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73" r:id="rId6"/>
    <p:sldId id="275" r:id="rId7"/>
    <p:sldId id="274" r:id="rId8"/>
    <p:sldId id="260" r:id="rId9"/>
    <p:sldId id="281" r:id="rId10"/>
    <p:sldId id="282" r:id="rId11"/>
    <p:sldId id="283" r:id="rId12"/>
    <p:sldId id="276" r:id="rId13"/>
    <p:sldId id="261" r:id="rId14"/>
    <p:sldId id="284" r:id="rId15"/>
    <p:sldId id="287" r:id="rId16"/>
    <p:sldId id="285" r:id="rId17"/>
    <p:sldId id="262" r:id="rId18"/>
    <p:sldId id="289" r:id="rId19"/>
    <p:sldId id="263" r:id="rId20"/>
    <p:sldId id="277" r:id="rId21"/>
    <p:sldId id="278" r:id="rId22"/>
    <p:sldId id="279" r:id="rId23"/>
    <p:sldId id="280" r:id="rId24"/>
    <p:sldId id="271" r:id="rId25"/>
    <p:sldId id="264" r:id="rId26"/>
    <p:sldId id="288" r:id="rId27"/>
    <p:sldId id="265" r:id="rId28"/>
    <p:sldId id="266" r:id="rId29"/>
    <p:sldId id="267" r:id="rId30"/>
    <p:sldId id="268" r:id="rId31"/>
    <p:sldId id="269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92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14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6F90B9D-9BBA-4A9C-9C6D-4F52DC2E9661}" type="doc">
      <dgm:prSet loTypeId="urn:microsoft.com/office/officeart/2005/8/layout/venn1" loCatId="relationship" qsTypeId="urn:microsoft.com/office/officeart/2005/8/quickstyle/3d4" qsCatId="3D" csTypeId="urn:microsoft.com/office/officeart/2005/8/colors/colorful1" csCatId="colorful" phldr="1"/>
      <dgm:spPr/>
    </dgm:pt>
    <dgm:pt modelId="{308CF349-1329-4159-8653-DA9A119E4A64}">
      <dgm:prSet phldrT="[Text]"/>
      <dgm:spPr>
        <a:solidFill>
          <a:srgbClr val="92D050">
            <a:alpha val="50000"/>
          </a:srgbClr>
        </a:solidFill>
      </dgm:spPr>
      <dgm:t>
        <a:bodyPr/>
        <a:lstStyle/>
        <a:p>
          <a:r>
            <a:rPr lang="en-GB" dirty="0" smtClean="0"/>
            <a:t>Political Elite (EB)</a:t>
          </a:r>
          <a:endParaRPr lang="en-GB" dirty="0"/>
        </a:p>
      </dgm:t>
    </dgm:pt>
    <dgm:pt modelId="{73E8F6B2-B7BA-4CFD-9F23-CB8F882B83E1}" type="parTrans" cxnId="{70C9121E-2067-4D22-A936-6BE89CC39236}">
      <dgm:prSet/>
      <dgm:spPr/>
      <dgm:t>
        <a:bodyPr/>
        <a:lstStyle/>
        <a:p>
          <a:endParaRPr lang="en-GB"/>
        </a:p>
      </dgm:t>
    </dgm:pt>
    <dgm:pt modelId="{45F301F4-1696-436D-9946-948A69FCE95F}" type="sibTrans" cxnId="{70C9121E-2067-4D22-A936-6BE89CC39236}">
      <dgm:prSet/>
      <dgm:spPr/>
      <dgm:t>
        <a:bodyPr/>
        <a:lstStyle/>
        <a:p>
          <a:endParaRPr lang="en-GB"/>
        </a:p>
      </dgm:t>
    </dgm:pt>
    <dgm:pt modelId="{5B3FDAE8-4038-43F0-B65C-4E8AABAE7558}">
      <dgm:prSet phldrT="[Text]"/>
      <dgm:spPr>
        <a:solidFill>
          <a:schemeClr val="accent6">
            <a:alpha val="50000"/>
          </a:schemeClr>
        </a:solidFill>
      </dgm:spPr>
      <dgm:t>
        <a:bodyPr/>
        <a:lstStyle/>
        <a:p>
          <a:r>
            <a:rPr lang="en-GB" dirty="0" smtClean="0"/>
            <a:t>Public Sector (EB)</a:t>
          </a:r>
          <a:endParaRPr lang="en-GB" dirty="0"/>
        </a:p>
      </dgm:t>
    </dgm:pt>
    <dgm:pt modelId="{40BB3B6B-1646-4F40-96AE-E8A8B577DF29}" type="parTrans" cxnId="{4EF37894-F0D4-4FBF-8530-41EDA9D135CB}">
      <dgm:prSet/>
      <dgm:spPr/>
      <dgm:t>
        <a:bodyPr/>
        <a:lstStyle/>
        <a:p>
          <a:endParaRPr lang="en-GB"/>
        </a:p>
      </dgm:t>
    </dgm:pt>
    <dgm:pt modelId="{C5C9CFFF-0BF4-42DF-87A5-0F51ECCFAE56}" type="sibTrans" cxnId="{4EF37894-F0D4-4FBF-8530-41EDA9D135CB}">
      <dgm:prSet/>
      <dgm:spPr/>
      <dgm:t>
        <a:bodyPr/>
        <a:lstStyle/>
        <a:p>
          <a:endParaRPr lang="en-GB"/>
        </a:p>
      </dgm:t>
    </dgm:pt>
    <dgm:pt modelId="{68846C5C-E546-4F87-A386-1FAB8047B66D}">
      <dgm:prSet phldrT="[Text]"/>
      <dgm:spPr/>
      <dgm:t>
        <a:bodyPr/>
        <a:lstStyle/>
        <a:p>
          <a:r>
            <a:rPr lang="en-GB" dirty="0" smtClean="0"/>
            <a:t>Private Sector (WB)</a:t>
          </a:r>
          <a:endParaRPr lang="en-GB" dirty="0"/>
        </a:p>
      </dgm:t>
    </dgm:pt>
    <dgm:pt modelId="{ADCD1F26-4D35-4B12-9C8F-BBC8C93BC7D5}" type="parTrans" cxnId="{951C85DE-B869-4123-ABE2-5EE04026A529}">
      <dgm:prSet/>
      <dgm:spPr/>
      <dgm:t>
        <a:bodyPr/>
        <a:lstStyle/>
        <a:p>
          <a:endParaRPr lang="en-GB"/>
        </a:p>
      </dgm:t>
    </dgm:pt>
    <dgm:pt modelId="{72CDB6CA-0992-4E15-A0FB-C5B2701925CC}" type="sibTrans" cxnId="{951C85DE-B869-4123-ABE2-5EE04026A529}">
      <dgm:prSet/>
      <dgm:spPr/>
      <dgm:t>
        <a:bodyPr/>
        <a:lstStyle/>
        <a:p>
          <a:endParaRPr lang="en-GB"/>
        </a:p>
      </dgm:t>
    </dgm:pt>
    <dgm:pt modelId="{37EE5D7B-818B-4068-B898-DF611FCA6171}" type="pres">
      <dgm:prSet presAssocID="{E6F90B9D-9BBA-4A9C-9C6D-4F52DC2E9661}" presName="compositeShape" presStyleCnt="0">
        <dgm:presLayoutVars>
          <dgm:chMax val="7"/>
          <dgm:dir/>
          <dgm:resizeHandles val="exact"/>
        </dgm:presLayoutVars>
      </dgm:prSet>
      <dgm:spPr/>
    </dgm:pt>
    <dgm:pt modelId="{2FB56A39-E1AD-44D3-A5E8-E7C0AD937BFA}" type="pres">
      <dgm:prSet presAssocID="{308CF349-1329-4159-8653-DA9A119E4A64}" presName="circ1" presStyleLbl="vennNode1" presStyleIdx="0" presStyleCnt="3"/>
      <dgm:spPr/>
      <dgm:t>
        <a:bodyPr/>
        <a:lstStyle/>
        <a:p>
          <a:endParaRPr lang="en-GB"/>
        </a:p>
      </dgm:t>
    </dgm:pt>
    <dgm:pt modelId="{E991D81E-144E-4781-AA91-841DB321B253}" type="pres">
      <dgm:prSet presAssocID="{308CF349-1329-4159-8653-DA9A119E4A64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837BE61-5025-4575-9A36-AF5456A2C5AE}" type="pres">
      <dgm:prSet presAssocID="{5B3FDAE8-4038-43F0-B65C-4E8AABAE7558}" presName="circ2" presStyleLbl="vennNode1" presStyleIdx="1" presStyleCnt="3"/>
      <dgm:spPr/>
      <dgm:t>
        <a:bodyPr/>
        <a:lstStyle/>
        <a:p>
          <a:endParaRPr lang="en-GB"/>
        </a:p>
      </dgm:t>
    </dgm:pt>
    <dgm:pt modelId="{FAC8BD43-195A-4E25-BEAE-B52553E5B715}" type="pres">
      <dgm:prSet presAssocID="{5B3FDAE8-4038-43F0-B65C-4E8AABAE7558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11B0CBC-E3AF-43D8-B507-F4FC518D47D7}" type="pres">
      <dgm:prSet presAssocID="{68846C5C-E546-4F87-A386-1FAB8047B66D}" presName="circ3" presStyleLbl="vennNode1" presStyleIdx="2" presStyleCnt="3"/>
      <dgm:spPr/>
      <dgm:t>
        <a:bodyPr/>
        <a:lstStyle/>
        <a:p>
          <a:endParaRPr lang="en-GB"/>
        </a:p>
      </dgm:t>
    </dgm:pt>
    <dgm:pt modelId="{967F591A-7FD0-41A8-95ED-617854A41F2F}" type="pres">
      <dgm:prSet presAssocID="{68846C5C-E546-4F87-A386-1FAB8047B66D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4E0D35ED-13E5-41C0-B6BD-DA4C32F150C7}" type="presOf" srcId="{68846C5C-E546-4F87-A386-1FAB8047B66D}" destId="{A11B0CBC-E3AF-43D8-B507-F4FC518D47D7}" srcOrd="0" destOrd="0" presId="urn:microsoft.com/office/officeart/2005/8/layout/venn1"/>
    <dgm:cxn modelId="{3F6F95C0-63F8-4A50-A4B9-9D210D3C6F2B}" type="presOf" srcId="{5B3FDAE8-4038-43F0-B65C-4E8AABAE7558}" destId="{FAC8BD43-195A-4E25-BEAE-B52553E5B715}" srcOrd="1" destOrd="0" presId="urn:microsoft.com/office/officeart/2005/8/layout/venn1"/>
    <dgm:cxn modelId="{DDF44C0E-A03F-4A2F-858B-D9B585A035EF}" type="presOf" srcId="{308CF349-1329-4159-8653-DA9A119E4A64}" destId="{E991D81E-144E-4781-AA91-841DB321B253}" srcOrd="1" destOrd="0" presId="urn:microsoft.com/office/officeart/2005/8/layout/venn1"/>
    <dgm:cxn modelId="{F1C3B3C5-4E20-449C-ACA1-B4C8B961DCD9}" type="presOf" srcId="{308CF349-1329-4159-8653-DA9A119E4A64}" destId="{2FB56A39-E1AD-44D3-A5E8-E7C0AD937BFA}" srcOrd="0" destOrd="0" presId="urn:microsoft.com/office/officeart/2005/8/layout/venn1"/>
    <dgm:cxn modelId="{70C9121E-2067-4D22-A936-6BE89CC39236}" srcId="{E6F90B9D-9BBA-4A9C-9C6D-4F52DC2E9661}" destId="{308CF349-1329-4159-8653-DA9A119E4A64}" srcOrd="0" destOrd="0" parTransId="{73E8F6B2-B7BA-4CFD-9F23-CB8F882B83E1}" sibTransId="{45F301F4-1696-436D-9946-948A69FCE95F}"/>
    <dgm:cxn modelId="{3386B1D4-8E1B-4337-8F10-8114C010725C}" type="presOf" srcId="{E6F90B9D-9BBA-4A9C-9C6D-4F52DC2E9661}" destId="{37EE5D7B-818B-4068-B898-DF611FCA6171}" srcOrd="0" destOrd="0" presId="urn:microsoft.com/office/officeart/2005/8/layout/venn1"/>
    <dgm:cxn modelId="{FA308C1B-A514-493E-ABCE-1E3A570ABCBA}" type="presOf" srcId="{5B3FDAE8-4038-43F0-B65C-4E8AABAE7558}" destId="{E837BE61-5025-4575-9A36-AF5456A2C5AE}" srcOrd="0" destOrd="0" presId="urn:microsoft.com/office/officeart/2005/8/layout/venn1"/>
    <dgm:cxn modelId="{951C85DE-B869-4123-ABE2-5EE04026A529}" srcId="{E6F90B9D-9BBA-4A9C-9C6D-4F52DC2E9661}" destId="{68846C5C-E546-4F87-A386-1FAB8047B66D}" srcOrd="2" destOrd="0" parTransId="{ADCD1F26-4D35-4B12-9C8F-BBC8C93BC7D5}" sibTransId="{72CDB6CA-0992-4E15-A0FB-C5B2701925CC}"/>
    <dgm:cxn modelId="{4EF37894-F0D4-4FBF-8530-41EDA9D135CB}" srcId="{E6F90B9D-9BBA-4A9C-9C6D-4F52DC2E9661}" destId="{5B3FDAE8-4038-43F0-B65C-4E8AABAE7558}" srcOrd="1" destOrd="0" parTransId="{40BB3B6B-1646-4F40-96AE-E8A8B577DF29}" sibTransId="{C5C9CFFF-0BF4-42DF-87A5-0F51ECCFAE56}"/>
    <dgm:cxn modelId="{218F9894-A8A4-4FFE-B0CB-6F9F450C68DB}" type="presOf" srcId="{68846C5C-E546-4F87-A386-1FAB8047B66D}" destId="{967F591A-7FD0-41A8-95ED-617854A41F2F}" srcOrd="1" destOrd="0" presId="urn:microsoft.com/office/officeart/2005/8/layout/venn1"/>
    <dgm:cxn modelId="{83EE5BAF-84F6-4DD0-8F62-8138ACF8A5EC}" type="presParOf" srcId="{37EE5D7B-818B-4068-B898-DF611FCA6171}" destId="{2FB56A39-E1AD-44D3-A5E8-E7C0AD937BFA}" srcOrd="0" destOrd="0" presId="urn:microsoft.com/office/officeart/2005/8/layout/venn1"/>
    <dgm:cxn modelId="{58E19664-C1D8-4F27-ADE8-1E3C1EA5F4F9}" type="presParOf" srcId="{37EE5D7B-818B-4068-B898-DF611FCA6171}" destId="{E991D81E-144E-4781-AA91-841DB321B253}" srcOrd="1" destOrd="0" presId="urn:microsoft.com/office/officeart/2005/8/layout/venn1"/>
    <dgm:cxn modelId="{6BDB5BB9-489C-4C4E-A094-B019576970E3}" type="presParOf" srcId="{37EE5D7B-818B-4068-B898-DF611FCA6171}" destId="{E837BE61-5025-4575-9A36-AF5456A2C5AE}" srcOrd="2" destOrd="0" presId="urn:microsoft.com/office/officeart/2005/8/layout/venn1"/>
    <dgm:cxn modelId="{9D4B24C0-FA2B-42D2-806C-9DCC8410D1B1}" type="presParOf" srcId="{37EE5D7B-818B-4068-B898-DF611FCA6171}" destId="{FAC8BD43-195A-4E25-BEAE-B52553E5B715}" srcOrd="3" destOrd="0" presId="urn:microsoft.com/office/officeart/2005/8/layout/venn1"/>
    <dgm:cxn modelId="{0994B068-97DF-4890-A53F-DD8AB32A0BAA}" type="presParOf" srcId="{37EE5D7B-818B-4068-B898-DF611FCA6171}" destId="{A11B0CBC-E3AF-43D8-B507-F4FC518D47D7}" srcOrd="4" destOrd="0" presId="urn:microsoft.com/office/officeart/2005/8/layout/venn1"/>
    <dgm:cxn modelId="{63CEAD24-A955-4703-8CD3-F02ED49CBDB9}" type="presParOf" srcId="{37EE5D7B-818B-4068-B898-DF611FCA6171}" destId="{967F591A-7FD0-41A8-95ED-617854A41F2F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7FA8A5C-2B1F-44A0-BA82-B75376F3FAFB}" type="doc">
      <dgm:prSet loTypeId="urn:microsoft.com/office/officeart/2005/8/layout/orgChart1" loCatId="hierarchy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2A10CCDD-C68D-4CA2-AC60-AE1C1BB5B1E3}">
      <dgm:prSet phldrT="[Text]"/>
      <dgm:spPr/>
      <dgm:t>
        <a:bodyPr/>
        <a:lstStyle/>
        <a:p>
          <a:r>
            <a:rPr lang="en-GB" dirty="0" smtClean="0"/>
            <a:t>King Abdullah </a:t>
          </a:r>
          <a:endParaRPr lang="en-GB" dirty="0"/>
        </a:p>
      </dgm:t>
    </dgm:pt>
    <dgm:pt modelId="{B9B690D9-E47F-4C9A-9A59-482A7A7912DE}" type="parTrans" cxnId="{8BDE9026-63E8-460F-AC5E-9DAF01183E33}">
      <dgm:prSet/>
      <dgm:spPr/>
      <dgm:t>
        <a:bodyPr/>
        <a:lstStyle/>
        <a:p>
          <a:endParaRPr lang="en-GB"/>
        </a:p>
      </dgm:t>
    </dgm:pt>
    <dgm:pt modelId="{9DA16A25-C098-4EC6-9C58-E1B88FCBF6EB}" type="sibTrans" cxnId="{8BDE9026-63E8-460F-AC5E-9DAF01183E33}">
      <dgm:prSet/>
      <dgm:spPr/>
      <dgm:t>
        <a:bodyPr/>
        <a:lstStyle/>
        <a:p>
          <a:endParaRPr lang="en-GB"/>
        </a:p>
      </dgm:t>
    </dgm:pt>
    <dgm:pt modelId="{ED022609-870C-4F6C-9EAC-E9421E01ED40}" type="asst">
      <dgm:prSet phldrT="[Text]"/>
      <dgm:spPr/>
      <dgm:t>
        <a:bodyPr/>
        <a:lstStyle/>
        <a:p>
          <a:r>
            <a:rPr lang="en-GB" dirty="0" smtClean="0"/>
            <a:t>The Senate</a:t>
          </a:r>
        </a:p>
        <a:p>
          <a:r>
            <a:rPr lang="en-GB" dirty="0" smtClean="0"/>
            <a:t>65 appointed members</a:t>
          </a:r>
          <a:endParaRPr lang="en-GB" dirty="0"/>
        </a:p>
      </dgm:t>
    </dgm:pt>
    <dgm:pt modelId="{463A3AB7-EB99-48EC-ABB8-0973F9076880}" type="parTrans" cxnId="{6B54867A-E9B9-4C93-9FCC-8D008F45A034}">
      <dgm:prSet/>
      <dgm:spPr/>
      <dgm:t>
        <a:bodyPr/>
        <a:lstStyle/>
        <a:p>
          <a:endParaRPr lang="en-GB"/>
        </a:p>
      </dgm:t>
    </dgm:pt>
    <dgm:pt modelId="{A560E05E-D272-41DC-8D61-D204488531A5}" type="sibTrans" cxnId="{6B54867A-E9B9-4C93-9FCC-8D008F45A034}">
      <dgm:prSet/>
      <dgm:spPr/>
      <dgm:t>
        <a:bodyPr/>
        <a:lstStyle/>
        <a:p>
          <a:endParaRPr lang="en-GB"/>
        </a:p>
      </dgm:t>
    </dgm:pt>
    <dgm:pt modelId="{5699FBF8-4586-426D-9A83-8A533833AE09}">
      <dgm:prSet phldrT="[Text]"/>
      <dgm:spPr/>
      <dgm:t>
        <a:bodyPr/>
        <a:lstStyle/>
        <a:p>
          <a:r>
            <a:rPr lang="en-GB" dirty="0" smtClean="0"/>
            <a:t>The House of Representatives</a:t>
          </a:r>
        </a:p>
        <a:p>
          <a:r>
            <a:rPr lang="en-GB" dirty="0" smtClean="0"/>
            <a:t>130 directly elected members</a:t>
          </a:r>
          <a:endParaRPr lang="en-GB" dirty="0"/>
        </a:p>
      </dgm:t>
    </dgm:pt>
    <dgm:pt modelId="{B6ADF9D6-8998-4EF3-9F55-6475DC440FC9}" type="parTrans" cxnId="{7F56EA7C-C6C7-4DA7-A571-FB3C3B1A5F6E}">
      <dgm:prSet/>
      <dgm:spPr/>
      <dgm:t>
        <a:bodyPr/>
        <a:lstStyle/>
        <a:p>
          <a:endParaRPr lang="en-GB"/>
        </a:p>
      </dgm:t>
    </dgm:pt>
    <dgm:pt modelId="{E4947177-4E45-48F5-9D2E-7D48E5ADF241}" type="sibTrans" cxnId="{7F56EA7C-C6C7-4DA7-A571-FB3C3B1A5F6E}">
      <dgm:prSet/>
      <dgm:spPr/>
      <dgm:t>
        <a:bodyPr/>
        <a:lstStyle/>
        <a:p>
          <a:endParaRPr lang="en-GB"/>
        </a:p>
      </dgm:t>
    </dgm:pt>
    <dgm:pt modelId="{C81932AF-521B-452C-85E1-89344F8ECE47}" type="asst">
      <dgm:prSet/>
      <dgm:spPr/>
      <dgm:t>
        <a:bodyPr/>
        <a:lstStyle/>
        <a:p>
          <a:r>
            <a:rPr lang="en-GB" dirty="0" smtClean="0"/>
            <a:t>The Cabinet</a:t>
          </a:r>
          <a:endParaRPr lang="en-GB" dirty="0"/>
        </a:p>
      </dgm:t>
    </dgm:pt>
    <dgm:pt modelId="{1B70C4A4-2D90-47D5-9DF2-9999CC386C31}" type="parTrans" cxnId="{575626C6-341A-4C89-B37F-4ED0FAC70305}">
      <dgm:prSet/>
      <dgm:spPr/>
      <dgm:t>
        <a:bodyPr/>
        <a:lstStyle/>
        <a:p>
          <a:endParaRPr lang="en-GB"/>
        </a:p>
      </dgm:t>
    </dgm:pt>
    <dgm:pt modelId="{574AFB5B-03C4-4878-A45D-F9ECA7D22435}" type="sibTrans" cxnId="{575626C6-341A-4C89-B37F-4ED0FAC70305}">
      <dgm:prSet/>
      <dgm:spPr/>
      <dgm:t>
        <a:bodyPr/>
        <a:lstStyle/>
        <a:p>
          <a:endParaRPr lang="en-GB"/>
        </a:p>
      </dgm:t>
    </dgm:pt>
    <dgm:pt modelId="{F2E2AAA0-AB64-4C3D-B1E5-F70EE04BC0BB}" type="pres">
      <dgm:prSet presAssocID="{F7FA8A5C-2B1F-44A0-BA82-B75376F3FAF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GB"/>
        </a:p>
      </dgm:t>
    </dgm:pt>
    <dgm:pt modelId="{B6019474-FC27-4F34-A7BC-DEEBDE29D889}" type="pres">
      <dgm:prSet presAssocID="{2A10CCDD-C68D-4CA2-AC60-AE1C1BB5B1E3}" presName="hierRoot1" presStyleCnt="0">
        <dgm:presLayoutVars>
          <dgm:hierBranch val="init"/>
        </dgm:presLayoutVars>
      </dgm:prSet>
      <dgm:spPr/>
    </dgm:pt>
    <dgm:pt modelId="{E48B3542-E440-40BD-A620-96207E36BFFB}" type="pres">
      <dgm:prSet presAssocID="{2A10CCDD-C68D-4CA2-AC60-AE1C1BB5B1E3}" presName="rootComposite1" presStyleCnt="0"/>
      <dgm:spPr/>
    </dgm:pt>
    <dgm:pt modelId="{B0FB02CA-EFA8-4BBF-ADFA-7357BD88DAD4}" type="pres">
      <dgm:prSet presAssocID="{2A10CCDD-C68D-4CA2-AC60-AE1C1BB5B1E3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FB866EE6-84CA-4D2D-8F57-2330E35456C5}" type="pres">
      <dgm:prSet presAssocID="{2A10CCDD-C68D-4CA2-AC60-AE1C1BB5B1E3}" presName="rootConnector1" presStyleLbl="node1" presStyleIdx="0" presStyleCnt="0"/>
      <dgm:spPr/>
      <dgm:t>
        <a:bodyPr/>
        <a:lstStyle/>
        <a:p>
          <a:endParaRPr lang="en-GB"/>
        </a:p>
      </dgm:t>
    </dgm:pt>
    <dgm:pt modelId="{63C1F4CC-F52F-415B-9EE2-7365984FF8C0}" type="pres">
      <dgm:prSet presAssocID="{2A10CCDD-C68D-4CA2-AC60-AE1C1BB5B1E3}" presName="hierChild2" presStyleCnt="0"/>
      <dgm:spPr/>
    </dgm:pt>
    <dgm:pt modelId="{853D9AE2-04C7-4E2D-82C8-49D11C7EB24E}" type="pres">
      <dgm:prSet presAssocID="{B6ADF9D6-8998-4EF3-9F55-6475DC440FC9}" presName="Name37" presStyleLbl="parChTrans1D2" presStyleIdx="0" presStyleCnt="3"/>
      <dgm:spPr/>
      <dgm:t>
        <a:bodyPr/>
        <a:lstStyle/>
        <a:p>
          <a:endParaRPr lang="en-GB"/>
        </a:p>
      </dgm:t>
    </dgm:pt>
    <dgm:pt modelId="{1F8F2EDD-8737-4C5C-87E3-D5C0FB71797E}" type="pres">
      <dgm:prSet presAssocID="{5699FBF8-4586-426D-9A83-8A533833AE09}" presName="hierRoot2" presStyleCnt="0">
        <dgm:presLayoutVars>
          <dgm:hierBranch val="init"/>
        </dgm:presLayoutVars>
      </dgm:prSet>
      <dgm:spPr/>
    </dgm:pt>
    <dgm:pt modelId="{2EB24FEE-2095-4340-92B8-AA4F4A551A59}" type="pres">
      <dgm:prSet presAssocID="{5699FBF8-4586-426D-9A83-8A533833AE09}" presName="rootComposite" presStyleCnt="0"/>
      <dgm:spPr/>
    </dgm:pt>
    <dgm:pt modelId="{9DBC76B9-7D9C-48F0-BB55-A15D61540889}" type="pres">
      <dgm:prSet presAssocID="{5699FBF8-4586-426D-9A83-8A533833AE09}" presName="rootText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B3EA8522-6F79-495D-9745-3325626FF632}" type="pres">
      <dgm:prSet presAssocID="{5699FBF8-4586-426D-9A83-8A533833AE09}" presName="rootConnector" presStyleLbl="node2" presStyleIdx="0" presStyleCnt="1"/>
      <dgm:spPr/>
      <dgm:t>
        <a:bodyPr/>
        <a:lstStyle/>
        <a:p>
          <a:endParaRPr lang="en-GB"/>
        </a:p>
      </dgm:t>
    </dgm:pt>
    <dgm:pt modelId="{714106EE-0990-4EAC-9B08-E7B794614691}" type="pres">
      <dgm:prSet presAssocID="{5699FBF8-4586-426D-9A83-8A533833AE09}" presName="hierChild4" presStyleCnt="0"/>
      <dgm:spPr/>
    </dgm:pt>
    <dgm:pt modelId="{C72A6A2A-FE28-4D52-BF5F-26611FDE8D54}" type="pres">
      <dgm:prSet presAssocID="{5699FBF8-4586-426D-9A83-8A533833AE09}" presName="hierChild5" presStyleCnt="0"/>
      <dgm:spPr/>
    </dgm:pt>
    <dgm:pt modelId="{F048F65A-B90C-4B88-B625-E04CB3DD47BD}" type="pres">
      <dgm:prSet presAssocID="{2A10CCDD-C68D-4CA2-AC60-AE1C1BB5B1E3}" presName="hierChild3" presStyleCnt="0"/>
      <dgm:spPr/>
    </dgm:pt>
    <dgm:pt modelId="{251166E1-190F-4F1B-805D-AB63A09586B6}" type="pres">
      <dgm:prSet presAssocID="{463A3AB7-EB99-48EC-ABB8-0973F9076880}" presName="Name111" presStyleLbl="parChTrans1D2" presStyleIdx="1" presStyleCnt="3"/>
      <dgm:spPr/>
      <dgm:t>
        <a:bodyPr/>
        <a:lstStyle/>
        <a:p>
          <a:endParaRPr lang="en-GB"/>
        </a:p>
      </dgm:t>
    </dgm:pt>
    <dgm:pt modelId="{A08C4309-72FB-4A11-A191-D072F4A12805}" type="pres">
      <dgm:prSet presAssocID="{ED022609-870C-4F6C-9EAC-E9421E01ED40}" presName="hierRoot3" presStyleCnt="0">
        <dgm:presLayoutVars>
          <dgm:hierBranch val="init"/>
        </dgm:presLayoutVars>
      </dgm:prSet>
      <dgm:spPr/>
    </dgm:pt>
    <dgm:pt modelId="{3EAEFBE0-490A-4D39-B3B6-72942C20018B}" type="pres">
      <dgm:prSet presAssocID="{ED022609-870C-4F6C-9EAC-E9421E01ED40}" presName="rootComposite3" presStyleCnt="0"/>
      <dgm:spPr/>
    </dgm:pt>
    <dgm:pt modelId="{60FD11F6-A872-4DAC-895B-DA967B52D2C2}" type="pres">
      <dgm:prSet presAssocID="{ED022609-870C-4F6C-9EAC-E9421E01ED40}" presName="rootText3" presStyleLbl="asst1" presStyleIdx="0" presStyleCnt="2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3B5C3B5D-2CDC-486E-ADE5-A7ACB22D8939}" type="pres">
      <dgm:prSet presAssocID="{ED022609-870C-4F6C-9EAC-E9421E01ED40}" presName="rootConnector3" presStyleLbl="asst1" presStyleIdx="0" presStyleCnt="2"/>
      <dgm:spPr/>
      <dgm:t>
        <a:bodyPr/>
        <a:lstStyle/>
        <a:p>
          <a:endParaRPr lang="en-GB"/>
        </a:p>
      </dgm:t>
    </dgm:pt>
    <dgm:pt modelId="{D680B0F1-F0E9-4BEC-8693-E815D45620A2}" type="pres">
      <dgm:prSet presAssocID="{ED022609-870C-4F6C-9EAC-E9421E01ED40}" presName="hierChild6" presStyleCnt="0"/>
      <dgm:spPr/>
    </dgm:pt>
    <dgm:pt modelId="{682425EA-A053-4E88-BE32-A2A82FC9C5D7}" type="pres">
      <dgm:prSet presAssocID="{ED022609-870C-4F6C-9EAC-E9421E01ED40}" presName="hierChild7" presStyleCnt="0"/>
      <dgm:spPr/>
    </dgm:pt>
    <dgm:pt modelId="{4266691C-F944-4497-BBAB-507905BEA92B}" type="pres">
      <dgm:prSet presAssocID="{1B70C4A4-2D90-47D5-9DF2-9999CC386C31}" presName="Name111" presStyleLbl="parChTrans1D2" presStyleIdx="2" presStyleCnt="3"/>
      <dgm:spPr/>
      <dgm:t>
        <a:bodyPr/>
        <a:lstStyle/>
        <a:p>
          <a:endParaRPr lang="en-GB"/>
        </a:p>
      </dgm:t>
    </dgm:pt>
    <dgm:pt modelId="{AAA54DAD-1C18-4FC2-8F21-AFBEB4CB4979}" type="pres">
      <dgm:prSet presAssocID="{C81932AF-521B-452C-85E1-89344F8ECE47}" presName="hierRoot3" presStyleCnt="0">
        <dgm:presLayoutVars>
          <dgm:hierBranch val="init"/>
        </dgm:presLayoutVars>
      </dgm:prSet>
      <dgm:spPr/>
    </dgm:pt>
    <dgm:pt modelId="{62FF2528-85C5-484D-888C-4871749D3220}" type="pres">
      <dgm:prSet presAssocID="{C81932AF-521B-452C-85E1-89344F8ECE47}" presName="rootComposite3" presStyleCnt="0"/>
      <dgm:spPr/>
    </dgm:pt>
    <dgm:pt modelId="{D3C96070-C0CD-433D-AFEC-6FED0C5DE7D8}" type="pres">
      <dgm:prSet presAssocID="{C81932AF-521B-452C-85E1-89344F8ECE47}" presName="rootText3" presStyleLbl="asst1" presStyleIdx="1" presStyleCnt="2" custLinFactNeighborX="52761" custLinFactNeighborY="-1014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84152E16-A698-4EFB-9C13-DE2B1E090998}" type="pres">
      <dgm:prSet presAssocID="{C81932AF-521B-452C-85E1-89344F8ECE47}" presName="rootConnector3" presStyleLbl="asst1" presStyleIdx="1" presStyleCnt="2"/>
      <dgm:spPr/>
      <dgm:t>
        <a:bodyPr/>
        <a:lstStyle/>
        <a:p>
          <a:endParaRPr lang="en-GB"/>
        </a:p>
      </dgm:t>
    </dgm:pt>
    <dgm:pt modelId="{98CE99B4-412B-4767-8061-D56EB4C5FF4A}" type="pres">
      <dgm:prSet presAssocID="{C81932AF-521B-452C-85E1-89344F8ECE47}" presName="hierChild6" presStyleCnt="0"/>
      <dgm:spPr/>
    </dgm:pt>
    <dgm:pt modelId="{EC3E0096-D9EC-4D97-81C9-DDE634279FB5}" type="pres">
      <dgm:prSet presAssocID="{C81932AF-521B-452C-85E1-89344F8ECE47}" presName="hierChild7" presStyleCnt="0"/>
      <dgm:spPr/>
    </dgm:pt>
  </dgm:ptLst>
  <dgm:cxnLst>
    <dgm:cxn modelId="{551A12C4-1574-44F1-B775-7C2B12A90FF8}" type="presOf" srcId="{5699FBF8-4586-426D-9A83-8A533833AE09}" destId="{9DBC76B9-7D9C-48F0-BB55-A15D61540889}" srcOrd="0" destOrd="0" presId="urn:microsoft.com/office/officeart/2005/8/layout/orgChart1"/>
    <dgm:cxn modelId="{24DC6372-A0EF-4F3D-A0D5-CD3140B9E064}" type="presOf" srcId="{ED022609-870C-4F6C-9EAC-E9421E01ED40}" destId="{60FD11F6-A872-4DAC-895B-DA967B52D2C2}" srcOrd="0" destOrd="0" presId="urn:microsoft.com/office/officeart/2005/8/layout/orgChart1"/>
    <dgm:cxn modelId="{E6EFB530-93E4-413C-B2B5-B3424D60BEB9}" type="presOf" srcId="{B6ADF9D6-8998-4EF3-9F55-6475DC440FC9}" destId="{853D9AE2-04C7-4E2D-82C8-49D11C7EB24E}" srcOrd="0" destOrd="0" presId="urn:microsoft.com/office/officeart/2005/8/layout/orgChart1"/>
    <dgm:cxn modelId="{14AA7C3B-A3F9-49CE-AB7A-2F4DADE879CB}" type="presOf" srcId="{1B70C4A4-2D90-47D5-9DF2-9999CC386C31}" destId="{4266691C-F944-4497-BBAB-507905BEA92B}" srcOrd="0" destOrd="0" presId="urn:microsoft.com/office/officeart/2005/8/layout/orgChart1"/>
    <dgm:cxn modelId="{575626C6-341A-4C89-B37F-4ED0FAC70305}" srcId="{2A10CCDD-C68D-4CA2-AC60-AE1C1BB5B1E3}" destId="{C81932AF-521B-452C-85E1-89344F8ECE47}" srcOrd="1" destOrd="0" parTransId="{1B70C4A4-2D90-47D5-9DF2-9999CC386C31}" sibTransId="{574AFB5B-03C4-4878-A45D-F9ECA7D22435}"/>
    <dgm:cxn modelId="{E80C3901-8A80-488B-903C-F4E11C345C66}" type="presOf" srcId="{C81932AF-521B-452C-85E1-89344F8ECE47}" destId="{D3C96070-C0CD-433D-AFEC-6FED0C5DE7D8}" srcOrd="0" destOrd="0" presId="urn:microsoft.com/office/officeart/2005/8/layout/orgChart1"/>
    <dgm:cxn modelId="{8D044DBB-89D3-4AA1-A3D2-6EB345D4233A}" type="presOf" srcId="{5699FBF8-4586-426D-9A83-8A533833AE09}" destId="{B3EA8522-6F79-495D-9745-3325626FF632}" srcOrd="1" destOrd="0" presId="urn:microsoft.com/office/officeart/2005/8/layout/orgChart1"/>
    <dgm:cxn modelId="{83DA0449-C96A-459E-85D5-03C3FAFEA238}" type="presOf" srcId="{C81932AF-521B-452C-85E1-89344F8ECE47}" destId="{84152E16-A698-4EFB-9C13-DE2B1E090998}" srcOrd="1" destOrd="0" presId="urn:microsoft.com/office/officeart/2005/8/layout/orgChart1"/>
    <dgm:cxn modelId="{8BDE9026-63E8-460F-AC5E-9DAF01183E33}" srcId="{F7FA8A5C-2B1F-44A0-BA82-B75376F3FAFB}" destId="{2A10CCDD-C68D-4CA2-AC60-AE1C1BB5B1E3}" srcOrd="0" destOrd="0" parTransId="{B9B690D9-E47F-4C9A-9A59-482A7A7912DE}" sibTransId="{9DA16A25-C098-4EC6-9C58-E1B88FCBF6EB}"/>
    <dgm:cxn modelId="{14A007A9-2A2E-4CA5-B39E-9D83EAF717EF}" type="presOf" srcId="{2A10CCDD-C68D-4CA2-AC60-AE1C1BB5B1E3}" destId="{FB866EE6-84CA-4D2D-8F57-2330E35456C5}" srcOrd="1" destOrd="0" presId="urn:microsoft.com/office/officeart/2005/8/layout/orgChart1"/>
    <dgm:cxn modelId="{6B453137-94E9-4DF7-BD36-84814F370071}" type="presOf" srcId="{463A3AB7-EB99-48EC-ABB8-0973F9076880}" destId="{251166E1-190F-4F1B-805D-AB63A09586B6}" srcOrd="0" destOrd="0" presId="urn:microsoft.com/office/officeart/2005/8/layout/orgChart1"/>
    <dgm:cxn modelId="{6B54867A-E9B9-4C93-9FCC-8D008F45A034}" srcId="{2A10CCDD-C68D-4CA2-AC60-AE1C1BB5B1E3}" destId="{ED022609-870C-4F6C-9EAC-E9421E01ED40}" srcOrd="0" destOrd="0" parTransId="{463A3AB7-EB99-48EC-ABB8-0973F9076880}" sibTransId="{A560E05E-D272-41DC-8D61-D204488531A5}"/>
    <dgm:cxn modelId="{7F56EA7C-C6C7-4DA7-A571-FB3C3B1A5F6E}" srcId="{2A10CCDD-C68D-4CA2-AC60-AE1C1BB5B1E3}" destId="{5699FBF8-4586-426D-9A83-8A533833AE09}" srcOrd="2" destOrd="0" parTransId="{B6ADF9D6-8998-4EF3-9F55-6475DC440FC9}" sibTransId="{E4947177-4E45-48F5-9D2E-7D48E5ADF241}"/>
    <dgm:cxn modelId="{FB26A24E-3E85-42A1-A70D-0FDDC20F0B72}" type="presOf" srcId="{ED022609-870C-4F6C-9EAC-E9421E01ED40}" destId="{3B5C3B5D-2CDC-486E-ADE5-A7ACB22D8939}" srcOrd="1" destOrd="0" presId="urn:microsoft.com/office/officeart/2005/8/layout/orgChart1"/>
    <dgm:cxn modelId="{122E9971-F05F-4757-8D43-ED314F4F1B4A}" type="presOf" srcId="{F7FA8A5C-2B1F-44A0-BA82-B75376F3FAFB}" destId="{F2E2AAA0-AB64-4C3D-B1E5-F70EE04BC0BB}" srcOrd="0" destOrd="0" presId="urn:microsoft.com/office/officeart/2005/8/layout/orgChart1"/>
    <dgm:cxn modelId="{F7205C05-BBA4-4B7D-8B95-E692B17C15F2}" type="presOf" srcId="{2A10CCDD-C68D-4CA2-AC60-AE1C1BB5B1E3}" destId="{B0FB02CA-EFA8-4BBF-ADFA-7357BD88DAD4}" srcOrd="0" destOrd="0" presId="urn:microsoft.com/office/officeart/2005/8/layout/orgChart1"/>
    <dgm:cxn modelId="{D24C0CDF-C9E0-446A-A9D9-2068C9A96A37}" type="presParOf" srcId="{F2E2AAA0-AB64-4C3D-B1E5-F70EE04BC0BB}" destId="{B6019474-FC27-4F34-A7BC-DEEBDE29D889}" srcOrd="0" destOrd="0" presId="urn:microsoft.com/office/officeart/2005/8/layout/orgChart1"/>
    <dgm:cxn modelId="{315FD594-0561-498E-AF87-08B9E127DBC0}" type="presParOf" srcId="{B6019474-FC27-4F34-A7BC-DEEBDE29D889}" destId="{E48B3542-E440-40BD-A620-96207E36BFFB}" srcOrd="0" destOrd="0" presId="urn:microsoft.com/office/officeart/2005/8/layout/orgChart1"/>
    <dgm:cxn modelId="{56D11FBD-013B-4658-AE30-01CC73282882}" type="presParOf" srcId="{E48B3542-E440-40BD-A620-96207E36BFFB}" destId="{B0FB02CA-EFA8-4BBF-ADFA-7357BD88DAD4}" srcOrd="0" destOrd="0" presId="urn:microsoft.com/office/officeart/2005/8/layout/orgChart1"/>
    <dgm:cxn modelId="{3FDAF992-7D68-46E8-BECD-42CD84042148}" type="presParOf" srcId="{E48B3542-E440-40BD-A620-96207E36BFFB}" destId="{FB866EE6-84CA-4D2D-8F57-2330E35456C5}" srcOrd="1" destOrd="0" presId="urn:microsoft.com/office/officeart/2005/8/layout/orgChart1"/>
    <dgm:cxn modelId="{6D294210-03FF-435F-87E6-613A582541CC}" type="presParOf" srcId="{B6019474-FC27-4F34-A7BC-DEEBDE29D889}" destId="{63C1F4CC-F52F-415B-9EE2-7365984FF8C0}" srcOrd="1" destOrd="0" presId="urn:microsoft.com/office/officeart/2005/8/layout/orgChart1"/>
    <dgm:cxn modelId="{8CE2517A-1A67-4DC9-AE4C-28A55CBE0011}" type="presParOf" srcId="{63C1F4CC-F52F-415B-9EE2-7365984FF8C0}" destId="{853D9AE2-04C7-4E2D-82C8-49D11C7EB24E}" srcOrd="0" destOrd="0" presId="urn:microsoft.com/office/officeart/2005/8/layout/orgChart1"/>
    <dgm:cxn modelId="{1BA2F291-B4D6-4695-8119-F8FB8E6E50A5}" type="presParOf" srcId="{63C1F4CC-F52F-415B-9EE2-7365984FF8C0}" destId="{1F8F2EDD-8737-4C5C-87E3-D5C0FB71797E}" srcOrd="1" destOrd="0" presId="urn:microsoft.com/office/officeart/2005/8/layout/orgChart1"/>
    <dgm:cxn modelId="{31AEDDC1-FE3D-4F97-9C9E-8754883A5011}" type="presParOf" srcId="{1F8F2EDD-8737-4C5C-87E3-D5C0FB71797E}" destId="{2EB24FEE-2095-4340-92B8-AA4F4A551A59}" srcOrd="0" destOrd="0" presId="urn:microsoft.com/office/officeart/2005/8/layout/orgChart1"/>
    <dgm:cxn modelId="{E7DE7386-8ACB-4AEB-AD49-5733367BDC4A}" type="presParOf" srcId="{2EB24FEE-2095-4340-92B8-AA4F4A551A59}" destId="{9DBC76B9-7D9C-48F0-BB55-A15D61540889}" srcOrd="0" destOrd="0" presId="urn:microsoft.com/office/officeart/2005/8/layout/orgChart1"/>
    <dgm:cxn modelId="{EEA82C97-A5F6-41C8-8600-BAD399A641CF}" type="presParOf" srcId="{2EB24FEE-2095-4340-92B8-AA4F4A551A59}" destId="{B3EA8522-6F79-495D-9745-3325626FF632}" srcOrd="1" destOrd="0" presId="urn:microsoft.com/office/officeart/2005/8/layout/orgChart1"/>
    <dgm:cxn modelId="{B141B0CF-961B-47B0-9AA6-09928153A0E0}" type="presParOf" srcId="{1F8F2EDD-8737-4C5C-87E3-D5C0FB71797E}" destId="{714106EE-0990-4EAC-9B08-E7B794614691}" srcOrd="1" destOrd="0" presId="urn:microsoft.com/office/officeart/2005/8/layout/orgChart1"/>
    <dgm:cxn modelId="{9B4A98D8-36E0-40D0-A2C1-AE67BB19BB4E}" type="presParOf" srcId="{1F8F2EDD-8737-4C5C-87E3-D5C0FB71797E}" destId="{C72A6A2A-FE28-4D52-BF5F-26611FDE8D54}" srcOrd="2" destOrd="0" presId="urn:microsoft.com/office/officeart/2005/8/layout/orgChart1"/>
    <dgm:cxn modelId="{F481E691-970D-444E-9A00-FED817C9820F}" type="presParOf" srcId="{B6019474-FC27-4F34-A7BC-DEEBDE29D889}" destId="{F048F65A-B90C-4B88-B625-E04CB3DD47BD}" srcOrd="2" destOrd="0" presId="urn:microsoft.com/office/officeart/2005/8/layout/orgChart1"/>
    <dgm:cxn modelId="{56EE2449-768D-4C6A-A6F6-D00CC1627789}" type="presParOf" srcId="{F048F65A-B90C-4B88-B625-E04CB3DD47BD}" destId="{251166E1-190F-4F1B-805D-AB63A09586B6}" srcOrd="0" destOrd="0" presId="urn:microsoft.com/office/officeart/2005/8/layout/orgChart1"/>
    <dgm:cxn modelId="{001FC00D-0373-4BEE-8E32-A97C06E94C0C}" type="presParOf" srcId="{F048F65A-B90C-4B88-B625-E04CB3DD47BD}" destId="{A08C4309-72FB-4A11-A191-D072F4A12805}" srcOrd="1" destOrd="0" presId="urn:microsoft.com/office/officeart/2005/8/layout/orgChart1"/>
    <dgm:cxn modelId="{154F7444-FEFB-4BC8-9C12-B3D4D2D410C3}" type="presParOf" srcId="{A08C4309-72FB-4A11-A191-D072F4A12805}" destId="{3EAEFBE0-490A-4D39-B3B6-72942C20018B}" srcOrd="0" destOrd="0" presId="urn:microsoft.com/office/officeart/2005/8/layout/orgChart1"/>
    <dgm:cxn modelId="{EBCA5F1A-9964-46AC-A15A-EEB5F1C7FCE7}" type="presParOf" srcId="{3EAEFBE0-490A-4D39-B3B6-72942C20018B}" destId="{60FD11F6-A872-4DAC-895B-DA967B52D2C2}" srcOrd="0" destOrd="0" presId="urn:microsoft.com/office/officeart/2005/8/layout/orgChart1"/>
    <dgm:cxn modelId="{5F2C1408-2871-4090-B10B-ACE2D5C4B156}" type="presParOf" srcId="{3EAEFBE0-490A-4D39-B3B6-72942C20018B}" destId="{3B5C3B5D-2CDC-486E-ADE5-A7ACB22D8939}" srcOrd="1" destOrd="0" presId="urn:microsoft.com/office/officeart/2005/8/layout/orgChart1"/>
    <dgm:cxn modelId="{ABFE3540-6BCC-480B-ADE2-2A8C7515F254}" type="presParOf" srcId="{A08C4309-72FB-4A11-A191-D072F4A12805}" destId="{D680B0F1-F0E9-4BEC-8693-E815D45620A2}" srcOrd="1" destOrd="0" presId="urn:microsoft.com/office/officeart/2005/8/layout/orgChart1"/>
    <dgm:cxn modelId="{E4F6E3DD-B925-495D-BF58-2FB6F6A88B6C}" type="presParOf" srcId="{A08C4309-72FB-4A11-A191-D072F4A12805}" destId="{682425EA-A053-4E88-BE32-A2A82FC9C5D7}" srcOrd="2" destOrd="0" presId="urn:microsoft.com/office/officeart/2005/8/layout/orgChart1"/>
    <dgm:cxn modelId="{B15225BE-A434-46EB-B92A-C1A86C6A6781}" type="presParOf" srcId="{F048F65A-B90C-4B88-B625-E04CB3DD47BD}" destId="{4266691C-F944-4497-BBAB-507905BEA92B}" srcOrd="2" destOrd="0" presId="urn:microsoft.com/office/officeart/2005/8/layout/orgChart1"/>
    <dgm:cxn modelId="{26946C07-70DF-4409-90DD-1628D840DFA1}" type="presParOf" srcId="{F048F65A-B90C-4B88-B625-E04CB3DD47BD}" destId="{AAA54DAD-1C18-4FC2-8F21-AFBEB4CB4979}" srcOrd="3" destOrd="0" presId="urn:microsoft.com/office/officeart/2005/8/layout/orgChart1"/>
    <dgm:cxn modelId="{A254A050-1257-4F28-B384-6E080C0ADAB5}" type="presParOf" srcId="{AAA54DAD-1C18-4FC2-8F21-AFBEB4CB4979}" destId="{62FF2528-85C5-484D-888C-4871749D3220}" srcOrd="0" destOrd="0" presId="urn:microsoft.com/office/officeart/2005/8/layout/orgChart1"/>
    <dgm:cxn modelId="{4294E059-A0C9-4865-9D66-7280947412F3}" type="presParOf" srcId="{62FF2528-85C5-484D-888C-4871749D3220}" destId="{D3C96070-C0CD-433D-AFEC-6FED0C5DE7D8}" srcOrd="0" destOrd="0" presId="urn:microsoft.com/office/officeart/2005/8/layout/orgChart1"/>
    <dgm:cxn modelId="{9A135829-B851-44F9-A714-2929F426D5BB}" type="presParOf" srcId="{62FF2528-85C5-484D-888C-4871749D3220}" destId="{84152E16-A698-4EFB-9C13-DE2B1E090998}" srcOrd="1" destOrd="0" presId="urn:microsoft.com/office/officeart/2005/8/layout/orgChart1"/>
    <dgm:cxn modelId="{0AA49ADA-7001-42E6-956B-50984ED87AAC}" type="presParOf" srcId="{AAA54DAD-1C18-4FC2-8F21-AFBEB4CB4979}" destId="{98CE99B4-412B-4767-8061-D56EB4C5FF4A}" srcOrd="1" destOrd="0" presId="urn:microsoft.com/office/officeart/2005/8/layout/orgChart1"/>
    <dgm:cxn modelId="{87DB9E15-CED1-45D2-9739-A48C005B4B19}" type="presParOf" srcId="{AAA54DAD-1C18-4FC2-8F21-AFBEB4CB4979}" destId="{EC3E0096-D9EC-4D97-81C9-DDE634279FB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054B6-2BDE-4491-9E09-258D323DCB8C}" type="datetimeFigureOut">
              <a:rPr lang="en-GB" smtClean="0"/>
              <a:t>06/03/2017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3DA11-09F9-497A-9B3C-3B6859CE5B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31694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054B6-2BDE-4491-9E09-258D323DCB8C}" type="datetimeFigureOut">
              <a:rPr lang="en-GB" smtClean="0"/>
              <a:t>06/03/2017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3DA11-09F9-497A-9B3C-3B6859CE5B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85041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054B6-2BDE-4491-9E09-258D323DCB8C}" type="datetimeFigureOut">
              <a:rPr lang="en-GB" smtClean="0"/>
              <a:t>06/03/2017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3DA11-09F9-497A-9B3C-3B6859CE5B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450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054B6-2BDE-4491-9E09-258D323DCB8C}" type="datetimeFigureOut">
              <a:rPr lang="en-GB" smtClean="0"/>
              <a:t>06/03/2017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3DA11-09F9-497A-9B3C-3B6859CE5B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29432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054B6-2BDE-4491-9E09-258D323DCB8C}" type="datetimeFigureOut">
              <a:rPr lang="en-GB" smtClean="0"/>
              <a:t>06/03/2017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3DA11-09F9-497A-9B3C-3B6859CE5B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43607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054B6-2BDE-4491-9E09-258D323DCB8C}" type="datetimeFigureOut">
              <a:rPr lang="en-GB" smtClean="0"/>
              <a:t>06/03/2017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3DA11-09F9-497A-9B3C-3B6859CE5B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67622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054B6-2BDE-4491-9E09-258D323DCB8C}" type="datetimeFigureOut">
              <a:rPr lang="en-GB" smtClean="0"/>
              <a:t>06/03/2017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3DA11-09F9-497A-9B3C-3B6859CE5B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50579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054B6-2BDE-4491-9E09-258D323DCB8C}" type="datetimeFigureOut">
              <a:rPr lang="en-GB" smtClean="0"/>
              <a:t>06/03/2017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3DA11-09F9-497A-9B3C-3B6859CE5B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86666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054B6-2BDE-4491-9E09-258D323DCB8C}" type="datetimeFigureOut">
              <a:rPr lang="en-GB" smtClean="0"/>
              <a:t>06/03/2017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3DA11-09F9-497A-9B3C-3B6859CE5B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7086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054B6-2BDE-4491-9E09-258D323DCB8C}" type="datetimeFigureOut">
              <a:rPr lang="en-GB" smtClean="0"/>
              <a:t>06/03/2017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3DA11-09F9-497A-9B3C-3B6859CE5B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90427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054B6-2BDE-4491-9E09-258D323DCB8C}" type="datetimeFigureOut">
              <a:rPr lang="en-GB" smtClean="0"/>
              <a:t>06/03/2017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3DA11-09F9-497A-9B3C-3B6859CE5B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04127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4054B6-2BDE-4491-9E09-258D323DCB8C}" type="datetimeFigureOut">
              <a:rPr lang="en-GB" smtClean="0"/>
              <a:t>06/03/2017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13DA11-09F9-497A-9B3C-3B6859CE5B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8684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imad.el-anis@ntu.ac.uk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8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10" Type="http://schemas.openxmlformats.org/officeDocument/2006/relationships/image" Target="../media/image11.pn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erip.org/mer/mer236/jordans-new-political-development-strategy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612220"/>
            <a:ext cx="9144000" cy="1185408"/>
          </a:xfrm>
        </p:spPr>
        <p:txBody>
          <a:bodyPr>
            <a:noAutofit/>
          </a:bodyPr>
          <a:lstStyle/>
          <a:p>
            <a:r>
              <a:rPr lang="en-GB" sz="4000" dirty="0" smtClean="0"/>
              <a:t>King Abdullah’s Balancing Act: </a:t>
            </a:r>
            <a:r>
              <a:rPr lang="en-GB" sz="4000" dirty="0"/>
              <a:t>Neo-liberalism Versus ‘The Politics of Tradition’ in Post-Arab Spring Jordan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Dr Imad El-Anis</a:t>
            </a:r>
          </a:p>
          <a:p>
            <a:r>
              <a:rPr lang="en-GB" dirty="0" smtClean="0"/>
              <a:t>(</a:t>
            </a:r>
            <a:r>
              <a:rPr lang="en-GB" dirty="0" smtClean="0">
                <a:hlinkClick r:id="rId2"/>
              </a:rPr>
              <a:t>imad.el-anis@ntu.ac.uk</a:t>
            </a:r>
            <a:r>
              <a:rPr lang="en-GB" dirty="0" smtClean="0"/>
              <a:t>)</a:t>
            </a:r>
          </a:p>
          <a:p>
            <a:r>
              <a:rPr lang="en-GB" dirty="0" smtClean="0"/>
              <a:t>Department of Politics and International Relations</a:t>
            </a:r>
          </a:p>
          <a:p>
            <a:r>
              <a:rPr lang="en-GB" dirty="0" smtClean="0"/>
              <a:t>01/03/2017</a:t>
            </a:r>
          </a:p>
        </p:txBody>
      </p:sp>
    </p:spTree>
    <p:extLst>
      <p:ext uri="{BB962C8B-B14F-4D97-AF65-F5344CB8AC3E}">
        <p14:creationId xmlns:p14="http://schemas.microsoft.com/office/powerpoint/2010/main" val="22499766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1798" y="376011"/>
            <a:ext cx="10515600" cy="766989"/>
          </a:xfrm>
        </p:spPr>
        <p:txBody>
          <a:bodyPr/>
          <a:lstStyle/>
          <a:p>
            <a:r>
              <a:rPr lang="en-GB" dirty="0" smtClean="0"/>
              <a:t>Experiences uneven growth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798" y="1257083"/>
            <a:ext cx="10994402" cy="5277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3429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21694"/>
          </a:xfrm>
        </p:spPr>
        <p:txBody>
          <a:bodyPr/>
          <a:lstStyle/>
          <a:p>
            <a:r>
              <a:rPr lang="en-GB" dirty="0" smtClean="0"/>
              <a:t>Has a lower middle-income society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370" y="1186819"/>
            <a:ext cx="10602687" cy="5372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571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12561"/>
          </a:xfrm>
        </p:spPr>
        <p:txBody>
          <a:bodyPr>
            <a:noAutofit/>
          </a:bodyPr>
          <a:lstStyle/>
          <a:p>
            <a:r>
              <a:rPr lang="en-GB" sz="3600" dirty="0" smtClean="0"/>
              <a:t>With high unemployment &amp; under-employment rates</a:t>
            </a:r>
            <a:endParaRPr lang="en-GB" sz="36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077687"/>
            <a:ext cx="10935982" cy="5165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878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9542" y="2378981"/>
            <a:ext cx="8120743" cy="1325563"/>
          </a:xfrm>
        </p:spPr>
        <p:txBody>
          <a:bodyPr/>
          <a:lstStyle/>
          <a:p>
            <a:r>
              <a:rPr lang="en-GB" dirty="0" smtClean="0"/>
              <a:t>Jordan Overview – Political data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25724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21229"/>
            <a:ext cx="10515600" cy="5055734"/>
          </a:xfrm>
        </p:spPr>
        <p:txBody>
          <a:bodyPr/>
          <a:lstStyle/>
          <a:p>
            <a:r>
              <a:rPr lang="en-GB" dirty="0" smtClean="0"/>
              <a:t>System = constitutional monarchy</a:t>
            </a:r>
            <a:r>
              <a:rPr lang="en-GB" dirty="0"/>
              <a:t>, </a:t>
            </a:r>
            <a:r>
              <a:rPr lang="en-GB" dirty="0" smtClean="0"/>
              <a:t>where the King has a great deal of authority &amp; not many significant restrictions </a:t>
            </a:r>
          </a:p>
          <a:p>
            <a:r>
              <a:rPr lang="en-GB" dirty="0" smtClean="0"/>
              <a:t>Managed democratisation </a:t>
            </a:r>
          </a:p>
          <a:p>
            <a:r>
              <a:rPr lang="en-GB" dirty="0" smtClean="0"/>
              <a:t>Or democratic facade(?)</a:t>
            </a:r>
          </a:p>
          <a:p>
            <a:r>
              <a:rPr lang="en-GB" dirty="0" smtClean="0"/>
              <a:t>Party politics are under-developed with a large number of parties that do not have broad popular bases – localised agendas &amp; support</a:t>
            </a:r>
          </a:p>
          <a:p>
            <a:r>
              <a:rPr lang="en-GB" dirty="0" smtClean="0"/>
              <a:t>This in part leads to divisive political discourse at the national level, and narrow, short-term politics at the local level</a:t>
            </a:r>
          </a:p>
          <a:p>
            <a:r>
              <a:rPr lang="en-GB" dirty="0" smtClean="0"/>
              <a:t>It has also allowed the monarchy to maintain a power base by playing parties off against each other… but more on that later…</a:t>
            </a:r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7842626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1176982393"/>
              </p:ext>
            </p:extLst>
          </p:nvPr>
        </p:nvGraphicFramePr>
        <p:xfrm>
          <a:off x="957943" y="337457"/>
          <a:ext cx="10395857" cy="59871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Rectangle 8"/>
          <p:cNvSpPr/>
          <p:nvPr/>
        </p:nvSpPr>
        <p:spPr>
          <a:xfrm>
            <a:off x="2374331" y="4767943"/>
            <a:ext cx="2110584" cy="1883229"/>
          </a:xfrm>
          <a:prstGeom prst="rect">
            <a:avLst/>
          </a:prstGeom>
          <a:blipFill rotWithShape="1">
            <a:blip r:embed="rId7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Rectangle 9"/>
          <p:cNvSpPr/>
          <p:nvPr/>
        </p:nvSpPr>
        <p:spPr>
          <a:xfrm>
            <a:off x="2167502" y="234198"/>
            <a:ext cx="2208556" cy="2095655"/>
          </a:xfrm>
          <a:prstGeom prst="rect">
            <a:avLst/>
          </a:prstGeom>
          <a:blipFill rotWithShape="1">
            <a:blip r:embed="rId8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9227" y="2536370"/>
            <a:ext cx="2220687" cy="164405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933955" y="4180423"/>
            <a:ext cx="4147040" cy="1959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512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78971" y="365125"/>
            <a:ext cx="11157858" cy="1325563"/>
          </a:xfrm>
        </p:spPr>
        <p:txBody>
          <a:bodyPr/>
          <a:lstStyle/>
          <a:p>
            <a:r>
              <a:rPr lang="en-GB" dirty="0"/>
              <a:t>House of </a:t>
            </a:r>
            <a:r>
              <a:rPr lang="en-GB" dirty="0" smtClean="0"/>
              <a:t>Representatives: </a:t>
            </a:r>
            <a:r>
              <a:rPr lang="en-GB" dirty="0"/>
              <a:t>political </a:t>
            </a:r>
            <a:r>
              <a:rPr lang="en-GB" dirty="0" smtClean="0"/>
              <a:t>groups 2016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7489824" y="2134220"/>
            <a:ext cx="343943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     Independents (100)</a:t>
            </a:r>
          </a:p>
          <a:p>
            <a:r>
              <a:rPr lang="en-GB" dirty="0"/>
              <a:t>     Islamic Action Front (10)</a:t>
            </a:r>
          </a:p>
          <a:p>
            <a:r>
              <a:rPr lang="en-GB" dirty="0"/>
              <a:t>     </a:t>
            </a:r>
            <a:r>
              <a:rPr lang="en-GB" dirty="0" err="1"/>
              <a:t>Zamzam</a:t>
            </a:r>
            <a:r>
              <a:rPr lang="en-GB" dirty="0"/>
              <a:t> (5)</a:t>
            </a:r>
          </a:p>
          <a:p>
            <a:r>
              <a:rPr lang="en-GB" dirty="0"/>
              <a:t>     Islamic Centrist Party (5)</a:t>
            </a:r>
          </a:p>
          <a:p>
            <a:r>
              <a:rPr lang="en-GB" dirty="0"/>
              <a:t>     National Current (4)</a:t>
            </a:r>
          </a:p>
          <a:p>
            <a:r>
              <a:rPr lang="en-GB" dirty="0"/>
              <a:t>     Justice and Reform Party (2)</a:t>
            </a:r>
          </a:p>
          <a:p>
            <a:r>
              <a:rPr lang="en-GB" dirty="0"/>
              <a:t>     Arab Socialist Ba'ath (1)</a:t>
            </a:r>
          </a:p>
          <a:p>
            <a:r>
              <a:rPr lang="en-GB" dirty="0"/>
              <a:t>     Communist Party (1)</a:t>
            </a:r>
          </a:p>
          <a:p>
            <a:r>
              <a:rPr lang="en-GB" dirty="0"/>
              <a:t>     National Union (1)</a:t>
            </a:r>
          </a:p>
          <a:p>
            <a:r>
              <a:rPr lang="en-GB" dirty="0"/>
              <a:t>     Al-Awn (1)</a:t>
            </a:r>
          </a:p>
        </p:txBody>
      </p:sp>
      <p:pic>
        <p:nvPicPr>
          <p:cNvPr id="1032" name="Picture 8" descr="Jordan House of Representatives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781483"/>
            <a:ext cx="6425792" cy="3302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10805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Politics of Tradition in Jordan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02229"/>
            <a:ext cx="10515600" cy="4674734"/>
          </a:xfrm>
        </p:spPr>
        <p:txBody>
          <a:bodyPr/>
          <a:lstStyle/>
          <a:p>
            <a:r>
              <a:rPr lang="en-GB" dirty="0"/>
              <a:t>E</a:t>
            </a:r>
            <a:r>
              <a:rPr lang="en-GB" dirty="0" smtClean="0"/>
              <a:t>ast Bank support; West Bankers marginalised from top-level decision-making and security roles.</a:t>
            </a:r>
          </a:p>
          <a:p>
            <a:r>
              <a:rPr lang="en-GB" i="1" dirty="0" err="1" smtClean="0"/>
              <a:t>Wasta</a:t>
            </a:r>
            <a:r>
              <a:rPr lang="zh-CN" altLang="en-US" dirty="0" smtClean="0"/>
              <a:t> </a:t>
            </a:r>
            <a:r>
              <a:rPr lang="en-US" altLang="zh-CN" dirty="0" smtClean="0"/>
              <a:t>–</a:t>
            </a:r>
            <a:r>
              <a:rPr lang="zh-CN" altLang="en-US" dirty="0" smtClean="0"/>
              <a:t> </a:t>
            </a:r>
            <a:r>
              <a:rPr lang="en-GB" altLang="zh-CN" dirty="0" smtClean="0"/>
              <a:t>derives from the Arabic word for ‘middle’: </a:t>
            </a:r>
            <a:r>
              <a:rPr lang="en-GB" altLang="zh-CN" i="1" dirty="0" err="1" smtClean="0"/>
              <a:t>wasat</a:t>
            </a:r>
            <a:endParaRPr lang="en-GB" i="1" dirty="0" smtClean="0"/>
          </a:p>
          <a:p>
            <a:r>
              <a:rPr lang="en-GB" dirty="0" smtClean="0"/>
              <a:t>State-society contract includes public sector employment – unofficially guaranteed for some sectors of society. </a:t>
            </a:r>
          </a:p>
          <a:p>
            <a:r>
              <a:rPr lang="en-GB" dirty="0" smtClean="0"/>
              <a:t>East Banker (esp. tribal) support for the monarchy as counter to West Banker groups; Islamists (IAF) as counter to communists &amp; pan-</a:t>
            </a:r>
            <a:r>
              <a:rPr lang="en-GB" dirty="0" err="1" smtClean="0"/>
              <a:t>Arabists</a:t>
            </a:r>
            <a:r>
              <a:rPr lang="en-GB" dirty="0" smtClean="0"/>
              <a:t>. </a:t>
            </a:r>
          </a:p>
          <a:p>
            <a:r>
              <a:rPr lang="en-GB" dirty="0" smtClean="0"/>
              <a:t>‘Favouritism &amp; favours’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660073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7250" y="2743200"/>
            <a:ext cx="10515600" cy="11049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4400" dirty="0" smtClean="0"/>
              <a:t>King Abdullah II</a:t>
            </a:r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5501363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King Abdullah II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Originally was not expected to be King</a:t>
            </a:r>
          </a:p>
          <a:p>
            <a:pPr lvl="1"/>
            <a:r>
              <a:rPr lang="en-GB" dirty="0" smtClean="0"/>
              <a:t>He had a military career</a:t>
            </a:r>
            <a:endParaRPr lang="en-GB" dirty="0"/>
          </a:p>
          <a:p>
            <a:r>
              <a:rPr lang="en-GB" dirty="0" smtClean="0"/>
              <a:t>Military background – trained in the USA and UK (Sandhurst)</a:t>
            </a:r>
          </a:p>
          <a:p>
            <a:r>
              <a:rPr lang="en-GB" dirty="0" smtClean="0"/>
              <a:t>Western-educated</a:t>
            </a:r>
          </a:p>
          <a:p>
            <a:r>
              <a:rPr lang="en-GB" dirty="0" smtClean="0"/>
              <a:t>Energetic, pragmatic &amp; hands on leadership style</a:t>
            </a:r>
          </a:p>
          <a:p>
            <a:r>
              <a:rPr lang="en-GB" dirty="0" smtClean="0"/>
              <a:t>Has drawn heavily on technocrats, economists &amp; consultants from Jordan &amp; elsewhere – likes to make informed decisions</a:t>
            </a:r>
          </a:p>
          <a:p>
            <a:pPr lvl="1"/>
            <a:r>
              <a:rPr lang="en-GB" dirty="0" smtClean="0"/>
              <a:t>He does not have the same pragmatic approach as his father, the late King Hussein, who relied on charisma, personality &amp; quick decision-making</a:t>
            </a:r>
          </a:p>
          <a:p>
            <a:r>
              <a:rPr lang="en-GB" dirty="0" smtClean="0"/>
              <a:t>He has styled himself as…</a:t>
            </a:r>
          </a:p>
        </p:txBody>
      </p:sp>
    </p:spTree>
    <p:extLst>
      <p:ext uri="{BB962C8B-B14F-4D97-AF65-F5344CB8AC3E}">
        <p14:creationId xmlns:p14="http://schemas.microsoft.com/office/powerpoint/2010/main" val="2589049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95589"/>
          </a:xfrm>
        </p:spPr>
        <p:txBody>
          <a:bodyPr/>
          <a:lstStyle/>
          <a:p>
            <a:r>
              <a:rPr lang="en-GB" dirty="0" smtClean="0"/>
              <a:t>Overview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60714"/>
            <a:ext cx="10515600" cy="4816249"/>
          </a:xfrm>
        </p:spPr>
        <p:txBody>
          <a:bodyPr>
            <a:normAutofit/>
          </a:bodyPr>
          <a:lstStyle/>
          <a:p>
            <a:r>
              <a:rPr lang="en-GB" dirty="0" smtClean="0"/>
              <a:t>Project Summary</a:t>
            </a:r>
          </a:p>
          <a:p>
            <a:r>
              <a:rPr lang="en-GB" dirty="0" smtClean="0"/>
              <a:t>Jordan overview </a:t>
            </a:r>
          </a:p>
          <a:p>
            <a:pPr lvl="1"/>
            <a:r>
              <a:rPr lang="en-GB" dirty="0" smtClean="0"/>
              <a:t>Macro-data </a:t>
            </a:r>
          </a:p>
          <a:p>
            <a:pPr lvl="2"/>
            <a:r>
              <a:rPr lang="en-GB" dirty="0" smtClean="0"/>
              <a:t>Socio-cultural </a:t>
            </a:r>
            <a:endParaRPr lang="en-GB" dirty="0"/>
          </a:p>
          <a:p>
            <a:pPr lvl="2"/>
            <a:r>
              <a:rPr lang="en-GB" dirty="0" smtClean="0"/>
              <a:t>Economic </a:t>
            </a:r>
          </a:p>
          <a:p>
            <a:pPr lvl="2"/>
            <a:r>
              <a:rPr lang="en-GB" dirty="0" smtClean="0"/>
              <a:t>Political </a:t>
            </a:r>
            <a:endParaRPr lang="en-GB" dirty="0"/>
          </a:p>
          <a:p>
            <a:r>
              <a:rPr lang="en-GB" dirty="0" smtClean="0"/>
              <a:t>Politics of tradition</a:t>
            </a:r>
          </a:p>
          <a:p>
            <a:r>
              <a:rPr lang="en-GB" dirty="0" smtClean="0"/>
              <a:t>King Abdullah II</a:t>
            </a:r>
          </a:p>
          <a:p>
            <a:r>
              <a:rPr lang="en-GB" dirty="0" smtClean="0"/>
              <a:t>Neoliberal policies </a:t>
            </a:r>
          </a:p>
          <a:p>
            <a:r>
              <a:rPr lang="en-GB" dirty="0" smtClean="0"/>
              <a:t>Arab Spring experience – undermining the traditional support base</a:t>
            </a:r>
          </a:p>
          <a:p>
            <a:pPr lvl="1"/>
            <a:endParaRPr lang="en-GB" dirty="0" smtClean="0"/>
          </a:p>
          <a:p>
            <a:pPr lvl="2"/>
            <a:endParaRPr lang="en-GB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5512" y="753037"/>
            <a:ext cx="3501592" cy="394289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6557" y="647248"/>
            <a:ext cx="3656843" cy="404243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627763" y="130127"/>
            <a:ext cx="35882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/>
              <a:t>The Hashemite Kingdom of Jordan</a:t>
            </a:r>
            <a:br>
              <a:rPr lang="en-GB" dirty="0"/>
            </a:br>
            <a:r>
              <a:rPr lang="ar-SY" dirty="0"/>
              <a:t>المملكة الأردنية الهاشمية</a:t>
            </a:r>
          </a:p>
        </p:txBody>
      </p:sp>
    </p:spTree>
    <p:extLst>
      <p:ext uri="{BB962C8B-B14F-4D97-AF65-F5344CB8AC3E}">
        <p14:creationId xmlns:p14="http://schemas.microsoft.com/office/powerpoint/2010/main" val="4503299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5088" y="1123452"/>
            <a:ext cx="8660141" cy="5446417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93913" y="365126"/>
            <a:ext cx="11538857" cy="660356"/>
          </a:xfrm>
        </p:spPr>
        <p:txBody>
          <a:bodyPr>
            <a:noAutofit/>
          </a:bodyPr>
          <a:lstStyle/>
          <a:p>
            <a:r>
              <a:rPr lang="en-GB" sz="3200" dirty="0" smtClean="0"/>
              <a:t>Pious &amp; a true descendent of the Prophet Mohammed (PBUH)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2501291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95589"/>
          </a:xfrm>
        </p:spPr>
        <p:txBody>
          <a:bodyPr/>
          <a:lstStyle/>
          <a:p>
            <a:r>
              <a:rPr lang="en-GB" dirty="0" smtClean="0"/>
              <a:t>A man of Jordanian tradition &amp; values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8349" y="1603602"/>
            <a:ext cx="6483250" cy="4826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683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371" y="365126"/>
            <a:ext cx="11789229" cy="494846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A modern, international &amp; professional statesman 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89212" y="5946208"/>
            <a:ext cx="10515600" cy="483734"/>
          </a:xfrm>
        </p:spPr>
        <p:txBody>
          <a:bodyPr/>
          <a:lstStyle/>
          <a:p>
            <a:r>
              <a:rPr lang="en-GB" dirty="0" smtClean="0"/>
              <a:t>But he is also…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1681" y="1083395"/>
            <a:ext cx="7290661" cy="4862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387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66989"/>
          </a:xfrm>
        </p:spPr>
        <p:txBody>
          <a:bodyPr/>
          <a:lstStyle/>
          <a:p>
            <a:r>
              <a:rPr lang="en-GB" dirty="0" smtClean="0"/>
              <a:t>… A tough guy &amp; likes to be ‘hands on’</a:t>
            </a:r>
            <a:endParaRPr lang="en-GB" dirty="0"/>
          </a:p>
        </p:txBody>
      </p:sp>
      <p:pic>
        <p:nvPicPr>
          <p:cNvPr id="3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3315" y="1220673"/>
            <a:ext cx="5126393" cy="5137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313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4685" y="2022022"/>
            <a:ext cx="3186289" cy="3598236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0371" y="365125"/>
            <a:ext cx="11549743" cy="1325563"/>
          </a:xfrm>
        </p:spPr>
        <p:txBody>
          <a:bodyPr/>
          <a:lstStyle/>
          <a:p>
            <a:r>
              <a:rPr lang="en-GB" dirty="0" smtClean="0"/>
              <a:t>He also likes Star Trek and was an extra on an episode of </a:t>
            </a:r>
            <a:r>
              <a:rPr lang="en-GB" i="1" dirty="0" smtClean="0"/>
              <a:t>Next Generation</a:t>
            </a:r>
            <a:r>
              <a:rPr lang="en-GB" dirty="0" smtClean="0"/>
              <a:t>!!!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17819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287" y="245383"/>
            <a:ext cx="10515600" cy="973818"/>
          </a:xfrm>
        </p:spPr>
        <p:txBody>
          <a:bodyPr/>
          <a:lstStyle/>
          <a:p>
            <a:r>
              <a:rPr lang="en-GB" dirty="0" smtClean="0"/>
              <a:t>Neoliberal </a:t>
            </a:r>
            <a:r>
              <a:rPr lang="en-GB" dirty="0"/>
              <a:t>P</a:t>
            </a:r>
            <a:r>
              <a:rPr lang="en-GB" dirty="0" smtClean="0"/>
              <a:t>olicies in Jordan – the highlights</a:t>
            </a:r>
            <a:endParaRPr lang="en-GB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6809966"/>
              </p:ext>
            </p:extLst>
          </p:nvPr>
        </p:nvGraphicFramePr>
        <p:xfrm>
          <a:off x="544287" y="1124631"/>
          <a:ext cx="11157855" cy="5400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59627"/>
                <a:gridCol w="870857"/>
                <a:gridCol w="672737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Policy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Years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Notes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IMF &amp; World</a:t>
                      </a:r>
                      <a:r>
                        <a:rPr lang="en-GB" baseline="0" dirty="0" smtClean="0"/>
                        <a:t> Bank </a:t>
                      </a:r>
                      <a:r>
                        <a:rPr lang="en-GB" dirty="0" smtClean="0"/>
                        <a:t>Structural</a:t>
                      </a:r>
                      <a:r>
                        <a:rPr lang="en-GB" baseline="0" dirty="0" smtClean="0"/>
                        <a:t> Adjustment Programmes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1989-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Fiscal adjustment;</a:t>
                      </a:r>
                      <a:r>
                        <a:rPr lang="en-GB" baseline="0" dirty="0" smtClean="0"/>
                        <a:t> reduced spending: military, energy &amp; food subsidies; increased taxes; debt restructuring; liberalized trade regime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Creation</a:t>
                      </a:r>
                      <a:r>
                        <a:rPr lang="en-GB" baseline="0" dirty="0" smtClean="0"/>
                        <a:t> of the Jordan Investment Board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1995-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One stop shop to promote</a:t>
                      </a:r>
                      <a:r>
                        <a:rPr lang="en-GB" baseline="0" dirty="0" smtClean="0"/>
                        <a:t> local &amp; foreign investment in Jordan 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Bilateral &amp;</a:t>
                      </a:r>
                      <a:r>
                        <a:rPr lang="en-GB" baseline="0" dirty="0" smtClean="0"/>
                        <a:t> multilateral free trade agreements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1997-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Seven FTAs</a:t>
                      </a:r>
                    </a:p>
                    <a:p>
                      <a:r>
                        <a:rPr lang="en-GB" dirty="0" smtClean="0"/>
                        <a:t>Covers 55 states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World</a:t>
                      </a:r>
                      <a:r>
                        <a:rPr lang="en-GB" baseline="0" dirty="0" smtClean="0"/>
                        <a:t> Trade Organization membership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2000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Full member</a:t>
                      </a:r>
                    </a:p>
                    <a:p>
                      <a:r>
                        <a:rPr lang="en-GB" dirty="0" smtClean="0"/>
                        <a:t>TRIPS+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Executive Privatization</a:t>
                      </a:r>
                      <a:r>
                        <a:rPr lang="en-GB" baseline="0" dirty="0" smtClean="0"/>
                        <a:t> Commission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2000-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Promotes</a:t>
                      </a:r>
                      <a:r>
                        <a:rPr lang="en-GB" baseline="0" dirty="0" smtClean="0"/>
                        <a:t> &amp; manages the privatization programme.</a:t>
                      </a:r>
                    </a:p>
                    <a:p>
                      <a:r>
                        <a:rPr lang="en-GB" dirty="0" smtClean="0"/>
                        <a:t>18 large privatizations to date</a:t>
                      </a:r>
                    </a:p>
                    <a:p>
                      <a:r>
                        <a:rPr lang="en-GB" dirty="0" smtClean="0"/>
                        <a:t>16 on-going</a:t>
                      </a:r>
                    </a:p>
                    <a:p>
                      <a:r>
                        <a:rPr lang="en-GB" dirty="0" smtClean="0"/>
                        <a:t>Telecoms, transport, water, industry, agriculture,</a:t>
                      </a:r>
                      <a:r>
                        <a:rPr lang="en-GB" baseline="0" dirty="0" smtClean="0"/>
                        <a:t> medical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Jordan Anti-Corruption</a:t>
                      </a:r>
                      <a:r>
                        <a:rPr lang="en-GB" baseline="0" dirty="0" smtClean="0"/>
                        <a:t> Commission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2004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Survey;</a:t>
                      </a:r>
                      <a:r>
                        <a:rPr lang="en-GB" baseline="0" dirty="0" smtClean="0"/>
                        <a:t> inform &amp; implement policy; prevent: bribery, embezzlement, abuse of authority, illicit enrichment…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Integrity</a:t>
                      </a:r>
                      <a:r>
                        <a:rPr lang="en-GB" baseline="0" dirty="0" smtClean="0"/>
                        <a:t> &amp; Anti-Corruption Committee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2016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Ensures adherence to principles of national integrity;</a:t>
                      </a:r>
                      <a:r>
                        <a:rPr lang="en-GB" baseline="0" dirty="0" smtClean="0"/>
                        <a:t> fights corruption; develops behavioural norms in the public administration 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0048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805543"/>
            <a:ext cx="10798629" cy="5366657"/>
          </a:xfrm>
        </p:spPr>
        <p:txBody>
          <a:bodyPr/>
          <a:lstStyle/>
          <a:p>
            <a:r>
              <a:rPr lang="en-GB" dirty="0" smtClean="0"/>
              <a:t>But why liberalise? </a:t>
            </a:r>
          </a:p>
          <a:p>
            <a:r>
              <a:rPr lang="en-GB" dirty="0" smtClean="0"/>
              <a:t>Financial crisis 1989 – IMF as lender of last resort</a:t>
            </a:r>
          </a:p>
          <a:p>
            <a:r>
              <a:rPr lang="en-GB" dirty="0" smtClean="0"/>
              <a:t>Economic development &amp; </a:t>
            </a:r>
            <a:r>
              <a:rPr lang="en-GB" dirty="0"/>
              <a:t>modernity (Abdullah’s </a:t>
            </a:r>
            <a:r>
              <a:rPr lang="en-GB" dirty="0" smtClean="0"/>
              <a:t>views as informed by consultants &amp; specialists… &amp; his own educational &amp; professional background)</a:t>
            </a:r>
          </a:p>
          <a:p>
            <a:r>
              <a:rPr lang="en-GB" dirty="0" smtClean="0"/>
              <a:t>Pushed </a:t>
            </a:r>
            <a:r>
              <a:rPr lang="en-GB" dirty="0"/>
              <a:t>by </a:t>
            </a:r>
            <a:r>
              <a:rPr lang="en-GB" dirty="0" smtClean="0"/>
              <a:t>external actors</a:t>
            </a:r>
          </a:p>
          <a:p>
            <a:pPr lvl="1"/>
            <a:r>
              <a:rPr lang="en-GB" dirty="0" smtClean="0"/>
              <a:t>appeasement of: USA</a:t>
            </a:r>
            <a:r>
              <a:rPr lang="en-GB" dirty="0"/>
              <a:t>, EU, WB, </a:t>
            </a:r>
            <a:r>
              <a:rPr lang="en-GB" dirty="0" smtClean="0"/>
              <a:t>IMF</a:t>
            </a:r>
          </a:p>
          <a:p>
            <a:r>
              <a:rPr lang="en-GB" dirty="0" smtClean="0"/>
              <a:t>But </a:t>
            </a:r>
            <a:r>
              <a:rPr lang="en-GB" dirty="0"/>
              <a:t>mostly because </a:t>
            </a:r>
            <a:r>
              <a:rPr lang="en-GB" dirty="0" smtClean="0"/>
              <a:t>Jordanian decision-makers adopted the Washington </a:t>
            </a:r>
            <a:r>
              <a:rPr lang="en-GB" dirty="0"/>
              <a:t>Consensus </a:t>
            </a:r>
            <a:r>
              <a:rPr lang="en-GB" dirty="0" smtClean="0"/>
              <a:t>in the 1990s &amp; early 2000s</a:t>
            </a:r>
          </a:p>
          <a:p>
            <a:pPr lvl="1"/>
            <a:r>
              <a:rPr lang="en-GB" dirty="0" smtClean="0"/>
              <a:t>They (including King Abdullah) largely believe in neoliberal remedies for Jordanian problems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80370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Jordan in the Arab Spring/Post-Arab Spring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67543"/>
            <a:ext cx="10515600" cy="4609420"/>
          </a:xfrm>
        </p:spPr>
        <p:txBody>
          <a:bodyPr/>
          <a:lstStyle/>
          <a:p>
            <a:r>
              <a:rPr lang="en-GB" dirty="0" smtClean="0"/>
              <a:t>Arab Spring experience – evidence of some erosion of the traditional support base</a:t>
            </a:r>
          </a:p>
          <a:p>
            <a:r>
              <a:rPr lang="en-GB" dirty="0" smtClean="0"/>
              <a:t>Most vocal &amp; organised criticism came from tribal leaders &amp; public sector workers. </a:t>
            </a:r>
          </a:p>
          <a:p>
            <a:r>
              <a:rPr lang="en-GB" i="1" dirty="0" smtClean="0"/>
              <a:t>Criticism</a:t>
            </a:r>
            <a:r>
              <a:rPr lang="en-GB" dirty="0" smtClean="0"/>
              <a:t> does not mean </a:t>
            </a:r>
            <a:r>
              <a:rPr lang="en-GB" i="1" dirty="0" smtClean="0"/>
              <a:t>opposition</a:t>
            </a:r>
            <a:r>
              <a:rPr lang="en-GB" dirty="0" smtClean="0"/>
              <a:t>, but it is unheard of for groups that traditionally have been the backbone of monarchical support to openly express concerns. </a:t>
            </a:r>
          </a:p>
          <a:p>
            <a:endParaRPr lang="en-GB" dirty="0" smtClean="0"/>
          </a:p>
          <a:p>
            <a:r>
              <a:rPr lang="en-GB" dirty="0" smtClean="0"/>
              <a:t>This project seeks to explore this process (through Events Data Analysis).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964555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Bibliography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Abu </a:t>
            </a:r>
            <a:r>
              <a:rPr lang="en-GB" dirty="0" err="1"/>
              <a:t>Rumman</a:t>
            </a:r>
            <a:r>
              <a:rPr lang="en-GB" dirty="0"/>
              <a:t>, Mohamed and Hassan Abu </a:t>
            </a:r>
            <a:r>
              <a:rPr lang="en-GB" dirty="0" err="1"/>
              <a:t>Hanieh</a:t>
            </a:r>
            <a:r>
              <a:rPr lang="en-GB" dirty="0"/>
              <a:t>, 2013, </a:t>
            </a:r>
            <a:r>
              <a:rPr lang="en-GB" i="1" dirty="0"/>
              <a:t>The “Islamic Solution” in Jordan: Islamists, the State, and the Ventures of Democracy and Security</a:t>
            </a:r>
            <a:r>
              <a:rPr lang="en-GB" dirty="0"/>
              <a:t>. Amman: Friedrich-Ebert-</a:t>
            </a:r>
            <a:r>
              <a:rPr lang="en-GB" dirty="0" err="1"/>
              <a:t>Stiftung</a:t>
            </a:r>
            <a:r>
              <a:rPr lang="en-GB" dirty="0"/>
              <a:t>. </a:t>
            </a:r>
          </a:p>
          <a:p>
            <a:r>
              <a:rPr lang="en-GB" dirty="0"/>
              <a:t>Alissa, </a:t>
            </a:r>
            <a:r>
              <a:rPr lang="en-GB" dirty="0" err="1"/>
              <a:t>Sufyan</a:t>
            </a:r>
            <a:r>
              <a:rPr lang="en-GB" dirty="0"/>
              <a:t>, ‘Rethinking Economic Reform in Jordan: Confronting Socioeconomic Realities’, </a:t>
            </a:r>
            <a:r>
              <a:rPr lang="en-GB" i="1" dirty="0"/>
              <a:t>Carnegie </a:t>
            </a:r>
            <a:r>
              <a:rPr lang="en-GB" dirty="0"/>
              <a:t>Papers, July 2007, No. 4: 1-31.</a:t>
            </a:r>
          </a:p>
          <a:p>
            <a:r>
              <a:rPr lang="en-GB" dirty="0"/>
              <a:t>Al-</a:t>
            </a:r>
            <a:r>
              <a:rPr lang="en-GB" dirty="0" err="1"/>
              <a:t>Soudi</a:t>
            </a:r>
            <a:r>
              <a:rPr lang="en-GB" dirty="0"/>
              <a:t>, </a:t>
            </a:r>
            <a:r>
              <a:rPr lang="en-GB" dirty="0" err="1"/>
              <a:t>Abdelmahdi</a:t>
            </a:r>
            <a:r>
              <a:rPr lang="en-GB" dirty="0"/>
              <a:t>, ‘The Impact of the Arab Spring on the Political Future of the Muslim Brotherhood in the Middle East: Jordan as a Case Study’, </a:t>
            </a:r>
            <a:r>
              <a:rPr lang="en-GB" i="1" dirty="0"/>
              <a:t>Middle East Review of International Affairs</a:t>
            </a:r>
            <a:r>
              <a:rPr lang="en-GB" dirty="0"/>
              <a:t>, Fall 2015, Vol. 19, No. 3: 41-57.</a:t>
            </a:r>
          </a:p>
          <a:p>
            <a:r>
              <a:rPr lang="en-GB" dirty="0" err="1"/>
              <a:t>Antoun</a:t>
            </a:r>
            <a:r>
              <a:rPr lang="en-GB" dirty="0"/>
              <a:t>, Richard, ‘Fundamentalism, Bureaucratization, and the State’s Co-optation of Religion: A Jordanian Case Study’, </a:t>
            </a:r>
            <a:r>
              <a:rPr lang="en-GB" i="1" dirty="0"/>
              <a:t>International Journal of Middle East Studies</a:t>
            </a:r>
            <a:r>
              <a:rPr lang="en-GB" dirty="0"/>
              <a:t>, August 2006, Vol. 38, No. 3: 369-393.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9516535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70114"/>
            <a:ext cx="10515600" cy="5806849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Bank, Andre and Anna Sunik, ‘Parliamentary Elections in Jordan, January 2013’, </a:t>
            </a:r>
            <a:r>
              <a:rPr lang="en-GB" i="1" dirty="0" smtClean="0"/>
              <a:t>Electoral Studies</a:t>
            </a:r>
            <a:r>
              <a:rPr lang="en-GB" dirty="0" smtClean="0"/>
              <a:t>, 2014, No. 34: 376-379. </a:t>
            </a:r>
          </a:p>
          <a:p>
            <a:r>
              <a:rPr lang="en-GB" dirty="0" err="1"/>
              <a:t>Barari</a:t>
            </a:r>
            <a:r>
              <a:rPr lang="en-GB" dirty="0"/>
              <a:t>, Hassan and Christina A. </a:t>
            </a:r>
            <a:r>
              <a:rPr lang="en-GB" dirty="0" err="1"/>
              <a:t>Satkowksi</a:t>
            </a:r>
            <a:r>
              <a:rPr lang="en-GB" dirty="0"/>
              <a:t>, ‘The Arab Spring: The Case of Jordan’, </a:t>
            </a:r>
            <a:r>
              <a:rPr lang="en-GB" i="1" dirty="0" err="1"/>
              <a:t>Ortadogu</a:t>
            </a:r>
            <a:r>
              <a:rPr lang="en-GB" i="1" dirty="0"/>
              <a:t> </a:t>
            </a:r>
            <a:r>
              <a:rPr lang="en-GB" i="1" dirty="0" err="1"/>
              <a:t>Etutleri</a:t>
            </a:r>
            <a:r>
              <a:rPr lang="en-GB" dirty="0"/>
              <a:t>, January 2012, Vol. 3, No. 2: 41-57.</a:t>
            </a:r>
          </a:p>
          <a:p>
            <a:r>
              <a:rPr lang="en-GB" dirty="0" err="1"/>
              <a:t>Barari</a:t>
            </a:r>
            <a:r>
              <a:rPr lang="en-GB" dirty="0"/>
              <a:t>, Hassan, ‘Reform and the Dynamics of In/stability in Jordan During the Arab Uprisings’, </a:t>
            </a:r>
            <a:r>
              <a:rPr lang="en-GB" i="1" dirty="0"/>
              <a:t>Perceptions: Journal of International </a:t>
            </a:r>
            <a:r>
              <a:rPr lang="en-GB" dirty="0"/>
              <a:t>Affairs, Winter 2015, Vol. 20, No. 4: 73-95.</a:t>
            </a:r>
          </a:p>
          <a:p>
            <a:r>
              <a:rPr lang="en-GB" dirty="0" err="1"/>
              <a:t>Baylouny</a:t>
            </a:r>
            <a:r>
              <a:rPr lang="en-GB" dirty="0"/>
              <a:t>, Anne Marie, ‘Jordan’s New “Political Development” Strategy, </a:t>
            </a:r>
            <a:r>
              <a:rPr lang="en-GB" i="1" dirty="0"/>
              <a:t>Middle East Report</a:t>
            </a:r>
            <a:r>
              <a:rPr lang="en-GB" dirty="0"/>
              <a:t>, Fall 2005. </a:t>
            </a:r>
            <a:r>
              <a:rPr lang="en-GB" u="sng" dirty="0">
                <a:hlinkClick r:id="rId2"/>
              </a:rPr>
              <a:t>http://www.merip.org/mer/mer236/jordans-new-political-development-strategy</a:t>
            </a:r>
            <a:r>
              <a:rPr lang="en-GB" dirty="0"/>
              <a:t> Accessed 16/08/2016.</a:t>
            </a:r>
          </a:p>
          <a:p>
            <a:r>
              <a:rPr lang="en-GB" dirty="0" smtClean="0"/>
              <a:t>Brand, Laurie A., ‘National Narratives and Migration: Discursive Strategies of Inclusion and Exclusion in Jordan and Lebanon’, </a:t>
            </a:r>
            <a:r>
              <a:rPr lang="en-GB" i="1" dirty="0" smtClean="0"/>
              <a:t>The International Migration Review</a:t>
            </a:r>
            <a:r>
              <a:rPr lang="en-GB" dirty="0" smtClean="0"/>
              <a:t>, Spring 2010, Vol. 44, No. 1: 78-110.</a:t>
            </a:r>
          </a:p>
        </p:txBody>
      </p:sp>
    </p:spTree>
    <p:extLst>
      <p:ext uri="{BB962C8B-B14F-4D97-AF65-F5344CB8AC3E}">
        <p14:creationId xmlns:p14="http://schemas.microsoft.com/office/powerpoint/2010/main" val="23726064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79904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Project Summary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45030"/>
            <a:ext cx="10515600" cy="5131933"/>
          </a:xfrm>
        </p:spPr>
        <p:txBody>
          <a:bodyPr>
            <a:normAutofit/>
          </a:bodyPr>
          <a:lstStyle/>
          <a:p>
            <a:r>
              <a:rPr lang="en-GB" dirty="0" smtClean="0"/>
              <a:t>Linked to a larger project:</a:t>
            </a:r>
          </a:p>
          <a:p>
            <a:pPr lvl="1"/>
            <a:r>
              <a:rPr lang="en-GB" dirty="0" smtClean="0"/>
              <a:t>‘Agency Within Neoliberal ‘</a:t>
            </a:r>
            <a:r>
              <a:rPr lang="en-GB" dirty="0" err="1" smtClean="0"/>
              <a:t>Subalternity</a:t>
            </a:r>
            <a:r>
              <a:rPr lang="en-GB" dirty="0" smtClean="0"/>
              <a:t>’: Comparing the Political Economy-Foreign Policy Link in Jordan and Morocco’</a:t>
            </a:r>
          </a:p>
          <a:p>
            <a:pPr lvl="1"/>
            <a:r>
              <a:rPr lang="en-GB" dirty="0" smtClean="0"/>
              <a:t>Research question: </a:t>
            </a:r>
            <a:r>
              <a:rPr lang="en-GB" i="1" dirty="0"/>
              <a:t>How is foreign policy and economic agency manifested under the structural constraints created by neo-liberal </a:t>
            </a:r>
            <a:r>
              <a:rPr lang="en-GB" i="1" dirty="0" err="1"/>
              <a:t>subalternity</a:t>
            </a:r>
            <a:r>
              <a:rPr lang="en-GB" i="1" dirty="0"/>
              <a:t>? </a:t>
            </a:r>
            <a:endParaRPr lang="en-GB" dirty="0"/>
          </a:p>
          <a:p>
            <a:pPr lvl="1"/>
            <a:r>
              <a:rPr lang="en-GB" dirty="0" smtClean="0"/>
              <a:t>Formally launched at the European International Studies Association Exploratory Symposia (2-5 November 2016, Rapallo, Italy) and part funded by the EISA.</a:t>
            </a:r>
          </a:p>
          <a:p>
            <a:pPr lvl="1"/>
            <a:r>
              <a:rPr lang="en-GB" dirty="0" smtClean="0"/>
              <a:t>Collaboration with: Anna Khakee, University of Malta; Irene Fernandez-Molina, University of Exeter; Laura Feliu, </a:t>
            </a:r>
            <a:r>
              <a:rPr lang="en-GB" dirty="0" err="1" smtClean="0"/>
              <a:t>Universitat</a:t>
            </a:r>
            <a:r>
              <a:rPr lang="en-GB" dirty="0" smtClean="0"/>
              <a:t> </a:t>
            </a:r>
            <a:r>
              <a:rPr lang="en-GB" dirty="0" err="1" smtClean="0"/>
              <a:t>Autonoma</a:t>
            </a:r>
            <a:r>
              <a:rPr lang="en-GB" dirty="0" smtClean="0"/>
              <a:t> de Barcelona; Leila Simona Talani, King’s College London; Mohammed Al-Khraisha, University of Jordan. </a:t>
            </a:r>
            <a:endParaRPr lang="en-GB" dirty="0"/>
          </a:p>
          <a:p>
            <a:pPr lvl="1"/>
            <a:r>
              <a:rPr lang="en-GB" dirty="0" smtClean="0"/>
              <a:t>Plans: Special Issue in MEP; Panel at EISA Sept. 2017; Marie Curie research grant.</a:t>
            </a:r>
          </a:p>
        </p:txBody>
      </p:sp>
    </p:spTree>
    <p:extLst>
      <p:ext uri="{BB962C8B-B14F-4D97-AF65-F5344CB8AC3E}">
        <p14:creationId xmlns:p14="http://schemas.microsoft.com/office/powerpoint/2010/main" val="82700228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413657"/>
            <a:ext cx="10515600" cy="5763306"/>
          </a:xfrm>
        </p:spPr>
        <p:txBody>
          <a:bodyPr>
            <a:normAutofit/>
          </a:bodyPr>
          <a:lstStyle/>
          <a:p>
            <a:r>
              <a:rPr lang="en-GB" dirty="0" err="1" smtClean="0"/>
              <a:t>Brumberg</a:t>
            </a:r>
            <a:r>
              <a:rPr lang="en-GB" dirty="0"/>
              <a:t>, Daniel, ‘Liberalization Versus Democracy: Understanding Arab Political Reform’, </a:t>
            </a:r>
            <a:r>
              <a:rPr lang="en-GB" i="1" dirty="0"/>
              <a:t>Carnegie Working Papers</a:t>
            </a:r>
            <a:r>
              <a:rPr lang="en-GB" dirty="0"/>
              <a:t>, May 2003, No. 37: 3-22.</a:t>
            </a:r>
          </a:p>
          <a:p>
            <a:r>
              <a:rPr lang="en-GB" dirty="0"/>
              <a:t>Gutkowski, Stacey, ‘We Are the Very Model of a Moderate Muslim State: The Amman Message and Jordan’s Foreign Policy’, </a:t>
            </a:r>
            <a:r>
              <a:rPr lang="en-GB" i="1" dirty="0"/>
              <a:t>International Relations</a:t>
            </a:r>
            <a:r>
              <a:rPr lang="en-GB" dirty="0"/>
              <a:t>, 2016, Vol. 30, No. 2: 206-226.</a:t>
            </a:r>
          </a:p>
          <a:p>
            <a:r>
              <a:rPr lang="en-GB" dirty="0"/>
              <a:t>Jamal, </a:t>
            </a:r>
            <a:r>
              <a:rPr lang="en-GB" dirty="0" err="1"/>
              <a:t>Amaney</a:t>
            </a:r>
            <a:r>
              <a:rPr lang="en-GB" dirty="0"/>
              <a:t> A., ‘Reassessing Support for Islam and Democracy in the Arab World? Evidence from Egypt and Jordan’, </a:t>
            </a:r>
            <a:r>
              <a:rPr lang="en-GB" i="1" dirty="0"/>
              <a:t>World Affairs</a:t>
            </a:r>
            <a:r>
              <a:rPr lang="en-GB" dirty="0"/>
              <a:t>, Fall 2006, Vol. 169, No. 2: 51-63</a:t>
            </a:r>
            <a:r>
              <a:rPr lang="en-GB" dirty="0" smtClean="0"/>
              <a:t>.</a:t>
            </a:r>
          </a:p>
          <a:p>
            <a:r>
              <a:rPr lang="en-GB" dirty="0" smtClean="0"/>
              <a:t>Khakee, Anna, ‘A Long-Lasting Controversy: Western Democracy Promotion in Jordan’, </a:t>
            </a:r>
            <a:r>
              <a:rPr lang="en-GB" dirty="0" err="1" smtClean="0"/>
              <a:t>EuroMeSCo</a:t>
            </a:r>
            <a:r>
              <a:rPr lang="en-GB" dirty="0" smtClean="0"/>
              <a:t> Report, May 2009. </a:t>
            </a:r>
          </a:p>
          <a:p>
            <a:r>
              <a:rPr lang="en-GB" dirty="0" err="1" smtClean="0"/>
              <a:t>Koprulu</a:t>
            </a:r>
            <a:r>
              <a:rPr lang="en-GB" dirty="0" smtClean="0"/>
              <a:t>, </a:t>
            </a:r>
            <a:r>
              <a:rPr lang="en-GB" dirty="0" err="1" smtClean="0"/>
              <a:t>Nur</a:t>
            </a:r>
            <a:r>
              <a:rPr lang="en-GB" dirty="0" smtClean="0"/>
              <a:t>, ‘Jordan Since the Uprisings: Between Change and Stability’, </a:t>
            </a:r>
            <a:r>
              <a:rPr lang="en-GB" i="1" dirty="0" smtClean="0"/>
              <a:t>Middle East Policy</a:t>
            </a:r>
            <a:r>
              <a:rPr lang="en-GB" dirty="0" smtClean="0"/>
              <a:t>, Summer 2014, Vol. 21, No. 2: 111-126.</a:t>
            </a:r>
          </a:p>
        </p:txBody>
      </p:sp>
    </p:spTree>
    <p:extLst>
      <p:ext uri="{BB962C8B-B14F-4D97-AF65-F5344CB8AC3E}">
        <p14:creationId xmlns:p14="http://schemas.microsoft.com/office/powerpoint/2010/main" val="14120976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424543"/>
            <a:ext cx="10515600" cy="5752420"/>
          </a:xfrm>
        </p:spPr>
        <p:txBody>
          <a:bodyPr>
            <a:normAutofit/>
          </a:bodyPr>
          <a:lstStyle/>
          <a:p>
            <a:r>
              <a:rPr lang="en-GB" dirty="0" err="1" smtClean="0"/>
              <a:t>Malantowicz</a:t>
            </a:r>
            <a:r>
              <a:rPr lang="en-GB" dirty="0"/>
              <a:t>, </a:t>
            </a:r>
            <a:r>
              <a:rPr lang="en-GB" dirty="0" err="1"/>
              <a:t>Artur</a:t>
            </a:r>
            <a:r>
              <a:rPr lang="en-GB" dirty="0"/>
              <a:t>, ‘“Crisis, Chaos, Violence – Is That What We Want?” A Stalled Democratisation in Jordan’, </a:t>
            </a:r>
            <a:r>
              <a:rPr lang="en-GB" i="1" dirty="0"/>
              <a:t>The Copernicus Journal of Political Studies</a:t>
            </a:r>
            <a:r>
              <a:rPr lang="en-GB" dirty="0"/>
              <a:t>, 2013, Vol. 1, No. 3: 77-96.</a:t>
            </a:r>
          </a:p>
          <a:p>
            <a:r>
              <a:rPr lang="en-GB" dirty="0"/>
              <a:t>Ryan, Curtis, ‘Identity Politics, Reform, and Protest in Jordan’, </a:t>
            </a:r>
            <a:r>
              <a:rPr lang="en-GB" i="1" dirty="0"/>
              <a:t>Studies in Ethnicity and Nationalism</a:t>
            </a:r>
            <a:r>
              <a:rPr lang="en-GB" dirty="0"/>
              <a:t>, 2011, Vol. 11, No. 3: 564-578.</a:t>
            </a:r>
          </a:p>
          <a:p>
            <a:r>
              <a:rPr lang="en-GB" dirty="0"/>
              <a:t>Ryan, Curtis, ‘Jordanian Foreign Policy and the Arab Spring’, </a:t>
            </a:r>
            <a:r>
              <a:rPr lang="en-GB" i="1" dirty="0"/>
              <a:t>Middle </a:t>
            </a:r>
            <a:r>
              <a:rPr lang="en-GB" i="1" dirty="0" smtClean="0"/>
              <a:t>East Policy</a:t>
            </a:r>
            <a:r>
              <a:rPr lang="en-GB" dirty="0" smtClean="0"/>
              <a:t>, Spring 2014, Vol. 21, No. 1: 144-153.</a:t>
            </a:r>
          </a:p>
          <a:p>
            <a:r>
              <a:rPr lang="en-GB" dirty="0"/>
              <a:t>Yom, Sean L. ‘Jordan: The Ruse of Reform’, </a:t>
            </a:r>
            <a:r>
              <a:rPr lang="en-GB" i="1" dirty="0"/>
              <a:t>Journal of Democracy</a:t>
            </a:r>
            <a:r>
              <a:rPr lang="en-GB" dirty="0"/>
              <a:t>, July 2013, Vol. 24, No. 3: 127-139</a:t>
            </a:r>
            <a:r>
              <a:rPr lang="en-GB" dirty="0" smtClean="0"/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158348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5951" y="2119784"/>
            <a:ext cx="10515600" cy="1325563"/>
          </a:xfrm>
        </p:spPr>
        <p:txBody>
          <a:bodyPr/>
          <a:lstStyle/>
          <a:p>
            <a:r>
              <a:rPr lang="en-GB" dirty="0" smtClean="0"/>
              <a:t>Jordan Overview – Socio-cultural data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14817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86170"/>
          </a:xfrm>
        </p:spPr>
        <p:txBody>
          <a:bodyPr>
            <a:normAutofit fontScale="90000"/>
          </a:bodyPr>
          <a:lstStyle/>
          <a:p>
            <a:r>
              <a:rPr lang="en-GB" sz="2800" dirty="0" smtClean="0"/>
              <a:t>Small but rapidly growing &amp; young population, with large influxes of refugees – Palestine 1948-49; Palestine 1967; Iraq 1991 &amp; 2003; Syria 2011-</a:t>
            </a:r>
            <a:endParaRPr lang="en-GB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455990"/>
            <a:ext cx="10101943" cy="4848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582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9996695"/>
              </p:ext>
            </p:extLst>
          </p:nvPr>
        </p:nvGraphicFramePr>
        <p:xfrm>
          <a:off x="838199" y="642258"/>
          <a:ext cx="10515600" cy="52795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200"/>
                <a:gridCol w="3505200"/>
                <a:gridCol w="3505200"/>
              </a:tblGrid>
              <a:tr h="683349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Nationality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Population (millions)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% of Total Population</a:t>
                      </a:r>
                      <a:endParaRPr lang="en-GB" dirty="0"/>
                    </a:p>
                  </a:txBody>
                  <a:tcPr/>
                </a:tc>
              </a:tr>
              <a:tr h="683349">
                <a:tc>
                  <a:txBody>
                    <a:bodyPr/>
                    <a:lstStyle/>
                    <a:p>
                      <a:r>
                        <a:rPr lang="en-GB" sz="2400" b="0" dirty="0" smtClean="0"/>
                        <a:t>Jordanians</a:t>
                      </a:r>
                      <a:endParaRPr lang="en-GB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 smtClean="0"/>
                        <a:t>6.6</a:t>
                      </a:r>
                      <a:endParaRPr lang="en-GB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 smtClean="0"/>
                        <a:t>69.47</a:t>
                      </a:r>
                      <a:endParaRPr lang="en-GB" sz="2400" b="0" dirty="0"/>
                    </a:p>
                  </a:txBody>
                  <a:tcPr/>
                </a:tc>
              </a:tr>
              <a:tr h="1179479">
                <a:tc>
                  <a:txBody>
                    <a:bodyPr/>
                    <a:lstStyle/>
                    <a:p>
                      <a:r>
                        <a:rPr lang="en-GB" sz="2400" b="0" dirty="0" smtClean="0"/>
                        <a:t>Palestinians without Jordanian citizenship</a:t>
                      </a:r>
                      <a:endParaRPr lang="en-GB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 smtClean="0"/>
                        <a:t>0.634</a:t>
                      </a:r>
                      <a:endParaRPr lang="en-GB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 smtClean="0"/>
                        <a:t>6.65</a:t>
                      </a:r>
                      <a:endParaRPr lang="en-GB" sz="2400" b="0" dirty="0"/>
                    </a:p>
                  </a:txBody>
                  <a:tcPr/>
                </a:tc>
              </a:tr>
              <a:tr h="68334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dirty="0" smtClean="0"/>
                        <a:t>Iraqis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 smtClean="0"/>
                        <a:t>0.13</a:t>
                      </a:r>
                      <a:endParaRPr lang="en-GB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 smtClean="0"/>
                        <a:t>1.3</a:t>
                      </a:r>
                      <a:endParaRPr lang="en-GB" sz="2400" b="0" dirty="0"/>
                    </a:p>
                  </a:txBody>
                  <a:tcPr/>
                </a:tc>
              </a:tr>
              <a:tr h="683349">
                <a:tc>
                  <a:txBody>
                    <a:bodyPr/>
                    <a:lstStyle/>
                    <a:p>
                      <a:r>
                        <a:rPr lang="en-GB" sz="2400" b="0" dirty="0" smtClean="0"/>
                        <a:t>Syrians</a:t>
                      </a:r>
                      <a:endParaRPr lang="en-GB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 smtClean="0"/>
                        <a:t>1.265</a:t>
                      </a:r>
                      <a:endParaRPr lang="en-GB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 smtClean="0"/>
                        <a:t>13.3</a:t>
                      </a:r>
                      <a:endParaRPr lang="en-GB" sz="2400" b="0" dirty="0"/>
                    </a:p>
                  </a:txBody>
                  <a:tcPr/>
                </a:tc>
              </a:tr>
              <a:tr h="683349">
                <a:tc>
                  <a:txBody>
                    <a:bodyPr/>
                    <a:lstStyle/>
                    <a:p>
                      <a:r>
                        <a:rPr lang="en-GB" sz="2400" b="0" dirty="0" smtClean="0"/>
                        <a:t>Egyptians</a:t>
                      </a:r>
                      <a:endParaRPr lang="en-GB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 smtClean="0"/>
                        <a:t>0.636</a:t>
                      </a:r>
                      <a:endParaRPr lang="en-GB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 smtClean="0"/>
                        <a:t>6.68</a:t>
                      </a:r>
                      <a:endParaRPr lang="en-GB" sz="2400" b="0" dirty="0"/>
                    </a:p>
                  </a:txBody>
                  <a:tcPr/>
                </a:tc>
              </a:tr>
              <a:tr h="683349">
                <a:tc>
                  <a:txBody>
                    <a:bodyPr/>
                    <a:lstStyle/>
                    <a:p>
                      <a:r>
                        <a:rPr lang="en-GB" sz="2400" b="0" dirty="0" smtClean="0"/>
                        <a:t>Other</a:t>
                      </a:r>
                      <a:endParaRPr lang="en-GB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 smtClean="0"/>
                        <a:t>0.25</a:t>
                      </a:r>
                      <a:endParaRPr lang="en-GB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 smtClean="0"/>
                        <a:t>2.6</a:t>
                      </a:r>
                      <a:endParaRPr lang="en-GB" sz="2400" b="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5527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7828" y="446315"/>
            <a:ext cx="5660572" cy="5715000"/>
          </a:xfrm>
        </p:spPr>
        <p:txBody>
          <a:bodyPr/>
          <a:lstStyle/>
          <a:p>
            <a:r>
              <a:rPr lang="en-GB" dirty="0" smtClean="0"/>
              <a:t>Largely Sunni Muslim (c. 95%, with Christian minority) </a:t>
            </a:r>
          </a:p>
          <a:p>
            <a:r>
              <a:rPr lang="en-GB" dirty="0" smtClean="0"/>
              <a:t>But distinctions between </a:t>
            </a:r>
            <a:r>
              <a:rPr lang="en-GB" i="1" dirty="0" smtClean="0"/>
              <a:t>East Bankers</a:t>
            </a:r>
            <a:r>
              <a:rPr lang="en-GB" dirty="0" smtClean="0"/>
              <a:t> and </a:t>
            </a:r>
            <a:r>
              <a:rPr lang="en-GB" i="1" dirty="0" smtClean="0"/>
              <a:t>West Bankers</a:t>
            </a:r>
            <a:r>
              <a:rPr lang="en-GB" dirty="0" smtClean="0"/>
              <a:t>. </a:t>
            </a:r>
            <a:br>
              <a:rPr lang="en-GB" dirty="0" smtClean="0"/>
            </a:br>
            <a:endParaRPr lang="en-GB" dirty="0" smtClean="0"/>
          </a:p>
          <a:p>
            <a:pPr lvl="1"/>
            <a:r>
              <a:rPr lang="en-GB" dirty="0" smtClean="0"/>
              <a:t>Major cleavage that in part led to the 1970-71 civil war.</a:t>
            </a:r>
          </a:p>
          <a:p>
            <a:pPr lvl="1"/>
            <a:r>
              <a:rPr lang="en-GB" dirty="0" smtClean="0"/>
              <a:t>c. 50% of the </a:t>
            </a:r>
            <a:r>
              <a:rPr lang="en-GB" b="1" i="1" dirty="0" smtClean="0"/>
              <a:t>Jordanian</a:t>
            </a:r>
            <a:r>
              <a:rPr lang="en-GB" dirty="0" smtClean="0"/>
              <a:t> population has Palestinian heritage. This may be higher but the official census does not record this.</a:t>
            </a:r>
          </a:p>
          <a:p>
            <a:pPr lvl="1"/>
            <a:r>
              <a:rPr lang="en-GB" dirty="0" smtClean="0"/>
              <a:t>Traditionally there has been a divide between who dominates the public, private and political sectors.</a:t>
            </a:r>
          </a:p>
          <a:p>
            <a:endParaRPr lang="en-GB" dirty="0" smtClean="0"/>
          </a:p>
          <a:p>
            <a:endParaRPr lang="en-GB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183553058"/>
              </p:ext>
            </p:extLst>
          </p:nvPr>
        </p:nvGraphicFramePr>
        <p:xfrm>
          <a:off x="6466116" y="1132115"/>
          <a:ext cx="4659086" cy="41692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74336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2324554"/>
            <a:ext cx="10515600" cy="1325563"/>
          </a:xfrm>
        </p:spPr>
        <p:txBody>
          <a:bodyPr/>
          <a:lstStyle/>
          <a:p>
            <a:r>
              <a:rPr lang="en-GB" dirty="0" smtClean="0"/>
              <a:t>Jordan Overview – Economic data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27335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88761"/>
          </a:xfrm>
        </p:spPr>
        <p:txBody>
          <a:bodyPr/>
          <a:lstStyle/>
          <a:p>
            <a:r>
              <a:rPr lang="en-GB" dirty="0" smtClean="0"/>
              <a:t>Jordan has a small economy</a:t>
            </a:r>
            <a:endParaRPr lang="en-GB" dirty="0"/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255" y="1382486"/>
            <a:ext cx="10490202" cy="5035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9637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564</TotalTime>
  <Words>1588</Words>
  <Application>Microsoft Office PowerPoint</Application>
  <PresentationFormat>Widescreen</PresentationFormat>
  <Paragraphs>168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6" baseType="lpstr">
      <vt:lpstr>宋体</vt:lpstr>
      <vt:lpstr>Arial</vt:lpstr>
      <vt:lpstr>Calibri</vt:lpstr>
      <vt:lpstr>Calibri Light</vt:lpstr>
      <vt:lpstr>Office Theme</vt:lpstr>
      <vt:lpstr>King Abdullah’s Balancing Act: Neo-liberalism Versus ‘The Politics of Tradition’ in Post-Arab Spring Jordan</vt:lpstr>
      <vt:lpstr>Overview</vt:lpstr>
      <vt:lpstr>Project Summary</vt:lpstr>
      <vt:lpstr>Jordan Overview – Socio-cultural data</vt:lpstr>
      <vt:lpstr>Small but rapidly growing &amp; young population, with large influxes of refugees – Palestine 1948-49; Palestine 1967; Iraq 1991 &amp; 2003; Syria 2011-</vt:lpstr>
      <vt:lpstr>PowerPoint Presentation</vt:lpstr>
      <vt:lpstr>PowerPoint Presentation</vt:lpstr>
      <vt:lpstr>Jordan Overview – Economic data</vt:lpstr>
      <vt:lpstr>Jordan has a small economy</vt:lpstr>
      <vt:lpstr>Experiences uneven growth</vt:lpstr>
      <vt:lpstr>Has a lower middle-income society</vt:lpstr>
      <vt:lpstr>With high unemployment &amp; under-employment rates</vt:lpstr>
      <vt:lpstr>Jordan Overview – Political data</vt:lpstr>
      <vt:lpstr>PowerPoint Presentation</vt:lpstr>
      <vt:lpstr>PowerPoint Presentation</vt:lpstr>
      <vt:lpstr>House of Representatives: political groups 2016</vt:lpstr>
      <vt:lpstr>Politics of Tradition in Jordan</vt:lpstr>
      <vt:lpstr>PowerPoint Presentation</vt:lpstr>
      <vt:lpstr>King Abdullah II</vt:lpstr>
      <vt:lpstr>Pious &amp; a true descendent of the Prophet Mohammed (PBUH)</vt:lpstr>
      <vt:lpstr>A man of Jordanian tradition &amp; values</vt:lpstr>
      <vt:lpstr>A modern, international &amp; professional statesman </vt:lpstr>
      <vt:lpstr>… A tough guy &amp; likes to be ‘hands on’</vt:lpstr>
      <vt:lpstr>He also likes Star Trek and was an extra on an episode of Next Generation!!!</vt:lpstr>
      <vt:lpstr>Neoliberal Policies in Jordan – the highlights</vt:lpstr>
      <vt:lpstr>PowerPoint Presentation</vt:lpstr>
      <vt:lpstr>Jordan in the Arab Spring/Post-Arab Spring</vt:lpstr>
      <vt:lpstr>Bibliography</vt:lpstr>
      <vt:lpstr>PowerPoint Presentation</vt:lpstr>
      <vt:lpstr>PowerPoint Presentation</vt:lpstr>
      <vt:lpstr>PowerPoint Presentation</vt:lpstr>
    </vt:vector>
  </TitlesOfParts>
  <Company>Nottingham Trent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King Abdullah’s Balancing Act: Neo-liberalism Versus ‘The Politics of Tradition’ in Post-Arab Spring Jordan</dc:title>
  <dc:creator>El-Anis, Imad</dc:creator>
  <cp:lastModifiedBy>Gallacher, Jonathan</cp:lastModifiedBy>
  <cp:revision>38</cp:revision>
  <dcterms:created xsi:type="dcterms:W3CDTF">2016-11-07T12:07:59Z</dcterms:created>
  <dcterms:modified xsi:type="dcterms:W3CDTF">2017-03-06T14:32:16Z</dcterms:modified>
</cp:coreProperties>
</file>