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302" r:id="rId3"/>
    <p:sldId id="304" r:id="rId4"/>
    <p:sldId id="311" r:id="rId5"/>
    <p:sldId id="305" r:id="rId6"/>
    <p:sldId id="306" r:id="rId7"/>
    <p:sldId id="307" r:id="rId8"/>
    <p:sldId id="270" r:id="rId9"/>
    <p:sldId id="312" r:id="rId10"/>
    <p:sldId id="271" r:id="rId11"/>
    <p:sldId id="301" r:id="rId12"/>
    <p:sldId id="287" r:id="rId13"/>
    <p:sldId id="313" r:id="rId14"/>
    <p:sldId id="309" r:id="rId15"/>
    <p:sldId id="298" r:id="rId16"/>
    <p:sldId id="273" r:id="rId17"/>
    <p:sldId id="292" r:id="rId18"/>
    <p:sldId id="295" r:id="rId19"/>
    <p:sldId id="284" r:id="rId20"/>
    <p:sldId id="289" r:id="rId21"/>
    <p:sldId id="272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D90"/>
    <a:srgbClr val="A8699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87" autoAdjust="0"/>
    <p:restoredTop sz="91006" autoAdjust="0"/>
  </p:normalViewPr>
  <p:slideViewPr>
    <p:cSldViewPr snapToGrid="0">
      <p:cViewPr varScale="1">
        <p:scale>
          <a:sx n="67" d="100"/>
          <a:sy n="67" d="100"/>
        </p:scale>
        <p:origin x="66" y="5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02DD6-3ED5-441E-A5D5-C76CD3A699F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EB177F-EDD5-4ABF-AEC0-7278D22794F3}">
      <dgm:prSet phldrT="[Text]" custT="1"/>
      <dgm:spPr>
        <a:solidFill>
          <a:srgbClr val="A86996"/>
        </a:solidFill>
      </dgm:spPr>
      <dgm:t>
        <a:bodyPr/>
        <a:lstStyle/>
        <a:p>
          <a:r>
            <a:rPr lang="en-GB" sz="2400" b="1" dirty="0"/>
            <a:t>In home</a:t>
          </a:r>
        </a:p>
      </dgm:t>
    </dgm:pt>
    <dgm:pt modelId="{0BF8C0AA-DF46-4826-80C8-FA5D97DBC35A}" type="parTrans" cxnId="{91247C79-8F9F-491D-8160-DE1995E8535F}">
      <dgm:prSet/>
      <dgm:spPr/>
      <dgm:t>
        <a:bodyPr/>
        <a:lstStyle/>
        <a:p>
          <a:endParaRPr lang="en-GB"/>
        </a:p>
      </dgm:t>
    </dgm:pt>
    <dgm:pt modelId="{77A47739-5384-4E38-B6E5-4879953C8CFF}" type="sibTrans" cxnId="{91247C79-8F9F-491D-8160-DE1995E8535F}">
      <dgm:prSet/>
      <dgm:spPr/>
      <dgm:t>
        <a:bodyPr/>
        <a:lstStyle/>
        <a:p>
          <a:endParaRPr lang="en-GB" dirty="0"/>
        </a:p>
      </dgm:t>
    </dgm:pt>
    <dgm:pt modelId="{08AC1CB1-85AD-44A4-858D-4E3DC66AF1FD}">
      <dgm:prSet phldrT="[Text]" custT="1"/>
      <dgm:spPr/>
      <dgm:t>
        <a:bodyPr lIns="36000" tIns="36000" rIns="36000" bIns="36000"/>
        <a:lstStyle/>
        <a:p>
          <a:pPr>
            <a:spcAft>
              <a:spcPts val="1200"/>
            </a:spcAft>
          </a:pP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Installation of lifelines and sensors</a:t>
          </a:r>
        </a:p>
      </dgm:t>
    </dgm:pt>
    <dgm:pt modelId="{726ED535-EFF3-43DF-9E54-02F75B285A88}" type="parTrans" cxnId="{1B05F9DB-7136-4792-8AFE-BA79CA653EB4}">
      <dgm:prSet/>
      <dgm:spPr/>
      <dgm:t>
        <a:bodyPr/>
        <a:lstStyle/>
        <a:p>
          <a:endParaRPr lang="en-GB"/>
        </a:p>
      </dgm:t>
    </dgm:pt>
    <dgm:pt modelId="{842CE34E-0D13-469B-AD48-29E4DF3FAE64}" type="sibTrans" cxnId="{1B05F9DB-7136-4792-8AFE-BA79CA653EB4}">
      <dgm:prSet/>
      <dgm:spPr/>
      <dgm:t>
        <a:bodyPr/>
        <a:lstStyle/>
        <a:p>
          <a:endParaRPr lang="en-GB"/>
        </a:p>
      </dgm:t>
    </dgm:pt>
    <dgm:pt modelId="{C7F067E1-B9CA-43BC-9323-9CA1D2B42F5E}">
      <dgm:prSet phldrT="[Text]" custT="1"/>
      <dgm:spPr>
        <a:solidFill>
          <a:srgbClr val="A86996"/>
        </a:solidFill>
      </dgm:spPr>
      <dgm:t>
        <a:bodyPr/>
        <a:lstStyle/>
        <a:p>
          <a:r>
            <a:rPr lang="en-GB" sz="2400" b="1" dirty="0"/>
            <a:t>New home</a:t>
          </a:r>
        </a:p>
      </dgm:t>
    </dgm:pt>
    <dgm:pt modelId="{202A5DD5-F8E5-4808-AE9B-1F53A4971237}" type="parTrans" cxnId="{91D94770-770B-4BBC-8335-C2A8834AFE26}">
      <dgm:prSet/>
      <dgm:spPr/>
      <dgm:t>
        <a:bodyPr/>
        <a:lstStyle/>
        <a:p>
          <a:endParaRPr lang="en-GB"/>
        </a:p>
      </dgm:t>
    </dgm:pt>
    <dgm:pt modelId="{61D037E5-5467-47F3-8555-A5424254CAB0}" type="sibTrans" cxnId="{91D94770-770B-4BBC-8335-C2A8834AFE26}">
      <dgm:prSet/>
      <dgm:spPr/>
      <dgm:t>
        <a:bodyPr/>
        <a:lstStyle/>
        <a:p>
          <a:endParaRPr lang="en-GB" dirty="0"/>
        </a:p>
      </dgm:t>
    </dgm:pt>
    <dgm:pt modelId="{4CB6DCD3-FC94-42F0-9F84-979A05132B03}">
      <dgm:prSet phldrT="[Text]" custT="1"/>
      <dgm:spPr/>
      <dgm:t>
        <a:bodyPr lIns="36000" tIns="36000" rIns="36000" bIns="36000"/>
        <a:lstStyle/>
        <a:p>
          <a:pPr>
            <a:spcAft>
              <a:spcPts val="1200"/>
            </a:spcAft>
          </a:pP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Prioritising adapted accommodation for High Dependency</a:t>
          </a:r>
        </a:p>
      </dgm:t>
    </dgm:pt>
    <dgm:pt modelId="{09D52B3C-14FA-4884-A6B6-55B214CF3585}" type="parTrans" cxnId="{D7BA7B8D-3897-47A4-A511-3B070FBBDAD3}">
      <dgm:prSet/>
      <dgm:spPr/>
      <dgm:t>
        <a:bodyPr/>
        <a:lstStyle/>
        <a:p>
          <a:endParaRPr lang="en-GB"/>
        </a:p>
      </dgm:t>
    </dgm:pt>
    <dgm:pt modelId="{0FC0A302-90AE-482B-91B0-752FB7EF479E}" type="sibTrans" cxnId="{D7BA7B8D-3897-47A4-A511-3B070FBBDAD3}">
      <dgm:prSet/>
      <dgm:spPr/>
      <dgm:t>
        <a:bodyPr/>
        <a:lstStyle/>
        <a:p>
          <a:endParaRPr lang="en-GB"/>
        </a:p>
      </dgm:t>
    </dgm:pt>
    <dgm:pt modelId="{477D555A-E3CD-47D2-871F-E9AF3D7CE55A}">
      <dgm:prSet phldrT="[Text]" custT="1"/>
      <dgm:spPr>
        <a:solidFill>
          <a:srgbClr val="A86996"/>
        </a:solidFill>
      </dgm:spPr>
      <dgm:t>
        <a:bodyPr/>
        <a:lstStyle/>
        <a:p>
          <a:r>
            <a:rPr lang="en-GB" sz="2200" b="1" dirty="0"/>
            <a:t>Support services</a:t>
          </a:r>
        </a:p>
      </dgm:t>
    </dgm:pt>
    <dgm:pt modelId="{A81D1D48-D0E4-4847-AAB4-B81199ABC36A}" type="parTrans" cxnId="{F8BCC53C-2F82-4D88-83FE-B2FD7ED89A13}">
      <dgm:prSet/>
      <dgm:spPr/>
      <dgm:t>
        <a:bodyPr/>
        <a:lstStyle/>
        <a:p>
          <a:endParaRPr lang="en-GB"/>
        </a:p>
      </dgm:t>
    </dgm:pt>
    <dgm:pt modelId="{7BE43D95-E18E-4F09-944C-A638ED8A0EDC}" type="sibTrans" cxnId="{F8BCC53C-2F82-4D88-83FE-B2FD7ED89A13}">
      <dgm:prSet/>
      <dgm:spPr/>
      <dgm:t>
        <a:bodyPr/>
        <a:lstStyle/>
        <a:p>
          <a:endParaRPr lang="en-GB"/>
        </a:p>
      </dgm:t>
    </dgm:pt>
    <dgm:pt modelId="{029E7425-44E7-4C3E-972A-7C49FC9E65B4}">
      <dgm:prSet phldrT="[Text]" custT="1"/>
      <dgm:spPr/>
      <dgm:t>
        <a:bodyPr lIns="36000" tIns="36000" rIns="36000" bIns="36000"/>
        <a:lstStyle/>
        <a:p>
          <a:pPr>
            <a:spcAft>
              <a:spcPts val="1200"/>
            </a:spcAft>
          </a:pP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Providing specialist support e.g. welfare, domestic violence</a:t>
          </a:r>
        </a:p>
      </dgm:t>
    </dgm:pt>
    <dgm:pt modelId="{78ADB3BF-64A1-48B8-8413-EDC2B3BE0354}" type="parTrans" cxnId="{9485B7CC-8A94-4C2F-9394-0AA199EEDB9A}">
      <dgm:prSet/>
      <dgm:spPr/>
      <dgm:t>
        <a:bodyPr/>
        <a:lstStyle/>
        <a:p>
          <a:endParaRPr lang="en-GB"/>
        </a:p>
      </dgm:t>
    </dgm:pt>
    <dgm:pt modelId="{0DA15EE1-5424-4898-A976-9E9A491F620F}" type="sibTrans" cxnId="{9485B7CC-8A94-4C2F-9394-0AA199EEDB9A}">
      <dgm:prSet/>
      <dgm:spPr/>
      <dgm:t>
        <a:bodyPr/>
        <a:lstStyle/>
        <a:p>
          <a:endParaRPr lang="en-GB"/>
        </a:p>
      </dgm:t>
    </dgm:pt>
    <dgm:pt modelId="{1624E36E-52EA-4B6A-811A-08E58F1656A3}">
      <dgm:prSet custT="1"/>
      <dgm:spPr/>
      <dgm:t>
        <a:bodyPr lIns="36000" tIns="36000" rIns="36000" bIns="36000"/>
        <a:lstStyle/>
        <a:p>
          <a:pPr>
            <a:spcAft>
              <a:spcPts val="1200"/>
            </a:spcAft>
          </a:pP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Key safes and minor adaptations</a:t>
          </a:r>
        </a:p>
      </dgm:t>
    </dgm:pt>
    <dgm:pt modelId="{FC10A867-F49B-4D4C-A299-BD6DB01A10E7}" type="parTrans" cxnId="{917266EE-BF69-4132-8D4E-F96C82355089}">
      <dgm:prSet/>
      <dgm:spPr/>
      <dgm:t>
        <a:bodyPr/>
        <a:lstStyle/>
        <a:p>
          <a:endParaRPr lang="en-GB"/>
        </a:p>
      </dgm:t>
    </dgm:pt>
    <dgm:pt modelId="{D9C95212-C3BF-44BE-9E54-72672EC3E859}" type="sibTrans" cxnId="{917266EE-BF69-4132-8D4E-F96C82355089}">
      <dgm:prSet/>
      <dgm:spPr/>
      <dgm:t>
        <a:bodyPr/>
        <a:lstStyle/>
        <a:p>
          <a:endParaRPr lang="en-GB"/>
        </a:p>
      </dgm:t>
    </dgm:pt>
    <dgm:pt modelId="{A62A1CF5-44F1-4572-9D6A-D85106BF9941}">
      <dgm:prSet custT="1"/>
      <dgm:spPr/>
      <dgm:t>
        <a:bodyPr lIns="36000" tIns="36000" rIns="36000" bIns="36000"/>
        <a:lstStyle/>
        <a:p>
          <a:pPr>
            <a:spcAft>
              <a:spcPts val="1200"/>
            </a:spcAft>
          </a:pP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Moving furniture in the home to accommodate hospital </a:t>
          </a:r>
          <a:r>
            <a:rPr lang="en-GB" sz="2100" dirty="0" smtClean="0">
              <a:latin typeface="Arial" panose="020B0604020202020204" pitchFamily="34" charset="0"/>
              <a:cs typeface="Arial" panose="020B0604020202020204" pitchFamily="34" charset="0"/>
            </a:rPr>
            <a:t>beds.</a:t>
          </a:r>
          <a:endParaRPr lang="en-GB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BEB51-F7F2-40A3-B433-295259B38C2C}" type="parTrans" cxnId="{53B9A25B-EEBC-4635-8AC4-11AF4071A666}">
      <dgm:prSet/>
      <dgm:spPr/>
      <dgm:t>
        <a:bodyPr/>
        <a:lstStyle/>
        <a:p>
          <a:endParaRPr lang="en-GB"/>
        </a:p>
      </dgm:t>
    </dgm:pt>
    <dgm:pt modelId="{63730EE7-A18A-4DBF-8475-79A2D6DB8C38}" type="sibTrans" cxnId="{53B9A25B-EEBC-4635-8AC4-11AF4071A666}">
      <dgm:prSet/>
      <dgm:spPr/>
      <dgm:t>
        <a:bodyPr/>
        <a:lstStyle/>
        <a:p>
          <a:endParaRPr lang="en-GB"/>
        </a:p>
      </dgm:t>
    </dgm:pt>
    <dgm:pt modelId="{913812A0-BC28-44C2-A1D8-4771A7487BF0}">
      <dgm:prSet custT="1"/>
      <dgm:spPr/>
      <dgm:t>
        <a:bodyPr lIns="36000" tIns="36000" rIns="36000" bIns="36000"/>
        <a:lstStyle/>
        <a:p>
          <a:pPr>
            <a:spcAft>
              <a:spcPts val="1200"/>
            </a:spcAft>
          </a:pP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Fast track repairs to expedite discharge</a:t>
          </a:r>
        </a:p>
      </dgm:t>
    </dgm:pt>
    <dgm:pt modelId="{E091EED0-907C-4361-9BCC-5DDFF04382F5}" type="parTrans" cxnId="{5EC86FCA-A6D4-44F7-970B-30BDEE2F3510}">
      <dgm:prSet/>
      <dgm:spPr/>
      <dgm:t>
        <a:bodyPr/>
        <a:lstStyle/>
        <a:p>
          <a:endParaRPr lang="en-GB"/>
        </a:p>
      </dgm:t>
    </dgm:pt>
    <dgm:pt modelId="{C443398F-BE4D-4F3D-A34A-197A64FE7373}" type="sibTrans" cxnId="{5EC86FCA-A6D4-44F7-970B-30BDEE2F3510}">
      <dgm:prSet/>
      <dgm:spPr/>
      <dgm:t>
        <a:bodyPr/>
        <a:lstStyle/>
        <a:p>
          <a:endParaRPr lang="en-GB"/>
        </a:p>
      </dgm:t>
    </dgm:pt>
    <dgm:pt modelId="{EEF9956B-249D-4FF2-AB1C-395AE9B8729F}">
      <dgm:prSet custT="1"/>
      <dgm:spPr/>
      <dgm:t>
        <a:bodyPr lIns="36000" tIns="36000" rIns="36000" bIns="36000"/>
        <a:lstStyle/>
        <a:p>
          <a:pPr>
            <a:spcAft>
              <a:spcPts val="1200"/>
            </a:spcAft>
          </a:pP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Locating suitable </a:t>
          </a:r>
          <a:r>
            <a:rPr lang="en-GB" sz="2100" dirty="0" smtClean="0">
              <a:latin typeface="Arial" panose="020B0604020202020204" pitchFamily="34" charset="0"/>
              <a:cs typeface="Arial" panose="020B0604020202020204" pitchFamily="34" charset="0"/>
            </a:rPr>
            <a:t>accommodation.</a:t>
          </a:r>
          <a:endParaRPr lang="en-GB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4EBE4-D6D1-4C58-AD07-02EDBFCCD8ED}" type="parTrans" cxnId="{36084984-66F1-46AC-90AD-4D2BB37C8710}">
      <dgm:prSet/>
      <dgm:spPr/>
      <dgm:t>
        <a:bodyPr/>
        <a:lstStyle/>
        <a:p>
          <a:endParaRPr lang="en-GB"/>
        </a:p>
      </dgm:t>
    </dgm:pt>
    <dgm:pt modelId="{DB297712-CA76-4D26-A59E-76D5B6F81AE6}" type="sibTrans" cxnId="{36084984-66F1-46AC-90AD-4D2BB37C8710}">
      <dgm:prSet/>
      <dgm:spPr/>
      <dgm:t>
        <a:bodyPr/>
        <a:lstStyle/>
        <a:p>
          <a:endParaRPr lang="en-GB"/>
        </a:p>
      </dgm:t>
    </dgm:pt>
    <dgm:pt modelId="{2E468838-CCAB-4A1F-81DA-F87CEFF108A2}">
      <dgm:prSet custT="1"/>
      <dgm:spPr/>
      <dgm:t>
        <a:bodyPr lIns="36000" tIns="36000" rIns="36000" bIns="36000"/>
        <a:lstStyle/>
        <a:p>
          <a:pPr>
            <a:spcAft>
              <a:spcPts val="1200"/>
            </a:spcAft>
          </a:pP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Help completing forms e.g. </a:t>
          </a:r>
          <a:r>
            <a:rPr lang="en-GB" sz="2100" dirty="0" err="1">
              <a:latin typeface="Arial" panose="020B0604020202020204" pitchFamily="34" charset="0"/>
              <a:cs typeface="Arial" panose="020B0604020202020204" pitchFamily="34" charset="0"/>
            </a:rPr>
            <a:t>Homefinder</a:t>
          </a: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, Benefits </a:t>
          </a:r>
        </a:p>
      </dgm:t>
    </dgm:pt>
    <dgm:pt modelId="{6D17C598-C2FB-432F-8365-40B7E631DE5B}" type="parTrans" cxnId="{393C2D02-4D57-4122-BDF7-011C674141CC}">
      <dgm:prSet/>
      <dgm:spPr/>
      <dgm:t>
        <a:bodyPr/>
        <a:lstStyle/>
        <a:p>
          <a:endParaRPr lang="en-GB"/>
        </a:p>
      </dgm:t>
    </dgm:pt>
    <dgm:pt modelId="{7D0A362A-9333-42EB-94AB-0CD5BA825093}" type="sibTrans" cxnId="{393C2D02-4D57-4122-BDF7-011C674141CC}">
      <dgm:prSet/>
      <dgm:spPr/>
      <dgm:t>
        <a:bodyPr/>
        <a:lstStyle/>
        <a:p>
          <a:endParaRPr lang="en-GB"/>
        </a:p>
      </dgm:t>
    </dgm:pt>
    <dgm:pt modelId="{2777A0CD-8664-4B18-AA41-5D0C98BFB051}">
      <dgm:prSet custT="1"/>
      <dgm:spPr/>
      <dgm:t>
        <a:bodyPr lIns="36000" tIns="36000" rIns="36000" bIns="36000"/>
        <a:lstStyle/>
        <a:p>
          <a:pPr>
            <a:spcAft>
              <a:spcPts val="1200"/>
            </a:spcAft>
          </a:pP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Accessing food banks </a:t>
          </a:r>
          <a:r>
            <a:rPr lang="en-GB" sz="2100" dirty="0" smtClean="0"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en-GB" sz="2100" dirty="0">
              <a:latin typeface="Arial" panose="020B0604020202020204" pitchFamily="34" charset="0"/>
              <a:cs typeface="Arial" panose="020B0604020202020204" pitchFamily="34" charset="0"/>
            </a:rPr>
            <a:t>furniture </a:t>
          </a:r>
          <a:r>
            <a:rPr lang="en-GB" sz="2100" dirty="0" smtClean="0">
              <a:latin typeface="Arial" panose="020B0604020202020204" pitchFamily="34" charset="0"/>
              <a:cs typeface="Arial" panose="020B0604020202020204" pitchFamily="34" charset="0"/>
            </a:rPr>
            <a:t>projects.</a:t>
          </a:r>
          <a:endParaRPr lang="en-GB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0B7FC-E27E-4D57-B540-4CC22A90F3C4}" type="parTrans" cxnId="{2A43D76E-3D0B-40F3-941D-A0FCC93D0F06}">
      <dgm:prSet/>
      <dgm:spPr/>
      <dgm:t>
        <a:bodyPr/>
        <a:lstStyle/>
        <a:p>
          <a:endParaRPr lang="en-GB"/>
        </a:p>
      </dgm:t>
    </dgm:pt>
    <dgm:pt modelId="{5926827C-3A96-4657-8B81-D6CFCA390F39}" type="sibTrans" cxnId="{2A43D76E-3D0B-40F3-941D-A0FCC93D0F06}">
      <dgm:prSet/>
      <dgm:spPr/>
      <dgm:t>
        <a:bodyPr/>
        <a:lstStyle/>
        <a:p>
          <a:endParaRPr lang="en-GB"/>
        </a:p>
      </dgm:t>
    </dgm:pt>
    <dgm:pt modelId="{3B299043-99D5-4C41-9D27-ADE4290D963D}" type="pres">
      <dgm:prSet presAssocID="{BB802DD6-3ED5-441E-A5D5-C76CD3A699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7F0A1AD-BC21-45A3-9CAA-6D9AA4136F08}" type="pres">
      <dgm:prSet presAssocID="{08EB177F-EDD5-4ABF-AEC0-7278D22794F3}" presName="composite" presStyleCnt="0"/>
      <dgm:spPr/>
    </dgm:pt>
    <dgm:pt modelId="{5395BA79-B171-437B-B4FD-5E6C3B018BC3}" type="pres">
      <dgm:prSet presAssocID="{08EB177F-EDD5-4ABF-AEC0-7278D22794F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8851E2-E7F4-42D0-8070-6629F4A2A43B}" type="pres">
      <dgm:prSet presAssocID="{08EB177F-EDD5-4ABF-AEC0-7278D22794F3}" presName="parSh" presStyleLbl="node1" presStyleIdx="0" presStyleCnt="3"/>
      <dgm:spPr/>
      <dgm:t>
        <a:bodyPr/>
        <a:lstStyle/>
        <a:p>
          <a:endParaRPr lang="en-GB"/>
        </a:p>
      </dgm:t>
    </dgm:pt>
    <dgm:pt modelId="{503F9A67-CDE6-41B7-9B81-BEE5332329D5}" type="pres">
      <dgm:prSet presAssocID="{08EB177F-EDD5-4ABF-AEC0-7278D22794F3}" presName="desTx" presStyleLbl="fgAcc1" presStyleIdx="0" presStyleCnt="3" custScaleX="1150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340A02-0D6B-48EA-B5DE-55D9182BA8E3}" type="pres">
      <dgm:prSet presAssocID="{77A47739-5384-4E38-B6E5-4879953C8CFF}" presName="sibTrans" presStyleLbl="sibTrans2D1" presStyleIdx="0" presStyleCnt="2"/>
      <dgm:spPr/>
      <dgm:t>
        <a:bodyPr/>
        <a:lstStyle/>
        <a:p>
          <a:endParaRPr lang="en-GB"/>
        </a:p>
      </dgm:t>
    </dgm:pt>
    <dgm:pt modelId="{207460CB-44A1-4940-AD95-3E1F6DBA0DAA}" type="pres">
      <dgm:prSet presAssocID="{77A47739-5384-4E38-B6E5-4879953C8CFF}" presName="connTx" presStyleLbl="sibTrans2D1" presStyleIdx="0" presStyleCnt="2"/>
      <dgm:spPr/>
      <dgm:t>
        <a:bodyPr/>
        <a:lstStyle/>
        <a:p>
          <a:endParaRPr lang="en-GB"/>
        </a:p>
      </dgm:t>
    </dgm:pt>
    <dgm:pt modelId="{13960B31-D8F6-470B-85BA-3B3D71B93689}" type="pres">
      <dgm:prSet presAssocID="{C7F067E1-B9CA-43BC-9323-9CA1D2B42F5E}" presName="composite" presStyleCnt="0"/>
      <dgm:spPr/>
    </dgm:pt>
    <dgm:pt modelId="{D92B561D-8CFF-4888-B790-D8F7336096B4}" type="pres">
      <dgm:prSet presAssocID="{C7F067E1-B9CA-43BC-9323-9CA1D2B42F5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AC5B1-0D74-43EB-97AF-0AAC6C410088}" type="pres">
      <dgm:prSet presAssocID="{C7F067E1-B9CA-43BC-9323-9CA1D2B42F5E}" presName="parSh" presStyleLbl="node1" presStyleIdx="1" presStyleCnt="3"/>
      <dgm:spPr/>
      <dgm:t>
        <a:bodyPr/>
        <a:lstStyle/>
        <a:p>
          <a:endParaRPr lang="en-GB"/>
        </a:p>
      </dgm:t>
    </dgm:pt>
    <dgm:pt modelId="{81840A9B-ABCA-48F1-A37F-2A322059E89E}" type="pres">
      <dgm:prSet presAssocID="{C7F067E1-B9CA-43BC-9323-9CA1D2B42F5E}" presName="desTx" presStyleLbl="fgAcc1" presStyleIdx="1" presStyleCnt="3" custScaleX="1099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F4EE3D-8E6C-477E-8DD4-D4CF1ECE7D15}" type="pres">
      <dgm:prSet presAssocID="{61D037E5-5467-47F3-8555-A5424254CAB0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DF570D8-5F3B-4433-88DA-7883299D7291}" type="pres">
      <dgm:prSet presAssocID="{61D037E5-5467-47F3-8555-A5424254CAB0}" presName="connTx" presStyleLbl="sibTrans2D1" presStyleIdx="1" presStyleCnt="2"/>
      <dgm:spPr/>
      <dgm:t>
        <a:bodyPr/>
        <a:lstStyle/>
        <a:p>
          <a:endParaRPr lang="en-GB"/>
        </a:p>
      </dgm:t>
    </dgm:pt>
    <dgm:pt modelId="{340B3C19-3200-4522-8912-D45F99CB4E0B}" type="pres">
      <dgm:prSet presAssocID="{477D555A-E3CD-47D2-871F-E9AF3D7CE55A}" presName="composite" presStyleCnt="0"/>
      <dgm:spPr/>
    </dgm:pt>
    <dgm:pt modelId="{AD9ABE9B-0499-43FB-8C08-A6D86A5F871D}" type="pres">
      <dgm:prSet presAssocID="{477D555A-E3CD-47D2-871F-E9AF3D7CE55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1EF523-A897-464E-91B5-190759F8B076}" type="pres">
      <dgm:prSet presAssocID="{477D555A-E3CD-47D2-871F-E9AF3D7CE55A}" presName="parSh" presStyleLbl="node1" presStyleIdx="2" presStyleCnt="3" custScaleX="109255"/>
      <dgm:spPr/>
      <dgm:t>
        <a:bodyPr/>
        <a:lstStyle/>
        <a:p>
          <a:endParaRPr lang="en-GB"/>
        </a:p>
      </dgm:t>
    </dgm:pt>
    <dgm:pt modelId="{6FF5CBA7-2609-4F48-BF26-2EBB2C372C99}" type="pres">
      <dgm:prSet presAssocID="{477D555A-E3CD-47D2-871F-E9AF3D7CE55A}" presName="desTx" presStyleLbl="fgAcc1" presStyleIdx="2" presStyleCnt="3" custScaleX="1149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214187-A7D5-41C7-95D7-D41046604996}" type="presOf" srcId="{913812A0-BC28-44C2-A1D8-4771A7487BF0}" destId="{81840A9B-ABCA-48F1-A37F-2A322059E89E}" srcOrd="0" destOrd="1" presId="urn:microsoft.com/office/officeart/2005/8/layout/process3"/>
    <dgm:cxn modelId="{C9D7BC04-303A-4BE2-97EE-184327F2EBED}" type="presOf" srcId="{61D037E5-5467-47F3-8555-A5424254CAB0}" destId="{7DF570D8-5F3B-4433-88DA-7883299D7291}" srcOrd="1" destOrd="0" presId="urn:microsoft.com/office/officeart/2005/8/layout/process3"/>
    <dgm:cxn modelId="{9485B7CC-8A94-4C2F-9394-0AA199EEDB9A}" srcId="{477D555A-E3CD-47D2-871F-E9AF3D7CE55A}" destId="{029E7425-44E7-4C3E-972A-7C49FC9E65B4}" srcOrd="0" destOrd="0" parTransId="{78ADB3BF-64A1-48B8-8413-EDC2B3BE0354}" sibTransId="{0DA15EE1-5424-4898-A976-9E9A491F620F}"/>
    <dgm:cxn modelId="{91247C79-8F9F-491D-8160-DE1995E8535F}" srcId="{BB802DD6-3ED5-441E-A5D5-C76CD3A699F0}" destId="{08EB177F-EDD5-4ABF-AEC0-7278D22794F3}" srcOrd="0" destOrd="0" parTransId="{0BF8C0AA-DF46-4826-80C8-FA5D97DBC35A}" sibTransId="{77A47739-5384-4E38-B6E5-4879953C8CFF}"/>
    <dgm:cxn modelId="{36084984-66F1-46AC-90AD-4D2BB37C8710}" srcId="{C7F067E1-B9CA-43BC-9323-9CA1D2B42F5E}" destId="{EEF9956B-249D-4FF2-AB1C-395AE9B8729F}" srcOrd="2" destOrd="0" parTransId="{B3A4EBE4-D6D1-4C58-AD07-02EDBFCCD8ED}" sibTransId="{DB297712-CA76-4D26-A59E-76D5B6F81AE6}"/>
    <dgm:cxn modelId="{D7BA7B8D-3897-47A4-A511-3B070FBBDAD3}" srcId="{C7F067E1-B9CA-43BC-9323-9CA1D2B42F5E}" destId="{4CB6DCD3-FC94-42F0-9F84-979A05132B03}" srcOrd="0" destOrd="0" parTransId="{09D52B3C-14FA-4884-A6B6-55B214CF3585}" sibTransId="{0FC0A302-90AE-482B-91B0-752FB7EF479E}"/>
    <dgm:cxn modelId="{080354D9-34F4-43A4-B1C2-DDCA4E265284}" type="presOf" srcId="{1624E36E-52EA-4B6A-811A-08E58F1656A3}" destId="{503F9A67-CDE6-41B7-9B81-BEE5332329D5}" srcOrd="0" destOrd="1" presId="urn:microsoft.com/office/officeart/2005/8/layout/process3"/>
    <dgm:cxn modelId="{6119FFE2-A73C-4F97-A3D6-34F256063758}" type="presOf" srcId="{A62A1CF5-44F1-4572-9D6A-D85106BF9941}" destId="{503F9A67-CDE6-41B7-9B81-BEE5332329D5}" srcOrd="0" destOrd="2" presId="urn:microsoft.com/office/officeart/2005/8/layout/process3"/>
    <dgm:cxn modelId="{F8BCC53C-2F82-4D88-83FE-B2FD7ED89A13}" srcId="{BB802DD6-3ED5-441E-A5D5-C76CD3A699F0}" destId="{477D555A-E3CD-47D2-871F-E9AF3D7CE55A}" srcOrd="2" destOrd="0" parTransId="{A81D1D48-D0E4-4847-AAB4-B81199ABC36A}" sibTransId="{7BE43D95-E18E-4F09-944C-A638ED8A0EDC}"/>
    <dgm:cxn modelId="{77B4BAF6-43AD-4430-BA63-579CCEE5082B}" type="presOf" srcId="{477D555A-E3CD-47D2-871F-E9AF3D7CE55A}" destId="{AD9ABE9B-0499-43FB-8C08-A6D86A5F871D}" srcOrd="0" destOrd="0" presId="urn:microsoft.com/office/officeart/2005/8/layout/process3"/>
    <dgm:cxn modelId="{D78DAB9C-123F-4D64-8343-D36B55A5D049}" type="presOf" srcId="{08AC1CB1-85AD-44A4-858D-4E3DC66AF1FD}" destId="{503F9A67-CDE6-41B7-9B81-BEE5332329D5}" srcOrd="0" destOrd="0" presId="urn:microsoft.com/office/officeart/2005/8/layout/process3"/>
    <dgm:cxn modelId="{25FD688A-6012-42C9-8A4D-CEF9F3CD79A6}" type="presOf" srcId="{EEF9956B-249D-4FF2-AB1C-395AE9B8729F}" destId="{81840A9B-ABCA-48F1-A37F-2A322059E89E}" srcOrd="0" destOrd="2" presId="urn:microsoft.com/office/officeart/2005/8/layout/process3"/>
    <dgm:cxn modelId="{00F7C967-BCA2-4734-922B-A0CE56633F55}" type="presOf" srcId="{029E7425-44E7-4C3E-972A-7C49FC9E65B4}" destId="{6FF5CBA7-2609-4F48-BF26-2EBB2C372C99}" srcOrd="0" destOrd="0" presId="urn:microsoft.com/office/officeart/2005/8/layout/process3"/>
    <dgm:cxn modelId="{80A9E7FE-EC12-464B-B2AB-A08956F55F5B}" type="presOf" srcId="{2777A0CD-8664-4B18-AA41-5D0C98BFB051}" destId="{6FF5CBA7-2609-4F48-BF26-2EBB2C372C99}" srcOrd="0" destOrd="2" presId="urn:microsoft.com/office/officeart/2005/8/layout/process3"/>
    <dgm:cxn modelId="{91D94770-770B-4BBC-8335-C2A8834AFE26}" srcId="{BB802DD6-3ED5-441E-A5D5-C76CD3A699F0}" destId="{C7F067E1-B9CA-43BC-9323-9CA1D2B42F5E}" srcOrd="1" destOrd="0" parTransId="{202A5DD5-F8E5-4808-AE9B-1F53A4971237}" sibTransId="{61D037E5-5467-47F3-8555-A5424254CAB0}"/>
    <dgm:cxn modelId="{9DD7735E-84D1-4CA9-9EDB-1170943021E5}" type="presOf" srcId="{BB802DD6-3ED5-441E-A5D5-C76CD3A699F0}" destId="{3B299043-99D5-4C41-9D27-ADE4290D963D}" srcOrd="0" destOrd="0" presId="urn:microsoft.com/office/officeart/2005/8/layout/process3"/>
    <dgm:cxn modelId="{C783F69E-A393-46AA-A80A-E985BBEF2C11}" type="presOf" srcId="{08EB177F-EDD5-4ABF-AEC0-7278D22794F3}" destId="{5395BA79-B171-437B-B4FD-5E6C3B018BC3}" srcOrd="0" destOrd="0" presId="urn:microsoft.com/office/officeart/2005/8/layout/process3"/>
    <dgm:cxn modelId="{5EC86FCA-A6D4-44F7-970B-30BDEE2F3510}" srcId="{C7F067E1-B9CA-43BC-9323-9CA1D2B42F5E}" destId="{913812A0-BC28-44C2-A1D8-4771A7487BF0}" srcOrd="1" destOrd="0" parTransId="{E091EED0-907C-4361-9BCC-5DDFF04382F5}" sibTransId="{C443398F-BE4D-4F3D-A34A-197A64FE7373}"/>
    <dgm:cxn modelId="{DA94BFE6-AA68-4B29-8E50-C6BC26FD2CE3}" type="presOf" srcId="{4CB6DCD3-FC94-42F0-9F84-979A05132B03}" destId="{81840A9B-ABCA-48F1-A37F-2A322059E89E}" srcOrd="0" destOrd="0" presId="urn:microsoft.com/office/officeart/2005/8/layout/process3"/>
    <dgm:cxn modelId="{A94514BB-EB1C-47F7-A5CF-E07D2D60D062}" type="presOf" srcId="{08EB177F-EDD5-4ABF-AEC0-7278D22794F3}" destId="{808851E2-E7F4-42D0-8070-6629F4A2A43B}" srcOrd="1" destOrd="0" presId="urn:microsoft.com/office/officeart/2005/8/layout/process3"/>
    <dgm:cxn modelId="{7A279C78-FF83-406A-90AD-5416F5498824}" type="presOf" srcId="{61D037E5-5467-47F3-8555-A5424254CAB0}" destId="{5BF4EE3D-8E6C-477E-8DD4-D4CF1ECE7D15}" srcOrd="0" destOrd="0" presId="urn:microsoft.com/office/officeart/2005/8/layout/process3"/>
    <dgm:cxn modelId="{9C22D139-7E0C-4049-8D74-726FB917198C}" type="presOf" srcId="{C7F067E1-B9CA-43BC-9323-9CA1D2B42F5E}" destId="{D92B561D-8CFF-4888-B790-D8F7336096B4}" srcOrd="0" destOrd="0" presId="urn:microsoft.com/office/officeart/2005/8/layout/process3"/>
    <dgm:cxn modelId="{1B05F9DB-7136-4792-8AFE-BA79CA653EB4}" srcId="{08EB177F-EDD5-4ABF-AEC0-7278D22794F3}" destId="{08AC1CB1-85AD-44A4-858D-4E3DC66AF1FD}" srcOrd="0" destOrd="0" parTransId="{726ED535-EFF3-43DF-9E54-02F75B285A88}" sibTransId="{842CE34E-0D13-469B-AD48-29E4DF3FAE64}"/>
    <dgm:cxn modelId="{53B9A25B-EEBC-4635-8AC4-11AF4071A666}" srcId="{08EB177F-EDD5-4ABF-AEC0-7278D22794F3}" destId="{A62A1CF5-44F1-4572-9D6A-D85106BF9941}" srcOrd="2" destOrd="0" parTransId="{C2EBEB51-F7F2-40A3-B433-295259B38C2C}" sibTransId="{63730EE7-A18A-4DBF-8475-79A2D6DB8C38}"/>
    <dgm:cxn modelId="{917266EE-BF69-4132-8D4E-F96C82355089}" srcId="{08EB177F-EDD5-4ABF-AEC0-7278D22794F3}" destId="{1624E36E-52EA-4B6A-811A-08E58F1656A3}" srcOrd="1" destOrd="0" parTransId="{FC10A867-F49B-4D4C-A299-BD6DB01A10E7}" sibTransId="{D9C95212-C3BF-44BE-9E54-72672EC3E859}"/>
    <dgm:cxn modelId="{598162C7-AFFF-49A3-A138-067408D2B141}" type="presOf" srcId="{77A47739-5384-4E38-B6E5-4879953C8CFF}" destId="{207460CB-44A1-4940-AD95-3E1F6DBA0DAA}" srcOrd="1" destOrd="0" presId="urn:microsoft.com/office/officeart/2005/8/layout/process3"/>
    <dgm:cxn modelId="{4D8C73F0-8515-4DEF-99E1-4ADB1A3ABA1C}" type="presOf" srcId="{C7F067E1-B9CA-43BC-9323-9CA1D2B42F5E}" destId="{E59AC5B1-0D74-43EB-97AF-0AAC6C410088}" srcOrd="1" destOrd="0" presId="urn:microsoft.com/office/officeart/2005/8/layout/process3"/>
    <dgm:cxn modelId="{3483E254-7B29-404F-BCA6-88F7D4246466}" type="presOf" srcId="{2E468838-CCAB-4A1F-81DA-F87CEFF108A2}" destId="{6FF5CBA7-2609-4F48-BF26-2EBB2C372C99}" srcOrd="0" destOrd="1" presId="urn:microsoft.com/office/officeart/2005/8/layout/process3"/>
    <dgm:cxn modelId="{2A43D76E-3D0B-40F3-941D-A0FCC93D0F06}" srcId="{477D555A-E3CD-47D2-871F-E9AF3D7CE55A}" destId="{2777A0CD-8664-4B18-AA41-5D0C98BFB051}" srcOrd="2" destOrd="0" parTransId="{FEC0B7FC-E27E-4D57-B540-4CC22A90F3C4}" sibTransId="{5926827C-3A96-4657-8B81-D6CFCA390F39}"/>
    <dgm:cxn modelId="{393C2D02-4D57-4122-BDF7-011C674141CC}" srcId="{477D555A-E3CD-47D2-871F-E9AF3D7CE55A}" destId="{2E468838-CCAB-4A1F-81DA-F87CEFF108A2}" srcOrd="1" destOrd="0" parTransId="{6D17C598-C2FB-432F-8365-40B7E631DE5B}" sibTransId="{7D0A362A-9333-42EB-94AB-0CD5BA825093}"/>
    <dgm:cxn modelId="{F47D80FB-B09F-41D5-8EBF-44CD90B4E1E6}" type="presOf" srcId="{477D555A-E3CD-47D2-871F-E9AF3D7CE55A}" destId="{1D1EF523-A897-464E-91B5-190759F8B076}" srcOrd="1" destOrd="0" presId="urn:microsoft.com/office/officeart/2005/8/layout/process3"/>
    <dgm:cxn modelId="{4E9447BE-8B27-4679-9CAF-F663821D599C}" type="presOf" srcId="{77A47739-5384-4E38-B6E5-4879953C8CFF}" destId="{B1340A02-0D6B-48EA-B5DE-55D9182BA8E3}" srcOrd="0" destOrd="0" presId="urn:microsoft.com/office/officeart/2005/8/layout/process3"/>
    <dgm:cxn modelId="{14FA4D74-1B29-413B-AB60-19EDEF9E55AC}" type="presParOf" srcId="{3B299043-99D5-4C41-9D27-ADE4290D963D}" destId="{D7F0A1AD-BC21-45A3-9CAA-6D9AA4136F08}" srcOrd="0" destOrd="0" presId="urn:microsoft.com/office/officeart/2005/8/layout/process3"/>
    <dgm:cxn modelId="{29317E78-0F83-477C-843C-6AC2DD47E8AD}" type="presParOf" srcId="{D7F0A1AD-BC21-45A3-9CAA-6D9AA4136F08}" destId="{5395BA79-B171-437B-B4FD-5E6C3B018BC3}" srcOrd="0" destOrd="0" presId="urn:microsoft.com/office/officeart/2005/8/layout/process3"/>
    <dgm:cxn modelId="{0CF16946-E902-4800-A2E2-F60C9F9128E5}" type="presParOf" srcId="{D7F0A1AD-BC21-45A3-9CAA-6D9AA4136F08}" destId="{808851E2-E7F4-42D0-8070-6629F4A2A43B}" srcOrd="1" destOrd="0" presId="urn:microsoft.com/office/officeart/2005/8/layout/process3"/>
    <dgm:cxn modelId="{5BFD91D9-E0BE-4357-A5EF-861CDD4083CD}" type="presParOf" srcId="{D7F0A1AD-BC21-45A3-9CAA-6D9AA4136F08}" destId="{503F9A67-CDE6-41B7-9B81-BEE5332329D5}" srcOrd="2" destOrd="0" presId="urn:microsoft.com/office/officeart/2005/8/layout/process3"/>
    <dgm:cxn modelId="{77FE9DF7-2612-4C18-A372-5B6BCB4CB859}" type="presParOf" srcId="{3B299043-99D5-4C41-9D27-ADE4290D963D}" destId="{B1340A02-0D6B-48EA-B5DE-55D9182BA8E3}" srcOrd="1" destOrd="0" presId="urn:microsoft.com/office/officeart/2005/8/layout/process3"/>
    <dgm:cxn modelId="{0DEB2F91-12EC-470A-976E-6E75361C7391}" type="presParOf" srcId="{B1340A02-0D6B-48EA-B5DE-55D9182BA8E3}" destId="{207460CB-44A1-4940-AD95-3E1F6DBA0DAA}" srcOrd="0" destOrd="0" presId="urn:microsoft.com/office/officeart/2005/8/layout/process3"/>
    <dgm:cxn modelId="{70BF4FF6-4B88-4934-947B-16B3C2DF71A5}" type="presParOf" srcId="{3B299043-99D5-4C41-9D27-ADE4290D963D}" destId="{13960B31-D8F6-470B-85BA-3B3D71B93689}" srcOrd="2" destOrd="0" presId="urn:microsoft.com/office/officeart/2005/8/layout/process3"/>
    <dgm:cxn modelId="{C64E22C3-AAD0-4E20-84F8-03D00ED37C17}" type="presParOf" srcId="{13960B31-D8F6-470B-85BA-3B3D71B93689}" destId="{D92B561D-8CFF-4888-B790-D8F7336096B4}" srcOrd="0" destOrd="0" presId="urn:microsoft.com/office/officeart/2005/8/layout/process3"/>
    <dgm:cxn modelId="{0E3CBEF1-353D-4AB4-B14D-E27741AE45EC}" type="presParOf" srcId="{13960B31-D8F6-470B-85BA-3B3D71B93689}" destId="{E59AC5B1-0D74-43EB-97AF-0AAC6C410088}" srcOrd="1" destOrd="0" presId="urn:microsoft.com/office/officeart/2005/8/layout/process3"/>
    <dgm:cxn modelId="{EFAC9BF0-E4C4-4192-B163-AA2DF0A14994}" type="presParOf" srcId="{13960B31-D8F6-470B-85BA-3B3D71B93689}" destId="{81840A9B-ABCA-48F1-A37F-2A322059E89E}" srcOrd="2" destOrd="0" presId="urn:microsoft.com/office/officeart/2005/8/layout/process3"/>
    <dgm:cxn modelId="{BEB00293-70B7-48C2-855E-5EFE6AB62AD0}" type="presParOf" srcId="{3B299043-99D5-4C41-9D27-ADE4290D963D}" destId="{5BF4EE3D-8E6C-477E-8DD4-D4CF1ECE7D15}" srcOrd="3" destOrd="0" presId="urn:microsoft.com/office/officeart/2005/8/layout/process3"/>
    <dgm:cxn modelId="{E7F48B8A-6272-4079-A94C-5C2EE2F1E3CB}" type="presParOf" srcId="{5BF4EE3D-8E6C-477E-8DD4-D4CF1ECE7D15}" destId="{7DF570D8-5F3B-4433-88DA-7883299D7291}" srcOrd="0" destOrd="0" presId="urn:microsoft.com/office/officeart/2005/8/layout/process3"/>
    <dgm:cxn modelId="{CB042E70-335B-4A25-A222-5FE71B396E15}" type="presParOf" srcId="{3B299043-99D5-4C41-9D27-ADE4290D963D}" destId="{340B3C19-3200-4522-8912-D45F99CB4E0B}" srcOrd="4" destOrd="0" presId="urn:microsoft.com/office/officeart/2005/8/layout/process3"/>
    <dgm:cxn modelId="{3E4060D3-8DE5-4EE7-92CF-E03DA324290E}" type="presParOf" srcId="{340B3C19-3200-4522-8912-D45F99CB4E0B}" destId="{AD9ABE9B-0499-43FB-8C08-A6D86A5F871D}" srcOrd="0" destOrd="0" presId="urn:microsoft.com/office/officeart/2005/8/layout/process3"/>
    <dgm:cxn modelId="{63431BF3-360C-4011-89BB-44BBBCC966C7}" type="presParOf" srcId="{340B3C19-3200-4522-8912-D45F99CB4E0B}" destId="{1D1EF523-A897-464E-91B5-190759F8B076}" srcOrd="1" destOrd="0" presId="urn:microsoft.com/office/officeart/2005/8/layout/process3"/>
    <dgm:cxn modelId="{3720E336-63C7-4DA6-9EFF-1EA864D7332B}" type="presParOf" srcId="{340B3C19-3200-4522-8912-D45F99CB4E0B}" destId="{6FF5CBA7-2609-4F48-BF26-2EBB2C372C9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7A019-82DE-4413-BAED-B374F5BF52A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7E641A-D379-4256-ACFC-5D99FD7B7162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21 </a:t>
          </a:r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Carbon Monoxide detectors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EE745-3974-4897-B001-A4A1FDA4EADA}" type="parTrans" cxnId="{05307045-A748-4CFE-B612-82717653466E}">
      <dgm:prSet/>
      <dgm:spPr/>
      <dgm:t>
        <a:bodyPr/>
        <a:lstStyle/>
        <a:p>
          <a:endParaRPr lang="en-GB" sz="1200"/>
        </a:p>
      </dgm:t>
    </dgm:pt>
    <dgm:pt modelId="{A32B88D5-9DB6-4C4E-832C-83994BF68468}" type="sibTrans" cxnId="{05307045-A748-4CFE-B612-82717653466E}">
      <dgm:prSet/>
      <dgm:spPr/>
      <dgm:t>
        <a:bodyPr/>
        <a:lstStyle/>
        <a:p>
          <a:endParaRPr lang="en-GB" sz="1200"/>
        </a:p>
      </dgm:t>
    </dgm:pt>
    <dgm:pt modelId="{CC9AA142-463A-485E-ABFC-0A867290BEC8}">
      <dgm:prSet custT="1"/>
      <dgm:spPr/>
      <dgm:t>
        <a:bodyPr/>
        <a:lstStyle/>
        <a:p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272 lifeline units installed 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E1040-67D1-4A64-84AC-30E54EC1D835}" type="parTrans" cxnId="{7493CBFB-97FD-4CB9-92F2-E298C189C503}">
      <dgm:prSet/>
      <dgm:spPr/>
      <dgm:t>
        <a:bodyPr/>
        <a:lstStyle/>
        <a:p>
          <a:endParaRPr lang="en-GB"/>
        </a:p>
      </dgm:t>
    </dgm:pt>
    <dgm:pt modelId="{F64C73D5-A2A2-4F31-8E10-99368F8256DE}" type="sibTrans" cxnId="{7493CBFB-97FD-4CB9-92F2-E298C189C503}">
      <dgm:prSet/>
      <dgm:spPr/>
      <dgm:t>
        <a:bodyPr/>
        <a:lstStyle/>
        <a:p>
          <a:endParaRPr lang="en-GB"/>
        </a:p>
      </dgm:t>
    </dgm:pt>
    <dgm:pt modelId="{A47BD2B1-F614-4485-BEB3-7A052C8B996F}">
      <dgm:prSet custT="1"/>
      <dgm:spPr/>
      <dgm:t>
        <a:bodyPr/>
        <a:lstStyle/>
        <a:p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14 fall detectors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369B8-0648-42D5-82E9-3B455E391DD9}" type="parTrans" cxnId="{7994EE3B-AA97-48C0-8498-3526640C8955}">
      <dgm:prSet/>
      <dgm:spPr/>
      <dgm:t>
        <a:bodyPr/>
        <a:lstStyle/>
        <a:p>
          <a:endParaRPr lang="en-GB"/>
        </a:p>
      </dgm:t>
    </dgm:pt>
    <dgm:pt modelId="{B5729FF8-3875-4512-8995-8831EF4F3737}" type="sibTrans" cxnId="{7994EE3B-AA97-48C0-8498-3526640C8955}">
      <dgm:prSet/>
      <dgm:spPr/>
      <dgm:t>
        <a:bodyPr/>
        <a:lstStyle/>
        <a:p>
          <a:endParaRPr lang="en-GB"/>
        </a:p>
      </dgm:t>
    </dgm:pt>
    <dgm:pt modelId="{1C829F17-6F27-4B58-92EE-3FA32ED6287E}">
      <dgm:prSet custT="1"/>
      <dgm:spPr/>
      <dgm:t>
        <a:bodyPr/>
        <a:lstStyle/>
        <a:p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63 smoke detectors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18F5E-395E-4881-8079-C41CEE68D678}" type="parTrans" cxnId="{27397B22-4D79-4D2A-8B6A-040EC563B00E}">
      <dgm:prSet/>
      <dgm:spPr/>
      <dgm:t>
        <a:bodyPr/>
        <a:lstStyle/>
        <a:p>
          <a:endParaRPr lang="en-GB"/>
        </a:p>
      </dgm:t>
    </dgm:pt>
    <dgm:pt modelId="{4F0A28A0-BBA5-4C3B-B001-BA511B6603F1}" type="sibTrans" cxnId="{27397B22-4D79-4D2A-8B6A-040EC563B00E}">
      <dgm:prSet/>
      <dgm:spPr/>
      <dgm:t>
        <a:bodyPr/>
        <a:lstStyle/>
        <a:p>
          <a:endParaRPr lang="en-GB"/>
        </a:p>
      </dgm:t>
    </dgm:pt>
    <dgm:pt modelId="{D4C4248F-4B75-4D28-BBC2-29CC98D63C82}" type="pres">
      <dgm:prSet presAssocID="{9BC7A019-82DE-4413-BAED-B374F5BF52A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BFA668E-9295-47C1-B1EC-7AEACA11998D}" type="pres">
      <dgm:prSet presAssocID="{9BC7A019-82DE-4413-BAED-B374F5BF52A9}" presName="arrow" presStyleLbl="bgShp" presStyleIdx="0" presStyleCnt="1" custScaleX="97112"/>
      <dgm:spPr>
        <a:solidFill>
          <a:srgbClr val="B2DADF"/>
        </a:solidFill>
      </dgm:spPr>
      <dgm:t>
        <a:bodyPr/>
        <a:lstStyle/>
        <a:p>
          <a:endParaRPr lang="en-GB"/>
        </a:p>
      </dgm:t>
    </dgm:pt>
    <dgm:pt modelId="{FE74048A-D72B-4638-82E2-E9E2ED4DA1FC}" type="pres">
      <dgm:prSet presAssocID="{9BC7A019-82DE-4413-BAED-B374F5BF52A9}" presName="arrowDiagram4" presStyleCnt="0"/>
      <dgm:spPr/>
    </dgm:pt>
    <dgm:pt modelId="{A0CF6D81-3C63-41D4-9FB0-E66B7248F756}" type="pres">
      <dgm:prSet presAssocID="{A47BD2B1-F614-4485-BEB3-7A052C8B996F}" presName="bullet4a" presStyleLbl="node1" presStyleIdx="0" presStyleCnt="4"/>
      <dgm:spPr>
        <a:solidFill>
          <a:srgbClr val="A86996"/>
        </a:solidFill>
      </dgm:spPr>
      <dgm:t>
        <a:bodyPr/>
        <a:lstStyle/>
        <a:p>
          <a:endParaRPr lang="en-GB"/>
        </a:p>
      </dgm:t>
    </dgm:pt>
    <dgm:pt modelId="{5B6C6EAE-7CB5-4EA0-8856-B94CCADC1480}" type="pres">
      <dgm:prSet presAssocID="{A47BD2B1-F614-4485-BEB3-7A052C8B996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67211C-7758-4C8C-8B11-6E19A2F2102A}" type="pres">
      <dgm:prSet presAssocID="{D87E641A-D379-4256-ACFC-5D99FD7B7162}" presName="bullet4b" presStyleLbl="node1" presStyleIdx="1" presStyleCnt="4"/>
      <dgm:spPr>
        <a:solidFill>
          <a:srgbClr val="A86996"/>
        </a:solidFill>
      </dgm:spPr>
      <dgm:t>
        <a:bodyPr/>
        <a:lstStyle/>
        <a:p>
          <a:endParaRPr lang="en-GB"/>
        </a:p>
      </dgm:t>
    </dgm:pt>
    <dgm:pt modelId="{9DE8D49A-2C54-41A1-AF91-7E48F509B9E3}" type="pres">
      <dgm:prSet presAssocID="{D87E641A-D379-4256-ACFC-5D99FD7B7162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2E6752-3F13-4EC9-A5C7-34CFAB388080}" type="pres">
      <dgm:prSet presAssocID="{1C829F17-6F27-4B58-92EE-3FA32ED6287E}" presName="bullet4c" presStyleLbl="node1" presStyleIdx="2" presStyleCnt="4"/>
      <dgm:spPr>
        <a:solidFill>
          <a:srgbClr val="A86996"/>
        </a:solidFill>
      </dgm:spPr>
      <dgm:t>
        <a:bodyPr/>
        <a:lstStyle/>
        <a:p>
          <a:endParaRPr lang="en-GB"/>
        </a:p>
      </dgm:t>
    </dgm:pt>
    <dgm:pt modelId="{467DC70B-9740-4E26-97B4-8C887CDEF8E8}" type="pres">
      <dgm:prSet presAssocID="{1C829F17-6F27-4B58-92EE-3FA32ED6287E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E2E2E9-DCED-4C1A-8E62-5A4416A75956}" type="pres">
      <dgm:prSet presAssocID="{CC9AA142-463A-485E-ABFC-0A867290BEC8}" presName="bullet4d" presStyleLbl="node1" presStyleIdx="3" presStyleCnt="4"/>
      <dgm:spPr>
        <a:solidFill>
          <a:srgbClr val="A86996"/>
        </a:solidFill>
      </dgm:spPr>
      <dgm:t>
        <a:bodyPr/>
        <a:lstStyle/>
        <a:p>
          <a:endParaRPr lang="en-GB"/>
        </a:p>
      </dgm:t>
    </dgm:pt>
    <dgm:pt modelId="{81D8BBCC-1462-4FB0-A489-6DD1A334AE43}" type="pres">
      <dgm:prSet presAssocID="{CC9AA142-463A-485E-ABFC-0A867290BEC8}" presName="textBox4d" presStyleLbl="revTx" presStyleIdx="3" presStyleCnt="4" custScaleX="137012" custLinFactNeighborX="19462" custLinFactNeighborY="-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397B22-4D79-4D2A-8B6A-040EC563B00E}" srcId="{9BC7A019-82DE-4413-BAED-B374F5BF52A9}" destId="{1C829F17-6F27-4B58-92EE-3FA32ED6287E}" srcOrd="2" destOrd="0" parTransId="{D1418F5E-395E-4881-8079-C41CEE68D678}" sibTransId="{4F0A28A0-BBA5-4C3B-B001-BA511B6603F1}"/>
    <dgm:cxn modelId="{D18D460E-FFC7-4565-8D47-DC199BBFEE38}" type="presOf" srcId="{A47BD2B1-F614-4485-BEB3-7A052C8B996F}" destId="{5B6C6EAE-7CB5-4EA0-8856-B94CCADC1480}" srcOrd="0" destOrd="0" presId="urn:microsoft.com/office/officeart/2005/8/layout/arrow2"/>
    <dgm:cxn modelId="{7493CBFB-97FD-4CB9-92F2-E298C189C503}" srcId="{9BC7A019-82DE-4413-BAED-B374F5BF52A9}" destId="{CC9AA142-463A-485E-ABFC-0A867290BEC8}" srcOrd="3" destOrd="0" parTransId="{3BCE1040-67D1-4A64-84AC-30E54EC1D835}" sibTransId="{F64C73D5-A2A2-4F31-8E10-99368F8256DE}"/>
    <dgm:cxn modelId="{9CB08030-41AC-4C57-B6F4-97FD200DD9B0}" type="presOf" srcId="{1C829F17-6F27-4B58-92EE-3FA32ED6287E}" destId="{467DC70B-9740-4E26-97B4-8C887CDEF8E8}" srcOrd="0" destOrd="0" presId="urn:microsoft.com/office/officeart/2005/8/layout/arrow2"/>
    <dgm:cxn modelId="{7994EE3B-AA97-48C0-8498-3526640C8955}" srcId="{9BC7A019-82DE-4413-BAED-B374F5BF52A9}" destId="{A47BD2B1-F614-4485-BEB3-7A052C8B996F}" srcOrd="0" destOrd="0" parTransId="{68A369B8-0648-42D5-82E9-3B455E391DD9}" sibTransId="{B5729FF8-3875-4512-8995-8831EF4F3737}"/>
    <dgm:cxn modelId="{034CD383-5248-4BB1-B8EB-2F69DA7DB539}" type="presOf" srcId="{D87E641A-D379-4256-ACFC-5D99FD7B7162}" destId="{9DE8D49A-2C54-41A1-AF91-7E48F509B9E3}" srcOrd="0" destOrd="0" presId="urn:microsoft.com/office/officeart/2005/8/layout/arrow2"/>
    <dgm:cxn modelId="{74C15137-7130-4E1C-A863-642590527BF7}" type="presOf" srcId="{9BC7A019-82DE-4413-BAED-B374F5BF52A9}" destId="{D4C4248F-4B75-4D28-BBC2-29CC98D63C82}" srcOrd="0" destOrd="0" presId="urn:microsoft.com/office/officeart/2005/8/layout/arrow2"/>
    <dgm:cxn modelId="{05307045-A748-4CFE-B612-82717653466E}" srcId="{9BC7A019-82DE-4413-BAED-B374F5BF52A9}" destId="{D87E641A-D379-4256-ACFC-5D99FD7B7162}" srcOrd="1" destOrd="0" parTransId="{D8EEE745-3974-4897-B001-A4A1FDA4EADA}" sibTransId="{A32B88D5-9DB6-4C4E-832C-83994BF68468}"/>
    <dgm:cxn modelId="{28DF1822-0A5A-4ACD-AE54-AEB961F12580}" type="presOf" srcId="{CC9AA142-463A-485E-ABFC-0A867290BEC8}" destId="{81D8BBCC-1462-4FB0-A489-6DD1A334AE43}" srcOrd="0" destOrd="0" presId="urn:microsoft.com/office/officeart/2005/8/layout/arrow2"/>
    <dgm:cxn modelId="{B832F301-1497-43A5-97C5-0BD6C2D51A09}" type="presParOf" srcId="{D4C4248F-4B75-4D28-BBC2-29CC98D63C82}" destId="{DBFA668E-9295-47C1-B1EC-7AEACA11998D}" srcOrd="0" destOrd="0" presId="urn:microsoft.com/office/officeart/2005/8/layout/arrow2"/>
    <dgm:cxn modelId="{CFBD7B55-6DA5-4BF6-933B-7A513E188589}" type="presParOf" srcId="{D4C4248F-4B75-4D28-BBC2-29CC98D63C82}" destId="{FE74048A-D72B-4638-82E2-E9E2ED4DA1FC}" srcOrd="1" destOrd="0" presId="urn:microsoft.com/office/officeart/2005/8/layout/arrow2"/>
    <dgm:cxn modelId="{1C3438C3-385F-4B6C-8800-253282F89625}" type="presParOf" srcId="{FE74048A-D72B-4638-82E2-E9E2ED4DA1FC}" destId="{A0CF6D81-3C63-41D4-9FB0-E66B7248F756}" srcOrd="0" destOrd="0" presId="urn:microsoft.com/office/officeart/2005/8/layout/arrow2"/>
    <dgm:cxn modelId="{6162501A-EE97-4608-94DA-FB12406D357D}" type="presParOf" srcId="{FE74048A-D72B-4638-82E2-E9E2ED4DA1FC}" destId="{5B6C6EAE-7CB5-4EA0-8856-B94CCADC1480}" srcOrd="1" destOrd="0" presId="urn:microsoft.com/office/officeart/2005/8/layout/arrow2"/>
    <dgm:cxn modelId="{81F2ED96-FAB3-4500-B32B-B5EE7C71EE4A}" type="presParOf" srcId="{FE74048A-D72B-4638-82E2-E9E2ED4DA1FC}" destId="{F167211C-7758-4C8C-8B11-6E19A2F2102A}" srcOrd="2" destOrd="0" presId="urn:microsoft.com/office/officeart/2005/8/layout/arrow2"/>
    <dgm:cxn modelId="{2D9AD6FB-1149-4BFC-8827-C72B3A7CC719}" type="presParOf" srcId="{FE74048A-D72B-4638-82E2-E9E2ED4DA1FC}" destId="{9DE8D49A-2C54-41A1-AF91-7E48F509B9E3}" srcOrd="3" destOrd="0" presId="urn:microsoft.com/office/officeart/2005/8/layout/arrow2"/>
    <dgm:cxn modelId="{72A6D4DB-C41D-4475-B3C5-44D7F7D83BA5}" type="presParOf" srcId="{FE74048A-D72B-4638-82E2-E9E2ED4DA1FC}" destId="{342E6752-3F13-4EC9-A5C7-34CFAB388080}" srcOrd="4" destOrd="0" presId="urn:microsoft.com/office/officeart/2005/8/layout/arrow2"/>
    <dgm:cxn modelId="{547E7EC3-48BE-4389-9934-D7DB14F4E726}" type="presParOf" srcId="{FE74048A-D72B-4638-82E2-E9E2ED4DA1FC}" destId="{467DC70B-9740-4E26-97B4-8C887CDEF8E8}" srcOrd="5" destOrd="0" presId="urn:microsoft.com/office/officeart/2005/8/layout/arrow2"/>
    <dgm:cxn modelId="{BCCB48A8-0D14-4AEC-B256-052DBBC8756E}" type="presParOf" srcId="{FE74048A-D72B-4638-82E2-E9E2ED4DA1FC}" destId="{49E2E2E9-DCED-4C1A-8E62-5A4416A75956}" srcOrd="6" destOrd="0" presId="urn:microsoft.com/office/officeart/2005/8/layout/arrow2"/>
    <dgm:cxn modelId="{0E30527B-E60F-40E8-89B7-ABF3216FB676}" type="presParOf" srcId="{FE74048A-D72B-4638-82E2-E9E2ED4DA1FC}" destId="{81D8BBCC-1462-4FB0-A489-6DD1A334AE4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B82EBF32-A61C-4B7D-BFB1-DB93BEA5C69E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0B4493E1-66A4-4E3E-8A4C-F4DE7C2E8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8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7E859C1-7C51-431D-8C47-3EE2B328A99B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76DB1B7-6142-405E-A833-FBF43A374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4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Objective</a:t>
            </a:r>
            <a:r>
              <a:rPr lang="en-GB" dirty="0" smtClean="0"/>
              <a:t>: Reduced delayed discharges, improved homes and improve the transition from hospital to home.</a:t>
            </a:r>
          </a:p>
          <a:p>
            <a:pPr marL="0" indent="0">
              <a:buNone/>
            </a:pPr>
            <a:endParaRPr lang="en-GB" sz="1100" dirty="0" smtClean="0"/>
          </a:p>
          <a:p>
            <a:pPr lvl="1"/>
            <a:r>
              <a:rPr lang="en-GB" dirty="0" smtClean="0"/>
              <a:t>Improve joint working between health, social care, and housing</a:t>
            </a:r>
          </a:p>
          <a:p>
            <a:pPr lvl="1"/>
            <a:r>
              <a:rPr lang="en-GB" dirty="0" smtClean="0"/>
              <a:t>Implementation of NICE guidelines  </a:t>
            </a:r>
          </a:p>
          <a:p>
            <a:pPr lvl="1"/>
            <a:r>
              <a:rPr lang="en-GB" dirty="0" smtClean="0"/>
              <a:t>Identification of potential clients through early triage process at hospital presentation</a:t>
            </a:r>
          </a:p>
          <a:p>
            <a:pPr lvl="1"/>
            <a:r>
              <a:rPr lang="en-GB" dirty="0" smtClean="0"/>
              <a:t>Provide the most appropriate housing, rehousing and/or patient centred support within the home, that is available in Mansfield. 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Outcomes</a:t>
            </a:r>
            <a:br>
              <a:rPr lang="en-GB" b="1" dirty="0" smtClean="0"/>
            </a:br>
            <a:endParaRPr lang="en-GB" b="1" dirty="0" smtClean="0"/>
          </a:p>
          <a:p>
            <a:pPr lvl="1"/>
            <a:r>
              <a:rPr lang="en-GB" dirty="0" smtClean="0"/>
              <a:t>Realisation and optimization of a basket of benefits, including prevention of homelessness, reduction in readmission, </a:t>
            </a:r>
            <a:r>
              <a:rPr lang="en-GB" dirty="0" err="1" smtClean="0"/>
              <a:t>reablement</a:t>
            </a:r>
            <a:r>
              <a:rPr lang="en-GB" dirty="0" smtClean="0"/>
              <a:t> and increased independence for patients and clients.</a:t>
            </a:r>
          </a:p>
          <a:p>
            <a:pPr lvl="1"/>
            <a:r>
              <a:rPr lang="en-GB" dirty="0" smtClean="0"/>
              <a:t>Capture direct savings (£1.3M p.a. net in Mansfield)</a:t>
            </a:r>
          </a:p>
          <a:p>
            <a:pPr lvl="1"/>
            <a:r>
              <a:rPr lang="en-GB" dirty="0" smtClean="0"/>
              <a:t>Identification of key success factors for dissemination and scaling of ideas to other areas where a similar scheme or lessons from the scheme could feasible improve patient experiences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Additional</a:t>
            </a:r>
            <a:r>
              <a:rPr lang="en-GB" b="1" baseline="0" dirty="0" smtClean="0"/>
              <a:t> benefits</a:t>
            </a:r>
            <a:br>
              <a:rPr lang="en-GB" b="1" baseline="0" dirty="0" smtClean="0"/>
            </a:br>
            <a:r>
              <a:rPr lang="en-GB" b="1" baseline="0" dirty="0" smtClean="0"/>
              <a:t/>
            </a:r>
            <a:br>
              <a:rPr lang="en-GB" b="1" baseline="0" dirty="0" smtClean="0"/>
            </a:br>
            <a:r>
              <a:rPr lang="en-GB" sz="1200" dirty="0" smtClean="0"/>
              <a:t>Additional cost savings to other partners and benefits to patients and families</a:t>
            </a:r>
            <a:br>
              <a:rPr lang="en-GB" sz="1200" dirty="0" smtClean="0"/>
            </a:br>
            <a:r>
              <a:rPr lang="en-GB" sz="1200" dirty="0" smtClean="0"/>
              <a:t>(from 1 day saved to a ‘cap’ of 60 days on the most complex cases)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B1B7-6142-405E-A833-FBF43A3745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6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1C656-7FBC-4389-A4F4-7D84BC4A036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67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We’ve reduced the time it</a:t>
            </a:r>
            <a:r>
              <a:rPr lang="en-GB" baseline="0" dirty="0" smtClean="0"/>
              <a:t> takes to get these done – this means patients can go home quicker. Adaptations are not a barrier to transitioning from hospital to home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B1B7-6142-405E-A833-FBF43A3745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3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B1B7-6142-405E-A833-FBF43A3745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2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Pilot based on assumptions </a:t>
            </a:r>
          </a:p>
          <a:p>
            <a:pPr lvl="1"/>
            <a:r>
              <a:rPr lang="en-GB" dirty="0" smtClean="0"/>
              <a:t>Set up scheme</a:t>
            </a:r>
          </a:p>
          <a:p>
            <a:pPr lvl="1"/>
            <a:r>
              <a:rPr lang="en-GB" dirty="0" smtClean="0"/>
              <a:t>Adopted assumptions</a:t>
            </a:r>
          </a:p>
          <a:p>
            <a:pPr lvl="1"/>
            <a:r>
              <a:rPr lang="en-GB" dirty="0" smtClean="0"/>
              <a:t>Created evidence base</a:t>
            </a:r>
          </a:p>
          <a:p>
            <a:pPr lvl="1"/>
            <a:r>
              <a:rPr lang="en-GB" dirty="0" smtClean="0"/>
              <a:t>Evaluated final 2 months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Phase 2: Based on learning  </a:t>
            </a:r>
          </a:p>
          <a:p>
            <a:pPr lvl="1"/>
            <a:r>
              <a:rPr lang="en-GB" dirty="0" smtClean="0"/>
              <a:t>Cost assumptions</a:t>
            </a:r>
          </a:p>
          <a:p>
            <a:pPr lvl="1"/>
            <a:r>
              <a:rPr lang="en-GB" dirty="0" smtClean="0"/>
              <a:t>Evidence base</a:t>
            </a:r>
          </a:p>
          <a:p>
            <a:pPr lvl="1"/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Evaluation of 10 months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B1B7-6142-405E-A833-FBF43A3745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0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Geographical differences - time to re-house clients in Ashfield, Newark etc. was consistently higher than for clients within Mansfield (why?)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1C656-7FBC-4389-A4F4-7D84BC4A036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0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72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3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2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6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4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0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2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3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4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8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3667-B57A-4AC5-9FED-8B2BB13D90AC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8586-6AE8-497D-8950-E7484DA64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7"/>
          <a:stretch/>
        </p:blipFill>
        <p:spPr>
          <a:xfrm>
            <a:off x="3787413" y="1485900"/>
            <a:ext cx="4053495" cy="3520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348"/>
            <a:ext cx="10515600" cy="147214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for Health and Care </a:t>
            </a:r>
            <a:r>
              <a:rPr lang="en-GB" sz="36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en-GB" sz="36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Learning </a:t>
            </a:r>
            <a:r>
              <a:rPr lang="en-GB" sz="36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6168" y="4756346"/>
            <a:ext cx="8339665" cy="192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Mansfield District Council’s </a:t>
            </a:r>
          </a:p>
          <a:p>
            <a:pPr algn="ctr"/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Advocacy, Sustainment, Supporting, Independence and Safeguarding 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7520" cy="1548735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is too difficult to do</a:t>
            </a:r>
            <a:br>
              <a:rPr lang="en-GB" sz="26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en-GB" sz="26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case: Mr </a:t>
            </a:r>
            <a:r>
              <a:rPr lang="en-GB" sz="26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 b="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Frail </a:t>
            </a:r>
            <a:r>
              <a:rPr lang="en-GB" sz="1700" b="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78 </a:t>
            </a:r>
            <a:r>
              <a:rPr lang="en-GB" sz="1700" b="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old </a:t>
            </a:r>
            <a:r>
              <a:rPr lang="en-GB" sz="1700" b="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no </a:t>
            </a:r>
            <a:r>
              <a:rPr lang="en-GB" sz="1700" b="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or hot water </a:t>
            </a:r>
            <a:r>
              <a:rPr lang="en-GB" sz="1700" b="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toilet </a:t>
            </a:r>
            <a:r>
              <a:rPr lang="en-GB" sz="1700" b="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garden </a:t>
            </a:r>
            <a:r>
              <a:rPr lang="en-GB" sz="1700" b="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1700" b="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joists rotten </a:t>
            </a:r>
            <a:r>
              <a:rPr lang="en-GB" sz="1700" b="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</a:t>
            </a:r>
            <a:r>
              <a:rPr lang="en-GB" sz="1700" b="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floors </a:t>
            </a:r>
            <a:r>
              <a:rPr lang="en-GB" sz="1700" b="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daylight </a:t>
            </a:r>
            <a:r>
              <a:rPr lang="en-GB" sz="1700" b="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</a:t>
            </a:r>
            <a:r>
              <a:rPr lang="en-GB" sz="1700" b="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  </a:t>
            </a:r>
            <a:r>
              <a:rPr lang="en-GB" sz="1700" b="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1700" b="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rodents  |unsafe </a:t>
            </a:r>
            <a:r>
              <a:rPr lang="en-GB" sz="1700" b="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electrics </a:t>
            </a:r>
            <a:r>
              <a:rPr lang="en-GB" sz="1700" b="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cluttered </a:t>
            </a:r>
            <a:r>
              <a:rPr lang="en-GB" sz="1700" b="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700" b="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unhygienic </a:t>
            </a: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5890" y="1782129"/>
            <a:ext cx="3924000" cy="523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9729" y="2351415"/>
            <a:ext cx="50581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Respite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Temporary re-housing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Shopping for clothes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Prepared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Repairs and renovation to his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Furniture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Cleaning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Food parcel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Befriending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Grant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Debt advice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AA and treatment for PTSD,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Rehabilitation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and impact </a:t>
            </a:r>
            <a:endParaRPr lang="en-GB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on Investment &gt; why it worked &gt;  key findings  </a:t>
            </a:r>
            <a:endParaRPr lang="en-GB" b="1" dirty="0">
              <a:solidFill>
                <a:srgbClr val="A86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ASSIST to-date </a:t>
            </a:r>
            <a:endParaRPr lang="en-GB" sz="4000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3" r="19728" b="19406"/>
          <a:stretch/>
        </p:blipFill>
        <p:spPr>
          <a:xfrm>
            <a:off x="864461" y="2103123"/>
            <a:ext cx="10810088" cy="3535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GB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091572"/>
              </p:ext>
            </p:extLst>
          </p:nvPr>
        </p:nvGraphicFramePr>
        <p:xfrm>
          <a:off x="838200" y="1908306"/>
          <a:ext cx="10271124" cy="39963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23708"/>
                <a:gridCol w="3423708"/>
                <a:gridCol w="3423708"/>
              </a:tblGrid>
              <a:tr h="39477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57D90"/>
                          </a:solidFill>
                        </a:rPr>
                        <a:t>Phase one</a:t>
                      </a:r>
                      <a:endParaRPr lang="en-GB" dirty="0">
                        <a:solidFill>
                          <a:srgbClr val="157D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57D90"/>
                          </a:solidFill>
                        </a:rPr>
                        <a:t>Phase two</a:t>
                      </a:r>
                      <a:endParaRPr lang="en-GB" dirty="0">
                        <a:solidFill>
                          <a:srgbClr val="157D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157D90"/>
                          </a:solidFill>
                        </a:rPr>
                        <a:t>Future</a:t>
                      </a:r>
                      <a:endParaRPr lang="en-GB" dirty="0">
                        <a:solidFill>
                          <a:srgbClr val="157D90"/>
                        </a:solidFill>
                      </a:endParaRPr>
                    </a:p>
                  </a:txBody>
                  <a:tcPr/>
                </a:tc>
              </a:tr>
              <a:tr h="681386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 learnt how to evaluate and record  all individual cases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Annual and year round 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benefits were achievable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 can we identify other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areas where this could add benefit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73410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Communications access and trust is vital</a:t>
                      </a:r>
                      <a:endParaRPr lang="en-GB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 patient-centred and holistic  approach was need by all key partners</a:t>
                      </a:r>
                      <a:endParaRPr lang="en-GB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 can the mix of services  be reconfigured to meet the needs and resources of these areas</a:t>
                      </a:r>
                      <a:endParaRPr lang="en-GB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7341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 evidence collected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needed  to be robust with ‘systemic’ quality assurance </a:t>
                      </a:r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Cost and benefit improvements were sustainable and could be replicated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elsewhere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 can we deliver our</a:t>
                      </a:r>
                      <a:r>
                        <a:rPr lang="en-GB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own message in the most economic efficient and effective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7341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 scheme could work to the benefit of simple and complex cases as well as patients/clients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Critical Success Factors emerged to assist dissemination messages</a:t>
                      </a:r>
                    </a:p>
                    <a:p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How do we ensure financial sustainability and systematic embeddedness. </a:t>
                      </a:r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evidence the scheme benefits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efficiency of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hospital discharge and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reduces the burden on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NHS,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hospital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its staff.</a:t>
            </a:r>
          </a:p>
          <a:p>
            <a:pPr>
              <a:spcBef>
                <a:spcPts val="24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Clear evidence there are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to partner organisations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to individuals that are not captured by the evaluations so far</a:t>
            </a:r>
          </a:p>
          <a:p>
            <a:pPr>
              <a:spcBef>
                <a:spcPts val="24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marginal cost of many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interventions, shows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smaller or partial schemes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may be of significant benefit to other areas. </a:t>
            </a:r>
          </a:p>
          <a:p>
            <a:pPr>
              <a:spcBef>
                <a:spcPts val="2400"/>
              </a:spcBef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99858" y="5178751"/>
            <a:ext cx="10094862" cy="1025496"/>
          </a:xfrm>
          <a:prstGeom prst="roundRect">
            <a:avLst/>
          </a:prstGeom>
          <a:solidFill>
            <a:srgbClr val="A86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evidence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further potential cost reductions and increased Return on Investment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the Social </a:t>
            </a:r>
            <a:r>
              <a:rPr lang="en-GB" dirty="0" err="1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en-GB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non-financial benefits </a:t>
            </a:r>
            <a:endParaRPr lang="en-GB" b="1" dirty="0">
              <a:solidFill>
                <a:srgbClr val="A86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0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Return on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848485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Phase 1 pilot stage had a Return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Investment 371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Phase 2 had a Return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Investment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400%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enefits, such as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prevention of homelessness, reduction in readmission, reablement and increased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independence, not yet captured</a:t>
            </a:r>
          </a:p>
          <a:p>
            <a:pPr>
              <a:spcBef>
                <a:spcPts val="24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do we measure the benefit of things that we prevent or that don’t happen?</a:t>
            </a:r>
          </a:p>
          <a:p>
            <a:pPr>
              <a:spcBef>
                <a:spcPts val="24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do we measure collective benefits as opposed to just individualised benefits (Public Value as well as Individualised Value?)</a:t>
            </a:r>
          </a:p>
          <a:p>
            <a:pPr>
              <a:spcBef>
                <a:spcPts val="24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worked: </a:t>
            </a:r>
            <a:b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Mansfield ‘perfect storm’</a:t>
            </a:r>
            <a:endParaRPr lang="en-GB" sz="4000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Having a hospital close to areas of relative deprivation</a:t>
            </a:r>
          </a:p>
          <a:p>
            <a:pPr>
              <a:spcBef>
                <a:spcPts val="24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Significant social housing stock available with variety of housing types </a:t>
            </a:r>
          </a:p>
          <a:p>
            <a:pPr>
              <a:spcBef>
                <a:spcPts val="24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 authority has in-house Housing Needs and homelessness prevention teams</a:t>
            </a:r>
          </a:p>
          <a:p>
            <a:pPr>
              <a:spcBef>
                <a:spcPts val="24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local authority has an in-house housing maintenance services such 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handy-man scheme;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>
              <a:spcBef>
                <a:spcPts val="24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co-ordinated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non-privatised social care in the area.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Critical Success </a:t>
            </a:r>
            <a:r>
              <a:rPr lang="en-GB" sz="40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GB" sz="4000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2488"/>
          </a:xfrm>
        </p:spPr>
        <p:txBody>
          <a:bodyPr/>
          <a:lstStyle/>
          <a:p>
            <a:r>
              <a:rPr lang="en-GB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A&amp;E</a:t>
            </a:r>
            <a:endParaRPr lang="en-GB" dirty="0">
              <a:solidFill>
                <a:srgbClr val="A86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58" y="2382592"/>
            <a:ext cx="3539638" cy="360100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82488"/>
          </a:xfrm>
        </p:spPr>
        <p:txBody>
          <a:bodyPr/>
          <a:lstStyle/>
          <a:p>
            <a:r>
              <a:rPr lang="en-GB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stock</a:t>
            </a:r>
            <a:endParaRPr lang="en-GB" dirty="0">
              <a:solidFill>
                <a:srgbClr val="A86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2163652"/>
            <a:ext cx="4374504" cy="415271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73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994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or authorities </a:t>
            </a:r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investigating similar schemes </a:t>
            </a:r>
            <a:endParaRPr lang="en-GB" sz="4000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Barnsley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Bassetlaw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District Council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Conwy County Borough Council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Derby City Council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Kettering Borough Council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Manchester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City Council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Milton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Keynes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Nottingham City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NHS England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Care Institute for Excellence/Lord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Bichard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Society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Acute Medicine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Housing Federation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Adult Social Services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(ADASS)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Food Project Office Brussels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9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655050" cy="2852737"/>
          </a:xfrm>
        </p:spPr>
        <p:txBody>
          <a:bodyPr/>
          <a:lstStyle/>
          <a:p>
            <a:r>
              <a:rPr lang="en-GB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Hospital Discharge Scheme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the transition from hospital to home (NICE NG27 1.5)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  <p:pic>
        <p:nvPicPr>
          <p:cNvPr id="1026" name="Picture 2" descr="J:\Marketing &amp; Communications 2\Marketing &amp; Communications\Apprentices\Bek\Housing\ASSIST Award evidence\IMG_1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1600" y="-444500"/>
            <a:ext cx="12306300" cy="82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36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5810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 or observations?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59" y="3294478"/>
            <a:ext cx="2286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7454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Aim, objectives and outcomes </a:t>
            </a:r>
            <a:endParaRPr lang="en-GB" sz="4000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720" y="2124293"/>
            <a:ext cx="5110480" cy="4351338"/>
          </a:xfrm>
          <a:solidFill>
            <a:srgbClr val="B2DADF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Improve joint working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 transition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Save the NHS time and money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Improve health outcomes for patients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Expediting transitions from hospital to home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170" y="2123023"/>
            <a:ext cx="5360670" cy="4351338"/>
          </a:xfrm>
          <a:solidFill>
            <a:srgbClr val="B2DADF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(in 10 months)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Saved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£1.4m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locally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1,129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patients supported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5,078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bed days saved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400%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Prevention of homelessness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Reduced re-admissions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720" y="1254006"/>
            <a:ext cx="1022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improve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transition from hospital to home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(NICE NG27 1.5)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3780" y="876699"/>
            <a:ext cx="8161606" cy="1590603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Mark Holland </a:t>
            </a:r>
            <a:r>
              <a:rPr lang="en-GB" sz="4400" b="1" dirty="0">
                <a:solidFill>
                  <a:srgbClr val="157D90"/>
                </a:solidFill>
              </a:rPr>
              <a:t/>
            </a:r>
            <a:br>
              <a:rPr lang="en-GB" sz="4400" b="1" dirty="0">
                <a:solidFill>
                  <a:srgbClr val="157D90"/>
                </a:solidFill>
              </a:rPr>
            </a:br>
            <a:r>
              <a:rPr lang="en-GB" sz="2800" b="1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of the Society of Acute Medicine</a:t>
            </a:r>
            <a:endParaRPr lang="en-GB" sz="3200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34740" y="2880360"/>
            <a:ext cx="7459980" cy="2923905"/>
          </a:xfrm>
          <a:prstGeom prst="roundRect">
            <a:avLst/>
          </a:prstGeom>
          <a:solidFill>
            <a:srgbClr val="A86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“If one were to scale up this work it would be massive across the UK. Savings of this magnitude would go a long way towards funding 7-day secondary care”.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  <p:pic>
        <p:nvPicPr>
          <p:cNvPr id="1026" name="Picture 2" descr="J:\Marketing &amp; Communications 2\Marketing &amp; Communications\Apprentices\Bek\Housing\ASSIST Award evidence\A5 card\mark-holla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r="20492"/>
          <a:stretch/>
        </p:blipFill>
        <p:spPr bwMode="auto">
          <a:xfrm>
            <a:off x="765807" y="1391234"/>
            <a:ext cx="2438381" cy="44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13" y="1825625"/>
            <a:ext cx="5988173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1" y="313618"/>
            <a:ext cx="8384787" cy="1309298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</a:t>
            </a:r>
            <a:r>
              <a:rPr lang="en-GB" sz="40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between health, social care, and </a:t>
            </a:r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en-GB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9883" y="2232960"/>
            <a:ext cx="19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Ashfield DC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484189" y="2087059"/>
            <a:ext cx="199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Newark &amp; Sherwood CCG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39781" y="5265631"/>
            <a:ext cx="19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Macmillan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090086" y="3322128"/>
            <a:ext cx="199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Nottingham City Homes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03986" y="3139131"/>
            <a:ext cx="199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Nottingham Business School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37410" y="5354841"/>
            <a:ext cx="19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Mansfield DALT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03986" y="4183355"/>
            <a:ext cx="199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Newark &amp; Sherwood DC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942348" y="4543871"/>
            <a:ext cx="19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Bassetlaw DC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944421" y="5981145"/>
            <a:ext cx="19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Ashfield Homes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803601" y="5848190"/>
            <a:ext cx="1997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Ashfield, Newark &amp; Mansfield Landlord Forum 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880" y="131241"/>
            <a:ext cx="7459980" cy="1325563"/>
          </a:xfrm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</a:t>
            </a:r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 – nothing is too difficult to do </a:t>
            </a:r>
            <a:endParaRPr lang="en-GB" sz="4000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208754"/>
              </p:ext>
            </p:extLst>
          </p:nvPr>
        </p:nvGraphicFramePr>
        <p:xfrm>
          <a:off x="529590" y="2045970"/>
          <a:ext cx="10515600" cy="412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3124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changes…big impact</a:t>
            </a:r>
            <a:endParaRPr lang="en-GB" sz="4000" dirty="0">
              <a:solidFill>
                <a:srgbClr val="157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76285"/>
              </p:ext>
            </p:extLst>
          </p:nvPr>
        </p:nvGraphicFramePr>
        <p:xfrm>
          <a:off x="474134" y="2067949"/>
          <a:ext cx="9347199" cy="454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46067" y="2159000"/>
            <a:ext cx="3513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supported to stay independently in their own homes</a:t>
            </a:r>
          </a:p>
          <a:p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b="5909"/>
          <a:stretch/>
        </p:blipFill>
        <p:spPr>
          <a:xfrm>
            <a:off x="3027821" y="1674423"/>
            <a:ext cx="1559312" cy="1654435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b="6378"/>
          <a:stretch/>
        </p:blipFill>
        <p:spPr>
          <a:xfrm>
            <a:off x="7568680" y="4955345"/>
            <a:ext cx="1471961" cy="1646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6"/>
          <a:stretch/>
        </p:blipFill>
        <p:spPr>
          <a:xfrm>
            <a:off x="9235932" y="4955345"/>
            <a:ext cx="2619375" cy="1654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3" y="1674423"/>
            <a:ext cx="2477933" cy="1651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958" y="464657"/>
            <a:ext cx="11354951" cy="14066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is too difficult to do</a:t>
            </a:r>
            <a:br>
              <a:rPr lang="en-GB" b="1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case: </a:t>
            </a:r>
            <a:r>
              <a:rPr lang="en-GB" b="1" dirty="0">
                <a:solidFill>
                  <a:srgbClr val="157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A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depression  |  diabetic  |  not eating</a:t>
            </a:r>
            <a:r>
              <a:rPr lang="en-GB" sz="180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not </a:t>
            </a:r>
            <a:r>
              <a:rPr lang="en-GB" sz="180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</a:t>
            </a:r>
            <a:r>
              <a:rPr lang="en-GB" sz="180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turned </a:t>
            </a:r>
            <a:r>
              <a:rPr lang="en-GB" sz="180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80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 | 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GB" sz="180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on </a:t>
            </a:r>
            <a:r>
              <a:rPr lang="en-GB" sz="180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settee |  part </a:t>
            </a:r>
            <a:r>
              <a:rPr lang="en-GB" sz="1800" dirty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foot </a:t>
            </a:r>
            <a:r>
              <a:rPr lang="en-GB" sz="1800" dirty="0" smtClean="0">
                <a:solidFill>
                  <a:srgbClr val="A86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amputated</a:t>
            </a:r>
            <a:endParaRPr lang="en-GB" sz="1800" dirty="0">
              <a:solidFill>
                <a:srgbClr val="A86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5" y="2329069"/>
            <a:ext cx="5520001" cy="41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4935" y="2415081"/>
            <a:ext cx="5146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Sheltered accommodation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Aftercare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Continual social and health care.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131241"/>
            <a:ext cx="1440180" cy="15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746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32723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943</Words>
  <Application>Microsoft Office PowerPoint</Application>
  <PresentationFormat>Widescreen</PresentationFormat>
  <Paragraphs>162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National Institute for Health and Care Excellence Shared Learning Awards</vt:lpstr>
      <vt:lpstr>Early Hospital Discharge Scheme </vt:lpstr>
      <vt:lpstr>Aim, objectives and outcomes </vt:lpstr>
      <vt:lpstr>Dr Mark Holland  President of the Society of Acute Medicine</vt:lpstr>
      <vt:lpstr>Joint working between health, social care, and housing</vt:lpstr>
      <vt:lpstr>Examples of interventions – nothing is too difficult to do </vt:lpstr>
      <vt:lpstr>Small changes…big impact</vt:lpstr>
      <vt:lpstr> </vt:lpstr>
      <vt:lpstr>PowerPoint Presentation</vt:lpstr>
      <vt:lpstr> Nothing is too difficult to do Complex case: Mr B Frail  |  78 years old  |  no heating or hot water  |  toilet in garden  | joists rotten  |  no floors  |  daylight through the roof  |  rodents  |unsafe electrics | cluttered and unhygienic  </vt:lpstr>
      <vt:lpstr>Assessment and impact </vt:lpstr>
      <vt:lpstr>Learning from ASSIST to-date </vt:lpstr>
      <vt:lpstr>Lessons learned</vt:lpstr>
      <vt:lpstr>Key findings </vt:lpstr>
      <vt:lpstr>Establishing the Social RoI</vt:lpstr>
      <vt:lpstr>The Social Return on Investment</vt:lpstr>
      <vt:lpstr>Why it worked:  The Mansfield ‘perfect storm’</vt:lpstr>
      <vt:lpstr>Some Critical Success Factors</vt:lpstr>
      <vt:lpstr>Areas or authorities investigating similar schemes </vt:lpstr>
      <vt:lpstr>PowerPoint Presentation</vt:lpstr>
      <vt:lpstr>Any questions or observations?</vt:lpstr>
    </vt:vector>
  </TitlesOfParts>
  <Company>Nottingham Trent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Accountancy and Finance Public Policy and Management Research Seminar   The ASSIST project in Mansfield</dc:title>
  <dc:creator>Murphy, Peter</dc:creator>
  <cp:lastModifiedBy>Sullivan, Linda</cp:lastModifiedBy>
  <cp:revision>105</cp:revision>
  <cp:lastPrinted>2017-05-10T09:13:05Z</cp:lastPrinted>
  <dcterms:created xsi:type="dcterms:W3CDTF">2017-03-28T13:45:24Z</dcterms:created>
  <dcterms:modified xsi:type="dcterms:W3CDTF">2017-05-22T09:08:42Z</dcterms:modified>
</cp:coreProperties>
</file>