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1" r:id="rId3"/>
  </p:sldMasterIdLst>
  <p:notesMasterIdLst>
    <p:notesMasterId r:id="rId21"/>
  </p:notesMasterIdLst>
  <p:handoutMasterIdLst>
    <p:handoutMasterId r:id="rId22"/>
  </p:handoutMasterIdLst>
  <p:sldIdLst>
    <p:sldId id="325" r:id="rId4"/>
    <p:sldId id="299" r:id="rId5"/>
    <p:sldId id="326" r:id="rId6"/>
    <p:sldId id="327" r:id="rId7"/>
    <p:sldId id="324" r:id="rId8"/>
    <p:sldId id="340" r:id="rId9"/>
    <p:sldId id="332" r:id="rId10"/>
    <p:sldId id="333" r:id="rId11"/>
    <p:sldId id="328" r:id="rId12"/>
    <p:sldId id="329" r:id="rId13"/>
    <p:sldId id="330" r:id="rId14"/>
    <p:sldId id="310" r:id="rId15"/>
    <p:sldId id="323" r:id="rId16"/>
    <p:sldId id="338" r:id="rId17"/>
    <p:sldId id="331" r:id="rId18"/>
    <p:sldId id="334" r:id="rId19"/>
    <p:sldId id="339" r:id="rId20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6433" autoAdjust="0"/>
  </p:normalViewPr>
  <p:slideViewPr>
    <p:cSldViewPr>
      <p:cViewPr varScale="1">
        <p:scale>
          <a:sx n="112" d="100"/>
          <a:sy n="112" d="100"/>
        </p:scale>
        <p:origin x="12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9070B-3CCA-40C4-9167-D6C4943D211B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6424046-9B0D-4794-B0B8-2AE499A5F3EC}">
      <dgm:prSet phldrT="[Text]" custT="1"/>
      <dgm:spPr/>
      <dgm:t>
        <a:bodyPr/>
        <a:lstStyle/>
        <a:p>
          <a:r>
            <a:rPr lang="en-GB" sz="1800" b="0" dirty="0" smtClean="0">
              <a:solidFill>
                <a:schemeClr val="bg2"/>
              </a:solidFill>
            </a:rPr>
            <a:t>First-order codes</a:t>
          </a:r>
          <a:endParaRPr lang="en-GB" sz="1800" b="0" dirty="0">
            <a:solidFill>
              <a:schemeClr val="bg2"/>
            </a:solidFill>
          </a:endParaRPr>
        </a:p>
      </dgm:t>
    </dgm:pt>
    <dgm:pt modelId="{083E129A-7F0F-45B9-BA06-D9FC8C52C1BE}" type="parTrans" cxnId="{28E3484B-E62E-4896-9B35-EADC366EB18D}">
      <dgm:prSet/>
      <dgm:spPr/>
      <dgm:t>
        <a:bodyPr/>
        <a:lstStyle/>
        <a:p>
          <a:endParaRPr lang="en-GB"/>
        </a:p>
      </dgm:t>
    </dgm:pt>
    <dgm:pt modelId="{846BDE13-6988-4B32-9576-9CC991408D7F}" type="sibTrans" cxnId="{28E3484B-E62E-4896-9B35-EADC366EB18D}">
      <dgm:prSet/>
      <dgm:spPr/>
      <dgm:t>
        <a:bodyPr/>
        <a:lstStyle/>
        <a:p>
          <a:endParaRPr lang="en-GB"/>
        </a:p>
      </dgm:t>
    </dgm:pt>
    <dgm:pt modelId="{557F9F13-6952-47E1-9974-AB133C526916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bg2"/>
              </a:solidFill>
            </a:rPr>
            <a:t>“how we started”</a:t>
          </a:r>
          <a:endParaRPr lang="en-GB" sz="1800" dirty="0">
            <a:solidFill>
              <a:schemeClr val="bg2"/>
            </a:solidFill>
          </a:endParaRPr>
        </a:p>
      </dgm:t>
    </dgm:pt>
    <dgm:pt modelId="{9EEC0620-4ED3-49D6-B2D7-690B8292DE04}" type="parTrans" cxnId="{34C746A1-892E-487A-9696-2267A1FDEA51}">
      <dgm:prSet/>
      <dgm:spPr/>
      <dgm:t>
        <a:bodyPr/>
        <a:lstStyle/>
        <a:p>
          <a:endParaRPr lang="en-GB"/>
        </a:p>
      </dgm:t>
    </dgm:pt>
    <dgm:pt modelId="{4D5541FB-9C7F-48BF-955F-C7F83B10D03A}" type="sibTrans" cxnId="{34C746A1-892E-487A-9696-2267A1FDEA51}">
      <dgm:prSet/>
      <dgm:spPr/>
      <dgm:t>
        <a:bodyPr/>
        <a:lstStyle/>
        <a:p>
          <a:endParaRPr lang="en-GB"/>
        </a:p>
      </dgm:t>
    </dgm:pt>
    <dgm:pt modelId="{1A347D6D-0A50-4DC7-9D21-D1D652BBF871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bg2"/>
              </a:solidFill>
            </a:rPr>
            <a:t>“how we did it”</a:t>
          </a:r>
          <a:endParaRPr lang="en-GB" sz="1800" dirty="0">
            <a:solidFill>
              <a:schemeClr val="bg2"/>
            </a:solidFill>
          </a:endParaRPr>
        </a:p>
      </dgm:t>
    </dgm:pt>
    <dgm:pt modelId="{A80CA21E-955C-46B6-BAC5-E99A50D95B24}" type="parTrans" cxnId="{C13D772F-7B97-45F5-B37E-FB55ACA3641D}">
      <dgm:prSet/>
      <dgm:spPr/>
      <dgm:t>
        <a:bodyPr/>
        <a:lstStyle/>
        <a:p>
          <a:endParaRPr lang="en-GB"/>
        </a:p>
      </dgm:t>
    </dgm:pt>
    <dgm:pt modelId="{BD9657EA-EACB-4165-8795-3C100D0F1D11}" type="sibTrans" cxnId="{C13D772F-7B97-45F5-B37E-FB55ACA3641D}">
      <dgm:prSet/>
      <dgm:spPr/>
      <dgm:t>
        <a:bodyPr/>
        <a:lstStyle/>
        <a:p>
          <a:endParaRPr lang="en-GB"/>
        </a:p>
      </dgm:t>
    </dgm:pt>
    <dgm:pt modelId="{28674F44-419B-4CBD-A8C1-6C91B7E75AA1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bg2"/>
              </a:solidFill>
            </a:rPr>
            <a:t>Theoretical categories</a:t>
          </a:r>
          <a:endParaRPr lang="en-GB" sz="2400" dirty="0">
            <a:solidFill>
              <a:schemeClr val="bg2"/>
            </a:solidFill>
          </a:endParaRPr>
        </a:p>
      </dgm:t>
    </dgm:pt>
    <dgm:pt modelId="{68A8F5C6-C46C-4E63-AE66-AA1B9329A35E}" type="parTrans" cxnId="{54AD34F9-4111-4E49-8295-DFE4F5230D00}">
      <dgm:prSet/>
      <dgm:spPr/>
      <dgm:t>
        <a:bodyPr/>
        <a:lstStyle/>
        <a:p>
          <a:endParaRPr lang="en-GB"/>
        </a:p>
      </dgm:t>
    </dgm:pt>
    <dgm:pt modelId="{4ADA25BB-86C1-4A24-BE0A-A0B79D70C23D}" type="sibTrans" cxnId="{54AD34F9-4111-4E49-8295-DFE4F5230D00}">
      <dgm:prSet/>
      <dgm:spPr/>
      <dgm:t>
        <a:bodyPr/>
        <a:lstStyle/>
        <a:p>
          <a:endParaRPr lang="en-GB"/>
        </a:p>
      </dgm:t>
    </dgm:pt>
    <dgm:pt modelId="{9CCF0026-CAAE-4F6E-A2FA-E01A5B664AF3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bg2"/>
              </a:solidFill>
            </a:rPr>
            <a:t>Plan</a:t>
          </a:r>
          <a:endParaRPr lang="en-GB" sz="1400" dirty="0">
            <a:solidFill>
              <a:schemeClr val="bg2"/>
            </a:solidFill>
          </a:endParaRPr>
        </a:p>
      </dgm:t>
    </dgm:pt>
    <dgm:pt modelId="{BA206EC4-CC6E-4D0B-AD9D-9BF84716C594}" type="parTrans" cxnId="{51371B4D-ACC3-497E-B661-A036392BB327}">
      <dgm:prSet/>
      <dgm:spPr/>
      <dgm:t>
        <a:bodyPr/>
        <a:lstStyle/>
        <a:p>
          <a:endParaRPr lang="en-GB"/>
        </a:p>
      </dgm:t>
    </dgm:pt>
    <dgm:pt modelId="{9931AD5D-AE52-40FA-8A3D-97770BC8DD8B}" type="sibTrans" cxnId="{51371B4D-ACC3-497E-B661-A036392BB327}">
      <dgm:prSet/>
      <dgm:spPr/>
      <dgm:t>
        <a:bodyPr/>
        <a:lstStyle/>
        <a:p>
          <a:endParaRPr lang="en-GB"/>
        </a:p>
      </dgm:t>
    </dgm:pt>
    <dgm:pt modelId="{E849684C-5969-47BF-9B61-B23AF1E322A7}">
      <dgm:prSet phldrT="[Text]" custT="1"/>
      <dgm:spPr/>
      <dgm:t>
        <a:bodyPr/>
        <a:lstStyle/>
        <a:p>
          <a:r>
            <a:rPr lang="en-GB" sz="1400" b="1" dirty="0" smtClean="0"/>
            <a:t>Aggregate dimension</a:t>
          </a:r>
          <a:endParaRPr lang="en-GB" sz="1400" b="1" dirty="0"/>
        </a:p>
      </dgm:t>
    </dgm:pt>
    <dgm:pt modelId="{5EB4A90A-B9E5-4F03-B51F-6D3C80126DC6}" type="parTrans" cxnId="{8FF94BB3-ACBC-4D9C-AA02-58AABDF8FBE4}">
      <dgm:prSet/>
      <dgm:spPr/>
      <dgm:t>
        <a:bodyPr/>
        <a:lstStyle/>
        <a:p>
          <a:endParaRPr lang="en-GB"/>
        </a:p>
      </dgm:t>
    </dgm:pt>
    <dgm:pt modelId="{59F9E76A-4830-4B77-9471-BAABE47FB0A8}" type="sibTrans" cxnId="{8FF94BB3-ACBC-4D9C-AA02-58AABDF8FBE4}">
      <dgm:prSet/>
      <dgm:spPr/>
      <dgm:t>
        <a:bodyPr/>
        <a:lstStyle/>
        <a:p>
          <a:endParaRPr lang="en-GB"/>
        </a:p>
      </dgm:t>
    </dgm:pt>
    <dgm:pt modelId="{BB73D73E-B908-42AC-B3A8-31EE493E61C8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bg2"/>
              </a:solidFill>
            </a:rPr>
            <a:t>“problems faced”</a:t>
          </a:r>
          <a:endParaRPr lang="en-GB" sz="1800" dirty="0">
            <a:solidFill>
              <a:schemeClr val="bg2"/>
            </a:solidFill>
          </a:endParaRPr>
        </a:p>
      </dgm:t>
    </dgm:pt>
    <dgm:pt modelId="{ED868423-246B-4196-A8EE-F0BFFB9A7BAB}" type="parTrans" cxnId="{FBEF6C08-AD62-48CC-9064-CF2E342D8E2A}">
      <dgm:prSet/>
      <dgm:spPr/>
      <dgm:t>
        <a:bodyPr/>
        <a:lstStyle/>
        <a:p>
          <a:endParaRPr lang="en-GB"/>
        </a:p>
      </dgm:t>
    </dgm:pt>
    <dgm:pt modelId="{F0123DC9-AEF6-41F4-9ED7-FDD08E156795}" type="sibTrans" cxnId="{FBEF6C08-AD62-48CC-9064-CF2E342D8E2A}">
      <dgm:prSet/>
      <dgm:spPr/>
      <dgm:t>
        <a:bodyPr/>
        <a:lstStyle/>
        <a:p>
          <a:endParaRPr lang="en-GB"/>
        </a:p>
      </dgm:t>
    </dgm:pt>
    <dgm:pt modelId="{AD3D77CD-7715-4791-9499-09400350F3B6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bg2"/>
              </a:solidFill>
            </a:rPr>
            <a:t>“how we adapted”</a:t>
          </a:r>
          <a:endParaRPr lang="en-GB" sz="1800" dirty="0">
            <a:solidFill>
              <a:schemeClr val="bg2"/>
            </a:solidFill>
          </a:endParaRPr>
        </a:p>
      </dgm:t>
    </dgm:pt>
    <dgm:pt modelId="{D489EDDB-E4E8-470B-B7DA-F3337418A4A9}" type="parTrans" cxnId="{BD32867D-93B4-43ED-81BA-5549F12C4FB2}">
      <dgm:prSet/>
      <dgm:spPr/>
      <dgm:t>
        <a:bodyPr/>
        <a:lstStyle/>
        <a:p>
          <a:endParaRPr lang="en-GB"/>
        </a:p>
      </dgm:t>
    </dgm:pt>
    <dgm:pt modelId="{578C52DE-3454-4DA4-B61F-E0AB3B032075}" type="sibTrans" cxnId="{BD32867D-93B4-43ED-81BA-5549F12C4FB2}">
      <dgm:prSet/>
      <dgm:spPr/>
      <dgm:t>
        <a:bodyPr/>
        <a:lstStyle/>
        <a:p>
          <a:endParaRPr lang="en-GB"/>
        </a:p>
      </dgm:t>
    </dgm:pt>
    <dgm:pt modelId="{1B3E524F-7244-44DD-BDAE-94F2B1A343B1}">
      <dgm:prSet phldrT="[Text]" custT="1"/>
      <dgm:spPr/>
      <dgm:t>
        <a:bodyPr/>
        <a:lstStyle/>
        <a:p>
          <a:r>
            <a:rPr lang="en-GB" sz="1400" b="1" dirty="0" smtClean="0"/>
            <a:t>Exploitation behaviours</a:t>
          </a:r>
          <a:endParaRPr lang="en-GB" sz="1400" b="1" dirty="0"/>
        </a:p>
      </dgm:t>
    </dgm:pt>
    <dgm:pt modelId="{2ACA57F9-3084-4265-B608-1FDE29B2CAE6}" type="parTrans" cxnId="{CD3EF814-C290-4B4B-9464-CA41D3280DA5}">
      <dgm:prSet/>
      <dgm:spPr/>
      <dgm:t>
        <a:bodyPr/>
        <a:lstStyle/>
        <a:p>
          <a:endParaRPr lang="en-GB"/>
        </a:p>
      </dgm:t>
    </dgm:pt>
    <dgm:pt modelId="{5CA54FC1-F884-4533-BD91-113E1478C693}" type="sibTrans" cxnId="{CD3EF814-C290-4B4B-9464-CA41D3280DA5}">
      <dgm:prSet/>
      <dgm:spPr/>
      <dgm:t>
        <a:bodyPr/>
        <a:lstStyle/>
        <a:p>
          <a:endParaRPr lang="en-GB"/>
        </a:p>
      </dgm:t>
    </dgm:pt>
    <dgm:pt modelId="{5E6D6EE0-4361-4432-87DD-C6B76B9E10EF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bg2"/>
              </a:solidFill>
            </a:rPr>
            <a:t>Guide refinement</a:t>
          </a:r>
          <a:endParaRPr lang="en-GB" sz="1400" dirty="0">
            <a:solidFill>
              <a:schemeClr val="bg2"/>
            </a:solidFill>
          </a:endParaRPr>
        </a:p>
      </dgm:t>
    </dgm:pt>
    <dgm:pt modelId="{C17FC793-8E95-43B8-ADA6-07E35AF78841}" type="parTrans" cxnId="{FF1FCC2E-0E51-41B6-80D9-5E63E0D77434}">
      <dgm:prSet/>
      <dgm:spPr/>
      <dgm:t>
        <a:bodyPr/>
        <a:lstStyle/>
        <a:p>
          <a:endParaRPr lang="en-GB"/>
        </a:p>
      </dgm:t>
    </dgm:pt>
    <dgm:pt modelId="{162AD63E-877D-4EE9-ABAD-BB5463588964}" type="sibTrans" cxnId="{FF1FCC2E-0E51-41B6-80D9-5E63E0D77434}">
      <dgm:prSet/>
      <dgm:spPr/>
      <dgm:t>
        <a:bodyPr/>
        <a:lstStyle/>
        <a:p>
          <a:endParaRPr lang="en-GB"/>
        </a:p>
      </dgm:t>
    </dgm:pt>
    <dgm:pt modelId="{D5CD9E29-2242-4921-ADEB-EA792ADDFF9A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bg2"/>
              </a:solidFill>
            </a:rPr>
            <a:t>Innovativeness</a:t>
          </a:r>
          <a:endParaRPr lang="en-GB" sz="1400" dirty="0">
            <a:solidFill>
              <a:schemeClr val="bg2"/>
            </a:solidFill>
          </a:endParaRPr>
        </a:p>
      </dgm:t>
    </dgm:pt>
    <dgm:pt modelId="{9A15753D-C57A-4ECC-B8C7-BB65BD92E093}" type="parTrans" cxnId="{BAE270B2-B8BA-4CEB-B069-35998CDD73E6}">
      <dgm:prSet/>
      <dgm:spPr/>
      <dgm:t>
        <a:bodyPr/>
        <a:lstStyle/>
        <a:p>
          <a:endParaRPr lang="en-GB"/>
        </a:p>
      </dgm:t>
    </dgm:pt>
    <dgm:pt modelId="{6BECF5A4-FEAE-4E38-B27B-81580638012C}" type="sibTrans" cxnId="{BAE270B2-B8BA-4CEB-B069-35998CDD73E6}">
      <dgm:prSet/>
      <dgm:spPr/>
      <dgm:t>
        <a:bodyPr/>
        <a:lstStyle/>
        <a:p>
          <a:endParaRPr lang="en-GB"/>
        </a:p>
      </dgm:t>
    </dgm:pt>
    <dgm:pt modelId="{426B22E0-728F-4776-8A7D-AC2DD2ECC1E5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bg2"/>
              </a:solidFill>
            </a:rPr>
            <a:t>Adaptability</a:t>
          </a:r>
          <a:endParaRPr lang="en-GB" sz="1400" dirty="0">
            <a:solidFill>
              <a:schemeClr val="bg2"/>
            </a:solidFill>
          </a:endParaRPr>
        </a:p>
      </dgm:t>
    </dgm:pt>
    <dgm:pt modelId="{02CEE4DF-0D34-41EF-922D-F707DF6A7C4C}" type="parTrans" cxnId="{800B3A9C-ABA1-4EC5-A9D9-A47137A6F6D7}">
      <dgm:prSet/>
      <dgm:spPr/>
      <dgm:t>
        <a:bodyPr/>
        <a:lstStyle/>
        <a:p>
          <a:endParaRPr lang="en-GB"/>
        </a:p>
      </dgm:t>
    </dgm:pt>
    <dgm:pt modelId="{2973B85C-88B1-438F-85AE-ABF6C60A3CD6}" type="sibTrans" cxnId="{800B3A9C-ABA1-4EC5-A9D9-A47137A6F6D7}">
      <dgm:prSet/>
      <dgm:spPr/>
      <dgm:t>
        <a:bodyPr/>
        <a:lstStyle/>
        <a:p>
          <a:endParaRPr lang="en-GB"/>
        </a:p>
      </dgm:t>
    </dgm:pt>
    <dgm:pt modelId="{596C7859-6540-4097-A2B6-79B002E30EE7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bg2"/>
              </a:solidFill>
            </a:rPr>
            <a:t>Lead change</a:t>
          </a:r>
          <a:endParaRPr lang="en-GB" sz="1400" dirty="0">
            <a:solidFill>
              <a:schemeClr val="bg2"/>
            </a:solidFill>
          </a:endParaRPr>
        </a:p>
      </dgm:t>
    </dgm:pt>
    <dgm:pt modelId="{569408D2-5C87-4A6A-861D-AB0D0EDBCEBD}" type="parTrans" cxnId="{541EC790-B37D-44BF-AC49-393BE9C42F11}">
      <dgm:prSet/>
      <dgm:spPr/>
      <dgm:t>
        <a:bodyPr/>
        <a:lstStyle/>
        <a:p>
          <a:endParaRPr lang="en-GB"/>
        </a:p>
      </dgm:t>
    </dgm:pt>
    <dgm:pt modelId="{40D3490E-84F9-4D7D-BAC0-198225C050A3}" type="sibTrans" cxnId="{541EC790-B37D-44BF-AC49-393BE9C42F11}">
      <dgm:prSet/>
      <dgm:spPr/>
      <dgm:t>
        <a:bodyPr/>
        <a:lstStyle/>
        <a:p>
          <a:endParaRPr lang="en-GB"/>
        </a:p>
      </dgm:t>
    </dgm:pt>
    <dgm:pt modelId="{D9877BA0-C244-49EF-AD37-FED88B66D2DD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bg2"/>
              </a:solidFill>
            </a:rPr>
            <a:t>Multitask</a:t>
          </a:r>
          <a:endParaRPr lang="en-GB" sz="1400" dirty="0">
            <a:solidFill>
              <a:schemeClr val="bg2"/>
            </a:solidFill>
          </a:endParaRPr>
        </a:p>
      </dgm:t>
    </dgm:pt>
    <dgm:pt modelId="{3CE097EE-BB6C-4FF5-B045-072A2286D7C3}" type="parTrans" cxnId="{E555F7F5-95F7-4737-AF92-924BA146B078}">
      <dgm:prSet/>
      <dgm:spPr/>
      <dgm:t>
        <a:bodyPr/>
        <a:lstStyle/>
        <a:p>
          <a:endParaRPr lang="en-GB"/>
        </a:p>
      </dgm:t>
    </dgm:pt>
    <dgm:pt modelId="{2228FC97-A9FF-4447-AACC-A838838C0741}" type="sibTrans" cxnId="{E555F7F5-95F7-4737-AF92-924BA146B078}">
      <dgm:prSet/>
      <dgm:spPr/>
      <dgm:t>
        <a:bodyPr/>
        <a:lstStyle/>
        <a:p>
          <a:endParaRPr lang="en-GB"/>
        </a:p>
      </dgm:t>
    </dgm:pt>
    <dgm:pt modelId="{8BC362E3-0F80-44E2-A87A-B22AA216E2BD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bg2"/>
              </a:solidFill>
            </a:rPr>
            <a:t>Creativity</a:t>
          </a:r>
          <a:endParaRPr lang="en-GB" sz="1400" dirty="0">
            <a:solidFill>
              <a:schemeClr val="bg2"/>
            </a:solidFill>
          </a:endParaRPr>
        </a:p>
      </dgm:t>
    </dgm:pt>
    <dgm:pt modelId="{0CB14930-B062-4AA6-B198-085503756891}" type="parTrans" cxnId="{8E101AFD-E938-48C9-8F54-DCBCE1C3C8C3}">
      <dgm:prSet/>
      <dgm:spPr/>
      <dgm:t>
        <a:bodyPr/>
        <a:lstStyle/>
        <a:p>
          <a:endParaRPr lang="en-GB"/>
        </a:p>
      </dgm:t>
    </dgm:pt>
    <dgm:pt modelId="{B2C5A0BE-177D-4EDA-B2E5-6821DB4FAB86}" type="sibTrans" cxnId="{8E101AFD-E938-48C9-8F54-DCBCE1C3C8C3}">
      <dgm:prSet/>
      <dgm:spPr/>
      <dgm:t>
        <a:bodyPr/>
        <a:lstStyle/>
        <a:p>
          <a:endParaRPr lang="en-GB"/>
        </a:p>
      </dgm:t>
    </dgm:pt>
    <dgm:pt modelId="{7B9927C5-E711-4A3C-A1C0-75E13C0D87D6}">
      <dgm:prSet phldrT="[Text]" custT="1"/>
      <dgm:spPr/>
      <dgm:t>
        <a:bodyPr/>
        <a:lstStyle/>
        <a:p>
          <a:endParaRPr lang="en-GB" sz="1400" dirty="0">
            <a:solidFill>
              <a:schemeClr val="bg2"/>
            </a:solidFill>
          </a:endParaRPr>
        </a:p>
      </dgm:t>
    </dgm:pt>
    <dgm:pt modelId="{AC069B9E-DA03-475F-A2F1-FED243CE58A2}" type="parTrans" cxnId="{F0D8EF5C-A1EB-40C2-B480-E861E00C405A}">
      <dgm:prSet/>
      <dgm:spPr/>
      <dgm:t>
        <a:bodyPr/>
        <a:lstStyle/>
        <a:p>
          <a:endParaRPr lang="en-GB"/>
        </a:p>
      </dgm:t>
    </dgm:pt>
    <dgm:pt modelId="{D5AAFA8E-8A1E-4D59-A3CD-0E2A6570258C}" type="sibTrans" cxnId="{F0D8EF5C-A1EB-40C2-B480-E861E00C405A}">
      <dgm:prSet/>
      <dgm:spPr/>
      <dgm:t>
        <a:bodyPr/>
        <a:lstStyle/>
        <a:p>
          <a:endParaRPr lang="en-GB"/>
        </a:p>
      </dgm:t>
    </dgm:pt>
    <dgm:pt modelId="{0D736A21-8EE9-44BD-83E9-049EEF5ECD5A}">
      <dgm:prSet phldrT="[Text]" custT="1"/>
      <dgm:spPr/>
      <dgm:t>
        <a:bodyPr/>
        <a:lstStyle/>
        <a:p>
          <a:endParaRPr lang="en-GB" sz="1400" dirty="0">
            <a:solidFill>
              <a:schemeClr val="bg2"/>
            </a:solidFill>
          </a:endParaRPr>
        </a:p>
      </dgm:t>
    </dgm:pt>
    <dgm:pt modelId="{71DD11C2-7FE3-4652-9AB4-5FB3517B3A20}" type="parTrans" cxnId="{1C4565D4-63DA-4D49-9AA0-E8191A37446F}">
      <dgm:prSet/>
      <dgm:spPr/>
      <dgm:t>
        <a:bodyPr/>
        <a:lstStyle/>
        <a:p>
          <a:endParaRPr lang="en-GB"/>
        </a:p>
      </dgm:t>
    </dgm:pt>
    <dgm:pt modelId="{0EAC7077-ACCF-4020-AB0E-47285EE6DD6E}" type="sibTrans" cxnId="{1C4565D4-63DA-4D49-9AA0-E8191A37446F}">
      <dgm:prSet/>
      <dgm:spPr/>
      <dgm:t>
        <a:bodyPr/>
        <a:lstStyle/>
        <a:p>
          <a:endParaRPr lang="en-GB"/>
        </a:p>
      </dgm:t>
    </dgm:pt>
    <dgm:pt modelId="{E4DEAB88-FDCC-4A2C-A138-3BE427CEA66C}">
      <dgm:prSet phldrT="[Text]" custT="1"/>
      <dgm:spPr/>
      <dgm:t>
        <a:bodyPr/>
        <a:lstStyle/>
        <a:p>
          <a:endParaRPr lang="en-GB" sz="1400" b="1" dirty="0"/>
        </a:p>
      </dgm:t>
    </dgm:pt>
    <dgm:pt modelId="{4BDE3207-271A-4840-92C5-72FE2EA45006}" type="parTrans" cxnId="{348E74A0-9566-4F78-8FC7-55EE8CFE7337}">
      <dgm:prSet/>
      <dgm:spPr/>
      <dgm:t>
        <a:bodyPr/>
        <a:lstStyle/>
        <a:p>
          <a:endParaRPr lang="en-GB"/>
        </a:p>
      </dgm:t>
    </dgm:pt>
    <dgm:pt modelId="{24FAA330-FA0D-46F5-9FB1-F4520CF326B1}" type="sibTrans" cxnId="{348E74A0-9566-4F78-8FC7-55EE8CFE7337}">
      <dgm:prSet/>
      <dgm:spPr/>
      <dgm:t>
        <a:bodyPr/>
        <a:lstStyle/>
        <a:p>
          <a:endParaRPr lang="en-GB"/>
        </a:p>
      </dgm:t>
    </dgm:pt>
    <dgm:pt modelId="{0C5B07FE-0BD8-4073-838D-B3DC8092535B}">
      <dgm:prSet phldrT="[Text]" custT="1"/>
      <dgm:spPr/>
      <dgm:t>
        <a:bodyPr/>
        <a:lstStyle/>
        <a:p>
          <a:r>
            <a:rPr lang="en-GB" sz="1400" b="1" dirty="0" smtClean="0"/>
            <a:t>Exploratory behaviours</a:t>
          </a:r>
          <a:endParaRPr lang="en-GB" sz="1400" b="1" dirty="0"/>
        </a:p>
      </dgm:t>
    </dgm:pt>
    <dgm:pt modelId="{7E1E924F-966A-4EDF-AF1F-FB81FC6AA145}" type="parTrans" cxnId="{BFDC2988-1C1B-4E73-BC44-016CA261D850}">
      <dgm:prSet/>
      <dgm:spPr/>
      <dgm:t>
        <a:bodyPr/>
        <a:lstStyle/>
        <a:p>
          <a:endParaRPr lang="en-GB"/>
        </a:p>
      </dgm:t>
    </dgm:pt>
    <dgm:pt modelId="{88C5AC28-43A6-47C0-A7AD-2DA06578F88E}" type="sibTrans" cxnId="{BFDC2988-1C1B-4E73-BC44-016CA261D850}">
      <dgm:prSet/>
      <dgm:spPr/>
      <dgm:t>
        <a:bodyPr/>
        <a:lstStyle/>
        <a:p>
          <a:endParaRPr lang="en-GB"/>
        </a:p>
      </dgm:t>
    </dgm:pt>
    <dgm:pt modelId="{6FC9D530-FFB2-4EEA-8FAB-1F93E667BFE4}">
      <dgm:prSet phldrT="[Text]" custT="1"/>
      <dgm:spPr/>
      <dgm:t>
        <a:bodyPr/>
        <a:lstStyle/>
        <a:p>
          <a:endParaRPr lang="en-GB" sz="1400" b="1" dirty="0"/>
        </a:p>
      </dgm:t>
    </dgm:pt>
    <dgm:pt modelId="{837552F2-C049-4E73-B002-ECC02A1C22DC}" type="parTrans" cxnId="{DC3ECE95-CB54-409A-A60D-FE8D8EACAE1B}">
      <dgm:prSet/>
      <dgm:spPr/>
      <dgm:t>
        <a:bodyPr/>
        <a:lstStyle/>
        <a:p>
          <a:endParaRPr lang="en-GB"/>
        </a:p>
      </dgm:t>
    </dgm:pt>
    <dgm:pt modelId="{2FB604E9-773B-4F57-AF6B-7EE2157F151F}" type="sibTrans" cxnId="{DC3ECE95-CB54-409A-A60D-FE8D8EACAE1B}">
      <dgm:prSet/>
      <dgm:spPr/>
      <dgm:t>
        <a:bodyPr/>
        <a:lstStyle/>
        <a:p>
          <a:endParaRPr lang="en-GB"/>
        </a:p>
      </dgm:t>
    </dgm:pt>
    <dgm:pt modelId="{4E060553-326D-45C0-8F98-E3B9CB72281F}">
      <dgm:prSet phldrT="[Text]" custT="1"/>
      <dgm:spPr/>
      <dgm:t>
        <a:bodyPr/>
        <a:lstStyle/>
        <a:p>
          <a:r>
            <a:rPr lang="en-GB" sz="1400" b="1" dirty="0" smtClean="0"/>
            <a:t> Ambidextrous behaviours</a:t>
          </a:r>
          <a:endParaRPr lang="en-GB" sz="1400" b="1" dirty="0"/>
        </a:p>
      </dgm:t>
    </dgm:pt>
    <dgm:pt modelId="{CBA1F4B3-082C-49C4-BBB2-2F714EB7F784}" type="parTrans" cxnId="{9980ABB9-2616-45A0-86E9-8A617B9C3E16}">
      <dgm:prSet/>
      <dgm:spPr/>
      <dgm:t>
        <a:bodyPr/>
        <a:lstStyle/>
        <a:p>
          <a:endParaRPr lang="en-GB"/>
        </a:p>
      </dgm:t>
    </dgm:pt>
    <dgm:pt modelId="{F0037D47-93E7-4E2E-B8FF-43D4F880EF9D}" type="sibTrans" cxnId="{9980ABB9-2616-45A0-86E9-8A617B9C3E16}">
      <dgm:prSet/>
      <dgm:spPr/>
      <dgm:t>
        <a:bodyPr/>
        <a:lstStyle/>
        <a:p>
          <a:endParaRPr lang="en-GB"/>
        </a:p>
      </dgm:t>
    </dgm:pt>
    <dgm:pt modelId="{77062152-EC25-44F3-B6C7-87B38CE430DF}">
      <dgm:prSet phldrT="[Text]" custT="1"/>
      <dgm:spPr/>
      <dgm:t>
        <a:bodyPr/>
        <a:lstStyle/>
        <a:p>
          <a:endParaRPr lang="en-GB" sz="1400" b="1" dirty="0"/>
        </a:p>
      </dgm:t>
    </dgm:pt>
    <dgm:pt modelId="{E92D8D14-6E20-4338-90B6-A3568D88A70A}" type="parTrans" cxnId="{0C8928DA-9352-4FAD-B2CC-6F086D8E6410}">
      <dgm:prSet/>
      <dgm:spPr/>
      <dgm:t>
        <a:bodyPr/>
        <a:lstStyle/>
        <a:p>
          <a:endParaRPr lang="en-GB"/>
        </a:p>
      </dgm:t>
    </dgm:pt>
    <dgm:pt modelId="{5A929D89-687B-4504-8473-35197D9B52FC}" type="sibTrans" cxnId="{0C8928DA-9352-4FAD-B2CC-6F086D8E6410}">
      <dgm:prSet/>
      <dgm:spPr/>
      <dgm:t>
        <a:bodyPr/>
        <a:lstStyle/>
        <a:p>
          <a:endParaRPr lang="en-GB"/>
        </a:p>
      </dgm:t>
    </dgm:pt>
    <dgm:pt modelId="{0E06094B-7921-4279-8311-6C9010668572}" type="pres">
      <dgm:prSet presAssocID="{1679070B-3CCA-40C4-9167-D6C4943D21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2241B9-F4EB-481B-BCFB-3C2C9A4393AA}" type="pres">
      <dgm:prSet presAssocID="{26424046-9B0D-4794-B0B8-2AE499A5F3EC}" presName="node" presStyleLbl="node1" presStyleIdx="0" presStyleCnt="3" custScaleY="56354" custLinFactNeighborX="-4163" custLinFactNeighborY="50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1A356-77AF-414C-9CB1-BE8D6312593C}" type="pres">
      <dgm:prSet presAssocID="{846BDE13-6988-4B32-9576-9CC991408D7F}" presName="sibTrans" presStyleCnt="0"/>
      <dgm:spPr/>
    </dgm:pt>
    <dgm:pt modelId="{1EDBE062-F657-4738-BD97-BB8E9A4C270A}" type="pres">
      <dgm:prSet presAssocID="{28674F44-419B-4CBD-A8C1-6C91B7E75AA1}" presName="node" presStyleLbl="node1" presStyleIdx="1" presStyleCnt="3" custScaleX="112221" custScaleY="63591" custLinFactNeighborX="-22640" custLinFactNeighborY="43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2C874D-8A4D-40E2-9E29-FA09DE4FBBE7}" type="pres">
      <dgm:prSet presAssocID="{4ADA25BB-86C1-4A24-BE0A-A0B79D70C23D}" presName="sibTrans" presStyleCnt="0"/>
      <dgm:spPr/>
    </dgm:pt>
    <dgm:pt modelId="{FE404253-BEC0-4E27-A885-BE273B0370CB}" type="pres">
      <dgm:prSet presAssocID="{E849684C-5969-47BF-9B61-B23AF1E322A7}" presName="node" presStyleLbl="node1" presStyleIdx="2" presStyleCnt="3" custScaleX="98340" custScaleY="575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62606DC-BE5F-4BF0-865C-395225AF42F3}" type="presOf" srcId="{5E6D6EE0-4361-4432-87DD-C6B76B9E10EF}" destId="{1EDBE062-F657-4738-BD97-BB8E9A4C270A}" srcOrd="0" destOrd="2" presId="urn:microsoft.com/office/officeart/2005/8/layout/hList6"/>
    <dgm:cxn modelId="{1EAA82B9-99B7-40A8-9E43-6FF25BD299DB}" type="presOf" srcId="{1B3E524F-7244-44DD-BDAE-94F2B1A343B1}" destId="{FE404253-BEC0-4E27-A885-BE273B0370CB}" srcOrd="0" destOrd="2" presId="urn:microsoft.com/office/officeart/2005/8/layout/hList6"/>
    <dgm:cxn modelId="{BFDC2988-1C1B-4E73-BC44-016CA261D850}" srcId="{E849684C-5969-47BF-9B61-B23AF1E322A7}" destId="{0C5B07FE-0BD8-4073-838D-B3DC8092535B}" srcOrd="3" destOrd="0" parTransId="{7E1E924F-966A-4EDF-AF1F-FB81FC6AA145}" sibTransId="{88C5AC28-43A6-47C0-A7AD-2DA06578F88E}"/>
    <dgm:cxn modelId="{A359A864-2AEC-4AD8-A29A-3A34404CD851}" type="presOf" srcId="{8BC362E3-0F80-44E2-A87A-B22AA216E2BD}" destId="{1EDBE062-F657-4738-BD97-BB8E9A4C270A}" srcOrd="0" destOrd="9" presId="urn:microsoft.com/office/officeart/2005/8/layout/hList6"/>
    <dgm:cxn modelId="{480D0BD9-B4ED-4CA8-9C4A-C874D60E88A3}" type="presOf" srcId="{7B9927C5-E711-4A3C-A1C0-75E13C0D87D6}" destId="{1EDBE062-F657-4738-BD97-BB8E9A4C270A}" srcOrd="0" destOrd="3" presId="urn:microsoft.com/office/officeart/2005/8/layout/hList6"/>
    <dgm:cxn modelId="{FA095F8C-A68F-4C58-B62E-CAF512200844}" type="presOf" srcId="{D9877BA0-C244-49EF-AD37-FED88B66D2DD}" destId="{1EDBE062-F657-4738-BD97-BB8E9A4C270A}" srcOrd="0" destOrd="8" presId="urn:microsoft.com/office/officeart/2005/8/layout/hList6"/>
    <dgm:cxn modelId="{CFCB13D0-C74A-4646-BDB0-BD7A671F501B}" type="presOf" srcId="{0C5B07FE-0BD8-4073-838D-B3DC8092535B}" destId="{FE404253-BEC0-4E27-A885-BE273B0370CB}" srcOrd="0" destOrd="4" presId="urn:microsoft.com/office/officeart/2005/8/layout/hList6"/>
    <dgm:cxn modelId="{03CF0E6A-A1FA-4DC6-9EEB-236D68869AC9}" type="presOf" srcId="{E4DEAB88-FDCC-4A2C-A138-3BE427CEA66C}" destId="{FE404253-BEC0-4E27-A885-BE273B0370CB}" srcOrd="0" destOrd="1" presId="urn:microsoft.com/office/officeart/2005/8/layout/hList6"/>
    <dgm:cxn modelId="{19498A06-8EB9-49F4-A3D7-7C7687B65B64}" type="presOf" srcId="{26424046-9B0D-4794-B0B8-2AE499A5F3EC}" destId="{912241B9-F4EB-481B-BCFB-3C2C9A4393AA}" srcOrd="0" destOrd="0" presId="urn:microsoft.com/office/officeart/2005/8/layout/hList6"/>
    <dgm:cxn modelId="{DC3ECE95-CB54-409A-A60D-FE8D8EACAE1B}" srcId="{E849684C-5969-47BF-9B61-B23AF1E322A7}" destId="{6FC9D530-FFB2-4EEA-8FAB-1F93E667BFE4}" srcOrd="2" destOrd="0" parTransId="{837552F2-C049-4E73-B002-ECC02A1C22DC}" sibTransId="{2FB604E9-773B-4F57-AF6B-7EE2157F151F}"/>
    <dgm:cxn modelId="{962C7899-C952-4574-8213-0AA001FDCA2E}" type="presOf" srcId="{1679070B-3CCA-40C4-9167-D6C4943D211B}" destId="{0E06094B-7921-4279-8311-6C9010668572}" srcOrd="0" destOrd="0" presId="urn:microsoft.com/office/officeart/2005/8/layout/hList6"/>
    <dgm:cxn modelId="{F0D8EF5C-A1EB-40C2-B480-E861E00C405A}" srcId="{28674F44-419B-4CBD-A8C1-6C91B7E75AA1}" destId="{7B9927C5-E711-4A3C-A1C0-75E13C0D87D6}" srcOrd="2" destOrd="0" parTransId="{AC069B9E-DA03-475F-A2F1-FED243CE58A2}" sibTransId="{D5AAFA8E-8A1E-4D59-A3CD-0E2A6570258C}"/>
    <dgm:cxn modelId="{91287EC6-BFF7-43F6-881F-F805CD3B9DD4}" type="presOf" srcId="{28674F44-419B-4CBD-A8C1-6C91B7E75AA1}" destId="{1EDBE062-F657-4738-BD97-BB8E9A4C270A}" srcOrd="0" destOrd="0" presId="urn:microsoft.com/office/officeart/2005/8/layout/hList6"/>
    <dgm:cxn modelId="{8C4ABB24-5CFB-4356-9ED4-C86D4268B5BF}" type="presOf" srcId="{4E060553-326D-45C0-8F98-E3B9CB72281F}" destId="{FE404253-BEC0-4E27-A885-BE273B0370CB}" srcOrd="0" destOrd="6" presId="urn:microsoft.com/office/officeart/2005/8/layout/hList6"/>
    <dgm:cxn modelId="{8FF94BB3-ACBC-4D9C-AA02-58AABDF8FBE4}" srcId="{1679070B-3CCA-40C4-9167-D6C4943D211B}" destId="{E849684C-5969-47BF-9B61-B23AF1E322A7}" srcOrd="2" destOrd="0" parTransId="{5EB4A90A-B9E5-4F03-B51F-6D3C80126DC6}" sibTransId="{59F9E76A-4830-4B77-9471-BAABE47FB0A8}"/>
    <dgm:cxn modelId="{2FD0B8BE-5C02-4850-AB28-FD28B3878C57}" type="presOf" srcId="{AD3D77CD-7715-4791-9499-09400350F3B6}" destId="{912241B9-F4EB-481B-BCFB-3C2C9A4393AA}" srcOrd="0" destOrd="4" presId="urn:microsoft.com/office/officeart/2005/8/layout/hList6"/>
    <dgm:cxn modelId="{C0BB1891-DFD1-41A1-8601-CF149A5AFB1E}" type="presOf" srcId="{426B22E0-728F-4776-8A7D-AC2DD2ECC1E5}" destId="{1EDBE062-F657-4738-BD97-BB8E9A4C270A}" srcOrd="0" destOrd="5" presId="urn:microsoft.com/office/officeart/2005/8/layout/hList6"/>
    <dgm:cxn modelId="{800B3A9C-ABA1-4EC5-A9D9-A47137A6F6D7}" srcId="{28674F44-419B-4CBD-A8C1-6C91B7E75AA1}" destId="{426B22E0-728F-4776-8A7D-AC2DD2ECC1E5}" srcOrd="4" destOrd="0" parTransId="{02CEE4DF-0D34-41EF-922D-F707DF6A7C4C}" sibTransId="{2973B85C-88B1-438F-85AE-ABF6C60A3CD6}"/>
    <dgm:cxn modelId="{03D49C69-55E4-4864-BA2A-F2C70DEDF7A2}" type="presOf" srcId="{0D736A21-8EE9-44BD-83E9-049EEF5ECD5A}" destId="{1EDBE062-F657-4738-BD97-BB8E9A4C270A}" srcOrd="0" destOrd="7" presId="urn:microsoft.com/office/officeart/2005/8/layout/hList6"/>
    <dgm:cxn modelId="{BD32867D-93B4-43ED-81BA-5549F12C4FB2}" srcId="{26424046-9B0D-4794-B0B8-2AE499A5F3EC}" destId="{AD3D77CD-7715-4791-9499-09400350F3B6}" srcOrd="3" destOrd="0" parTransId="{D489EDDB-E4E8-470B-B7DA-F3337418A4A9}" sibTransId="{578C52DE-3454-4DA4-B61F-E0AB3B032075}"/>
    <dgm:cxn modelId="{541EC790-B37D-44BF-AC49-393BE9C42F11}" srcId="{28674F44-419B-4CBD-A8C1-6C91B7E75AA1}" destId="{596C7859-6540-4097-A2B6-79B002E30EE7}" srcOrd="5" destOrd="0" parTransId="{569408D2-5C87-4A6A-861D-AB0D0EDBCEBD}" sibTransId="{40D3490E-84F9-4D7D-BAC0-198225C050A3}"/>
    <dgm:cxn modelId="{34C746A1-892E-487A-9696-2267A1FDEA51}" srcId="{26424046-9B0D-4794-B0B8-2AE499A5F3EC}" destId="{557F9F13-6952-47E1-9974-AB133C526916}" srcOrd="0" destOrd="0" parTransId="{9EEC0620-4ED3-49D6-B2D7-690B8292DE04}" sibTransId="{4D5541FB-9C7F-48BF-955F-C7F83B10D03A}"/>
    <dgm:cxn modelId="{CD3EF814-C290-4B4B-9464-CA41D3280DA5}" srcId="{E849684C-5969-47BF-9B61-B23AF1E322A7}" destId="{1B3E524F-7244-44DD-BDAE-94F2B1A343B1}" srcOrd="1" destOrd="0" parTransId="{2ACA57F9-3084-4265-B608-1FDE29B2CAE6}" sibTransId="{5CA54FC1-F884-4533-BD91-113E1478C693}"/>
    <dgm:cxn modelId="{9980ABB9-2616-45A0-86E9-8A617B9C3E16}" srcId="{E849684C-5969-47BF-9B61-B23AF1E322A7}" destId="{4E060553-326D-45C0-8F98-E3B9CB72281F}" srcOrd="5" destOrd="0" parTransId="{CBA1F4B3-082C-49C4-BBB2-2F714EB7F784}" sibTransId="{F0037D47-93E7-4E2E-B8FF-43D4F880EF9D}"/>
    <dgm:cxn modelId="{E76B9EBE-1384-4D84-A9EF-ECD1BB672931}" type="presOf" srcId="{6FC9D530-FFB2-4EEA-8FAB-1F93E667BFE4}" destId="{FE404253-BEC0-4E27-A885-BE273B0370CB}" srcOrd="0" destOrd="3" presId="urn:microsoft.com/office/officeart/2005/8/layout/hList6"/>
    <dgm:cxn modelId="{F99937F3-E0D9-49A5-87C2-E62EDA7B508B}" type="presOf" srcId="{9CCF0026-CAAE-4F6E-A2FA-E01A5B664AF3}" destId="{1EDBE062-F657-4738-BD97-BB8E9A4C270A}" srcOrd="0" destOrd="1" presId="urn:microsoft.com/office/officeart/2005/8/layout/hList6"/>
    <dgm:cxn modelId="{D52FA7B2-3904-4A8C-92B5-405DB55A053D}" type="presOf" srcId="{557F9F13-6952-47E1-9974-AB133C526916}" destId="{912241B9-F4EB-481B-BCFB-3C2C9A4393AA}" srcOrd="0" destOrd="1" presId="urn:microsoft.com/office/officeart/2005/8/layout/hList6"/>
    <dgm:cxn modelId="{672D9CDD-2211-4196-8611-8D957CCD966E}" type="presOf" srcId="{BB73D73E-B908-42AC-B3A8-31EE493E61C8}" destId="{912241B9-F4EB-481B-BCFB-3C2C9A4393AA}" srcOrd="0" destOrd="3" presId="urn:microsoft.com/office/officeart/2005/8/layout/hList6"/>
    <dgm:cxn modelId="{6E94C4C8-DD75-4C89-B62C-ED4A2111EA4B}" type="presOf" srcId="{1A347D6D-0A50-4DC7-9D21-D1D652BBF871}" destId="{912241B9-F4EB-481B-BCFB-3C2C9A4393AA}" srcOrd="0" destOrd="2" presId="urn:microsoft.com/office/officeart/2005/8/layout/hList6"/>
    <dgm:cxn modelId="{FBEF6C08-AD62-48CC-9064-CF2E342D8E2A}" srcId="{26424046-9B0D-4794-B0B8-2AE499A5F3EC}" destId="{BB73D73E-B908-42AC-B3A8-31EE493E61C8}" srcOrd="2" destOrd="0" parTransId="{ED868423-246B-4196-A8EE-F0BFFB9A7BAB}" sibTransId="{F0123DC9-AEF6-41F4-9ED7-FDD08E156795}"/>
    <dgm:cxn modelId="{D4DCF69D-AC27-4C21-8A62-3414575A27CE}" type="presOf" srcId="{E849684C-5969-47BF-9B61-B23AF1E322A7}" destId="{FE404253-BEC0-4E27-A885-BE273B0370CB}" srcOrd="0" destOrd="0" presId="urn:microsoft.com/office/officeart/2005/8/layout/hList6"/>
    <dgm:cxn modelId="{E555F7F5-95F7-4737-AF92-924BA146B078}" srcId="{28674F44-419B-4CBD-A8C1-6C91B7E75AA1}" destId="{D9877BA0-C244-49EF-AD37-FED88B66D2DD}" srcOrd="7" destOrd="0" parTransId="{3CE097EE-BB6C-4FF5-B045-072A2286D7C3}" sibTransId="{2228FC97-A9FF-4447-AACC-A838838C0741}"/>
    <dgm:cxn modelId="{FF1FCC2E-0E51-41B6-80D9-5E63E0D77434}" srcId="{28674F44-419B-4CBD-A8C1-6C91B7E75AA1}" destId="{5E6D6EE0-4361-4432-87DD-C6B76B9E10EF}" srcOrd="1" destOrd="0" parTransId="{C17FC793-8E95-43B8-ADA6-07E35AF78841}" sibTransId="{162AD63E-877D-4EE9-ABAD-BB5463588964}"/>
    <dgm:cxn modelId="{BAE270B2-B8BA-4CEB-B069-35998CDD73E6}" srcId="{28674F44-419B-4CBD-A8C1-6C91B7E75AA1}" destId="{D5CD9E29-2242-4921-ADEB-EA792ADDFF9A}" srcOrd="3" destOrd="0" parTransId="{9A15753D-C57A-4ECC-B8C7-BB65BD92E093}" sibTransId="{6BECF5A4-FEAE-4E38-B27B-81580638012C}"/>
    <dgm:cxn modelId="{0C8928DA-9352-4FAD-B2CC-6F086D8E6410}" srcId="{E849684C-5969-47BF-9B61-B23AF1E322A7}" destId="{77062152-EC25-44F3-B6C7-87B38CE430DF}" srcOrd="4" destOrd="0" parTransId="{E92D8D14-6E20-4338-90B6-A3568D88A70A}" sibTransId="{5A929D89-687B-4504-8473-35197D9B52FC}"/>
    <dgm:cxn modelId="{363C0747-ADAC-4175-BB84-60B016F405FF}" type="presOf" srcId="{77062152-EC25-44F3-B6C7-87B38CE430DF}" destId="{FE404253-BEC0-4E27-A885-BE273B0370CB}" srcOrd="0" destOrd="5" presId="urn:microsoft.com/office/officeart/2005/8/layout/hList6"/>
    <dgm:cxn modelId="{28E3484B-E62E-4896-9B35-EADC366EB18D}" srcId="{1679070B-3CCA-40C4-9167-D6C4943D211B}" destId="{26424046-9B0D-4794-B0B8-2AE499A5F3EC}" srcOrd="0" destOrd="0" parTransId="{083E129A-7F0F-45B9-BA06-D9FC8C52C1BE}" sibTransId="{846BDE13-6988-4B32-9576-9CC991408D7F}"/>
    <dgm:cxn modelId="{54AD34F9-4111-4E49-8295-DFE4F5230D00}" srcId="{1679070B-3CCA-40C4-9167-D6C4943D211B}" destId="{28674F44-419B-4CBD-A8C1-6C91B7E75AA1}" srcOrd="1" destOrd="0" parTransId="{68A8F5C6-C46C-4E63-AE66-AA1B9329A35E}" sibTransId="{4ADA25BB-86C1-4A24-BE0A-A0B79D70C23D}"/>
    <dgm:cxn modelId="{51371B4D-ACC3-497E-B661-A036392BB327}" srcId="{28674F44-419B-4CBD-A8C1-6C91B7E75AA1}" destId="{9CCF0026-CAAE-4F6E-A2FA-E01A5B664AF3}" srcOrd="0" destOrd="0" parTransId="{BA206EC4-CC6E-4D0B-AD9D-9BF84716C594}" sibTransId="{9931AD5D-AE52-40FA-8A3D-97770BC8DD8B}"/>
    <dgm:cxn modelId="{E7565932-7B55-436E-B849-26B573617283}" type="presOf" srcId="{D5CD9E29-2242-4921-ADEB-EA792ADDFF9A}" destId="{1EDBE062-F657-4738-BD97-BB8E9A4C270A}" srcOrd="0" destOrd="4" presId="urn:microsoft.com/office/officeart/2005/8/layout/hList6"/>
    <dgm:cxn modelId="{1C4565D4-63DA-4D49-9AA0-E8191A37446F}" srcId="{28674F44-419B-4CBD-A8C1-6C91B7E75AA1}" destId="{0D736A21-8EE9-44BD-83E9-049EEF5ECD5A}" srcOrd="6" destOrd="0" parTransId="{71DD11C2-7FE3-4652-9AB4-5FB3517B3A20}" sibTransId="{0EAC7077-ACCF-4020-AB0E-47285EE6DD6E}"/>
    <dgm:cxn modelId="{C13D772F-7B97-45F5-B37E-FB55ACA3641D}" srcId="{26424046-9B0D-4794-B0B8-2AE499A5F3EC}" destId="{1A347D6D-0A50-4DC7-9D21-D1D652BBF871}" srcOrd="1" destOrd="0" parTransId="{A80CA21E-955C-46B6-BAC5-E99A50D95B24}" sibTransId="{BD9657EA-EACB-4165-8795-3C100D0F1D11}"/>
    <dgm:cxn modelId="{DFF0E927-A58C-4CC3-B5CA-8D58828CC80C}" type="presOf" srcId="{596C7859-6540-4097-A2B6-79B002E30EE7}" destId="{1EDBE062-F657-4738-BD97-BB8E9A4C270A}" srcOrd="0" destOrd="6" presId="urn:microsoft.com/office/officeart/2005/8/layout/hList6"/>
    <dgm:cxn modelId="{8E101AFD-E938-48C9-8F54-DCBCE1C3C8C3}" srcId="{28674F44-419B-4CBD-A8C1-6C91B7E75AA1}" destId="{8BC362E3-0F80-44E2-A87A-B22AA216E2BD}" srcOrd="8" destOrd="0" parTransId="{0CB14930-B062-4AA6-B198-085503756891}" sibTransId="{B2C5A0BE-177D-4EDA-B2E5-6821DB4FAB86}"/>
    <dgm:cxn modelId="{348E74A0-9566-4F78-8FC7-55EE8CFE7337}" srcId="{E849684C-5969-47BF-9B61-B23AF1E322A7}" destId="{E4DEAB88-FDCC-4A2C-A138-3BE427CEA66C}" srcOrd="0" destOrd="0" parTransId="{4BDE3207-271A-4840-92C5-72FE2EA45006}" sibTransId="{24FAA330-FA0D-46F5-9FB1-F4520CF326B1}"/>
    <dgm:cxn modelId="{7D0B3253-9BEA-4C30-A72C-057A45EE284F}" type="presParOf" srcId="{0E06094B-7921-4279-8311-6C9010668572}" destId="{912241B9-F4EB-481B-BCFB-3C2C9A4393AA}" srcOrd="0" destOrd="0" presId="urn:microsoft.com/office/officeart/2005/8/layout/hList6"/>
    <dgm:cxn modelId="{025894B2-5137-4A9D-8F79-6271DA3B4E60}" type="presParOf" srcId="{0E06094B-7921-4279-8311-6C9010668572}" destId="{5611A356-77AF-414C-9CB1-BE8D6312593C}" srcOrd="1" destOrd="0" presId="urn:microsoft.com/office/officeart/2005/8/layout/hList6"/>
    <dgm:cxn modelId="{C1D78B4A-7EA1-483A-A7CF-5CECA8578CF5}" type="presParOf" srcId="{0E06094B-7921-4279-8311-6C9010668572}" destId="{1EDBE062-F657-4738-BD97-BB8E9A4C270A}" srcOrd="2" destOrd="0" presId="urn:microsoft.com/office/officeart/2005/8/layout/hList6"/>
    <dgm:cxn modelId="{FD549E27-E4CD-4AA4-BAA0-2056805458A4}" type="presParOf" srcId="{0E06094B-7921-4279-8311-6C9010668572}" destId="{752C874D-8A4D-40E2-9E29-FA09DE4FBBE7}" srcOrd="3" destOrd="0" presId="urn:microsoft.com/office/officeart/2005/8/layout/hList6"/>
    <dgm:cxn modelId="{6AF1BAF8-6216-43C2-81CE-33994955FE24}" type="presParOf" srcId="{0E06094B-7921-4279-8311-6C9010668572}" destId="{FE404253-BEC0-4E27-A885-BE273B0370C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41B9-F4EB-481B-BCFB-3C2C9A4393AA}">
      <dsp:nvSpPr>
        <dsp:cNvPr id="0" name=""/>
        <dsp:cNvSpPr/>
      </dsp:nvSpPr>
      <dsp:spPr>
        <a:xfrm rot="16200000">
          <a:off x="-358853" y="1955164"/>
          <a:ext cx="3352657" cy="2634949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chemeClr val="bg2"/>
              </a:solidFill>
            </a:rPr>
            <a:t>First-order codes</a:t>
          </a:r>
          <a:endParaRPr lang="en-GB" sz="1800" b="0" kern="1200" dirty="0">
            <a:solidFill>
              <a:schemeClr val="bg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2"/>
              </a:solidFill>
            </a:rPr>
            <a:t>“how we started”</a:t>
          </a:r>
          <a:endParaRPr lang="en-GB" sz="1800" kern="1200" dirty="0">
            <a:solidFill>
              <a:schemeClr val="bg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2"/>
              </a:solidFill>
            </a:rPr>
            <a:t>“how we did it”</a:t>
          </a:r>
          <a:endParaRPr lang="en-GB" sz="1800" kern="1200" dirty="0">
            <a:solidFill>
              <a:schemeClr val="bg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2"/>
              </a:solidFill>
            </a:rPr>
            <a:t>“problems faced”</a:t>
          </a:r>
          <a:endParaRPr lang="en-GB" sz="1800" kern="1200" dirty="0">
            <a:solidFill>
              <a:schemeClr val="bg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2"/>
              </a:solidFill>
            </a:rPr>
            <a:t>“how we adapted”</a:t>
          </a:r>
          <a:endParaRPr lang="en-GB" sz="1800" kern="1200" dirty="0">
            <a:solidFill>
              <a:schemeClr val="bg2"/>
            </a:solidFill>
          </a:endParaRPr>
        </a:p>
      </dsp:txBody>
      <dsp:txXfrm rot="5400000">
        <a:off x="1" y="2266841"/>
        <a:ext cx="2634949" cy="2011595"/>
      </dsp:txXfrm>
    </dsp:sp>
    <dsp:sp modelId="{1EDBE062-F657-4738-BD97-BB8E9A4C270A}">
      <dsp:nvSpPr>
        <dsp:cNvPr id="0" name=""/>
        <dsp:cNvSpPr/>
      </dsp:nvSpPr>
      <dsp:spPr>
        <a:xfrm rot="16200000">
          <a:off x="2375173" y="1753641"/>
          <a:ext cx="3783206" cy="2956967"/>
        </a:xfrm>
        <a:prstGeom prst="flowChartManualOperation">
          <a:avLst/>
        </a:prstGeom>
        <a:solidFill>
          <a:schemeClr val="accent5">
            <a:hueOff val="9119995"/>
            <a:satOff val="-3528"/>
            <a:lumOff val="-360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bg2"/>
              </a:solidFill>
            </a:rPr>
            <a:t>Theoretical categories</a:t>
          </a:r>
          <a:endParaRPr lang="en-GB" sz="2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2"/>
              </a:solidFill>
            </a:rPr>
            <a:t>Plan</a:t>
          </a:r>
          <a:endParaRPr lang="en-GB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2"/>
              </a:solidFill>
            </a:rPr>
            <a:t>Guide refinement</a:t>
          </a:r>
          <a:endParaRPr lang="en-GB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2"/>
              </a:solidFill>
            </a:rPr>
            <a:t>Innovativeness</a:t>
          </a:r>
          <a:endParaRPr lang="en-GB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2"/>
              </a:solidFill>
            </a:rPr>
            <a:t>Adaptability</a:t>
          </a:r>
          <a:endParaRPr lang="en-GB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2"/>
              </a:solidFill>
            </a:rPr>
            <a:t>Lead change</a:t>
          </a:r>
          <a:endParaRPr lang="en-GB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2"/>
              </a:solidFill>
            </a:rPr>
            <a:t>Multitask</a:t>
          </a:r>
          <a:endParaRPr lang="en-GB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2"/>
              </a:solidFill>
            </a:rPr>
            <a:t>Creativity</a:t>
          </a:r>
          <a:endParaRPr lang="en-GB" sz="1400" kern="1200" dirty="0">
            <a:solidFill>
              <a:schemeClr val="bg2"/>
            </a:solidFill>
          </a:endParaRPr>
        </a:p>
      </dsp:txBody>
      <dsp:txXfrm rot="5400000">
        <a:off x="2788293" y="2097162"/>
        <a:ext cx="2956967" cy="2269924"/>
      </dsp:txXfrm>
    </dsp:sp>
    <dsp:sp modelId="{FE404253-BEC0-4E27-A885-BE273B0370CB}">
      <dsp:nvSpPr>
        <dsp:cNvPr id="0" name=""/>
        <dsp:cNvSpPr/>
      </dsp:nvSpPr>
      <dsp:spPr>
        <a:xfrm rot="16200000">
          <a:off x="5570489" y="1679035"/>
          <a:ext cx="3425476" cy="2591209"/>
        </a:xfrm>
        <a:prstGeom prst="flowChartManualOperation">
          <a:avLst/>
        </a:prstGeom>
        <a:solidFill>
          <a:schemeClr val="accent5">
            <a:hueOff val="18239989"/>
            <a:satOff val="-7056"/>
            <a:lumOff val="-721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Aggregate dimension</a:t>
          </a: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/>
            <a:t>Exploitation behaviours</a:t>
          </a: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/>
            <a:t>Exploratory behaviours</a:t>
          </a: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/>
            <a:t> Ambidextrous behaviours</a:t>
          </a:r>
          <a:endParaRPr lang="en-GB" sz="1400" b="1" kern="1200" dirty="0"/>
        </a:p>
      </dsp:txBody>
      <dsp:txXfrm rot="5400000">
        <a:off x="5987623" y="1946996"/>
        <a:ext cx="2591209" cy="2055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4B8FA-84D6-48C6-9371-EBDB86159424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1D13F-3E05-4038-ACB2-E748BE989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28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4E567-7614-441F-9546-9BDF828096D4}" type="datetimeFigureOut">
              <a:rPr lang="en-GB" smtClean="0"/>
              <a:pPr/>
              <a:t>16/11/2017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ADCE-CF4F-41AF-BB81-DF43B3D425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09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CADCE-CF4F-41AF-BB81-DF43B3D4259E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9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CADCE-CF4F-41AF-BB81-DF43B3D4259E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7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2813"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2813"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2813"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2813"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9pPr>
          </a:lstStyle>
          <a:p>
            <a:fld id="{B9094BC3-7EC6-4BE5-933A-4220792D718B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8524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CADCE-CF4F-41AF-BB81-DF43B3D4259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7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CADCE-CF4F-41AF-BB81-DF43B3D4259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82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CADCE-CF4F-41AF-BB81-DF43B3D4259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1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u="sng" dirty="0" smtClean="0"/>
              <a:t>2-pole</a:t>
            </a:r>
            <a:r>
              <a:rPr lang="en-GB" b="1" u="sng" baseline="0" dirty="0" smtClean="0"/>
              <a:t> air cooled generators</a:t>
            </a:r>
            <a:endParaRPr lang="en-GB" b="1" u="sng" dirty="0" smtClean="0"/>
          </a:p>
          <a:p>
            <a:endParaRPr lang="en-GB" b="1" dirty="0" smtClean="0"/>
          </a:p>
          <a:p>
            <a:r>
              <a:rPr lang="en-GB" b="0" dirty="0" smtClean="0"/>
              <a:t>Shows frames</a:t>
            </a:r>
            <a:r>
              <a:rPr lang="en-GB" b="0" baseline="0" dirty="0" smtClean="0"/>
              <a:t> against outputs 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References slide - click to view two case studies</a:t>
            </a:r>
            <a:endParaRPr lang="en-GB" b="0" dirty="0" smtClean="0"/>
          </a:p>
          <a:p>
            <a:endParaRPr lang="en-GB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Click the Brush symbol to return to the markets wheel</a:t>
            </a:r>
            <a:endParaRPr lang="en-GB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Further</a:t>
            </a:r>
            <a:r>
              <a:rPr lang="en-GB" b="1" baseline="0" dirty="0" smtClean="0"/>
              <a:t> information below if required.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Features:</a:t>
            </a:r>
            <a:r>
              <a:rPr lang="en-GB" dirty="0" smtClean="0"/>
              <a:t> </a:t>
            </a:r>
          </a:p>
          <a:p>
            <a:r>
              <a:rPr lang="en-GB" dirty="0" smtClean="0"/>
              <a:t>Simple foundation design. </a:t>
            </a:r>
          </a:p>
          <a:p>
            <a:r>
              <a:rPr lang="en-GB" dirty="0" smtClean="0"/>
              <a:t>Minimum number of individual power station components.</a:t>
            </a:r>
          </a:p>
          <a:p>
            <a:r>
              <a:rPr lang="en-GB" dirty="0" smtClean="0"/>
              <a:t>All generators are factory tested, reducing the on site testing and commissioning time. </a:t>
            </a:r>
          </a:p>
          <a:p>
            <a:r>
              <a:rPr lang="en-GB" dirty="0" smtClean="0"/>
              <a:t>Modular construction giving a fine balance between flexibility and standardization of components for fast economic construction.</a:t>
            </a:r>
          </a:p>
          <a:p>
            <a:r>
              <a:rPr lang="en-GB" dirty="0" smtClean="0"/>
              <a:t>Fully developed system readily adapted to any turbine design.</a:t>
            </a:r>
          </a:p>
          <a:p>
            <a:r>
              <a:rPr lang="en-GB" dirty="0" smtClean="0"/>
              <a:t>Fully compliant with the provisions of the relevant international standard specifications, including IEC and IEEE.</a:t>
            </a:r>
          </a:p>
          <a:p>
            <a:endParaRPr lang="en-GB" b="1" dirty="0" smtClean="0"/>
          </a:p>
          <a:p>
            <a:r>
              <a:rPr lang="en-GB" b="1" dirty="0" smtClean="0"/>
              <a:t>Specification: </a:t>
            </a:r>
            <a:endParaRPr lang="en-GB" dirty="0" smtClean="0"/>
          </a:p>
          <a:p>
            <a:r>
              <a:rPr lang="en-GB" dirty="0" smtClean="0"/>
              <a:t>Output range is 10 to 300 MVA. </a:t>
            </a:r>
          </a:p>
          <a:p>
            <a:r>
              <a:rPr lang="en-GB" dirty="0" smtClean="0"/>
              <a:t>Voltage range up to 20 kV. </a:t>
            </a:r>
          </a:p>
          <a:p>
            <a:r>
              <a:rPr lang="en-GB" dirty="0" smtClean="0"/>
              <a:t>Speed range, 3000 rev/min for 50 Hz operation and 3600 rev/min for 60 Hz operation.</a:t>
            </a:r>
          </a:p>
          <a:p>
            <a:r>
              <a:rPr lang="en-GB" dirty="0" smtClean="0"/>
              <a:t>Brushless or Static excitation.</a:t>
            </a:r>
          </a:p>
          <a:p>
            <a:r>
              <a:rPr lang="en-GB" dirty="0" smtClean="0"/>
              <a:t>Single end or double end drive.</a:t>
            </a:r>
          </a:p>
          <a:p>
            <a:r>
              <a:rPr lang="en-GB" dirty="0" smtClean="0"/>
              <a:t>The following type of cooling can be offered: Open circuit, filter ventilated. Closed air circuit, water cooled, and Closed air circuit, air cooled.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026E6-E98B-4699-9B77-D0E30B3F552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1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C91E08-53F6-4B30-8521-A8FFEF1ADBB8}" type="datetimeFigureOut">
              <a:rPr lang="en-GB" smtClean="0"/>
              <a:pPr/>
              <a:t>16/11/2017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97383A-60EC-4720-B4F7-3F8B7072D8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1E08-53F6-4B30-8521-A8FFEF1ADBB8}" type="datetimeFigureOut">
              <a:rPr lang="en-GB" smtClean="0"/>
              <a:pPr/>
              <a:t>16/11/2017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7383A-60EC-4720-B4F7-3F8B7072D8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DC91E08-53F6-4B30-8521-A8FFEF1ADBB8}" type="datetimeFigureOut">
              <a:rPr lang="en-GB" smtClean="0"/>
              <a:pPr/>
              <a:t>16/11/2017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97383A-60EC-4720-B4F7-3F8B7072D8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76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7620-01F7-41E6-8707-713E77848E0F}" type="datetimeFigureOut">
              <a:rPr lang="en-GB">
                <a:solidFill>
                  <a:srgbClr val="000000"/>
                </a:solidFill>
              </a:rPr>
              <a:pPr>
                <a:defRPr/>
              </a:pPr>
              <a:t>16/11/2017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0CB5-ECED-4712-B1FB-145BBC8B1E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68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34EB0-B3C4-405D-B6CE-E801FF6249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059A4-E3BF-488B-81A1-2F33D129EF58}" type="datetimeFigureOut">
              <a:rPr lang="en-GB">
                <a:solidFill>
                  <a:srgbClr val="000000"/>
                </a:solidFill>
              </a:rPr>
              <a:pPr>
                <a:defRPr/>
              </a:pPr>
              <a:t>16/11/2017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6DD0B-CF9A-403F-92B1-3DF265001B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905D8-77B8-4C18-82CA-E6868858CEE9}" type="datetimeFigureOut">
              <a:rPr lang="en-GB">
                <a:solidFill>
                  <a:srgbClr val="000000"/>
                </a:solidFill>
              </a:rPr>
              <a:pPr>
                <a:defRPr/>
              </a:pPr>
              <a:t>16/11/2017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28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B27BF-3CA1-4DC1-855D-3C79AEF153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F6708-CE4B-4C17-8A2A-E76D30D8BDB7}" type="datetimeFigureOut">
              <a:rPr lang="en-GB">
                <a:solidFill>
                  <a:srgbClr val="000000"/>
                </a:solidFill>
              </a:rPr>
              <a:pPr>
                <a:defRPr/>
              </a:pPr>
              <a:t>16/11/2017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D5826-FAE8-42FF-AB24-3C3DE0F33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05C1D-649A-4377-A827-251A23663D2A}" type="datetimeFigureOut">
              <a:rPr lang="en-GB">
                <a:solidFill>
                  <a:srgbClr val="000000"/>
                </a:solidFill>
              </a:rPr>
              <a:pPr>
                <a:defRPr/>
              </a:pPr>
              <a:t>16/11/2017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02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69C72-1DDD-484B-84FE-4EBADD2A67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E2C3F-C709-4FB4-BF91-DE5F90F4BC70}" type="datetimeFigureOut">
              <a:rPr lang="en-GB">
                <a:solidFill>
                  <a:srgbClr val="000000"/>
                </a:solidFill>
              </a:rPr>
              <a:pPr>
                <a:defRPr/>
              </a:pPr>
              <a:t>16/11/2017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80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77476-5A59-402E-81EA-B6273EBC7B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03425-D25C-45C0-80B0-A76DB2F454A0}" type="datetimeFigureOut">
              <a:rPr lang="en-GB">
                <a:solidFill>
                  <a:srgbClr val="000000"/>
                </a:solidFill>
              </a:rPr>
              <a:pPr>
                <a:defRPr/>
              </a:pPr>
              <a:t>16/11/2017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41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8A05-F6AE-4E0F-900F-7B096522FB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79302-261E-4B63-8E1B-2A7CD7DA90C6}" type="datetimeFigureOut">
              <a:rPr lang="en-GB">
                <a:solidFill>
                  <a:srgbClr val="000000"/>
                </a:solidFill>
              </a:rPr>
              <a:pPr>
                <a:defRPr/>
              </a:pPr>
              <a:t>16/11/2017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1E08-53F6-4B30-8521-A8FFEF1ADBB8}" type="datetimeFigureOut">
              <a:rPr lang="en-GB" smtClean="0"/>
              <a:pPr/>
              <a:t>16/11/2017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7383A-60EC-4720-B4F7-3F8B7072D8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wipe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B038A-FF9E-4971-AF68-036FDF663A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940AF-7730-4848-AE5A-C5D1248776B8}" type="datetimeFigureOut">
              <a:rPr lang="en-GB">
                <a:solidFill>
                  <a:srgbClr val="000000"/>
                </a:solidFill>
              </a:rPr>
              <a:pPr>
                <a:defRPr/>
              </a:pPr>
              <a:t>16/11/2017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32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A694A-4DFC-475A-AAD5-D6022DBD50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54899-BC8D-4765-88DA-C016A487DCAB}" type="datetimeFigureOut">
              <a:rPr lang="en-GB">
                <a:solidFill>
                  <a:srgbClr val="000000"/>
                </a:solidFill>
              </a:rPr>
              <a:pPr>
                <a:defRPr/>
              </a:pPr>
              <a:t>16/11/2017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26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CD8AF-65AF-4EA1-BB09-9534D09D06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8B7CE-437C-4688-B464-F7202FA9395C}" type="datetimeFigureOut">
              <a:rPr lang="en-GB">
                <a:solidFill>
                  <a:srgbClr val="000000"/>
                </a:solidFill>
              </a:rPr>
              <a:pPr>
                <a:defRPr/>
              </a:pPr>
              <a:t>16/11/2017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67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80F1C-D08D-4AA3-A599-4B2E1A381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0D566-B6D8-435F-8386-7576E92688B7}" type="datetimeFigureOut">
              <a:rPr lang="en-GB">
                <a:solidFill>
                  <a:srgbClr val="000000"/>
                </a:solidFill>
              </a:rPr>
              <a:pPr>
                <a:defRPr/>
              </a:pPr>
              <a:t>16/11/2017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54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pic>
        <p:nvPicPr>
          <p:cNvPr id="5" name="Picture 6" descr="NBSlogo_smal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19510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6661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0448D-9089-49CD-BBF7-67C14E1647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550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E17CE-2E1A-4583-A2C9-ED2A8EDEF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350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76700" cy="146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76700" cy="146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5F11-0D6C-445C-9C97-DFAC3AE2C3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23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F781-058D-411A-A062-F1E6597BF0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735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1F93-B5BF-4073-96D6-5A62DB5BB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1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C91E08-53F6-4B30-8521-A8FFEF1ADBB8}" type="datetimeFigureOut">
              <a:rPr lang="en-GB" smtClean="0"/>
              <a:pPr/>
              <a:t>16/11/2017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097383A-60EC-4720-B4F7-3F8B7072D8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150A2-362A-49F7-B973-D2424306BA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47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37059-24B4-4DAF-8674-702310E950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58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7D409-7A62-44BA-BED4-B99F3DD6D6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41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2146A-30B2-474D-9B97-B1147ADC80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54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2532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76950" cy="2532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FFDF-4B37-49B1-87B6-3DDC556025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6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1E08-53F6-4B30-8521-A8FFEF1ADBB8}" type="datetimeFigureOut">
              <a:rPr lang="en-GB" smtClean="0"/>
              <a:pPr/>
              <a:t>16/11/2017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7383A-60EC-4720-B4F7-3F8B7072D8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1E08-53F6-4B30-8521-A8FFEF1ADBB8}" type="datetimeFigureOut">
              <a:rPr lang="en-GB" smtClean="0"/>
              <a:pPr/>
              <a:t>16/11/2017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7383A-60EC-4720-B4F7-3F8B7072D8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1E08-53F6-4B30-8521-A8FFEF1ADBB8}" type="datetimeFigureOut">
              <a:rPr lang="en-GB" smtClean="0"/>
              <a:pPr/>
              <a:t>16/11/2017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7383A-60EC-4720-B4F7-3F8B7072D8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C91E08-53F6-4B30-8521-A8FFEF1ADBB8}" type="datetimeFigureOut">
              <a:rPr lang="en-GB" smtClean="0"/>
              <a:pPr/>
              <a:t>16/11/2017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7383A-60EC-4720-B4F7-3F8B7072D8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1E08-53F6-4B30-8521-A8FFEF1ADBB8}" type="datetimeFigureOut">
              <a:rPr lang="en-GB" smtClean="0"/>
              <a:pPr/>
              <a:t>16/11/2017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7383A-60EC-4720-B4F7-3F8B7072D8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1E08-53F6-4B30-8521-A8FFEF1ADBB8}" type="datetimeFigureOut">
              <a:rPr lang="en-GB" smtClean="0"/>
              <a:pPr/>
              <a:t>16/11/2017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7383A-60EC-4720-B4F7-3F8B7072D89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C91E08-53F6-4B30-8521-A8FFEF1ADBB8}" type="datetimeFigureOut">
              <a:rPr lang="en-GB" smtClean="0"/>
              <a:pPr/>
              <a:t>16/11/2017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97383A-60EC-4720-B4F7-3F8B7072D8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33899-636F-4396-8132-5CFAB4ACC6A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993366"/>
                </a:solidFill>
              </a:endParaRP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993366"/>
                </a:solidFill>
              </a:endParaRP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790571"/>
                </a:solidFill>
              </a:endParaRP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993366"/>
                </a:solidFill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790571"/>
                </a:solidFill>
              </a:endParaRP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790571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3184A-2793-4898-8AC9-3B5B103BD30C}" type="datetimeFigureOut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16/11/2017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5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4D75"/>
              </a:solidFill>
              <a:cs typeface="Arial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95288" y="61658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4D75"/>
              </a:solidFill>
              <a:cs typeface="Arial" charset="0"/>
            </a:endParaRPr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A4286-AA24-4941-8AE4-31FB687130F9}" type="slidenum">
              <a:rPr lang="en-GB">
                <a:solidFill>
                  <a:srgbClr val="004D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4D75"/>
              </a:solidFill>
              <a:cs typeface="Arial" charset="0"/>
            </a:endParaRPr>
          </a:p>
        </p:txBody>
      </p:sp>
      <p:pic>
        <p:nvPicPr>
          <p:cNvPr id="1033" name="Picture 10" descr="NBSlogo_sm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99175"/>
            <a:ext cx="19510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39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lnSpc>
          <a:spcPct val="90000"/>
        </a:lnSpc>
        <a:spcBef>
          <a:spcPct val="20000"/>
        </a:spcBef>
        <a:spcAft>
          <a:spcPct val="10000"/>
        </a:spcAft>
        <a:buChar char="–"/>
        <a:defRPr sz="1500">
          <a:solidFill>
            <a:srgbClr val="004D75"/>
          </a:solidFill>
          <a:latin typeface="+mn-lt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rgbClr val="004D75"/>
          </a:solidFill>
          <a:latin typeface="+mn-lt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rgbClr val="004D75"/>
          </a:solidFill>
          <a:latin typeface="+mn-lt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jobsite.co.uk/corpages/mdm-dyson/logo.gif" TargetMode="External"/><Relationship Id="rId7" Type="http://schemas.openxmlformats.org/officeDocument/2006/relationships/hyperlink" Target="http://www.google.co.uk/imgres?imgurl=http://www1.cs.columbia.edu/~sedwards/apple2fpga/apple_logo_rainbow_6_color.jpg&amp;imgrefurl=http://www1.cs.columbia.edu/~sedwards/apple2fpga/&amp;h=455&amp;w=395&amp;sz=28&amp;tbnid=epcdLO4cz9RHcM::&amp;tbnh=128&amp;tbnw=111&amp;prev=/images?q=apple+logo&amp;hl=en&amp;usg=__kGH5sNm1n8HQkQZ8mRE-pTOnGrE=&amp;ei=iuYJSrPdLZq5jAf_vdG3Cw&amp;sa=X&amp;oi=image_result&amp;resnum=2&amp;ct=ima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hyperlink" Target="http://images.google.co.uk/imgres?imgurl=http://www.mnbln.org/images/CompanyImages/3M.gif&amp;imgrefurl=http://www.mnbln.org/best-practices.htm&amp;usg=__lcbdbAakgIgoc3Cs4n8IpQtSTqM=&amp;h=262&amp;w=378&amp;sz=3&amp;hl=en&amp;start=1&amp;um=1&amp;tbnid=z66H8Nl614BHpM:&amp;tbnh=85&amp;tbnw=122&amp;prev=/images?q=3m+logo&amp;hl=en&amp;safe=off&amp;sa=G&amp;um=1" TargetMode="External"/><Relationship Id="rId10" Type="http://schemas.openxmlformats.org/officeDocument/2006/relationships/hyperlink" Target="http://images.google.co.uk/imgres?imgurl=http://www.adaptivepath.com/blog/wp-content/uploads/2008/03/imagesvirgin-logo.jpg&amp;imgrefurl=http://www.adaptivepath.com/blog/2008/03/06/mx-conference-program-finalized-register-now-and-get-an-ipod-shuffle/&amp;usg=__clC1H7gqDZBbDTKfab0CaMqgQIk=&amp;h=177&amp;w=185&amp;sz=13&amp;hl=en&amp;start=2&amp;um=1&amp;tbnid=ULX2mjfZkZEBZM:&amp;tbnh=98&amp;tbnw=102&amp;prev=/images?q=virgin+logo&amp;hl=en&amp;safe=off&amp;sa=G&amp;um=1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116632"/>
            <a:ext cx="6372200" cy="6601916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j-lt"/>
              </a:rPr>
              <a:t>How Middle Managers Deploy Cultural Resources During The Orchestration of Ambidextrous Activities</a:t>
            </a:r>
            <a:endParaRPr lang="en-GB" sz="2400" dirty="0" smtClean="0">
              <a:latin typeface="Arial Black" pitchFamily="34" charset="0"/>
            </a:endParaRPr>
          </a:p>
          <a:p>
            <a:pPr lvl="0">
              <a:buClr>
                <a:srgbClr val="B13F9A"/>
              </a:buClr>
            </a:pPr>
            <a:endParaRPr lang="en-GB" sz="2400" dirty="0" smtClean="0">
              <a:latin typeface="Arial Black" pitchFamily="34" charset="0"/>
            </a:endParaRPr>
          </a:p>
          <a:p>
            <a:pPr>
              <a:buClr>
                <a:srgbClr val="B13F9A"/>
              </a:buClr>
            </a:pPr>
            <a:endParaRPr lang="en-GB" sz="2000" dirty="0" smtClean="0"/>
          </a:p>
          <a:p>
            <a:pPr algn="ctr">
              <a:buClr>
                <a:srgbClr val="B13F9A"/>
              </a:buClr>
            </a:pPr>
            <a:r>
              <a:rPr lang="en-GB" sz="2000" dirty="0" smtClean="0"/>
              <a:t>Dipo Awojide</a:t>
            </a:r>
            <a:endParaRPr lang="en-GB" sz="2400" dirty="0" smtClean="0"/>
          </a:p>
          <a:p>
            <a:pPr lvl="0" algn="ctr">
              <a:buClr>
                <a:srgbClr val="B13F9A"/>
              </a:buClr>
            </a:pPr>
            <a:endParaRPr lang="en-GB" sz="2400" dirty="0" smtClean="0">
              <a:latin typeface="Arial Black" pitchFamily="34" charset="0"/>
            </a:endParaRPr>
          </a:p>
          <a:p>
            <a:pPr lvl="0" algn="ctr">
              <a:buClr>
                <a:srgbClr val="B13F9A"/>
              </a:buClr>
            </a:pPr>
            <a:r>
              <a:rPr lang="en-GB" sz="2400" dirty="0" smtClean="0">
                <a:latin typeface="Arial Black" pitchFamily="34" charset="0"/>
              </a:rPr>
              <a:t> </a:t>
            </a:r>
            <a:r>
              <a:rPr lang="en-GB" sz="1800" dirty="0" smtClean="0"/>
              <a:t>School of Business and Economics</a:t>
            </a:r>
          </a:p>
          <a:p>
            <a:pPr algn="ctr">
              <a:buClr>
                <a:srgbClr val="B13F9A"/>
              </a:buClr>
            </a:pPr>
            <a:r>
              <a:rPr lang="en-GB" sz="1800" dirty="0" smtClean="0"/>
              <a:t>Loughborough University</a:t>
            </a:r>
          </a:p>
          <a:p>
            <a:pPr lvl="0">
              <a:buClr>
                <a:srgbClr val="B13F9A"/>
              </a:buClr>
            </a:pPr>
            <a:endParaRPr lang="en-GB" sz="1200" dirty="0" smtClean="0">
              <a:latin typeface="Arial Black" pitchFamily="34" charset="0"/>
            </a:endParaRPr>
          </a:p>
          <a:p>
            <a:pPr algn="l"/>
            <a:endParaRPr lang="en-GB" sz="3300" dirty="0" smtClean="0"/>
          </a:p>
        </p:txBody>
      </p:sp>
      <p:pic>
        <p:nvPicPr>
          <p:cNvPr id="4" name="Picture 3" descr="lu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350" y="6079025"/>
            <a:ext cx="1943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67446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44" y="116632"/>
            <a:ext cx="7239000" cy="3600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7776864" cy="6120680"/>
          </a:xfrm>
        </p:spPr>
        <p:txBody>
          <a:bodyPr>
            <a:normAutofit/>
          </a:bodyPr>
          <a:lstStyle/>
          <a:p>
            <a:r>
              <a:rPr lang="en-GB" sz="1700" dirty="0"/>
              <a:t>I</a:t>
            </a:r>
            <a:r>
              <a:rPr lang="en-GB" sz="1700" dirty="0" smtClean="0"/>
              <a:t> </a:t>
            </a:r>
            <a:r>
              <a:rPr lang="en-GB" sz="1700" dirty="0"/>
              <a:t>sought to get a closer meaning of the social processes in the research context as well as understand first hand, the meanings which respondents make of their behaviours. The </a:t>
            </a:r>
            <a:r>
              <a:rPr lang="en-GB" sz="1700" dirty="0" smtClean="0"/>
              <a:t>aim </a:t>
            </a:r>
            <a:r>
              <a:rPr lang="en-GB" sz="1700" dirty="0"/>
              <a:t>was to understand the ‘</a:t>
            </a:r>
            <a:r>
              <a:rPr lang="en-GB" sz="1700" i="1" dirty="0"/>
              <a:t>what</a:t>
            </a:r>
            <a:r>
              <a:rPr lang="en-GB" sz="1700" dirty="0"/>
              <a:t> ‘and ‘</a:t>
            </a:r>
            <a:r>
              <a:rPr lang="en-GB" sz="1700" i="1" dirty="0"/>
              <a:t>how’</a:t>
            </a:r>
            <a:r>
              <a:rPr lang="en-GB" sz="1700" dirty="0"/>
              <a:t> of the organisation </a:t>
            </a:r>
            <a:r>
              <a:rPr lang="en-GB" sz="1200" dirty="0"/>
              <a:t>(e.g. </a:t>
            </a:r>
            <a:r>
              <a:rPr lang="en-GB" sz="1200" dirty="0" err="1"/>
              <a:t>Denzin</a:t>
            </a:r>
            <a:r>
              <a:rPr lang="en-GB" sz="1200" dirty="0"/>
              <a:t> and Lincoln, 2003). </a:t>
            </a:r>
            <a:endParaRPr lang="en-GB" sz="1200" dirty="0" smtClean="0"/>
          </a:p>
          <a:p>
            <a:pPr marL="0" indent="0">
              <a:buNone/>
            </a:pPr>
            <a:endParaRPr lang="en-GB" sz="1700" dirty="0"/>
          </a:p>
          <a:p>
            <a:r>
              <a:rPr lang="en-GB" sz="1700" dirty="0"/>
              <a:t>55 semi-structured interviews were </a:t>
            </a:r>
            <a:r>
              <a:rPr lang="en-GB" sz="1700" dirty="0" smtClean="0"/>
              <a:t>conducted.</a:t>
            </a:r>
            <a:r>
              <a:rPr lang="en-GB" sz="1700" dirty="0"/>
              <a:t> All interviews were tape-recorded &amp;</a:t>
            </a:r>
            <a:r>
              <a:rPr lang="en-GB" sz="1700" dirty="0" smtClean="0"/>
              <a:t> </a:t>
            </a:r>
            <a:r>
              <a:rPr lang="en-GB" sz="1700" dirty="0"/>
              <a:t>transcribed verbatim </a:t>
            </a:r>
            <a:r>
              <a:rPr lang="en-GB" sz="1200" dirty="0" smtClean="0"/>
              <a:t>(</a:t>
            </a:r>
            <a:r>
              <a:rPr lang="en-GB" sz="1200" dirty="0"/>
              <a:t>e.g. </a:t>
            </a:r>
            <a:r>
              <a:rPr lang="en-GB" sz="1200" dirty="0" err="1"/>
              <a:t>Denzin</a:t>
            </a:r>
            <a:r>
              <a:rPr lang="en-GB" sz="1200" dirty="0"/>
              <a:t> and Lincoln, 1994). </a:t>
            </a:r>
            <a:endParaRPr lang="en-GB" sz="1200" dirty="0" smtClean="0"/>
          </a:p>
          <a:p>
            <a:pPr>
              <a:buNone/>
            </a:pPr>
            <a:endParaRPr lang="en-GB" sz="1700" dirty="0" smtClean="0"/>
          </a:p>
          <a:p>
            <a:r>
              <a:rPr lang="en-GB" sz="1700" dirty="0" smtClean="0"/>
              <a:t>I was at </a:t>
            </a:r>
            <a:r>
              <a:rPr lang="en-GB" sz="1700" dirty="0"/>
              <a:t>the organisation for 6 months, attending monthly team briefs, weekly meetings, </a:t>
            </a:r>
            <a:r>
              <a:rPr lang="en-GB" sz="1700" dirty="0" smtClean="0"/>
              <a:t>workshops</a:t>
            </a:r>
            <a:r>
              <a:rPr lang="en-GB" sz="1700" dirty="0"/>
              <a:t> </a:t>
            </a:r>
            <a:r>
              <a:rPr lang="en-GB" sz="1700" dirty="0" smtClean="0"/>
              <a:t>&amp; </a:t>
            </a:r>
            <a:r>
              <a:rPr lang="en-GB" sz="1700" dirty="0"/>
              <a:t>coffee sessions with middle </a:t>
            </a:r>
            <a:r>
              <a:rPr lang="en-GB" sz="1700" dirty="0" smtClean="0"/>
              <a:t>managers.</a:t>
            </a:r>
          </a:p>
          <a:p>
            <a:pPr marL="0" indent="0">
              <a:buNone/>
            </a:pPr>
            <a:endParaRPr lang="en-GB" sz="1700" dirty="0" smtClean="0"/>
          </a:p>
          <a:p>
            <a:r>
              <a:rPr lang="en-GB" sz="1700" dirty="0"/>
              <a:t>Documentary evidences </a:t>
            </a:r>
            <a:r>
              <a:rPr lang="en-GB" sz="1700" dirty="0" smtClean="0"/>
              <a:t>such as the </a:t>
            </a:r>
            <a:r>
              <a:rPr lang="en-GB" sz="1700" dirty="0"/>
              <a:t>organisational organogram, </a:t>
            </a:r>
            <a:r>
              <a:rPr lang="en-GB" sz="1700" dirty="0" smtClean="0"/>
              <a:t>strategy </a:t>
            </a:r>
            <a:r>
              <a:rPr lang="en-GB" sz="1700" dirty="0"/>
              <a:t>of the managing director, strategy </a:t>
            </a:r>
            <a:r>
              <a:rPr lang="en-GB" sz="1700" dirty="0" smtClean="0"/>
              <a:t>documents of both projects, standing </a:t>
            </a:r>
            <a:r>
              <a:rPr lang="en-GB" sz="1700" dirty="0"/>
              <a:t>instructions &amp;</a:t>
            </a:r>
            <a:r>
              <a:rPr lang="en-GB" sz="1700" dirty="0" smtClean="0"/>
              <a:t> </a:t>
            </a:r>
            <a:r>
              <a:rPr lang="en-GB" sz="1700" dirty="0"/>
              <a:t>process </a:t>
            </a:r>
            <a:r>
              <a:rPr lang="en-GB" sz="1700" dirty="0" smtClean="0"/>
              <a:t>charts</a:t>
            </a:r>
            <a:r>
              <a:rPr lang="en-GB" sz="1700" dirty="0"/>
              <a:t> </a:t>
            </a:r>
            <a:r>
              <a:rPr lang="en-GB" sz="1700" dirty="0" smtClean="0"/>
              <a:t>were reviewed.</a:t>
            </a:r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429324618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848872" cy="50405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Research case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04056"/>
            <a:ext cx="7848872" cy="6353944"/>
          </a:xfrm>
        </p:spPr>
        <p:txBody>
          <a:bodyPr>
            <a:normAutofit/>
          </a:bodyPr>
          <a:lstStyle/>
          <a:p>
            <a:r>
              <a:rPr lang="en-GB" sz="1600" dirty="0" smtClean="0"/>
              <a:t>Plan Z Engineering (pseudonym), a high-tech firm, is </a:t>
            </a:r>
            <a:r>
              <a:rPr lang="en-GB" sz="1600" dirty="0"/>
              <a:t>the largest single manufacturer of turbo generators worldwide combining resources from three major manufacturers of generators for gas turbine, steam </a:t>
            </a:r>
            <a:r>
              <a:rPr lang="en-GB" sz="1600" dirty="0" smtClean="0"/>
              <a:t>turbine</a:t>
            </a:r>
            <a:r>
              <a:rPr lang="en-GB" sz="1600" dirty="0"/>
              <a:t> </a:t>
            </a:r>
            <a:r>
              <a:rPr lang="en-GB" sz="1600" dirty="0" smtClean="0"/>
              <a:t>&amp; </a:t>
            </a:r>
            <a:r>
              <a:rPr lang="en-GB" sz="1600" dirty="0"/>
              <a:t>hydro-turbine drive.  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It manufactures </a:t>
            </a:r>
            <a:r>
              <a:rPr lang="en-GB" sz="1600" dirty="0"/>
              <a:t>electricity generating equipment for power generation, industrial, oil and </a:t>
            </a:r>
            <a:r>
              <a:rPr lang="en-GB" sz="1600" dirty="0" smtClean="0"/>
              <a:t>gas</a:t>
            </a:r>
            <a:r>
              <a:rPr lang="en-GB" sz="1600" dirty="0"/>
              <a:t> </a:t>
            </a:r>
            <a:r>
              <a:rPr lang="en-GB" sz="1600" dirty="0" smtClean="0"/>
              <a:t>&amp; </a:t>
            </a:r>
            <a:r>
              <a:rPr lang="en-GB" sz="1600" dirty="0"/>
              <a:t>offshore sectors. 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It has </a:t>
            </a:r>
            <a:r>
              <a:rPr lang="en-GB" sz="1600" dirty="0"/>
              <a:t>over 125 years of production/service experience. 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36004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33509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BDAX 72-340ERH - MAN Turbo - Ibersol Electricidad Solar Iberica SL, Extremedura, Spain.jpg"/>
          <p:cNvPicPr>
            <a:picLocks noChangeAspect="1"/>
          </p:cNvPicPr>
          <p:nvPr/>
        </p:nvPicPr>
        <p:blipFill>
          <a:blip r:embed="rId3" cstate="email"/>
          <a:srcRect l="4614" t="4350" r="13336" b="24603"/>
          <a:stretch>
            <a:fillRect/>
          </a:stretch>
        </p:blipFill>
        <p:spPr bwMode="auto">
          <a:xfrm>
            <a:off x="4283968" y="1052736"/>
            <a:ext cx="3672408" cy="3528392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  <p:sp>
        <p:nvSpPr>
          <p:cNvPr id="8" name="Rectangle 7">
            <a:hlinkClick r:id="rId4" action="ppaction://hlinksldjump" tooltip="Back - What we do"/>
          </p:cNvPr>
          <p:cNvSpPr/>
          <p:nvPr/>
        </p:nvSpPr>
        <p:spPr>
          <a:xfrm>
            <a:off x="7236296" y="332656"/>
            <a:ext cx="165618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17" descr="C:\Documents and Settings\AHall\My Documents\My Pictures\em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1052736"/>
            <a:ext cx="3960440" cy="3456384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3541268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7925"/>
          </a:xfrm>
        </p:spPr>
        <p:txBody>
          <a:bodyPr/>
          <a:lstStyle/>
          <a:p>
            <a:r>
              <a:rPr lang="en-GB" sz="4000" dirty="0" smtClean="0"/>
              <a:t>Process of Analysis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291652"/>
              </p:ext>
            </p:extLst>
          </p:nvPr>
        </p:nvGraphicFramePr>
        <p:xfrm>
          <a:off x="457200" y="0"/>
          <a:ext cx="8579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88224" y="6237312"/>
            <a:ext cx="2019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i="1" dirty="0">
                <a:solidFill>
                  <a:srgbClr val="000000"/>
                </a:solidFill>
              </a:rPr>
              <a:t>(e.g., Pratt et al. 2006)</a:t>
            </a:r>
            <a:endParaRPr lang="en-GB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792088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60649"/>
            <a:ext cx="7772400" cy="360039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77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GB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research findings</a:t>
            </a:r>
            <a:endParaRPr lang="en-GB" sz="38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792088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7703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792088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60649"/>
            <a:ext cx="7772400" cy="360039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16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An overview of the IDENTIFIED CULTURAL VALUES</a:t>
            </a:r>
            <a:endParaRPr lang="en-GB" sz="16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4376"/>
              </p:ext>
            </p:extLst>
          </p:nvPr>
        </p:nvGraphicFramePr>
        <p:xfrm>
          <a:off x="179512" y="1052736"/>
          <a:ext cx="7772400" cy="5256581"/>
        </p:xfrm>
        <a:graphic>
          <a:graphicData uri="http://schemas.openxmlformats.org/drawingml/2006/table">
            <a:tbl>
              <a:tblPr firstRow="1" firstCol="1" bandRow="1"/>
              <a:tblGrid>
                <a:gridCol w="4396770"/>
                <a:gridCol w="3375630"/>
              </a:tblGrid>
              <a:tr h="555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Cultural Values used to Rationalise Exploitative Behaviours 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Middle Management Exploitative Behaviours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Plan/Align to Plans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 Improvement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Guide Refinement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Cultural Values used to Rationalise Exploratory Behaviours 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Middle Management Exploratory Behaviours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 Learning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Innovativeness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 Mindedness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Adaptability and Flexibility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Leading and Encouraging Change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Developing Others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Cultural Values used to Rationalise Ambidextrous Behaviours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Middle Management Ambidextrous Behaviours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Service Excellence to Customers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Multi-tasking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Maintaining a Reputable Brand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Creativity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Swift Decision Making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12565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792088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/>
              <a:t>Theoretically, the findings from this study has important implications for </a:t>
            </a:r>
            <a:r>
              <a:rPr lang="en-GB" sz="1600" b="1" dirty="0">
                <a:solidFill>
                  <a:srgbClr val="FF0000"/>
                </a:solidFill>
              </a:rPr>
              <a:t>individual managerial ambidexterity theory</a:t>
            </a:r>
            <a:r>
              <a:rPr lang="en-GB" sz="1600" dirty="0"/>
              <a:t>. Some scholars suggest that exploration and exploitation are not mutually exclusive at the firm level </a:t>
            </a:r>
            <a:r>
              <a:rPr lang="en-GB" sz="1600" dirty="0" smtClean="0"/>
              <a:t>or </a:t>
            </a:r>
            <a:r>
              <a:rPr lang="en-GB" sz="1600" dirty="0"/>
              <a:t>at the business unit-level </a:t>
            </a:r>
            <a:r>
              <a:rPr lang="en-GB" sz="1600" dirty="0" smtClean="0"/>
              <a:t>or </a:t>
            </a:r>
            <a:r>
              <a:rPr lang="en-GB" sz="1600" dirty="0"/>
              <a:t>at the managerial level (e.g. Mom et al. 2007</a:t>
            </a:r>
            <a:r>
              <a:rPr lang="en-GB" sz="1600" dirty="0" smtClean="0"/>
              <a:t>). </a:t>
            </a:r>
            <a:r>
              <a:rPr lang="en-GB" sz="1600" dirty="0"/>
              <a:t>From this study, I advocate </a:t>
            </a:r>
            <a:r>
              <a:rPr lang="en-GB" sz="1600" dirty="0" smtClean="0"/>
              <a:t>that </a:t>
            </a:r>
            <a:r>
              <a:rPr lang="en-GB" sz="1600" dirty="0"/>
              <a:t>at the individual managerial </a:t>
            </a:r>
            <a:r>
              <a:rPr lang="en-GB" sz="1600" dirty="0" smtClean="0"/>
              <a:t>level, explorative </a:t>
            </a:r>
            <a:r>
              <a:rPr lang="en-GB" sz="1600" dirty="0"/>
              <a:t>behaviours &amp; exploitative behaviours are not mutually exclusive as well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I also make important contributions to the </a:t>
            </a:r>
            <a:r>
              <a:rPr lang="en-GB" sz="1600" b="1" dirty="0">
                <a:solidFill>
                  <a:srgbClr val="FF0000"/>
                </a:solidFill>
              </a:rPr>
              <a:t>strategy formation &amp; implementation process </a:t>
            </a:r>
            <a:r>
              <a:rPr lang="en-GB" sz="1600" dirty="0" smtClean="0"/>
              <a:t>in </a:t>
            </a:r>
            <a:r>
              <a:rPr lang="en-GB" sz="1600" dirty="0"/>
              <a:t>organisations. The middle managers involved with the implementation of the projects demonstrated paradoxical behaviours which were necessary for the implementation of the plans within the scope of the organisation’s current strategy &amp; other initiatives outside the organisational </a:t>
            </a:r>
            <a:r>
              <a:rPr lang="en-GB" sz="1600" dirty="0" smtClean="0"/>
              <a:t>strategy.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Importantly, from a </a:t>
            </a:r>
            <a:r>
              <a:rPr lang="en-GB" sz="1600" b="1" dirty="0">
                <a:solidFill>
                  <a:srgbClr val="FF0000"/>
                </a:solidFill>
              </a:rPr>
              <a:t>practical perspective</a:t>
            </a:r>
            <a:r>
              <a:rPr lang="en-GB" sz="1600" dirty="0"/>
              <a:t>, the findings are novel for managerial practice. I</a:t>
            </a:r>
            <a:r>
              <a:rPr lang="en-GB" sz="1600" dirty="0" smtClean="0"/>
              <a:t>t </a:t>
            </a:r>
            <a:r>
              <a:rPr lang="en-GB" sz="1600" dirty="0"/>
              <a:t>is important for managers to develop deeper insights into how they can assist with the reconciliation of exploration &amp; exploitation since most business environments are affected by the exploration/exploitation trade </a:t>
            </a:r>
            <a:r>
              <a:rPr lang="en-GB" sz="1600" dirty="0" smtClean="0"/>
              <a:t>off.</a:t>
            </a:r>
          </a:p>
          <a:p>
            <a:endParaRPr lang="en-GB" sz="1600" dirty="0"/>
          </a:p>
          <a:p>
            <a:r>
              <a:rPr lang="en-GB" sz="1600" dirty="0" smtClean="0"/>
              <a:t>Lastly, managers can select &amp; deploy cultural values to justify their behaviours, and are not necessarily constrained by organisational culture.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60649"/>
            <a:ext cx="7772400" cy="360039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77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GB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Discussion</a:t>
            </a:r>
            <a:endParaRPr lang="en-GB" sz="38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0061698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7920880" cy="612068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My </a:t>
            </a:r>
            <a:r>
              <a:rPr lang="en-GB" sz="1600" dirty="0"/>
              <a:t>aim in this paper was to explore </a:t>
            </a:r>
            <a:r>
              <a:rPr lang="en-GB" sz="1600" dirty="0" smtClean="0"/>
              <a:t>behaviours </a:t>
            </a:r>
            <a:r>
              <a:rPr lang="en-GB" sz="1600" dirty="0"/>
              <a:t>of middle </a:t>
            </a:r>
            <a:r>
              <a:rPr lang="en-GB" sz="1600" dirty="0" smtClean="0"/>
              <a:t>managers and how they justify them by picking </a:t>
            </a:r>
            <a:r>
              <a:rPr lang="en-GB" sz="1600" dirty="0"/>
              <a:t>&amp;</a:t>
            </a:r>
            <a:r>
              <a:rPr lang="en-GB" sz="1600" dirty="0" smtClean="0"/>
              <a:t> choosing from the cultural toolkit with an organisations.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n-GB" sz="1600" dirty="0"/>
              <a:t>Most studies on ambidexterity has focused on the macro (organisational) </a:t>
            </a:r>
            <a:r>
              <a:rPr lang="en-GB" sz="1600" dirty="0" smtClean="0"/>
              <a:t>level (e.g., Benner </a:t>
            </a:r>
            <a:r>
              <a:rPr lang="en-GB" sz="1600" dirty="0"/>
              <a:t>and </a:t>
            </a:r>
            <a:r>
              <a:rPr lang="en-GB" sz="1600" dirty="0" err="1"/>
              <a:t>Tushman</a:t>
            </a:r>
            <a:r>
              <a:rPr lang="en-GB" sz="1600" dirty="0"/>
              <a:t>, </a:t>
            </a:r>
            <a:r>
              <a:rPr lang="en-GB" sz="1600" dirty="0" smtClean="0"/>
              <a:t>2003).</a:t>
            </a:r>
          </a:p>
          <a:p>
            <a:pPr lvl="0"/>
            <a:endParaRPr lang="en-GB" sz="1600" dirty="0" smtClean="0"/>
          </a:p>
          <a:p>
            <a:r>
              <a:rPr lang="en-GB" sz="1600" dirty="0"/>
              <a:t>Though less is known about how individuals may become </a:t>
            </a:r>
            <a:r>
              <a:rPr lang="en-GB" sz="1600" dirty="0" smtClean="0"/>
              <a:t>ambidextrous</a:t>
            </a:r>
            <a:r>
              <a:rPr lang="en-GB" sz="1600" dirty="0"/>
              <a:t>, this </a:t>
            </a:r>
            <a:r>
              <a:rPr lang="en-GB" sz="1600" dirty="0" smtClean="0"/>
              <a:t>research has </a:t>
            </a:r>
            <a:r>
              <a:rPr lang="en-GB" sz="1600" dirty="0"/>
              <a:t>taken important steps towards the better understanding of the ambidexterity phenomenon</a:t>
            </a:r>
            <a:r>
              <a:rPr lang="en-GB" sz="1600" dirty="0" smtClean="0"/>
              <a:t>.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lvl="0"/>
            <a:r>
              <a:rPr lang="en-GB" sz="1600" dirty="0" smtClean="0"/>
              <a:t>The </a:t>
            </a:r>
            <a:r>
              <a:rPr lang="en-GB" sz="1600" dirty="0"/>
              <a:t>research provides </a:t>
            </a:r>
            <a:r>
              <a:rPr lang="en-GB" sz="1600" dirty="0" smtClean="0"/>
              <a:t>further evidence </a:t>
            </a:r>
            <a:r>
              <a:rPr lang="en-GB" sz="1600" dirty="0"/>
              <a:t>at the micro level </a:t>
            </a:r>
            <a:r>
              <a:rPr lang="en-GB" sz="1600" dirty="0" smtClean="0"/>
              <a:t>of ambidexterity at the managerial level. 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r>
              <a:rPr lang="en-GB" sz="1600" dirty="0" smtClean="0"/>
              <a:t>More research is still needed to fully understand the ambidexterity phenomenon</a:t>
            </a:r>
            <a:r>
              <a:rPr lang="en-GB" sz="1600" dirty="0"/>
              <a:t>;</a:t>
            </a:r>
            <a:r>
              <a:rPr lang="en-GB" sz="1600" dirty="0" smtClean="0"/>
              <a:t> but it </a:t>
            </a:r>
            <a:r>
              <a:rPr lang="en-GB" sz="1600" dirty="0"/>
              <a:t>is hoped that this study has generated insights which will have far reaching implications for wider </a:t>
            </a:r>
            <a:r>
              <a:rPr lang="en-GB" sz="1600" dirty="0" smtClean="0"/>
              <a:t>contexts.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60649"/>
            <a:ext cx="7772400" cy="360039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77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GB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conclusion</a:t>
            </a:r>
            <a:endParaRPr lang="en-GB" sz="38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8685841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CONTENT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1496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Introduction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Literature Review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Research Questions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Methodology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Research Case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Research Findings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Conclusions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6794264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“</a:t>
            </a:r>
            <a:r>
              <a:rPr lang="en-US" sz="1800" i="1" dirty="0"/>
              <a:t>A juggler who is very good at manipulating a single ball is not interesting. It is only when the juggler can handle multiple balls at one time that his or her skill is respected”</a:t>
            </a:r>
            <a:r>
              <a:rPr lang="en-US" sz="1800" dirty="0"/>
              <a:t> </a:t>
            </a:r>
            <a:r>
              <a:rPr lang="en-US" sz="1100" dirty="0"/>
              <a:t>(</a:t>
            </a:r>
            <a:r>
              <a:rPr lang="en-US" sz="1100" dirty="0" err="1"/>
              <a:t>Tushman</a:t>
            </a:r>
            <a:r>
              <a:rPr lang="en-US" sz="1100" dirty="0"/>
              <a:t> and O’Reilly, 1996: 11). </a:t>
            </a:r>
            <a:endParaRPr lang="en-US" sz="11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i="1" dirty="0" smtClean="0"/>
          </a:p>
          <a:p>
            <a:pPr marL="0" indent="0">
              <a:buNone/>
            </a:pPr>
            <a:endParaRPr lang="en-GB" sz="1800" i="1" dirty="0"/>
          </a:p>
          <a:p>
            <a:endParaRPr lang="en-GB" sz="1800" i="1" dirty="0" smtClean="0"/>
          </a:p>
          <a:p>
            <a:endParaRPr lang="en-GB" sz="1800" i="1" dirty="0"/>
          </a:p>
          <a:p>
            <a:pPr marL="0" indent="0">
              <a:buNone/>
            </a:pPr>
            <a:endParaRPr lang="en-GB" sz="1800" i="1" dirty="0" smtClean="0"/>
          </a:p>
          <a:p>
            <a:endParaRPr lang="en-GB" sz="1800" i="1" dirty="0"/>
          </a:p>
          <a:p>
            <a:endParaRPr lang="en-GB" sz="1800" i="1" dirty="0" smtClean="0"/>
          </a:p>
          <a:p>
            <a:pPr marL="0" indent="0">
              <a:buNone/>
            </a:pPr>
            <a:endParaRPr lang="en-GB" sz="1800" i="1" dirty="0" smtClean="0"/>
          </a:p>
          <a:p>
            <a:pPr marL="0" indent="0">
              <a:buNone/>
            </a:pPr>
            <a:endParaRPr lang="en-GB" sz="1800" i="1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260649"/>
            <a:ext cx="7772400" cy="650503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The idea behind the research</a:t>
            </a:r>
            <a:endParaRPr lang="en-GB" sz="38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</a:endParaRPr>
          </a:p>
        </p:txBody>
      </p:sp>
      <p:pic>
        <p:nvPicPr>
          <p:cNvPr id="7" name="Picture 78" descr="C:\Users\bsda3\Desktop\Ambidexterity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61206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1338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7812310" cy="612068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Organisational ambidexterity </a:t>
            </a:r>
            <a:r>
              <a:rPr lang="en-GB" sz="2000" dirty="0"/>
              <a:t>involves the pursuit of conflicting organisational goals, and </a:t>
            </a:r>
            <a:r>
              <a:rPr lang="en-US" sz="2000" dirty="0"/>
              <a:t>describes organisations that are able to implement multiple strategic actions simultaneously </a:t>
            </a:r>
            <a:r>
              <a:rPr lang="en-US" sz="1400" dirty="0"/>
              <a:t>(</a:t>
            </a:r>
            <a:r>
              <a:rPr lang="en-US" sz="1400" dirty="0" err="1"/>
              <a:t>Simsek</a:t>
            </a:r>
            <a:r>
              <a:rPr lang="en-US" sz="1400" dirty="0"/>
              <a:t> et al. 2009).</a:t>
            </a:r>
          </a:p>
          <a:p>
            <a:pPr marL="0" indent="0">
              <a:buNone/>
            </a:pPr>
            <a:endParaRPr lang="en-GB" sz="1900" dirty="0" smtClean="0"/>
          </a:p>
          <a:p>
            <a:r>
              <a:rPr lang="en-GB" sz="1900" dirty="0"/>
              <a:t>R</a:t>
            </a:r>
            <a:r>
              <a:rPr lang="en-GB" sz="1900" dirty="0" smtClean="0"/>
              <a:t>esearch </a:t>
            </a:r>
            <a:r>
              <a:rPr lang="en-GB" sz="1900" dirty="0"/>
              <a:t>on organisational ambidexterity can be viewed from two main </a:t>
            </a:r>
            <a:r>
              <a:rPr lang="en-GB" sz="1900" dirty="0" smtClean="0"/>
              <a:t>perspectives: </a:t>
            </a:r>
            <a:r>
              <a:rPr lang="en-GB" sz="1900" dirty="0" smtClean="0">
                <a:solidFill>
                  <a:srgbClr val="7030A0"/>
                </a:solidFill>
              </a:rPr>
              <a:t>structural </a:t>
            </a:r>
            <a:r>
              <a:rPr lang="en-GB" sz="1900" dirty="0">
                <a:solidFill>
                  <a:srgbClr val="7030A0"/>
                </a:solidFill>
              </a:rPr>
              <a:t>ambidexterity </a:t>
            </a:r>
            <a:r>
              <a:rPr lang="en-GB" sz="1300" dirty="0"/>
              <a:t>(e.g. </a:t>
            </a:r>
            <a:r>
              <a:rPr lang="en-GB" sz="1300" dirty="0" smtClean="0"/>
              <a:t>Benner </a:t>
            </a:r>
            <a:r>
              <a:rPr lang="en-GB" sz="1300" dirty="0"/>
              <a:t>and </a:t>
            </a:r>
            <a:r>
              <a:rPr lang="en-GB" sz="1300" dirty="0" err="1"/>
              <a:t>Tushman</a:t>
            </a:r>
            <a:r>
              <a:rPr lang="en-GB" sz="1300" dirty="0"/>
              <a:t>, </a:t>
            </a:r>
            <a:r>
              <a:rPr lang="en-GB" sz="1300" dirty="0" smtClean="0"/>
              <a:t>2003), </a:t>
            </a:r>
            <a:r>
              <a:rPr lang="en-GB" sz="1900" dirty="0"/>
              <a:t>and </a:t>
            </a:r>
            <a:r>
              <a:rPr lang="en-GB" sz="1900" dirty="0">
                <a:solidFill>
                  <a:srgbClr val="7030A0"/>
                </a:solidFill>
              </a:rPr>
              <a:t>contextual ambidexterity </a:t>
            </a:r>
            <a:r>
              <a:rPr lang="en-GB" sz="1300" dirty="0"/>
              <a:t>(e.g. Gibson and </a:t>
            </a:r>
            <a:r>
              <a:rPr lang="en-GB" sz="1300" dirty="0" err="1"/>
              <a:t>Birkinshaw</a:t>
            </a:r>
            <a:r>
              <a:rPr lang="en-GB" sz="1300" dirty="0"/>
              <a:t>, </a:t>
            </a:r>
            <a:r>
              <a:rPr lang="en-GB" sz="1300" dirty="0" smtClean="0"/>
              <a:t>2004). </a:t>
            </a:r>
          </a:p>
          <a:p>
            <a:endParaRPr lang="en-GB" sz="1300" dirty="0"/>
          </a:p>
          <a:p>
            <a:endParaRPr lang="en-GB" sz="1300" dirty="0" smtClean="0"/>
          </a:p>
          <a:p>
            <a:r>
              <a:rPr lang="en-GB" sz="2000" dirty="0" smtClean="0"/>
              <a:t>Mom et. </a:t>
            </a:r>
            <a:r>
              <a:rPr lang="en-GB" sz="2000" dirty="0"/>
              <a:t>al (</a:t>
            </a:r>
            <a:r>
              <a:rPr lang="en-GB" sz="2000" dirty="0" smtClean="0"/>
              <a:t>2009) </a:t>
            </a:r>
            <a:r>
              <a:rPr lang="en-GB" sz="2000" dirty="0"/>
              <a:t>defines ambidexterity at the manager level as </a:t>
            </a:r>
            <a:r>
              <a:rPr lang="en-GB" sz="2000" i="1" dirty="0" smtClean="0"/>
              <a:t>a </a:t>
            </a:r>
            <a:r>
              <a:rPr lang="en-GB" sz="2000" i="1" dirty="0"/>
              <a:t>manager’s behavioural orientation toward combining exploration &amp;</a:t>
            </a:r>
            <a:r>
              <a:rPr lang="en-GB" sz="2000" i="1" dirty="0" smtClean="0"/>
              <a:t> </a:t>
            </a:r>
            <a:r>
              <a:rPr lang="en-GB" sz="2000" i="1" dirty="0"/>
              <a:t>exploitation related activities within a certain period of time</a:t>
            </a:r>
            <a:r>
              <a:rPr lang="en-GB" sz="2000" i="1" dirty="0" smtClean="0"/>
              <a:t>. </a:t>
            </a:r>
            <a:endParaRPr lang="en-GB" sz="1900" i="1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87" y="260649"/>
            <a:ext cx="7772400" cy="360039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77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GB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introduction </a:t>
            </a:r>
            <a:endParaRPr lang="en-GB" sz="38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8996138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these firms have in common?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096344" cy="16561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98466"/>
            <a:ext cx="2736304" cy="2088231"/>
          </a:xfrm>
          <a:prstGeom prst="rect">
            <a:avLst/>
          </a:prstGeom>
        </p:spPr>
      </p:pic>
      <p:pic>
        <p:nvPicPr>
          <p:cNvPr id="5121" name="Picture 1" descr="C:\Documents and Settings\oaa\Desktop\resea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86" y="1737005"/>
            <a:ext cx="2849069" cy="18722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203848" y="6093296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>
                <a:solidFill>
                  <a:prstClr val="black"/>
                </a:solidFill>
              </a:rPr>
              <a:t>(Adapted from Floyd, 2011)</a:t>
            </a:r>
            <a:endParaRPr lang="en-GB" sz="1100" b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Documents and Settings\oaa\Desktop\imagesCAEV3MG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645024"/>
            <a:ext cx="2880320" cy="2155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838173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9pPr>
          </a:lstStyle>
          <a:p>
            <a:fld id="{1B0CC496-F2FF-4A2D-8365-2F56E771F625}" type="slidenum">
              <a:rPr lang="en-GB" sz="1200" smtClean="0"/>
              <a:pPr/>
              <a:t>6</a:t>
            </a:fld>
            <a:endParaRPr lang="en-GB" sz="12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solidFill>
                  <a:srgbClr val="3333CC"/>
                </a:solidFill>
              </a:rPr>
              <a:t>Organisations with a culture of innovation?</a:t>
            </a:r>
            <a:endParaRPr lang="en-US" sz="1800" dirty="0" smtClean="0">
              <a:solidFill>
                <a:srgbClr val="3333CC"/>
              </a:solidFill>
            </a:endParaRPr>
          </a:p>
        </p:txBody>
      </p:sp>
      <p:pic>
        <p:nvPicPr>
          <p:cNvPr id="299011" name="Picture 3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05001"/>
            <a:ext cx="2079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3" name="Picture 5" descr="3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18669"/>
            <a:ext cx="1882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4" name="Picture 6" descr="http://www1.cs.columbia.edu/~sedwards/apple2fpga/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2" y="1089758"/>
            <a:ext cx="13112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6" name="Picture 8" descr="dakine_gortex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2" y="2552700"/>
            <a:ext cx="197008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7" name="Picture 9" descr="imagesvirgin-logo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81525"/>
            <a:ext cx="13684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7812310" cy="6120680"/>
          </a:xfrm>
        </p:spPr>
        <p:txBody>
          <a:bodyPr>
            <a:normAutofit/>
          </a:bodyPr>
          <a:lstStyle/>
          <a:p>
            <a:r>
              <a:rPr lang="en-GB" sz="1400" dirty="0" smtClean="0"/>
              <a:t>A </a:t>
            </a:r>
            <a:r>
              <a:rPr lang="en-GB" sz="1400" dirty="0"/>
              <a:t>pattern of shared basic assumptions that a group learns as it solves its problems of external adaptation &amp;</a:t>
            </a:r>
            <a:r>
              <a:rPr lang="en-GB" sz="1400" dirty="0" smtClean="0"/>
              <a:t> </a:t>
            </a:r>
            <a:r>
              <a:rPr lang="en-GB" sz="1400" dirty="0"/>
              <a:t>internal </a:t>
            </a:r>
            <a:r>
              <a:rPr lang="en-GB" sz="1400" dirty="0" smtClean="0"/>
              <a:t>integration (Schein</a:t>
            </a:r>
            <a:r>
              <a:rPr lang="en-GB" sz="1400" dirty="0"/>
              <a:t>, 1992).</a:t>
            </a:r>
          </a:p>
          <a:p>
            <a:r>
              <a:rPr lang="en-GB" sz="1400" dirty="0"/>
              <a:t>A</a:t>
            </a:r>
            <a:r>
              <a:rPr lang="en-GB" sz="1400" dirty="0" smtClean="0"/>
              <a:t> </a:t>
            </a:r>
            <a:r>
              <a:rPr lang="en-GB" sz="1400" dirty="0"/>
              <a:t>complex set of values, beliefs, assumptions, &amp;</a:t>
            </a:r>
            <a:r>
              <a:rPr lang="en-GB" sz="1400" dirty="0" smtClean="0"/>
              <a:t> </a:t>
            </a:r>
            <a:r>
              <a:rPr lang="en-GB" sz="1400" dirty="0"/>
              <a:t>symbols that define the way in which a firm conducts its </a:t>
            </a:r>
            <a:r>
              <a:rPr lang="en-GB" sz="1400" dirty="0" smtClean="0"/>
              <a:t>business</a:t>
            </a:r>
            <a:r>
              <a:rPr lang="en-GB" sz="1400" dirty="0"/>
              <a:t> </a:t>
            </a:r>
            <a:r>
              <a:rPr lang="en-GB" sz="1400" dirty="0" smtClean="0"/>
              <a:t>(Barney</a:t>
            </a:r>
            <a:r>
              <a:rPr lang="en-GB" sz="1400" dirty="0"/>
              <a:t>, 1986</a:t>
            </a:r>
            <a:r>
              <a:rPr lang="en-GB" sz="1400" dirty="0" smtClean="0"/>
              <a:t>).</a:t>
            </a:r>
            <a:endParaRPr lang="en-GB" sz="1400" dirty="0"/>
          </a:p>
          <a:p>
            <a:r>
              <a:rPr lang="en-GB" sz="1400" dirty="0"/>
              <a:t>A</a:t>
            </a:r>
            <a:r>
              <a:rPr lang="en-GB" sz="1400" dirty="0" smtClean="0"/>
              <a:t> </a:t>
            </a:r>
            <a:r>
              <a:rPr lang="en-GB" sz="1400" dirty="0"/>
              <a:t>system of shared values and norms which defines &amp;</a:t>
            </a:r>
            <a:r>
              <a:rPr lang="en-GB" sz="1400" dirty="0" smtClean="0"/>
              <a:t> </a:t>
            </a:r>
            <a:r>
              <a:rPr lang="en-GB" sz="1400" dirty="0"/>
              <a:t>guides employee attitudes &amp;</a:t>
            </a:r>
            <a:r>
              <a:rPr lang="en-GB" sz="1400" dirty="0" smtClean="0"/>
              <a:t> </a:t>
            </a:r>
            <a:r>
              <a:rPr lang="en-GB" sz="1400" dirty="0"/>
              <a:t>behaviours (O’Reilly and Chatman, 1996).</a:t>
            </a:r>
          </a:p>
          <a:p>
            <a:pPr marL="0" indent="0">
              <a:buNone/>
            </a:pPr>
            <a:endParaRPr lang="en-GB" sz="1400" i="1" dirty="0" smtClean="0"/>
          </a:p>
          <a:p>
            <a:r>
              <a:rPr lang="en-GB" sz="1400" dirty="0"/>
              <a:t>A</a:t>
            </a:r>
            <a:r>
              <a:rPr lang="en-GB" sz="1400" dirty="0" smtClean="0"/>
              <a:t> </a:t>
            </a:r>
            <a:r>
              <a:rPr lang="en-GB" sz="1400" dirty="0"/>
              <a:t>driving force in an organisation (O'Reilly and Chatman, 1996).</a:t>
            </a:r>
          </a:p>
          <a:p>
            <a:r>
              <a:rPr lang="en-GB" sz="1400" dirty="0"/>
              <a:t>It has a powerful force in explaining the behaviours of individuals &amp; groups within organisations (Barney, 1986).</a:t>
            </a:r>
          </a:p>
          <a:p>
            <a:r>
              <a:rPr lang="en-GB" sz="1400" dirty="0"/>
              <a:t>It help employees achieve their daily routines by creating informal rules which spells out how they are expected to behave (</a:t>
            </a:r>
            <a:r>
              <a:rPr lang="en-GB" sz="1400" dirty="0" err="1"/>
              <a:t>Deninson</a:t>
            </a:r>
            <a:r>
              <a:rPr lang="en-GB" sz="1400" dirty="0"/>
              <a:t>, 1990</a:t>
            </a:r>
            <a:r>
              <a:rPr lang="en-GB" sz="1400" dirty="0" smtClean="0"/>
              <a:t>).</a:t>
            </a:r>
          </a:p>
          <a:p>
            <a:endParaRPr lang="en-GB" sz="1400" dirty="0"/>
          </a:p>
          <a:p>
            <a:endParaRPr lang="en-US" sz="1400" dirty="0" smtClean="0"/>
          </a:p>
          <a:p>
            <a:pPr marL="0" indent="0">
              <a:buNone/>
            </a:pPr>
            <a:r>
              <a:rPr lang="en-GB" sz="1400" b="1" dirty="0"/>
              <a:t>Organisational Values</a:t>
            </a:r>
            <a:endParaRPr lang="en-GB" sz="1400" dirty="0"/>
          </a:p>
          <a:p>
            <a:r>
              <a:rPr lang="en-GB" sz="1400" dirty="0" smtClean="0"/>
              <a:t>Values </a:t>
            </a:r>
            <a:r>
              <a:rPr lang="en-GB" sz="1400" dirty="0"/>
              <a:t>influence the choices which are made, the appeals people respond </a:t>
            </a:r>
            <a:r>
              <a:rPr lang="en-GB" sz="1400" dirty="0" smtClean="0"/>
              <a:t>to </a:t>
            </a:r>
            <a:r>
              <a:rPr lang="en-GB" sz="1400" dirty="0"/>
              <a:t>&amp;</a:t>
            </a:r>
            <a:r>
              <a:rPr lang="en-GB" sz="1400" dirty="0" smtClean="0"/>
              <a:t> </a:t>
            </a:r>
            <a:r>
              <a:rPr lang="en-GB" sz="1400" dirty="0"/>
              <a:t>the ways in which time &amp;</a:t>
            </a:r>
            <a:r>
              <a:rPr lang="en-GB" sz="1400" dirty="0" smtClean="0"/>
              <a:t> </a:t>
            </a:r>
            <a:r>
              <a:rPr lang="en-GB" sz="1400" dirty="0"/>
              <a:t>energy is invested (Posner and Schmidt, 1992). </a:t>
            </a:r>
          </a:p>
          <a:p>
            <a:r>
              <a:rPr lang="en-GB" sz="1400" dirty="0" smtClean="0"/>
              <a:t>….these </a:t>
            </a:r>
            <a:r>
              <a:rPr lang="en-GB" sz="1400" dirty="0"/>
              <a:t>values can give a sense of direction in the midst of conflicting views &amp;</a:t>
            </a:r>
            <a:r>
              <a:rPr lang="en-GB" sz="1400" dirty="0" smtClean="0"/>
              <a:t> </a:t>
            </a:r>
            <a:r>
              <a:rPr lang="en-GB" sz="1400" dirty="0"/>
              <a:t>demands (Posner and Schmidt, 1992).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87" y="260649"/>
            <a:ext cx="7772400" cy="360039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77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GB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Organisational culture (1</a:t>
            </a:r>
            <a:r>
              <a:rPr lang="en-GB" sz="3800" b="1" cap="all" baseline="300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ST</a:t>
            </a:r>
            <a:r>
              <a:rPr lang="en-GB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 wave) </a:t>
            </a:r>
            <a:endParaRPr lang="en-GB" sz="38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3319347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7812310" cy="6120680"/>
          </a:xfrm>
        </p:spPr>
        <p:txBody>
          <a:bodyPr>
            <a:normAutofit/>
          </a:bodyPr>
          <a:lstStyle/>
          <a:p>
            <a:r>
              <a:rPr lang="en-GB" sz="1400" dirty="0"/>
              <a:t>Most early organisational research emphasised cultural persistence &amp; coherence; culture as a concept was associated with fairly stable, encompassing &amp; often internalised constraints on individual action (Weber and </a:t>
            </a:r>
            <a:r>
              <a:rPr lang="en-GB" sz="1400" dirty="0" err="1"/>
              <a:t>Dacin</a:t>
            </a:r>
            <a:r>
              <a:rPr lang="en-GB" sz="1400" dirty="0"/>
              <a:t>, 2011). </a:t>
            </a: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But cultural approaches to organisations have experienced resurgence in recent years. Scholars have become less interested in models of culture as a constraint either internalised by individuals or imposed </a:t>
            </a:r>
            <a:r>
              <a:rPr lang="en-GB" sz="1400" dirty="0" smtClean="0"/>
              <a:t>(</a:t>
            </a:r>
            <a:r>
              <a:rPr lang="en-GB" sz="1400" dirty="0"/>
              <a:t>Weber and </a:t>
            </a:r>
            <a:r>
              <a:rPr lang="en-GB" sz="1400" dirty="0" err="1"/>
              <a:t>Dacin</a:t>
            </a:r>
            <a:r>
              <a:rPr lang="en-GB" sz="1400" dirty="0"/>
              <a:t>, 2011).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GB" sz="1400" dirty="0"/>
              <a:t>This ‘second wave’ of cultural research examines how individuals &amp; organisations access &amp; deploy different cultural </a:t>
            </a:r>
            <a:r>
              <a:rPr lang="en-GB" sz="1400" dirty="0" smtClean="0"/>
              <a:t>resources.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Culture influences action not by providing the ultimate values towards which action is oriented, but influences it by shaping a repertoire or toolkit of habits, </a:t>
            </a:r>
            <a:r>
              <a:rPr lang="en-GB" sz="1400" dirty="0" smtClean="0"/>
              <a:t>skills</a:t>
            </a:r>
            <a:r>
              <a:rPr lang="en-GB" sz="1400" dirty="0"/>
              <a:t> </a:t>
            </a:r>
            <a:r>
              <a:rPr lang="en-GB" sz="1400" dirty="0" smtClean="0"/>
              <a:t>&amp; </a:t>
            </a:r>
            <a:r>
              <a:rPr lang="en-GB" sz="1400" dirty="0"/>
              <a:t>styles from which people construct strategies of action (</a:t>
            </a:r>
            <a:r>
              <a:rPr lang="en-GB" sz="1400" dirty="0" err="1"/>
              <a:t>Swidler</a:t>
            </a:r>
            <a:r>
              <a:rPr lang="en-GB" sz="1400" dirty="0"/>
              <a:t>, 1986</a:t>
            </a:r>
            <a:r>
              <a:rPr lang="en-GB" sz="1400" dirty="0" smtClean="0"/>
              <a:t>).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Like a library that holds many more books than any one person could ever read, a ‘‘culture’’ sustains an array of resources that people can draw in different ways, so people know more culture than they use (</a:t>
            </a:r>
            <a:r>
              <a:rPr lang="en-GB" sz="1400" dirty="0" err="1"/>
              <a:t>Swidler</a:t>
            </a:r>
            <a:r>
              <a:rPr lang="en-GB" sz="1400" dirty="0"/>
              <a:t>, 1986, 2001).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87" y="260649"/>
            <a:ext cx="7772400" cy="360039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77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GB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Organisational culture (2</a:t>
            </a:r>
            <a:r>
              <a:rPr lang="en-GB" sz="3800" b="1" cap="all" baseline="300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nd</a:t>
            </a:r>
            <a:r>
              <a:rPr lang="en-GB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 wave) </a:t>
            </a:r>
            <a:endParaRPr lang="en-GB" sz="38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1919381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239000" cy="288032"/>
          </a:xfrm>
        </p:spPr>
        <p:txBody>
          <a:bodyPr>
            <a:noAutofit/>
          </a:bodyPr>
          <a:lstStyle/>
          <a:p>
            <a:r>
              <a:rPr lang="en-GB" sz="2400" dirty="0" smtClean="0"/>
              <a:t>Research question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76672"/>
            <a:ext cx="7920880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GB" sz="1600" i="1" dirty="0"/>
              <a:t>How do middle managers </a:t>
            </a:r>
            <a:r>
              <a:rPr lang="en-GB" sz="1600" i="1" dirty="0" smtClean="0"/>
              <a:t>deploy </a:t>
            </a:r>
            <a:r>
              <a:rPr lang="en-GB" sz="1600" i="1" dirty="0"/>
              <a:t>cultural </a:t>
            </a:r>
            <a:r>
              <a:rPr lang="en-GB" sz="1600" i="1" dirty="0" smtClean="0"/>
              <a:t>resources (values) </a:t>
            </a:r>
            <a:r>
              <a:rPr lang="en-GB" sz="1600" i="1" dirty="0"/>
              <a:t>to rationalise their behaviours during the orchestration of organisational ambidexterity?</a:t>
            </a:r>
            <a:endParaRPr lang="en-GB" sz="1600" dirty="0"/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7144963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xel">
  <a:themeElements>
    <a:clrScheme name="Pixel 9">
      <a:dk1>
        <a:srgbClr val="000000"/>
      </a:dk1>
      <a:lt1>
        <a:srgbClr val="FFFFFF"/>
      </a:lt1>
      <a:dk2>
        <a:srgbClr val="000000"/>
      </a:dk2>
      <a:lt2>
        <a:srgbClr val="440044"/>
      </a:lt2>
      <a:accent1>
        <a:srgbClr val="FFCCCC"/>
      </a:accent1>
      <a:accent2>
        <a:srgbClr val="790571"/>
      </a:accent2>
      <a:accent3>
        <a:srgbClr val="FFFFFF"/>
      </a:accent3>
      <a:accent4>
        <a:srgbClr val="000000"/>
      </a:accent4>
      <a:accent5>
        <a:srgbClr val="FFE2E2"/>
      </a:accent5>
      <a:accent6>
        <a:srgbClr val="6D0466"/>
      </a:accent6>
      <a:hlink>
        <a:srgbClr val="993366"/>
      </a:hlink>
      <a:folHlink>
        <a:srgbClr val="9F839F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2750</TotalTime>
  <Words>1286</Words>
  <Application>Microsoft Office PowerPoint</Application>
  <PresentationFormat>On-screen Show (4:3)</PresentationFormat>
  <Paragraphs>188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Calibri</vt:lpstr>
      <vt:lpstr>Times</vt:lpstr>
      <vt:lpstr>Times New Roman</vt:lpstr>
      <vt:lpstr>Trebuchet MS</vt:lpstr>
      <vt:lpstr>Verdana</vt:lpstr>
      <vt:lpstr>Wingdings</vt:lpstr>
      <vt:lpstr>Wingdings 2</vt:lpstr>
      <vt:lpstr>Opulent</vt:lpstr>
      <vt:lpstr>Pixel</vt:lpstr>
      <vt:lpstr>blank</vt:lpstr>
      <vt:lpstr>PowerPoint Presentation</vt:lpstr>
      <vt:lpstr>CONTENT</vt:lpstr>
      <vt:lpstr>PowerPoint Presentation</vt:lpstr>
      <vt:lpstr>PowerPoint Presentation</vt:lpstr>
      <vt:lpstr>What do these firms have in common? </vt:lpstr>
      <vt:lpstr>Organisations with a culture of innovation?</vt:lpstr>
      <vt:lpstr>PowerPoint Presentation</vt:lpstr>
      <vt:lpstr>PowerPoint Presentation</vt:lpstr>
      <vt:lpstr>Research question</vt:lpstr>
      <vt:lpstr>Methodology</vt:lpstr>
      <vt:lpstr>Research case</vt:lpstr>
      <vt:lpstr>PowerPoint Presentation</vt:lpstr>
      <vt:lpstr>Process of Analysis</vt:lpstr>
      <vt:lpstr>PowerPoint Presentation</vt:lpstr>
      <vt:lpstr>PowerPoint Presentation</vt:lpstr>
      <vt:lpstr>PowerPoint Presentation</vt:lpstr>
      <vt:lpstr>PowerPoint Presentation</vt:lpstr>
    </vt:vector>
  </TitlesOfParts>
  <Company>Loughborough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Staff/Research Student</dc:creator>
  <cp:lastModifiedBy>Gallacher, Jonathan</cp:lastModifiedBy>
  <cp:revision>294</cp:revision>
  <cp:lastPrinted>2014-04-11T07:08:58Z</cp:lastPrinted>
  <dcterms:created xsi:type="dcterms:W3CDTF">2012-08-14T18:17:21Z</dcterms:created>
  <dcterms:modified xsi:type="dcterms:W3CDTF">2017-11-16T10:58:33Z</dcterms:modified>
</cp:coreProperties>
</file>