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59" r:id="rId4"/>
    <p:sldId id="273" r:id="rId5"/>
    <p:sldId id="262" r:id="rId6"/>
    <p:sldId id="263" r:id="rId7"/>
    <p:sldId id="282" r:id="rId8"/>
    <p:sldId id="276" r:id="rId9"/>
    <p:sldId id="283" r:id="rId10"/>
    <p:sldId id="286" r:id="rId11"/>
    <p:sldId id="285" r:id="rId12"/>
    <p:sldId id="277" r:id="rId13"/>
    <p:sldId id="278" r:id="rId14"/>
    <p:sldId id="279" r:id="rId15"/>
    <p:sldId id="280" r:id="rId16"/>
    <p:sldId id="281" r:id="rId17"/>
    <p:sldId id="266" r:id="rId18"/>
    <p:sldId id="267" r:id="rId19"/>
    <p:sldId id="268"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90" d="100"/>
          <a:sy n="90"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20402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63279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54317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87706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72677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11/01/2018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209758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B6DC7-6C51-4635-981D-FAA5C0D53F1D}" type="datetimeFigureOut">
              <a:rPr lang="en-GB" smtClean="0"/>
              <a:t>11/01/2018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81200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B6DC7-6C51-4635-981D-FAA5C0D53F1D}" type="datetimeFigureOut">
              <a:rPr lang="en-GB" smtClean="0"/>
              <a:t>11/01/2018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120665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11/01/2018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297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11/01/2018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72640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11/01/2018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a:p>
        </p:txBody>
      </p:sp>
    </p:spTree>
    <p:extLst>
      <p:ext uri="{BB962C8B-B14F-4D97-AF65-F5344CB8AC3E}">
        <p14:creationId xmlns:p14="http://schemas.microsoft.com/office/powerpoint/2010/main" val="328843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B6DC7-6C51-4635-981D-FAA5C0D53F1D}" type="datetimeFigureOut">
              <a:rPr lang="en-GB" smtClean="0"/>
              <a:t>11/01/2018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31ED-0FE2-4919-BEE0-25922A6A5B83}" type="slidenum">
              <a:rPr lang="en-GB" smtClean="0"/>
              <a:t>‹#›</a:t>
            </a:fld>
            <a:endParaRPr lang="en-GB"/>
          </a:p>
        </p:txBody>
      </p:sp>
    </p:spTree>
    <p:extLst>
      <p:ext uri="{BB962C8B-B14F-4D97-AF65-F5344CB8AC3E}">
        <p14:creationId xmlns:p14="http://schemas.microsoft.com/office/powerpoint/2010/main" val="116867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uss.Glennon@ntu.ac.uk" TargetMode="External"/><Relationship Id="rId7" Type="http://schemas.openxmlformats.org/officeDocument/2006/relationships/image" Target="../media/image21.jpg"/><Relationship Id="rId2" Type="http://schemas.openxmlformats.org/officeDocument/2006/relationships/hyperlink" Target="mailto:peter.murphy@ntu.ac.uk" TargetMode="Externa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hyperlink" Target="mailto:Thomas.spencer@ntu.ac.uk" TargetMode="External"/><Relationship Id="rId4" Type="http://schemas.openxmlformats.org/officeDocument/2006/relationships/hyperlink" Target="mailto:Jo.hayden@notts-fire.gov.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E2EA4-958C-4302-BA6D-5E2386846C76}"/>
              </a:ext>
            </a:extLst>
          </p:cNvPr>
          <p:cNvSpPr>
            <a:spLocks noGrp="1"/>
          </p:cNvSpPr>
          <p:nvPr>
            <p:ph type="title"/>
          </p:nvPr>
        </p:nvSpPr>
        <p:spPr/>
        <p:txBody>
          <a:bodyPr>
            <a:normAutofit fontScale="90000"/>
          </a:bodyPr>
          <a:lstStyle/>
          <a:p>
            <a:pPr algn="ctr"/>
            <a:r>
              <a:rPr lang="en-GB" sz="3600" b="1" dirty="0">
                <a:solidFill>
                  <a:srgbClr val="0000FF"/>
                </a:solidFill>
                <a:latin typeface="+mn-lt"/>
              </a:rPr>
              <a:t>Edge Hill University Business School</a:t>
            </a:r>
            <a:br>
              <a:rPr lang="en-GB" sz="3600" b="1" dirty="0">
                <a:solidFill>
                  <a:srgbClr val="0000FF"/>
                </a:solidFill>
                <a:latin typeface="+mn-lt"/>
              </a:rPr>
            </a:br>
            <a:r>
              <a:rPr lang="en-GB" sz="2800" b="1" dirty="0">
                <a:solidFill>
                  <a:srgbClr val="0000FF"/>
                </a:solidFill>
                <a:latin typeface="+mn-lt"/>
              </a:rPr>
              <a:t>Developing Impact Case Studies for the Research Excellence Framework 2021</a:t>
            </a:r>
          </a:p>
        </p:txBody>
      </p:sp>
      <p:sp>
        <p:nvSpPr>
          <p:cNvPr id="3" name="Content Placeholder 2">
            <a:extLst>
              <a:ext uri="{FF2B5EF4-FFF2-40B4-BE49-F238E27FC236}">
                <a16:creationId xmlns:a16="http://schemas.microsoft.com/office/drawing/2014/main" xmlns="" id="{690712E2-4449-4660-A05E-4863527D8C74}"/>
              </a:ext>
            </a:extLst>
          </p:cNvPr>
          <p:cNvSpPr>
            <a:spLocks noGrp="1"/>
          </p:cNvSpPr>
          <p:nvPr>
            <p:ph idx="1"/>
          </p:nvPr>
        </p:nvSpPr>
        <p:spPr>
          <a:xfrm>
            <a:off x="838200" y="1825625"/>
            <a:ext cx="10515600" cy="4799462"/>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lnSpc>
                <a:spcPct val="100000"/>
              </a:lnSpc>
              <a:buNone/>
            </a:pPr>
            <a:r>
              <a:rPr lang="en-GB" sz="1800" dirty="0"/>
              <a:t>Pete Murphy</a:t>
            </a:r>
          </a:p>
          <a:p>
            <a:pPr marL="0" indent="0">
              <a:lnSpc>
                <a:spcPct val="100000"/>
              </a:lnSpc>
              <a:buNone/>
            </a:pPr>
            <a:r>
              <a:rPr lang="en-GB" sz="1800" dirty="0"/>
              <a:t>Professor of Public Policy and Management</a:t>
            </a:r>
          </a:p>
          <a:p>
            <a:pPr marL="0" indent="0">
              <a:lnSpc>
                <a:spcPct val="100000"/>
              </a:lnSpc>
              <a:buNone/>
            </a:pPr>
            <a:r>
              <a:rPr lang="en-GB" sz="1800" dirty="0"/>
              <a:t>Interim Associate Dean Research Nottingham Business School</a:t>
            </a:r>
          </a:p>
          <a:p>
            <a:pPr marL="0" indent="0">
              <a:lnSpc>
                <a:spcPct val="100000"/>
              </a:lnSpc>
              <a:buNone/>
            </a:pPr>
            <a:r>
              <a:rPr lang="en-GB" sz="1800" dirty="0"/>
              <a:t>Vice Chair (Research) Pubic Administration Learned Society</a:t>
            </a:r>
          </a:p>
        </p:txBody>
      </p:sp>
      <p:pic>
        <p:nvPicPr>
          <p:cNvPr id="4" name="Picture 3">
            <a:extLst>
              <a:ext uri="{FF2B5EF4-FFF2-40B4-BE49-F238E27FC236}">
                <a16:creationId xmlns:a16="http://schemas.microsoft.com/office/drawing/2014/main" xmlns="" id="{680D2D62-1E26-404F-8A18-735EE6980C4D}"/>
              </a:ext>
            </a:extLst>
          </p:cNvPr>
          <p:cNvPicPr>
            <a:picLocks noChangeAspect="1"/>
          </p:cNvPicPr>
          <p:nvPr/>
        </p:nvPicPr>
        <p:blipFill>
          <a:blip r:embed="rId2"/>
          <a:stretch>
            <a:fillRect/>
          </a:stretch>
        </p:blipFill>
        <p:spPr>
          <a:xfrm>
            <a:off x="3979652" y="1825625"/>
            <a:ext cx="4232695" cy="3148941"/>
          </a:xfrm>
          <a:prstGeom prst="rect">
            <a:avLst/>
          </a:prstGeom>
        </p:spPr>
      </p:pic>
    </p:spTree>
    <p:extLst>
      <p:ext uri="{BB962C8B-B14F-4D97-AF65-F5344CB8AC3E}">
        <p14:creationId xmlns:p14="http://schemas.microsoft.com/office/powerpoint/2010/main" val="228427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9824A-6C87-4784-8632-11BCDFC66D6A}"/>
              </a:ext>
            </a:extLst>
          </p:cNvPr>
          <p:cNvSpPr>
            <a:spLocks noGrp="1"/>
          </p:cNvSpPr>
          <p:nvPr>
            <p:ph type="title"/>
          </p:nvPr>
        </p:nvSpPr>
        <p:spPr/>
        <p:txBody>
          <a:bodyPr>
            <a:normAutofit/>
          </a:bodyPr>
          <a:lstStyle/>
          <a:p>
            <a:pPr algn="ctr"/>
            <a:r>
              <a:rPr lang="en-GB" sz="3600" b="1" dirty="0">
                <a:solidFill>
                  <a:srgbClr val="0000FF"/>
                </a:solidFill>
                <a:latin typeface="+mn-lt"/>
              </a:rPr>
              <a:t>Policy and delivery of Public Services</a:t>
            </a:r>
          </a:p>
        </p:txBody>
      </p:sp>
      <p:sp>
        <p:nvSpPr>
          <p:cNvPr id="4" name="Content Placeholder 3">
            <a:extLst>
              <a:ext uri="{FF2B5EF4-FFF2-40B4-BE49-F238E27FC236}">
                <a16:creationId xmlns:a16="http://schemas.microsoft.com/office/drawing/2014/main" xmlns="" id="{B0CF6B68-82B4-4083-9AA4-B6E4BA698E49}"/>
              </a:ext>
            </a:extLst>
          </p:cNvPr>
          <p:cNvSpPr>
            <a:spLocks noGrp="1"/>
          </p:cNvSpPr>
          <p:nvPr>
            <p:ph sz="half" idx="1"/>
          </p:nvPr>
        </p:nvSpPr>
        <p:spPr>
          <a:xfrm>
            <a:off x="838200" y="1825625"/>
            <a:ext cx="3867443" cy="4351338"/>
          </a:xfrm>
        </p:spPr>
        <p:txBody>
          <a:bodyPr>
            <a:normAutofit fontScale="85000" lnSpcReduction="10000"/>
          </a:bodyPr>
          <a:lstStyle/>
          <a:p>
            <a:pPr lvl="0"/>
            <a:r>
              <a:rPr lang="en-GB" b="1" dirty="0">
                <a:solidFill>
                  <a:srgbClr val="0000CC"/>
                </a:solidFill>
              </a:rPr>
              <a:t>Health, Social Care and Wellbeing</a:t>
            </a:r>
          </a:p>
          <a:p>
            <a:pPr lvl="0"/>
            <a:endParaRPr lang="en-GB" sz="2100" b="1" dirty="0">
              <a:solidFill>
                <a:prstClr val="black"/>
              </a:solidFill>
            </a:endParaRPr>
          </a:p>
          <a:p>
            <a:pPr lvl="0"/>
            <a:endParaRPr lang="en-GB" sz="2100" b="1" dirty="0">
              <a:solidFill>
                <a:srgbClr val="FF0000"/>
              </a:solidFill>
            </a:endParaRPr>
          </a:p>
          <a:p>
            <a:pPr lvl="0"/>
            <a:endParaRPr lang="en-GB" sz="2100" b="1" dirty="0">
              <a:solidFill>
                <a:srgbClr val="FF0000"/>
              </a:solidFill>
            </a:endParaRPr>
          </a:p>
          <a:p>
            <a:pPr lvl="0"/>
            <a:endParaRPr lang="en-GB" sz="2100" b="1" dirty="0">
              <a:solidFill>
                <a:srgbClr val="FF0000"/>
              </a:solidFill>
            </a:endParaRPr>
          </a:p>
          <a:p>
            <a:pPr lvl="0"/>
            <a:r>
              <a:rPr lang="en-GB" b="1" dirty="0">
                <a:solidFill>
                  <a:srgbClr val="FF0000"/>
                </a:solidFill>
              </a:rPr>
              <a:t>Central and Local Government</a:t>
            </a:r>
          </a:p>
          <a:p>
            <a:pPr lvl="0"/>
            <a:endParaRPr lang="en-GB" sz="2100" b="1" dirty="0">
              <a:solidFill>
                <a:prstClr val="black"/>
              </a:solidFill>
            </a:endParaRPr>
          </a:p>
          <a:p>
            <a:pPr lvl="0"/>
            <a:endParaRPr lang="en-GB" sz="2100" b="1" dirty="0">
              <a:solidFill>
                <a:prstClr val="black"/>
              </a:solidFill>
            </a:endParaRPr>
          </a:p>
          <a:p>
            <a:pPr lvl="0"/>
            <a:r>
              <a:rPr lang="en-GB" b="1" dirty="0">
                <a:solidFill>
                  <a:srgbClr val="00B050"/>
                </a:solidFill>
              </a:rPr>
              <a:t>Emergency Services</a:t>
            </a:r>
          </a:p>
          <a:p>
            <a:endParaRPr lang="en-GB" dirty="0"/>
          </a:p>
        </p:txBody>
      </p:sp>
      <p:sp>
        <p:nvSpPr>
          <p:cNvPr id="5" name="Content Placeholder 4">
            <a:extLst>
              <a:ext uri="{FF2B5EF4-FFF2-40B4-BE49-F238E27FC236}">
                <a16:creationId xmlns:a16="http://schemas.microsoft.com/office/drawing/2014/main" xmlns="" id="{4B35B6FF-0F3B-4849-BAC8-8F6C3213DFE2}"/>
              </a:ext>
            </a:extLst>
          </p:cNvPr>
          <p:cNvSpPr>
            <a:spLocks noGrp="1"/>
          </p:cNvSpPr>
          <p:nvPr>
            <p:ph sz="half" idx="2"/>
          </p:nvPr>
        </p:nvSpPr>
        <p:spPr>
          <a:xfrm>
            <a:off x="4916658" y="1825625"/>
            <a:ext cx="6437142" cy="4351338"/>
          </a:xfrm>
        </p:spPr>
        <p:txBody>
          <a:bodyPr>
            <a:normAutofit fontScale="85000" lnSpcReduction="10000"/>
          </a:bodyPr>
          <a:lstStyle/>
          <a:p>
            <a:pPr lvl="0"/>
            <a:r>
              <a:rPr lang="en-GB" sz="2000" b="1" dirty="0">
                <a:solidFill>
                  <a:srgbClr val="0000CC"/>
                </a:solidFill>
              </a:rPr>
              <a:t>Emergency department patient throughput at NUHT/QMC</a:t>
            </a:r>
          </a:p>
          <a:p>
            <a:pPr lvl="0"/>
            <a:r>
              <a:rPr lang="en-GB" sz="2000" b="1" dirty="0">
                <a:solidFill>
                  <a:srgbClr val="0000CC"/>
                </a:solidFill>
              </a:rPr>
              <a:t>Hospital Discharge times from Field Mill Hospital Mansfield</a:t>
            </a:r>
          </a:p>
          <a:p>
            <a:pPr lvl="0"/>
            <a:r>
              <a:rPr lang="en-GB" sz="2000" b="1" dirty="0">
                <a:solidFill>
                  <a:srgbClr val="0000CC"/>
                </a:solidFill>
              </a:rPr>
              <a:t>Variations in health outcomes and health care </a:t>
            </a:r>
          </a:p>
          <a:p>
            <a:pPr lvl="0"/>
            <a:r>
              <a:rPr lang="en-GB" sz="2000" b="1" dirty="0">
                <a:solidFill>
                  <a:srgbClr val="0000CC"/>
                </a:solidFill>
              </a:rPr>
              <a:t>NHS System transformation through STP’s</a:t>
            </a:r>
          </a:p>
          <a:p>
            <a:pPr lvl="0"/>
            <a:r>
              <a:rPr lang="en-GB" sz="2000" b="1" dirty="0">
                <a:solidFill>
                  <a:srgbClr val="0000CC"/>
                </a:solidFill>
              </a:rPr>
              <a:t>Public Assurance and value for money</a:t>
            </a:r>
          </a:p>
          <a:p>
            <a:pPr lvl="0"/>
            <a:endParaRPr lang="en-GB" sz="2000" b="1" dirty="0">
              <a:solidFill>
                <a:prstClr val="black"/>
              </a:solidFill>
            </a:endParaRPr>
          </a:p>
          <a:p>
            <a:pPr lvl="0"/>
            <a:r>
              <a:rPr lang="en-GB" sz="2000" b="1" dirty="0">
                <a:solidFill>
                  <a:srgbClr val="FF0000"/>
                </a:solidFill>
              </a:rPr>
              <a:t>Comparative international responses to  austerity</a:t>
            </a:r>
          </a:p>
          <a:p>
            <a:pPr lvl="0"/>
            <a:r>
              <a:rPr lang="en-GB" sz="2000" b="1" dirty="0">
                <a:solidFill>
                  <a:srgbClr val="FF0000"/>
                </a:solidFill>
              </a:rPr>
              <a:t>Public Assurance, Accountability Transparency and Performance</a:t>
            </a:r>
          </a:p>
          <a:p>
            <a:pPr lvl="0"/>
            <a:r>
              <a:rPr lang="en-GB" sz="2000" b="1" dirty="0">
                <a:solidFill>
                  <a:srgbClr val="FF0000"/>
                </a:solidFill>
              </a:rPr>
              <a:t>Local Authority organisational and financial Resilience</a:t>
            </a:r>
          </a:p>
          <a:p>
            <a:pPr lvl="0"/>
            <a:endParaRPr lang="en-GB" sz="2000" b="1" dirty="0">
              <a:solidFill>
                <a:prstClr val="black"/>
              </a:solidFill>
            </a:endParaRPr>
          </a:p>
          <a:p>
            <a:pPr lvl="0"/>
            <a:r>
              <a:rPr lang="en-GB" sz="2000" b="1" dirty="0">
                <a:solidFill>
                  <a:srgbClr val="00B050"/>
                </a:solidFill>
              </a:rPr>
              <a:t>Fire and Rescue Services – England/Scotland</a:t>
            </a:r>
          </a:p>
          <a:p>
            <a:pPr lvl="0"/>
            <a:r>
              <a:rPr lang="en-GB" sz="2000" b="1" dirty="0">
                <a:solidFill>
                  <a:srgbClr val="00B050"/>
                </a:solidFill>
              </a:rPr>
              <a:t>Police and Crime Commissioners and Fire Services</a:t>
            </a:r>
          </a:p>
          <a:p>
            <a:pPr lvl="0"/>
            <a:r>
              <a:rPr lang="en-GB" sz="2000" b="1" dirty="0">
                <a:solidFill>
                  <a:srgbClr val="00B050"/>
                </a:solidFill>
              </a:rPr>
              <a:t>Collaboration between Services </a:t>
            </a:r>
          </a:p>
          <a:p>
            <a:endParaRPr lang="en-GB" dirty="0"/>
          </a:p>
        </p:txBody>
      </p:sp>
    </p:spTree>
    <p:extLst>
      <p:ext uri="{BB962C8B-B14F-4D97-AF65-F5344CB8AC3E}">
        <p14:creationId xmlns:p14="http://schemas.microsoft.com/office/powerpoint/2010/main" val="152951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 y="243281"/>
            <a:ext cx="12192000" cy="763398"/>
          </a:xfrm>
        </p:spPr>
        <p:txBody>
          <a:bodyPr>
            <a:normAutofit/>
          </a:bodyPr>
          <a:lstStyle/>
          <a:p>
            <a:pPr algn="ctr"/>
            <a:r>
              <a:rPr lang="en-GB" sz="3600" b="1" dirty="0">
                <a:solidFill>
                  <a:srgbClr val="0000FF"/>
                </a:solidFill>
                <a:latin typeface="+mn-lt"/>
              </a:rPr>
              <a:t>Health, Social Care and Wellbeing</a:t>
            </a:r>
            <a:endParaRPr lang="en-GB" sz="3600" dirty="0">
              <a:latin typeface="+mn-lt"/>
            </a:endParaRPr>
          </a:p>
        </p:txBody>
      </p:sp>
      <p:pic>
        <p:nvPicPr>
          <p:cNvPr id="7" name="Content Placeholder 6"/>
          <p:cNvPicPr>
            <a:picLocks noGrp="1" noChangeAspect="1"/>
          </p:cNvPicPr>
          <p:nvPr>
            <p:ph idx="1"/>
          </p:nvPr>
        </p:nvPicPr>
        <p:blipFill>
          <a:blip r:embed="rId2"/>
          <a:stretch>
            <a:fillRect/>
          </a:stretch>
        </p:blipFill>
        <p:spPr>
          <a:xfrm>
            <a:off x="1066800" y="1590962"/>
            <a:ext cx="10134600" cy="4784688"/>
          </a:xfrm>
          <a:prstGeom prst="rect">
            <a:avLst/>
          </a:prstGeom>
        </p:spPr>
      </p:pic>
    </p:spTree>
    <p:extLst>
      <p:ext uri="{BB962C8B-B14F-4D97-AF65-F5344CB8AC3E}">
        <p14:creationId xmlns:p14="http://schemas.microsoft.com/office/powerpoint/2010/main" val="218174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8FD2E374-163F-4EDD-A178-461A38812894}"/>
              </a:ext>
            </a:extLst>
          </p:cNvPr>
          <p:cNvSpPr>
            <a:spLocks noGrp="1"/>
          </p:cNvSpPr>
          <p:nvPr>
            <p:ph type="title"/>
          </p:nvPr>
        </p:nvSpPr>
        <p:spPr/>
        <p:txBody>
          <a:bodyPr>
            <a:normAutofit/>
          </a:bodyPr>
          <a:lstStyle/>
          <a:p>
            <a:pPr algn="ctr"/>
            <a:r>
              <a:rPr lang="en-GB" sz="3600" b="1" dirty="0">
                <a:solidFill>
                  <a:srgbClr val="0000FF"/>
                </a:solidFill>
              </a:rPr>
              <a:t>You are looking to capture impact outside academia;</a:t>
            </a:r>
            <a:r>
              <a:rPr lang="en-GB" sz="2800" b="1" dirty="0">
                <a:solidFill>
                  <a:srgbClr val="0000FF"/>
                </a:solidFill>
              </a:rPr>
              <a:t/>
            </a:r>
            <a:br>
              <a:rPr lang="en-GB" sz="2800" b="1" dirty="0">
                <a:solidFill>
                  <a:srgbClr val="0000FF"/>
                </a:solidFill>
              </a:rPr>
            </a:br>
            <a:r>
              <a:rPr lang="en-GB" sz="2800" b="1" dirty="0">
                <a:solidFill>
                  <a:srgbClr val="0000FF"/>
                </a:solidFill>
              </a:rPr>
              <a:t>It can be helpful to think of three broad impact categories</a:t>
            </a:r>
          </a:p>
        </p:txBody>
      </p:sp>
      <p:sp>
        <p:nvSpPr>
          <p:cNvPr id="11" name="Content Placeholder 10">
            <a:extLst>
              <a:ext uri="{FF2B5EF4-FFF2-40B4-BE49-F238E27FC236}">
                <a16:creationId xmlns:a16="http://schemas.microsoft.com/office/drawing/2014/main" xmlns="" id="{D9E4E558-EECA-4632-9874-C9A7AB5B6BEC}"/>
              </a:ext>
            </a:extLst>
          </p:cNvPr>
          <p:cNvSpPr>
            <a:spLocks noGrp="1"/>
          </p:cNvSpPr>
          <p:nvPr>
            <p:ph idx="1"/>
          </p:nvPr>
        </p:nvSpPr>
        <p:spPr>
          <a:xfrm>
            <a:off x="838200" y="1825625"/>
            <a:ext cx="10515600" cy="4764956"/>
          </a:xfrm>
        </p:spPr>
        <p:txBody>
          <a:bodyPr>
            <a:normAutofit/>
          </a:bodyPr>
          <a:lstStyle/>
          <a:p>
            <a:pPr marL="0" lvl="0" indent="0">
              <a:buNone/>
            </a:pPr>
            <a:r>
              <a:rPr lang="en-GB" b="1" dirty="0"/>
              <a:t>Informing policy and product </a:t>
            </a:r>
            <a:r>
              <a:rPr lang="en-GB" b="1" dirty="0" smtClean="0"/>
              <a:t>development</a:t>
            </a:r>
          </a:p>
          <a:p>
            <a:pPr marL="0" lvl="0" indent="0">
              <a:buNone/>
            </a:pPr>
            <a:endParaRPr lang="en-GB" dirty="0"/>
          </a:p>
          <a:p>
            <a:pPr marL="0" lvl="0" indent="0">
              <a:buNone/>
            </a:pPr>
            <a:r>
              <a:rPr lang="en-GB" b="1" dirty="0" smtClean="0"/>
              <a:t>Sectoral </a:t>
            </a:r>
            <a:r>
              <a:rPr lang="en-GB" b="1" dirty="0"/>
              <a:t>benefits (can be specific to research field, e.g. health</a:t>
            </a:r>
            <a:r>
              <a:rPr lang="en-GB" b="1" dirty="0" smtClean="0"/>
              <a:t>)</a:t>
            </a:r>
          </a:p>
          <a:p>
            <a:pPr marL="0" lvl="0" indent="0">
              <a:buNone/>
            </a:pPr>
            <a:endParaRPr lang="en-GB" dirty="0"/>
          </a:p>
          <a:p>
            <a:pPr marL="0" lvl="0" indent="0">
              <a:buNone/>
            </a:pPr>
            <a:r>
              <a:rPr lang="en-GB" b="1" dirty="0" smtClean="0"/>
              <a:t>Broader </a:t>
            </a:r>
            <a:r>
              <a:rPr lang="en-GB" b="1" dirty="0"/>
              <a:t>social, cultural or economic benefits</a:t>
            </a:r>
            <a:endParaRPr lang="en-GB" dirty="0"/>
          </a:p>
          <a:p>
            <a:endParaRPr lang="en-GB" dirty="0" smtClean="0"/>
          </a:p>
          <a:p>
            <a:pPr marL="0" indent="0">
              <a:buNone/>
            </a:pPr>
            <a:r>
              <a:rPr lang="en-GB" sz="2400" dirty="0" smtClean="0"/>
              <a:t>The payback framework was </a:t>
            </a:r>
            <a:r>
              <a:rPr lang="en-GB" sz="2400" dirty="0"/>
              <a:t>developed by the Health Economics Research Group at Brunel University and subsequently refined in collaboration with RAND Europe. </a:t>
            </a:r>
          </a:p>
        </p:txBody>
      </p:sp>
      <p:pic>
        <p:nvPicPr>
          <p:cNvPr id="2" name="Picture 1"/>
          <p:cNvPicPr>
            <a:picLocks noChangeAspect="1"/>
          </p:cNvPicPr>
          <p:nvPr/>
        </p:nvPicPr>
        <p:blipFill>
          <a:blip r:embed="rId2"/>
          <a:stretch>
            <a:fillRect/>
          </a:stretch>
        </p:blipFill>
        <p:spPr>
          <a:xfrm>
            <a:off x="8704820" y="5810231"/>
            <a:ext cx="3090940" cy="719390"/>
          </a:xfrm>
          <a:prstGeom prst="rect">
            <a:avLst/>
          </a:prstGeom>
        </p:spPr>
      </p:pic>
    </p:spTree>
    <p:extLst>
      <p:ext uri="{BB962C8B-B14F-4D97-AF65-F5344CB8AC3E}">
        <p14:creationId xmlns:p14="http://schemas.microsoft.com/office/powerpoint/2010/main" val="33826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40D29-04C7-4A49-BBE5-2566F762CBE6}"/>
              </a:ext>
            </a:extLst>
          </p:cNvPr>
          <p:cNvSpPr>
            <a:spLocks noGrp="1"/>
          </p:cNvSpPr>
          <p:nvPr>
            <p:ph type="title"/>
          </p:nvPr>
        </p:nvSpPr>
        <p:spPr/>
        <p:txBody>
          <a:bodyPr>
            <a:normAutofit fontScale="90000"/>
          </a:bodyPr>
          <a:lstStyle/>
          <a:p>
            <a:r>
              <a:rPr lang="en-GB" sz="2800" b="1" dirty="0">
                <a:solidFill>
                  <a:srgbClr val="0000FF"/>
                </a:solidFill>
                <a:latin typeface="+mn-lt"/>
              </a:rPr>
              <a:t>Provide a short summary of the main research projects, ideas and </a:t>
            </a:r>
            <a:r>
              <a:rPr lang="en-GB" sz="2800" b="1" dirty="0" smtClean="0">
                <a:solidFill>
                  <a:srgbClr val="0000FF"/>
                </a:solidFill>
                <a:latin typeface="+mn-lt"/>
              </a:rPr>
              <a:t>concepts.</a:t>
            </a:r>
            <a:r>
              <a:rPr lang="en-GB" sz="2800" b="1" dirty="0">
                <a:solidFill>
                  <a:srgbClr val="0000FF"/>
                </a:solidFill>
                <a:latin typeface="+mn-lt"/>
              </a:rPr>
              <a:t/>
            </a:r>
            <a:br>
              <a:rPr lang="en-GB" sz="2800" b="1" dirty="0">
                <a:solidFill>
                  <a:srgbClr val="0000FF"/>
                </a:solidFill>
                <a:latin typeface="+mn-lt"/>
              </a:rPr>
            </a:br>
            <a:r>
              <a:rPr lang="en-GB" sz="2800" b="1" dirty="0">
                <a:solidFill>
                  <a:srgbClr val="0000FF"/>
                </a:solidFill>
                <a:latin typeface="+mn-lt"/>
              </a:rPr>
              <a:t/>
            </a:r>
            <a:br>
              <a:rPr lang="en-GB" sz="2800" b="1" dirty="0">
                <a:solidFill>
                  <a:srgbClr val="0000FF"/>
                </a:solidFill>
                <a:latin typeface="+mn-lt"/>
              </a:rPr>
            </a:br>
            <a:r>
              <a:rPr lang="en-GB" sz="2800" b="1" dirty="0">
                <a:solidFill>
                  <a:srgbClr val="0000FF"/>
                </a:solidFill>
                <a:latin typeface="+mn-lt"/>
              </a:rPr>
              <a:t>You can consider the following elements in your response:</a:t>
            </a:r>
          </a:p>
        </p:txBody>
      </p:sp>
      <p:sp>
        <p:nvSpPr>
          <p:cNvPr id="3" name="Content Placeholder 2">
            <a:extLst>
              <a:ext uri="{FF2B5EF4-FFF2-40B4-BE49-F238E27FC236}">
                <a16:creationId xmlns:a16="http://schemas.microsoft.com/office/drawing/2014/main" xmlns="" id="{ADDB55F2-CEEE-4DFD-BC00-9C4DD64DF9C4}"/>
              </a:ext>
            </a:extLst>
          </p:cNvPr>
          <p:cNvSpPr>
            <a:spLocks noGrp="1"/>
          </p:cNvSpPr>
          <p:nvPr>
            <p:ph sz="half" idx="1"/>
          </p:nvPr>
        </p:nvSpPr>
        <p:spPr>
          <a:xfrm>
            <a:off x="838200" y="2317630"/>
            <a:ext cx="8478328" cy="3859332"/>
          </a:xfrm>
        </p:spPr>
        <p:txBody>
          <a:bodyPr>
            <a:normAutofit/>
          </a:bodyPr>
          <a:lstStyle/>
          <a:p>
            <a:r>
              <a:rPr lang="en-GB" sz="2400" dirty="0"/>
              <a:t>What is the main research problem(s) your project is addressing?</a:t>
            </a:r>
          </a:p>
          <a:p>
            <a:r>
              <a:rPr lang="en-GB" sz="2400" dirty="0"/>
              <a:t>What was the original impetus for the work?</a:t>
            </a:r>
          </a:p>
          <a:p>
            <a:r>
              <a:rPr lang="en-GB" sz="2400" dirty="0"/>
              <a:t>Who were the main researchers involved?</a:t>
            </a:r>
          </a:p>
          <a:p>
            <a:r>
              <a:rPr lang="en-GB" sz="2400" dirty="0"/>
              <a:t>What were the main inputs to the research (e.g. money, infrastructure, expertise, etc) </a:t>
            </a:r>
          </a:p>
          <a:p>
            <a:r>
              <a:rPr lang="en-GB" sz="2400" dirty="0"/>
              <a:t>What were the main research findings (e.g. key ideas, publications, reports)?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8262860" y="5457572"/>
            <a:ext cx="3090940" cy="719390"/>
          </a:xfrm>
          <a:prstGeom prst="rect">
            <a:avLst/>
          </a:prstGeom>
        </p:spPr>
      </p:pic>
    </p:spTree>
    <p:extLst>
      <p:ext uri="{BB962C8B-B14F-4D97-AF65-F5344CB8AC3E}">
        <p14:creationId xmlns:p14="http://schemas.microsoft.com/office/powerpoint/2010/main" val="257593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D2811-224F-43D7-9F17-231981CA6A73}"/>
              </a:ext>
            </a:extLst>
          </p:cNvPr>
          <p:cNvSpPr>
            <a:spLocks noGrp="1"/>
          </p:cNvSpPr>
          <p:nvPr>
            <p:ph type="title"/>
          </p:nvPr>
        </p:nvSpPr>
        <p:spPr/>
        <p:txBody>
          <a:bodyPr>
            <a:normAutofit/>
          </a:bodyPr>
          <a:lstStyle/>
          <a:p>
            <a:r>
              <a:rPr lang="en-GB" sz="2800" b="1" dirty="0">
                <a:solidFill>
                  <a:srgbClr val="0000FF"/>
                </a:solidFill>
                <a:latin typeface="+mn-lt"/>
              </a:rPr>
              <a:t>Provide information about dissemination of your </a:t>
            </a:r>
            <a:r>
              <a:rPr lang="en-GB" sz="2800" b="1" dirty="0" smtClean="0">
                <a:solidFill>
                  <a:srgbClr val="0000FF"/>
                </a:solidFill>
                <a:latin typeface="+mn-lt"/>
              </a:rPr>
              <a:t>findings.</a:t>
            </a:r>
            <a:br>
              <a:rPr lang="en-GB" sz="2800" b="1" dirty="0" smtClean="0">
                <a:solidFill>
                  <a:srgbClr val="0000FF"/>
                </a:solidFill>
                <a:latin typeface="+mn-lt"/>
              </a:rPr>
            </a:br>
            <a:r>
              <a:rPr lang="en-GB" sz="2800" b="1" dirty="0" smtClean="0">
                <a:solidFill>
                  <a:srgbClr val="0000FF"/>
                </a:solidFill>
                <a:latin typeface="+mn-lt"/>
              </a:rPr>
              <a:t> </a:t>
            </a:r>
            <a:r>
              <a:rPr lang="en-GB" sz="2800" b="1" dirty="0">
                <a:solidFill>
                  <a:srgbClr val="0000FF"/>
                </a:solidFill>
                <a:latin typeface="+mn-lt"/>
              </a:rPr>
              <a:t/>
            </a:r>
            <a:br>
              <a:rPr lang="en-GB" sz="2800" b="1" dirty="0">
                <a:solidFill>
                  <a:srgbClr val="0000FF"/>
                </a:solidFill>
                <a:latin typeface="+mn-lt"/>
              </a:rPr>
            </a:br>
            <a:r>
              <a:rPr lang="en-GB" sz="2800" b="1" dirty="0">
                <a:solidFill>
                  <a:srgbClr val="0000FF"/>
                </a:solidFill>
                <a:latin typeface="+mn-lt"/>
              </a:rPr>
              <a:t>You can consider the following questions in your response:</a:t>
            </a:r>
          </a:p>
        </p:txBody>
      </p:sp>
      <p:sp>
        <p:nvSpPr>
          <p:cNvPr id="3" name="Content Placeholder 2">
            <a:extLst>
              <a:ext uri="{FF2B5EF4-FFF2-40B4-BE49-F238E27FC236}">
                <a16:creationId xmlns:a16="http://schemas.microsoft.com/office/drawing/2014/main" xmlns="" id="{7E07A418-5825-4450-B218-02E2A345405B}"/>
              </a:ext>
            </a:extLst>
          </p:cNvPr>
          <p:cNvSpPr>
            <a:spLocks noGrp="1"/>
          </p:cNvSpPr>
          <p:nvPr>
            <p:ph sz="half" idx="1"/>
          </p:nvPr>
        </p:nvSpPr>
        <p:spPr>
          <a:xfrm>
            <a:off x="838199" y="2311879"/>
            <a:ext cx="8346057" cy="3865083"/>
          </a:xfrm>
        </p:spPr>
        <p:txBody>
          <a:bodyPr/>
          <a:lstStyle/>
          <a:p>
            <a:pPr lvl="0"/>
            <a:r>
              <a:rPr lang="en-GB" dirty="0"/>
              <a:t>What were the main stakeholder groups you have engaged with during or subsequent to your research?</a:t>
            </a:r>
          </a:p>
          <a:p>
            <a:pPr lvl="0"/>
            <a:endParaRPr lang="en-GB" sz="800" dirty="0"/>
          </a:p>
          <a:p>
            <a:pPr lvl="0"/>
            <a:r>
              <a:rPr lang="en-GB" dirty="0"/>
              <a:t>Were there any attempts to disseminate the findings to academic audiences? More widely?</a:t>
            </a:r>
          </a:p>
          <a:p>
            <a:pPr lvl="0"/>
            <a:endParaRPr lang="en-GB" sz="800" dirty="0"/>
          </a:p>
          <a:p>
            <a:pPr lvl="0"/>
            <a:r>
              <a:rPr lang="en-GB" dirty="0"/>
              <a:t>What routes did you use to discuss your research with others and to ensure its relevance to them?</a:t>
            </a:r>
          </a:p>
          <a:p>
            <a:endParaRPr lang="en-GB" dirty="0"/>
          </a:p>
        </p:txBody>
      </p:sp>
      <p:pic>
        <p:nvPicPr>
          <p:cNvPr id="6" name="Content Placeholder 5"/>
          <p:cNvPicPr>
            <a:picLocks noGrp="1" noChangeAspect="1"/>
          </p:cNvPicPr>
          <p:nvPr>
            <p:ph sz="half" idx="2"/>
          </p:nvPr>
        </p:nvPicPr>
        <p:blipFill>
          <a:blip r:embed="rId2"/>
          <a:stretch>
            <a:fillRect/>
          </a:stretch>
        </p:blipFill>
        <p:spPr>
          <a:xfrm>
            <a:off x="8262860" y="5457572"/>
            <a:ext cx="3090940" cy="719390"/>
          </a:xfrm>
          <a:prstGeom prst="rect">
            <a:avLst/>
          </a:prstGeom>
        </p:spPr>
      </p:pic>
    </p:spTree>
    <p:extLst>
      <p:ext uri="{BB962C8B-B14F-4D97-AF65-F5344CB8AC3E}">
        <p14:creationId xmlns:p14="http://schemas.microsoft.com/office/powerpoint/2010/main" val="34551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D3A49-008C-48CB-BD4C-D18BDA7CC5EF}"/>
              </a:ext>
            </a:extLst>
          </p:cNvPr>
          <p:cNvSpPr>
            <a:spLocks noGrp="1"/>
          </p:cNvSpPr>
          <p:nvPr>
            <p:ph type="title"/>
          </p:nvPr>
        </p:nvSpPr>
        <p:spPr>
          <a:xfrm>
            <a:off x="838200" y="365125"/>
            <a:ext cx="10515600" cy="1632487"/>
          </a:xfrm>
        </p:spPr>
        <p:txBody>
          <a:bodyPr>
            <a:noAutofit/>
          </a:bodyPr>
          <a:lstStyle/>
          <a:p>
            <a:r>
              <a:rPr lang="en-GB" sz="2400" b="1" dirty="0">
                <a:solidFill>
                  <a:srgbClr val="0000FF"/>
                </a:solidFill>
                <a:latin typeface="+mn-lt"/>
              </a:rPr>
              <a:t>Provide any information about how your research has been used by others or ways you think it has potential to be used by others. </a:t>
            </a:r>
            <a:r>
              <a:rPr lang="en-GB" sz="2400" b="1" dirty="0" smtClean="0">
                <a:solidFill>
                  <a:srgbClr val="0000FF"/>
                </a:solidFill>
                <a:latin typeface="+mn-lt"/>
              </a:rPr>
              <a:t/>
            </a:r>
            <a:br>
              <a:rPr lang="en-GB" sz="2400" b="1" dirty="0" smtClean="0">
                <a:solidFill>
                  <a:srgbClr val="0000FF"/>
                </a:solidFill>
                <a:latin typeface="+mn-lt"/>
              </a:rPr>
            </a:br>
            <a:r>
              <a:rPr lang="en-GB" sz="2400" b="1" dirty="0">
                <a:solidFill>
                  <a:srgbClr val="0000FF"/>
                </a:solidFill>
                <a:latin typeface="+mn-lt"/>
              </a:rPr>
              <a:t/>
            </a:r>
            <a:br>
              <a:rPr lang="en-GB" sz="2400" b="1" dirty="0">
                <a:solidFill>
                  <a:srgbClr val="0000FF"/>
                </a:solidFill>
                <a:latin typeface="+mn-lt"/>
              </a:rPr>
            </a:br>
            <a:r>
              <a:rPr lang="en-GB" sz="2400" b="1" dirty="0" smtClean="0">
                <a:solidFill>
                  <a:srgbClr val="0000FF"/>
                </a:solidFill>
                <a:latin typeface="+mn-lt"/>
              </a:rPr>
              <a:t>You </a:t>
            </a:r>
            <a:r>
              <a:rPr lang="en-GB" sz="2400" b="1" dirty="0">
                <a:solidFill>
                  <a:srgbClr val="0000FF"/>
                </a:solidFill>
                <a:latin typeface="+mn-lt"/>
              </a:rPr>
              <a:t>can consider the following questions in your response: </a:t>
            </a:r>
          </a:p>
        </p:txBody>
      </p:sp>
      <p:sp>
        <p:nvSpPr>
          <p:cNvPr id="3" name="Content Placeholder 2">
            <a:extLst>
              <a:ext uri="{FF2B5EF4-FFF2-40B4-BE49-F238E27FC236}">
                <a16:creationId xmlns:a16="http://schemas.microsoft.com/office/drawing/2014/main" xmlns="" id="{3B418004-157B-4D8B-8800-9F7250AC1728}"/>
              </a:ext>
            </a:extLst>
          </p:cNvPr>
          <p:cNvSpPr>
            <a:spLocks noGrp="1"/>
          </p:cNvSpPr>
          <p:nvPr>
            <p:ph sz="half" idx="1"/>
          </p:nvPr>
        </p:nvSpPr>
        <p:spPr>
          <a:xfrm>
            <a:off x="838199" y="2271931"/>
            <a:ext cx="8524337" cy="3905031"/>
          </a:xfrm>
        </p:spPr>
        <p:txBody>
          <a:bodyPr>
            <a:normAutofit fontScale="92500" lnSpcReduction="10000"/>
          </a:bodyPr>
          <a:lstStyle/>
          <a:p>
            <a:pPr marL="0" indent="0">
              <a:buNone/>
            </a:pPr>
            <a:r>
              <a:rPr lang="en-GB" dirty="0"/>
              <a:t>How has your research been used by others in academia?</a:t>
            </a:r>
          </a:p>
          <a:p>
            <a:pPr marL="0" indent="0">
              <a:buNone/>
            </a:pPr>
            <a:endParaRPr lang="en-GB" sz="900" dirty="0"/>
          </a:p>
          <a:p>
            <a:pPr marL="0" indent="0">
              <a:buNone/>
            </a:pPr>
            <a:r>
              <a:rPr lang="en-GB" dirty="0"/>
              <a:t>How has (or could) your research been communicated to other groups of stakeholders in any way? Consider the following types of stakeholders (this list is not exhaustive): third sector, charities, policymakers, NGOs, industry, professional bodies, public services (</a:t>
            </a:r>
            <a:r>
              <a:rPr lang="en-GB" dirty="0" err="1"/>
              <a:t>eg</a:t>
            </a:r>
            <a:r>
              <a:rPr lang="en-GB" dirty="0"/>
              <a:t> police or hospitals), schools, service sectors, etc.</a:t>
            </a:r>
          </a:p>
          <a:p>
            <a:pPr marL="0" indent="0">
              <a:buNone/>
            </a:pPr>
            <a:endParaRPr lang="en-GB" sz="900" dirty="0"/>
          </a:p>
          <a:p>
            <a:pPr marL="0" indent="0">
              <a:buNone/>
            </a:pPr>
            <a:r>
              <a:rPr lang="en-GB" dirty="0"/>
              <a:t>What challenges and opportunities were there to the research being used by other individuals or stakeholder groups? </a:t>
            </a:r>
          </a:p>
          <a:p>
            <a:endParaRPr lang="en-GB" dirty="0"/>
          </a:p>
        </p:txBody>
      </p:sp>
      <p:pic>
        <p:nvPicPr>
          <p:cNvPr id="6" name="Content Placeholder 5"/>
          <p:cNvPicPr>
            <a:picLocks noGrp="1" noChangeAspect="1"/>
          </p:cNvPicPr>
          <p:nvPr>
            <p:ph sz="half" idx="2"/>
          </p:nvPr>
        </p:nvPicPr>
        <p:blipFill>
          <a:blip r:embed="rId2"/>
          <a:stretch>
            <a:fillRect/>
          </a:stretch>
        </p:blipFill>
        <p:spPr>
          <a:xfrm>
            <a:off x="8650090" y="5731891"/>
            <a:ext cx="3090940" cy="719390"/>
          </a:xfrm>
          <a:prstGeom prst="rect">
            <a:avLst/>
          </a:prstGeom>
        </p:spPr>
      </p:pic>
    </p:spTree>
    <p:extLst>
      <p:ext uri="{BB962C8B-B14F-4D97-AF65-F5344CB8AC3E}">
        <p14:creationId xmlns:p14="http://schemas.microsoft.com/office/powerpoint/2010/main" val="268926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744A8-6D74-44A1-8091-724ADB2A7D85}"/>
              </a:ext>
            </a:extLst>
          </p:cNvPr>
          <p:cNvSpPr>
            <a:spLocks noGrp="1"/>
          </p:cNvSpPr>
          <p:nvPr>
            <p:ph type="title"/>
          </p:nvPr>
        </p:nvSpPr>
        <p:spPr>
          <a:xfrm>
            <a:off x="838200" y="365125"/>
            <a:ext cx="10515600" cy="1699464"/>
          </a:xfrm>
        </p:spPr>
        <p:txBody>
          <a:bodyPr>
            <a:noAutofit/>
          </a:bodyPr>
          <a:lstStyle/>
          <a:p>
            <a:r>
              <a:rPr lang="en-GB" sz="2800" b="1" dirty="0">
                <a:solidFill>
                  <a:srgbClr val="0000FF"/>
                </a:solidFill>
                <a:latin typeface="+mn-lt"/>
              </a:rPr>
              <a:t>Provide a short summary of any outputs or impacts you are already aware of </a:t>
            </a:r>
            <a:r>
              <a:rPr lang="en-GB" sz="2800" b="1" dirty="0" smtClean="0">
                <a:solidFill>
                  <a:srgbClr val="0000FF"/>
                </a:solidFill>
                <a:latin typeface="+mn-lt"/>
              </a:rPr>
              <a:t>which </a:t>
            </a:r>
            <a:r>
              <a:rPr lang="en-GB" sz="2800" b="1" dirty="0">
                <a:solidFill>
                  <a:srgbClr val="0000FF"/>
                </a:solidFill>
                <a:latin typeface="+mn-lt"/>
              </a:rPr>
              <a:t>you are aiming to achieve in the next 3 years</a:t>
            </a:r>
            <a:r>
              <a:rPr lang="en-GB" sz="2800" b="1" dirty="0" smtClean="0">
                <a:solidFill>
                  <a:srgbClr val="0000FF"/>
                </a:solidFill>
                <a:latin typeface="+mn-lt"/>
              </a:rPr>
              <a:t>.</a:t>
            </a:r>
            <a:br>
              <a:rPr lang="en-GB" sz="2800" b="1" dirty="0" smtClean="0">
                <a:solidFill>
                  <a:srgbClr val="0000FF"/>
                </a:solidFill>
                <a:latin typeface="+mn-lt"/>
              </a:rPr>
            </a:br>
            <a:r>
              <a:rPr lang="en-GB" sz="2800" b="1" dirty="0" smtClean="0">
                <a:solidFill>
                  <a:srgbClr val="0000FF"/>
                </a:solidFill>
                <a:latin typeface="+mn-lt"/>
              </a:rPr>
              <a:t> </a:t>
            </a:r>
            <a:r>
              <a:rPr lang="en-GB" sz="2800" b="1" dirty="0">
                <a:solidFill>
                  <a:srgbClr val="0000FF"/>
                </a:solidFill>
                <a:latin typeface="+mn-lt"/>
              </a:rPr>
              <a:t/>
            </a:r>
            <a:br>
              <a:rPr lang="en-GB" sz="2800" b="1" dirty="0">
                <a:solidFill>
                  <a:srgbClr val="0000FF"/>
                </a:solidFill>
                <a:latin typeface="+mn-lt"/>
              </a:rPr>
            </a:br>
            <a:r>
              <a:rPr lang="en-GB" sz="2800" b="1" dirty="0" smtClean="0">
                <a:solidFill>
                  <a:srgbClr val="0000FF"/>
                </a:solidFill>
                <a:latin typeface="+mn-lt"/>
              </a:rPr>
              <a:t>This </a:t>
            </a:r>
            <a:r>
              <a:rPr lang="en-GB" sz="2800" b="1" dirty="0">
                <a:solidFill>
                  <a:srgbClr val="0000FF"/>
                </a:solidFill>
                <a:latin typeface="+mn-lt"/>
              </a:rPr>
              <a:t>list is not meant to be exhaustive, but rather indicative to help prompt thinking:</a:t>
            </a:r>
          </a:p>
        </p:txBody>
      </p:sp>
      <p:sp>
        <p:nvSpPr>
          <p:cNvPr id="3" name="Content Placeholder 2">
            <a:extLst>
              <a:ext uri="{FF2B5EF4-FFF2-40B4-BE49-F238E27FC236}">
                <a16:creationId xmlns:a16="http://schemas.microsoft.com/office/drawing/2014/main" xmlns="" id="{5EB8ABB4-52DE-40DD-97F7-65B80528A8AA}"/>
              </a:ext>
            </a:extLst>
          </p:cNvPr>
          <p:cNvSpPr>
            <a:spLocks noGrp="1"/>
          </p:cNvSpPr>
          <p:nvPr>
            <p:ph sz="half" idx="1"/>
          </p:nvPr>
        </p:nvSpPr>
        <p:spPr>
          <a:xfrm>
            <a:off x="838200" y="2794958"/>
            <a:ext cx="5181600" cy="2940934"/>
          </a:xfrm>
        </p:spPr>
        <p:txBody>
          <a:bodyPr>
            <a:normAutofit fontScale="70000" lnSpcReduction="20000"/>
          </a:bodyPr>
          <a:lstStyle/>
          <a:p>
            <a:r>
              <a:rPr lang="en-GB" sz="4000" dirty="0"/>
              <a:t>Informing policy</a:t>
            </a:r>
          </a:p>
          <a:p>
            <a:r>
              <a:rPr lang="en-GB" sz="4000" dirty="0"/>
              <a:t>Informing product development</a:t>
            </a:r>
          </a:p>
          <a:p>
            <a:r>
              <a:rPr lang="en-GB" sz="4000" dirty="0"/>
              <a:t>Sector-level benefits</a:t>
            </a:r>
          </a:p>
          <a:p>
            <a:r>
              <a:rPr lang="en-GB" sz="4000" dirty="0"/>
              <a:t>Social or economic benefits</a:t>
            </a:r>
          </a:p>
          <a:p>
            <a:r>
              <a:rPr lang="en-GB" sz="4000" dirty="0"/>
              <a:t>Changing or improving public services</a:t>
            </a:r>
          </a:p>
          <a:p>
            <a:endParaRPr lang="en-GB" dirty="0"/>
          </a:p>
        </p:txBody>
      </p:sp>
      <p:sp>
        <p:nvSpPr>
          <p:cNvPr id="4" name="Content Placeholder 3">
            <a:extLst>
              <a:ext uri="{FF2B5EF4-FFF2-40B4-BE49-F238E27FC236}">
                <a16:creationId xmlns:a16="http://schemas.microsoft.com/office/drawing/2014/main" xmlns="" id="{06150B1C-8F7E-4754-81C9-8074AA718745}"/>
              </a:ext>
            </a:extLst>
          </p:cNvPr>
          <p:cNvSpPr>
            <a:spLocks noGrp="1"/>
          </p:cNvSpPr>
          <p:nvPr>
            <p:ph sz="half" idx="2"/>
          </p:nvPr>
        </p:nvSpPr>
        <p:spPr>
          <a:xfrm>
            <a:off x="6096000" y="2794957"/>
            <a:ext cx="5257800" cy="2940934"/>
          </a:xfrm>
        </p:spPr>
        <p:txBody>
          <a:bodyPr>
            <a:normAutofit fontScale="70000" lnSpcReduction="20000"/>
          </a:bodyPr>
          <a:lstStyle/>
          <a:p>
            <a:pPr lvl="0"/>
            <a:r>
              <a:rPr lang="en-GB" sz="4000" dirty="0"/>
              <a:t>Impacts on society or culture</a:t>
            </a:r>
          </a:p>
          <a:p>
            <a:pPr lvl="0"/>
            <a:r>
              <a:rPr lang="en-GB" sz="4000" dirty="0"/>
              <a:t>Changing or improving health, well-being and/or quality of life</a:t>
            </a:r>
          </a:p>
          <a:p>
            <a:pPr lvl="0"/>
            <a:r>
              <a:rPr lang="en-GB" sz="4000" dirty="0"/>
              <a:t>Environmental impacts</a:t>
            </a:r>
          </a:p>
          <a:p>
            <a:pPr lvl="0"/>
            <a:r>
              <a:rPr lang="en-GB" sz="4000" dirty="0"/>
              <a:t>Changing the economy (product development, sales, job growth, new companies, etc)</a:t>
            </a:r>
          </a:p>
          <a:p>
            <a:endParaRPr lang="en-GB" dirty="0"/>
          </a:p>
        </p:txBody>
      </p:sp>
      <p:pic>
        <p:nvPicPr>
          <p:cNvPr id="6" name="Picture 5"/>
          <p:cNvPicPr>
            <a:picLocks noChangeAspect="1"/>
          </p:cNvPicPr>
          <p:nvPr/>
        </p:nvPicPr>
        <p:blipFill>
          <a:blip r:embed="rId2"/>
          <a:stretch>
            <a:fillRect/>
          </a:stretch>
        </p:blipFill>
        <p:spPr>
          <a:xfrm>
            <a:off x="4474330" y="5735891"/>
            <a:ext cx="3090940" cy="719390"/>
          </a:xfrm>
          <a:prstGeom prst="rect">
            <a:avLst/>
          </a:prstGeom>
        </p:spPr>
      </p:pic>
    </p:spTree>
    <p:extLst>
      <p:ext uri="{BB962C8B-B14F-4D97-AF65-F5344CB8AC3E}">
        <p14:creationId xmlns:p14="http://schemas.microsoft.com/office/powerpoint/2010/main" val="238705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DF795-8407-4B20-ADD4-EC52D80CE199}"/>
              </a:ext>
            </a:extLst>
          </p:cNvPr>
          <p:cNvSpPr>
            <a:spLocks noGrp="1"/>
          </p:cNvSpPr>
          <p:nvPr>
            <p:ph type="title"/>
          </p:nvPr>
        </p:nvSpPr>
        <p:spPr/>
        <p:txBody>
          <a:bodyPr>
            <a:normAutofit/>
          </a:bodyPr>
          <a:lstStyle/>
          <a:p>
            <a:pPr algn="ctr"/>
            <a:r>
              <a:rPr lang="en-GB" sz="3600" b="1" dirty="0">
                <a:solidFill>
                  <a:srgbClr val="0000FF"/>
                </a:solidFill>
                <a:latin typeface="+mn-lt"/>
              </a:rPr>
              <a:t>The development of a case study </a:t>
            </a:r>
            <a:br>
              <a:rPr lang="en-GB" sz="3600" b="1" dirty="0">
                <a:solidFill>
                  <a:srgbClr val="0000FF"/>
                </a:solidFill>
                <a:latin typeface="+mn-lt"/>
              </a:rPr>
            </a:br>
            <a:r>
              <a:rPr lang="en-GB" sz="3600" b="1" dirty="0">
                <a:solidFill>
                  <a:srgbClr val="0000FF"/>
                </a:solidFill>
                <a:latin typeface="+mn-lt"/>
              </a:rPr>
              <a:t>out of a REF2014 case study</a:t>
            </a:r>
          </a:p>
        </p:txBody>
      </p:sp>
      <p:sp>
        <p:nvSpPr>
          <p:cNvPr id="3" name="Content Placeholder 2">
            <a:extLst>
              <a:ext uri="{FF2B5EF4-FFF2-40B4-BE49-F238E27FC236}">
                <a16:creationId xmlns:a16="http://schemas.microsoft.com/office/drawing/2014/main" xmlns="" id="{53B88CB9-A267-4EBF-B28A-B8997779E569}"/>
              </a:ext>
            </a:extLst>
          </p:cNvPr>
          <p:cNvSpPr>
            <a:spLocks noGrp="1"/>
          </p:cNvSpPr>
          <p:nvPr>
            <p:ph sz="half" idx="1"/>
          </p:nvPr>
        </p:nvSpPr>
        <p:spPr>
          <a:xfrm>
            <a:off x="534837" y="1825625"/>
            <a:ext cx="7016151" cy="4351338"/>
          </a:xfrm>
        </p:spPr>
        <p:txBody>
          <a:bodyPr>
            <a:normAutofit fontScale="85000" lnSpcReduction="20000"/>
          </a:bodyPr>
          <a:lstStyle/>
          <a:p>
            <a:r>
              <a:rPr lang="en-GB" sz="2600" dirty="0"/>
              <a:t>The 2014 case study </a:t>
            </a:r>
            <a:r>
              <a:rPr lang="en-GB" sz="2600" b="1" dirty="0">
                <a:solidFill>
                  <a:srgbClr val="FF0000"/>
                </a:solidFill>
              </a:rPr>
              <a:t>From Buildings to People: A New Regulatory Risk Regime for Fire and Rescue Services</a:t>
            </a:r>
            <a:r>
              <a:rPr lang="en-GB" sz="2600" b="1" dirty="0">
                <a:solidFill>
                  <a:prstClr val="black"/>
                </a:solidFill>
              </a:rPr>
              <a:t> (</a:t>
            </a:r>
            <a:r>
              <a:rPr lang="en-GB" sz="2600" dirty="0">
                <a:solidFill>
                  <a:prstClr val="black"/>
                </a:solidFill>
              </a:rPr>
              <a:t>with Nottinghamshire FRS and CFOA). I</a:t>
            </a:r>
            <a:r>
              <a:rPr lang="en-GB" sz="2600" dirty="0"/>
              <a:t>nvestigated the application of a ‘people centred’ fire risk assessment via the  Integrated Risk Management Plans introduced in the 2004 Fire and Rescue Act and provided  recommendations for the reconfiguration of Fire and Rescue Services.  </a:t>
            </a:r>
          </a:p>
          <a:p>
            <a:endParaRPr lang="en-GB" dirty="0"/>
          </a:p>
          <a:p>
            <a:r>
              <a:rPr lang="en-GB" sz="2600" dirty="0"/>
              <a:t>A new National Framework for Fire and Rescue Services was introduced in July 2012, including a new performance management; a new financial framework. A new operating mandate and a new arrangements for public assurance. </a:t>
            </a:r>
            <a:r>
              <a:rPr lang="en-GB" sz="2600" b="1" dirty="0">
                <a:solidFill>
                  <a:srgbClr val="FF0000"/>
                </a:solidFill>
              </a:rPr>
              <a:t>The current impact case study identifies its inadequacies and seeks to change both policy and practice</a:t>
            </a:r>
            <a:r>
              <a:rPr lang="en-GB" sz="2600" dirty="0"/>
              <a:t>. </a:t>
            </a:r>
          </a:p>
        </p:txBody>
      </p:sp>
      <p:sp>
        <p:nvSpPr>
          <p:cNvPr id="6" name="Content Placeholder 5">
            <a:extLst>
              <a:ext uri="{FF2B5EF4-FFF2-40B4-BE49-F238E27FC236}">
                <a16:creationId xmlns:a16="http://schemas.microsoft.com/office/drawing/2014/main" xmlns="" id="{9141C7EC-E9EF-4773-B12C-DF0811620ABD}"/>
              </a:ext>
            </a:extLst>
          </p:cNvPr>
          <p:cNvSpPr>
            <a:spLocks noGrp="1"/>
          </p:cNvSpPr>
          <p:nvPr>
            <p:ph sz="half" idx="2"/>
          </p:nvPr>
        </p:nvSpPr>
        <p:spPr>
          <a:xfrm>
            <a:off x="7320950" y="1825625"/>
            <a:ext cx="4032849" cy="4351338"/>
          </a:xfrm>
        </p:spPr>
        <p:txBody>
          <a:bodyPr>
            <a:normAutofit fontScale="85000" lnSpcReduction="20000"/>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770" y="1943818"/>
            <a:ext cx="3613029" cy="17985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770" y="3853069"/>
            <a:ext cx="3508076" cy="2137230"/>
          </a:xfrm>
          <a:prstGeom prst="rect">
            <a:avLst/>
          </a:prstGeom>
        </p:spPr>
      </p:pic>
    </p:spTree>
    <p:extLst>
      <p:ext uri="{BB962C8B-B14F-4D97-AF65-F5344CB8AC3E}">
        <p14:creationId xmlns:p14="http://schemas.microsoft.com/office/powerpoint/2010/main" val="56320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E891B-0F09-4F90-96FD-DB68AD184E34}"/>
              </a:ext>
            </a:extLst>
          </p:cNvPr>
          <p:cNvSpPr>
            <a:spLocks noGrp="1"/>
          </p:cNvSpPr>
          <p:nvPr>
            <p:ph type="title"/>
          </p:nvPr>
        </p:nvSpPr>
        <p:spPr/>
        <p:txBody>
          <a:bodyPr>
            <a:normAutofit/>
          </a:bodyPr>
          <a:lstStyle/>
          <a:p>
            <a:pPr algn="ctr"/>
            <a:r>
              <a:rPr lang="en-GB" sz="3600" b="1" dirty="0">
                <a:solidFill>
                  <a:srgbClr val="0000FF"/>
                </a:solidFill>
                <a:latin typeface="+mn-lt"/>
              </a:rPr>
              <a:t>Inadequacies in the </a:t>
            </a:r>
            <a:br>
              <a:rPr lang="en-GB" sz="3600" b="1" dirty="0">
                <a:solidFill>
                  <a:srgbClr val="0000FF"/>
                </a:solidFill>
                <a:latin typeface="+mn-lt"/>
              </a:rPr>
            </a:br>
            <a:r>
              <a:rPr lang="en-GB" sz="3600" b="1" dirty="0">
                <a:solidFill>
                  <a:srgbClr val="0000FF"/>
                </a:solidFill>
                <a:latin typeface="+mn-lt"/>
              </a:rPr>
              <a:t>2012 FRS National Framework</a:t>
            </a:r>
          </a:p>
        </p:txBody>
      </p:sp>
      <p:sp>
        <p:nvSpPr>
          <p:cNvPr id="3" name="Content Placeholder 2">
            <a:extLst>
              <a:ext uri="{FF2B5EF4-FFF2-40B4-BE49-F238E27FC236}">
                <a16:creationId xmlns:a16="http://schemas.microsoft.com/office/drawing/2014/main" xmlns="" id="{B7E43E7B-E87F-4296-A949-C76984BB28DB}"/>
              </a:ext>
            </a:extLst>
          </p:cNvPr>
          <p:cNvSpPr>
            <a:spLocks noGrp="1"/>
          </p:cNvSpPr>
          <p:nvPr>
            <p:ph sz="half" idx="1"/>
          </p:nvPr>
        </p:nvSpPr>
        <p:spPr>
          <a:xfrm>
            <a:off x="838199" y="1825625"/>
            <a:ext cx="6677315" cy="4351338"/>
          </a:xfrm>
        </p:spPr>
        <p:txBody>
          <a:bodyPr>
            <a:normAutofit fontScale="77500" lnSpcReduction="20000"/>
          </a:bodyPr>
          <a:lstStyle/>
          <a:p>
            <a:r>
              <a:rPr lang="en-GB" dirty="0"/>
              <a:t>The evidential base</a:t>
            </a:r>
          </a:p>
          <a:p>
            <a:r>
              <a:rPr lang="en-GB" dirty="0"/>
              <a:t>The techniques available to build and interrogate the evidence</a:t>
            </a:r>
          </a:p>
          <a:p>
            <a:r>
              <a:rPr lang="en-GB" dirty="0"/>
              <a:t>Inadequacy of policy making and subsequent policy</a:t>
            </a:r>
          </a:p>
          <a:p>
            <a:r>
              <a:rPr lang="en-GB" dirty="0"/>
              <a:t>Performance Management arrangements since 2012 </a:t>
            </a:r>
          </a:p>
          <a:p>
            <a:r>
              <a:rPr lang="en-GB" dirty="0"/>
              <a:t>The Financial Assurance Regime   </a:t>
            </a:r>
          </a:p>
          <a:p>
            <a:r>
              <a:rPr lang="en-GB" dirty="0"/>
              <a:t>Comparison with international best practice and innovation (Scotland).</a:t>
            </a:r>
          </a:p>
          <a:p>
            <a:r>
              <a:rPr lang="en-GB" dirty="0"/>
              <a:t>Finding to-date: Poor policy and planning; sub-optimal delivery and reductions in public safety and public assurance.</a:t>
            </a:r>
          </a:p>
          <a:p>
            <a:r>
              <a:rPr lang="en-GB" dirty="0"/>
              <a:t>Highlighted by – the Grenfell Tower disaster.</a:t>
            </a:r>
          </a:p>
        </p:txBody>
      </p:sp>
      <p:sp>
        <p:nvSpPr>
          <p:cNvPr id="7" name="Content Placeholder 6">
            <a:extLst>
              <a:ext uri="{FF2B5EF4-FFF2-40B4-BE49-F238E27FC236}">
                <a16:creationId xmlns:a16="http://schemas.microsoft.com/office/drawing/2014/main" xmlns="" id="{3519A1D5-9E73-4149-9EA8-ADE9EC1EBF2A}"/>
              </a:ext>
            </a:extLst>
          </p:cNvPr>
          <p:cNvSpPr>
            <a:spLocks noGrp="1"/>
          </p:cNvSpPr>
          <p:nvPr>
            <p:ph sz="half" idx="2"/>
          </p:nvPr>
        </p:nvSpPr>
        <p:spPr>
          <a:xfrm>
            <a:off x="8039819" y="2547668"/>
            <a:ext cx="3313980" cy="2237118"/>
          </a:xfrm>
        </p:spPr>
        <p:txBody>
          <a:bodyPr>
            <a:normAutofit fontScale="77500" lnSpcReduction="20000"/>
          </a:bodyPr>
          <a:lstStyle/>
          <a:p>
            <a:endParaRPr lang="en-GB" dirty="0"/>
          </a:p>
        </p:txBody>
      </p:sp>
      <p:pic>
        <p:nvPicPr>
          <p:cNvPr id="4" name="Picture 3">
            <a:extLst>
              <a:ext uri="{FF2B5EF4-FFF2-40B4-BE49-F238E27FC236}">
                <a16:creationId xmlns:a16="http://schemas.microsoft.com/office/drawing/2014/main" xmlns="" id="{DF2C870C-3652-4BFC-AB40-8FEAA1E0A487}"/>
              </a:ext>
            </a:extLst>
          </p:cNvPr>
          <p:cNvPicPr>
            <a:picLocks noChangeAspect="1"/>
          </p:cNvPicPr>
          <p:nvPr/>
        </p:nvPicPr>
        <p:blipFill>
          <a:blip r:embed="rId2"/>
          <a:stretch>
            <a:fillRect/>
          </a:stretch>
        </p:blipFill>
        <p:spPr>
          <a:xfrm>
            <a:off x="7630151" y="1932317"/>
            <a:ext cx="4223075" cy="3594339"/>
          </a:xfrm>
          <a:prstGeom prst="rect">
            <a:avLst/>
          </a:prstGeom>
        </p:spPr>
      </p:pic>
    </p:spTree>
    <p:extLst>
      <p:ext uri="{BB962C8B-B14F-4D97-AF65-F5344CB8AC3E}">
        <p14:creationId xmlns:p14="http://schemas.microsoft.com/office/powerpoint/2010/main" val="22029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15184-8060-4047-BB2C-751146644BC3}"/>
              </a:ext>
            </a:extLst>
          </p:cNvPr>
          <p:cNvSpPr>
            <a:spLocks noGrp="1"/>
          </p:cNvSpPr>
          <p:nvPr>
            <p:ph type="title"/>
          </p:nvPr>
        </p:nvSpPr>
        <p:spPr/>
        <p:txBody>
          <a:bodyPr>
            <a:normAutofit/>
          </a:bodyPr>
          <a:lstStyle/>
          <a:p>
            <a:pPr algn="ctr"/>
            <a:r>
              <a:rPr lang="en-GB" sz="3600" b="1" dirty="0">
                <a:solidFill>
                  <a:srgbClr val="0000FF"/>
                </a:solidFill>
                <a:latin typeface="+mn-lt"/>
              </a:rPr>
              <a:t>Investigating the evidence, assurance and accountability</a:t>
            </a:r>
          </a:p>
        </p:txBody>
      </p:sp>
      <p:sp>
        <p:nvSpPr>
          <p:cNvPr id="3" name="Content Placeholder 2">
            <a:extLst>
              <a:ext uri="{FF2B5EF4-FFF2-40B4-BE49-F238E27FC236}">
                <a16:creationId xmlns:a16="http://schemas.microsoft.com/office/drawing/2014/main" xmlns="" id="{D855A4FE-D20A-45E5-A35E-DDFA0547C574}"/>
              </a:ext>
            </a:extLst>
          </p:cNvPr>
          <p:cNvSpPr>
            <a:spLocks noGrp="1"/>
          </p:cNvSpPr>
          <p:nvPr>
            <p:ph idx="1"/>
          </p:nvPr>
        </p:nvSpPr>
        <p:spPr>
          <a:xfrm>
            <a:off x="925286" y="1502229"/>
            <a:ext cx="10428514" cy="4049485"/>
          </a:xfrm>
        </p:spPr>
        <p:txBody>
          <a:bodyPr>
            <a:normAutofit fontScale="77500" lnSpcReduction="20000"/>
          </a:bodyPr>
          <a:lstStyle/>
          <a:p>
            <a:endParaRPr lang="en-GB" dirty="0"/>
          </a:p>
          <a:p>
            <a:r>
              <a:rPr lang="en-GB" dirty="0"/>
              <a:t>NAO commissioned research prior to the 2015 election (March 2015) – on locally delivered public services (Local Authorities, Health and Social care, Police and Fire and Rescue services)</a:t>
            </a:r>
          </a:p>
          <a:p>
            <a:endParaRPr lang="en-GB" sz="1000" dirty="0"/>
          </a:p>
          <a:p>
            <a:r>
              <a:rPr lang="en-GB" dirty="0"/>
              <a:t>The  NAO commissioned our help with two FRS investigations which resulted in a  Public Accounts Committee investigation and report and changes to parts 2 and 3 of the Policing and Crime Act 2017.</a:t>
            </a:r>
          </a:p>
          <a:p>
            <a:endParaRPr lang="en-GB" sz="1000" dirty="0"/>
          </a:p>
          <a:p>
            <a:r>
              <a:rPr lang="en-GB" dirty="0"/>
              <a:t>Crime and Policing Act  2017 Act implementation - the new proposals for the (no longer) ‘independent’ fire inspectorate</a:t>
            </a:r>
          </a:p>
          <a:p>
            <a:endParaRPr lang="en-GB" sz="900" dirty="0"/>
          </a:p>
          <a:p>
            <a:r>
              <a:rPr lang="en-GB" dirty="0"/>
              <a:t>The Scottish comparison and reconceptualization of value for money in public services and/or emergency services.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683" y="5551714"/>
            <a:ext cx="3347049" cy="1086803"/>
          </a:xfrm>
          <a:prstGeom prst="rect">
            <a:avLst/>
          </a:prstGeom>
        </p:spPr>
      </p:pic>
    </p:spTree>
    <p:extLst>
      <p:ext uri="{BB962C8B-B14F-4D97-AF65-F5344CB8AC3E}">
        <p14:creationId xmlns:p14="http://schemas.microsoft.com/office/powerpoint/2010/main" val="253053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D0089-74E3-4C4B-9B56-E5AD63A4E5E5}"/>
              </a:ext>
            </a:extLst>
          </p:cNvPr>
          <p:cNvSpPr>
            <a:spLocks noGrp="1"/>
          </p:cNvSpPr>
          <p:nvPr>
            <p:ph type="title"/>
          </p:nvPr>
        </p:nvSpPr>
        <p:spPr/>
        <p:txBody>
          <a:bodyPr>
            <a:normAutofit/>
          </a:bodyPr>
          <a:lstStyle/>
          <a:p>
            <a:pPr algn="ctr"/>
            <a:r>
              <a:rPr lang="en-GB" sz="2800" b="1" dirty="0">
                <a:solidFill>
                  <a:srgbClr val="0000FF"/>
                </a:solidFill>
                <a:latin typeface="+mn-lt"/>
              </a:rPr>
              <a:t>2021 Research Excellence Framework</a:t>
            </a:r>
            <a:r>
              <a:rPr lang="en-GB" sz="3600" b="1" dirty="0">
                <a:solidFill>
                  <a:srgbClr val="0000FF"/>
                </a:solidFill>
                <a:latin typeface="+mn-lt"/>
              </a:rPr>
              <a:t> </a:t>
            </a:r>
            <a:br>
              <a:rPr lang="en-GB" sz="3600" b="1" dirty="0">
                <a:solidFill>
                  <a:srgbClr val="0000FF"/>
                </a:solidFill>
                <a:latin typeface="+mn-lt"/>
              </a:rPr>
            </a:br>
            <a:r>
              <a:rPr lang="en-GB" sz="3600" b="1" dirty="0">
                <a:solidFill>
                  <a:srgbClr val="0000FF"/>
                </a:solidFill>
                <a:latin typeface="+mn-lt"/>
              </a:rPr>
              <a:t>Preparations across Nottingham Trent University</a:t>
            </a:r>
          </a:p>
        </p:txBody>
      </p:sp>
      <p:sp>
        <p:nvSpPr>
          <p:cNvPr id="3" name="Content Placeholder 2">
            <a:extLst>
              <a:ext uri="{FF2B5EF4-FFF2-40B4-BE49-F238E27FC236}">
                <a16:creationId xmlns:a16="http://schemas.microsoft.com/office/drawing/2014/main" xmlns="" id="{D020A207-403C-4E5F-AE94-6F57B2782783}"/>
              </a:ext>
            </a:extLst>
          </p:cNvPr>
          <p:cNvSpPr>
            <a:spLocks noGrp="1"/>
          </p:cNvSpPr>
          <p:nvPr>
            <p:ph sz="half" idx="1"/>
          </p:nvPr>
        </p:nvSpPr>
        <p:spPr>
          <a:xfrm>
            <a:off x="838200" y="1587260"/>
            <a:ext cx="6028426" cy="4589703"/>
          </a:xfrm>
        </p:spPr>
        <p:txBody>
          <a:bodyPr>
            <a:normAutofit fontScale="70000" lnSpcReduction="20000"/>
          </a:bodyPr>
          <a:lstStyle/>
          <a:p>
            <a:pPr marL="0" indent="0">
              <a:buNone/>
            </a:pPr>
            <a:r>
              <a:rPr lang="en-GB" b="1" dirty="0">
                <a:solidFill>
                  <a:srgbClr val="0000FF"/>
                </a:solidFill>
              </a:rPr>
              <a:t>2014</a:t>
            </a:r>
            <a:r>
              <a:rPr lang="en-GB" dirty="0"/>
              <a:t>  </a:t>
            </a:r>
          </a:p>
          <a:p>
            <a:r>
              <a:rPr lang="en-GB" sz="2600" dirty="0"/>
              <a:t>18 Unit of Assessment submissions out of 24 eligible (total 36)</a:t>
            </a:r>
          </a:p>
          <a:p>
            <a:r>
              <a:rPr lang="en-GB" sz="2600" dirty="0"/>
              <a:t>3 excellent; 12 satisfactory; 3 poor and 6 non-submissions</a:t>
            </a:r>
          </a:p>
          <a:p>
            <a:r>
              <a:rPr lang="en-GB" sz="2600" dirty="0"/>
              <a:t>C19 Business and Management largest eligible unit </a:t>
            </a:r>
          </a:p>
          <a:p>
            <a:endParaRPr lang="en-GB" dirty="0"/>
          </a:p>
          <a:p>
            <a:pPr marL="0" indent="0">
              <a:buNone/>
            </a:pPr>
            <a:r>
              <a:rPr lang="en-GB" b="1" dirty="0">
                <a:solidFill>
                  <a:srgbClr val="0000FF"/>
                </a:solidFill>
              </a:rPr>
              <a:t>2021</a:t>
            </a:r>
          </a:p>
          <a:p>
            <a:r>
              <a:rPr lang="en-GB" sz="2600" dirty="0"/>
              <a:t>22 eligible Units of </a:t>
            </a:r>
            <a:r>
              <a:rPr lang="en-GB" sz="2600" dirty="0" smtClean="0"/>
              <a:t>Assessments C17 </a:t>
            </a:r>
            <a:r>
              <a:rPr lang="en-GB" sz="2600" dirty="0"/>
              <a:t>(Business and Management is the largest eligible unit) </a:t>
            </a:r>
          </a:p>
          <a:p>
            <a:r>
              <a:rPr lang="en-GB" sz="2600" dirty="0"/>
              <a:t>Individual Outputs – an internal and external blind peer review process – with 6 monthly reporting to the UET and annual full reviews</a:t>
            </a:r>
          </a:p>
          <a:p>
            <a:r>
              <a:rPr lang="en-GB" sz="2600" dirty="0"/>
              <a:t>Impact case studies – 65 with internal and external reviews and developmental workshops from RAND Europe (12 in NBS).</a:t>
            </a:r>
          </a:p>
          <a:p>
            <a:r>
              <a:rPr lang="en-GB" sz="2600" dirty="0"/>
              <a:t>Significant investment in the Research Environment </a:t>
            </a:r>
          </a:p>
        </p:txBody>
      </p:sp>
      <p:pic>
        <p:nvPicPr>
          <p:cNvPr id="6" name="Content Placeholder 5">
            <a:extLst>
              <a:ext uri="{FF2B5EF4-FFF2-40B4-BE49-F238E27FC236}">
                <a16:creationId xmlns:a16="http://schemas.microsoft.com/office/drawing/2014/main" xmlns="" id="{AAB4CA56-6090-49A3-A789-19A29FB00EF4}"/>
              </a:ext>
            </a:extLst>
          </p:cNvPr>
          <p:cNvPicPr>
            <a:picLocks noGrp="1" noChangeAspect="1"/>
          </p:cNvPicPr>
          <p:nvPr>
            <p:ph sz="half" idx="2"/>
          </p:nvPr>
        </p:nvPicPr>
        <p:blipFill>
          <a:blip r:embed="rId2"/>
          <a:stretch>
            <a:fillRect/>
          </a:stretch>
        </p:blipFill>
        <p:spPr>
          <a:xfrm>
            <a:off x="7159926" y="1856297"/>
            <a:ext cx="4193874" cy="3145405"/>
          </a:xfrm>
          <a:prstGeom prst="rect">
            <a:avLst/>
          </a:prstGeom>
        </p:spPr>
      </p:pic>
    </p:spTree>
    <p:extLst>
      <p:ext uri="{BB962C8B-B14F-4D97-AF65-F5344CB8AC3E}">
        <p14:creationId xmlns:p14="http://schemas.microsoft.com/office/powerpoint/2010/main" val="301149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BD2E9-B8A9-4214-B700-4D9896704297}"/>
              </a:ext>
            </a:extLst>
          </p:cNvPr>
          <p:cNvSpPr>
            <a:spLocks noGrp="1"/>
          </p:cNvSpPr>
          <p:nvPr>
            <p:ph type="title"/>
          </p:nvPr>
        </p:nvSpPr>
        <p:spPr/>
        <p:txBody>
          <a:bodyPr>
            <a:normAutofit/>
          </a:bodyPr>
          <a:lstStyle/>
          <a:p>
            <a:pPr algn="ctr"/>
            <a:r>
              <a:rPr lang="en-GB" sz="3600" b="1" dirty="0">
                <a:solidFill>
                  <a:srgbClr val="0000FF"/>
                </a:solidFill>
                <a:latin typeface="+mn-lt"/>
              </a:rPr>
              <a:t>Non-Academic Impact </a:t>
            </a:r>
            <a:br>
              <a:rPr lang="en-GB" sz="3600" b="1" dirty="0">
                <a:solidFill>
                  <a:srgbClr val="0000FF"/>
                </a:solidFill>
                <a:latin typeface="+mn-lt"/>
              </a:rPr>
            </a:br>
            <a:r>
              <a:rPr lang="en-GB" sz="3600" b="1" dirty="0">
                <a:solidFill>
                  <a:srgbClr val="0000FF"/>
                </a:solidFill>
                <a:latin typeface="+mn-lt"/>
              </a:rPr>
              <a:t> the ‘what’ and ‘how’</a:t>
            </a:r>
          </a:p>
        </p:txBody>
      </p:sp>
      <p:sp>
        <p:nvSpPr>
          <p:cNvPr id="3" name="Content Placeholder 2">
            <a:extLst>
              <a:ext uri="{FF2B5EF4-FFF2-40B4-BE49-F238E27FC236}">
                <a16:creationId xmlns:a16="http://schemas.microsoft.com/office/drawing/2014/main" xmlns="" id="{6F5991EF-19EB-41D0-8C2C-BD3432380511}"/>
              </a:ext>
            </a:extLst>
          </p:cNvPr>
          <p:cNvSpPr>
            <a:spLocks noGrp="1"/>
          </p:cNvSpPr>
          <p:nvPr>
            <p:ph sz="half" idx="1"/>
          </p:nvPr>
        </p:nvSpPr>
        <p:spPr>
          <a:xfrm>
            <a:off x="838200" y="1825625"/>
            <a:ext cx="5919158" cy="4351338"/>
          </a:xfrm>
        </p:spPr>
        <p:txBody>
          <a:bodyPr>
            <a:normAutofit fontScale="85000" lnSpcReduction="20000"/>
          </a:bodyPr>
          <a:lstStyle/>
          <a:p>
            <a:r>
              <a:rPr lang="en-GB" sz="2400" dirty="0"/>
              <a:t>Changes to government departmental responsibilities, departmental policy and guidance.</a:t>
            </a:r>
          </a:p>
          <a:p>
            <a:endParaRPr lang="en-GB" sz="900" dirty="0"/>
          </a:p>
          <a:p>
            <a:r>
              <a:rPr lang="en-GB" sz="2400" dirty="0"/>
              <a:t>Changes to the delivery system and fire and rescue service organisations at national and local levels.</a:t>
            </a:r>
          </a:p>
          <a:p>
            <a:endParaRPr lang="en-GB" sz="900" dirty="0"/>
          </a:p>
          <a:p>
            <a:r>
              <a:rPr lang="en-GB" sz="2400" dirty="0"/>
              <a:t>Changes to the  regulatory and external monitoring systems and public reporting system.</a:t>
            </a:r>
          </a:p>
          <a:p>
            <a:endParaRPr lang="en-GB" sz="900" dirty="0"/>
          </a:p>
          <a:p>
            <a:r>
              <a:rPr lang="en-GB" sz="2400" dirty="0"/>
              <a:t>Our aspiration is to impact both domestically and internationally.</a:t>
            </a:r>
          </a:p>
          <a:p>
            <a:endParaRPr lang="en-GB" dirty="0"/>
          </a:p>
          <a:p>
            <a:pPr marL="0" indent="0" algn="ctr">
              <a:buNone/>
            </a:pPr>
            <a:r>
              <a:rPr lang="en-GB" b="1" dirty="0">
                <a:solidFill>
                  <a:srgbClr val="FF0000"/>
                </a:solidFill>
              </a:rPr>
              <a:t>The importance of engaging in the professional and practitioner discourse as well as in academic publishing.</a:t>
            </a:r>
          </a:p>
        </p:txBody>
      </p:sp>
      <p:sp>
        <p:nvSpPr>
          <p:cNvPr id="5" name="Content Placeholder 4">
            <a:extLst>
              <a:ext uri="{FF2B5EF4-FFF2-40B4-BE49-F238E27FC236}">
                <a16:creationId xmlns:a16="http://schemas.microsoft.com/office/drawing/2014/main" xmlns="" id="{AD30CC9E-E648-4381-B8B8-C9DFCC51483A}"/>
              </a:ext>
            </a:extLst>
          </p:cNvPr>
          <p:cNvSpPr>
            <a:spLocks noGrp="1"/>
          </p:cNvSpPr>
          <p:nvPr>
            <p:ph sz="half" idx="2"/>
          </p:nvPr>
        </p:nvSpPr>
        <p:spPr>
          <a:xfrm>
            <a:off x="7631502" y="2547668"/>
            <a:ext cx="2777706" cy="2288876"/>
          </a:xfrm>
        </p:spPr>
        <p:txBody>
          <a:bodyPr>
            <a:normAutofit fontScale="85000" lnSpcReduction="20000"/>
          </a:bodyPr>
          <a:lstStyle/>
          <a:p>
            <a:endParaRPr lang="en-GB" dirty="0"/>
          </a:p>
        </p:txBody>
      </p:sp>
      <p:pic>
        <p:nvPicPr>
          <p:cNvPr id="4" name="Picture 3"/>
          <p:cNvPicPr>
            <a:picLocks noChangeAspect="1"/>
          </p:cNvPicPr>
          <p:nvPr/>
        </p:nvPicPr>
        <p:blipFill>
          <a:blip r:embed="rId2"/>
          <a:stretch>
            <a:fillRect/>
          </a:stretch>
        </p:blipFill>
        <p:spPr>
          <a:xfrm>
            <a:off x="7116967" y="1957896"/>
            <a:ext cx="4678295" cy="3470994"/>
          </a:xfrm>
          <a:prstGeom prst="rect">
            <a:avLst/>
          </a:prstGeom>
        </p:spPr>
      </p:pic>
    </p:spTree>
    <p:extLst>
      <p:ext uri="{BB962C8B-B14F-4D97-AF65-F5344CB8AC3E}">
        <p14:creationId xmlns:p14="http://schemas.microsoft.com/office/powerpoint/2010/main" val="42373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486A4-F65C-42BA-BA21-7894A292C069}"/>
              </a:ext>
            </a:extLst>
          </p:cNvPr>
          <p:cNvSpPr>
            <a:spLocks noGrp="1"/>
          </p:cNvSpPr>
          <p:nvPr>
            <p:ph type="title"/>
          </p:nvPr>
        </p:nvSpPr>
        <p:spPr>
          <a:xfrm>
            <a:off x="838200" y="365126"/>
            <a:ext cx="10515600" cy="1051080"/>
          </a:xfrm>
        </p:spPr>
        <p:txBody>
          <a:bodyPr>
            <a:normAutofit fontScale="90000"/>
          </a:bodyPr>
          <a:lstStyle/>
          <a:p>
            <a:pPr algn="ctr"/>
            <a:r>
              <a:rPr lang="en-GB" sz="3600" b="1" dirty="0">
                <a:solidFill>
                  <a:srgbClr val="0000FF"/>
                </a:solidFill>
                <a:latin typeface="+mn-lt"/>
              </a:rPr>
              <a:t>Examples  </a:t>
            </a:r>
            <a:br>
              <a:rPr lang="en-GB" sz="3600" b="1" dirty="0">
                <a:solidFill>
                  <a:srgbClr val="0000FF"/>
                </a:solidFill>
                <a:latin typeface="+mn-lt"/>
              </a:rPr>
            </a:br>
            <a:r>
              <a:rPr lang="en-GB" sz="3600" b="1" dirty="0">
                <a:solidFill>
                  <a:srgbClr val="0000FF"/>
                </a:solidFill>
                <a:latin typeface="+mn-lt"/>
              </a:rPr>
              <a:t>Professional and general media </a:t>
            </a:r>
          </a:p>
        </p:txBody>
      </p:sp>
      <p:sp>
        <p:nvSpPr>
          <p:cNvPr id="3" name="Content Placeholder 2">
            <a:extLst>
              <a:ext uri="{FF2B5EF4-FFF2-40B4-BE49-F238E27FC236}">
                <a16:creationId xmlns:a16="http://schemas.microsoft.com/office/drawing/2014/main" xmlns="" id="{D1BAB2FF-C071-484F-90AF-5EE38802F243}"/>
              </a:ext>
            </a:extLst>
          </p:cNvPr>
          <p:cNvSpPr>
            <a:spLocks noGrp="1"/>
          </p:cNvSpPr>
          <p:nvPr>
            <p:ph idx="1"/>
          </p:nvPr>
        </p:nvSpPr>
        <p:spPr>
          <a:xfrm>
            <a:off x="838200" y="1862983"/>
            <a:ext cx="10515600" cy="4313980"/>
          </a:xfrm>
        </p:spPr>
        <p:txBody>
          <a:bodyPr>
            <a:normAutofit fontScale="77500" lnSpcReduction="20000"/>
          </a:bodyPr>
          <a:lstStyle/>
          <a:p>
            <a:r>
              <a:rPr lang="en-GB" dirty="0"/>
              <a:t>Murphy, P., 2017. </a:t>
            </a:r>
            <a:r>
              <a:rPr lang="en-GB" b="1" dirty="0">
                <a:solidFill>
                  <a:srgbClr val="FF0000"/>
                </a:solidFill>
              </a:rPr>
              <a:t>Independent inspectorate </a:t>
            </a:r>
            <a:r>
              <a:rPr lang="en-GB" dirty="0"/>
              <a:t>in danger of becoming Home Office handmaiden. FIRE, </a:t>
            </a:r>
          </a:p>
          <a:p>
            <a:r>
              <a:rPr lang="en-GB" dirty="0"/>
              <a:t>Murphy, P. and GREENHALGH, K., 2016. The new </a:t>
            </a:r>
            <a:r>
              <a:rPr lang="en-GB" b="1" dirty="0">
                <a:solidFill>
                  <a:srgbClr val="FF0000"/>
                </a:solidFill>
              </a:rPr>
              <a:t>fire and rescue framework for Scotland</a:t>
            </a:r>
            <a:r>
              <a:rPr lang="en-GB" dirty="0"/>
              <a:t>. FIRE, </a:t>
            </a:r>
          </a:p>
          <a:p>
            <a:r>
              <a:rPr lang="en-GB" dirty="0"/>
              <a:t>Murphy, P., 2016. A very political fix: the consultation on </a:t>
            </a:r>
            <a:r>
              <a:rPr lang="en-GB" b="1" dirty="0">
                <a:solidFill>
                  <a:srgbClr val="FF0000"/>
                </a:solidFill>
              </a:rPr>
              <a:t>blue light integration </a:t>
            </a:r>
            <a:r>
              <a:rPr lang="en-GB" dirty="0"/>
              <a:t>is deeply flawed. FIRE, </a:t>
            </a:r>
          </a:p>
          <a:p>
            <a:r>
              <a:rPr lang="en-GB" dirty="0"/>
              <a:t>Murphy, P., 2016. If </a:t>
            </a:r>
            <a:r>
              <a:rPr lang="en-GB" b="1" dirty="0">
                <a:solidFill>
                  <a:srgbClr val="FF0000"/>
                </a:solidFill>
              </a:rPr>
              <a:t>PCCs are to take over fire services</a:t>
            </a:r>
            <a:r>
              <a:rPr lang="en-GB" dirty="0"/>
              <a:t>, they need to prove these six things. The Guardian. </a:t>
            </a:r>
          </a:p>
          <a:p>
            <a:r>
              <a:rPr lang="en-GB" dirty="0"/>
              <a:t>Murphy, P., 2015. </a:t>
            </a:r>
            <a:r>
              <a:rPr lang="en-GB" b="1" dirty="0">
                <a:solidFill>
                  <a:srgbClr val="FF0000"/>
                </a:solidFill>
              </a:rPr>
              <a:t>Plans to merge fire and police services have dodged proper scrutiny</a:t>
            </a:r>
            <a:r>
              <a:rPr lang="en-GB" dirty="0"/>
              <a:t>. Putting police in charge of firefighters could lead to neglect of emergency services – something the sham public consultation failed to mention. The Guardian.</a:t>
            </a:r>
          </a:p>
          <a:p>
            <a:r>
              <a:rPr lang="en-GB" dirty="0"/>
              <a:t>Murphy, P. and GREENHALGH, K., 2014. </a:t>
            </a:r>
            <a:r>
              <a:rPr lang="en-GB" b="1" dirty="0">
                <a:solidFill>
                  <a:srgbClr val="FF0000"/>
                </a:solidFill>
              </a:rPr>
              <a:t>Peer challenge needs an independent Fire Inspectorate.</a:t>
            </a:r>
            <a:r>
              <a:rPr lang="en-GB" dirty="0"/>
              <a:t> , pp. 17-19. </a:t>
            </a:r>
          </a:p>
          <a:p>
            <a:r>
              <a:rPr lang="en-GB" dirty="0"/>
              <a:t>MURPHY, P. and GREENHALGH, K., 2014. </a:t>
            </a:r>
            <a:r>
              <a:rPr lang="en-GB" b="1" dirty="0">
                <a:solidFill>
                  <a:srgbClr val="FF0000"/>
                </a:solidFill>
              </a:rPr>
              <a:t>Tenth anniversary of the 2004 Acts</a:t>
            </a:r>
            <a:r>
              <a:rPr lang="en-GB" dirty="0"/>
              <a:t>. , pp. 14-16. </a:t>
            </a:r>
          </a:p>
          <a:p>
            <a:pPr marL="0" indent="0">
              <a:buNone/>
            </a:pPr>
            <a:endParaRPr lang="en-GB" dirty="0"/>
          </a:p>
        </p:txBody>
      </p:sp>
      <p:pic>
        <p:nvPicPr>
          <p:cNvPr id="4" name="Picture 3"/>
          <p:cNvPicPr>
            <a:picLocks noChangeAspect="1"/>
          </p:cNvPicPr>
          <p:nvPr/>
        </p:nvPicPr>
        <p:blipFill>
          <a:blip r:embed="rId2"/>
          <a:stretch>
            <a:fillRect/>
          </a:stretch>
        </p:blipFill>
        <p:spPr>
          <a:xfrm>
            <a:off x="0" y="0"/>
            <a:ext cx="1782344" cy="1687286"/>
          </a:xfrm>
          <a:prstGeom prst="rect">
            <a:avLst/>
          </a:prstGeom>
        </p:spPr>
      </p:pic>
    </p:spTree>
    <p:extLst>
      <p:ext uri="{BB962C8B-B14F-4D97-AF65-F5344CB8AC3E}">
        <p14:creationId xmlns:p14="http://schemas.microsoft.com/office/powerpoint/2010/main" val="219832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836FF-829B-468F-864E-0451E378D132}"/>
              </a:ext>
            </a:extLst>
          </p:cNvPr>
          <p:cNvSpPr>
            <a:spLocks noGrp="1"/>
          </p:cNvSpPr>
          <p:nvPr>
            <p:ph type="title"/>
          </p:nvPr>
        </p:nvSpPr>
        <p:spPr/>
        <p:txBody>
          <a:bodyPr>
            <a:normAutofit/>
          </a:bodyPr>
          <a:lstStyle/>
          <a:p>
            <a:pPr algn="ctr"/>
            <a:r>
              <a:rPr lang="en-GB" sz="3600" b="1" dirty="0">
                <a:solidFill>
                  <a:srgbClr val="0000FF"/>
                </a:solidFill>
                <a:latin typeface="+mn-lt"/>
              </a:rPr>
              <a:t>Engaging in the public policy debate</a:t>
            </a:r>
          </a:p>
        </p:txBody>
      </p:sp>
      <p:sp>
        <p:nvSpPr>
          <p:cNvPr id="3" name="Content Placeholder 2">
            <a:extLst>
              <a:ext uri="{FF2B5EF4-FFF2-40B4-BE49-F238E27FC236}">
                <a16:creationId xmlns:a16="http://schemas.microsoft.com/office/drawing/2014/main" xmlns="" id="{54858E8B-25CD-4E4F-9703-14AE0C6DCBBC}"/>
              </a:ext>
            </a:extLst>
          </p:cNvPr>
          <p:cNvSpPr>
            <a:spLocks noGrp="1"/>
          </p:cNvSpPr>
          <p:nvPr>
            <p:ph idx="1"/>
          </p:nvPr>
        </p:nvSpPr>
        <p:spPr>
          <a:xfrm>
            <a:off x="838200" y="1486968"/>
            <a:ext cx="10515600" cy="5007836"/>
          </a:xfrm>
        </p:spPr>
        <p:txBody>
          <a:bodyPr>
            <a:normAutofit fontScale="62500" lnSpcReduction="20000"/>
          </a:bodyPr>
          <a:lstStyle/>
          <a:p>
            <a:r>
              <a:rPr lang="en-GB" dirty="0"/>
              <a:t>Ferry, L., </a:t>
            </a:r>
            <a:r>
              <a:rPr lang="en-GB" dirty="0" err="1"/>
              <a:t>Gebreitner</a:t>
            </a:r>
            <a:r>
              <a:rPr lang="en-GB" dirty="0"/>
              <a:t>, F. and Murphy, P., 2017</a:t>
            </a:r>
            <a:r>
              <a:rPr lang="en-GB" b="1" dirty="0">
                <a:solidFill>
                  <a:srgbClr val="FF0000"/>
                </a:solidFill>
              </a:rPr>
              <a:t>. </a:t>
            </a:r>
            <a:r>
              <a:rPr lang="en-GB" dirty="0"/>
              <a:t>Written evidence submitted to the </a:t>
            </a:r>
            <a:r>
              <a:rPr lang="en-GB" b="1" dirty="0">
                <a:solidFill>
                  <a:srgbClr val="FF0000"/>
                </a:solidFill>
              </a:rPr>
              <a:t>Public Accounts Committee </a:t>
            </a:r>
            <a:r>
              <a:rPr lang="en-GB" dirty="0"/>
              <a:t>on Financial Sustainability of the NHS.  </a:t>
            </a:r>
          </a:p>
          <a:p>
            <a:r>
              <a:rPr lang="en-GB" dirty="0"/>
              <a:t>Murphy, P., 2016. Ambulance services: submission to </a:t>
            </a:r>
            <a:r>
              <a:rPr lang="en-GB" b="1" dirty="0">
                <a:solidFill>
                  <a:srgbClr val="FF0000"/>
                </a:solidFill>
              </a:rPr>
              <a:t>National Audit Office</a:t>
            </a:r>
            <a:r>
              <a:rPr lang="en-GB" dirty="0"/>
              <a:t>. </a:t>
            </a:r>
          </a:p>
          <a:p>
            <a:r>
              <a:rPr lang="en-GB" dirty="0"/>
              <a:t>Murphy, P. and </a:t>
            </a:r>
            <a:r>
              <a:rPr lang="en-GB" dirty="0" err="1"/>
              <a:t>Greenhalgh</a:t>
            </a:r>
            <a:r>
              <a:rPr lang="en-GB" dirty="0"/>
              <a:t>, K., 2016. Joint University Research Group response to the</a:t>
            </a:r>
            <a:r>
              <a:rPr lang="en-GB" b="1" dirty="0">
                <a:solidFill>
                  <a:srgbClr val="FF0000"/>
                </a:solidFill>
              </a:rPr>
              <a:t> Scottish Government</a:t>
            </a:r>
            <a:r>
              <a:rPr lang="en-GB" dirty="0"/>
              <a:t> consultation: Fire and rescue framework for Scotland 2016. </a:t>
            </a:r>
          </a:p>
          <a:p>
            <a:r>
              <a:rPr lang="en-GB" dirty="0"/>
              <a:t>Murphy, P. and </a:t>
            </a:r>
            <a:r>
              <a:rPr lang="en-GB" dirty="0" err="1"/>
              <a:t>Greenhalgh</a:t>
            </a:r>
            <a:r>
              <a:rPr lang="en-GB" dirty="0"/>
              <a:t>, K., 2015. Joint University Research Group response to </a:t>
            </a:r>
            <a:r>
              <a:rPr lang="en-GB" b="1" dirty="0">
                <a:solidFill>
                  <a:srgbClr val="FF0000"/>
                </a:solidFill>
              </a:rPr>
              <a:t>Home Office </a:t>
            </a:r>
            <a:r>
              <a:rPr lang="en-GB" dirty="0"/>
              <a:t>consultation: Enabling closer working between the emergency services.  </a:t>
            </a:r>
          </a:p>
          <a:p>
            <a:r>
              <a:rPr lang="en-GB" dirty="0"/>
              <a:t>Murphy, P., 2015. Briefing note on 'Financial sustainability of fire and rescue services - value for money report' for the </a:t>
            </a:r>
            <a:r>
              <a:rPr lang="en-GB" b="1" dirty="0">
                <a:solidFill>
                  <a:srgbClr val="FF0000"/>
                </a:solidFill>
              </a:rPr>
              <a:t>National Audit Office</a:t>
            </a:r>
            <a:r>
              <a:rPr lang="en-GB" dirty="0"/>
              <a:t>.  </a:t>
            </a:r>
          </a:p>
          <a:p>
            <a:r>
              <a:rPr lang="en-GB" dirty="0"/>
              <a:t>Murphy, P., Briefing note on 'Financial sustainability of fire and rescue services - value for money report' for the </a:t>
            </a:r>
            <a:r>
              <a:rPr lang="en-GB" b="1" dirty="0">
                <a:solidFill>
                  <a:srgbClr val="FF0000"/>
                </a:solidFill>
              </a:rPr>
              <a:t>National Audit Office</a:t>
            </a:r>
            <a:r>
              <a:rPr lang="en-GB" dirty="0"/>
              <a:t>. </a:t>
            </a:r>
          </a:p>
          <a:p>
            <a:r>
              <a:rPr lang="en-GB" dirty="0"/>
              <a:t>Ferry, L. and Murphy, P., 2015. Financial sustainability, accountability and transparency across local public service bodies in England under austerity. Briefing note to </a:t>
            </a:r>
            <a:r>
              <a:rPr lang="en-GB" b="1" dirty="0">
                <a:solidFill>
                  <a:srgbClr val="FF0000"/>
                </a:solidFill>
              </a:rPr>
              <a:t>Centre for Public Scrutiny </a:t>
            </a:r>
            <a:r>
              <a:rPr lang="en-GB" dirty="0"/>
              <a:t>(</a:t>
            </a:r>
            <a:r>
              <a:rPr lang="en-GB" dirty="0" err="1"/>
              <a:t>CfPS</a:t>
            </a:r>
            <a:r>
              <a:rPr lang="en-GB" dirty="0"/>
              <a:t>) Advisory Board.</a:t>
            </a:r>
          </a:p>
          <a:p>
            <a:r>
              <a:rPr lang="en-GB" dirty="0"/>
              <a:t>Ferry, L. and Murphy, P., 2015. Financial sustainability, accountability and transparency across local public service bodies in England under austerity. Report to </a:t>
            </a:r>
            <a:r>
              <a:rPr lang="en-GB" b="1" dirty="0">
                <a:solidFill>
                  <a:srgbClr val="FF0000"/>
                </a:solidFill>
              </a:rPr>
              <a:t>National Audit Office </a:t>
            </a:r>
            <a:r>
              <a:rPr lang="en-GB" dirty="0"/>
              <a:t>.  </a:t>
            </a:r>
          </a:p>
          <a:p>
            <a:r>
              <a:rPr lang="en-GB" dirty="0"/>
              <a:t>Murphy, P. and </a:t>
            </a:r>
            <a:r>
              <a:rPr lang="en-GB" dirty="0" err="1"/>
              <a:t>Greenhalgh</a:t>
            </a:r>
            <a:r>
              <a:rPr lang="en-GB" dirty="0"/>
              <a:t>, K., 2015. The Joint Universities Research Programme response to Lyn Brown MP, </a:t>
            </a:r>
            <a:r>
              <a:rPr lang="en-GB" b="1" dirty="0">
                <a:solidFill>
                  <a:srgbClr val="FF0000"/>
                </a:solidFill>
              </a:rPr>
              <a:t>Shadow Fire and Rescue Minister, </a:t>
            </a:r>
            <a:r>
              <a:rPr lang="en-GB" dirty="0"/>
              <a:t>on 'The future of the fire and rescue service in England'.  </a:t>
            </a:r>
          </a:p>
          <a:p>
            <a:r>
              <a:rPr lang="en-GB" dirty="0" err="1"/>
              <a:t>Greenhalgh</a:t>
            </a:r>
            <a:r>
              <a:rPr lang="en-GB" dirty="0"/>
              <a:t>, K. and Murphy, P., 2015. The new National Framework for Fire and Rescue Services: report to </a:t>
            </a:r>
            <a:r>
              <a:rPr lang="en-GB" b="1" dirty="0">
                <a:solidFill>
                  <a:srgbClr val="FF0000"/>
                </a:solidFill>
              </a:rPr>
              <a:t>Nottinghamshire Fire and Rescue Service </a:t>
            </a:r>
            <a:r>
              <a:rPr lang="en-GB" dirty="0">
                <a:solidFill>
                  <a:srgbClr val="FF0000"/>
                </a:solidFill>
              </a:rPr>
              <a:t>and</a:t>
            </a:r>
            <a:r>
              <a:rPr lang="en-GB" b="1" dirty="0">
                <a:solidFill>
                  <a:srgbClr val="FF0000"/>
                </a:solidFill>
              </a:rPr>
              <a:t> CFOA</a:t>
            </a: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981200" cy="10183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187" y="0"/>
            <a:ext cx="1642813" cy="1230086"/>
          </a:xfrm>
          <a:prstGeom prst="rect">
            <a:avLst/>
          </a:prstGeom>
        </p:spPr>
      </p:pic>
    </p:spTree>
    <p:extLst>
      <p:ext uri="{BB962C8B-B14F-4D97-AF65-F5344CB8AC3E}">
        <p14:creationId xmlns:p14="http://schemas.microsoft.com/office/powerpoint/2010/main" val="103116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293188"/>
          </a:xfrm>
        </p:spPr>
        <p:txBody>
          <a:bodyPr>
            <a:normAutofit fontScale="90000"/>
          </a:bodyPr>
          <a:lstStyle/>
          <a:p>
            <a:pPr algn="ctr"/>
            <a:r>
              <a:rPr lang="en-GB" sz="3600" b="1" dirty="0">
                <a:solidFill>
                  <a:srgbClr val="7030A0"/>
                </a:solidFill>
              </a:rPr>
              <a:t/>
            </a:r>
            <a:br>
              <a:rPr lang="en-GB" sz="3600" b="1" dirty="0">
                <a:solidFill>
                  <a:srgbClr val="7030A0"/>
                </a:solidFill>
              </a:rPr>
            </a:br>
            <a:r>
              <a:rPr lang="en-GB" sz="3600" b="1" dirty="0">
                <a:solidFill>
                  <a:srgbClr val="7030A0"/>
                </a:solidFill>
              </a:rPr>
              <a:t/>
            </a:r>
            <a:br>
              <a:rPr lang="en-GB" sz="3600" b="1" dirty="0">
                <a:solidFill>
                  <a:srgbClr val="7030A0"/>
                </a:solidFill>
              </a:rPr>
            </a:br>
            <a:r>
              <a:rPr lang="en-GB" sz="3600" b="1" dirty="0">
                <a:solidFill>
                  <a:srgbClr val="7030A0"/>
                </a:solidFill>
              </a:rPr>
              <a:t/>
            </a:r>
            <a:br>
              <a:rPr lang="en-GB" sz="3600" b="1" dirty="0">
                <a:solidFill>
                  <a:srgbClr val="7030A0"/>
                </a:solidFill>
              </a:rPr>
            </a:br>
            <a:r>
              <a:rPr lang="en-GB" sz="3600" b="1" dirty="0">
                <a:solidFill>
                  <a:srgbClr val="7030A0"/>
                </a:solidFill>
              </a:rPr>
              <a:t/>
            </a:r>
            <a:br>
              <a:rPr lang="en-GB" sz="3600" b="1" dirty="0">
                <a:solidFill>
                  <a:srgbClr val="7030A0"/>
                </a:solidFill>
              </a:rPr>
            </a:br>
            <a:r>
              <a:rPr lang="en-GB" sz="4000" b="1" dirty="0">
                <a:solidFill>
                  <a:srgbClr val="0000FF"/>
                </a:solidFill>
                <a:latin typeface="+mn-lt"/>
              </a:rPr>
              <a:t>Questions?</a:t>
            </a:r>
          </a:p>
        </p:txBody>
      </p:sp>
      <p:sp>
        <p:nvSpPr>
          <p:cNvPr id="5" name="Content Placeholder 4"/>
          <p:cNvSpPr>
            <a:spLocks noGrp="1"/>
          </p:cNvSpPr>
          <p:nvPr>
            <p:ph sz="half" idx="1"/>
          </p:nvPr>
        </p:nvSpPr>
        <p:spPr>
          <a:xfrm>
            <a:off x="3214776" y="3295288"/>
            <a:ext cx="6475563" cy="2713625"/>
          </a:xfrm>
        </p:spPr>
        <p:txBody>
          <a:bodyPr>
            <a:normAutofit fontScale="25000" lnSpcReduction="20000"/>
          </a:bodyPr>
          <a:lstStyle/>
          <a:p>
            <a:pPr lvl="1"/>
            <a:r>
              <a:rPr lang="en-GB" sz="7200" dirty="0"/>
              <a:t>Contacts</a:t>
            </a:r>
          </a:p>
          <a:p>
            <a:endParaRPr lang="en-GB" sz="7200" dirty="0"/>
          </a:p>
          <a:p>
            <a:pPr marL="0" indent="0">
              <a:buNone/>
            </a:pPr>
            <a:r>
              <a:rPr lang="en-GB" sz="8000" dirty="0"/>
              <a:t>Pete Murphy (NBS) </a:t>
            </a:r>
            <a:r>
              <a:rPr lang="en-GB" sz="8000" dirty="0">
                <a:hlinkClick r:id="rId2"/>
              </a:rPr>
              <a:t>peter.murphy@ntu.ac.uk</a:t>
            </a:r>
            <a:r>
              <a:rPr lang="en-GB" sz="8000" dirty="0"/>
              <a:t> </a:t>
            </a:r>
          </a:p>
          <a:p>
            <a:pPr marL="0" indent="0">
              <a:buNone/>
            </a:pPr>
            <a:r>
              <a:rPr lang="en-GB" sz="8000" dirty="0"/>
              <a:t>Russ Glennon (NBS) </a:t>
            </a:r>
            <a:r>
              <a:rPr lang="en-GB" sz="8000" dirty="0">
                <a:hlinkClick r:id="rId3"/>
              </a:rPr>
              <a:t>russ.Glennon@ntu.ac.uk</a:t>
            </a:r>
            <a:r>
              <a:rPr lang="en-GB" sz="8000" dirty="0"/>
              <a:t>     </a:t>
            </a:r>
          </a:p>
          <a:p>
            <a:pPr marL="0" indent="0">
              <a:buNone/>
            </a:pPr>
            <a:r>
              <a:rPr lang="en-GB" sz="8000" dirty="0"/>
              <a:t>Jo Hayden (NFRS) </a:t>
            </a:r>
            <a:r>
              <a:rPr lang="en-GB" sz="8000" dirty="0">
                <a:hlinkClick r:id="rId4"/>
              </a:rPr>
              <a:t>Jo.hayden@notts-fire.gov.uk</a:t>
            </a:r>
            <a:r>
              <a:rPr lang="en-GB" sz="8000" dirty="0"/>
              <a:t> </a:t>
            </a:r>
          </a:p>
          <a:p>
            <a:pPr marL="0" indent="0">
              <a:buNone/>
            </a:pPr>
            <a:r>
              <a:rPr lang="en-GB" sz="8000" dirty="0"/>
              <a:t>Tom Spencer (NBS) </a:t>
            </a:r>
            <a:r>
              <a:rPr lang="en-GB" sz="8000" dirty="0">
                <a:hlinkClick r:id="rId5"/>
              </a:rPr>
              <a:t>Thomas.spencer@ntu.ac.uk</a:t>
            </a:r>
            <a:r>
              <a:rPr lang="en-GB" sz="8000" dirty="0"/>
              <a:t> </a:t>
            </a:r>
          </a:p>
          <a:p>
            <a:pPr marL="0" indent="0">
              <a:buNone/>
            </a:pPr>
            <a:endParaRPr lang="en-GB" dirty="0"/>
          </a:p>
          <a:p>
            <a:pPr marL="0" indent="0">
              <a:buNone/>
            </a:pPr>
            <a:endParaRPr lang="en-GB"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11" y="409754"/>
            <a:ext cx="3697857" cy="233344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1251" y="365125"/>
            <a:ext cx="4075859" cy="2475019"/>
          </a:xfrm>
          <a:prstGeom prst="rect">
            <a:avLst/>
          </a:prstGeom>
        </p:spPr>
      </p:pic>
      <p:sp>
        <p:nvSpPr>
          <p:cNvPr id="3" name="Content Placeholder 2">
            <a:extLst>
              <a:ext uri="{FF2B5EF4-FFF2-40B4-BE49-F238E27FC236}">
                <a16:creationId xmlns:a16="http://schemas.microsoft.com/office/drawing/2014/main" xmlns="" id="{E953C877-9994-4F52-95A8-C7EA61740DC5}"/>
              </a:ext>
            </a:extLst>
          </p:cNvPr>
          <p:cNvSpPr>
            <a:spLocks noGrp="1"/>
          </p:cNvSpPr>
          <p:nvPr>
            <p:ph sz="half" idx="2"/>
          </p:nvPr>
        </p:nvSpPr>
        <p:spPr>
          <a:xfrm flipH="1">
            <a:off x="11353799" y="6008913"/>
            <a:ext cx="45719" cy="168050"/>
          </a:xfrm>
        </p:spPr>
        <p:txBody>
          <a:bodyPr>
            <a:normAutofit fontScale="25000" lnSpcReduction="20000"/>
          </a:bodyPr>
          <a:lstStyle/>
          <a:p>
            <a:endParaRPr lang="en-GB"/>
          </a:p>
        </p:txBody>
      </p:sp>
    </p:spTree>
    <p:extLst>
      <p:ext uri="{BB962C8B-B14F-4D97-AF65-F5344CB8AC3E}">
        <p14:creationId xmlns:p14="http://schemas.microsoft.com/office/powerpoint/2010/main" val="25010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8143E-1076-489D-896B-5BC934742F37}"/>
              </a:ext>
            </a:extLst>
          </p:cNvPr>
          <p:cNvSpPr>
            <a:spLocks noGrp="1"/>
          </p:cNvSpPr>
          <p:nvPr>
            <p:ph type="title"/>
          </p:nvPr>
        </p:nvSpPr>
        <p:spPr/>
        <p:txBody>
          <a:bodyPr/>
          <a:lstStyle/>
          <a:p>
            <a:pPr algn="ctr"/>
            <a:r>
              <a:rPr lang="en-GB" sz="2800" b="1" dirty="0">
                <a:solidFill>
                  <a:srgbClr val="0000FF"/>
                </a:solidFill>
                <a:latin typeface="+mn-lt"/>
              </a:rPr>
              <a:t>Nottingham Business School</a:t>
            </a:r>
            <a:r>
              <a:rPr lang="en-GB" b="1" dirty="0">
                <a:solidFill>
                  <a:srgbClr val="0000FF"/>
                </a:solidFill>
                <a:latin typeface="+mn-lt"/>
              </a:rPr>
              <a:t/>
            </a:r>
            <a:br>
              <a:rPr lang="en-GB" b="1" dirty="0">
                <a:solidFill>
                  <a:srgbClr val="0000FF"/>
                </a:solidFill>
                <a:latin typeface="+mn-lt"/>
              </a:rPr>
            </a:br>
            <a:r>
              <a:rPr lang="en-GB" sz="3600" b="1" dirty="0">
                <a:solidFill>
                  <a:srgbClr val="0000FF"/>
                </a:solidFill>
                <a:latin typeface="+mn-lt"/>
              </a:rPr>
              <a:t>REF2021 ambitions and preparations</a:t>
            </a:r>
          </a:p>
        </p:txBody>
      </p:sp>
      <p:sp>
        <p:nvSpPr>
          <p:cNvPr id="3" name="Content Placeholder 2">
            <a:extLst>
              <a:ext uri="{FF2B5EF4-FFF2-40B4-BE49-F238E27FC236}">
                <a16:creationId xmlns:a16="http://schemas.microsoft.com/office/drawing/2014/main" xmlns="" id="{3736104A-394C-4A95-BFB8-89B3CF2F0333}"/>
              </a:ext>
            </a:extLst>
          </p:cNvPr>
          <p:cNvSpPr>
            <a:spLocks noGrp="1"/>
          </p:cNvSpPr>
          <p:nvPr>
            <p:ph sz="half" idx="1"/>
          </p:nvPr>
        </p:nvSpPr>
        <p:spPr>
          <a:xfrm>
            <a:off x="437072" y="1825625"/>
            <a:ext cx="6625086" cy="3706783"/>
          </a:xfrm>
        </p:spPr>
        <p:txBody>
          <a:bodyPr>
            <a:normAutofit fontScale="77500" lnSpcReduction="20000"/>
          </a:bodyPr>
          <a:lstStyle/>
          <a:p>
            <a:pPr marL="0" indent="0">
              <a:buNone/>
            </a:pPr>
            <a:r>
              <a:rPr lang="en-GB" b="1" dirty="0">
                <a:solidFill>
                  <a:srgbClr val="0000FF"/>
                </a:solidFill>
              </a:rPr>
              <a:t>2014</a:t>
            </a:r>
          </a:p>
          <a:p>
            <a:r>
              <a:rPr lang="en-GB" dirty="0"/>
              <a:t>24 FTE’s submitted at 2.5 GPA (180 FTE faculty) (= 48</a:t>
            </a:r>
            <a:r>
              <a:rPr lang="en-GB" baseline="30000" dirty="0"/>
              <a:t>th</a:t>
            </a:r>
            <a:r>
              <a:rPr lang="en-GB" dirty="0"/>
              <a:t>)</a:t>
            </a:r>
          </a:p>
          <a:p>
            <a:r>
              <a:rPr lang="en-GB" dirty="0"/>
              <a:t>3 Impact Case Studies (Rated 3/4*) (=18</a:t>
            </a:r>
            <a:r>
              <a:rPr lang="en-GB" baseline="30000" dirty="0"/>
              <a:t>th</a:t>
            </a:r>
            <a:r>
              <a:rPr lang="en-GB" dirty="0"/>
              <a:t>)</a:t>
            </a:r>
          </a:p>
          <a:p>
            <a:r>
              <a:rPr lang="en-GB" dirty="0"/>
              <a:t>Research Environment (=92</a:t>
            </a:r>
            <a:r>
              <a:rPr lang="en-GB" baseline="30000" dirty="0"/>
              <a:t>nd</a:t>
            </a:r>
            <a:r>
              <a:rPr lang="en-GB" dirty="0"/>
              <a:t>)</a:t>
            </a:r>
          </a:p>
          <a:p>
            <a:endParaRPr lang="en-GB" dirty="0"/>
          </a:p>
          <a:p>
            <a:pPr marL="0" indent="0">
              <a:buNone/>
            </a:pPr>
            <a:r>
              <a:rPr lang="en-GB" b="1" dirty="0">
                <a:solidFill>
                  <a:srgbClr val="0000FF"/>
                </a:solidFill>
              </a:rPr>
              <a:t>2021</a:t>
            </a:r>
          </a:p>
          <a:p>
            <a:r>
              <a:rPr lang="en-GB" dirty="0"/>
              <a:t>48-55 FTEs submitted at 3.0 GPA (2020 FTE faculty)</a:t>
            </a:r>
          </a:p>
          <a:p>
            <a:r>
              <a:rPr lang="en-GB" dirty="0"/>
              <a:t>6-8 Impact Case Studies</a:t>
            </a:r>
          </a:p>
          <a:p>
            <a:r>
              <a:rPr lang="en-GB" dirty="0"/>
              <a:t>Research Environment</a:t>
            </a:r>
          </a:p>
        </p:txBody>
      </p:sp>
      <p:pic>
        <p:nvPicPr>
          <p:cNvPr id="5" name="Content Placeholder 4">
            <a:extLst>
              <a:ext uri="{FF2B5EF4-FFF2-40B4-BE49-F238E27FC236}">
                <a16:creationId xmlns:a16="http://schemas.microsoft.com/office/drawing/2014/main" xmlns="" id="{FA7C0973-B5A6-40E2-ABFC-89293361E4BE}"/>
              </a:ext>
            </a:extLst>
          </p:cNvPr>
          <p:cNvPicPr>
            <a:picLocks noGrp="1" noChangeAspect="1"/>
          </p:cNvPicPr>
          <p:nvPr>
            <p:ph sz="half" idx="2"/>
          </p:nvPr>
        </p:nvPicPr>
        <p:blipFill>
          <a:blip r:embed="rId2"/>
          <a:stretch>
            <a:fillRect/>
          </a:stretch>
        </p:blipFill>
        <p:spPr>
          <a:xfrm>
            <a:off x="7223185" y="1892060"/>
            <a:ext cx="4595108" cy="3069557"/>
          </a:xfrm>
          <a:prstGeom prst="rect">
            <a:avLst/>
          </a:prstGeom>
        </p:spPr>
      </p:pic>
    </p:spTree>
    <p:extLst>
      <p:ext uri="{BB962C8B-B14F-4D97-AF65-F5344CB8AC3E}">
        <p14:creationId xmlns:p14="http://schemas.microsoft.com/office/powerpoint/2010/main" val="230519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solidFill>
                  <a:srgbClr val="0000FF"/>
                </a:solidFill>
                <a:latin typeface="+mn-lt"/>
              </a:rPr>
              <a:t>Nottingham Business School</a:t>
            </a:r>
            <a:r>
              <a:rPr lang="en-GB" sz="3600" b="1" dirty="0">
                <a:solidFill>
                  <a:srgbClr val="0000FF"/>
                </a:solidFill>
              </a:rPr>
              <a:t/>
            </a:r>
            <a:br>
              <a:rPr lang="en-GB" sz="3600" b="1" dirty="0">
                <a:solidFill>
                  <a:srgbClr val="0000FF"/>
                </a:solidFill>
              </a:rPr>
            </a:br>
            <a:r>
              <a:rPr lang="en-GB" sz="3600" b="1" dirty="0">
                <a:solidFill>
                  <a:srgbClr val="0000FF"/>
                </a:solidFill>
                <a:latin typeface="+mn-lt"/>
              </a:rPr>
              <a:t>Strategic Leadership Team for Research</a:t>
            </a:r>
          </a:p>
        </p:txBody>
      </p:sp>
      <p:sp>
        <p:nvSpPr>
          <p:cNvPr id="3" name="Content Placeholder 2"/>
          <p:cNvSpPr>
            <a:spLocks noGrp="1"/>
          </p:cNvSpPr>
          <p:nvPr>
            <p:ph sz="half" idx="1"/>
          </p:nvPr>
        </p:nvSpPr>
        <p:spPr>
          <a:xfrm>
            <a:off x="838200" y="1825625"/>
            <a:ext cx="5332562" cy="4351338"/>
          </a:xfrm>
        </p:spPr>
        <p:txBody>
          <a:bodyPr>
            <a:normAutofit fontScale="62500" lnSpcReduction="20000"/>
          </a:bodyPr>
          <a:lstStyle/>
          <a:p>
            <a:pPr marL="0" indent="0">
              <a:lnSpc>
                <a:spcPct val="100000"/>
              </a:lnSpc>
              <a:buNone/>
            </a:pPr>
            <a:r>
              <a:rPr lang="en-GB" dirty="0"/>
              <a:t>Revised Research Strategy Group Membership (aka School Research Committee)</a:t>
            </a:r>
          </a:p>
          <a:p>
            <a:pPr marL="0" indent="0">
              <a:lnSpc>
                <a:spcPct val="100000"/>
              </a:lnSpc>
              <a:buNone/>
            </a:pPr>
            <a:r>
              <a:rPr lang="en-GB" dirty="0"/>
              <a:t>Interim Chair of RSG - Professor Yazdani</a:t>
            </a:r>
          </a:p>
          <a:p>
            <a:pPr marL="0" indent="0">
              <a:lnSpc>
                <a:spcPct val="100000"/>
              </a:lnSpc>
              <a:buNone/>
            </a:pPr>
            <a:r>
              <a:rPr lang="en-GB" dirty="0"/>
              <a:t>Interim Associate Dean Research - Professor Murphy</a:t>
            </a:r>
          </a:p>
          <a:p>
            <a:pPr marL="0" indent="0">
              <a:lnSpc>
                <a:spcPct val="100000"/>
              </a:lnSpc>
              <a:buNone/>
            </a:pPr>
            <a:r>
              <a:rPr lang="en-GB" dirty="0"/>
              <a:t>Unit of Assessment C17 Team - Professor Robert </a:t>
            </a:r>
            <a:r>
              <a:rPr lang="en-GB" dirty="0" err="1"/>
              <a:t>Ackrill</a:t>
            </a:r>
            <a:r>
              <a:rPr lang="en-GB" dirty="0"/>
              <a:t> </a:t>
            </a:r>
          </a:p>
          <a:p>
            <a:pPr marL="457200" lvl="1" indent="0">
              <a:lnSpc>
                <a:spcPct val="100000"/>
              </a:lnSpc>
              <a:buNone/>
            </a:pPr>
            <a:r>
              <a:rPr lang="en-GB" dirty="0"/>
              <a:t>Associate Professor Ramanathan, </a:t>
            </a:r>
          </a:p>
          <a:p>
            <a:pPr marL="457200" lvl="1" indent="0">
              <a:lnSpc>
                <a:spcPct val="100000"/>
              </a:lnSpc>
              <a:buNone/>
            </a:pPr>
            <a:r>
              <a:rPr lang="en-GB" dirty="0"/>
              <a:t>Associate Professor Thompson, </a:t>
            </a:r>
          </a:p>
          <a:p>
            <a:pPr marL="457200" lvl="1" indent="0">
              <a:lnSpc>
                <a:spcPct val="100000"/>
              </a:lnSpc>
              <a:buNone/>
            </a:pPr>
            <a:r>
              <a:rPr lang="en-GB" dirty="0"/>
              <a:t>Associate Professor Abdo </a:t>
            </a:r>
          </a:p>
          <a:p>
            <a:pPr marL="457200" lvl="1" indent="0">
              <a:lnSpc>
                <a:spcPct val="100000"/>
              </a:lnSpc>
              <a:buNone/>
            </a:pPr>
            <a:r>
              <a:rPr lang="en-GB" dirty="0"/>
              <a:t>Associate Professor King.  </a:t>
            </a:r>
          </a:p>
          <a:p>
            <a:pPr marL="0" indent="0">
              <a:lnSpc>
                <a:spcPct val="100000"/>
              </a:lnSpc>
              <a:buNone/>
            </a:pPr>
            <a:r>
              <a:rPr lang="en-GB" dirty="0"/>
              <a:t>Coordinator - Research Environment - Professor Clark</a:t>
            </a:r>
          </a:p>
          <a:p>
            <a:pPr marL="0" indent="0">
              <a:lnSpc>
                <a:spcPct val="100000"/>
              </a:lnSpc>
              <a:buNone/>
            </a:pPr>
            <a:r>
              <a:rPr lang="en-GB" dirty="0"/>
              <a:t>Coordinator - Early Career Development - Professor Collins</a:t>
            </a:r>
          </a:p>
          <a:p>
            <a:pPr marL="0" indent="0">
              <a:lnSpc>
                <a:spcPct val="100000"/>
              </a:lnSpc>
              <a:buNone/>
            </a:pPr>
            <a:r>
              <a:rPr lang="en-GB" dirty="0"/>
              <a:t>Co-ordinator - Impact Case Studies - Professor Murphy</a:t>
            </a:r>
          </a:p>
        </p:txBody>
      </p:sp>
      <p:pic>
        <p:nvPicPr>
          <p:cNvPr id="5" name="Content Placeholder 4">
            <a:extLst>
              <a:ext uri="{FF2B5EF4-FFF2-40B4-BE49-F238E27FC236}">
                <a16:creationId xmlns:a16="http://schemas.microsoft.com/office/drawing/2014/main" xmlns="" id="{3355F153-1E15-4FFB-90D1-A4B9C0245E75}"/>
              </a:ext>
            </a:extLst>
          </p:cNvPr>
          <p:cNvPicPr>
            <a:picLocks noGrp="1" noChangeAspect="1"/>
          </p:cNvPicPr>
          <p:nvPr>
            <p:ph sz="half" idx="2"/>
          </p:nvPr>
        </p:nvPicPr>
        <p:blipFill>
          <a:blip r:embed="rId2"/>
          <a:stretch>
            <a:fillRect/>
          </a:stretch>
        </p:blipFill>
        <p:spPr>
          <a:xfrm>
            <a:off x="6757018" y="2175864"/>
            <a:ext cx="4596782" cy="3072650"/>
          </a:xfrm>
          <a:prstGeom prst="rect">
            <a:avLst/>
          </a:prstGeom>
        </p:spPr>
      </p:pic>
    </p:spTree>
    <p:extLst>
      <p:ext uri="{BB962C8B-B14F-4D97-AF65-F5344CB8AC3E}">
        <p14:creationId xmlns:p14="http://schemas.microsoft.com/office/powerpoint/2010/main" val="315582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What are Impact Case Studies?</a:t>
            </a:r>
          </a:p>
        </p:txBody>
      </p:sp>
      <p:sp>
        <p:nvSpPr>
          <p:cNvPr id="3" name="Content Placeholder 2"/>
          <p:cNvSpPr>
            <a:spLocks noGrp="1"/>
          </p:cNvSpPr>
          <p:nvPr>
            <p:ph idx="1"/>
          </p:nvPr>
        </p:nvSpPr>
        <p:spPr>
          <a:xfrm>
            <a:off x="838200" y="1825624"/>
            <a:ext cx="10515600" cy="4597477"/>
          </a:xfrm>
        </p:spPr>
        <p:txBody>
          <a:bodyPr>
            <a:normAutofit fontScale="92500"/>
          </a:bodyPr>
          <a:lstStyle/>
          <a:p>
            <a:pPr marL="0" indent="0">
              <a:buNone/>
            </a:pPr>
            <a:r>
              <a:rPr lang="en-GB" dirty="0"/>
              <a:t>The Research Excellence Framework 2014 was the first exercise to assess the impact of research outside of academia. Impact was defined as </a:t>
            </a:r>
            <a:r>
              <a:rPr lang="en-GB" b="1" dirty="0">
                <a:solidFill>
                  <a:srgbClr val="FF0000"/>
                </a:solidFill>
              </a:rPr>
              <a:t>‘an effect on, change or benefit to the economy, society, culture, public policy or services, health, the environment or quality of life, beyond academia’.</a:t>
            </a:r>
          </a:p>
          <a:p>
            <a:pPr marL="0" indent="0">
              <a:buNone/>
            </a:pPr>
            <a:endParaRPr lang="en-GB" dirty="0"/>
          </a:p>
          <a:p>
            <a:pPr marL="0" indent="0">
              <a:buNone/>
            </a:pPr>
            <a:r>
              <a:rPr lang="en-GB" dirty="0"/>
              <a:t>As part of the 2014 Research Excellence Framework exercise, UK higher education institutions (HEIs) submitted </a:t>
            </a:r>
            <a:r>
              <a:rPr lang="en-GB" b="1" dirty="0">
                <a:solidFill>
                  <a:srgbClr val="FF0000"/>
                </a:solidFill>
              </a:rPr>
              <a:t>6,975 impact case studies</a:t>
            </a:r>
            <a:r>
              <a:rPr lang="en-GB" dirty="0"/>
              <a:t> demonstrating the impact of their research on wider society. </a:t>
            </a:r>
          </a:p>
          <a:p>
            <a:pPr marL="0" indent="0">
              <a:buNone/>
            </a:pPr>
            <a:endParaRPr lang="en-GB" dirty="0"/>
          </a:p>
          <a:p>
            <a:pPr marL="0" indent="0">
              <a:buNone/>
            </a:pPr>
            <a:r>
              <a:rPr lang="en-GB" dirty="0"/>
              <a:t>Impact case studies accounted for 20% of a 2014REF score – this proportion and the importance of Case studies has </a:t>
            </a:r>
            <a:r>
              <a:rPr lang="en-GB" b="1" dirty="0">
                <a:solidFill>
                  <a:srgbClr val="FF0000"/>
                </a:solidFill>
              </a:rPr>
              <a:t>increased to 25% for 2021</a:t>
            </a:r>
            <a:r>
              <a:rPr lang="en-GB" dirty="0"/>
              <a:t>.</a:t>
            </a:r>
          </a:p>
        </p:txBody>
      </p:sp>
      <p:pic>
        <p:nvPicPr>
          <p:cNvPr id="4" name="Picture 3">
            <a:extLst>
              <a:ext uri="{FF2B5EF4-FFF2-40B4-BE49-F238E27FC236}">
                <a16:creationId xmlns:a16="http://schemas.microsoft.com/office/drawing/2014/main" xmlns="" id="{CF84CC97-BF80-4B9C-8EEA-2CEA2514D636}"/>
              </a:ext>
            </a:extLst>
          </p:cNvPr>
          <p:cNvPicPr>
            <a:picLocks noChangeAspect="1"/>
          </p:cNvPicPr>
          <p:nvPr/>
        </p:nvPicPr>
        <p:blipFill>
          <a:blip r:embed="rId2"/>
          <a:stretch>
            <a:fillRect/>
          </a:stretch>
        </p:blipFill>
        <p:spPr>
          <a:xfrm>
            <a:off x="431322" y="461647"/>
            <a:ext cx="1696528" cy="1132517"/>
          </a:xfrm>
          <a:prstGeom prst="rect">
            <a:avLst/>
          </a:prstGeom>
        </p:spPr>
      </p:pic>
    </p:spTree>
    <p:extLst>
      <p:ext uri="{BB962C8B-B14F-4D97-AF65-F5344CB8AC3E}">
        <p14:creationId xmlns:p14="http://schemas.microsoft.com/office/powerpoint/2010/main" val="315541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0000FF"/>
                </a:solidFill>
                <a:latin typeface="+mn-lt"/>
              </a:rPr>
              <a:t>NBS Impact Case Studies </a:t>
            </a:r>
            <a:br>
              <a:rPr lang="en-GB" sz="3600" b="1" dirty="0">
                <a:solidFill>
                  <a:srgbClr val="0000FF"/>
                </a:solidFill>
                <a:latin typeface="+mn-lt"/>
              </a:rPr>
            </a:br>
            <a:r>
              <a:rPr lang="en-GB" sz="3600" b="1" dirty="0">
                <a:solidFill>
                  <a:srgbClr val="0000FF"/>
                </a:solidFill>
                <a:latin typeface="+mn-lt"/>
              </a:rPr>
              <a:t>REF2014.</a:t>
            </a:r>
          </a:p>
        </p:txBody>
      </p:sp>
      <p:sp>
        <p:nvSpPr>
          <p:cNvPr id="3" name="Content Placeholder 2"/>
          <p:cNvSpPr>
            <a:spLocks noGrp="1"/>
          </p:cNvSpPr>
          <p:nvPr>
            <p:ph idx="1"/>
          </p:nvPr>
        </p:nvSpPr>
        <p:spPr>
          <a:xfrm>
            <a:off x="838200" y="2055813"/>
            <a:ext cx="10515600" cy="4121150"/>
          </a:xfrm>
        </p:spPr>
        <p:txBody>
          <a:bodyPr>
            <a:normAutofit fontScale="92500" lnSpcReduction="20000"/>
          </a:bodyPr>
          <a:lstStyle/>
          <a:p>
            <a:pPr marL="0" indent="0">
              <a:buNone/>
            </a:pPr>
            <a:r>
              <a:rPr lang="en-GB" b="1" dirty="0">
                <a:solidFill>
                  <a:srgbClr val="FF0000"/>
                </a:solidFill>
              </a:rPr>
              <a:t>Decent Homes: Evaluation and Information</a:t>
            </a:r>
            <a:r>
              <a:rPr lang="en-GB" dirty="0"/>
              <a:t>: The government's social housing refurbishment initiative with Nottingham City Homes. </a:t>
            </a:r>
          </a:p>
          <a:p>
            <a:pPr marL="0" indent="0">
              <a:buNone/>
            </a:pPr>
            <a:r>
              <a:rPr lang="en-GB" dirty="0"/>
              <a:t>Led by Professor Alistair </a:t>
            </a:r>
            <a:r>
              <a:rPr lang="en-GB" dirty="0" err="1"/>
              <a:t>Mutch</a:t>
            </a:r>
            <a:r>
              <a:rPr lang="en-GB" dirty="0"/>
              <a:t>.</a:t>
            </a:r>
          </a:p>
          <a:p>
            <a:pPr marL="0" indent="0">
              <a:buNone/>
            </a:pPr>
            <a:endParaRPr lang="en-GB" dirty="0"/>
          </a:p>
          <a:p>
            <a:pPr marL="0" indent="0">
              <a:buNone/>
            </a:pPr>
            <a:r>
              <a:rPr lang="en-GB" b="1" dirty="0">
                <a:solidFill>
                  <a:srgbClr val="FF0000"/>
                </a:solidFill>
              </a:rPr>
              <a:t>The Modernisation of Gambling Taxes</a:t>
            </a:r>
            <a:r>
              <a:rPr lang="en-GB" dirty="0"/>
              <a:t>: Switching from a tax regime based on turnover to a gross profits tax (GPT). </a:t>
            </a:r>
          </a:p>
          <a:p>
            <a:pPr marL="0" indent="0">
              <a:buNone/>
            </a:pPr>
            <a:r>
              <a:rPr lang="en-GB" dirty="0"/>
              <a:t>Led by Professor Leighton Vaughan Williams.</a:t>
            </a:r>
          </a:p>
          <a:p>
            <a:pPr marL="0" indent="0">
              <a:buNone/>
            </a:pPr>
            <a:endParaRPr lang="en-GB" dirty="0"/>
          </a:p>
          <a:p>
            <a:pPr marL="0" indent="0">
              <a:buNone/>
            </a:pPr>
            <a:r>
              <a:rPr lang="en-GB" b="1" dirty="0">
                <a:solidFill>
                  <a:srgbClr val="FF0000"/>
                </a:solidFill>
              </a:rPr>
              <a:t>From Buildings to People: A New Regulatory Risk Regime for Fire and Rescue Services</a:t>
            </a:r>
            <a:r>
              <a:rPr lang="en-GB" b="1" dirty="0"/>
              <a:t> </a:t>
            </a:r>
            <a:r>
              <a:rPr lang="en-GB" dirty="0"/>
              <a:t>with Nottinghamshire FRS and CFOA. </a:t>
            </a:r>
          </a:p>
          <a:p>
            <a:pPr marL="0" indent="0">
              <a:buNone/>
            </a:pPr>
            <a:r>
              <a:rPr lang="en-GB" dirty="0"/>
              <a:t>Led by Peter Murphy.</a:t>
            </a:r>
          </a:p>
          <a:p>
            <a:pPr marL="0" indent="0">
              <a:buNone/>
            </a:pP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6" y="0"/>
            <a:ext cx="1815353" cy="1371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1547" y="-1"/>
            <a:ext cx="2760453" cy="1858169"/>
          </a:xfrm>
          <a:prstGeom prst="rect">
            <a:avLst/>
          </a:prstGeom>
        </p:spPr>
      </p:pic>
    </p:spTree>
    <p:extLst>
      <p:ext uri="{BB962C8B-B14F-4D97-AF65-F5344CB8AC3E}">
        <p14:creationId xmlns:p14="http://schemas.microsoft.com/office/powerpoint/2010/main" val="239996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DFCBF34-52AF-4F0D-B059-DEC609A9FAB9}"/>
              </a:ext>
            </a:extLst>
          </p:cNvPr>
          <p:cNvSpPr>
            <a:spLocks noGrp="1"/>
          </p:cNvSpPr>
          <p:nvPr>
            <p:ph type="title"/>
          </p:nvPr>
        </p:nvSpPr>
        <p:spPr/>
        <p:txBody>
          <a:bodyPr>
            <a:normAutofit/>
          </a:bodyPr>
          <a:lstStyle/>
          <a:p>
            <a:pPr algn="ctr"/>
            <a:r>
              <a:rPr lang="en-GB" sz="2800" b="1" dirty="0">
                <a:solidFill>
                  <a:srgbClr val="0000FF"/>
                </a:solidFill>
                <a:latin typeface="+mn-lt"/>
              </a:rPr>
              <a:t>Public Policy and Management Group</a:t>
            </a:r>
            <a:r>
              <a:rPr lang="en-GB" sz="3600" b="1" dirty="0">
                <a:solidFill>
                  <a:srgbClr val="0000FF"/>
                </a:solidFill>
                <a:latin typeface="+mn-lt"/>
              </a:rPr>
              <a:t/>
            </a:r>
            <a:br>
              <a:rPr lang="en-GB" sz="3600" b="1" dirty="0">
                <a:solidFill>
                  <a:srgbClr val="0000FF"/>
                </a:solidFill>
                <a:latin typeface="+mn-lt"/>
              </a:rPr>
            </a:br>
            <a:r>
              <a:rPr lang="en-GB" sz="3600" b="1" dirty="0">
                <a:solidFill>
                  <a:srgbClr val="0000FF"/>
                </a:solidFill>
                <a:latin typeface="+mn-lt"/>
              </a:rPr>
              <a:t>The approach we have adopted</a:t>
            </a:r>
          </a:p>
        </p:txBody>
      </p:sp>
      <p:sp>
        <p:nvSpPr>
          <p:cNvPr id="5" name="Content Placeholder 4">
            <a:extLst>
              <a:ext uri="{FF2B5EF4-FFF2-40B4-BE49-F238E27FC236}">
                <a16:creationId xmlns:a16="http://schemas.microsoft.com/office/drawing/2014/main" xmlns="" id="{C102BBBF-C91B-485F-81F9-EF01C1ED3058}"/>
              </a:ext>
            </a:extLst>
          </p:cNvPr>
          <p:cNvSpPr>
            <a:spLocks noGrp="1"/>
          </p:cNvSpPr>
          <p:nvPr>
            <p:ph sz="half" idx="1"/>
          </p:nvPr>
        </p:nvSpPr>
        <p:spPr>
          <a:xfrm>
            <a:off x="838199" y="1825625"/>
            <a:ext cx="5696243" cy="4351338"/>
          </a:xfrm>
        </p:spPr>
        <p:txBody>
          <a:bodyPr>
            <a:normAutofit fontScale="92500" lnSpcReduction="10000"/>
          </a:bodyPr>
          <a:lstStyle/>
          <a:p>
            <a:r>
              <a:rPr lang="en-GB" dirty="0"/>
              <a:t>In 2014 too many relied on the heroic individual approach – </a:t>
            </a:r>
            <a:r>
              <a:rPr lang="en-GB" dirty="0" smtClean="0"/>
              <a:t>you need to build </a:t>
            </a:r>
            <a:r>
              <a:rPr lang="en-GB" dirty="0"/>
              <a:t>a team</a:t>
            </a:r>
          </a:p>
          <a:p>
            <a:endParaRPr lang="en-GB" sz="900" dirty="0"/>
          </a:p>
          <a:p>
            <a:r>
              <a:rPr lang="en-GB" dirty="0"/>
              <a:t>The best ‘scorers’ – were projects of 6-8 years </a:t>
            </a:r>
            <a:r>
              <a:rPr lang="en-GB" dirty="0" smtClean="0"/>
              <a:t>development (2 less than 24 months)</a:t>
            </a:r>
            <a:endParaRPr lang="en-GB" dirty="0"/>
          </a:p>
          <a:p>
            <a:endParaRPr lang="en-GB" sz="900" dirty="0"/>
          </a:p>
          <a:p>
            <a:r>
              <a:rPr lang="en-GB" dirty="0"/>
              <a:t>‘Ecological approach’ – build a critical mass of projects around a general area and develop the narrative later as we reach audit date</a:t>
            </a:r>
          </a:p>
          <a:p>
            <a:endParaRPr lang="en-GB" dirty="0"/>
          </a:p>
        </p:txBody>
      </p:sp>
      <p:pic>
        <p:nvPicPr>
          <p:cNvPr id="2" name="Content Placeholder 1">
            <a:extLst>
              <a:ext uri="{FF2B5EF4-FFF2-40B4-BE49-F238E27FC236}">
                <a16:creationId xmlns:a16="http://schemas.microsoft.com/office/drawing/2014/main" xmlns="" id="{864B4E2D-0153-4D7F-A030-519567CBA304}"/>
              </a:ext>
            </a:extLst>
          </p:cNvPr>
          <p:cNvPicPr>
            <a:picLocks noGrp="1" noChangeAspect="1"/>
          </p:cNvPicPr>
          <p:nvPr>
            <p:ph sz="half" idx="2"/>
          </p:nvPr>
        </p:nvPicPr>
        <p:blipFill>
          <a:blip r:embed="rId2"/>
          <a:stretch>
            <a:fillRect/>
          </a:stretch>
        </p:blipFill>
        <p:spPr>
          <a:xfrm>
            <a:off x="6853945" y="2138288"/>
            <a:ext cx="4344137" cy="2899927"/>
          </a:xfrm>
          <a:prstGeom prst="rect">
            <a:avLst/>
          </a:prstGeom>
        </p:spPr>
      </p:pic>
    </p:spTree>
    <p:extLst>
      <p:ext uri="{BB962C8B-B14F-4D97-AF65-F5344CB8AC3E}">
        <p14:creationId xmlns:p14="http://schemas.microsoft.com/office/powerpoint/2010/main" val="164614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F9B07-A9ED-4BEB-AD6B-82260D3C9843}"/>
              </a:ext>
            </a:extLst>
          </p:cNvPr>
          <p:cNvSpPr>
            <a:spLocks noGrp="1"/>
          </p:cNvSpPr>
          <p:nvPr>
            <p:ph type="title"/>
          </p:nvPr>
        </p:nvSpPr>
        <p:spPr/>
        <p:txBody>
          <a:bodyPr>
            <a:normAutofit/>
          </a:bodyPr>
          <a:lstStyle/>
          <a:p>
            <a:pPr algn="ctr"/>
            <a:r>
              <a:rPr lang="en-GB" altLang="en-US" sz="3600" b="1" dirty="0">
                <a:solidFill>
                  <a:srgbClr val="0000FF"/>
                </a:solidFill>
                <a:latin typeface="+mn-lt"/>
              </a:rPr>
              <a:t>2021 (C17) Impact Case Study Development</a:t>
            </a:r>
            <a:r>
              <a:rPr lang="en-GB" altLang="en-US" b="1" dirty="0">
                <a:solidFill>
                  <a:srgbClr val="0000FF"/>
                </a:solidFill>
              </a:rPr>
              <a:t/>
            </a:r>
            <a:br>
              <a:rPr lang="en-GB" altLang="en-US" b="1" dirty="0">
                <a:solidFill>
                  <a:srgbClr val="0000FF"/>
                </a:solidFill>
              </a:rPr>
            </a:br>
            <a:endParaRPr lang="en-GB" sz="2700" dirty="0">
              <a:solidFill>
                <a:srgbClr val="0000FF"/>
              </a:solidFill>
              <a:latin typeface="+mn-lt"/>
            </a:endParaRPr>
          </a:p>
        </p:txBody>
      </p:sp>
      <p:sp>
        <p:nvSpPr>
          <p:cNvPr id="5" name="Text Placeholder 4">
            <a:extLst>
              <a:ext uri="{FF2B5EF4-FFF2-40B4-BE49-F238E27FC236}">
                <a16:creationId xmlns:a16="http://schemas.microsoft.com/office/drawing/2014/main" xmlns="" id="{90C946CA-CF21-4A3C-B288-8E04057F0A68}"/>
              </a:ext>
            </a:extLst>
          </p:cNvPr>
          <p:cNvSpPr>
            <a:spLocks noGrp="1"/>
          </p:cNvSpPr>
          <p:nvPr>
            <p:ph type="body" idx="1"/>
          </p:nvPr>
        </p:nvSpPr>
        <p:spPr>
          <a:xfrm>
            <a:off x="839788" y="1681162"/>
            <a:ext cx="4704121" cy="937043"/>
          </a:xfrm>
        </p:spPr>
        <p:txBody>
          <a:bodyPr>
            <a:noAutofit/>
          </a:bodyPr>
          <a:lstStyle/>
          <a:p>
            <a:r>
              <a:rPr lang="en-GB" altLang="en-US" sz="2800" dirty="0"/>
              <a:t>Public Policy and Management Group</a:t>
            </a:r>
          </a:p>
        </p:txBody>
      </p:sp>
      <p:sp>
        <p:nvSpPr>
          <p:cNvPr id="6" name="Content Placeholder 5">
            <a:extLst>
              <a:ext uri="{FF2B5EF4-FFF2-40B4-BE49-F238E27FC236}">
                <a16:creationId xmlns:a16="http://schemas.microsoft.com/office/drawing/2014/main" xmlns="" id="{2B3E71EC-F377-458E-89F1-D8B6EBFE2265}"/>
              </a:ext>
            </a:extLst>
          </p:cNvPr>
          <p:cNvSpPr>
            <a:spLocks noGrp="1"/>
          </p:cNvSpPr>
          <p:nvPr>
            <p:ph sz="half" idx="2"/>
          </p:nvPr>
        </p:nvSpPr>
        <p:spPr>
          <a:xfrm>
            <a:off x="839788" y="2720195"/>
            <a:ext cx="4704121" cy="3301043"/>
          </a:xfrm>
        </p:spPr>
        <p:txBody>
          <a:bodyPr>
            <a:normAutofit lnSpcReduction="10000"/>
          </a:bodyPr>
          <a:lstStyle/>
          <a:p>
            <a:r>
              <a:rPr lang="en-GB" sz="2400" dirty="0"/>
              <a:t>Fire and Rescue</a:t>
            </a:r>
          </a:p>
          <a:p>
            <a:r>
              <a:rPr lang="en-GB" sz="2400" dirty="0"/>
              <a:t>Health and Social Care</a:t>
            </a:r>
          </a:p>
          <a:p>
            <a:r>
              <a:rPr lang="en-GB" sz="2400" dirty="0"/>
              <a:t>Public Assurance in Central and Local Government </a:t>
            </a:r>
          </a:p>
          <a:p>
            <a:r>
              <a:rPr lang="en-GB" sz="2400" dirty="0"/>
              <a:t>Taxation of Gambling </a:t>
            </a:r>
          </a:p>
          <a:p>
            <a:r>
              <a:rPr lang="en-GB" sz="2400" dirty="0"/>
              <a:t>Regional and Local economic Development</a:t>
            </a:r>
          </a:p>
          <a:p>
            <a:r>
              <a:rPr lang="en-GB" sz="2400" dirty="0"/>
              <a:t>UK Innovation Clusters</a:t>
            </a:r>
          </a:p>
          <a:p>
            <a:endParaRPr lang="en-GB" dirty="0"/>
          </a:p>
        </p:txBody>
      </p:sp>
      <p:sp>
        <p:nvSpPr>
          <p:cNvPr id="7" name="Text Placeholder 6">
            <a:extLst>
              <a:ext uri="{FF2B5EF4-FFF2-40B4-BE49-F238E27FC236}">
                <a16:creationId xmlns:a16="http://schemas.microsoft.com/office/drawing/2014/main" xmlns="" id="{946F9678-F845-4E4C-9014-96C6B2CD8E80}"/>
              </a:ext>
            </a:extLst>
          </p:cNvPr>
          <p:cNvSpPr>
            <a:spLocks noGrp="1"/>
          </p:cNvSpPr>
          <p:nvPr>
            <p:ph type="body" sz="quarter" idx="3"/>
          </p:nvPr>
        </p:nvSpPr>
        <p:spPr>
          <a:xfrm>
            <a:off x="6172200" y="1794294"/>
            <a:ext cx="5183188" cy="823912"/>
          </a:xfrm>
        </p:spPr>
        <p:txBody>
          <a:bodyPr>
            <a:noAutofit/>
          </a:bodyPr>
          <a:lstStyle/>
          <a:p>
            <a:r>
              <a:rPr lang="en-GB" altLang="en-US" sz="2800" dirty="0"/>
              <a:t>Private Sector/ other NBS Research Groups </a:t>
            </a:r>
          </a:p>
        </p:txBody>
      </p:sp>
      <p:sp>
        <p:nvSpPr>
          <p:cNvPr id="8" name="Content Placeholder 7">
            <a:extLst>
              <a:ext uri="{FF2B5EF4-FFF2-40B4-BE49-F238E27FC236}">
                <a16:creationId xmlns:a16="http://schemas.microsoft.com/office/drawing/2014/main" xmlns="" id="{602BD9D4-0393-4805-841B-01FF695FF38B}"/>
              </a:ext>
            </a:extLst>
          </p:cNvPr>
          <p:cNvSpPr>
            <a:spLocks noGrp="1"/>
          </p:cNvSpPr>
          <p:nvPr>
            <p:ph sz="quarter" idx="4"/>
          </p:nvPr>
        </p:nvSpPr>
        <p:spPr>
          <a:xfrm>
            <a:off x="6285782" y="2720195"/>
            <a:ext cx="5069606" cy="3117013"/>
          </a:xfrm>
        </p:spPr>
        <p:txBody>
          <a:bodyPr>
            <a:normAutofit/>
          </a:bodyPr>
          <a:lstStyle/>
          <a:p>
            <a:r>
              <a:rPr lang="en-GB" sz="2400" dirty="0"/>
              <a:t>Values driven ethical management  </a:t>
            </a:r>
          </a:p>
          <a:p>
            <a:r>
              <a:rPr lang="en-GB" sz="2400" dirty="0"/>
              <a:t>Facilitating growth in SME’s</a:t>
            </a:r>
          </a:p>
          <a:p>
            <a:r>
              <a:rPr lang="en-GB" sz="2400" dirty="0"/>
              <a:t>Coaching for Creativity</a:t>
            </a:r>
          </a:p>
          <a:p>
            <a:r>
              <a:rPr lang="en-GB" sz="2400" dirty="0"/>
              <a:t>Chinese Investment in Africa</a:t>
            </a:r>
          </a:p>
          <a:p>
            <a:r>
              <a:rPr lang="en-GB" sz="2400" dirty="0"/>
              <a:t>Climate Change adaption and mitigation</a:t>
            </a:r>
          </a:p>
          <a:p>
            <a:r>
              <a:rPr lang="en-GB" sz="2400" dirty="0"/>
              <a:t>Improving Customer Engagement</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859" y="5837208"/>
            <a:ext cx="3086100" cy="723900"/>
          </a:xfrm>
          <a:prstGeom prst="rect">
            <a:avLst/>
          </a:prstGeom>
        </p:spPr>
      </p:pic>
    </p:spTree>
    <p:extLst>
      <p:ext uri="{BB962C8B-B14F-4D97-AF65-F5344CB8AC3E}">
        <p14:creationId xmlns:p14="http://schemas.microsoft.com/office/powerpoint/2010/main" val="322530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3789"/>
            <a:ext cx="10782300" cy="1257048"/>
          </a:xfrm>
        </p:spPr>
        <p:txBody>
          <a:bodyPr>
            <a:normAutofit fontScale="90000"/>
          </a:bodyPr>
          <a:lstStyle/>
          <a:p>
            <a:pPr algn="ctr"/>
            <a:r>
              <a:rPr lang="en-GB" dirty="0"/>
              <a:t> </a:t>
            </a:r>
            <a:br>
              <a:rPr lang="en-GB" dirty="0"/>
            </a:br>
            <a:r>
              <a:rPr lang="en-GB" sz="4000" b="1" dirty="0">
                <a:solidFill>
                  <a:srgbClr val="0000FF"/>
                </a:solidFill>
                <a:latin typeface="+mn-lt"/>
              </a:rPr>
              <a:t>Public Policy and Management</a:t>
            </a:r>
            <a:r>
              <a:rPr lang="en-GB" sz="4000" b="1" dirty="0">
                <a:solidFill>
                  <a:schemeClr val="accent5">
                    <a:lumMod val="75000"/>
                  </a:schemeClr>
                </a:solidFill>
              </a:rPr>
              <a:t/>
            </a:r>
            <a:br>
              <a:rPr lang="en-GB" sz="4000" b="1" dirty="0">
                <a:solidFill>
                  <a:schemeClr val="accent5">
                    <a:lumMod val="75000"/>
                  </a:schemeClr>
                </a:solidFill>
              </a:rPr>
            </a:br>
            <a:endParaRPr lang="en-GB" dirty="0">
              <a:solidFill>
                <a:schemeClr val="accent5">
                  <a:lumMod val="75000"/>
                </a:schemeClr>
              </a:solidFill>
            </a:endParaRPr>
          </a:p>
        </p:txBody>
      </p:sp>
      <p:pic>
        <p:nvPicPr>
          <p:cNvPr id="7" name="Content Placeholder 6"/>
          <p:cNvPicPr>
            <a:picLocks noGrp="1" noChangeAspect="1"/>
          </p:cNvPicPr>
          <p:nvPr>
            <p:ph idx="1"/>
          </p:nvPr>
        </p:nvPicPr>
        <p:blipFill>
          <a:blip r:embed="rId2"/>
          <a:stretch>
            <a:fillRect/>
          </a:stretch>
        </p:blipFill>
        <p:spPr>
          <a:xfrm>
            <a:off x="2426677" y="1516285"/>
            <a:ext cx="6013938" cy="4778751"/>
          </a:xfrm>
          <a:prstGeom prst="rect">
            <a:avLst/>
          </a:prstGeom>
        </p:spPr>
      </p:pic>
    </p:spTree>
    <p:extLst>
      <p:ext uri="{BB962C8B-B14F-4D97-AF65-F5344CB8AC3E}">
        <p14:creationId xmlns:p14="http://schemas.microsoft.com/office/powerpoint/2010/main" val="1995230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1964</Words>
  <Application>Microsoft Office PowerPoint</Application>
  <PresentationFormat>Widescreen</PresentationFormat>
  <Paragraphs>201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1_Office Theme</vt:lpstr>
      <vt:lpstr>Edge Hill University Business School Developing Impact Case Studies for the Research Excellence Framework 2021</vt:lpstr>
      <vt:lpstr>2021 Research Excellence Framework  Preparations across Nottingham Trent University</vt:lpstr>
      <vt:lpstr>Nottingham Business School REF2021 ambitions and preparations</vt:lpstr>
      <vt:lpstr>Nottingham Business School Strategic Leadership Team for Research</vt:lpstr>
      <vt:lpstr>What are Impact Case Studies?</vt:lpstr>
      <vt:lpstr>NBS Impact Case Studies  REF2014.</vt:lpstr>
      <vt:lpstr>Public Policy and Management Group The approach we have adopted</vt:lpstr>
      <vt:lpstr>2021 (C17) Impact Case Study Development </vt:lpstr>
      <vt:lpstr>  Public Policy and Management </vt:lpstr>
      <vt:lpstr>Policy and delivery of Public Services</vt:lpstr>
      <vt:lpstr>Health, Social Care and Wellbeing</vt:lpstr>
      <vt:lpstr>You are looking to capture impact outside academia; It can be helpful to think of three broad impact categories</vt:lpstr>
      <vt:lpstr>Provide a short summary of the main research projects, ideas and concepts.  You can consider the following elements in your response:</vt:lpstr>
      <vt:lpstr>Provide information about dissemination of your findings.   You can consider the following questions in your response:</vt:lpstr>
      <vt:lpstr>Provide any information about how your research has been used by others or ways you think it has potential to be used by others.   You can consider the following questions in your response: </vt:lpstr>
      <vt:lpstr>Provide a short summary of any outputs or impacts you are already aware of which you are aiming to achieve in the next 3 years.   This list is not meant to be exhaustive, but rather indicative to help prompt thinking:</vt:lpstr>
      <vt:lpstr>The development of a case study  out of a REF2014 case study</vt:lpstr>
      <vt:lpstr>Inadequacies in the  2012 FRS National Framework</vt:lpstr>
      <vt:lpstr>Investigating the evidence, assurance and accountability</vt:lpstr>
      <vt:lpstr>Non-Academic Impact   the ‘what’ and ‘how’</vt:lpstr>
      <vt:lpstr>Examples   Professional and general media </vt:lpstr>
      <vt:lpstr>Engaging in the public policy debate</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2021</dc:title>
  <dc:creator>Peter Murphy</dc:creator>
  <cp:lastModifiedBy>Sullivan, Linda</cp:lastModifiedBy>
  <cp:revision>25</cp:revision>
  <dcterms:created xsi:type="dcterms:W3CDTF">2017-12-03T12:27:07Z</dcterms:created>
  <dcterms:modified xsi:type="dcterms:W3CDTF">2018-01-11T09:20:11Z</dcterms:modified>
</cp:coreProperties>
</file>