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0"/>
  </p:notesMasterIdLst>
  <p:sldIdLst>
    <p:sldId id="256" r:id="rId2"/>
    <p:sldId id="288" r:id="rId3"/>
    <p:sldId id="257" r:id="rId4"/>
    <p:sldId id="289" r:id="rId5"/>
    <p:sldId id="287" r:id="rId6"/>
    <p:sldId id="267" r:id="rId7"/>
    <p:sldId id="291" r:id="rId8"/>
    <p:sldId id="290" r:id="rId9"/>
    <p:sldId id="286" r:id="rId10"/>
    <p:sldId id="273" r:id="rId11"/>
    <p:sldId id="292" r:id="rId12"/>
    <p:sldId id="283" r:id="rId13"/>
    <p:sldId id="295" r:id="rId14"/>
    <p:sldId id="294" r:id="rId15"/>
    <p:sldId id="279" r:id="rId16"/>
    <p:sldId id="266" r:id="rId17"/>
    <p:sldId id="284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99" autoAdjust="0"/>
  </p:normalViewPr>
  <p:slideViewPr>
    <p:cSldViewPr>
      <p:cViewPr varScale="1">
        <p:scale>
          <a:sx n="64" d="100"/>
          <a:sy n="64" d="100"/>
        </p:scale>
        <p:origin x="52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0541C-131A-47DB-A2A7-6A2CBA69583F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A06D8-779E-4CA4-82A0-5E743CBF4B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365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A06D8-779E-4CA4-82A0-5E743CBF4B1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875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A06D8-779E-4CA4-82A0-5E743CBF4B1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505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A06D8-779E-4CA4-82A0-5E743CBF4B1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47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Eighty seven (23%) participants responded to initial invitation letters to take part. From those who did return initial questionnaires, 79 (94%) consented to take part. Fifty-one (59%) potential participants were not eligible, either because they were due to have surgery (n=31; 36%) or did not meet the study criteria (n=20; 23%). From those who did not meet the study criteria, 31 (36%) had had (or were due to have) surgery, 7 (8%) had low levels of pain, 10 (11%) had high acceptance (11%) and 3 (3%) had both low pain and high acceptance. Thus, 31 (8%) potential participants (8%) took part in the study.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Half (n=8, 50%) of participants randomised to intervention completed intervention. The reasons for non-completion were that surgery dates were brought forward (n=2; 3%), travel (n=2; 13%) and other personal commitments (n=3; 19%). One participant did not respond to contact from the research team after being randomised to intervention. 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A06D8-779E-4CA4-82A0-5E743CBF4B1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995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A06D8-779E-4CA4-82A0-5E743CBF4B1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098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A06D8-779E-4CA4-82A0-5E743CBF4B1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051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8F61-75E9-426E-B5FC-C0D1E432D590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F96A-560E-44E5-9491-2D8E52A1F70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888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8F61-75E9-426E-B5FC-C0D1E432D590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F96A-560E-44E5-9491-2D8E52A1F70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23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8F61-75E9-426E-B5FC-C0D1E432D590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F96A-560E-44E5-9491-2D8E52A1F70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62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8F61-75E9-426E-B5FC-C0D1E432D590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F96A-560E-44E5-9491-2D8E52A1F70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696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8F61-75E9-426E-B5FC-C0D1E432D590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F96A-560E-44E5-9491-2D8E52A1F70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06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8F61-75E9-426E-B5FC-C0D1E432D590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F96A-560E-44E5-9491-2D8E52A1F70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845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8F61-75E9-426E-B5FC-C0D1E432D590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F96A-560E-44E5-9491-2D8E52A1F70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633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8F61-75E9-426E-B5FC-C0D1E432D590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F96A-560E-44E5-9491-2D8E52A1F70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882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8F61-75E9-426E-B5FC-C0D1E432D590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F96A-560E-44E5-9491-2D8E52A1F70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647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8F61-75E9-426E-B5FC-C0D1E432D590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F96A-560E-44E5-9491-2D8E52A1F70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70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8F61-75E9-426E-B5FC-C0D1E432D590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F96A-560E-44E5-9491-2D8E52A1F70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604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B8F61-75E9-426E-B5FC-C0D1E432D590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BF96A-560E-44E5-9491-2D8E52A1F70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51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713" y="1268760"/>
            <a:ext cx="7916560" cy="2088232"/>
          </a:xfrm>
        </p:spPr>
        <p:txBody>
          <a:bodyPr>
            <a:noAutofit/>
          </a:bodyPr>
          <a:lstStyle/>
          <a:p>
            <a:pPr algn="l"/>
            <a:r>
              <a:rPr lang="en-GB" sz="3200" b="1" dirty="0" smtClean="0"/>
              <a:t>Acceptance-based group psychological therapy to enhance coping for people with osteoarthritis: A feasibility Randomised Controlled Trial</a:t>
            </a:r>
            <a:endParaRPr lang="en-GB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751" y="3645024"/>
            <a:ext cx="7554724" cy="122413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GB" b="1" dirty="0" smtClean="0">
                <a:solidFill>
                  <a:schemeClr val="tx1"/>
                </a:solidFill>
              </a:rPr>
              <a:t>Dr Simon Clarke, Research Clinical Psychologist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Nottinghamshire Healthcare NHS Trust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Arthritis Research UK Pain Centre, University of Nottingham</a:t>
            </a:r>
          </a:p>
          <a:p>
            <a:pPr algn="l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67544" y="4787836"/>
            <a:ext cx="40409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Email: s.clarke@nottingham.ac.uk</a:t>
            </a:r>
          </a:p>
        </p:txBody>
      </p:sp>
      <p:pic>
        <p:nvPicPr>
          <p:cNvPr id="7" name="Picture 6" descr="log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113" y="5661248"/>
            <a:ext cx="4099655" cy="504056"/>
          </a:xfrm>
          <a:prstGeom prst="rect">
            <a:avLst/>
          </a:prstGeom>
        </p:spPr>
      </p:pic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53810" y="201529"/>
            <a:ext cx="8262606" cy="863600"/>
            <a:chOff x="250825" y="188913"/>
            <a:chExt cx="8642350" cy="863600"/>
          </a:xfrm>
        </p:grpSpPr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431800" y="1052513"/>
              <a:ext cx="8280400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0" name="Picture 12" descr="UoN-UK-C-M.Blue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40550" y="188913"/>
              <a:ext cx="1952625" cy="787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30" descr="TEMPORARY pain centre logo BLOCK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0825" y="188913"/>
              <a:ext cx="3032125" cy="800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66381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34851" y="1764294"/>
            <a:ext cx="2467913" cy="685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b="1" dirty="0">
                <a:solidFill>
                  <a:srgbClr val="000000"/>
                </a:solidFill>
                <a:ea typeface="MS Mincho"/>
                <a:cs typeface="Times New Roman"/>
              </a:rPr>
              <a:t>Returned questionnaires </a:t>
            </a:r>
            <a:endParaRPr lang="en-GB" sz="1400" b="1" dirty="0" smtClean="0">
              <a:solidFill>
                <a:srgbClr val="000000"/>
              </a:solidFill>
              <a:ea typeface="MS Mincho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n-GB" sz="1400" b="1" dirty="0" smtClean="0">
                <a:solidFill>
                  <a:srgbClr val="000000"/>
                </a:solidFill>
                <a:ea typeface="MS Mincho"/>
                <a:cs typeface="Times New Roman"/>
              </a:rPr>
              <a:t>(</a:t>
            </a:r>
            <a:r>
              <a:rPr lang="en-GB" sz="1400" b="1" dirty="0">
                <a:solidFill>
                  <a:srgbClr val="000000"/>
                </a:solidFill>
                <a:ea typeface="MS Mincho"/>
                <a:cs typeface="Times New Roman"/>
              </a:rPr>
              <a:t>N = 87</a:t>
            </a:r>
            <a:r>
              <a:rPr lang="en-GB" sz="1400" b="1" dirty="0" smtClean="0">
                <a:solidFill>
                  <a:srgbClr val="000000"/>
                </a:solidFill>
                <a:ea typeface="MS Mincho"/>
                <a:cs typeface="Times New Roman"/>
              </a:rPr>
              <a:t>)</a:t>
            </a:r>
            <a:endParaRPr lang="en-GB" sz="1200" dirty="0">
              <a:ea typeface="MS Mincho"/>
              <a:cs typeface="Times New Roman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28362" y="1893737"/>
            <a:ext cx="3742318" cy="11127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solidFill>
                  <a:srgbClr val="000000"/>
                </a:solidFill>
                <a:effectLst/>
                <a:ea typeface="MS Mincho"/>
                <a:cs typeface="Times New Roman"/>
              </a:rPr>
              <a:t>Not eligible or declined consent = 56</a:t>
            </a:r>
            <a:endParaRPr lang="en-GB" sz="1400" dirty="0">
              <a:effectLst/>
              <a:ea typeface="MS Mincho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MS Mincho"/>
                <a:cs typeface="Times New Roman"/>
              </a:rPr>
              <a:t>Had replacement surgery or due to have surgery (n=31)</a:t>
            </a:r>
            <a:endParaRPr lang="en-GB" sz="1200" dirty="0">
              <a:effectLst/>
              <a:ea typeface="MS Mincho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MS Mincho"/>
                <a:cs typeface="Times New Roman"/>
              </a:rPr>
              <a:t>Low pain or high pain acceptance (n=20) </a:t>
            </a:r>
            <a:endParaRPr lang="en-GB" sz="1200" dirty="0">
              <a:effectLst/>
              <a:ea typeface="MS Mincho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MS Mincho"/>
                <a:cs typeface="Times New Roman"/>
              </a:rPr>
              <a:t>Declined consent (n=5</a:t>
            </a:r>
            <a:r>
              <a:rPr lang="en-GB" sz="1200" dirty="0" smtClean="0">
                <a:solidFill>
                  <a:srgbClr val="000000"/>
                </a:solidFill>
                <a:effectLst/>
                <a:ea typeface="MS Mincho"/>
                <a:cs typeface="Times New Roman"/>
              </a:rPr>
              <a:t>)</a:t>
            </a:r>
            <a:endParaRPr lang="en-GB" sz="1200" dirty="0">
              <a:effectLst/>
              <a:ea typeface="MS Mincho"/>
              <a:cs typeface="Times New Roman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23556" y="4132205"/>
            <a:ext cx="1577340" cy="504056"/>
          </a:xfrm>
          <a:prstGeom prst="round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b="1" dirty="0">
                <a:solidFill>
                  <a:srgbClr val="000000"/>
                </a:solidFill>
                <a:effectLst/>
                <a:ea typeface="MS Mincho"/>
                <a:cs typeface="Times New Roman"/>
              </a:rPr>
              <a:t>Intervention (n=16</a:t>
            </a:r>
            <a:r>
              <a:rPr lang="en-GB" sz="1400" b="1" dirty="0" smtClean="0">
                <a:solidFill>
                  <a:srgbClr val="000000"/>
                </a:solidFill>
                <a:effectLst/>
                <a:ea typeface="MS Mincho"/>
                <a:cs typeface="Times New Roman"/>
              </a:rPr>
              <a:t>)</a:t>
            </a:r>
            <a:endParaRPr lang="en-GB" sz="1200" dirty="0">
              <a:effectLst/>
              <a:ea typeface="MS Mincho"/>
              <a:cs typeface="Times New Roman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871758" y="4155763"/>
            <a:ext cx="1498476" cy="436049"/>
          </a:xfrm>
          <a:prstGeom prst="round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b="1" dirty="0">
                <a:solidFill>
                  <a:srgbClr val="000000"/>
                </a:solidFill>
                <a:effectLst/>
                <a:ea typeface="MS Mincho"/>
                <a:cs typeface="Times New Roman"/>
              </a:rPr>
              <a:t>Control (n=15</a:t>
            </a:r>
            <a:r>
              <a:rPr lang="en-GB" sz="1400" b="1" dirty="0" smtClean="0">
                <a:solidFill>
                  <a:srgbClr val="000000"/>
                </a:solidFill>
                <a:effectLst/>
                <a:ea typeface="MS Mincho"/>
                <a:cs typeface="Times New Roman"/>
              </a:rPr>
              <a:t>)</a:t>
            </a:r>
            <a:endParaRPr lang="en-GB" sz="1200" dirty="0">
              <a:effectLst/>
              <a:ea typeface="MS Mincho"/>
              <a:cs typeface="Times New Roman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302465" y="2930694"/>
            <a:ext cx="2400300" cy="685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b="1" dirty="0">
                <a:solidFill>
                  <a:srgbClr val="000000"/>
                </a:solidFill>
                <a:effectLst/>
                <a:ea typeface="MS Mincho"/>
                <a:cs typeface="Times New Roman"/>
              </a:rPr>
              <a:t>Consented randomisation (n=31</a:t>
            </a:r>
            <a:r>
              <a:rPr lang="en-GB" sz="1400" b="1" dirty="0" smtClean="0">
                <a:solidFill>
                  <a:srgbClr val="000000"/>
                </a:solidFill>
                <a:effectLst/>
                <a:ea typeface="MS Mincho"/>
                <a:cs typeface="Times New Roman"/>
              </a:rPr>
              <a:t>)</a:t>
            </a:r>
            <a:endParaRPr lang="en-GB" sz="1200" dirty="0">
              <a:effectLst/>
              <a:ea typeface="MS Mincho"/>
              <a:cs typeface="Times New Roman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44147" y="387444"/>
            <a:ext cx="2971800" cy="98415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b="1" dirty="0">
                <a:solidFill>
                  <a:schemeClr val="tx1"/>
                </a:solidFill>
                <a:ea typeface="MS Mincho"/>
                <a:cs typeface="Times New Roman"/>
              </a:rPr>
              <a:t>Invited to participate = 384</a:t>
            </a:r>
            <a:endParaRPr lang="en-GB" sz="1200" dirty="0">
              <a:solidFill>
                <a:schemeClr val="tx1"/>
              </a:solidFill>
              <a:ea typeface="MS Mincho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n-GB" sz="1200" dirty="0">
                <a:solidFill>
                  <a:schemeClr val="tx1"/>
                </a:solidFill>
                <a:ea typeface="MS Mincho"/>
                <a:cs typeface="Times New Roman"/>
              </a:rPr>
              <a:t>NUH Consultants  - 234</a:t>
            </a:r>
          </a:p>
          <a:p>
            <a:pPr algn="ctr">
              <a:spcAft>
                <a:spcPts val="0"/>
              </a:spcAft>
            </a:pPr>
            <a:r>
              <a:rPr lang="en-GB" sz="1200" dirty="0">
                <a:solidFill>
                  <a:schemeClr val="tx1"/>
                </a:solidFill>
                <a:ea typeface="MS Mincho"/>
                <a:cs typeface="Times New Roman"/>
              </a:rPr>
              <a:t>SFHT Consultants - 93</a:t>
            </a:r>
          </a:p>
          <a:p>
            <a:pPr algn="ctr">
              <a:spcAft>
                <a:spcPts val="0"/>
              </a:spcAft>
            </a:pPr>
            <a:r>
              <a:rPr lang="en-GB" sz="1200" dirty="0">
                <a:solidFill>
                  <a:schemeClr val="tx1"/>
                </a:solidFill>
                <a:ea typeface="MS Mincho"/>
                <a:cs typeface="Times New Roman"/>
              </a:rPr>
              <a:t>Previous ARUK Pain Centre study - 57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74412" y="4979161"/>
            <a:ext cx="1600200" cy="519675"/>
          </a:xfrm>
          <a:prstGeom prst="round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b="1" dirty="0">
                <a:solidFill>
                  <a:srgbClr val="000000"/>
                </a:solidFill>
                <a:effectLst/>
                <a:ea typeface="MS Mincho"/>
                <a:cs typeface="Times New Roman"/>
              </a:rPr>
              <a:t>Two months follow-up (n=15</a:t>
            </a:r>
            <a:r>
              <a:rPr lang="en-GB" sz="1400" b="1" dirty="0" smtClean="0">
                <a:solidFill>
                  <a:srgbClr val="000000"/>
                </a:solidFill>
                <a:effectLst/>
                <a:ea typeface="MS Mincho"/>
                <a:cs typeface="Times New Roman"/>
              </a:rPr>
              <a:t>)</a:t>
            </a:r>
            <a:endParaRPr lang="en-GB" sz="1200" dirty="0">
              <a:effectLst/>
              <a:ea typeface="MS Mincho"/>
              <a:cs typeface="Times New Roman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85800" y="5877271"/>
            <a:ext cx="1600200" cy="581013"/>
          </a:xfrm>
          <a:prstGeom prst="round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b="1" dirty="0">
                <a:solidFill>
                  <a:srgbClr val="000000"/>
                </a:solidFill>
                <a:effectLst/>
                <a:ea typeface="MS Mincho"/>
                <a:cs typeface="Times New Roman"/>
              </a:rPr>
              <a:t>Four months follow-up (n=13</a:t>
            </a:r>
            <a:r>
              <a:rPr lang="en-GB" sz="1400" b="1" dirty="0" smtClean="0">
                <a:solidFill>
                  <a:srgbClr val="000000"/>
                </a:solidFill>
                <a:effectLst/>
                <a:ea typeface="MS Mincho"/>
                <a:cs typeface="Times New Roman"/>
              </a:rPr>
              <a:t>)</a:t>
            </a:r>
            <a:endParaRPr lang="en-GB" sz="1200" dirty="0">
              <a:effectLst/>
              <a:ea typeface="MS Mincho"/>
              <a:cs typeface="Times New Roman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793918" y="4986889"/>
            <a:ext cx="1600200" cy="557315"/>
          </a:xfrm>
          <a:prstGeom prst="round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b="1" dirty="0">
                <a:solidFill>
                  <a:srgbClr val="000000"/>
                </a:solidFill>
                <a:effectLst/>
                <a:ea typeface="MS Mincho"/>
                <a:cs typeface="Times New Roman"/>
              </a:rPr>
              <a:t>Two months follow-up (n=11</a:t>
            </a:r>
            <a:r>
              <a:rPr lang="en-GB" sz="1400" b="1" dirty="0" smtClean="0">
                <a:solidFill>
                  <a:srgbClr val="000000"/>
                </a:solidFill>
                <a:effectLst/>
                <a:ea typeface="MS Mincho"/>
                <a:cs typeface="Times New Roman"/>
              </a:rPr>
              <a:t>)</a:t>
            </a:r>
            <a:endParaRPr lang="en-GB" sz="1200" dirty="0">
              <a:effectLst/>
              <a:ea typeface="MS Mincho"/>
              <a:cs typeface="Times New Roman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793918" y="5887104"/>
            <a:ext cx="1543605" cy="581013"/>
          </a:xfrm>
          <a:prstGeom prst="round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b="1" dirty="0">
                <a:solidFill>
                  <a:srgbClr val="000000"/>
                </a:solidFill>
                <a:effectLst/>
                <a:ea typeface="MS Mincho"/>
                <a:cs typeface="Times New Roman"/>
              </a:rPr>
              <a:t>Four months follow-up (n=8</a:t>
            </a:r>
            <a:r>
              <a:rPr lang="en-GB" sz="1400" b="1" dirty="0" smtClean="0">
                <a:solidFill>
                  <a:srgbClr val="000000"/>
                </a:solidFill>
                <a:effectLst/>
                <a:ea typeface="MS Mincho"/>
                <a:cs typeface="Times New Roman"/>
              </a:rPr>
              <a:t>)</a:t>
            </a:r>
            <a:endParaRPr lang="en-GB" sz="1200" dirty="0">
              <a:effectLst/>
              <a:ea typeface="MS Mincho"/>
              <a:cs typeface="Times New Roman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822304" y="3349843"/>
            <a:ext cx="2057400" cy="5715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>
                <a:effectLst/>
                <a:ea typeface="MS Mincho"/>
                <a:cs typeface="Times New Roman"/>
              </a:rPr>
              <a:t>Allocation</a:t>
            </a:r>
            <a:endParaRPr lang="en-GB" sz="1200">
              <a:effectLst/>
              <a:ea typeface="MS Mincho"/>
              <a:cs typeface="Times New Roman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822304" y="914400"/>
            <a:ext cx="2088248" cy="5715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>
                <a:effectLst/>
                <a:ea typeface="MS Mincho"/>
                <a:cs typeface="Times New Roman"/>
              </a:rPr>
              <a:t>Enrolment</a:t>
            </a:r>
            <a:endParaRPr lang="en-GB" sz="1200">
              <a:effectLst/>
              <a:ea typeface="MS Mincho"/>
              <a:cs typeface="Times New Roman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822304" y="4927336"/>
            <a:ext cx="2057400" cy="1143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dirty="0">
                <a:effectLst/>
                <a:ea typeface="MS Mincho"/>
                <a:cs typeface="Times New Roman"/>
              </a:rPr>
              <a:t>Follow-up and analysis</a:t>
            </a:r>
            <a:endParaRPr lang="en-GB" sz="1200" dirty="0">
              <a:effectLst/>
              <a:ea typeface="MS Mincho"/>
              <a:cs typeface="Times New Roman"/>
            </a:endParaRPr>
          </a:p>
        </p:txBody>
      </p:sp>
      <p:cxnSp>
        <p:nvCxnSpPr>
          <p:cNvPr id="17" name="Straight Connector 16"/>
          <p:cNvCxnSpPr>
            <a:endCxn id="4" idx="0"/>
          </p:cNvCxnSpPr>
          <p:nvPr/>
        </p:nvCxnSpPr>
        <p:spPr>
          <a:xfrm flipH="1">
            <a:off x="2468808" y="1371600"/>
            <a:ext cx="2912" cy="39269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471720" y="2450095"/>
            <a:ext cx="0" cy="48059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471720" y="2672414"/>
            <a:ext cx="1656642" cy="179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2"/>
          </p:cNvCxnSpPr>
          <p:nvPr/>
        </p:nvCxnSpPr>
        <p:spPr>
          <a:xfrm flipH="1">
            <a:off x="1512226" y="3616494"/>
            <a:ext cx="990389" cy="5157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8" idx="2"/>
          </p:cNvCxnSpPr>
          <p:nvPr/>
        </p:nvCxnSpPr>
        <p:spPr>
          <a:xfrm>
            <a:off x="2502615" y="3616494"/>
            <a:ext cx="1091403" cy="51571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474512" y="4636261"/>
            <a:ext cx="0" cy="3429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620996" y="4607828"/>
            <a:ext cx="0" cy="3429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474512" y="5534372"/>
            <a:ext cx="0" cy="3429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630154" y="5544204"/>
            <a:ext cx="0" cy="3429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5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67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ea typeface="Times New Roman"/>
                <a:cs typeface="Times New Roman"/>
              </a:rPr>
              <a:t>Baseline characteristics by </a:t>
            </a:r>
            <a:r>
              <a:rPr lang="en-GB" b="1" dirty="0" smtClean="0">
                <a:ea typeface="Times New Roman"/>
                <a:cs typeface="Times New Roman"/>
              </a:rPr>
              <a:t>group*</a:t>
            </a:r>
            <a:endParaRPr lang="en-GB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395008"/>
              </p:ext>
            </p:extLst>
          </p:nvPr>
        </p:nvGraphicFramePr>
        <p:xfrm>
          <a:off x="539550" y="1556792"/>
          <a:ext cx="7992890" cy="4399038"/>
        </p:xfrm>
        <a:graphic>
          <a:graphicData uri="http://schemas.openxmlformats.org/drawingml/2006/table">
            <a:tbl>
              <a:tblPr/>
              <a:tblGrid>
                <a:gridCol w="1224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947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Intervention (n=16)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Control  (n=15)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47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Mean 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SD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Mean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SD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47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Age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7.3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67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10.7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  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Gender 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 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33.3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Women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66.7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Joint affected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Knee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 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 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46.7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Hip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53.3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478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Employment status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Full-time employed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6.7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4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Part-time employed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 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6.3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14.3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4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Not working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73.3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4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Missing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 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6.7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47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Marital status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With partner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 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73.3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94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Single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4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Missing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 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 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6.7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947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Ethnicity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 British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 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 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93.3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94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Did not answer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 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 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6.7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9478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Education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None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26.7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94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GCSE/O-Level/A-level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 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18.8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33.3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94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Undergraduate/Postgraduate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18.8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13.3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94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37.5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7544" y="6237312"/>
            <a:ext cx="8064896" cy="365125"/>
          </a:xfrm>
        </p:spPr>
        <p:txBody>
          <a:bodyPr/>
          <a:lstStyle/>
          <a:p>
            <a:r>
              <a:rPr lang="en-GB" sz="1600" dirty="0" smtClean="0"/>
              <a:t>*There were no significant differences between intervention and control groups at baseline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67843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b="1" dirty="0" smtClean="0"/>
              <a:t>Group comparisons (using </a:t>
            </a:r>
            <a:r>
              <a:rPr lang="en-GB" sz="3600" b="1" dirty="0"/>
              <a:t>Mann-Whitney </a:t>
            </a:r>
            <a:r>
              <a:rPr lang="en-GB" sz="3600" b="1" dirty="0" smtClean="0"/>
              <a:t>U)</a:t>
            </a:r>
            <a:endParaRPr lang="en-GB" sz="36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1584176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/>
              <a:t>↓ ICOAP </a:t>
            </a:r>
            <a:r>
              <a:rPr lang="en-GB" sz="2400" dirty="0" smtClean="0"/>
              <a:t>excluded treatment v </a:t>
            </a:r>
            <a:r>
              <a:rPr lang="en-GB" sz="2400" dirty="0"/>
              <a:t>control </a:t>
            </a:r>
            <a:r>
              <a:rPr lang="en-GB" sz="2400" dirty="0" smtClean="0"/>
              <a:t>= </a:t>
            </a:r>
            <a:r>
              <a:rPr lang="en-GB" sz="2400" dirty="0"/>
              <a:t>sig</a:t>
            </a:r>
            <a:r>
              <a:rPr lang="en-GB" sz="2400" dirty="0" smtClean="0"/>
              <a:t>. at 4 months</a:t>
            </a:r>
          </a:p>
          <a:p>
            <a:r>
              <a:rPr lang="en-GB" sz="2400" dirty="0"/>
              <a:t>↑ </a:t>
            </a:r>
            <a:r>
              <a:rPr lang="en-GB" sz="2400" dirty="0" smtClean="0"/>
              <a:t>PW treatment </a:t>
            </a:r>
            <a:r>
              <a:rPr lang="en-GB" sz="2400" dirty="0"/>
              <a:t>v control = sig. at </a:t>
            </a:r>
            <a:r>
              <a:rPr lang="en-GB" sz="2400" dirty="0" smtClean="0"/>
              <a:t>2 months</a:t>
            </a:r>
            <a:endParaRPr lang="en-GB" sz="2400" dirty="0"/>
          </a:p>
          <a:p>
            <a:r>
              <a:rPr lang="en-GB" sz="2400" dirty="0"/>
              <a:t>↓ </a:t>
            </a:r>
            <a:r>
              <a:rPr lang="en-GB" sz="2400" dirty="0" smtClean="0"/>
              <a:t>GHQ treatment </a:t>
            </a:r>
            <a:r>
              <a:rPr lang="en-GB" sz="2400" dirty="0"/>
              <a:t>v control = sig. at </a:t>
            </a:r>
            <a:r>
              <a:rPr lang="en-GB" sz="2400" dirty="0" smtClean="0"/>
              <a:t>2 &amp; 4 months</a:t>
            </a:r>
          </a:p>
          <a:p>
            <a:r>
              <a:rPr lang="en-GB" sz="2400" dirty="0"/>
              <a:t>↓</a:t>
            </a:r>
            <a:r>
              <a:rPr lang="en-GB" sz="2400" dirty="0" smtClean="0"/>
              <a:t>PASS treatment </a:t>
            </a:r>
            <a:r>
              <a:rPr lang="en-GB" sz="2400" dirty="0"/>
              <a:t>v control = sig. at 4 months</a:t>
            </a:r>
          </a:p>
          <a:p>
            <a:endParaRPr lang="en-GB" sz="2400" dirty="0"/>
          </a:p>
          <a:p>
            <a:endParaRPr lang="en-GB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780093"/>
              </p:ext>
            </p:extLst>
          </p:nvPr>
        </p:nvGraphicFramePr>
        <p:xfrm>
          <a:off x="467544" y="3068960"/>
          <a:ext cx="8208914" cy="3135780"/>
        </p:xfrm>
        <a:graphic>
          <a:graphicData uri="http://schemas.openxmlformats.org/drawingml/2006/table">
            <a:tbl>
              <a:tblPr firstRow="1" firstCol="1" bandRow="1"/>
              <a:tblGrid>
                <a:gridCol w="3005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1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1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3578">
                <a:tc rowSpan="2">
                  <a:txBody>
                    <a:bodyPr/>
                    <a:lstStyle/>
                    <a:p>
                      <a:pPr marR="21526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 values for </a:t>
                      </a:r>
                      <a:r>
                        <a:rPr lang="en-GB" sz="12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difference in change scores between </a:t>
                      </a: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groups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Time Point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5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Two Months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Four Months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578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ICOAP constant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953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838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578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ICOAP intermittent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578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ICOAP excluded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087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.02*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578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CPAQ – Activity</a:t>
                      </a:r>
                      <a:r>
                        <a:rPr lang="en-GB" sz="14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Engagement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547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057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578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CPAQ – Pain Willingness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048*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335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578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Pain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077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.21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57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PASS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281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.045*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57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GHQ-12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.041*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.02*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400" b="1" dirty="0" smtClean="0"/>
              <a:t>* P-value significant at .05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68774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Rasch V Standard Scales</a:t>
            </a:r>
            <a:endParaRPr lang="en-GB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996919"/>
              </p:ext>
            </p:extLst>
          </p:nvPr>
        </p:nvGraphicFramePr>
        <p:xfrm>
          <a:off x="467544" y="1556792"/>
          <a:ext cx="8280919" cy="4248471"/>
        </p:xfrm>
        <a:graphic>
          <a:graphicData uri="http://schemas.openxmlformats.org/drawingml/2006/table">
            <a:tbl>
              <a:tblPr firstRow="1" firstCol="1" bandRow="1"/>
              <a:tblGrid>
                <a:gridCol w="2507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7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4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13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9045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613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Outcome Measure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Two months follow-up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Four months follow-up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993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000" baseline="30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000" baseline="30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360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Rasch-transformed scales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ICOAP  - constant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0.953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0.838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3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ICOAP – intermittent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0.83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1.0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3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CPAQ - Activity Engagement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0.547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0.057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3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CPAQ - Pain Willingness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0.048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0.335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360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Standard scales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ICOAP  - constant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0.134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0.20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3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ICOAP – intermittent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0.305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0.89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3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CPAQ - Activity Engagement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0.512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0.03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3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CPAQ - Pain Willingness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0.015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0.223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594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≠ Difference scores between treatment and control were calculated by subtracting follow-up scores from baseline scores. P-value from Mann-Whitney U test. Significant or approaching significant values are in bold.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0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Feasibility of the intervention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n</a:t>
            </a:r>
            <a:r>
              <a:rPr lang="en-GB" dirty="0" smtClean="0"/>
              <a:t>=10 </a:t>
            </a:r>
            <a:r>
              <a:rPr lang="en-US" dirty="0" smtClean="0"/>
              <a:t>(64</a:t>
            </a:r>
            <a:r>
              <a:rPr lang="en-US" dirty="0"/>
              <a:t>%) attended </a:t>
            </a:r>
            <a:r>
              <a:rPr lang="en-US" dirty="0" smtClean="0"/>
              <a:t>≥ 50</a:t>
            </a:r>
            <a:r>
              <a:rPr lang="en-US" dirty="0"/>
              <a:t>% </a:t>
            </a:r>
            <a:r>
              <a:rPr lang="en-US" dirty="0" smtClean="0"/>
              <a:t>scheduled sessions</a:t>
            </a:r>
          </a:p>
          <a:p>
            <a:r>
              <a:rPr lang="en-GB" dirty="0"/>
              <a:t>n</a:t>
            </a:r>
            <a:r>
              <a:rPr lang="en-GB" dirty="0" smtClean="0"/>
              <a:t>=2 </a:t>
            </a:r>
            <a:r>
              <a:rPr lang="en-US" dirty="0" smtClean="0"/>
              <a:t>(</a:t>
            </a:r>
            <a:r>
              <a:rPr lang="en-US" dirty="0"/>
              <a:t>13</a:t>
            </a:r>
            <a:r>
              <a:rPr lang="en-US" dirty="0" smtClean="0"/>
              <a:t>%) attended </a:t>
            </a:r>
            <a:r>
              <a:rPr lang="en-US" dirty="0"/>
              <a:t>all 6 </a:t>
            </a:r>
            <a:r>
              <a:rPr lang="en-US" dirty="0" smtClean="0"/>
              <a:t>sessions</a:t>
            </a:r>
          </a:p>
          <a:p>
            <a:r>
              <a:rPr lang="en-US" dirty="0"/>
              <a:t>n</a:t>
            </a:r>
            <a:r>
              <a:rPr lang="en-US" dirty="0" smtClean="0"/>
              <a:t>=3 </a:t>
            </a:r>
            <a:r>
              <a:rPr lang="en-US" dirty="0"/>
              <a:t>(19%) attended </a:t>
            </a:r>
            <a:r>
              <a:rPr lang="en-GB" dirty="0"/>
              <a:t>5</a:t>
            </a:r>
            <a:r>
              <a:rPr lang="en-US" dirty="0"/>
              <a:t> sessions, n</a:t>
            </a:r>
            <a:r>
              <a:rPr lang="en-US" dirty="0" smtClean="0"/>
              <a:t>=2 (13</a:t>
            </a:r>
            <a:r>
              <a:rPr lang="en-US" dirty="0"/>
              <a:t>%) attended 4 sessions and n</a:t>
            </a:r>
            <a:r>
              <a:rPr lang="en-US" dirty="0" smtClean="0"/>
              <a:t>=3 (19%) attended </a:t>
            </a:r>
            <a:r>
              <a:rPr lang="en-US" dirty="0"/>
              <a:t>3 </a:t>
            </a:r>
            <a:r>
              <a:rPr lang="en-US" dirty="0" smtClean="0"/>
              <a:t>sessions</a:t>
            </a:r>
          </a:p>
          <a:p>
            <a:r>
              <a:rPr lang="en-US" dirty="0"/>
              <a:t>n</a:t>
            </a:r>
            <a:r>
              <a:rPr lang="en-US" dirty="0" smtClean="0"/>
              <a:t>=3 (19</a:t>
            </a:r>
            <a:r>
              <a:rPr lang="en-US" dirty="0"/>
              <a:t>%) </a:t>
            </a:r>
            <a:r>
              <a:rPr lang="en-US" dirty="0" smtClean="0"/>
              <a:t>DNA any </a:t>
            </a:r>
            <a:r>
              <a:rPr lang="en-US" dirty="0"/>
              <a:t>of the scheduled </a:t>
            </a:r>
            <a:r>
              <a:rPr lang="en-US" dirty="0" smtClean="0"/>
              <a:t>sessions</a:t>
            </a:r>
            <a:endParaRPr lang="en-GB" dirty="0"/>
          </a:p>
          <a:p>
            <a:r>
              <a:rPr lang="en-GB" dirty="0"/>
              <a:t>Completion of outcome </a:t>
            </a:r>
            <a:r>
              <a:rPr lang="en-GB" dirty="0" smtClean="0"/>
              <a:t>measures: n=26 </a:t>
            </a:r>
            <a:r>
              <a:rPr lang="en-GB" dirty="0"/>
              <a:t>(84%) </a:t>
            </a:r>
            <a:r>
              <a:rPr lang="en-GB" dirty="0" smtClean="0"/>
              <a:t>at </a:t>
            </a:r>
            <a:r>
              <a:rPr lang="en-GB" dirty="0"/>
              <a:t>two months, n</a:t>
            </a:r>
            <a:r>
              <a:rPr lang="en-GB" dirty="0" smtClean="0"/>
              <a:t>=21 at </a:t>
            </a:r>
            <a:r>
              <a:rPr lang="en-GB" dirty="0"/>
              <a:t>four-months (68</a:t>
            </a:r>
            <a:r>
              <a:rPr lang="en-GB" dirty="0" smtClean="0"/>
              <a:t>%)</a:t>
            </a:r>
          </a:p>
          <a:p>
            <a:r>
              <a:rPr lang="en-GB" dirty="0" smtClean="0"/>
              <a:t>Completion of outcome measures treatment v control: </a:t>
            </a:r>
            <a:r>
              <a:rPr lang="en-GB" dirty="0"/>
              <a:t>2 months (48% vs 36%) and at 4 months (42% vs 26 </a:t>
            </a:r>
            <a:r>
              <a:rPr lang="en-GB" dirty="0" smtClean="0"/>
              <a:t>%)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69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/>
              <a:t>Patient Experience (</a:t>
            </a:r>
            <a:r>
              <a:rPr lang="en-GB" b="1" dirty="0"/>
              <a:t>n</a:t>
            </a:r>
            <a:r>
              <a:rPr lang="en-GB" sz="4400" b="1" dirty="0" smtClean="0"/>
              <a:t>=13/16)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7620000" cy="4656584"/>
          </a:xfrm>
        </p:spPr>
        <p:txBody>
          <a:bodyPr>
            <a:normAutofit/>
          </a:bodyPr>
          <a:lstStyle/>
          <a:p>
            <a:r>
              <a:rPr lang="en-GB" sz="2200" dirty="0" smtClean="0"/>
              <a:t>All participants reported positive </a:t>
            </a:r>
            <a:r>
              <a:rPr lang="en-GB" sz="2200" dirty="0"/>
              <a:t>experience of </a:t>
            </a:r>
            <a:r>
              <a:rPr lang="en-GB" sz="2200" dirty="0" smtClean="0"/>
              <a:t>intervention</a:t>
            </a:r>
          </a:p>
          <a:p>
            <a:r>
              <a:rPr lang="en-GB" sz="2200" dirty="0" smtClean="0"/>
              <a:t>Some comments: ‘enlightening</a:t>
            </a:r>
            <a:r>
              <a:rPr lang="en-GB" sz="2200" dirty="0"/>
              <a:t>’, ‘informative</a:t>
            </a:r>
            <a:r>
              <a:rPr lang="en-GB" sz="2200" dirty="0" smtClean="0"/>
              <a:t>’, ‘</a:t>
            </a:r>
            <a:r>
              <a:rPr lang="en-GB" sz="2200" dirty="0"/>
              <a:t>very </a:t>
            </a:r>
            <a:r>
              <a:rPr lang="en-GB" sz="2200" dirty="0" smtClean="0"/>
              <a:t>enjoyable’</a:t>
            </a:r>
          </a:p>
          <a:p>
            <a:r>
              <a:rPr lang="en-GB" sz="2200" dirty="0" smtClean="0"/>
              <a:t>Reinforced attitudes of acceptance of OA and pain</a:t>
            </a:r>
          </a:p>
          <a:p>
            <a:r>
              <a:rPr lang="en-GB" sz="2200" dirty="0" smtClean="0"/>
              <a:t>Encouraged participants </a:t>
            </a:r>
            <a:r>
              <a:rPr lang="en-GB" sz="2200" dirty="0"/>
              <a:t>to </a:t>
            </a:r>
            <a:r>
              <a:rPr lang="en-GB" sz="2200" dirty="0" smtClean="0"/>
              <a:t>self-manage </a:t>
            </a:r>
            <a:r>
              <a:rPr lang="en-GB" sz="2200" dirty="0"/>
              <a:t>their </a:t>
            </a:r>
            <a:r>
              <a:rPr lang="en-GB" sz="2200" dirty="0" smtClean="0"/>
              <a:t>pain, including pacing activities </a:t>
            </a:r>
            <a:r>
              <a:rPr lang="en-GB" sz="2200" dirty="0"/>
              <a:t>and </a:t>
            </a:r>
            <a:r>
              <a:rPr lang="en-GB" sz="2200" dirty="0" smtClean="0"/>
              <a:t>achieving </a:t>
            </a:r>
            <a:r>
              <a:rPr lang="en-GB" sz="2200" dirty="0"/>
              <a:t>a sense of </a:t>
            </a:r>
            <a:r>
              <a:rPr lang="en-GB" sz="2200" dirty="0" smtClean="0"/>
              <a:t>control</a:t>
            </a:r>
          </a:p>
          <a:p>
            <a:r>
              <a:rPr lang="en-GB" sz="2200" dirty="0" smtClean="0"/>
              <a:t>For </a:t>
            </a:r>
            <a:r>
              <a:rPr lang="en-GB" sz="2200" dirty="0"/>
              <a:t>many it was a better alternative to using pain </a:t>
            </a:r>
            <a:r>
              <a:rPr lang="en-GB" sz="2200" dirty="0" smtClean="0"/>
              <a:t>medication</a:t>
            </a:r>
          </a:p>
          <a:p>
            <a:r>
              <a:rPr lang="en-GB" sz="2200" dirty="0"/>
              <a:t>R</a:t>
            </a:r>
            <a:r>
              <a:rPr lang="en-GB" sz="2200" dirty="0" smtClean="0"/>
              <a:t>eported </a:t>
            </a:r>
            <a:r>
              <a:rPr lang="en-GB" sz="2200" dirty="0"/>
              <a:t>positive impact of being part of a group, and </a:t>
            </a:r>
            <a:r>
              <a:rPr lang="en-GB" sz="2200" dirty="0" smtClean="0"/>
              <a:t>sharing experiences</a:t>
            </a:r>
          </a:p>
          <a:p>
            <a:r>
              <a:rPr lang="en-GB" sz="2200" dirty="0"/>
              <a:t>A</a:t>
            </a:r>
            <a:r>
              <a:rPr lang="en-GB" sz="2200" dirty="0" smtClean="0"/>
              <a:t>ll participants said they preferred group to individual sessions</a:t>
            </a:r>
          </a:p>
          <a:p>
            <a:r>
              <a:rPr lang="en-GB" sz="2200" dirty="0" smtClean="0"/>
              <a:t>Participants would have preferred the sessions to run longer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45844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Conclusions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003232" cy="4744184"/>
          </a:xfrm>
        </p:spPr>
        <p:txBody>
          <a:bodyPr>
            <a:normAutofit lnSpcReduction="10000"/>
          </a:bodyPr>
          <a:lstStyle/>
          <a:p>
            <a:pPr marL="571500" indent="-457200"/>
            <a:r>
              <a:rPr lang="en-GB" dirty="0" smtClean="0"/>
              <a:t>Trial design is acceptable, but intervention would need to be applied earlier in the disease pathway</a:t>
            </a:r>
          </a:p>
          <a:p>
            <a:pPr marL="571500" indent="-457200"/>
            <a:r>
              <a:rPr lang="en-GB" dirty="0" smtClean="0"/>
              <a:t>Intervention was acceptable to patients, suggesting a psychological approach is appropriate for people with OA</a:t>
            </a:r>
          </a:p>
          <a:p>
            <a:pPr marL="571500" indent="-457200"/>
            <a:r>
              <a:rPr lang="en-GB" dirty="0" smtClean="0"/>
              <a:t>Good outcomes, particularly for psychological well-being and sleep</a:t>
            </a:r>
          </a:p>
          <a:p>
            <a:pPr marL="571500" indent="-457200"/>
            <a:r>
              <a:rPr lang="en-GB" smtClean="0"/>
              <a:t>A larger</a:t>
            </a:r>
            <a:endParaRPr lang="en-GB" dirty="0" smtClean="0"/>
          </a:p>
          <a:p>
            <a:pPr marL="571500" indent="-457200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8830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dirty="0" smtClean="0"/>
              <a:t>Limitations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lvl="1">
              <a:buFont typeface="Arial" panose="020B0604020202020204" pitchFamily="34" charset="0"/>
              <a:buChar char="•"/>
            </a:pPr>
            <a:r>
              <a:rPr lang="en-GB" dirty="0" smtClean="0"/>
              <a:t>Small </a:t>
            </a:r>
            <a:r>
              <a:rPr lang="en-GB" dirty="0"/>
              <a:t>N – is this group </a:t>
            </a:r>
            <a:r>
              <a:rPr lang="en-GB" dirty="0" err="1"/>
              <a:t>generalisable</a:t>
            </a:r>
            <a:r>
              <a:rPr lang="en-GB" dirty="0"/>
              <a:t> to the wider OA </a:t>
            </a:r>
            <a:r>
              <a:rPr lang="en-GB" dirty="0" smtClean="0"/>
              <a:t>population?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GB" dirty="0" smtClean="0"/>
              <a:t>Acceptance – is it the most important factor for people awaiting surgery?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GB" dirty="0" smtClean="0"/>
              <a:t>Clinical </a:t>
            </a:r>
            <a:r>
              <a:rPr lang="en-GB" dirty="0"/>
              <a:t>context – is there a mismatch between clinician skill/experience and the experiences of this patient group (e.g. patients with &lt; distress)?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GB" dirty="0"/>
              <a:t>What are the main mechanisms linked to outcome? </a:t>
            </a:r>
            <a:r>
              <a:rPr lang="en-GB" dirty="0" smtClean="0"/>
              <a:t>Is it acceptance or </a:t>
            </a:r>
            <a:r>
              <a:rPr lang="en-GB" dirty="0"/>
              <a:t>is </a:t>
            </a:r>
            <a:r>
              <a:rPr lang="en-GB" dirty="0" smtClean="0"/>
              <a:t>it something </a:t>
            </a:r>
            <a:r>
              <a:rPr lang="en-GB" dirty="0"/>
              <a:t>else (e.g. reductions in </a:t>
            </a:r>
            <a:r>
              <a:rPr lang="en-GB" dirty="0" err="1"/>
              <a:t>catastrophising</a:t>
            </a:r>
            <a:r>
              <a:rPr lang="en-GB" dirty="0"/>
              <a:t> and pain-related anxiety</a:t>
            </a:r>
            <a:r>
              <a:rPr lang="en-GB" dirty="0" smtClean="0"/>
              <a:t>)?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48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113" y="1196751"/>
            <a:ext cx="7620000" cy="1015977"/>
          </a:xfrm>
        </p:spPr>
        <p:txBody>
          <a:bodyPr/>
          <a:lstStyle/>
          <a:p>
            <a:r>
              <a:rPr lang="en-GB" b="1" dirty="0" smtClean="0"/>
              <a:t>With thanks to…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3657600" cy="3849608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GB" sz="1800" dirty="0" smtClean="0"/>
              <a:t>Nektaria </a:t>
            </a:r>
            <a:r>
              <a:rPr lang="en-GB" sz="1800" dirty="0" err="1" smtClean="0"/>
              <a:t>Pulis</a:t>
            </a:r>
            <a:endParaRPr lang="en-GB" sz="1800" dirty="0" smtClean="0"/>
          </a:p>
          <a:p>
            <a:pPr marL="114300" indent="0">
              <a:buNone/>
            </a:pPr>
            <a:r>
              <a:rPr lang="en-GB" sz="1800" dirty="0" smtClean="0"/>
              <a:t>PhD Student, Arthritis Research UK Pain Centre, University of Nottingham </a:t>
            </a:r>
          </a:p>
          <a:p>
            <a:pPr marL="114300" indent="0">
              <a:buNone/>
            </a:pPr>
            <a:endParaRPr lang="en-GB" sz="1800" dirty="0" smtClean="0"/>
          </a:p>
          <a:p>
            <a:pPr marL="114300" indent="0">
              <a:buNone/>
            </a:pPr>
            <a:r>
              <a:rPr lang="en-GB" sz="1800" dirty="0" smtClean="0"/>
              <a:t>Dr Natalie Timberlake</a:t>
            </a:r>
          </a:p>
          <a:p>
            <a:pPr marL="114300" indent="0">
              <a:buNone/>
            </a:pPr>
            <a:r>
              <a:rPr lang="en-GB" sz="1800" dirty="0" smtClean="0"/>
              <a:t>Nottinghamshire Healthcare NHS Trust, Back Pain Unit, King’s Mill Hospital</a:t>
            </a:r>
          </a:p>
          <a:p>
            <a:pPr marL="114300" indent="0">
              <a:buNone/>
            </a:pPr>
            <a:endParaRPr lang="en-GB" sz="1800" dirty="0" smtClean="0"/>
          </a:p>
          <a:p>
            <a:pPr marL="114300" indent="0">
              <a:buNone/>
            </a:pPr>
            <a:r>
              <a:rPr lang="en-GB" sz="1800" dirty="0" smtClean="0"/>
              <a:t>Dr Jo </a:t>
            </a:r>
            <a:r>
              <a:rPr lang="en-GB" sz="1800" dirty="0" err="1" smtClean="0"/>
              <a:t>Tedstone</a:t>
            </a:r>
            <a:endParaRPr lang="en-GB" sz="1800" dirty="0" smtClean="0"/>
          </a:p>
          <a:p>
            <a:pPr marL="114300" indent="0">
              <a:buNone/>
            </a:pPr>
            <a:r>
              <a:rPr lang="en-GB" sz="1800" dirty="0" smtClean="0"/>
              <a:t>Nottinghamshire Healthcare NHS Trust, Pain Clinic, King’s Mill Hospital</a:t>
            </a:r>
          </a:p>
          <a:p>
            <a:pPr marL="114300" indent="0">
              <a:buNone/>
            </a:pPr>
            <a:endParaRPr lang="en-GB" sz="1800" dirty="0"/>
          </a:p>
          <a:p>
            <a:pPr marL="114300" indent="0">
              <a:buNone/>
            </a:pPr>
            <a:r>
              <a:rPr lang="en-GB" sz="1800" dirty="0" smtClean="0"/>
              <a:t>Dr Bryan Moreton</a:t>
            </a:r>
          </a:p>
          <a:p>
            <a:pPr marL="114300" indent="0">
              <a:buNone/>
            </a:pPr>
            <a:r>
              <a:rPr lang="en-GB" sz="1800" dirty="0" smtClean="0"/>
              <a:t>Arthritis Research UK Pain Centre, University of Nottingham</a:t>
            </a:r>
          </a:p>
          <a:p>
            <a:pPr marL="114300" indent="0">
              <a:buNone/>
            </a:pPr>
            <a:endParaRPr lang="en-GB" sz="1800" dirty="0" smtClean="0"/>
          </a:p>
          <a:p>
            <a:pPr marL="114300" indent="0">
              <a:buNone/>
            </a:pPr>
            <a:endParaRPr lang="en-GB" sz="1800" dirty="0" smtClean="0"/>
          </a:p>
          <a:p>
            <a:pPr marL="114300" indent="0">
              <a:buNone/>
            </a:pPr>
            <a:endParaRPr lang="en-GB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27984" y="2276872"/>
            <a:ext cx="3657600" cy="3849608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GB" sz="1800" dirty="0" smtClean="0"/>
              <a:t>Professor Nadina Lincoln</a:t>
            </a:r>
          </a:p>
          <a:p>
            <a:pPr marL="114300" indent="0">
              <a:buNone/>
            </a:pPr>
            <a:r>
              <a:rPr lang="en-GB" sz="1800" dirty="0" smtClean="0"/>
              <a:t>Division of Rehabilitation and Ageing,</a:t>
            </a:r>
          </a:p>
          <a:p>
            <a:pPr marL="114300" indent="0">
              <a:buNone/>
            </a:pPr>
            <a:r>
              <a:rPr lang="en-GB" sz="1800" dirty="0" smtClean="0"/>
              <a:t>University of Nottingham</a:t>
            </a:r>
          </a:p>
          <a:p>
            <a:pPr marL="114300" indent="0">
              <a:buNone/>
            </a:pPr>
            <a:endParaRPr lang="en-GB" sz="1800" dirty="0" smtClean="0"/>
          </a:p>
          <a:p>
            <a:pPr marL="114300" indent="0">
              <a:buNone/>
            </a:pPr>
            <a:r>
              <a:rPr lang="en-GB" sz="1800" dirty="0" smtClean="0"/>
              <a:t>Professor Dave Walsh</a:t>
            </a:r>
          </a:p>
          <a:p>
            <a:pPr marL="114300" indent="0">
              <a:buNone/>
            </a:pPr>
            <a:r>
              <a:rPr lang="en-GB" sz="1800" dirty="0" smtClean="0"/>
              <a:t>Arthritis Research UK Pain Centre University of Nottingham and Sherwood Forest Hospitals NHS Foundation Trust</a:t>
            </a:r>
          </a:p>
          <a:p>
            <a:pPr marL="114300" indent="0">
              <a:buNone/>
            </a:pPr>
            <a:endParaRPr lang="en-GB" sz="1800" dirty="0"/>
          </a:p>
          <a:p>
            <a:pPr marL="114300" indent="0">
              <a:buNone/>
            </a:pPr>
            <a:r>
              <a:rPr lang="en-GB" sz="1800" dirty="0" smtClean="0"/>
              <a:t>Dr Roshan das Nair</a:t>
            </a:r>
          </a:p>
          <a:p>
            <a:pPr marL="114300" indent="0">
              <a:buNone/>
            </a:pPr>
            <a:r>
              <a:rPr lang="en-GB" sz="1800" dirty="0" smtClean="0"/>
              <a:t>University of Nottingham and Nottingham </a:t>
            </a:r>
            <a:r>
              <a:rPr lang="en-GB" sz="1800" dirty="0"/>
              <a:t>University </a:t>
            </a:r>
            <a:r>
              <a:rPr lang="en-GB" sz="1800" dirty="0" smtClean="0"/>
              <a:t>Hospitals NHS Trust</a:t>
            </a:r>
          </a:p>
          <a:p>
            <a:pPr marL="114300" indent="0">
              <a:buNone/>
            </a:pPr>
            <a:endParaRPr lang="en-GB" sz="1800" dirty="0" smtClean="0"/>
          </a:p>
          <a:p>
            <a:pPr marL="114300" indent="0">
              <a:buNone/>
            </a:pPr>
            <a:r>
              <a:rPr lang="en-GB" sz="1800" dirty="0" smtClean="0"/>
              <a:t>Arthritis Research UK Pain Centre Management Group</a:t>
            </a:r>
          </a:p>
          <a:p>
            <a:pPr marL="114300" indent="0">
              <a:buNone/>
            </a:pPr>
            <a:r>
              <a:rPr lang="en-GB" sz="1800" dirty="0" smtClean="0"/>
              <a:t>University of Nottingham</a:t>
            </a:r>
            <a:endParaRPr lang="en-GB" sz="1800" dirty="0"/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53810" y="201529"/>
            <a:ext cx="8262606" cy="863600"/>
            <a:chOff x="250825" y="188913"/>
            <a:chExt cx="8642350" cy="863600"/>
          </a:xfrm>
        </p:grpSpPr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431800" y="1052513"/>
              <a:ext cx="8280400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9" name="Picture 12" descr="UoN-UK-C-M.Blu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40550" y="188913"/>
              <a:ext cx="1952625" cy="787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30" descr="TEMPORARY pain centre logo BLOC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0825" y="188913"/>
              <a:ext cx="3032125" cy="800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71508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Background: Osteoarthritis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Osteoarthritis (OA) is a musculoskeletal disorder characterised </a:t>
            </a:r>
            <a:r>
              <a:rPr lang="en-GB" dirty="0" smtClean="0"/>
              <a:t>by pain</a:t>
            </a:r>
            <a:r>
              <a:rPr lang="en-GB" dirty="0"/>
              <a:t>, joint damage and inflammation in the surrounding </a:t>
            </a:r>
            <a:r>
              <a:rPr lang="en-GB" dirty="0" smtClean="0"/>
              <a:t>tissues (</a:t>
            </a:r>
            <a:r>
              <a:rPr lang="en-GB" dirty="0" err="1" smtClean="0"/>
              <a:t>Ea</a:t>
            </a:r>
            <a:r>
              <a:rPr lang="en-GB" dirty="0" smtClean="0"/>
              <a:t> et al, 2011)</a:t>
            </a:r>
          </a:p>
          <a:p>
            <a:r>
              <a:rPr lang="en-GB" dirty="0" smtClean="0"/>
              <a:t>It is </a:t>
            </a:r>
            <a:r>
              <a:rPr lang="en-GB" dirty="0"/>
              <a:t>one of the major causes of disability in older </a:t>
            </a:r>
            <a:r>
              <a:rPr lang="en-GB" dirty="0" smtClean="0"/>
              <a:t>adults, with millions </a:t>
            </a:r>
            <a:r>
              <a:rPr lang="en-GB" dirty="0"/>
              <a:t>of people round the </a:t>
            </a:r>
            <a:r>
              <a:rPr lang="en-GB" dirty="0" smtClean="0"/>
              <a:t>world affected (Brooks, 2002)</a:t>
            </a:r>
          </a:p>
          <a:p>
            <a:r>
              <a:rPr lang="en-GB" dirty="0" smtClean="0"/>
              <a:t>Pain </a:t>
            </a:r>
            <a:r>
              <a:rPr lang="en-GB" dirty="0"/>
              <a:t>is the commonest reported problem in people with </a:t>
            </a:r>
            <a:r>
              <a:rPr lang="en-GB" dirty="0" smtClean="0"/>
              <a:t>OA (Dieppe &amp; </a:t>
            </a:r>
            <a:r>
              <a:rPr lang="en-GB" dirty="0" err="1" smtClean="0"/>
              <a:t>Lohmander</a:t>
            </a:r>
            <a:r>
              <a:rPr lang="en-GB" dirty="0" smtClean="0"/>
              <a:t>, 2005)</a:t>
            </a:r>
          </a:p>
          <a:p>
            <a:r>
              <a:rPr lang="en-GB" dirty="0" smtClean="0"/>
              <a:t>Unmanaged</a:t>
            </a:r>
            <a:r>
              <a:rPr lang="en-GB" dirty="0"/>
              <a:t> </a:t>
            </a:r>
            <a:r>
              <a:rPr lang="en-GB" dirty="0" smtClean="0"/>
              <a:t>pain is associated with psychological distress, impacting most areas </a:t>
            </a:r>
            <a:r>
              <a:rPr lang="en-GB" dirty="0"/>
              <a:t>of </a:t>
            </a:r>
            <a:r>
              <a:rPr lang="en-GB" dirty="0" smtClean="0"/>
              <a:t>well-being (Clarke et al., 2013)</a:t>
            </a:r>
          </a:p>
          <a:p>
            <a:r>
              <a:rPr lang="en-GB" dirty="0"/>
              <a:t>The prevalence of depression in </a:t>
            </a:r>
            <a:r>
              <a:rPr lang="en-GB" dirty="0" smtClean="0"/>
              <a:t>men and </a:t>
            </a:r>
            <a:r>
              <a:rPr lang="en-GB" dirty="0"/>
              <a:t>women with OA are higher than the national average, around 33% and 23% respectively (</a:t>
            </a:r>
            <a:r>
              <a:rPr lang="en-GB" dirty="0" err="1"/>
              <a:t>Theis</a:t>
            </a:r>
            <a:r>
              <a:rPr lang="en-GB" dirty="0"/>
              <a:t> et al., </a:t>
            </a:r>
            <a:r>
              <a:rPr lang="en-GB" dirty="0" smtClean="0"/>
              <a:t>2007)</a:t>
            </a:r>
          </a:p>
          <a:p>
            <a:r>
              <a:rPr lang="en-GB" dirty="0" smtClean="0"/>
              <a:t>However, there is a lack of trials of psychological therapies specifically developed with people with OA for both mood and pain (</a:t>
            </a:r>
            <a:r>
              <a:rPr lang="en-GB" dirty="0" err="1" smtClean="0"/>
              <a:t>Yohannes</a:t>
            </a:r>
            <a:r>
              <a:rPr lang="en-GB" dirty="0" smtClean="0"/>
              <a:t> &amp; </a:t>
            </a:r>
            <a:r>
              <a:rPr lang="en-GB" dirty="0" err="1" smtClean="0"/>
              <a:t>Caton</a:t>
            </a:r>
            <a:r>
              <a:rPr lang="en-GB" dirty="0" smtClean="0"/>
              <a:t>, 2010)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89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Background: ACT &amp; CBT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7859216" cy="4744184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Acceptance Commitment Therapy (ACT) is a psychological approach for chronic pain</a:t>
            </a:r>
          </a:p>
          <a:p>
            <a:r>
              <a:rPr lang="en-GB" sz="2800" dirty="0" smtClean="0"/>
              <a:t>The main aims are to re-focus </a:t>
            </a:r>
            <a:r>
              <a:rPr lang="en-GB" sz="2800" dirty="0"/>
              <a:t>patients’ </a:t>
            </a:r>
            <a:r>
              <a:rPr lang="en-GB" sz="2800" dirty="0" smtClean="0"/>
              <a:t>coping away from attempts at ‘pain relief’ to a commitment </a:t>
            </a:r>
            <a:r>
              <a:rPr lang="en-GB" sz="2800" dirty="0"/>
              <a:t>to values-based </a:t>
            </a:r>
            <a:r>
              <a:rPr lang="en-GB" sz="2800" dirty="0" smtClean="0"/>
              <a:t>living, based on the acceptance of on-going pain (</a:t>
            </a:r>
            <a:r>
              <a:rPr lang="en-GB" sz="2800" dirty="0" err="1" smtClean="0"/>
              <a:t>McCraken</a:t>
            </a:r>
            <a:r>
              <a:rPr lang="en-GB" sz="2800" dirty="0" smtClean="0"/>
              <a:t> &amp; </a:t>
            </a:r>
            <a:r>
              <a:rPr lang="en-GB" sz="2800" dirty="0" err="1" smtClean="0"/>
              <a:t>Eccelestone</a:t>
            </a:r>
            <a:r>
              <a:rPr lang="en-GB" sz="2800" dirty="0" smtClean="0"/>
              <a:t>, 2003)</a:t>
            </a:r>
            <a:endParaRPr lang="en-GB" sz="2800" dirty="0"/>
          </a:p>
          <a:p>
            <a:r>
              <a:rPr lang="en-GB" sz="2800" dirty="0" smtClean="0"/>
              <a:t>There is good evidence for the effectiveness of ACT in chronic pain (e.g. </a:t>
            </a:r>
            <a:r>
              <a:rPr lang="en-GB" sz="2800" dirty="0" err="1" smtClean="0"/>
              <a:t>Veehof</a:t>
            </a:r>
            <a:r>
              <a:rPr lang="en-GB" sz="2800" dirty="0" smtClean="0"/>
              <a:t> et al., 2011)</a:t>
            </a:r>
          </a:p>
          <a:p>
            <a:r>
              <a:rPr lang="en-GB" sz="2800" dirty="0" smtClean="0"/>
              <a:t>ACT interventions are often incorporated into general Cognitive-Behavioural Therapy (CBT) treatments for chronic pain (</a:t>
            </a:r>
            <a:r>
              <a:rPr lang="en-GB" sz="2800" dirty="0"/>
              <a:t>e.g. </a:t>
            </a:r>
            <a:r>
              <a:rPr lang="en-GB" sz="2800" dirty="0" err="1" smtClean="0"/>
              <a:t>Veehof</a:t>
            </a:r>
            <a:r>
              <a:rPr lang="en-GB" sz="2800" dirty="0" smtClean="0"/>
              <a:t> et al., 2011; Jensen </a:t>
            </a:r>
            <a:r>
              <a:rPr lang="en-GB" sz="2800" dirty="0"/>
              <a:t>et al., 2012</a:t>
            </a:r>
            <a:r>
              <a:rPr lang="en-GB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8342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Background: Rasch analysis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It is important </a:t>
            </a:r>
            <a:r>
              <a:rPr lang="en-GB" dirty="0" smtClean="0"/>
              <a:t>for researchers </a:t>
            </a:r>
            <a:r>
              <a:rPr lang="en-GB" dirty="0"/>
              <a:t>to ensure that different subgroups of participants </a:t>
            </a:r>
            <a:r>
              <a:rPr lang="en-GB" dirty="0" smtClean="0"/>
              <a:t>respond </a:t>
            </a:r>
            <a:r>
              <a:rPr lang="en-GB" dirty="0"/>
              <a:t>in similar </a:t>
            </a:r>
            <a:r>
              <a:rPr lang="en-GB" dirty="0" smtClean="0"/>
              <a:t>ways, </a:t>
            </a:r>
            <a:r>
              <a:rPr lang="en-GB" dirty="0"/>
              <a:t>given equivalent level of pain</a:t>
            </a:r>
          </a:p>
          <a:p>
            <a:r>
              <a:rPr lang="en-GB" dirty="0" smtClean="0"/>
              <a:t>Rasch is a </a:t>
            </a:r>
            <a:r>
              <a:rPr lang="en-GB" dirty="0"/>
              <a:t>modern psychometric technique, </a:t>
            </a:r>
            <a:r>
              <a:rPr lang="en-GB" dirty="0" smtClean="0"/>
              <a:t>allowing for an examination of </a:t>
            </a:r>
            <a:r>
              <a:rPr lang="en-GB" dirty="0"/>
              <a:t>many critical measurement </a:t>
            </a:r>
            <a:r>
              <a:rPr lang="en-GB" dirty="0" smtClean="0"/>
              <a:t>issues</a:t>
            </a:r>
          </a:p>
          <a:p>
            <a:r>
              <a:rPr lang="en-GB" dirty="0" smtClean="0"/>
              <a:t>Given </a:t>
            </a:r>
            <a:r>
              <a:rPr lang="en-GB" dirty="0"/>
              <a:t>fit to the </a:t>
            </a:r>
            <a:r>
              <a:rPr lang="en-GB" dirty="0" smtClean="0"/>
              <a:t>model, Rash permits </a:t>
            </a:r>
            <a:r>
              <a:rPr lang="en-GB" dirty="0"/>
              <a:t>a transformation of ordinal data to </a:t>
            </a:r>
            <a:r>
              <a:rPr lang="en-GB" dirty="0" smtClean="0"/>
              <a:t>interval-level measurement </a:t>
            </a:r>
            <a:r>
              <a:rPr lang="en-GB" dirty="0"/>
              <a:t>assisting with the calculation of mathematic </a:t>
            </a:r>
            <a:r>
              <a:rPr lang="en-GB" dirty="0" smtClean="0"/>
              <a:t>operations such </a:t>
            </a:r>
            <a:r>
              <a:rPr lang="en-GB" dirty="0"/>
              <a:t>as change </a:t>
            </a:r>
            <a:r>
              <a:rPr lang="en-GB" dirty="0" smtClean="0"/>
              <a:t>scores (</a:t>
            </a:r>
            <a:r>
              <a:rPr lang="en-GB" dirty="0" err="1" smtClean="0"/>
              <a:t>Pallant</a:t>
            </a:r>
            <a:r>
              <a:rPr lang="en-GB" dirty="0" smtClean="0"/>
              <a:t> &amp; Tennant, 2007)</a:t>
            </a:r>
          </a:p>
          <a:p>
            <a:r>
              <a:rPr lang="en-GB" dirty="0" smtClean="0"/>
              <a:t>Researchers at ARUK Pain Centre subjected a series of pain measures to Rasch analysis (e.g. Moreton et al., 2012)</a:t>
            </a:r>
          </a:p>
          <a:p>
            <a:r>
              <a:rPr lang="en-GB" dirty="0" smtClean="0"/>
              <a:t>Rasch transformed scales have not been commonly used in psychological trials for chronic pain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31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Main trial outcomes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Establish feasibility of trial design</a:t>
            </a:r>
          </a:p>
          <a:p>
            <a:r>
              <a:rPr lang="en-GB" dirty="0"/>
              <a:t>Establish utility of using Rasch-analysed scales for outcome measurement</a:t>
            </a:r>
          </a:p>
          <a:p>
            <a:pPr lvl="0"/>
            <a:r>
              <a:rPr lang="en-GB" dirty="0" smtClean="0"/>
              <a:t>Establish </a:t>
            </a:r>
            <a:r>
              <a:rPr lang="en-GB" dirty="0"/>
              <a:t>clinically meaningful treatment </a:t>
            </a:r>
            <a:r>
              <a:rPr lang="en-GB" dirty="0" smtClean="0"/>
              <a:t>effects</a:t>
            </a:r>
          </a:p>
          <a:p>
            <a:r>
              <a:rPr lang="en-GB" dirty="0"/>
              <a:t>Establish sample size needed for main trial</a:t>
            </a:r>
          </a:p>
          <a:p>
            <a:pPr lvl="0"/>
            <a:r>
              <a:rPr lang="en-GB" dirty="0" smtClean="0"/>
              <a:t>Acceptability of the intervention from patient perspective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19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Trial design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900" dirty="0" smtClean="0"/>
              <a:t>Feasibility RCT cluster </a:t>
            </a:r>
            <a:r>
              <a:rPr lang="en-US" sz="2900" dirty="0" err="1" smtClean="0"/>
              <a:t>randomisation</a:t>
            </a:r>
            <a:r>
              <a:rPr lang="en-US" sz="2900" dirty="0" smtClean="0"/>
              <a:t> procedure</a:t>
            </a:r>
          </a:p>
          <a:p>
            <a:r>
              <a:rPr lang="en-US" sz="2900" dirty="0" smtClean="0"/>
              <a:t>Participants </a:t>
            </a:r>
            <a:r>
              <a:rPr lang="en-US" sz="2900" dirty="0" err="1" smtClean="0"/>
              <a:t>randomised</a:t>
            </a:r>
            <a:r>
              <a:rPr lang="en-US" sz="2900" dirty="0" smtClean="0"/>
              <a:t> </a:t>
            </a:r>
            <a:r>
              <a:rPr lang="en-US" sz="2900" dirty="0"/>
              <a:t>to intervention or </a:t>
            </a:r>
            <a:r>
              <a:rPr lang="en-US" sz="2900" dirty="0" smtClean="0"/>
              <a:t>control</a:t>
            </a:r>
          </a:p>
          <a:p>
            <a:r>
              <a:rPr lang="en-US" sz="2900" dirty="0" smtClean="0"/>
              <a:t>Data collected at 3 points: baseline, 2 and 4 months from baseline</a:t>
            </a:r>
          </a:p>
          <a:p>
            <a:r>
              <a:rPr lang="en-US" sz="2900" dirty="0"/>
              <a:t>Recruitment: </a:t>
            </a:r>
            <a:r>
              <a:rPr lang="en-US" sz="2900" dirty="0" smtClean="0"/>
              <a:t>from existing </a:t>
            </a:r>
            <a:r>
              <a:rPr lang="en-US" sz="2900" dirty="0"/>
              <a:t>ARUK research pool </a:t>
            </a:r>
            <a:r>
              <a:rPr lang="en-US" sz="2900" dirty="0" smtClean="0"/>
              <a:t>and orthopedic surgery </a:t>
            </a:r>
            <a:r>
              <a:rPr lang="en-US" sz="2900" dirty="0"/>
              <a:t>waiting </a:t>
            </a:r>
            <a:r>
              <a:rPr lang="en-US" sz="2900" dirty="0" smtClean="0"/>
              <a:t>lists</a:t>
            </a:r>
          </a:p>
          <a:p>
            <a:r>
              <a:rPr lang="en-US" sz="2900" dirty="0" smtClean="0"/>
              <a:t>Qualitative, semi-structured interviews conducted with all participants in treatment condition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41148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Outcome measures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Intermittent </a:t>
            </a:r>
            <a:r>
              <a:rPr lang="en-US" dirty="0"/>
              <a:t>and Constant Osteoarthritis Pain </a:t>
            </a:r>
            <a:r>
              <a:rPr lang="en-US" dirty="0" smtClean="0"/>
              <a:t>(ICOAP) scale</a:t>
            </a:r>
          </a:p>
          <a:p>
            <a:r>
              <a:rPr lang="en-US" dirty="0" smtClean="0"/>
              <a:t>Subscales of Chronic </a:t>
            </a:r>
            <a:r>
              <a:rPr lang="en-US" dirty="0"/>
              <a:t>Pain Acceptance Questionnaire (</a:t>
            </a:r>
            <a:r>
              <a:rPr lang="en-US" dirty="0" smtClean="0"/>
              <a:t>CPAQ):</a:t>
            </a:r>
          </a:p>
          <a:p>
            <a:pPr lvl="1"/>
            <a:r>
              <a:rPr lang="en-US" dirty="0" smtClean="0"/>
              <a:t>Activity Engagement (AE) </a:t>
            </a:r>
          </a:p>
          <a:p>
            <a:pPr lvl="1"/>
            <a:r>
              <a:rPr lang="en-US" dirty="0" smtClean="0"/>
              <a:t>Pain Willingness (PW)</a:t>
            </a:r>
          </a:p>
          <a:p>
            <a:r>
              <a:rPr lang="en-US" dirty="0" smtClean="0"/>
              <a:t>Pain </a:t>
            </a:r>
            <a:r>
              <a:rPr lang="en-US" dirty="0"/>
              <a:t>Numerical Rating Scale 0-10 (</a:t>
            </a:r>
            <a:r>
              <a:rPr lang="en-US" dirty="0" smtClean="0"/>
              <a:t>PNRS)</a:t>
            </a:r>
          </a:p>
          <a:p>
            <a:r>
              <a:rPr lang="en-US" dirty="0" smtClean="0"/>
              <a:t>Pain </a:t>
            </a:r>
            <a:r>
              <a:rPr lang="en-US" dirty="0"/>
              <a:t>Anxiety Symptoms Scale (PASS</a:t>
            </a:r>
            <a:r>
              <a:rPr lang="en-US" dirty="0" smtClean="0"/>
              <a:t>)</a:t>
            </a:r>
          </a:p>
          <a:p>
            <a:r>
              <a:rPr lang="en-US" dirty="0" smtClean="0"/>
              <a:t>General Health Questionnaire-12 (GHQ-12) for mood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9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Participants</a:t>
            </a:r>
            <a:endParaRPr lang="en-GB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Inclusion criteria: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Radiologically</a:t>
            </a:r>
            <a:r>
              <a:rPr lang="en-US" dirty="0" smtClean="0"/>
              <a:t>-confirmed diagnosis </a:t>
            </a:r>
            <a:r>
              <a:rPr lang="en-US" dirty="0"/>
              <a:t>of </a:t>
            </a:r>
            <a:r>
              <a:rPr lang="en-US" dirty="0" smtClean="0"/>
              <a:t>OA</a:t>
            </a:r>
          </a:p>
          <a:p>
            <a:r>
              <a:rPr lang="en-US" dirty="0" smtClean="0"/>
              <a:t>≥ 18 years of age</a:t>
            </a:r>
          </a:p>
          <a:p>
            <a:r>
              <a:rPr lang="en-US" dirty="0"/>
              <a:t>L</a:t>
            </a:r>
            <a:r>
              <a:rPr lang="en-US" dirty="0" smtClean="0"/>
              <a:t>ow </a:t>
            </a:r>
            <a:r>
              <a:rPr lang="en-US" dirty="0"/>
              <a:t>scores of acceptance on the </a:t>
            </a:r>
            <a:r>
              <a:rPr lang="en-US" dirty="0" smtClean="0"/>
              <a:t>CPAQ (&lt;75)</a:t>
            </a:r>
          </a:p>
          <a:p>
            <a:r>
              <a:rPr lang="en-US" dirty="0"/>
              <a:t>H</a:t>
            </a:r>
            <a:r>
              <a:rPr lang="en-US" dirty="0" smtClean="0"/>
              <a:t>igh </a:t>
            </a:r>
            <a:r>
              <a:rPr lang="en-US" dirty="0"/>
              <a:t>self-reported </a:t>
            </a:r>
            <a:r>
              <a:rPr lang="en-US" dirty="0" smtClean="0"/>
              <a:t>pain (NPRS &gt; 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Exclusion criteria: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GB" dirty="0"/>
              <a:t>U</a:t>
            </a:r>
            <a:r>
              <a:rPr lang="en-GB" dirty="0" smtClean="0"/>
              <a:t>nable </a:t>
            </a:r>
            <a:r>
              <a:rPr lang="en-GB" dirty="0"/>
              <a:t>to speak or understand </a:t>
            </a:r>
            <a:r>
              <a:rPr lang="en-GB" dirty="0" smtClean="0"/>
              <a:t>English</a:t>
            </a:r>
          </a:p>
          <a:p>
            <a:r>
              <a:rPr lang="en-GB" dirty="0" smtClean="0"/>
              <a:t>Prior joint </a:t>
            </a:r>
            <a:r>
              <a:rPr lang="en-GB" dirty="0"/>
              <a:t>surgery </a:t>
            </a:r>
            <a:r>
              <a:rPr lang="en-GB" dirty="0" smtClean="0"/>
              <a:t>0-3 </a:t>
            </a:r>
            <a:r>
              <a:rPr lang="en-GB" dirty="0"/>
              <a:t>months at time of </a:t>
            </a:r>
            <a:r>
              <a:rPr lang="en-GB" dirty="0" smtClean="0"/>
              <a:t>recruitment</a:t>
            </a:r>
          </a:p>
          <a:p>
            <a:r>
              <a:rPr lang="en-GB" dirty="0" smtClean="0"/>
              <a:t>Planned </a:t>
            </a:r>
            <a:r>
              <a:rPr lang="en-GB" dirty="0"/>
              <a:t>joint surgery </a:t>
            </a:r>
            <a:r>
              <a:rPr lang="en-GB" dirty="0" smtClean="0"/>
              <a:t>&lt; 2 </a:t>
            </a:r>
            <a:r>
              <a:rPr lang="en-GB" dirty="0"/>
              <a:t>months at time of </a:t>
            </a:r>
            <a:r>
              <a:rPr lang="en-GB" dirty="0" smtClean="0"/>
              <a:t>recruitment</a:t>
            </a:r>
          </a:p>
          <a:p>
            <a:r>
              <a:rPr lang="en-GB" dirty="0" smtClean="0"/>
              <a:t>Other diagnosis </a:t>
            </a:r>
            <a:r>
              <a:rPr lang="en-GB" dirty="0"/>
              <a:t>of inflammatory </a:t>
            </a:r>
            <a:r>
              <a:rPr lang="en-GB" dirty="0" smtClean="0"/>
              <a:t>arthritis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830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intervention</a:t>
            </a:r>
            <a:endParaRPr lang="en-GB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704977"/>
              </p:ext>
            </p:extLst>
          </p:nvPr>
        </p:nvGraphicFramePr>
        <p:xfrm>
          <a:off x="467544" y="1484783"/>
          <a:ext cx="8229599" cy="48715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09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4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Session 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Main topics covered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Brief Session Description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1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Pain </a:t>
                      </a:r>
                      <a:r>
                        <a:rPr lang="en-GB" sz="1400" b="1" dirty="0" smtClean="0">
                          <a:effectLst/>
                        </a:rPr>
                        <a:t>education/</a:t>
                      </a:r>
                      <a:r>
                        <a:rPr lang="en-GB" sz="1400" b="1" baseline="0" dirty="0" smtClean="0">
                          <a:effectLst/>
                        </a:rPr>
                        <a:t> </a:t>
                      </a:r>
                      <a:r>
                        <a:rPr lang="en-GB" sz="1400" b="1" dirty="0" smtClean="0">
                          <a:effectLst/>
                        </a:rPr>
                        <a:t>psychology </a:t>
                      </a:r>
                      <a:r>
                        <a:rPr lang="en-GB" sz="1400" b="1" dirty="0">
                          <a:effectLst/>
                        </a:rPr>
                        <a:t>of pain</a:t>
                      </a:r>
                      <a:endParaRPr lang="en-GB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Structural/pathological versus </a:t>
                      </a:r>
                      <a:r>
                        <a:rPr lang="en-GB" sz="1400" b="1" dirty="0" err="1">
                          <a:effectLst/>
                        </a:rPr>
                        <a:t>neuromatrix</a:t>
                      </a:r>
                      <a:r>
                        <a:rPr lang="en-GB" sz="1400" b="1" dirty="0">
                          <a:effectLst/>
                        </a:rPr>
                        <a:t>; OA and pain; the impact of stress on pain processing (stress bottle exercise); thoughts, emotions, behaviours and physical sensations; the role of catastrophizing; vicious cycles and behavioural traps</a:t>
                      </a:r>
                      <a:endParaRPr lang="en-GB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</a:rPr>
                        <a:t>Acceptance </a:t>
                      </a:r>
                      <a:endParaRPr lang="en-GB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</a:rPr>
                        <a:t>Giving up the struggle (the ‘pain monster’ metaphor); the limits of control (short and long term costs and benefits); focus on experience (body scan exercise); living your life (the bus metaphor)</a:t>
                      </a:r>
                      <a:endParaRPr lang="en-GB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</a:rPr>
                        <a:t>Values</a:t>
                      </a:r>
                      <a:endParaRPr lang="en-GB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</a:rPr>
                        <a:t>How you want to live your life and what you care about; main values (dartboard analogy); importance versus success exercise (Chronic Pain Values Inventory); identifying balance in values living</a:t>
                      </a:r>
                      <a:endParaRPr lang="en-GB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8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Goals/committed </a:t>
                      </a:r>
                      <a:r>
                        <a:rPr lang="en-US" sz="1400" b="1" dirty="0">
                          <a:effectLst/>
                        </a:rPr>
                        <a:t>action</a:t>
                      </a:r>
                      <a:endParaRPr lang="en-GB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</a:rPr>
                        <a:t>The relationship between values and goals (i.e. direction versus destination); review of obstacles and ‘traps’; activity scheduling and pacing</a:t>
                      </a:r>
                      <a:endParaRPr lang="en-GB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8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Mindfulness/pain </a:t>
                      </a:r>
                      <a:r>
                        <a:rPr lang="en-US" sz="1400" b="1" dirty="0">
                          <a:effectLst/>
                        </a:rPr>
                        <a:t>transformation</a:t>
                      </a:r>
                      <a:endParaRPr lang="en-GB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</a:rPr>
                        <a:t>Being in the moment; body scan and ‘leaves in the stream’ breathing exercise; pain transformation breathing exercise</a:t>
                      </a:r>
                      <a:endParaRPr lang="en-GB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7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</a:rPr>
                        <a:t>Relapse prevention and moving forward</a:t>
                      </a:r>
                      <a:endParaRPr lang="en-GB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</a:rPr>
                        <a:t>Identifying how to continue living according to values; identifying potential barriers and future ‘snags’; review of strategies for coping</a:t>
                      </a:r>
                      <a:endParaRPr lang="en-GB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79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1617</TotalTime>
  <Words>1931</Words>
  <Application>Microsoft Office PowerPoint</Application>
  <PresentationFormat>On-screen Show (4:3)</PresentationFormat>
  <Paragraphs>340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MS Mincho</vt:lpstr>
      <vt:lpstr>Arial</vt:lpstr>
      <vt:lpstr>Calibri</vt:lpstr>
      <vt:lpstr>Courier New</vt:lpstr>
      <vt:lpstr>Times New Roman</vt:lpstr>
      <vt:lpstr>Office Theme</vt:lpstr>
      <vt:lpstr>Acceptance-based group psychological therapy to enhance coping for people with osteoarthritis: A feasibility Randomised Controlled Trial</vt:lpstr>
      <vt:lpstr>Background: Osteoarthritis</vt:lpstr>
      <vt:lpstr>Background: ACT &amp; CBT</vt:lpstr>
      <vt:lpstr>Background: Rasch analysis</vt:lpstr>
      <vt:lpstr>Main trial outcomes</vt:lpstr>
      <vt:lpstr>Trial design</vt:lpstr>
      <vt:lpstr>Outcome measures</vt:lpstr>
      <vt:lpstr>Participants</vt:lpstr>
      <vt:lpstr>The intervention</vt:lpstr>
      <vt:lpstr>PowerPoint Presentation</vt:lpstr>
      <vt:lpstr>Baseline characteristics by group*</vt:lpstr>
      <vt:lpstr>Group comparisons (using Mann-Whitney U)</vt:lpstr>
      <vt:lpstr>Rasch V Standard Scales</vt:lpstr>
      <vt:lpstr>Feasibility of the intervention</vt:lpstr>
      <vt:lpstr>Patient Experience (n=13/16)</vt:lpstr>
      <vt:lpstr>Conclusions</vt:lpstr>
      <vt:lpstr>Limitations</vt:lpstr>
      <vt:lpstr>With thanks to…</vt:lpstr>
    </vt:vector>
  </TitlesOfParts>
  <Company>University Of Nottingham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Results of the Mapping Exercise</dc:title>
  <dc:creator>Clarke Simon</dc:creator>
  <cp:lastModifiedBy>Tomkinson, Jill</cp:lastModifiedBy>
  <cp:revision>218</cp:revision>
  <dcterms:created xsi:type="dcterms:W3CDTF">2012-03-30T12:54:01Z</dcterms:created>
  <dcterms:modified xsi:type="dcterms:W3CDTF">2018-02-27T15:36:13Z</dcterms:modified>
</cp:coreProperties>
</file>