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4"/>
  </p:notesMasterIdLst>
  <p:handoutMasterIdLst>
    <p:handoutMasterId r:id="rId25"/>
  </p:handoutMasterIdLst>
  <p:sldIdLst>
    <p:sldId id="256" r:id="rId2"/>
    <p:sldId id="277" r:id="rId3"/>
    <p:sldId id="258" r:id="rId4"/>
    <p:sldId id="259" r:id="rId5"/>
    <p:sldId id="278" r:id="rId6"/>
    <p:sldId id="270" r:id="rId7"/>
    <p:sldId id="260" r:id="rId8"/>
    <p:sldId id="261" r:id="rId9"/>
    <p:sldId id="262" r:id="rId10"/>
    <p:sldId id="263" r:id="rId11"/>
    <p:sldId id="264" r:id="rId12"/>
    <p:sldId id="265" r:id="rId13"/>
    <p:sldId id="266" r:id="rId14"/>
    <p:sldId id="267" r:id="rId15"/>
    <p:sldId id="268" r:id="rId16"/>
    <p:sldId id="269" r:id="rId17"/>
    <p:sldId id="272" r:id="rId18"/>
    <p:sldId id="271" r:id="rId19"/>
    <p:sldId id="273" r:id="rId20"/>
    <p:sldId id="274" r:id="rId21"/>
    <p:sldId id="275" r:id="rId22"/>
    <p:sldId id="276" r:id="rId23"/>
  </p:sldIdLst>
  <p:sldSz cx="12192000" cy="6858000"/>
  <p:notesSz cx="9906000" cy="6794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59" autoAdjust="0"/>
  </p:normalViewPr>
  <p:slideViewPr>
    <p:cSldViewPr snapToGrid="0">
      <p:cViewPr varScale="1">
        <p:scale>
          <a:sx n="78" d="100"/>
          <a:sy n="78" d="100"/>
        </p:scale>
        <p:origin x="54"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2600" cy="3409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11108" y="0"/>
            <a:ext cx="4292600" cy="340905"/>
          </a:xfrm>
          <a:prstGeom prst="rect">
            <a:avLst/>
          </a:prstGeom>
        </p:spPr>
        <p:txBody>
          <a:bodyPr vert="horz" lIns="91440" tIns="45720" rIns="91440" bIns="45720" rtlCol="0"/>
          <a:lstStyle>
            <a:lvl1pPr algn="r">
              <a:defRPr sz="1200"/>
            </a:lvl1pPr>
          </a:lstStyle>
          <a:p>
            <a:fld id="{2C83F985-53DA-4416-B75D-010A3371959F}" type="datetimeFigureOut">
              <a:rPr lang="en-GB" smtClean="0"/>
              <a:t>17/10/2018</a:t>
            </a:fld>
            <a:endParaRPr lang="en-GB"/>
          </a:p>
        </p:txBody>
      </p:sp>
      <p:sp>
        <p:nvSpPr>
          <p:cNvPr id="4" name="Footer Placeholder 3"/>
          <p:cNvSpPr>
            <a:spLocks noGrp="1"/>
          </p:cNvSpPr>
          <p:nvPr>
            <p:ph type="ftr" sz="quarter" idx="2"/>
          </p:nvPr>
        </p:nvSpPr>
        <p:spPr>
          <a:xfrm>
            <a:off x="0" y="6453596"/>
            <a:ext cx="4292600" cy="34090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11108" y="6453596"/>
            <a:ext cx="4292600" cy="340904"/>
          </a:xfrm>
          <a:prstGeom prst="rect">
            <a:avLst/>
          </a:prstGeom>
        </p:spPr>
        <p:txBody>
          <a:bodyPr vert="horz" lIns="91440" tIns="45720" rIns="91440" bIns="45720" rtlCol="0" anchor="b"/>
          <a:lstStyle>
            <a:lvl1pPr algn="r">
              <a:defRPr sz="1200"/>
            </a:lvl1pPr>
          </a:lstStyle>
          <a:p>
            <a:fld id="{96F3888B-F773-4E71-8A4D-5A03C46753DE}" type="slidenum">
              <a:rPr lang="en-GB" smtClean="0"/>
              <a:t>‹#›</a:t>
            </a:fld>
            <a:endParaRPr lang="en-GB"/>
          </a:p>
        </p:txBody>
      </p:sp>
    </p:spTree>
    <p:extLst>
      <p:ext uri="{BB962C8B-B14F-4D97-AF65-F5344CB8AC3E}">
        <p14:creationId xmlns:p14="http://schemas.microsoft.com/office/powerpoint/2010/main" val="61990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2600" cy="34090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11108" y="0"/>
            <a:ext cx="4292600" cy="340905"/>
          </a:xfrm>
          <a:prstGeom prst="rect">
            <a:avLst/>
          </a:prstGeom>
        </p:spPr>
        <p:txBody>
          <a:bodyPr vert="horz" lIns="91440" tIns="45720" rIns="91440" bIns="45720" rtlCol="0"/>
          <a:lstStyle>
            <a:lvl1pPr algn="r">
              <a:defRPr sz="1200"/>
            </a:lvl1pPr>
          </a:lstStyle>
          <a:p>
            <a:fld id="{1D7C892B-79FB-4D7D-B9E3-CC6C948B2DC1}" type="datetimeFigureOut">
              <a:rPr lang="en-GB" smtClean="0"/>
              <a:t>17/10/2018</a:t>
            </a:fld>
            <a:endParaRPr lang="en-GB" dirty="0"/>
          </a:p>
        </p:txBody>
      </p:sp>
      <p:sp>
        <p:nvSpPr>
          <p:cNvPr id="4" name="Slide Image Placeholder 3"/>
          <p:cNvSpPr>
            <a:spLocks noGrp="1" noRot="1" noChangeAspect="1"/>
          </p:cNvSpPr>
          <p:nvPr>
            <p:ph type="sldImg" idx="2"/>
          </p:nvPr>
        </p:nvSpPr>
        <p:spPr>
          <a:xfrm>
            <a:off x="2914650" y="849313"/>
            <a:ext cx="4076700" cy="229393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0600" y="3269853"/>
            <a:ext cx="792480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3596"/>
            <a:ext cx="4292600" cy="34090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11108" y="6453596"/>
            <a:ext cx="4292600" cy="340904"/>
          </a:xfrm>
          <a:prstGeom prst="rect">
            <a:avLst/>
          </a:prstGeom>
        </p:spPr>
        <p:txBody>
          <a:bodyPr vert="horz" lIns="91440" tIns="45720" rIns="91440" bIns="45720" rtlCol="0" anchor="b"/>
          <a:lstStyle>
            <a:lvl1pPr algn="r">
              <a:defRPr sz="1200"/>
            </a:lvl1pPr>
          </a:lstStyle>
          <a:p>
            <a:fld id="{1753DABA-1383-4B3D-9535-97C6FE6CF8F6}" type="slidenum">
              <a:rPr lang="en-GB" smtClean="0"/>
              <a:t>‹#›</a:t>
            </a:fld>
            <a:endParaRPr lang="en-GB" dirty="0"/>
          </a:p>
        </p:txBody>
      </p:sp>
    </p:spTree>
    <p:extLst>
      <p:ext uri="{BB962C8B-B14F-4D97-AF65-F5344CB8AC3E}">
        <p14:creationId xmlns:p14="http://schemas.microsoft.com/office/powerpoint/2010/main" val="3752794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little</a:t>
            </a:r>
            <a:r>
              <a:rPr lang="en-GB" baseline="0" dirty="0" smtClean="0"/>
              <a:t> bit about us and our interests and roles…</a:t>
            </a:r>
            <a:endParaRPr lang="en-GB" dirty="0"/>
          </a:p>
        </p:txBody>
      </p:sp>
      <p:sp>
        <p:nvSpPr>
          <p:cNvPr id="4" name="Slide Number Placeholder 3"/>
          <p:cNvSpPr>
            <a:spLocks noGrp="1"/>
          </p:cNvSpPr>
          <p:nvPr>
            <p:ph type="sldNum" sz="quarter" idx="10"/>
          </p:nvPr>
        </p:nvSpPr>
        <p:spPr/>
        <p:txBody>
          <a:bodyPr/>
          <a:lstStyle/>
          <a:p>
            <a:fld id="{1753DABA-1383-4B3D-9535-97C6FE6CF8F6}" type="slidenum">
              <a:rPr lang="en-GB" smtClean="0"/>
              <a:t>1</a:t>
            </a:fld>
            <a:endParaRPr lang="en-GB" dirty="0"/>
          </a:p>
        </p:txBody>
      </p:sp>
    </p:spTree>
    <p:extLst>
      <p:ext uri="{BB962C8B-B14F-4D97-AF65-F5344CB8AC3E}">
        <p14:creationId xmlns:p14="http://schemas.microsoft.com/office/powerpoint/2010/main" val="3085158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could</a:t>
            </a:r>
            <a:r>
              <a:rPr lang="en-GB" baseline="0" dirty="0" smtClean="0"/>
              <a:t> organise these questions either way around…</a:t>
            </a:r>
          </a:p>
          <a:p>
            <a:r>
              <a:rPr lang="en-GB" baseline="0" dirty="0" smtClean="0"/>
              <a:t>But we start with trying to know and understand older people and food rather than simply the activity of shopping…</a:t>
            </a:r>
            <a:endParaRPr lang="en-GB" dirty="0"/>
          </a:p>
        </p:txBody>
      </p:sp>
      <p:sp>
        <p:nvSpPr>
          <p:cNvPr id="4" name="Slide Number Placeholder 3"/>
          <p:cNvSpPr>
            <a:spLocks noGrp="1"/>
          </p:cNvSpPr>
          <p:nvPr>
            <p:ph type="sldNum" sz="quarter" idx="10"/>
          </p:nvPr>
        </p:nvSpPr>
        <p:spPr/>
        <p:txBody>
          <a:bodyPr/>
          <a:lstStyle/>
          <a:p>
            <a:fld id="{1753DABA-1383-4B3D-9535-97C6FE6CF8F6}" type="slidenum">
              <a:rPr lang="en-GB" smtClean="0"/>
              <a:t>2</a:t>
            </a:fld>
            <a:endParaRPr lang="en-GB" dirty="0"/>
          </a:p>
        </p:txBody>
      </p:sp>
    </p:spTree>
    <p:extLst>
      <p:ext uri="{BB962C8B-B14F-4D97-AF65-F5344CB8AC3E}">
        <p14:creationId xmlns:p14="http://schemas.microsoft.com/office/powerpoint/2010/main" val="217162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53DABA-1383-4B3D-9535-97C6FE6CF8F6}" type="slidenum">
              <a:rPr lang="en-GB" smtClean="0"/>
              <a:t>3</a:t>
            </a:fld>
            <a:endParaRPr lang="en-GB" dirty="0"/>
          </a:p>
        </p:txBody>
      </p:sp>
    </p:spTree>
    <p:extLst>
      <p:ext uri="{BB962C8B-B14F-4D97-AF65-F5344CB8AC3E}">
        <p14:creationId xmlns:p14="http://schemas.microsoft.com/office/powerpoint/2010/main" val="1766285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53DABA-1383-4B3D-9535-97C6FE6CF8F6}" type="slidenum">
              <a:rPr lang="en-GB" smtClean="0"/>
              <a:t>4</a:t>
            </a:fld>
            <a:endParaRPr lang="en-GB" dirty="0"/>
          </a:p>
        </p:txBody>
      </p:sp>
    </p:spTree>
    <p:extLst>
      <p:ext uri="{BB962C8B-B14F-4D97-AF65-F5344CB8AC3E}">
        <p14:creationId xmlns:p14="http://schemas.microsoft.com/office/powerpoint/2010/main" val="795733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is much</a:t>
            </a:r>
            <a:r>
              <a:rPr lang="en-GB" baseline="0" dirty="0" smtClean="0"/>
              <a:t> work now in this area… much does focus on the act of shopping (the doing of shopping)</a:t>
            </a:r>
          </a:p>
          <a:p>
            <a:r>
              <a:rPr lang="en-GB" baseline="0" dirty="0" smtClean="0"/>
              <a:t>Not much further discussion of why in relation to food shopping or process elements (how shopping is done)</a:t>
            </a:r>
            <a:endParaRPr lang="en-GB" dirty="0"/>
          </a:p>
        </p:txBody>
      </p:sp>
      <p:sp>
        <p:nvSpPr>
          <p:cNvPr id="4" name="Slide Number Placeholder 3"/>
          <p:cNvSpPr>
            <a:spLocks noGrp="1"/>
          </p:cNvSpPr>
          <p:nvPr>
            <p:ph type="sldNum" sz="quarter" idx="10"/>
          </p:nvPr>
        </p:nvSpPr>
        <p:spPr/>
        <p:txBody>
          <a:bodyPr/>
          <a:lstStyle/>
          <a:p>
            <a:fld id="{1753DABA-1383-4B3D-9535-97C6FE6CF8F6}" type="slidenum">
              <a:rPr lang="en-GB" smtClean="0"/>
              <a:t>5</a:t>
            </a:fld>
            <a:endParaRPr lang="en-GB" dirty="0"/>
          </a:p>
        </p:txBody>
      </p:sp>
    </p:spTree>
    <p:extLst>
      <p:ext uri="{BB962C8B-B14F-4D97-AF65-F5344CB8AC3E}">
        <p14:creationId xmlns:p14="http://schemas.microsoft.com/office/powerpoint/2010/main" val="2462057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53DABA-1383-4B3D-9535-97C6FE6CF8F6}" type="slidenum">
              <a:rPr lang="en-GB" smtClean="0"/>
              <a:t>7</a:t>
            </a:fld>
            <a:endParaRPr lang="en-GB" dirty="0"/>
          </a:p>
        </p:txBody>
      </p:sp>
    </p:spTree>
    <p:extLst>
      <p:ext uri="{BB962C8B-B14F-4D97-AF65-F5344CB8AC3E}">
        <p14:creationId xmlns:p14="http://schemas.microsoft.com/office/powerpoint/2010/main" val="3242873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AFE84B-039B-493E-A37E-99EBF1FAF930}" type="datetime1">
              <a:rPr lang="en-GB" smtClean="0"/>
              <a:t>17/10/2018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25AF5D-FFC9-48A5-A018-E2EA3BE4A5E9}"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86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148E92-DE06-4EAC-B9F6-A3E1E35051EB}" type="datetime1">
              <a:rPr lang="en-GB" smtClean="0"/>
              <a:t>17/10/2018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25AF5D-FFC9-48A5-A018-E2EA3BE4A5E9}" type="slidenum">
              <a:rPr lang="en-GB" smtClean="0"/>
              <a:t>‹#›</a:t>
            </a:fld>
            <a:endParaRPr lang="en-GB" dirty="0"/>
          </a:p>
        </p:txBody>
      </p:sp>
    </p:spTree>
    <p:extLst>
      <p:ext uri="{BB962C8B-B14F-4D97-AF65-F5344CB8AC3E}">
        <p14:creationId xmlns:p14="http://schemas.microsoft.com/office/powerpoint/2010/main" val="330116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A61FD8-794B-4E84-9E95-8D6208DE790A}" type="datetime1">
              <a:rPr lang="en-GB" smtClean="0"/>
              <a:t>17/10/2018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25AF5D-FFC9-48A5-A018-E2EA3BE4A5E9}" type="slidenum">
              <a:rPr lang="en-GB" smtClean="0"/>
              <a:t>‹#›</a:t>
            </a:fld>
            <a:endParaRPr lang="en-GB" dirty="0"/>
          </a:p>
        </p:txBody>
      </p:sp>
    </p:spTree>
    <p:extLst>
      <p:ext uri="{BB962C8B-B14F-4D97-AF65-F5344CB8AC3E}">
        <p14:creationId xmlns:p14="http://schemas.microsoft.com/office/powerpoint/2010/main" val="5577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F08B52-21FF-42BC-80DD-CBCE33536334}" type="datetime1">
              <a:rPr lang="en-GB" smtClean="0"/>
              <a:t>17/10/2018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25AF5D-FFC9-48A5-A018-E2EA3BE4A5E9}" type="slidenum">
              <a:rPr lang="en-GB" smtClean="0"/>
              <a:t>‹#›</a:t>
            </a:fld>
            <a:endParaRPr lang="en-GB" dirty="0"/>
          </a:p>
        </p:txBody>
      </p:sp>
    </p:spTree>
    <p:extLst>
      <p:ext uri="{BB962C8B-B14F-4D97-AF65-F5344CB8AC3E}">
        <p14:creationId xmlns:p14="http://schemas.microsoft.com/office/powerpoint/2010/main" val="1499674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7B0E4-362A-446F-B89D-7BFA1B5F7227}" type="datetime1">
              <a:rPr lang="en-GB" smtClean="0"/>
              <a:t>17/10/2018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25AF5D-FFC9-48A5-A018-E2EA3BE4A5E9}"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65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2472B8-F39A-471A-84E7-D53C3B8F4FF6}" type="datetime1">
              <a:rPr lang="en-GB" smtClean="0"/>
              <a:t>17/10/2018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25AF5D-FFC9-48A5-A018-E2EA3BE4A5E9}" type="slidenum">
              <a:rPr lang="en-GB" smtClean="0"/>
              <a:t>‹#›</a:t>
            </a:fld>
            <a:endParaRPr lang="en-GB" dirty="0"/>
          </a:p>
        </p:txBody>
      </p:sp>
    </p:spTree>
    <p:extLst>
      <p:ext uri="{BB962C8B-B14F-4D97-AF65-F5344CB8AC3E}">
        <p14:creationId xmlns:p14="http://schemas.microsoft.com/office/powerpoint/2010/main" val="1610125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E5F5CF-97D4-4AF4-B94A-DB2AA6BE9BD2}" type="datetime1">
              <a:rPr lang="en-GB" smtClean="0"/>
              <a:t>17/10/2018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225AF5D-FFC9-48A5-A018-E2EA3BE4A5E9}" type="slidenum">
              <a:rPr lang="en-GB" smtClean="0"/>
              <a:t>‹#›</a:t>
            </a:fld>
            <a:endParaRPr lang="en-GB" dirty="0"/>
          </a:p>
        </p:txBody>
      </p:sp>
    </p:spTree>
    <p:extLst>
      <p:ext uri="{BB962C8B-B14F-4D97-AF65-F5344CB8AC3E}">
        <p14:creationId xmlns:p14="http://schemas.microsoft.com/office/powerpoint/2010/main" val="111154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CF157B-DFCA-4EA6-967D-79B0E1F5CC94}" type="datetime1">
              <a:rPr lang="en-GB" smtClean="0"/>
              <a:t>17/10/2018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a:t>
            </a:fld>
            <a:endParaRPr lang="en-GB" dirty="0"/>
          </a:p>
        </p:txBody>
      </p:sp>
    </p:spTree>
    <p:extLst>
      <p:ext uri="{BB962C8B-B14F-4D97-AF65-F5344CB8AC3E}">
        <p14:creationId xmlns:p14="http://schemas.microsoft.com/office/powerpoint/2010/main" val="167294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BDC827A-83AA-4CB4-974B-7063D9C5C349}" type="datetime1">
              <a:rPr lang="en-GB" smtClean="0"/>
              <a:t>17/10/2018</a:t>
            </a:fld>
            <a:endParaRPr lang="en-GB"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dirty="0"/>
          </a:p>
        </p:txBody>
      </p:sp>
      <p:sp>
        <p:nvSpPr>
          <p:cNvPr id="9" name="Slide Number Placeholder 8"/>
          <p:cNvSpPr>
            <a:spLocks noGrp="1"/>
          </p:cNvSpPr>
          <p:nvPr>
            <p:ph type="sldNum" sz="quarter" idx="12"/>
          </p:nvPr>
        </p:nvSpPr>
        <p:spPr/>
        <p:txBody>
          <a:bodyPr/>
          <a:lstStyle/>
          <a:p>
            <a:fld id="{4225AF5D-FFC9-48A5-A018-E2EA3BE4A5E9}" type="slidenum">
              <a:rPr lang="en-GB" smtClean="0"/>
              <a:t>‹#›</a:t>
            </a:fld>
            <a:endParaRPr lang="en-GB" dirty="0"/>
          </a:p>
        </p:txBody>
      </p:sp>
    </p:spTree>
    <p:extLst>
      <p:ext uri="{BB962C8B-B14F-4D97-AF65-F5344CB8AC3E}">
        <p14:creationId xmlns:p14="http://schemas.microsoft.com/office/powerpoint/2010/main" val="222058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DB7235B-9184-431E-BFF5-1BF317B13559}" type="datetime1">
              <a:rPr lang="en-GB" smtClean="0"/>
              <a:t>17/10/2018</a:t>
            </a:fld>
            <a:endParaRPr lang="en-GB"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25AF5D-FFC9-48A5-A018-E2EA3BE4A5E9}" type="slidenum">
              <a:rPr lang="en-GB" smtClean="0"/>
              <a:t>‹#›</a:t>
            </a:fld>
            <a:endParaRPr lang="en-GB" dirty="0"/>
          </a:p>
        </p:txBody>
      </p:sp>
    </p:spTree>
    <p:extLst>
      <p:ext uri="{BB962C8B-B14F-4D97-AF65-F5344CB8AC3E}">
        <p14:creationId xmlns:p14="http://schemas.microsoft.com/office/powerpoint/2010/main" val="1433186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E8978F1F-7B3F-45CB-A58D-63CEE84D3100}" type="datetime1">
              <a:rPr lang="en-GB" smtClean="0"/>
              <a:t>17/10/2018</a:t>
            </a:fld>
            <a:endParaRPr lang="en-GB"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25AF5D-FFC9-48A5-A018-E2EA3BE4A5E9}" type="slidenum">
              <a:rPr lang="en-GB" smtClean="0"/>
              <a:t>‹#›</a:t>
            </a:fld>
            <a:endParaRPr lang="en-GB" dirty="0"/>
          </a:p>
        </p:txBody>
      </p:sp>
    </p:spTree>
    <p:extLst>
      <p:ext uri="{BB962C8B-B14F-4D97-AF65-F5344CB8AC3E}">
        <p14:creationId xmlns:p14="http://schemas.microsoft.com/office/powerpoint/2010/main" val="3416451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43D7849-FF49-4E29-8BF0-97984F416F00}" type="datetime1">
              <a:rPr lang="en-GB" smtClean="0"/>
              <a:t>17/10/2018</a:t>
            </a:fld>
            <a:endParaRPr lang="en-GB"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25AF5D-FFC9-48A5-A018-E2EA3BE4A5E9}" type="slidenum">
              <a:rPr lang="en-GB" smtClean="0"/>
              <a:t>‹#›</a:t>
            </a:fld>
            <a:endParaRPr lang="en-GB"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844620"/>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97941" y="1187639"/>
            <a:ext cx="2159802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sz="3200" dirty="0"/>
              <a:t>Food for thought</a:t>
            </a:r>
            <a:r>
              <a:rPr lang="en-GB" sz="3200" dirty="0" smtClean="0"/>
              <a:t>:  </a:t>
            </a:r>
            <a:r>
              <a:rPr lang="en-GB" sz="3200" b="1" dirty="0" smtClean="0"/>
              <a:t>Hearing the voice of older people</a:t>
            </a:r>
          </a:p>
          <a:p>
            <a:pPr eaLnBrk="0" fontAlgn="base" hangingPunct="0">
              <a:spcBef>
                <a:spcPct val="0"/>
              </a:spcBef>
              <a:spcAft>
                <a:spcPct val="0"/>
              </a:spcAft>
            </a:pPr>
            <a:endParaRPr kumimoji="0" lang="en-GB" altLang="en-US" sz="3200" b="0" i="0" u="none" strike="noStrike" cap="none" normalizeH="0" baseline="0" dirty="0" smtClean="0">
              <a:ln>
                <a:noFill/>
              </a:ln>
              <a:solidFill>
                <a:schemeClr val="tx1"/>
              </a:solidFill>
              <a:effectLst/>
              <a:latin typeface="Verdana" panose="020B0604030504040204" pitchFamily="34" charset="0"/>
              <a:ea typeface="SimSun" panose="02010600030101010101" pitchFamily="2" charset="-122"/>
              <a:cs typeface="Arial" panose="020B0604020202020204" pitchFamily="34" charset="0"/>
            </a:endParaRPr>
          </a:p>
          <a:p>
            <a:pPr eaLnBrk="0" fontAlgn="base" hangingPunct="0">
              <a:spcBef>
                <a:spcPct val="0"/>
              </a:spcBef>
              <a:spcAft>
                <a:spcPct val="0"/>
              </a:spcAft>
            </a:pPr>
            <a:r>
              <a:rPr lang="en-GB" sz="2400" dirty="0"/>
              <a:t>Dr C. Towers and Dr Richard </a:t>
            </a:r>
            <a:r>
              <a:rPr lang="en-GB" sz="2400" dirty="0" smtClean="0"/>
              <a:t>Howarth, </a:t>
            </a:r>
            <a:r>
              <a:rPr kumimoji="0" lang="en-GB" altLang="en-US" sz="2400" b="0" i="0" u="none" strike="noStrike" cap="none" normalizeH="0" baseline="0" dirty="0" smtClean="0">
                <a:ln>
                  <a:noFill/>
                </a:ln>
                <a:solidFill>
                  <a:schemeClr val="tx1"/>
                </a:solidFill>
                <a:effectLst/>
                <a:latin typeface="Verdana" panose="020B0604030504040204" pitchFamily="34" charset="0"/>
                <a:ea typeface="SimSun" panose="02010600030101010101" pitchFamily="2" charset="-122"/>
                <a:cs typeface="Arial" panose="020B0604020202020204" pitchFamily="34" charset="0"/>
              </a:rPr>
              <a:t>Nottingham Trent University</a:t>
            </a:r>
            <a:endParaRPr kumimoji="0" lang="en-GB"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0" b="0" i="0" u="none" strike="noStrike" cap="none" normalizeH="0" baseline="0" dirty="0" smtClean="0">
              <a:ln>
                <a:noFill/>
              </a:ln>
              <a:solidFill>
                <a:schemeClr val="tx1"/>
              </a:solidFill>
              <a:effectLst/>
              <a:latin typeface="Arial" panose="020B0604020202020204" pitchFamily="34" charset="0"/>
            </a:endParaRPr>
          </a:p>
        </p:txBody>
      </p:sp>
      <p:pic>
        <p:nvPicPr>
          <p:cNvPr id="1025" name="Picture 1" descr="http://goodtoknow.media.ipcdigital.co.uk/111/00000a14e/f478_orh100000w614/Shopping-baske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7435" y="2820045"/>
            <a:ext cx="2514600" cy="12287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flipV="1">
            <a:off x="2145671" y="3461612"/>
            <a:ext cx="144282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Verdana" panose="020B0604030504040204" pitchFamily="34" charset="0"/>
                <a:ea typeface="SimSun" panose="02010600030101010101" pitchFamily="2" charset="-122"/>
                <a:cs typeface="Arial" panose="020B0604020202020204" pitchFamily="34" charset="0"/>
              </a:rPr>
              <a:t>.</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4225AF5D-FFC9-48A5-A018-E2EA3BE4A5E9}" type="slidenum">
              <a:rPr lang="en-GB" smtClean="0"/>
              <a:t>1</a:t>
            </a:fld>
            <a:endParaRPr lang="en-GB" dirty="0"/>
          </a:p>
        </p:txBody>
      </p:sp>
    </p:spTree>
    <p:extLst>
      <p:ext uri="{BB962C8B-B14F-4D97-AF65-F5344CB8AC3E}">
        <p14:creationId xmlns:p14="http://schemas.microsoft.com/office/powerpoint/2010/main" val="14625475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t>More toilets in the store </a:t>
            </a:r>
            <a:endParaRPr lang="en-GB"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71073510"/>
              </p:ext>
            </p:extLst>
          </p:nvPr>
        </p:nvGraphicFramePr>
        <p:xfrm>
          <a:off x="660904" y="1955550"/>
          <a:ext cx="10492965" cy="3840480"/>
        </p:xfrm>
        <a:graphic>
          <a:graphicData uri="http://schemas.openxmlformats.org/drawingml/2006/table">
            <a:tbl>
              <a:tblPr firstRow="1" firstCol="1" bandRow="1">
                <a:tableStyleId>{5C22544A-7EE6-4342-B048-85BDC9FD1C3A}</a:tableStyleId>
              </a:tblPr>
              <a:tblGrid>
                <a:gridCol w="1665383">
                  <a:extLst>
                    <a:ext uri="{9D8B030D-6E8A-4147-A177-3AD203B41FA5}">
                      <a16:colId xmlns:a16="http://schemas.microsoft.com/office/drawing/2014/main" xmlns="" val="20000"/>
                    </a:ext>
                  </a:extLst>
                </a:gridCol>
                <a:gridCol w="1665383">
                  <a:extLst>
                    <a:ext uri="{9D8B030D-6E8A-4147-A177-3AD203B41FA5}">
                      <a16:colId xmlns:a16="http://schemas.microsoft.com/office/drawing/2014/main" xmlns="" val="20001"/>
                    </a:ext>
                  </a:extLst>
                </a:gridCol>
                <a:gridCol w="1665383">
                  <a:extLst>
                    <a:ext uri="{9D8B030D-6E8A-4147-A177-3AD203B41FA5}">
                      <a16:colId xmlns:a16="http://schemas.microsoft.com/office/drawing/2014/main" xmlns="" val="20002"/>
                    </a:ext>
                  </a:extLst>
                </a:gridCol>
                <a:gridCol w="1665383">
                  <a:extLst>
                    <a:ext uri="{9D8B030D-6E8A-4147-A177-3AD203B41FA5}">
                      <a16:colId xmlns:a16="http://schemas.microsoft.com/office/drawing/2014/main" xmlns="" val="20003"/>
                    </a:ext>
                  </a:extLst>
                </a:gridCol>
                <a:gridCol w="3831433">
                  <a:extLst>
                    <a:ext uri="{9D8B030D-6E8A-4147-A177-3AD203B41FA5}">
                      <a16:colId xmlns:a16="http://schemas.microsoft.com/office/drawing/2014/main" xmlns="" val="20004"/>
                    </a:ext>
                  </a:extLst>
                </a:gridCol>
              </a:tblGrid>
              <a:tr h="946733">
                <a:tc>
                  <a:txBody>
                    <a:bodyPr/>
                    <a:lstStyle/>
                    <a:p>
                      <a:pPr>
                        <a:lnSpc>
                          <a:spcPct val="150000"/>
                        </a:lnSpc>
                        <a:spcAft>
                          <a:spcPts val="0"/>
                        </a:spcAft>
                      </a:pPr>
                      <a:r>
                        <a:rPr lang="en-GB" sz="2400" dirty="0">
                          <a:effectLst/>
                        </a:rPr>
                        <a:t>Age</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Very important</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Quite important</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Not important</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Don't know or can’t say</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0"/>
                  </a:ext>
                </a:extLst>
              </a:tr>
              <a:tr h="473367">
                <a:tc>
                  <a:txBody>
                    <a:bodyPr/>
                    <a:lstStyle/>
                    <a:p>
                      <a:pPr>
                        <a:lnSpc>
                          <a:spcPct val="150000"/>
                        </a:lnSpc>
                        <a:spcAft>
                          <a:spcPts val="0"/>
                        </a:spcAft>
                      </a:pPr>
                      <a:r>
                        <a:rPr lang="en-GB" sz="2400">
                          <a:effectLst/>
                        </a:rPr>
                        <a:t>50-60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22%</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38%</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35%</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473367">
                <a:tc>
                  <a:txBody>
                    <a:bodyPr/>
                    <a:lstStyle/>
                    <a:p>
                      <a:pPr>
                        <a:lnSpc>
                          <a:spcPct val="150000"/>
                        </a:lnSpc>
                        <a:spcAft>
                          <a:spcPts val="0"/>
                        </a:spcAft>
                      </a:pPr>
                      <a:r>
                        <a:rPr lang="en-GB" sz="2400">
                          <a:effectLst/>
                        </a:rPr>
                        <a:t>61-70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33%</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34%</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31%</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473367">
                <a:tc>
                  <a:txBody>
                    <a:bodyPr/>
                    <a:lstStyle/>
                    <a:p>
                      <a:pPr>
                        <a:lnSpc>
                          <a:spcPct val="150000"/>
                        </a:lnSpc>
                        <a:spcAft>
                          <a:spcPts val="0"/>
                        </a:spcAft>
                      </a:pPr>
                      <a:r>
                        <a:rPr lang="en-GB" sz="2400">
                          <a:effectLst/>
                        </a:rPr>
                        <a:t>71-80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39%</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36%</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21%</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1%</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473367">
                <a:tc>
                  <a:txBody>
                    <a:bodyPr/>
                    <a:lstStyle/>
                    <a:p>
                      <a:pPr>
                        <a:lnSpc>
                          <a:spcPct val="150000"/>
                        </a:lnSpc>
                        <a:spcAft>
                          <a:spcPts val="0"/>
                        </a:spcAft>
                      </a:pPr>
                      <a:r>
                        <a:rPr lang="en-GB" sz="2400">
                          <a:effectLst/>
                        </a:rPr>
                        <a:t>81-90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56%</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24%</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17%</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1%</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473367">
                <a:tc>
                  <a:txBody>
                    <a:bodyPr/>
                    <a:lstStyle/>
                    <a:p>
                      <a:pPr>
                        <a:lnSpc>
                          <a:spcPct val="150000"/>
                        </a:lnSpc>
                        <a:spcAft>
                          <a:spcPts val="0"/>
                        </a:spcAft>
                      </a:pPr>
                      <a:r>
                        <a:rPr lang="en-GB" sz="2400">
                          <a:effectLst/>
                        </a:rPr>
                        <a:t>90+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56%</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33%</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11%</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5" name="Slide Number Placeholder 4"/>
          <p:cNvSpPr>
            <a:spLocks noGrp="1"/>
          </p:cNvSpPr>
          <p:nvPr>
            <p:ph type="sldNum" sz="quarter" idx="12"/>
          </p:nvPr>
        </p:nvSpPr>
        <p:spPr/>
        <p:txBody>
          <a:bodyPr/>
          <a:lstStyle/>
          <a:p>
            <a:fld id="{4225AF5D-FFC9-48A5-A018-E2EA3BE4A5E9}" type="slidenum">
              <a:rPr lang="en-GB" smtClean="0"/>
              <a:t>10</a:t>
            </a:fld>
            <a:endParaRPr lang="en-GB" dirty="0"/>
          </a:p>
        </p:txBody>
      </p:sp>
    </p:spTree>
    <p:extLst>
      <p:ext uri="{BB962C8B-B14F-4D97-AF65-F5344CB8AC3E}">
        <p14:creationId xmlns:p14="http://schemas.microsoft.com/office/powerpoint/2010/main" val="1353662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670" y="1019934"/>
            <a:ext cx="10058400" cy="1450757"/>
          </a:xfrm>
        </p:spPr>
        <p:txBody>
          <a:bodyPr/>
          <a:lstStyle/>
          <a:p>
            <a:r>
              <a:rPr lang="en-GB" dirty="0" smtClean="0"/>
              <a:t>More help from the store workers at the self service check out.</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122166"/>
              </p:ext>
            </p:extLst>
          </p:nvPr>
        </p:nvGraphicFramePr>
        <p:xfrm>
          <a:off x="1332670" y="2372007"/>
          <a:ext cx="9879815" cy="4023360"/>
        </p:xfrm>
        <a:graphic>
          <a:graphicData uri="http://schemas.openxmlformats.org/drawingml/2006/table">
            <a:tbl>
              <a:tblPr firstRow="1" firstCol="1" bandRow="1">
                <a:tableStyleId>{5C22544A-7EE6-4342-B048-85BDC9FD1C3A}</a:tableStyleId>
              </a:tblPr>
              <a:tblGrid>
                <a:gridCol w="1975744">
                  <a:extLst>
                    <a:ext uri="{9D8B030D-6E8A-4147-A177-3AD203B41FA5}">
                      <a16:colId xmlns:a16="http://schemas.microsoft.com/office/drawing/2014/main" xmlns="" val="20000"/>
                    </a:ext>
                  </a:extLst>
                </a:gridCol>
                <a:gridCol w="1975744">
                  <a:extLst>
                    <a:ext uri="{9D8B030D-6E8A-4147-A177-3AD203B41FA5}">
                      <a16:colId xmlns:a16="http://schemas.microsoft.com/office/drawing/2014/main" xmlns="" val="20001"/>
                    </a:ext>
                  </a:extLst>
                </a:gridCol>
                <a:gridCol w="1975744">
                  <a:extLst>
                    <a:ext uri="{9D8B030D-6E8A-4147-A177-3AD203B41FA5}">
                      <a16:colId xmlns:a16="http://schemas.microsoft.com/office/drawing/2014/main" xmlns="" val="20002"/>
                    </a:ext>
                  </a:extLst>
                </a:gridCol>
                <a:gridCol w="1975744">
                  <a:extLst>
                    <a:ext uri="{9D8B030D-6E8A-4147-A177-3AD203B41FA5}">
                      <a16:colId xmlns:a16="http://schemas.microsoft.com/office/drawing/2014/main" xmlns="" val="20003"/>
                    </a:ext>
                  </a:extLst>
                </a:gridCol>
                <a:gridCol w="1976839">
                  <a:extLst>
                    <a:ext uri="{9D8B030D-6E8A-4147-A177-3AD203B41FA5}">
                      <a16:colId xmlns:a16="http://schemas.microsoft.com/office/drawing/2014/main" xmlns="" val="20004"/>
                    </a:ext>
                  </a:extLst>
                </a:gridCol>
              </a:tblGrid>
              <a:tr h="1245311">
                <a:tc>
                  <a:txBody>
                    <a:bodyPr/>
                    <a:lstStyle/>
                    <a:p>
                      <a:pPr>
                        <a:lnSpc>
                          <a:spcPct val="150000"/>
                        </a:lnSpc>
                        <a:spcAft>
                          <a:spcPts val="0"/>
                        </a:spcAft>
                      </a:pPr>
                      <a:r>
                        <a:rPr lang="en-GB" sz="3200" dirty="0">
                          <a:effectLst/>
                        </a:rPr>
                        <a:t>Age</a:t>
                      </a:r>
                      <a:endParaRPr lang="en-GB" sz="3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dirty="0">
                          <a:effectLst/>
                        </a:rPr>
                        <a:t>Very important</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dirty="0">
                          <a:effectLst/>
                        </a:rPr>
                        <a:t>Quite important</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dirty="0">
                          <a:effectLst/>
                        </a:rPr>
                        <a:t>Not important</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dirty="0">
                          <a:effectLst/>
                        </a:rPr>
                        <a:t>Don't know or can’t say</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0"/>
                  </a:ext>
                </a:extLst>
              </a:tr>
              <a:tr h="535707">
                <a:tc>
                  <a:txBody>
                    <a:bodyPr/>
                    <a:lstStyle/>
                    <a:p>
                      <a:pPr>
                        <a:lnSpc>
                          <a:spcPct val="150000"/>
                        </a:lnSpc>
                        <a:spcAft>
                          <a:spcPts val="0"/>
                        </a:spcAft>
                      </a:pPr>
                      <a:r>
                        <a:rPr lang="en-GB" sz="2400" dirty="0">
                          <a:effectLst/>
                        </a:rPr>
                        <a:t>50-60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13%</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28%</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54%3%</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2%</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535707">
                <a:tc>
                  <a:txBody>
                    <a:bodyPr/>
                    <a:lstStyle/>
                    <a:p>
                      <a:pPr>
                        <a:lnSpc>
                          <a:spcPct val="150000"/>
                        </a:lnSpc>
                        <a:spcAft>
                          <a:spcPts val="0"/>
                        </a:spcAft>
                      </a:pPr>
                      <a:r>
                        <a:rPr lang="en-GB" sz="2400" dirty="0">
                          <a:effectLst/>
                        </a:rPr>
                        <a:t>61-70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24%</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21%</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48%</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7%</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535707">
                <a:tc>
                  <a:txBody>
                    <a:bodyPr/>
                    <a:lstStyle/>
                    <a:p>
                      <a:pPr>
                        <a:lnSpc>
                          <a:spcPct val="150000"/>
                        </a:lnSpc>
                        <a:spcAft>
                          <a:spcPts val="0"/>
                        </a:spcAft>
                      </a:pPr>
                      <a:r>
                        <a:rPr lang="en-GB" sz="2400">
                          <a:effectLst/>
                        </a:rPr>
                        <a:t>71-80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31%</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38%</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6%</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535707">
                <a:tc>
                  <a:txBody>
                    <a:bodyPr/>
                    <a:lstStyle/>
                    <a:p>
                      <a:pPr>
                        <a:lnSpc>
                          <a:spcPct val="150000"/>
                        </a:lnSpc>
                        <a:spcAft>
                          <a:spcPts val="0"/>
                        </a:spcAft>
                      </a:pPr>
                      <a:r>
                        <a:rPr lang="en-GB" sz="2400">
                          <a:effectLst/>
                        </a:rPr>
                        <a:t>81-90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27%</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18%</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35%</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15%</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535707">
                <a:tc>
                  <a:txBody>
                    <a:bodyPr/>
                    <a:lstStyle/>
                    <a:p>
                      <a:pPr>
                        <a:lnSpc>
                          <a:spcPct val="150000"/>
                        </a:lnSpc>
                        <a:spcAft>
                          <a:spcPts val="0"/>
                        </a:spcAft>
                      </a:pPr>
                      <a:r>
                        <a:rPr lang="en-GB" sz="2400">
                          <a:effectLst/>
                        </a:rPr>
                        <a:t>90+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56%</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11%</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33%</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5" name="Slide Number Placeholder 4"/>
          <p:cNvSpPr>
            <a:spLocks noGrp="1"/>
          </p:cNvSpPr>
          <p:nvPr>
            <p:ph type="sldNum" sz="quarter" idx="12"/>
          </p:nvPr>
        </p:nvSpPr>
        <p:spPr/>
        <p:txBody>
          <a:bodyPr/>
          <a:lstStyle/>
          <a:p>
            <a:fld id="{4225AF5D-FFC9-48A5-A018-E2EA3BE4A5E9}" type="slidenum">
              <a:rPr lang="en-GB" smtClean="0"/>
              <a:t>11</a:t>
            </a:fld>
            <a:endParaRPr lang="en-GB" dirty="0"/>
          </a:p>
        </p:txBody>
      </p:sp>
    </p:spTree>
    <p:extLst>
      <p:ext uri="{BB962C8B-B14F-4D97-AF65-F5344CB8AC3E}">
        <p14:creationId xmlns:p14="http://schemas.microsoft.com/office/powerpoint/2010/main" val="127721018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Clear labelling of food stores ?</a:t>
            </a:r>
            <a:endParaRPr lang="en-GB"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46354559"/>
              </p:ext>
            </p:extLst>
          </p:nvPr>
        </p:nvGraphicFramePr>
        <p:xfrm>
          <a:off x="1342397" y="1892175"/>
          <a:ext cx="9870086" cy="3970575"/>
        </p:xfrm>
        <a:graphic>
          <a:graphicData uri="http://schemas.openxmlformats.org/drawingml/2006/table">
            <a:tbl>
              <a:tblPr firstRow="1" firstCol="1" bandRow="1">
                <a:tableStyleId>{5C22544A-7EE6-4342-B048-85BDC9FD1C3A}</a:tableStyleId>
              </a:tblPr>
              <a:tblGrid>
                <a:gridCol w="1973798">
                  <a:extLst>
                    <a:ext uri="{9D8B030D-6E8A-4147-A177-3AD203B41FA5}">
                      <a16:colId xmlns:a16="http://schemas.microsoft.com/office/drawing/2014/main" xmlns="" val="20000"/>
                    </a:ext>
                  </a:extLst>
                </a:gridCol>
                <a:gridCol w="1973798">
                  <a:extLst>
                    <a:ext uri="{9D8B030D-6E8A-4147-A177-3AD203B41FA5}">
                      <a16:colId xmlns:a16="http://schemas.microsoft.com/office/drawing/2014/main" xmlns="" val="20001"/>
                    </a:ext>
                  </a:extLst>
                </a:gridCol>
                <a:gridCol w="1973798">
                  <a:extLst>
                    <a:ext uri="{9D8B030D-6E8A-4147-A177-3AD203B41FA5}">
                      <a16:colId xmlns:a16="http://schemas.microsoft.com/office/drawing/2014/main" xmlns="" val="20002"/>
                    </a:ext>
                  </a:extLst>
                </a:gridCol>
                <a:gridCol w="1973798">
                  <a:extLst>
                    <a:ext uri="{9D8B030D-6E8A-4147-A177-3AD203B41FA5}">
                      <a16:colId xmlns:a16="http://schemas.microsoft.com/office/drawing/2014/main" xmlns="" val="20003"/>
                    </a:ext>
                  </a:extLst>
                </a:gridCol>
                <a:gridCol w="1974894">
                  <a:extLst>
                    <a:ext uri="{9D8B030D-6E8A-4147-A177-3AD203B41FA5}">
                      <a16:colId xmlns:a16="http://schemas.microsoft.com/office/drawing/2014/main" xmlns="" val="20004"/>
                    </a:ext>
                  </a:extLst>
                </a:gridCol>
              </a:tblGrid>
              <a:tr h="574659">
                <a:tc>
                  <a:txBody>
                    <a:bodyPr/>
                    <a:lstStyle/>
                    <a:p>
                      <a:pPr>
                        <a:lnSpc>
                          <a:spcPct val="150000"/>
                        </a:lnSpc>
                        <a:spcAft>
                          <a:spcPts val="0"/>
                        </a:spcAft>
                      </a:pPr>
                      <a:r>
                        <a:rPr lang="en-GB" sz="2400" dirty="0">
                          <a:effectLst/>
                        </a:rPr>
                        <a:t>Age</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Very important</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Quite important</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Not important</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Don't know or can’t say</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0"/>
                  </a:ext>
                </a:extLst>
              </a:tr>
              <a:tr h="574659">
                <a:tc>
                  <a:txBody>
                    <a:bodyPr/>
                    <a:lstStyle/>
                    <a:p>
                      <a:pPr>
                        <a:lnSpc>
                          <a:spcPct val="150000"/>
                        </a:lnSpc>
                        <a:spcAft>
                          <a:spcPts val="0"/>
                        </a:spcAft>
                      </a:pPr>
                      <a:r>
                        <a:rPr lang="en-GB" sz="2400" dirty="0">
                          <a:effectLst/>
                        </a:rPr>
                        <a:t>50-60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14%</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41%</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42%</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574659">
                <a:tc>
                  <a:txBody>
                    <a:bodyPr/>
                    <a:lstStyle/>
                    <a:p>
                      <a:pPr>
                        <a:lnSpc>
                          <a:spcPct val="150000"/>
                        </a:lnSpc>
                        <a:spcAft>
                          <a:spcPts val="0"/>
                        </a:spcAft>
                      </a:pPr>
                      <a:r>
                        <a:rPr lang="en-GB" sz="2400" dirty="0">
                          <a:effectLst/>
                        </a:rPr>
                        <a:t>61-70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19%</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39%</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40%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1%</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574659">
                <a:tc>
                  <a:txBody>
                    <a:bodyPr/>
                    <a:lstStyle/>
                    <a:p>
                      <a:pPr>
                        <a:lnSpc>
                          <a:spcPct val="150000"/>
                        </a:lnSpc>
                        <a:spcAft>
                          <a:spcPts val="0"/>
                        </a:spcAft>
                      </a:pPr>
                      <a:r>
                        <a:rPr lang="en-GB" sz="2400">
                          <a:effectLst/>
                        </a:rPr>
                        <a:t>71-80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24%</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35%</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32%</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6%</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574659">
                <a:tc>
                  <a:txBody>
                    <a:bodyPr/>
                    <a:lstStyle/>
                    <a:p>
                      <a:pPr>
                        <a:lnSpc>
                          <a:spcPct val="150000"/>
                        </a:lnSpc>
                        <a:spcAft>
                          <a:spcPts val="0"/>
                        </a:spcAft>
                      </a:pPr>
                      <a:r>
                        <a:rPr lang="en-GB" sz="2400">
                          <a:effectLst/>
                        </a:rPr>
                        <a:t>81-90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29%</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36%</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28%</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574659">
                <a:tc>
                  <a:txBody>
                    <a:bodyPr/>
                    <a:lstStyle/>
                    <a:p>
                      <a:pPr>
                        <a:lnSpc>
                          <a:spcPct val="150000"/>
                        </a:lnSpc>
                        <a:spcAft>
                          <a:spcPts val="0"/>
                        </a:spcAft>
                      </a:pPr>
                      <a:r>
                        <a:rPr lang="en-GB" sz="2400">
                          <a:effectLst/>
                        </a:rPr>
                        <a:t>90+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56%</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22%</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22%</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5" name="Slide Number Placeholder 4"/>
          <p:cNvSpPr>
            <a:spLocks noGrp="1"/>
          </p:cNvSpPr>
          <p:nvPr>
            <p:ph type="sldNum" sz="quarter" idx="12"/>
          </p:nvPr>
        </p:nvSpPr>
        <p:spPr/>
        <p:txBody>
          <a:bodyPr/>
          <a:lstStyle/>
          <a:p>
            <a:fld id="{4225AF5D-FFC9-48A5-A018-E2EA3BE4A5E9}" type="slidenum">
              <a:rPr lang="en-GB" smtClean="0"/>
              <a:t>12</a:t>
            </a:fld>
            <a:endParaRPr lang="en-GB" dirty="0"/>
          </a:p>
        </p:txBody>
      </p:sp>
    </p:spTree>
    <p:extLst>
      <p:ext uri="{BB962C8B-B14F-4D97-AF65-F5344CB8AC3E}">
        <p14:creationId xmlns:p14="http://schemas.microsoft.com/office/powerpoint/2010/main" val="26799792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More Cafe’s in the store ?</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52039025"/>
              </p:ext>
            </p:extLst>
          </p:nvPr>
        </p:nvGraphicFramePr>
        <p:xfrm>
          <a:off x="796706" y="2186197"/>
          <a:ext cx="10358975" cy="3154680"/>
        </p:xfrm>
        <a:graphic>
          <a:graphicData uri="http://schemas.openxmlformats.org/drawingml/2006/table">
            <a:tbl>
              <a:tblPr firstRow="1" firstCol="1" bandRow="1">
                <a:tableStyleId>{5C22544A-7EE6-4342-B048-85BDC9FD1C3A}</a:tableStyleId>
              </a:tblPr>
              <a:tblGrid>
                <a:gridCol w="1754454">
                  <a:extLst>
                    <a:ext uri="{9D8B030D-6E8A-4147-A177-3AD203B41FA5}">
                      <a16:colId xmlns:a16="http://schemas.microsoft.com/office/drawing/2014/main" xmlns="" val="20000"/>
                    </a:ext>
                  </a:extLst>
                </a:gridCol>
                <a:gridCol w="1745262">
                  <a:extLst>
                    <a:ext uri="{9D8B030D-6E8A-4147-A177-3AD203B41FA5}">
                      <a16:colId xmlns:a16="http://schemas.microsoft.com/office/drawing/2014/main" xmlns="" val="20001"/>
                    </a:ext>
                  </a:extLst>
                </a:gridCol>
                <a:gridCol w="1736070">
                  <a:extLst>
                    <a:ext uri="{9D8B030D-6E8A-4147-A177-3AD203B41FA5}">
                      <a16:colId xmlns:a16="http://schemas.microsoft.com/office/drawing/2014/main" xmlns="" val="20002"/>
                    </a:ext>
                  </a:extLst>
                </a:gridCol>
                <a:gridCol w="1732624">
                  <a:extLst>
                    <a:ext uri="{9D8B030D-6E8A-4147-A177-3AD203B41FA5}">
                      <a16:colId xmlns:a16="http://schemas.microsoft.com/office/drawing/2014/main" xmlns="" val="20003"/>
                    </a:ext>
                  </a:extLst>
                </a:gridCol>
                <a:gridCol w="1739517">
                  <a:extLst>
                    <a:ext uri="{9D8B030D-6E8A-4147-A177-3AD203B41FA5}">
                      <a16:colId xmlns:a16="http://schemas.microsoft.com/office/drawing/2014/main" xmlns="" val="20004"/>
                    </a:ext>
                  </a:extLst>
                </a:gridCol>
                <a:gridCol w="1651048">
                  <a:extLst>
                    <a:ext uri="{9D8B030D-6E8A-4147-A177-3AD203B41FA5}">
                      <a16:colId xmlns:a16="http://schemas.microsoft.com/office/drawing/2014/main" xmlns="" val="20005"/>
                    </a:ext>
                  </a:extLst>
                </a:gridCol>
              </a:tblGrid>
              <a:tr h="0">
                <a:tc>
                  <a:txBody>
                    <a:bodyPr/>
                    <a:lstStyle/>
                    <a:p>
                      <a:pPr>
                        <a:lnSpc>
                          <a:spcPct val="150000"/>
                        </a:lnSpc>
                        <a:spcAft>
                          <a:spcPts val="0"/>
                        </a:spcAft>
                      </a:pPr>
                      <a:r>
                        <a:rPr lang="en-GB" sz="1800" dirty="0">
                          <a:effectLst/>
                        </a:rPr>
                        <a:t>Age</a:t>
                      </a:r>
                      <a:endParaRPr lang="en-GB" sz="1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1800">
                          <a:effectLst/>
                        </a:rPr>
                        <a:t>50-60</a:t>
                      </a:r>
                      <a:endParaRPr lang="en-GB" sz="1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1800">
                          <a:effectLst/>
                        </a:rPr>
                        <a:t>61-70</a:t>
                      </a:r>
                      <a:endParaRPr lang="en-GB" sz="1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1800">
                          <a:effectLst/>
                        </a:rPr>
                        <a:t>71-80</a:t>
                      </a:r>
                      <a:endParaRPr lang="en-GB" sz="1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1800">
                          <a:effectLst/>
                        </a:rPr>
                        <a:t>81-90</a:t>
                      </a:r>
                      <a:endParaRPr lang="en-GB" sz="1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1800">
                          <a:effectLst/>
                        </a:rPr>
                        <a:t>90+</a:t>
                      </a:r>
                      <a:endParaRPr lang="en-GB" sz="1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0"/>
                  </a:ext>
                </a:extLst>
              </a:tr>
              <a:tr h="0">
                <a:tc>
                  <a:txBody>
                    <a:bodyPr/>
                    <a:lstStyle/>
                    <a:p>
                      <a:pPr>
                        <a:lnSpc>
                          <a:spcPct val="150000"/>
                        </a:lnSpc>
                        <a:spcAft>
                          <a:spcPts val="0"/>
                        </a:spcAft>
                      </a:pPr>
                      <a:r>
                        <a:rPr lang="en-GB" sz="2000" dirty="0">
                          <a:effectLst/>
                        </a:rPr>
                        <a:t>Very important</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4%</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13%</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9%</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27%</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33%</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0">
                <a:tc>
                  <a:txBody>
                    <a:bodyPr/>
                    <a:lstStyle/>
                    <a:p>
                      <a:pPr>
                        <a:lnSpc>
                          <a:spcPct val="150000"/>
                        </a:lnSpc>
                        <a:spcAft>
                          <a:spcPts val="0"/>
                        </a:spcAft>
                      </a:pPr>
                      <a:r>
                        <a:rPr lang="en-GB" sz="2000">
                          <a:effectLst/>
                        </a:rPr>
                        <a:t>Quite important</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25%</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23%</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40%</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24%</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33%</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0">
                <a:tc>
                  <a:txBody>
                    <a:bodyPr/>
                    <a:lstStyle/>
                    <a:p>
                      <a:pPr>
                        <a:lnSpc>
                          <a:spcPct val="150000"/>
                        </a:lnSpc>
                        <a:spcAft>
                          <a:spcPts val="0"/>
                        </a:spcAft>
                      </a:pPr>
                      <a:r>
                        <a:rPr lang="en-GB" sz="2000">
                          <a:effectLst/>
                        </a:rPr>
                        <a:t>Not important</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68</a:t>
                      </a:r>
                      <a:r>
                        <a:rPr lang="en-GB" sz="2000" dirty="0" smtClean="0">
                          <a:effectLst/>
                        </a:rPr>
                        <a:t>%</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62%</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45%</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41%</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53%</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0">
                <a:tc>
                  <a:txBody>
                    <a:bodyPr/>
                    <a:lstStyle/>
                    <a:p>
                      <a:pPr>
                        <a:lnSpc>
                          <a:spcPct val="150000"/>
                        </a:lnSpc>
                        <a:spcAft>
                          <a:spcPts val="0"/>
                        </a:spcAft>
                      </a:pPr>
                      <a:r>
                        <a:rPr lang="en-GB" sz="2000" dirty="0">
                          <a:effectLst/>
                        </a:rPr>
                        <a:t>Don’t know or </a:t>
                      </a:r>
                      <a:r>
                        <a:rPr lang="en-GB" sz="2000" dirty="0" smtClean="0">
                          <a:effectLst/>
                        </a:rPr>
                        <a:t>can’t </a:t>
                      </a:r>
                      <a:r>
                        <a:rPr lang="en-GB" sz="2000" dirty="0">
                          <a:effectLst/>
                        </a:rPr>
                        <a:t>say</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 </a:t>
                      </a:r>
                    </a:p>
                    <a:p>
                      <a:pPr>
                        <a:lnSpc>
                          <a:spcPct val="150000"/>
                        </a:lnSpc>
                        <a:spcAft>
                          <a:spcPts val="0"/>
                        </a:spcAft>
                      </a:pPr>
                      <a:r>
                        <a:rPr lang="en-GB" sz="2000">
                          <a:effectLst/>
                        </a:rPr>
                        <a:t>1%</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 </a:t>
                      </a:r>
                    </a:p>
                    <a:p>
                      <a:pPr>
                        <a:lnSpc>
                          <a:spcPct val="150000"/>
                        </a:lnSpc>
                        <a:spcAft>
                          <a:spcPts val="0"/>
                        </a:spcAft>
                      </a:pPr>
                      <a:r>
                        <a:rPr lang="en-GB" sz="2000">
                          <a:effectLst/>
                        </a:rPr>
                        <a:t>2%</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 </a:t>
                      </a:r>
                    </a:p>
                    <a:p>
                      <a:pPr>
                        <a:lnSpc>
                          <a:spcPct val="150000"/>
                        </a:lnSpc>
                        <a:spcAft>
                          <a:spcPts val="0"/>
                        </a:spcAft>
                      </a:pPr>
                      <a:r>
                        <a:rPr lang="en-GB" sz="2000">
                          <a:effectLst/>
                        </a:rPr>
                        <a:t>3%</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 </a:t>
                      </a:r>
                    </a:p>
                    <a:p>
                      <a:pPr>
                        <a:lnSpc>
                          <a:spcPct val="150000"/>
                        </a:lnSpc>
                        <a:spcAft>
                          <a:spcPts val="0"/>
                        </a:spcAft>
                      </a:pPr>
                      <a:r>
                        <a:rPr lang="en-GB" sz="2000" dirty="0">
                          <a:effectLst/>
                        </a:rPr>
                        <a:t>5%</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 </a:t>
                      </a:r>
                    </a:p>
                    <a:p>
                      <a:pPr>
                        <a:lnSpc>
                          <a:spcPct val="150000"/>
                        </a:lnSpc>
                        <a:spcAft>
                          <a:spcPts val="0"/>
                        </a:spcAft>
                      </a:pPr>
                      <a:r>
                        <a:rPr lang="en-GB" sz="2000" dirty="0">
                          <a:effectLst/>
                        </a:rPr>
                        <a:t>3%</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5" name="Slide Number Placeholder 4"/>
          <p:cNvSpPr>
            <a:spLocks noGrp="1"/>
          </p:cNvSpPr>
          <p:nvPr>
            <p:ph type="sldNum" sz="quarter" idx="12"/>
          </p:nvPr>
        </p:nvSpPr>
        <p:spPr/>
        <p:txBody>
          <a:bodyPr/>
          <a:lstStyle/>
          <a:p>
            <a:fld id="{4225AF5D-FFC9-48A5-A018-E2EA3BE4A5E9}" type="slidenum">
              <a:rPr lang="en-GB" smtClean="0"/>
              <a:t>13</a:t>
            </a:fld>
            <a:endParaRPr lang="en-GB" dirty="0"/>
          </a:p>
        </p:txBody>
      </p:sp>
    </p:spTree>
    <p:extLst>
      <p:ext uri="{BB962C8B-B14F-4D97-AF65-F5344CB8AC3E}">
        <p14:creationId xmlns:p14="http://schemas.microsoft.com/office/powerpoint/2010/main" val="29224949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Shopping as a means of independence- using the internet ? </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81623005"/>
              </p:ext>
            </p:extLst>
          </p:nvPr>
        </p:nvGraphicFramePr>
        <p:xfrm>
          <a:off x="1756372" y="1973652"/>
          <a:ext cx="8356349" cy="4480560"/>
        </p:xfrm>
        <a:graphic>
          <a:graphicData uri="http://schemas.openxmlformats.org/drawingml/2006/table">
            <a:tbl>
              <a:tblPr firstRow="1" firstCol="1" bandRow="1">
                <a:tableStyleId>{5C22544A-7EE6-4342-B048-85BDC9FD1C3A}</a:tableStyleId>
              </a:tblPr>
              <a:tblGrid>
                <a:gridCol w="2785141">
                  <a:extLst>
                    <a:ext uri="{9D8B030D-6E8A-4147-A177-3AD203B41FA5}">
                      <a16:colId xmlns:a16="http://schemas.microsoft.com/office/drawing/2014/main" xmlns="" val="20000"/>
                    </a:ext>
                  </a:extLst>
                </a:gridCol>
                <a:gridCol w="2785141">
                  <a:extLst>
                    <a:ext uri="{9D8B030D-6E8A-4147-A177-3AD203B41FA5}">
                      <a16:colId xmlns:a16="http://schemas.microsoft.com/office/drawing/2014/main" xmlns="" val="20001"/>
                    </a:ext>
                  </a:extLst>
                </a:gridCol>
                <a:gridCol w="2786067">
                  <a:extLst>
                    <a:ext uri="{9D8B030D-6E8A-4147-A177-3AD203B41FA5}">
                      <a16:colId xmlns:a16="http://schemas.microsoft.com/office/drawing/2014/main" xmlns="" val="20002"/>
                    </a:ext>
                  </a:extLst>
                </a:gridCol>
              </a:tblGrid>
              <a:tr h="406299">
                <a:tc>
                  <a:txBody>
                    <a:bodyPr/>
                    <a:lstStyle/>
                    <a:p>
                      <a:pPr>
                        <a:lnSpc>
                          <a:spcPct val="150000"/>
                        </a:lnSpc>
                        <a:spcAft>
                          <a:spcPts val="0"/>
                        </a:spcAft>
                      </a:pPr>
                      <a:r>
                        <a:rPr lang="en-GB" sz="2800" dirty="0">
                          <a:effectLst/>
                        </a:rPr>
                        <a:t>Aged</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a:effectLst/>
                        </a:rPr>
                        <a:t>Yes</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a:effectLst/>
                        </a:rPr>
                        <a:t>No</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0"/>
                  </a:ext>
                </a:extLst>
              </a:tr>
              <a:tr h="406299">
                <a:tc>
                  <a:txBody>
                    <a:bodyPr/>
                    <a:lstStyle/>
                    <a:p>
                      <a:pPr>
                        <a:lnSpc>
                          <a:spcPct val="150000"/>
                        </a:lnSpc>
                        <a:spcAft>
                          <a:spcPts val="0"/>
                        </a:spcAft>
                      </a:pPr>
                      <a:r>
                        <a:rPr lang="en-GB" sz="2800" dirty="0">
                          <a:effectLst/>
                        </a:rPr>
                        <a:t>50-60</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a:effectLst/>
                        </a:rPr>
                        <a:t>29%</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a:effectLst/>
                        </a:rPr>
                        <a:t>71%</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406299">
                <a:tc>
                  <a:txBody>
                    <a:bodyPr/>
                    <a:lstStyle/>
                    <a:p>
                      <a:pPr>
                        <a:lnSpc>
                          <a:spcPct val="150000"/>
                        </a:lnSpc>
                        <a:spcAft>
                          <a:spcPts val="0"/>
                        </a:spcAft>
                      </a:pPr>
                      <a:r>
                        <a:rPr lang="en-GB" sz="2800" dirty="0">
                          <a:effectLst/>
                        </a:rPr>
                        <a:t>61-70</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a:effectLst/>
                        </a:rPr>
                        <a:t>18%</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a:effectLst/>
                        </a:rPr>
                        <a:t>82%</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406299">
                <a:tc>
                  <a:txBody>
                    <a:bodyPr/>
                    <a:lstStyle/>
                    <a:p>
                      <a:pPr>
                        <a:lnSpc>
                          <a:spcPct val="150000"/>
                        </a:lnSpc>
                        <a:spcAft>
                          <a:spcPts val="0"/>
                        </a:spcAft>
                      </a:pPr>
                      <a:r>
                        <a:rPr lang="en-GB" sz="2800" dirty="0">
                          <a:effectLst/>
                        </a:rPr>
                        <a:t>71-80</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dirty="0">
                          <a:effectLst/>
                        </a:rPr>
                        <a:t>8%</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a:effectLst/>
                        </a:rPr>
                        <a:t>92%</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406299">
                <a:tc>
                  <a:txBody>
                    <a:bodyPr/>
                    <a:lstStyle/>
                    <a:p>
                      <a:pPr>
                        <a:lnSpc>
                          <a:spcPct val="150000"/>
                        </a:lnSpc>
                        <a:spcAft>
                          <a:spcPts val="0"/>
                        </a:spcAft>
                      </a:pPr>
                      <a:r>
                        <a:rPr lang="en-GB" sz="2800">
                          <a:effectLst/>
                        </a:rPr>
                        <a:t>81-90</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dirty="0">
                          <a:effectLst/>
                        </a:rPr>
                        <a:t>6%</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a:effectLst/>
                        </a:rPr>
                        <a:t>94%</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406299">
                <a:tc>
                  <a:txBody>
                    <a:bodyPr/>
                    <a:lstStyle/>
                    <a:p>
                      <a:pPr>
                        <a:lnSpc>
                          <a:spcPct val="150000"/>
                        </a:lnSpc>
                        <a:spcAft>
                          <a:spcPts val="0"/>
                        </a:spcAft>
                      </a:pPr>
                      <a:r>
                        <a:rPr lang="en-GB" sz="2800">
                          <a:effectLst/>
                        </a:rPr>
                        <a:t>90+</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dirty="0">
                          <a:effectLst/>
                        </a:rPr>
                        <a:t>0%</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dirty="0">
                          <a:effectLst/>
                        </a:rPr>
                        <a:t>100%</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406299">
                <a:tc>
                  <a:txBody>
                    <a:bodyPr/>
                    <a:lstStyle/>
                    <a:p>
                      <a:pPr>
                        <a:lnSpc>
                          <a:spcPct val="150000"/>
                        </a:lnSpc>
                        <a:spcAft>
                          <a:spcPts val="0"/>
                        </a:spcAft>
                      </a:pPr>
                      <a:r>
                        <a:rPr lang="en-GB" sz="2800">
                          <a:effectLst/>
                        </a:rPr>
                        <a:t>All ages</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a:effectLst/>
                        </a:rPr>
                        <a:t>14%</a:t>
                      </a:r>
                      <a:endParaRPr lang="en-GB"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800" dirty="0">
                          <a:effectLst/>
                        </a:rPr>
                        <a:t>86%</a:t>
                      </a:r>
                      <a:endParaRPr lang="en-GB"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6"/>
                  </a:ext>
                </a:extLst>
              </a:tr>
            </a:tbl>
          </a:graphicData>
        </a:graphic>
      </p:graphicFrame>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14</a:t>
            </a:fld>
            <a:endParaRPr lang="en-GB" dirty="0"/>
          </a:p>
        </p:txBody>
      </p:sp>
    </p:spTree>
    <p:extLst>
      <p:ext uri="{BB962C8B-B14F-4D97-AF65-F5344CB8AC3E}">
        <p14:creationId xmlns:p14="http://schemas.microsoft.com/office/powerpoint/2010/main" val="9846541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helps you retrieve items ?</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875971995"/>
              </p:ext>
            </p:extLst>
          </p:nvPr>
        </p:nvGraphicFramePr>
        <p:xfrm>
          <a:off x="1611517" y="2100405"/>
          <a:ext cx="7377226" cy="2743200"/>
        </p:xfrm>
        <a:graphic>
          <a:graphicData uri="http://schemas.openxmlformats.org/drawingml/2006/table">
            <a:tbl>
              <a:tblPr firstRow="1" firstCol="1" bandRow="1">
                <a:tableStyleId>{5C22544A-7EE6-4342-B048-85BDC9FD1C3A}</a:tableStyleId>
              </a:tblPr>
              <a:tblGrid>
                <a:gridCol w="3688613">
                  <a:extLst>
                    <a:ext uri="{9D8B030D-6E8A-4147-A177-3AD203B41FA5}">
                      <a16:colId xmlns:a16="http://schemas.microsoft.com/office/drawing/2014/main" xmlns="" val="20000"/>
                    </a:ext>
                  </a:extLst>
                </a:gridCol>
                <a:gridCol w="3688613">
                  <a:extLst>
                    <a:ext uri="{9D8B030D-6E8A-4147-A177-3AD203B41FA5}">
                      <a16:colId xmlns:a16="http://schemas.microsoft.com/office/drawing/2014/main" xmlns="" val="20001"/>
                    </a:ext>
                  </a:extLst>
                </a:gridCol>
              </a:tblGrid>
              <a:tr h="430030">
                <a:tc>
                  <a:txBody>
                    <a:bodyPr/>
                    <a:lstStyle/>
                    <a:p>
                      <a:pPr>
                        <a:lnSpc>
                          <a:spcPct val="150000"/>
                        </a:lnSpc>
                        <a:spcAft>
                          <a:spcPts val="0"/>
                        </a:spcAft>
                      </a:pPr>
                      <a:r>
                        <a:rPr lang="en-GB" sz="2000" dirty="0">
                          <a:effectLst/>
                        </a:rPr>
                        <a:t>No one, I do this myself</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66%</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0"/>
                  </a:ext>
                </a:extLst>
              </a:tr>
              <a:tr h="430030">
                <a:tc>
                  <a:txBody>
                    <a:bodyPr/>
                    <a:lstStyle/>
                    <a:p>
                      <a:pPr>
                        <a:lnSpc>
                          <a:spcPct val="150000"/>
                        </a:lnSpc>
                        <a:spcAft>
                          <a:spcPts val="0"/>
                        </a:spcAft>
                      </a:pPr>
                      <a:r>
                        <a:rPr lang="en-GB" sz="2000" dirty="0">
                          <a:effectLst/>
                        </a:rPr>
                        <a:t>Family member</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a:effectLst/>
                        </a:rPr>
                        <a:t>14%</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430030">
                <a:tc>
                  <a:txBody>
                    <a:bodyPr/>
                    <a:lstStyle/>
                    <a:p>
                      <a:pPr>
                        <a:lnSpc>
                          <a:spcPct val="150000"/>
                        </a:lnSpc>
                        <a:spcAft>
                          <a:spcPts val="0"/>
                        </a:spcAft>
                      </a:pPr>
                      <a:r>
                        <a:rPr lang="en-GB" sz="2000" dirty="0">
                          <a:effectLst/>
                        </a:rPr>
                        <a:t>Store Workers</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11%</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430030">
                <a:tc>
                  <a:txBody>
                    <a:bodyPr/>
                    <a:lstStyle/>
                    <a:p>
                      <a:pPr>
                        <a:lnSpc>
                          <a:spcPct val="150000"/>
                        </a:lnSpc>
                        <a:spcAft>
                          <a:spcPts val="0"/>
                        </a:spcAft>
                      </a:pPr>
                      <a:r>
                        <a:rPr lang="en-GB" sz="2000">
                          <a:effectLst/>
                        </a:rPr>
                        <a:t>Other shoppers</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3%</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430030">
                <a:tc>
                  <a:txBody>
                    <a:bodyPr/>
                    <a:lstStyle/>
                    <a:p>
                      <a:pPr>
                        <a:lnSpc>
                          <a:spcPct val="150000"/>
                        </a:lnSpc>
                        <a:spcAft>
                          <a:spcPts val="0"/>
                        </a:spcAft>
                      </a:pPr>
                      <a:r>
                        <a:rPr lang="en-GB" sz="2000">
                          <a:effectLst/>
                        </a:rPr>
                        <a:t>Friends</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2%</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430030">
                <a:tc>
                  <a:txBody>
                    <a:bodyPr/>
                    <a:lstStyle/>
                    <a:p>
                      <a:pPr>
                        <a:lnSpc>
                          <a:spcPct val="150000"/>
                        </a:lnSpc>
                        <a:spcAft>
                          <a:spcPts val="0"/>
                        </a:spcAft>
                      </a:pPr>
                      <a:r>
                        <a:rPr lang="en-GB" sz="2000">
                          <a:effectLst/>
                        </a:rPr>
                        <a:t>Health or Social Care Workers</a:t>
                      </a:r>
                      <a:endParaRPr lang="en-GB" sz="20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000" dirty="0">
                          <a:effectLst/>
                        </a:rPr>
                        <a:t>1%</a:t>
                      </a:r>
                      <a:endParaRPr lang="en-GB" sz="20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15</a:t>
            </a:fld>
            <a:endParaRPr lang="en-GB" dirty="0"/>
          </a:p>
        </p:txBody>
      </p:sp>
      <p:sp>
        <p:nvSpPr>
          <p:cNvPr id="7"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smtClean="0">
                <a:ln>
                  <a:noFill/>
                </a:ln>
                <a:solidFill>
                  <a:srgbClr val="000000"/>
                </a:solidFill>
                <a:effectLst/>
                <a:latin typeface="Georgia" panose="02040502050405020303" pitchFamily="18" charset="0"/>
                <a:ea typeface="Times New Roman" panose="02020603050405020304" pitchFamily="18" charset="0"/>
                <a:cs typeface="Helvetica" panose="020B0604020202020204" pitchFamily="34" charset="0"/>
              </a:rPr>
              <a:t>Do you use the internet to shop for food?</a:t>
            </a:r>
            <a:endParaRPr kumimoji="0" lang="en-GB"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82487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6185" y="99631"/>
            <a:ext cx="10058400" cy="1450757"/>
          </a:xfrm>
        </p:spPr>
        <p:txBody>
          <a:bodyPr/>
          <a:lstStyle/>
          <a:p>
            <a:r>
              <a:rPr lang="en-GB" dirty="0" smtClean="0"/>
              <a:t>Independence…….</a:t>
            </a:r>
            <a:endParaRPr lang="en-GB" dirty="0"/>
          </a:p>
        </p:txBody>
      </p:sp>
      <p:sp>
        <p:nvSpPr>
          <p:cNvPr id="3" name="Content Placeholder 2"/>
          <p:cNvSpPr>
            <a:spLocks noGrp="1"/>
          </p:cNvSpPr>
          <p:nvPr>
            <p:ph idx="1"/>
          </p:nvPr>
        </p:nvSpPr>
        <p:spPr/>
        <p:txBody>
          <a:bodyPr>
            <a:normAutofit/>
          </a:bodyPr>
          <a:lstStyle/>
          <a:p>
            <a:r>
              <a:rPr lang="en-GB" sz="3200" dirty="0"/>
              <a:t>“ If I did not have a car that would make it more difficult. Bought this trolley with wheels but it doesn’t bring much back. If no car- then I would use a taxi”</a:t>
            </a:r>
          </a:p>
          <a:p>
            <a:r>
              <a:rPr lang="en-GB" sz="3200" dirty="0"/>
              <a:t>male, white, late 50s, near city</a:t>
            </a:r>
          </a:p>
          <a:p>
            <a:endParaRPr lang="en-GB" sz="3200" dirty="0"/>
          </a:p>
        </p:txBody>
      </p:sp>
      <p:sp>
        <p:nvSpPr>
          <p:cNvPr id="5" name="Slide Number Placeholder 4"/>
          <p:cNvSpPr>
            <a:spLocks noGrp="1"/>
          </p:cNvSpPr>
          <p:nvPr>
            <p:ph type="sldNum" sz="quarter" idx="12"/>
          </p:nvPr>
        </p:nvSpPr>
        <p:spPr/>
        <p:txBody>
          <a:bodyPr/>
          <a:lstStyle/>
          <a:p>
            <a:fld id="{4225AF5D-FFC9-48A5-A018-E2EA3BE4A5E9}" type="slidenum">
              <a:rPr lang="en-GB" smtClean="0"/>
              <a:t>16</a:t>
            </a:fld>
            <a:endParaRPr lang="en-GB" dirty="0"/>
          </a:p>
        </p:txBody>
      </p:sp>
    </p:spTree>
    <p:extLst>
      <p:ext uri="{BB962C8B-B14F-4D97-AF65-F5344CB8AC3E}">
        <p14:creationId xmlns:p14="http://schemas.microsoft.com/office/powerpoint/2010/main" val="2117757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Independence</a:t>
            </a:r>
            <a:endParaRPr lang="en-GB" b="1" dirty="0"/>
          </a:p>
        </p:txBody>
      </p:sp>
      <p:sp>
        <p:nvSpPr>
          <p:cNvPr id="3" name="Content Placeholder 2"/>
          <p:cNvSpPr>
            <a:spLocks noGrp="1"/>
          </p:cNvSpPr>
          <p:nvPr>
            <p:ph idx="1"/>
          </p:nvPr>
        </p:nvSpPr>
        <p:spPr/>
        <p:txBody>
          <a:bodyPr/>
          <a:lstStyle/>
          <a:p>
            <a:r>
              <a:rPr lang="en-GB" sz="3600" dirty="0" smtClean="0"/>
              <a:t>“I </a:t>
            </a:r>
            <a:r>
              <a:rPr lang="en-GB" sz="3600" dirty="0"/>
              <a:t>have so many things that keep me independent but I would hate to be in a position where I was dependent on shopping to keep me mentally alive. But I have never been in that position so I am very luck. I think If I was house bound then this may happen at some stage”</a:t>
            </a:r>
          </a:p>
          <a:p>
            <a:r>
              <a:rPr lang="en-GB" sz="3600" dirty="0"/>
              <a:t>male, city, 82</a:t>
            </a:r>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17</a:t>
            </a:fld>
            <a:endParaRPr lang="en-GB" dirty="0"/>
          </a:p>
        </p:txBody>
      </p:sp>
    </p:spTree>
    <p:extLst>
      <p:ext uri="{BB962C8B-B14F-4D97-AF65-F5344CB8AC3E}">
        <p14:creationId xmlns:p14="http://schemas.microsoft.com/office/powerpoint/2010/main" val="32940849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Shopping as a social event</a:t>
            </a:r>
            <a:endParaRPr lang="en-GB" dirty="0"/>
          </a:p>
        </p:txBody>
      </p:sp>
      <p:sp>
        <p:nvSpPr>
          <p:cNvPr id="3" name="Content Placeholder 2"/>
          <p:cNvSpPr>
            <a:spLocks noGrp="1"/>
          </p:cNvSpPr>
          <p:nvPr>
            <p:ph idx="1"/>
          </p:nvPr>
        </p:nvSpPr>
        <p:spPr>
          <a:xfrm>
            <a:off x="1154083" y="1838896"/>
            <a:ext cx="10058400" cy="4023360"/>
          </a:xfrm>
        </p:spPr>
        <p:txBody>
          <a:bodyPr/>
          <a:lstStyle/>
          <a:p>
            <a:endParaRPr lang="en-GB" dirty="0" smtClean="0"/>
          </a:p>
          <a:p>
            <a:r>
              <a:rPr lang="en-GB" sz="3600" b="1" dirty="0" smtClean="0"/>
              <a:t>Loneliness……</a:t>
            </a:r>
            <a:endParaRPr lang="en-GB" sz="3600" b="1" dirty="0"/>
          </a:p>
          <a:p>
            <a:endParaRPr lang="en-GB" dirty="0" smtClean="0"/>
          </a:p>
          <a:p>
            <a:r>
              <a:rPr lang="en-GB" dirty="0" smtClean="0"/>
              <a:t>“</a:t>
            </a:r>
            <a:r>
              <a:rPr lang="en-GB" sz="3200" dirty="0" smtClean="0"/>
              <a:t>Yes</a:t>
            </a:r>
            <a:r>
              <a:rPr lang="en-GB" sz="3200" dirty="0"/>
              <a:t>, it counter acts it for ( at the supermarket) I can also go to the café, buy a cup of tea, a cake and someone next to you can start a conversation. Can’t have this with the computer or television.’ </a:t>
            </a:r>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18</a:t>
            </a:fld>
            <a:endParaRPr lang="en-GB" dirty="0"/>
          </a:p>
        </p:txBody>
      </p:sp>
    </p:spTree>
    <p:extLst>
      <p:ext uri="{BB962C8B-B14F-4D97-AF65-F5344CB8AC3E}">
        <p14:creationId xmlns:p14="http://schemas.microsoft.com/office/powerpoint/2010/main" val="299208649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Over to retailers…….</a:t>
            </a:r>
            <a:endParaRPr lang="en-GB" b="1" dirty="0"/>
          </a:p>
        </p:txBody>
      </p:sp>
      <p:sp>
        <p:nvSpPr>
          <p:cNvPr id="3" name="Content Placeholder 2"/>
          <p:cNvSpPr>
            <a:spLocks noGrp="1"/>
          </p:cNvSpPr>
          <p:nvPr>
            <p:ph idx="1"/>
          </p:nvPr>
        </p:nvSpPr>
        <p:spPr/>
        <p:txBody>
          <a:bodyPr>
            <a:normAutofit/>
          </a:bodyPr>
          <a:lstStyle/>
          <a:p>
            <a:r>
              <a:rPr lang="en-GB" sz="4000" dirty="0" smtClean="0"/>
              <a:t>What we have so far found ?</a:t>
            </a:r>
          </a:p>
          <a:p>
            <a:endParaRPr lang="en-GB" sz="4000" dirty="0"/>
          </a:p>
          <a:p>
            <a:r>
              <a:rPr lang="en-GB" sz="4000" dirty="0" smtClean="0"/>
              <a:t>1. ‘knowing the market’ ? </a:t>
            </a:r>
          </a:p>
          <a:p>
            <a:r>
              <a:rPr lang="en-GB" sz="4000" dirty="0" smtClean="0"/>
              <a:t>2. Knowing the shoppers ?</a:t>
            </a:r>
          </a:p>
          <a:p>
            <a:r>
              <a:rPr lang="en-GB" sz="4000" dirty="0" smtClean="0"/>
              <a:t>3. Different worlds/different perceptions?</a:t>
            </a:r>
            <a:endParaRPr lang="en-GB" sz="40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19</a:t>
            </a:fld>
            <a:endParaRPr lang="en-GB" dirty="0"/>
          </a:p>
        </p:txBody>
      </p:sp>
    </p:spTree>
    <p:extLst>
      <p:ext uri="{BB962C8B-B14F-4D97-AF65-F5344CB8AC3E}">
        <p14:creationId xmlns:p14="http://schemas.microsoft.com/office/powerpoint/2010/main" val="1347156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key questions…..</a:t>
            </a:r>
            <a:endParaRPr lang="en-GB" dirty="0"/>
          </a:p>
        </p:txBody>
      </p:sp>
      <p:sp>
        <p:nvSpPr>
          <p:cNvPr id="3" name="Content Placeholder 2"/>
          <p:cNvSpPr>
            <a:spLocks noGrp="1"/>
          </p:cNvSpPr>
          <p:nvPr>
            <p:ph idx="1"/>
          </p:nvPr>
        </p:nvSpPr>
        <p:spPr/>
        <p:txBody>
          <a:bodyPr>
            <a:normAutofit/>
          </a:bodyPr>
          <a:lstStyle/>
          <a:p>
            <a:r>
              <a:rPr lang="en-GB" sz="4400" dirty="0" smtClean="0"/>
              <a:t>1. How </a:t>
            </a:r>
            <a:r>
              <a:rPr lang="en-GB" sz="4400" dirty="0"/>
              <a:t>important is food shopping ?</a:t>
            </a:r>
          </a:p>
          <a:p>
            <a:r>
              <a:rPr lang="en-GB" sz="4400" dirty="0"/>
              <a:t>2.  What shapes the shopping experience for older people? </a:t>
            </a:r>
          </a:p>
          <a:p>
            <a:endParaRPr lang="en-GB" sz="44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2</a:t>
            </a:fld>
            <a:endParaRPr lang="en-GB" dirty="0"/>
          </a:p>
        </p:txBody>
      </p:sp>
    </p:spTree>
    <p:extLst>
      <p:ext uri="{BB962C8B-B14F-4D97-AF65-F5344CB8AC3E}">
        <p14:creationId xmlns:p14="http://schemas.microsoft.com/office/powerpoint/2010/main" val="78712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Over to you ?</a:t>
            </a:r>
            <a:endParaRPr lang="en-GB" b="1" dirty="0"/>
          </a:p>
        </p:txBody>
      </p:sp>
      <p:sp>
        <p:nvSpPr>
          <p:cNvPr id="5" name="Slide Number Placeholder 4"/>
          <p:cNvSpPr>
            <a:spLocks noGrp="1"/>
          </p:cNvSpPr>
          <p:nvPr>
            <p:ph type="sldNum" sz="quarter" idx="12"/>
          </p:nvPr>
        </p:nvSpPr>
        <p:spPr/>
        <p:txBody>
          <a:bodyPr/>
          <a:lstStyle/>
          <a:p>
            <a:fld id="{4225AF5D-FFC9-48A5-A018-E2EA3BE4A5E9}" type="slidenum">
              <a:rPr lang="en-GB" smtClean="0"/>
              <a:t>20</a:t>
            </a:fld>
            <a:endParaRPr lang="en-GB" dirty="0"/>
          </a:p>
        </p:txBody>
      </p:sp>
    </p:spTree>
    <p:extLst>
      <p:ext uri="{BB962C8B-B14F-4D97-AF65-F5344CB8AC3E}">
        <p14:creationId xmlns:p14="http://schemas.microsoft.com/office/powerpoint/2010/main" val="3884261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for discussion ?</a:t>
            </a:r>
            <a:endParaRPr lang="en-GB" dirty="0"/>
          </a:p>
        </p:txBody>
      </p:sp>
      <p:sp>
        <p:nvSpPr>
          <p:cNvPr id="3" name="Content Placeholder 2"/>
          <p:cNvSpPr>
            <a:spLocks noGrp="1"/>
          </p:cNvSpPr>
          <p:nvPr>
            <p:ph idx="1"/>
          </p:nvPr>
        </p:nvSpPr>
        <p:spPr/>
        <p:txBody>
          <a:bodyPr/>
          <a:lstStyle/>
          <a:p>
            <a:r>
              <a:rPr lang="en-GB" dirty="0" smtClean="0"/>
              <a:t>1. How important is food shopping  ? </a:t>
            </a:r>
          </a:p>
          <a:p>
            <a:r>
              <a:rPr lang="en-GB" dirty="0" smtClean="0"/>
              <a:t>2. if it is important, what is it about it that makes it matter?</a:t>
            </a:r>
          </a:p>
          <a:p>
            <a:r>
              <a:rPr lang="en-GB" dirty="0"/>
              <a:t>3</a:t>
            </a:r>
            <a:r>
              <a:rPr lang="en-GB" dirty="0" smtClean="0"/>
              <a:t>. Does it aid your independence ?</a:t>
            </a:r>
          </a:p>
          <a:p>
            <a:r>
              <a:rPr lang="en-GB" dirty="0"/>
              <a:t>4</a:t>
            </a:r>
            <a:r>
              <a:rPr lang="en-GB" dirty="0" smtClean="0"/>
              <a:t>. Is it a social event for you ?</a:t>
            </a:r>
          </a:p>
          <a:p>
            <a:r>
              <a:rPr lang="en-GB" dirty="0" smtClean="0"/>
              <a:t>5.  have your wants and needs from food shopping changed over the years or stayed much to the same ?</a:t>
            </a:r>
          </a:p>
          <a:p>
            <a:r>
              <a:rPr lang="en-GB" dirty="0" smtClean="0"/>
              <a:t>6. </a:t>
            </a:r>
            <a:r>
              <a:rPr lang="en-GB" dirty="0"/>
              <a:t>What do you want from retailers ? What are your priorities ?</a:t>
            </a:r>
          </a:p>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21</a:t>
            </a:fld>
            <a:endParaRPr lang="en-GB" dirty="0"/>
          </a:p>
        </p:txBody>
      </p:sp>
    </p:spTree>
    <p:extLst>
      <p:ext uri="{BB962C8B-B14F-4D97-AF65-F5344CB8AC3E}">
        <p14:creationId xmlns:p14="http://schemas.microsoft.com/office/powerpoint/2010/main" val="2599734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1</a:t>
            </a:r>
            <a:r>
              <a:rPr lang="en-GB" sz="3600" dirty="0" smtClean="0"/>
              <a:t>.  How important is food shopping ?</a:t>
            </a:r>
          </a:p>
          <a:p>
            <a:r>
              <a:rPr lang="en-GB" sz="3600" dirty="0" smtClean="0"/>
              <a:t>2.  What shapes the shopping experience for older people?</a:t>
            </a:r>
            <a:r>
              <a:rPr lang="en-GB" sz="3600" dirty="0"/>
              <a:t> </a:t>
            </a:r>
            <a:endParaRPr lang="en-GB" sz="3600" dirty="0" smtClean="0"/>
          </a:p>
          <a:p>
            <a:endParaRPr lang="en-GB" sz="36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22</a:t>
            </a:fld>
            <a:endParaRPr lang="en-GB" dirty="0"/>
          </a:p>
        </p:txBody>
      </p:sp>
    </p:spTree>
    <p:extLst>
      <p:ext uri="{BB962C8B-B14F-4D97-AF65-F5344CB8AC3E}">
        <p14:creationId xmlns:p14="http://schemas.microsoft.com/office/powerpoint/2010/main" val="405529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Knowing older people</a:t>
            </a:r>
            <a:endParaRPr lang="en-GB" b="1" dirty="0"/>
          </a:p>
        </p:txBody>
      </p:sp>
      <p:sp>
        <p:nvSpPr>
          <p:cNvPr id="3" name="Content Placeholder 2"/>
          <p:cNvSpPr>
            <a:spLocks noGrp="1"/>
          </p:cNvSpPr>
          <p:nvPr>
            <p:ph idx="1"/>
          </p:nvPr>
        </p:nvSpPr>
        <p:spPr/>
        <p:txBody>
          <a:bodyPr/>
          <a:lstStyle/>
          <a:p>
            <a:r>
              <a:rPr lang="en-GB" sz="3600" dirty="0" smtClean="0">
                <a:solidFill>
                  <a:prstClr val="white">
                    <a:lumMod val="75000"/>
                    <a:lumOff val="25000"/>
                  </a:prstClr>
                </a:solidFill>
              </a:rPr>
              <a:t>1. </a:t>
            </a:r>
            <a:r>
              <a:rPr lang="en-GB" sz="3600" dirty="0" smtClean="0"/>
              <a:t>Social policies:  Walker ( 2018) and pensions  </a:t>
            </a:r>
          </a:p>
          <a:p>
            <a:r>
              <a:rPr lang="en-GB" sz="3600" dirty="0" smtClean="0"/>
              <a:t>2. Active Ageing : From Cumming and Henry ( 1961) to Kirkwood ( 2005, 2008)</a:t>
            </a:r>
          </a:p>
          <a:p>
            <a:pPr marL="0" indent="0">
              <a:buNone/>
            </a:pPr>
            <a:endParaRPr lang="en-GB" sz="3600" dirty="0" smtClean="0"/>
          </a:p>
          <a:p>
            <a:pPr marL="0" indent="0">
              <a:buNone/>
            </a:pPr>
            <a:r>
              <a:rPr lang="en-GB" sz="3600" dirty="0" smtClean="0"/>
              <a:t>- heterogeneous- poverty- </a:t>
            </a:r>
            <a:r>
              <a:rPr lang="en-GB" sz="3600" b="1" u="sng" dirty="0" smtClean="0"/>
              <a:t>active rather than passive</a:t>
            </a:r>
            <a:endParaRPr lang="en-GB" sz="3600" b="1" u="sng" dirty="0"/>
          </a:p>
          <a:p>
            <a:pPr marL="0" indent="0">
              <a:buNone/>
            </a:pPr>
            <a:endParaRPr lang="en-GB" sz="3600" dirty="0" smtClean="0"/>
          </a:p>
          <a:p>
            <a:endParaRPr lang="en-GB" sz="36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3</a:t>
            </a:fld>
            <a:endParaRPr lang="en-GB" dirty="0"/>
          </a:p>
        </p:txBody>
      </p:sp>
    </p:spTree>
    <p:extLst>
      <p:ext uri="{BB962C8B-B14F-4D97-AF65-F5344CB8AC3E}">
        <p14:creationId xmlns:p14="http://schemas.microsoft.com/office/powerpoint/2010/main" val="1052036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Ageing and change</a:t>
            </a:r>
            <a:endParaRPr lang="en-GB" b="1" dirty="0"/>
          </a:p>
        </p:txBody>
      </p:sp>
      <p:sp>
        <p:nvSpPr>
          <p:cNvPr id="3" name="Content Placeholder 2"/>
          <p:cNvSpPr>
            <a:spLocks noGrp="1"/>
          </p:cNvSpPr>
          <p:nvPr>
            <p:ph idx="1"/>
          </p:nvPr>
        </p:nvSpPr>
        <p:spPr/>
        <p:txBody>
          <a:bodyPr>
            <a:normAutofit fontScale="92500"/>
          </a:bodyPr>
          <a:lstStyle/>
          <a:p>
            <a:r>
              <a:rPr lang="en-GB" sz="4000" dirty="0"/>
              <a:t>Gale et al ( 2018) </a:t>
            </a:r>
            <a:r>
              <a:rPr lang="en-GB" sz="4000" dirty="0" smtClean="0"/>
              <a:t>- frailty increases  </a:t>
            </a:r>
            <a:r>
              <a:rPr lang="en-GB" sz="4000" dirty="0"/>
              <a:t>with age, from 6.5% in those aged 60-69 to 65% in those aged 90 or over. </a:t>
            </a:r>
            <a:endParaRPr lang="en-GB" sz="4000" dirty="0" smtClean="0"/>
          </a:p>
          <a:p>
            <a:r>
              <a:rPr lang="en-GB" sz="4000" dirty="0" smtClean="0"/>
              <a:t>Etkind </a:t>
            </a:r>
            <a:r>
              <a:rPr lang="en-GB" sz="4000" dirty="0"/>
              <a:t>et al ( 2017) </a:t>
            </a:r>
            <a:r>
              <a:rPr lang="en-GB" sz="4000" dirty="0" smtClean="0"/>
              <a:t>the </a:t>
            </a:r>
            <a:r>
              <a:rPr lang="en-GB" sz="4000" dirty="0"/>
              <a:t>numbers of people aged up to 69 years of age will fall whilst the numbers of those aged 85 and over needing palliative care will more than double between 2014 and 2040</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4</a:t>
            </a:fld>
            <a:endParaRPr lang="en-GB" dirty="0"/>
          </a:p>
        </p:txBody>
      </p:sp>
    </p:spTree>
    <p:extLst>
      <p:ext uri="{BB962C8B-B14F-4D97-AF65-F5344CB8AC3E}">
        <p14:creationId xmlns:p14="http://schemas.microsoft.com/office/powerpoint/2010/main" val="2317029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‘Grey pound’ research (sorry for the terminology – its what some research uses)</a:t>
            </a:r>
            <a:endParaRPr lang="en-GB" b="1" dirty="0"/>
          </a:p>
        </p:txBody>
      </p:sp>
      <p:sp>
        <p:nvSpPr>
          <p:cNvPr id="3" name="Content Placeholder 2"/>
          <p:cNvSpPr>
            <a:spLocks noGrp="1"/>
          </p:cNvSpPr>
          <p:nvPr>
            <p:ph idx="1"/>
          </p:nvPr>
        </p:nvSpPr>
        <p:spPr/>
        <p:txBody>
          <a:bodyPr>
            <a:normAutofit fontScale="55000" lnSpcReduction="20000"/>
          </a:bodyPr>
          <a:lstStyle/>
          <a:p>
            <a:r>
              <a:rPr lang="en-GB" sz="4000" dirty="0" smtClean="0"/>
              <a:t>Older shoppers have been broadly ignored by retailers (and researchers) until recently</a:t>
            </a:r>
            <a:endParaRPr lang="en-GB" sz="4000" dirty="0"/>
          </a:p>
          <a:p>
            <a:r>
              <a:rPr lang="en-GB" sz="4000" dirty="0" err="1" smtClean="0"/>
              <a:t>Brembeck</a:t>
            </a:r>
            <a:r>
              <a:rPr lang="en-GB" sz="4000" dirty="0" smtClean="0"/>
              <a:t> – specifically ‘baby boomers’ – see changes and differences around Europe… cooking and health, gender considerations, UK – cooking not as gender neutral activity… food shopping?  Attitudes to food and health changing… taste?  Others (Worsley et al) see impacts of values on habits (more than price)</a:t>
            </a:r>
          </a:p>
          <a:p>
            <a:r>
              <a:rPr lang="en-GB" sz="4000" dirty="0" smtClean="0"/>
              <a:t>Timonen and </a:t>
            </a:r>
            <a:r>
              <a:rPr lang="en-GB" sz="4000" dirty="0" err="1" smtClean="0"/>
              <a:t>O’Dwyer</a:t>
            </a:r>
            <a:r>
              <a:rPr lang="en-GB" sz="4000" dirty="0"/>
              <a:t> </a:t>
            </a:r>
            <a:r>
              <a:rPr lang="en-GB" sz="4000" dirty="0" smtClean="0"/>
              <a:t>– meals on wheels and social role of food (cooking and eating)</a:t>
            </a:r>
          </a:p>
          <a:p>
            <a:r>
              <a:rPr lang="en-GB" sz="4000" dirty="0" err="1" smtClean="0"/>
              <a:t>Kohijoki</a:t>
            </a:r>
            <a:r>
              <a:rPr lang="en-GB" sz="4000" dirty="0" smtClean="0"/>
              <a:t> – accessibility is not a key problem, store environment and shopping is..</a:t>
            </a:r>
          </a:p>
          <a:p>
            <a:r>
              <a:rPr lang="en-GB" sz="4000" dirty="0" smtClean="0"/>
              <a:t>Omar et al – Scotland but mainly experience, service, price, product size, access </a:t>
            </a:r>
            <a:r>
              <a:rPr lang="en-GB" sz="4000" dirty="0" err="1" smtClean="0"/>
              <a:t>etc</a:t>
            </a:r>
            <a:endParaRPr lang="en-GB" sz="4000" dirty="0" smtClean="0"/>
          </a:p>
          <a:p>
            <a:r>
              <a:rPr lang="en-GB" sz="4000" dirty="0" err="1" smtClean="0"/>
              <a:t>Moschis</a:t>
            </a:r>
            <a:r>
              <a:rPr lang="en-GB" sz="4000" dirty="0" smtClean="0"/>
              <a:t> et al – segment is heterogeneous and v important</a:t>
            </a:r>
          </a:p>
          <a:p>
            <a:r>
              <a:rPr lang="en-GB" sz="4000" dirty="0" smtClean="0"/>
              <a:t>Age UK – importance of food and link to wellbeing, accessibility, online and offers (using buyer power) </a:t>
            </a:r>
            <a:r>
              <a:rPr lang="en-GB" sz="4000" dirty="0" err="1" smtClean="0"/>
              <a:t>etc</a:t>
            </a:r>
            <a:r>
              <a:rPr lang="en-GB" sz="4000" dirty="0" smtClean="0"/>
              <a:t>, partnerships are key…</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5</a:t>
            </a:fld>
            <a:endParaRPr lang="en-GB" dirty="0"/>
          </a:p>
        </p:txBody>
      </p:sp>
    </p:spTree>
    <p:extLst>
      <p:ext uri="{BB962C8B-B14F-4D97-AF65-F5344CB8AC3E}">
        <p14:creationId xmlns:p14="http://schemas.microsoft.com/office/powerpoint/2010/main" val="938761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Knowing older people </a:t>
            </a:r>
            <a:endParaRPr lang="en-GB" dirty="0"/>
          </a:p>
        </p:txBody>
      </p:sp>
      <p:sp>
        <p:nvSpPr>
          <p:cNvPr id="3" name="Content Placeholder 2"/>
          <p:cNvSpPr>
            <a:spLocks noGrp="1"/>
          </p:cNvSpPr>
          <p:nvPr>
            <p:ph idx="1"/>
          </p:nvPr>
        </p:nvSpPr>
        <p:spPr/>
        <p:txBody>
          <a:bodyPr/>
          <a:lstStyle/>
          <a:p>
            <a:r>
              <a:rPr lang="en-GB" sz="3200" dirty="0" smtClean="0"/>
              <a:t>“</a:t>
            </a:r>
            <a:r>
              <a:rPr lang="en-GB" sz="3200" dirty="0"/>
              <a:t>I lived in the </a:t>
            </a:r>
            <a:r>
              <a:rPr lang="en-GB" sz="3200" dirty="0" err="1"/>
              <a:t>orkneys</a:t>
            </a:r>
            <a:r>
              <a:rPr lang="en-GB" sz="3200" dirty="0"/>
              <a:t> and my two brothers lived together. One man took on the man’s shopping habits, the other the woman’s. Two men- he shopped for meat and the other for vegetables”</a:t>
            </a:r>
          </a:p>
          <a:p>
            <a:endParaRPr lang="en-GB" sz="3200" dirty="0"/>
          </a:p>
          <a:p>
            <a:r>
              <a:rPr lang="en-GB" sz="3200" dirty="0"/>
              <a:t>‘in my culture we like our rice and peas, we call them red peas, you may call them kidney peas. Get all those things over here. I don’t get tins, I like to cook from fresh’</a:t>
            </a:r>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6</a:t>
            </a:fld>
            <a:endParaRPr lang="en-GB" dirty="0"/>
          </a:p>
        </p:txBody>
      </p:sp>
    </p:spTree>
    <p:extLst>
      <p:ext uri="{BB962C8B-B14F-4D97-AF65-F5344CB8AC3E}">
        <p14:creationId xmlns:p14="http://schemas.microsoft.com/office/powerpoint/2010/main" val="1128913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do ageing food shoppers want ?</a:t>
            </a:r>
            <a:endParaRPr lang="en-GB" b="1" dirty="0"/>
          </a:p>
        </p:txBody>
      </p:sp>
      <p:sp>
        <p:nvSpPr>
          <p:cNvPr id="3" name="Content Placeholder 2"/>
          <p:cNvSpPr>
            <a:spLocks noGrp="1"/>
          </p:cNvSpPr>
          <p:nvPr>
            <p:ph idx="1"/>
          </p:nvPr>
        </p:nvSpPr>
        <p:spPr>
          <a:xfrm>
            <a:off x="1296456" y="2298407"/>
            <a:ext cx="10058400" cy="4023360"/>
          </a:xfrm>
        </p:spPr>
        <p:txBody>
          <a:bodyPr/>
          <a:lstStyle/>
          <a:p>
            <a:r>
              <a:rPr lang="en-GB" dirty="0" smtClean="0"/>
              <a:t>1. </a:t>
            </a:r>
            <a:r>
              <a:rPr lang="en-GB" sz="3200" dirty="0" smtClean="0"/>
              <a:t>Trust ( </a:t>
            </a:r>
            <a:r>
              <a:rPr lang="en-GB" sz="3200" dirty="0"/>
              <a:t>Hardin 2002, Morgan and Hunt, 2004, </a:t>
            </a:r>
            <a:r>
              <a:rPr lang="en-GB" sz="3200" dirty="0" err="1"/>
              <a:t>Sekhon</a:t>
            </a:r>
            <a:r>
              <a:rPr lang="en-GB" sz="3200" dirty="0"/>
              <a:t> et al ( 2014). </a:t>
            </a:r>
            <a:endParaRPr lang="en-GB" sz="3200" dirty="0" smtClean="0"/>
          </a:p>
          <a:p>
            <a:r>
              <a:rPr lang="en-GB" sz="3200" dirty="0" smtClean="0"/>
              <a:t>2. Price and convenience ( </a:t>
            </a:r>
            <a:r>
              <a:rPr lang="en-GB" sz="3200" dirty="0" err="1" smtClean="0"/>
              <a:t>Sekhon</a:t>
            </a:r>
            <a:r>
              <a:rPr lang="en-GB" sz="3200" dirty="0" smtClean="0"/>
              <a:t> et al 2014)</a:t>
            </a:r>
          </a:p>
          <a:p>
            <a:r>
              <a:rPr lang="en-GB" sz="3200" dirty="0" smtClean="0"/>
              <a:t>3. Independence and social contact ( 2004)</a:t>
            </a:r>
          </a:p>
          <a:p>
            <a:r>
              <a:rPr lang="en-GB" sz="3200" dirty="0" smtClean="0"/>
              <a:t>4. Social event (</a:t>
            </a:r>
            <a:r>
              <a:rPr lang="en-GB" sz="3200" dirty="0" err="1"/>
              <a:t>Lesakova</a:t>
            </a:r>
            <a:r>
              <a:rPr lang="en-GB" sz="3200" dirty="0"/>
              <a:t> ( 2016 , </a:t>
            </a:r>
            <a:r>
              <a:rPr lang="en-GB" sz="3200" dirty="0" err="1"/>
              <a:t>Moschis</a:t>
            </a:r>
            <a:r>
              <a:rPr lang="en-GB" sz="3200" dirty="0"/>
              <a:t> 2003, Pettigrew et al 2005. </a:t>
            </a:r>
            <a:r>
              <a:rPr lang="en-GB" sz="3200" dirty="0" err="1"/>
              <a:t>Lesakova</a:t>
            </a:r>
            <a:r>
              <a:rPr lang="en-GB" sz="3200" dirty="0"/>
              <a:t> 2016) . </a:t>
            </a:r>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7</a:t>
            </a:fld>
            <a:endParaRPr lang="en-GB" dirty="0"/>
          </a:p>
        </p:txBody>
      </p:sp>
    </p:spTree>
    <p:extLst>
      <p:ext uri="{BB962C8B-B14F-4D97-AF65-F5344CB8AC3E}">
        <p14:creationId xmlns:p14="http://schemas.microsoft.com/office/powerpoint/2010/main" val="3297833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research</a:t>
            </a:r>
            <a:endParaRPr lang="en-GB" dirty="0"/>
          </a:p>
        </p:txBody>
      </p:sp>
      <p:sp>
        <p:nvSpPr>
          <p:cNvPr id="3" name="Content Placeholder 2"/>
          <p:cNvSpPr>
            <a:spLocks noGrp="1"/>
          </p:cNvSpPr>
          <p:nvPr>
            <p:ph idx="1"/>
          </p:nvPr>
        </p:nvSpPr>
        <p:spPr/>
        <p:txBody>
          <a:bodyPr>
            <a:normAutofit/>
          </a:bodyPr>
          <a:lstStyle/>
          <a:p>
            <a:r>
              <a:rPr lang="en-GB" sz="3600" dirty="0" smtClean="0"/>
              <a:t>Qualitative and Quantitative :</a:t>
            </a:r>
          </a:p>
          <a:p>
            <a:pPr marL="457200" indent="-457200">
              <a:buAutoNum type="arabicPeriod"/>
            </a:pPr>
            <a:r>
              <a:rPr lang="en-GB" sz="3600" dirty="0" smtClean="0"/>
              <a:t>Focus Groups</a:t>
            </a:r>
          </a:p>
          <a:p>
            <a:pPr marL="457200" indent="-457200">
              <a:buAutoNum type="arabicPeriod"/>
            </a:pPr>
            <a:r>
              <a:rPr lang="en-GB" sz="3600" dirty="0" smtClean="0"/>
              <a:t>Interviews</a:t>
            </a:r>
          </a:p>
          <a:p>
            <a:pPr marL="457200" indent="-457200">
              <a:buAutoNum type="arabicPeriod"/>
            </a:pPr>
            <a:r>
              <a:rPr lang="en-GB" sz="3600" dirty="0" smtClean="0"/>
              <a:t>Questionnaires </a:t>
            </a:r>
            <a:endParaRPr lang="en-GB" sz="36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25AF5D-FFC9-48A5-A018-E2EA3BE4A5E9}" type="slidenum">
              <a:rPr lang="en-GB" smtClean="0"/>
              <a:t>8</a:t>
            </a:fld>
            <a:endParaRPr lang="en-GB" dirty="0"/>
          </a:p>
        </p:txBody>
      </p:sp>
    </p:spTree>
    <p:extLst>
      <p:ext uri="{BB962C8B-B14F-4D97-AF65-F5344CB8AC3E}">
        <p14:creationId xmlns:p14="http://schemas.microsoft.com/office/powerpoint/2010/main" val="3088280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More seats in the store ?</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6517883"/>
              </p:ext>
            </p:extLst>
          </p:nvPr>
        </p:nvGraphicFramePr>
        <p:xfrm>
          <a:off x="1176951" y="2018921"/>
          <a:ext cx="9850170" cy="3840480"/>
        </p:xfrm>
        <a:graphic>
          <a:graphicData uri="http://schemas.openxmlformats.org/drawingml/2006/table">
            <a:tbl>
              <a:tblPr firstRow="1" firstCol="1" bandRow="1">
                <a:tableStyleId>{5C22544A-7EE6-4342-B048-85BDC9FD1C3A}</a:tableStyleId>
              </a:tblPr>
              <a:tblGrid>
                <a:gridCol w="2790158">
                  <a:extLst>
                    <a:ext uri="{9D8B030D-6E8A-4147-A177-3AD203B41FA5}">
                      <a16:colId xmlns:a16="http://schemas.microsoft.com/office/drawing/2014/main" xmlns="" val="20000"/>
                    </a:ext>
                  </a:extLst>
                </a:gridCol>
                <a:gridCol w="1764758">
                  <a:extLst>
                    <a:ext uri="{9D8B030D-6E8A-4147-A177-3AD203B41FA5}">
                      <a16:colId xmlns:a16="http://schemas.microsoft.com/office/drawing/2014/main" xmlns="" val="20001"/>
                    </a:ext>
                  </a:extLst>
                </a:gridCol>
                <a:gridCol w="1764758">
                  <a:extLst>
                    <a:ext uri="{9D8B030D-6E8A-4147-A177-3AD203B41FA5}">
                      <a16:colId xmlns:a16="http://schemas.microsoft.com/office/drawing/2014/main" xmlns="" val="20002"/>
                    </a:ext>
                  </a:extLst>
                </a:gridCol>
                <a:gridCol w="1764758">
                  <a:extLst>
                    <a:ext uri="{9D8B030D-6E8A-4147-A177-3AD203B41FA5}">
                      <a16:colId xmlns:a16="http://schemas.microsoft.com/office/drawing/2014/main" xmlns="" val="20003"/>
                    </a:ext>
                  </a:extLst>
                </a:gridCol>
                <a:gridCol w="1765738">
                  <a:extLst>
                    <a:ext uri="{9D8B030D-6E8A-4147-A177-3AD203B41FA5}">
                      <a16:colId xmlns:a16="http://schemas.microsoft.com/office/drawing/2014/main" xmlns="" val="20004"/>
                    </a:ext>
                  </a:extLst>
                </a:gridCol>
              </a:tblGrid>
              <a:tr h="761948">
                <a:tc>
                  <a:txBody>
                    <a:bodyPr/>
                    <a:lstStyle/>
                    <a:p>
                      <a:pPr>
                        <a:lnSpc>
                          <a:spcPct val="150000"/>
                        </a:lnSpc>
                        <a:spcAft>
                          <a:spcPts val="0"/>
                        </a:spcAft>
                      </a:pPr>
                      <a:r>
                        <a:rPr lang="en-GB" sz="2400" dirty="0">
                          <a:effectLst/>
                        </a:rPr>
                        <a:t>Age</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Very important</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Quite important</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Not important</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Don't know or can’t say</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0"/>
                  </a:ext>
                </a:extLst>
              </a:tr>
              <a:tr h="401711">
                <a:tc>
                  <a:txBody>
                    <a:bodyPr/>
                    <a:lstStyle/>
                    <a:p>
                      <a:pPr>
                        <a:lnSpc>
                          <a:spcPct val="150000"/>
                        </a:lnSpc>
                        <a:spcAft>
                          <a:spcPts val="0"/>
                        </a:spcAft>
                      </a:pPr>
                      <a:r>
                        <a:rPr lang="en-GB" sz="2400" dirty="0">
                          <a:effectLst/>
                        </a:rPr>
                        <a:t>50-60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14%</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25%</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54%</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401711">
                <a:tc>
                  <a:txBody>
                    <a:bodyPr/>
                    <a:lstStyle/>
                    <a:p>
                      <a:pPr>
                        <a:lnSpc>
                          <a:spcPct val="150000"/>
                        </a:lnSpc>
                        <a:spcAft>
                          <a:spcPts val="0"/>
                        </a:spcAft>
                      </a:pPr>
                      <a:r>
                        <a:rPr lang="en-GB" sz="2400" dirty="0">
                          <a:effectLst/>
                        </a:rPr>
                        <a:t>61-70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25%</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31%</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40%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401711">
                <a:tc>
                  <a:txBody>
                    <a:bodyPr/>
                    <a:lstStyle/>
                    <a:p>
                      <a:pPr>
                        <a:lnSpc>
                          <a:spcPct val="150000"/>
                        </a:lnSpc>
                        <a:spcAft>
                          <a:spcPts val="0"/>
                        </a:spcAft>
                      </a:pPr>
                      <a:r>
                        <a:rPr lang="en-GB" sz="2400">
                          <a:effectLst/>
                        </a:rPr>
                        <a:t>71-80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24%</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30%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41%</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3%</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401711">
                <a:tc>
                  <a:txBody>
                    <a:bodyPr/>
                    <a:lstStyle/>
                    <a:p>
                      <a:pPr>
                        <a:lnSpc>
                          <a:spcPct val="150000"/>
                        </a:lnSpc>
                        <a:spcAft>
                          <a:spcPts val="0"/>
                        </a:spcAft>
                      </a:pPr>
                      <a:r>
                        <a:rPr lang="en-GB" sz="2400">
                          <a:effectLst/>
                        </a:rPr>
                        <a:t>81-90</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46%</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27%</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24%</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401711">
                <a:tc>
                  <a:txBody>
                    <a:bodyPr/>
                    <a:lstStyle/>
                    <a:p>
                      <a:pPr>
                        <a:lnSpc>
                          <a:spcPct val="150000"/>
                        </a:lnSpc>
                        <a:spcAft>
                          <a:spcPts val="0"/>
                        </a:spcAft>
                      </a:pPr>
                      <a:r>
                        <a:rPr lang="en-GB" sz="2400" dirty="0">
                          <a:effectLst/>
                        </a:rPr>
                        <a:t>90+</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67%</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11%</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a:effectLst/>
                        </a:rPr>
                        <a:t>11%</a:t>
                      </a:r>
                      <a:endParaRPr lang="en-GB" sz="24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a:lnSpc>
                          <a:spcPct val="150000"/>
                        </a:lnSpc>
                        <a:spcAft>
                          <a:spcPts val="0"/>
                        </a:spcAft>
                      </a:pPr>
                      <a:r>
                        <a:rPr lang="en-GB" sz="2400" dirty="0">
                          <a:effectLst/>
                        </a:rPr>
                        <a:t>11%</a:t>
                      </a:r>
                      <a:endParaRPr lang="en-GB" sz="24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5" name="Slide Number Placeholder 4"/>
          <p:cNvSpPr>
            <a:spLocks noGrp="1"/>
          </p:cNvSpPr>
          <p:nvPr>
            <p:ph type="sldNum" sz="quarter" idx="12"/>
          </p:nvPr>
        </p:nvSpPr>
        <p:spPr/>
        <p:txBody>
          <a:bodyPr/>
          <a:lstStyle/>
          <a:p>
            <a:fld id="{4225AF5D-FFC9-48A5-A018-E2EA3BE4A5E9}" type="slidenum">
              <a:rPr lang="en-GB" smtClean="0"/>
              <a:t>9</a:t>
            </a:fld>
            <a:endParaRPr lang="en-GB" dirty="0"/>
          </a:p>
        </p:txBody>
      </p:sp>
    </p:spTree>
    <p:extLst>
      <p:ext uri="{BB962C8B-B14F-4D97-AF65-F5344CB8AC3E}">
        <p14:creationId xmlns:p14="http://schemas.microsoft.com/office/powerpoint/2010/main" val="1397705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165</TotalTime>
  <Words>1330</Words>
  <Application>Microsoft Office PowerPoint</Application>
  <PresentationFormat>Widescreen</PresentationFormat>
  <Paragraphs>294</Paragraphs>
  <Slides>22</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SimSun</vt:lpstr>
      <vt:lpstr>Arial</vt:lpstr>
      <vt:lpstr>Calibri</vt:lpstr>
      <vt:lpstr>Calibri Light</vt:lpstr>
      <vt:lpstr>Georgia</vt:lpstr>
      <vt:lpstr>Helvetica</vt:lpstr>
      <vt:lpstr>Times New Roman</vt:lpstr>
      <vt:lpstr>Verdana</vt:lpstr>
      <vt:lpstr>Retrospect</vt:lpstr>
      <vt:lpstr>PowerPoint Presentation</vt:lpstr>
      <vt:lpstr>The key questions…..</vt:lpstr>
      <vt:lpstr>Knowing older people</vt:lpstr>
      <vt:lpstr>Ageing and change</vt:lpstr>
      <vt:lpstr>‘Grey pound’ research (sorry for the terminology – its what some research uses)</vt:lpstr>
      <vt:lpstr>Knowing older people </vt:lpstr>
      <vt:lpstr>What do ageing food shoppers want ?</vt:lpstr>
      <vt:lpstr>The research</vt:lpstr>
      <vt:lpstr>              More seats in the store ?</vt:lpstr>
      <vt:lpstr>             More toilets in the store </vt:lpstr>
      <vt:lpstr>More help from the store workers at the self service check out.</vt:lpstr>
      <vt:lpstr> Clear labelling of food stores ?</vt:lpstr>
      <vt:lpstr>              More Cafe’s in the store ?</vt:lpstr>
      <vt:lpstr>Food Shopping as a means of independence- using the internet ? </vt:lpstr>
      <vt:lpstr>Who helps you retrieve items ?</vt:lpstr>
      <vt:lpstr>Independence…….</vt:lpstr>
      <vt:lpstr>Independence</vt:lpstr>
      <vt:lpstr>Food Shopping as a social event</vt:lpstr>
      <vt:lpstr>Over to retailers…….</vt:lpstr>
      <vt:lpstr>                       Over to you ?</vt:lpstr>
      <vt:lpstr>Questions for discussion ?</vt:lpstr>
      <vt:lpstr>Questions</vt:lpstr>
    </vt:vector>
  </TitlesOfParts>
  <Company>Nottingham Trent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Towers, Christopher2</dc:creator>
  <cp:lastModifiedBy>Sullivan, Linda</cp:lastModifiedBy>
  <cp:revision>22</cp:revision>
  <cp:lastPrinted>2018-09-13T14:35:06Z</cp:lastPrinted>
  <dcterms:created xsi:type="dcterms:W3CDTF">2017-01-10T14:28:40Z</dcterms:created>
  <dcterms:modified xsi:type="dcterms:W3CDTF">2018-10-17T14:16:54Z</dcterms:modified>
</cp:coreProperties>
</file>