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59" r:id="rId4"/>
    <p:sldId id="261" r:id="rId5"/>
    <p:sldId id="285" r:id="rId6"/>
    <p:sldId id="287" r:id="rId7"/>
    <p:sldId id="289" r:id="rId8"/>
    <p:sldId id="288" r:id="rId9"/>
    <p:sldId id="290" r:id="rId10"/>
    <p:sldId id="264" r:id="rId11"/>
    <p:sldId id="291" r:id="rId12"/>
    <p:sldId id="294" r:id="rId13"/>
    <p:sldId id="292" r:id="rId14"/>
    <p:sldId id="293" r:id="rId15"/>
    <p:sldId id="295" r:id="rId16"/>
    <p:sldId id="296" r:id="rId17"/>
    <p:sldId id="297" r:id="rId18"/>
    <p:sldId id="299" r:id="rId19"/>
    <p:sldId id="301" r:id="rId20"/>
    <p:sldId id="300" r:id="rId21"/>
    <p:sldId id="279" r:id="rId22"/>
  </p:sldIdLst>
  <p:sldSz cx="9144000" cy="5143500" type="screen16x9"/>
  <p:notesSz cx="6794500" cy="9906000"/>
  <p:embeddedFontLs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C282E6-837D-4D04-87E5-BE2B82805A5D}">
  <a:tblStyle styleId="{8AC282E6-837D-4D04-87E5-BE2B82805A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66182" autoAdjust="0"/>
  </p:normalViewPr>
  <p:slideViewPr>
    <p:cSldViewPr snapToGrid="0">
      <p:cViewPr varScale="1">
        <p:scale>
          <a:sx n="96" d="100"/>
          <a:sy n="96" d="100"/>
        </p:scale>
        <p:origin x="14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23C7-7B5B-41F6-A11A-98B6D2DD9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9C8F6-E3F7-4FCE-8B2C-7FDA0470E2D8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Background</a:t>
          </a:r>
        </a:p>
      </dgm:t>
    </dgm:pt>
    <dgm:pt modelId="{F409A92E-5E24-46B0-920E-64741E47422B}" type="parTrans" cxnId="{9D96DC0C-CA5F-40C4-8DDC-AFC65EF2F4E5}">
      <dgm:prSet/>
      <dgm:spPr/>
      <dgm:t>
        <a:bodyPr/>
        <a:lstStyle/>
        <a:p>
          <a:endParaRPr lang="en-US"/>
        </a:p>
      </dgm:t>
    </dgm:pt>
    <dgm:pt modelId="{777683E9-5EBB-4222-8088-6926B952867B}" type="sibTrans" cxnId="{9D96DC0C-CA5F-40C4-8DDC-AFC65EF2F4E5}">
      <dgm:prSet/>
      <dgm:spPr/>
      <dgm:t>
        <a:bodyPr/>
        <a:lstStyle/>
        <a:p>
          <a:endParaRPr lang="en-US"/>
        </a:p>
      </dgm:t>
    </dgm:pt>
    <dgm:pt modelId="{1EE12CDF-F549-4CE2-AF6A-4E5CCF128BEB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Our work to date</a:t>
          </a:r>
        </a:p>
      </dgm:t>
    </dgm:pt>
    <dgm:pt modelId="{0CB3196C-6045-48F8-BFF0-C2CCFA24B52F}" type="parTrans" cxnId="{24079EA5-A477-4CD6-B4F9-3D728CEF5655}">
      <dgm:prSet/>
      <dgm:spPr/>
      <dgm:t>
        <a:bodyPr/>
        <a:lstStyle/>
        <a:p>
          <a:endParaRPr lang="en-US"/>
        </a:p>
      </dgm:t>
    </dgm:pt>
    <dgm:pt modelId="{E31B8B56-9779-4C42-B13C-F86A4D782D35}" type="sibTrans" cxnId="{24079EA5-A477-4CD6-B4F9-3D728CEF5655}">
      <dgm:prSet/>
      <dgm:spPr/>
      <dgm:t>
        <a:bodyPr/>
        <a:lstStyle/>
        <a:p>
          <a:endParaRPr lang="en-US"/>
        </a:p>
      </dgm:t>
    </dgm:pt>
    <dgm:pt modelId="{105FD5FE-DC09-4902-AF06-CC601AB2DAA2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The model of three interrelated domains</a:t>
          </a:r>
        </a:p>
      </dgm:t>
    </dgm:pt>
    <dgm:pt modelId="{41DC8755-35DA-48BF-8C95-AB56F7F202F0}" type="parTrans" cxnId="{FDC26A90-F9CC-4B3C-BA10-A6882C39DDF3}">
      <dgm:prSet/>
      <dgm:spPr/>
      <dgm:t>
        <a:bodyPr/>
        <a:lstStyle/>
        <a:p>
          <a:endParaRPr lang="en-US"/>
        </a:p>
      </dgm:t>
    </dgm:pt>
    <dgm:pt modelId="{5AFD9F8A-355F-40A0-93C4-01BB18846FB1}" type="sibTrans" cxnId="{FDC26A90-F9CC-4B3C-BA10-A6882C39DDF3}">
      <dgm:prSet/>
      <dgm:spPr/>
      <dgm:t>
        <a:bodyPr/>
        <a:lstStyle/>
        <a:p>
          <a:endParaRPr lang="en-US"/>
        </a:p>
      </dgm:t>
    </dgm:pt>
    <dgm:pt modelId="{14808FFE-DC74-4FD2-992A-4676D4B55232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Analysis</a:t>
          </a:r>
        </a:p>
      </dgm:t>
    </dgm:pt>
    <dgm:pt modelId="{CCDBAA46-751F-4B34-A0BD-626E88872327}" type="parTrans" cxnId="{AC056793-D54A-4061-87A3-8FC08AA55FD3}">
      <dgm:prSet/>
      <dgm:spPr/>
      <dgm:t>
        <a:bodyPr/>
        <a:lstStyle/>
        <a:p>
          <a:endParaRPr lang="en-US"/>
        </a:p>
      </dgm:t>
    </dgm:pt>
    <dgm:pt modelId="{CFA8B8F8-1CF8-4C41-9021-A76B4240C878}" type="sibTrans" cxnId="{AC056793-D54A-4061-87A3-8FC08AA55FD3}">
      <dgm:prSet/>
      <dgm:spPr/>
      <dgm:t>
        <a:bodyPr/>
        <a:lstStyle/>
        <a:p>
          <a:endParaRPr lang="en-US"/>
        </a:p>
      </dgm:t>
    </dgm:pt>
    <dgm:pt modelId="{95C76E97-A676-43FB-9493-6789FD1A4F62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Methodology</a:t>
          </a:r>
        </a:p>
      </dgm:t>
    </dgm:pt>
    <dgm:pt modelId="{D84ABAA4-FB60-4B49-8430-006F164B996B}" type="parTrans" cxnId="{1CCB1AB4-7F90-4604-849B-174FA01F95BB}">
      <dgm:prSet/>
      <dgm:spPr/>
      <dgm:t>
        <a:bodyPr/>
        <a:lstStyle/>
        <a:p>
          <a:endParaRPr lang="en-US"/>
        </a:p>
      </dgm:t>
    </dgm:pt>
    <dgm:pt modelId="{DDAE58D4-D534-4DB6-B909-FF213DD5C8DD}" type="sibTrans" cxnId="{1CCB1AB4-7F90-4604-849B-174FA01F95BB}">
      <dgm:prSet/>
      <dgm:spPr/>
      <dgm:t>
        <a:bodyPr/>
        <a:lstStyle/>
        <a:p>
          <a:endParaRPr lang="en-US"/>
        </a:p>
      </dgm:t>
    </dgm:pt>
    <dgm:pt modelId="{5E4BA21B-926C-405D-A6AB-36870F95288C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Conclusions</a:t>
          </a:r>
        </a:p>
      </dgm:t>
    </dgm:pt>
    <dgm:pt modelId="{9A5EC6E5-D18A-4623-9544-8C59F89EDE78}" type="parTrans" cxnId="{A74BD42C-7BDA-4A14-B199-BA31A7BE7ED7}">
      <dgm:prSet/>
      <dgm:spPr/>
      <dgm:t>
        <a:bodyPr/>
        <a:lstStyle/>
        <a:p>
          <a:endParaRPr lang="en-US"/>
        </a:p>
      </dgm:t>
    </dgm:pt>
    <dgm:pt modelId="{2A78CC1D-96A8-4860-8C53-6C7D9C74B5B7}" type="sibTrans" cxnId="{A74BD42C-7BDA-4A14-B199-BA31A7BE7ED7}">
      <dgm:prSet/>
      <dgm:spPr/>
      <dgm:t>
        <a:bodyPr/>
        <a:lstStyle/>
        <a:p>
          <a:endParaRPr lang="en-US"/>
        </a:p>
      </dgm:t>
    </dgm:pt>
    <dgm:pt modelId="{8848FC3D-0D37-4608-85E7-FA4D4618D72F}" type="pres">
      <dgm:prSet presAssocID="{ABEE23C7-7B5B-41F6-A11A-98B6D2DD9A69}" presName="linear" presStyleCnt="0">
        <dgm:presLayoutVars>
          <dgm:animLvl val="lvl"/>
          <dgm:resizeHandles val="exact"/>
        </dgm:presLayoutVars>
      </dgm:prSet>
      <dgm:spPr/>
    </dgm:pt>
    <dgm:pt modelId="{734F3722-A181-40A5-BA12-6A22CE9342DB}" type="pres">
      <dgm:prSet presAssocID="{CEB9C8F6-E3F7-4FCE-8B2C-7FDA0470E2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E88BE53-471A-42EA-B101-6E954CC99BEF}" type="pres">
      <dgm:prSet presAssocID="{777683E9-5EBB-4222-8088-6926B952867B}" presName="spacer" presStyleCnt="0"/>
      <dgm:spPr/>
    </dgm:pt>
    <dgm:pt modelId="{7E8490EB-29BD-4703-AD92-2CDB7376EE70}" type="pres">
      <dgm:prSet presAssocID="{1EE12CDF-F549-4CE2-AF6A-4E5CCF128BE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CB290E-62D1-4392-84E1-900A235404CD}" type="pres">
      <dgm:prSet presAssocID="{E31B8B56-9779-4C42-B13C-F86A4D782D35}" presName="spacer" presStyleCnt="0"/>
      <dgm:spPr/>
    </dgm:pt>
    <dgm:pt modelId="{61BB85EF-08F1-4068-A98B-845CED7C0580}" type="pres">
      <dgm:prSet presAssocID="{105FD5FE-DC09-4902-AF06-CC601AB2DA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F0144DC-84B4-490D-9FAE-A06071844EE5}" type="pres">
      <dgm:prSet presAssocID="{5AFD9F8A-355F-40A0-93C4-01BB18846FB1}" presName="spacer" presStyleCnt="0"/>
      <dgm:spPr/>
    </dgm:pt>
    <dgm:pt modelId="{710C7223-F5BD-4272-BBFB-BBC3C3FAC8F4}" type="pres">
      <dgm:prSet presAssocID="{95C76E97-A676-43FB-9493-6789FD1A4F6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F85F4E2-A483-4829-B769-B442766A2D1A}" type="pres">
      <dgm:prSet presAssocID="{DDAE58D4-D534-4DB6-B909-FF213DD5C8DD}" presName="spacer" presStyleCnt="0"/>
      <dgm:spPr/>
    </dgm:pt>
    <dgm:pt modelId="{47910E4D-B06E-480F-8E04-25385BDAAC7A}" type="pres">
      <dgm:prSet presAssocID="{14808FFE-DC74-4FD2-992A-4676D4B5523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1F69C9D-E4D3-4BEE-B167-05B51175643E}" type="pres">
      <dgm:prSet presAssocID="{CFA8B8F8-1CF8-4C41-9021-A76B4240C878}" presName="spacer" presStyleCnt="0"/>
      <dgm:spPr/>
    </dgm:pt>
    <dgm:pt modelId="{89D0471E-7882-4750-A8F2-F85BB50E2BA5}" type="pres">
      <dgm:prSet presAssocID="{5E4BA21B-926C-405D-A6AB-36870F95288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96DC0C-CA5F-40C4-8DDC-AFC65EF2F4E5}" srcId="{ABEE23C7-7B5B-41F6-A11A-98B6D2DD9A69}" destId="{CEB9C8F6-E3F7-4FCE-8B2C-7FDA0470E2D8}" srcOrd="0" destOrd="0" parTransId="{F409A92E-5E24-46B0-920E-64741E47422B}" sibTransId="{777683E9-5EBB-4222-8088-6926B952867B}"/>
    <dgm:cxn modelId="{6188DF17-D379-4E13-AD31-C0B65DCD011C}" type="presOf" srcId="{CEB9C8F6-E3F7-4FCE-8B2C-7FDA0470E2D8}" destId="{734F3722-A181-40A5-BA12-6A22CE9342DB}" srcOrd="0" destOrd="0" presId="urn:microsoft.com/office/officeart/2005/8/layout/vList2"/>
    <dgm:cxn modelId="{A74BD42C-7BDA-4A14-B199-BA31A7BE7ED7}" srcId="{ABEE23C7-7B5B-41F6-A11A-98B6D2DD9A69}" destId="{5E4BA21B-926C-405D-A6AB-36870F95288C}" srcOrd="5" destOrd="0" parTransId="{9A5EC6E5-D18A-4623-9544-8C59F89EDE78}" sibTransId="{2A78CC1D-96A8-4860-8C53-6C7D9C74B5B7}"/>
    <dgm:cxn modelId="{AA9CDA2D-334F-4ECA-8B04-972F92F76888}" type="presOf" srcId="{14808FFE-DC74-4FD2-992A-4676D4B55232}" destId="{47910E4D-B06E-480F-8E04-25385BDAAC7A}" srcOrd="0" destOrd="0" presId="urn:microsoft.com/office/officeart/2005/8/layout/vList2"/>
    <dgm:cxn modelId="{929CAB30-C33E-45B4-9B84-17D8C2763F36}" type="presOf" srcId="{5E4BA21B-926C-405D-A6AB-36870F95288C}" destId="{89D0471E-7882-4750-A8F2-F85BB50E2BA5}" srcOrd="0" destOrd="0" presId="urn:microsoft.com/office/officeart/2005/8/layout/vList2"/>
    <dgm:cxn modelId="{FEC0254B-ADAA-4338-BA77-B405755107AF}" type="presOf" srcId="{105FD5FE-DC09-4902-AF06-CC601AB2DAA2}" destId="{61BB85EF-08F1-4068-A98B-845CED7C0580}" srcOrd="0" destOrd="0" presId="urn:microsoft.com/office/officeart/2005/8/layout/vList2"/>
    <dgm:cxn modelId="{7C977256-0DC5-43B6-B878-8794B8DA9698}" type="presOf" srcId="{95C76E97-A676-43FB-9493-6789FD1A4F62}" destId="{710C7223-F5BD-4272-BBFB-BBC3C3FAC8F4}" srcOrd="0" destOrd="0" presId="urn:microsoft.com/office/officeart/2005/8/layout/vList2"/>
    <dgm:cxn modelId="{FDC26A90-F9CC-4B3C-BA10-A6882C39DDF3}" srcId="{ABEE23C7-7B5B-41F6-A11A-98B6D2DD9A69}" destId="{105FD5FE-DC09-4902-AF06-CC601AB2DAA2}" srcOrd="2" destOrd="0" parTransId="{41DC8755-35DA-48BF-8C95-AB56F7F202F0}" sibTransId="{5AFD9F8A-355F-40A0-93C4-01BB18846FB1}"/>
    <dgm:cxn modelId="{AC056793-D54A-4061-87A3-8FC08AA55FD3}" srcId="{ABEE23C7-7B5B-41F6-A11A-98B6D2DD9A69}" destId="{14808FFE-DC74-4FD2-992A-4676D4B55232}" srcOrd="4" destOrd="0" parTransId="{CCDBAA46-751F-4B34-A0BD-626E88872327}" sibTransId="{CFA8B8F8-1CF8-4C41-9021-A76B4240C878}"/>
    <dgm:cxn modelId="{24079EA5-A477-4CD6-B4F9-3D728CEF5655}" srcId="{ABEE23C7-7B5B-41F6-A11A-98B6D2DD9A69}" destId="{1EE12CDF-F549-4CE2-AF6A-4E5CCF128BEB}" srcOrd="1" destOrd="0" parTransId="{0CB3196C-6045-48F8-BFF0-C2CCFA24B52F}" sibTransId="{E31B8B56-9779-4C42-B13C-F86A4D782D35}"/>
    <dgm:cxn modelId="{5213C3A7-6BFA-46CF-A9A2-72C03CF4FD57}" type="presOf" srcId="{ABEE23C7-7B5B-41F6-A11A-98B6D2DD9A69}" destId="{8848FC3D-0D37-4608-85E7-FA4D4618D72F}" srcOrd="0" destOrd="0" presId="urn:microsoft.com/office/officeart/2005/8/layout/vList2"/>
    <dgm:cxn modelId="{1CCB1AB4-7F90-4604-849B-174FA01F95BB}" srcId="{ABEE23C7-7B5B-41F6-A11A-98B6D2DD9A69}" destId="{95C76E97-A676-43FB-9493-6789FD1A4F62}" srcOrd="3" destOrd="0" parTransId="{D84ABAA4-FB60-4B49-8430-006F164B996B}" sibTransId="{DDAE58D4-D534-4DB6-B909-FF213DD5C8DD}"/>
    <dgm:cxn modelId="{8D12BBBF-4820-4584-8FAC-4145CA2B11B9}" type="presOf" srcId="{1EE12CDF-F549-4CE2-AF6A-4E5CCF128BEB}" destId="{7E8490EB-29BD-4703-AD92-2CDB7376EE70}" srcOrd="0" destOrd="0" presId="urn:microsoft.com/office/officeart/2005/8/layout/vList2"/>
    <dgm:cxn modelId="{2E00C456-E5C5-4500-8ADE-CA3923000924}" type="presParOf" srcId="{8848FC3D-0D37-4608-85E7-FA4D4618D72F}" destId="{734F3722-A181-40A5-BA12-6A22CE9342DB}" srcOrd="0" destOrd="0" presId="urn:microsoft.com/office/officeart/2005/8/layout/vList2"/>
    <dgm:cxn modelId="{C70EA52D-34D6-4086-B401-894F35180486}" type="presParOf" srcId="{8848FC3D-0D37-4608-85E7-FA4D4618D72F}" destId="{5E88BE53-471A-42EA-B101-6E954CC99BEF}" srcOrd="1" destOrd="0" presId="urn:microsoft.com/office/officeart/2005/8/layout/vList2"/>
    <dgm:cxn modelId="{1475B19A-3FD4-4B4B-A7EC-99A4CE3E52BE}" type="presParOf" srcId="{8848FC3D-0D37-4608-85E7-FA4D4618D72F}" destId="{7E8490EB-29BD-4703-AD92-2CDB7376EE70}" srcOrd="2" destOrd="0" presId="urn:microsoft.com/office/officeart/2005/8/layout/vList2"/>
    <dgm:cxn modelId="{74E78387-2F31-4DD1-AAA7-B4FE5031862A}" type="presParOf" srcId="{8848FC3D-0D37-4608-85E7-FA4D4618D72F}" destId="{CFCB290E-62D1-4392-84E1-900A235404CD}" srcOrd="3" destOrd="0" presId="urn:microsoft.com/office/officeart/2005/8/layout/vList2"/>
    <dgm:cxn modelId="{C6D3CE3A-E626-4C1D-9191-8C1585DECF86}" type="presParOf" srcId="{8848FC3D-0D37-4608-85E7-FA4D4618D72F}" destId="{61BB85EF-08F1-4068-A98B-845CED7C0580}" srcOrd="4" destOrd="0" presId="urn:microsoft.com/office/officeart/2005/8/layout/vList2"/>
    <dgm:cxn modelId="{354B8E2D-FEBE-49D6-99DD-2DEAA7D5FF8B}" type="presParOf" srcId="{8848FC3D-0D37-4608-85E7-FA4D4618D72F}" destId="{3F0144DC-84B4-490D-9FAE-A06071844EE5}" srcOrd="5" destOrd="0" presId="urn:microsoft.com/office/officeart/2005/8/layout/vList2"/>
    <dgm:cxn modelId="{A54E5B03-9DFE-4B09-A1CC-BFFD5A8B0016}" type="presParOf" srcId="{8848FC3D-0D37-4608-85E7-FA4D4618D72F}" destId="{710C7223-F5BD-4272-BBFB-BBC3C3FAC8F4}" srcOrd="6" destOrd="0" presId="urn:microsoft.com/office/officeart/2005/8/layout/vList2"/>
    <dgm:cxn modelId="{90732492-65EA-48F6-AF3A-E5DCCDD6D599}" type="presParOf" srcId="{8848FC3D-0D37-4608-85E7-FA4D4618D72F}" destId="{1F85F4E2-A483-4829-B769-B442766A2D1A}" srcOrd="7" destOrd="0" presId="urn:microsoft.com/office/officeart/2005/8/layout/vList2"/>
    <dgm:cxn modelId="{B06861D1-EA05-4916-AC6C-6EA8C24F85A7}" type="presParOf" srcId="{8848FC3D-0D37-4608-85E7-FA4D4618D72F}" destId="{47910E4D-B06E-480F-8E04-25385BDAAC7A}" srcOrd="8" destOrd="0" presId="urn:microsoft.com/office/officeart/2005/8/layout/vList2"/>
    <dgm:cxn modelId="{F38A988E-5BBD-4AFF-BEDE-8E3B0BC75B11}" type="presParOf" srcId="{8848FC3D-0D37-4608-85E7-FA4D4618D72F}" destId="{F1F69C9D-E4D3-4BEE-B167-05B51175643E}" srcOrd="9" destOrd="0" presId="urn:microsoft.com/office/officeart/2005/8/layout/vList2"/>
    <dgm:cxn modelId="{4786DD74-94E4-4EC7-BBAE-405393B45B3C}" type="presParOf" srcId="{8848FC3D-0D37-4608-85E7-FA4D4618D72F}" destId="{89D0471E-7882-4750-A8F2-F85BB50E2BA5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2D114-23F0-4AAC-AB49-896946367DC7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3F7AECD-3CB8-43AF-A1FD-02F83A38C8CA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Pre 2010</a:t>
          </a:r>
        </a:p>
      </dgm:t>
    </dgm:pt>
    <dgm:pt modelId="{5DACE4FF-4FD3-4B04-BCB6-0040B7439468}" type="parTrans" cxnId="{D2114190-C7D7-4E07-8658-5700042945F8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C07F8329-BDD6-4CF5-816F-A128553AD3AF}" type="sibTrans" cxnId="{D2114190-C7D7-4E07-8658-5700042945F8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4F04D35E-57E6-4E59-9269-790E0FCDF045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New Performance Management</a:t>
          </a:r>
        </a:p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Service </a:t>
          </a:r>
          <a:r>
            <a:rPr lang="en-US" dirty="0" err="1">
              <a:latin typeface="Roboto Condensed" panose="020B0604020202020204" charset="0"/>
              <a:ea typeface="Roboto Condensed" panose="020B0604020202020204" charset="0"/>
            </a:rPr>
            <a:t>Modernisation</a:t>
          </a:r>
          <a:endParaRPr lang="en-US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536BCEDB-1F1E-49B3-BA56-047A822FCAC6}" type="parTrans" cxnId="{466D723C-3A22-47EA-ACAD-7E6C4748125C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D6582F7D-90C9-42E1-8081-3B3C4BAD5F8C}" type="sibTrans" cxnId="{466D723C-3A22-47EA-ACAD-7E6C4748125C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78050A5B-5B0D-4196-927C-F94563CBBD62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2010-2015</a:t>
          </a:r>
        </a:p>
      </dgm:t>
    </dgm:pt>
    <dgm:pt modelId="{410248B5-03AA-4DB5-AF62-ACE70DD28D5F}" type="parTrans" cxnId="{A7F59645-C1E1-460D-9654-23CFB4EF6302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005C7B02-2804-4F28-A4E7-2B491936BF0F}" type="sibTrans" cxnId="{A7F59645-C1E1-460D-9654-23CFB4EF6302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6ACA0465-DF81-4C38-93D1-3C98140CC069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Austerity</a:t>
          </a:r>
        </a:p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Sector-led improvement</a:t>
          </a:r>
        </a:p>
      </dgm:t>
    </dgm:pt>
    <dgm:pt modelId="{7B0E5B99-1F99-4697-B6AE-B2BEDD7BF506}" type="parTrans" cxnId="{A70F09CC-6836-4FE4-AE8B-8A664035A249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3B843566-64A4-4ED2-B9D7-D67CA8652CBA}" type="sibTrans" cxnId="{A70F09CC-6836-4FE4-AE8B-8A664035A249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42B9AEEB-4278-4149-93DA-BE6BE9AECF1E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Post 2015</a:t>
          </a:r>
        </a:p>
      </dgm:t>
    </dgm:pt>
    <dgm:pt modelId="{A7071442-0828-4EB1-83CE-5D3ED471FE7F}" type="parTrans" cxnId="{13E17FF0-094F-49AD-8CFD-E91FDF0B7006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1931CB44-0A92-4726-9EC5-1F7196975A44}" type="sibTrans" cxnId="{13E17FF0-094F-49AD-8CFD-E91FDF0B7006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AABFA55E-80B3-4CC7-9956-52617A376634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The Audit Commission</a:t>
          </a:r>
        </a:p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The need for collaboration between emergency services</a:t>
          </a:r>
        </a:p>
      </dgm:t>
    </dgm:pt>
    <dgm:pt modelId="{CE00CDB9-1753-4537-8958-027C56509046}" type="parTrans" cxnId="{56307D3F-7AFB-4EAC-8266-81AE4DFE110B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92B7128C-C12F-4A3F-89EC-B6AE170396E2}" type="sibTrans" cxnId="{56307D3F-7AFB-4EAC-8266-81AE4DFE110B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5FD5B924-AFAF-498A-AFD2-ADEEABCC62DF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The abdication of leadership and management of the FRS by the DCLG</a:t>
          </a:r>
        </a:p>
      </dgm:t>
    </dgm:pt>
    <dgm:pt modelId="{0C30454B-0131-4040-B8FA-B1AE021C7B4E}" type="parTrans" cxnId="{5934D08F-1659-4CE5-8C95-F9053EE16857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D6EAA962-F691-4F09-B95F-E0C609302BE9}" type="sibTrans" cxnId="{5934D08F-1659-4CE5-8C95-F9053EE16857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389525D6-D3CF-45C0-B3C1-3904F3A76A42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National Framework 2012 </a:t>
          </a:r>
        </a:p>
      </dgm:t>
    </dgm:pt>
    <dgm:pt modelId="{9A5D09B9-637E-487F-B3CB-DB8631ED29C7}" type="parTrans" cxnId="{6866631E-56B4-4534-8C32-90148108B6AB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DB6F7B54-69B3-4DA1-9248-AB73E9708AA8}" type="sibTrans" cxnId="{6866631E-56B4-4534-8C32-90148108B6AB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239498F5-D6C9-4CD6-BECE-BFE521D6FF7A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GB" dirty="0">
              <a:latin typeface="Roboto Condensed" panose="020B0604020202020204" charset="0"/>
              <a:ea typeface="Roboto Condensed" panose="020B0604020202020204" charset="0"/>
            </a:rPr>
            <a:t>Responsibility was handed from central government to Fire and Rescue Authorities</a:t>
          </a:r>
          <a:endParaRPr lang="en-US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B2C836ED-7A78-452E-A56C-79F7380B9690}" type="parTrans" cxnId="{258CEE1A-D066-43B6-830E-DC8DA3B58EDD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DE764F93-9BAA-4CF8-AC28-5CF52F70F2BA}" type="sibTrans" cxnId="{258CEE1A-D066-43B6-830E-DC8DA3B58EDD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4A05CBBB-1B23-4186-BC0C-40A5DF884497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US" dirty="0">
              <a:latin typeface="Roboto Condensed" panose="020B0604020202020204" charset="0"/>
              <a:ea typeface="Roboto Condensed" panose="020B0604020202020204" charset="0"/>
            </a:rPr>
            <a:t>Two critical reports into accountability and financial resilience of FRS</a:t>
          </a:r>
        </a:p>
      </dgm:t>
    </dgm:pt>
    <dgm:pt modelId="{1B027397-16CF-4C7F-BB23-CBE9BE1460C4}" type="parTrans" cxnId="{D370FFA5-67B5-4DFA-A30B-A0EF08ABBF4D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9C50E42F-60ED-4FDA-A7D2-4028FFEBE79E}" type="sibTrans" cxnId="{D370FFA5-67B5-4DFA-A30B-A0EF08ABBF4D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B21BB3D8-74FD-498A-B865-8C6020B6817B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GB" dirty="0">
              <a:latin typeface="Roboto Condensed" panose="020B0604020202020204" charset="0"/>
              <a:ea typeface="Roboto Condensed" panose="020B0604020202020204" charset="0"/>
            </a:rPr>
            <a:t>Policing and Crime Act 2017 – chapters 1 to 4 related to FRS</a:t>
          </a:r>
          <a:endParaRPr lang="en-US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8D725DC3-433A-4261-9034-69A216F89CF4}" type="parTrans" cxnId="{212F749D-C0BE-444E-B77D-B4BA3EB817AD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A8D4E74A-2520-47B9-8366-4E7B63E33AEE}" type="sibTrans" cxnId="{212F749D-C0BE-444E-B77D-B4BA3EB817AD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CE713395-DAEE-4E70-8BA4-31B75CD0EFF9}">
      <dgm:prSet phldrT="[Text]"/>
      <dgm:spPr>
        <a:solidFill>
          <a:srgbClr val="C7D3E6">
            <a:alpha val="90000"/>
          </a:srgbClr>
        </a:solidFill>
      </dgm:spPr>
      <dgm:t>
        <a:bodyPr anchor="ctr"/>
        <a:lstStyle/>
        <a:p>
          <a:r>
            <a:rPr lang="en-GB" dirty="0">
              <a:latin typeface="Roboto Condensed" panose="020B0604020202020204" charset="0"/>
              <a:ea typeface="Roboto Condensed" panose="020B0604020202020204" charset="0"/>
            </a:rPr>
            <a:t>Transfer of responsibility for FRS back to the Home Office</a:t>
          </a:r>
          <a:endParaRPr lang="en-US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10420B58-9E10-44C6-84F0-2119D46797BB}" type="parTrans" cxnId="{DDE4E61E-0110-4E45-893B-D61E20E5328F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A2A44108-FD3D-4672-8DBA-61E8CEBCA8A1}" type="sibTrans" cxnId="{DDE4E61E-0110-4E45-893B-D61E20E5328F}">
      <dgm:prSet/>
      <dgm:spPr/>
      <dgm:t>
        <a:bodyPr/>
        <a:lstStyle/>
        <a:p>
          <a:endParaRPr lang="en-US">
            <a:latin typeface="Roboto Condensed" panose="020B0604020202020204" charset="0"/>
            <a:ea typeface="Roboto Condensed" panose="020B0604020202020204" charset="0"/>
          </a:endParaRPr>
        </a:p>
      </dgm:t>
    </dgm:pt>
    <dgm:pt modelId="{8065D543-33D8-F44E-8F5E-BCEFA3827428}" type="pres">
      <dgm:prSet presAssocID="{2C12D114-23F0-4AAC-AB49-896946367DC7}" presName="Name0" presStyleCnt="0">
        <dgm:presLayoutVars>
          <dgm:dir/>
          <dgm:animLvl val="lvl"/>
          <dgm:resizeHandles val="exact"/>
        </dgm:presLayoutVars>
      </dgm:prSet>
      <dgm:spPr/>
    </dgm:pt>
    <dgm:pt modelId="{31B10CF6-D302-B54A-8FF8-79B25F023CF5}" type="pres">
      <dgm:prSet presAssocID="{F3F7AECD-3CB8-43AF-A1FD-02F83A38C8CA}" presName="composite" presStyleCnt="0"/>
      <dgm:spPr/>
    </dgm:pt>
    <dgm:pt modelId="{9BEADC3D-FD10-C247-98FB-0C3AF6BC1297}" type="pres">
      <dgm:prSet presAssocID="{F3F7AECD-3CB8-43AF-A1FD-02F83A38C8CA}" presName="parTx" presStyleLbl="alignNode1" presStyleIdx="0" presStyleCnt="3">
        <dgm:presLayoutVars>
          <dgm:chMax val="0"/>
          <dgm:chPref val="0"/>
        </dgm:presLayoutVars>
      </dgm:prSet>
      <dgm:spPr/>
    </dgm:pt>
    <dgm:pt modelId="{AB36C792-5CD7-5E43-BCD2-D082DF163E60}" type="pres">
      <dgm:prSet presAssocID="{F3F7AECD-3CB8-43AF-A1FD-02F83A38C8CA}" presName="desTx" presStyleLbl="alignAccFollowNode1" presStyleIdx="0" presStyleCnt="3">
        <dgm:presLayoutVars/>
      </dgm:prSet>
      <dgm:spPr/>
    </dgm:pt>
    <dgm:pt modelId="{532E02C1-640D-0F49-91F2-FA658B41D9E3}" type="pres">
      <dgm:prSet presAssocID="{C07F8329-BDD6-4CF5-816F-A128553AD3AF}" presName="space" presStyleCnt="0"/>
      <dgm:spPr/>
    </dgm:pt>
    <dgm:pt modelId="{E896D345-C382-AF42-8139-5C5128C0861F}" type="pres">
      <dgm:prSet presAssocID="{78050A5B-5B0D-4196-927C-F94563CBBD62}" presName="composite" presStyleCnt="0"/>
      <dgm:spPr/>
    </dgm:pt>
    <dgm:pt modelId="{34E2C8F0-2C95-3A49-A961-276AFAD48889}" type="pres">
      <dgm:prSet presAssocID="{78050A5B-5B0D-4196-927C-F94563CBBD62}" presName="parTx" presStyleLbl="alignNode1" presStyleIdx="1" presStyleCnt="3">
        <dgm:presLayoutVars>
          <dgm:chMax val="0"/>
          <dgm:chPref val="0"/>
        </dgm:presLayoutVars>
      </dgm:prSet>
      <dgm:spPr/>
    </dgm:pt>
    <dgm:pt modelId="{AD503139-DA1A-9B4A-946C-3F663D9FB6B5}" type="pres">
      <dgm:prSet presAssocID="{78050A5B-5B0D-4196-927C-F94563CBBD62}" presName="desTx" presStyleLbl="alignAccFollowNode1" presStyleIdx="1" presStyleCnt="3">
        <dgm:presLayoutVars/>
      </dgm:prSet>
      <dgm:spPr/>
    </dgm:pt>
    <dgm:pt modelId="{111A0542-66C8-084F-928B-C20434E5B5DC}" type="pres">
      <dgm:prSet presAssocID="{005C7B02-2804-4F28-A4E7-2B491936BF0F}" presName="space" presStyleCnt="0"/>
      <dgm:spPr/>
    </dgm:pt>
    <dgm:pt modelId="{0025D758-ACF6-9D4E-A900-31F9FDAED950}" type="pres">
      <dgm:prSet presAssocID="{42B9AEEB-4278-4149-93DA-BE6BE9AECF1E}" presName="composite" presStyleCnt="0"/>
      <dgm:spPr/>
    </dgm:pt>
    <dgm:pt modelId="{DB2D4F22-B8D1-0546-9C09-C4629B7D8030}" type="pres">
      <dgm:prSet presAssocID="{42B9AEEB-4278-4149-93DA-BE6BE9AECF1E}" presName="parTx" presStyleLbl="alignNode1" presStyleIdx="2" presStyleCnt="3">
        <dgm:presLayoutVars>
          <dgm:chMax val="0"/>
          <dgm:chPref val="0"/>
        </dgm:presLayoutVars>
      </dgm:prSet>
      <dgm:spPr/>
    </dgm:pt>
    <dgm:pt modelId="{000A14CA-852F-C347-9A5B-85283800468A}" type="pres">
      <dgm:prSet presAssocID="{42B9AEEB-4278-4149-93DA-BE6BE9AECF1E}" presName="desTx" presStyleLbl="alignAccFollowNode1" presStyleIdx="2" presStyleCnt="3">
        <dgm:presLayoutVars/>
      </dgm:prSet>
      <dgm:spPr/>
    </dgm:pt>
  </dgm:ptLst>
  <dgm:cxnLst>
    <dgm:cxn modelId="{258CEE1A-D066-43B6-830E-DC8DA3B58EDD}" srcId="{78050A5B-5B0D-4196-927C-F94563CBBD62}" destId="{239498F5-D6C9-4CD6-BECE-BFE521D6FF7A}" srcOrd="3" destOrd="0" parTransId="{B2C836ED-7A78-452E-A56C-79F7380B9690}" sibTransId="{DE764F93-9BAA-4CF8-AC28-5CF52F70F2BA}"/>
    <dgm:cxn modelId="{6866631E-56B4-4534-8C32-90148108B6AB}" srcId="{78050A5B-5B0D-4196-927C-F94563CBBD62}" destId="{389525D6-D3CF-45C0-B3C1-3904F3A76A42}" srcOrd="2" destOrd="0" parTransId="{9A5D09B9-637E-487F-B3CB-DB8631ED29C7}" sibTransId="{DB6F7B54-69B3-4DA1-9248-AB73E9708AA8}"/>
    <dgm:cxn modelId="{DDE4E61E-0110-4E45-893B-D61E20E5328F}" srcId="{42B9AEEB-4278-4149-93DA-BE6BE9AECF1E}" destId="{CE713395-DAEE-4E70-8BA4-31B75CD0EFF9}" srcOrd="1" destOrd="0" parTransId="{10420B58-9E10-44C6-84F0-2119D46797BB}" sibTransId="{A2A44108-FD3D-4672-8DBA-61E8CEBCA8A1}"/>
    <dgm:cxn modelId="{466D723C-3A22-47EA-ACAD-7E6C4748125C}" srcId="{F3F7AECD-3CB8-43AF-A1FD-02F83A38C8CA}" destId="{4F04D35E-57E6-4E59-9269-790E0FCDF045}" srcOrd="0" destOrd="0" parTransId="{536BCEDB-1F1E-49B3-BA56-047A822FCAC6}" sibTransId="{D6582F7D-90C9-42E1-8081-3B3C4BAD5F8C}"/>
    <dgm:cxn modelId="{56307D3F-7AFB-4EAC-8266-81AE4DFE110B}" srcId="{F3F7AECD-3CB8-43AF-A1FD-02F83A38C8CA}" destId="{AABFA55E-80B3-4CC7-9956-52617A376634}" srcOrd="1" destOrd="0" parTransId="{CE00CDB9-1753-4537-8958-027C56509046}" sibTransId="{92B7128C-C12F-4A3F-89EC-B6AE170396E2}"/>
    <dgm:cxn modelId="{FF6D3D40-D26B-B845-A18E-D5E43D0D32BD}" type="presOf" srcId="{78050A5B-5B0D-4196-927C-F94563CBBD62}" destId="{34E2C8F0-2C95-3A49-A961-276AFAD48889}" srcOrd="0" destOrd="0" presId="urn:microsoft.com/office/officeart/2016/7/layout/HorizontalActionList"/>
    <dgm:cxn modelId="{573BA743-FFA8-144C-A047-FB6BEB9526FC}" type="presOf" srcId="{239498F5-D6C9-4CD6-BECE-BFE521D6FF7A}" destId="{AD503139-DA1A-9B4A-946C-3F663D9FB6B5}" srcOrd="0" destOrd="3" presId="urn:microsoft.com/office/officeart/2016/7/layout/HorizontalActionList"/>
    <dgm:cxn modelId="{A7F59645-C1E1-460D-9654-23CFB4EF6302}" srcId="{2C12D114-23F0-4AAC-AB49-896946367DC7}" destId="{78050A5B-5B0D-4196-927C-F94563CBBD62}" srcOrd="1" destOrd="0" parTransId="{410248B5-03AA-4DB5-AF62-ACE70DD28D5F}" sibTransId="{005C7B02-2804-4F28-A4E7-2B491936BF0F}"/>
    <dgm:cxn modelId="{253B5E6B-E506-4F47-8FDA-34E69EA4ADCF}" type="presOf" srcId="{B21BB3D8-74FD-498A-B865-8C6020B6817B}" destId="{000A14CA-852F-C347-9A5B-85283800468A}" srcOrd="0" destOrd="2" presId="urn:microsoft.com/office/officeart/2016/7/layout/HorizontalActionList"/>
    <dgm:cxn modelId="{D2BD1971-2F1E-0F42-9C9A-A5511649E3E4}" type="presOf" srcId="{6ACA0465-DF81-4C38-93D1-3C98140CC069}" destId="{AD503139-DA1A-9B4A-946C-3F663D9FB6B5}" srcOrd="0" destOrd="0" presId="urn:microsoft.com/office/officeart/2016/7/layout/HorizontalActionList"/>
    <dgm:cxn modelId="{7B56AF54-D262-6442-965C-38D91F797897}" type="presOf" srcId="{389525D6-D3CF-45C0-B3C1-3904F3A76A42}" destId="{AD503139-DA1A-9B4A-946C-3F663D9FB6B5}" srcOrd="0" destOrd="2" presId="urn:microsoft.com/office/officeart/2016/7/layout/HorizontalActionList"/>
    <dgm:cxn modelId="{76627055-90D3-8144-9E18-F34B019F8AB3}" type="presOf" srcId="{2C12D114-23F0-4AAC-AB49-896946367DC7}" destId="{8065D543-33D8-F44E-8F5E-BCEFA3827428}" srcOrd="0" destOrd="0" presId="urn:microsoft.com/office/officeart/2016/7/layout/HorizontalActionList"/>
    <dgm:cxn modelId="{9C637489-41D9-9D43-B292-84A02BC991D0}" type="presOf" srcId="{4F04D35E-57E6-4E59-9269-790E0FCDF045}" destId="{AB36C792-5CD7-5E43-BCD2-D082DF163E60}" srcOrd="0" destOrd="0" presId="urn:microsoft.com/office/officeart/2016/7/layout/HorizontalActionList"/>
    <dgm:cxn modelId="{8F7C528B-4D0B-004C-AAEC-59DDF1139EF8}" type="presOf" srcId="{5FD5B924-AFAF-498A-AFD2-ADEEABCC62DF}" destId="{AD503139-DA1A-9B4A-946C-3F663D9FB6B5}" srcOrd="0" destOrd="1" presId="urn:microsoft.com/office/officeart/2016/7/layout/HorizontalActionList"/>
    <dgm:cxn modelId="{5934D08F-1659-4CE5-8C95-F9053EE16857}" srcId="{78050A5B-5B0D-4196-927C-F94563CBBD62}" destId="{5FD5B924-AFAF-498A-AFD2-ADEEABCC62DF}" srcOrd="1" destOrd="0" parTransId="{0C30454B-0131-4040-B8FA-B1AE021C7B4E}" sibTransId="{D6EAA962-F691-4F09-B95F-E0C609302BE9}"/>
    <dgm:cxn modelId="{D2114190-C7D7-4E07-8658-5700042945F8}" srcId="{2C12D114-23F0-4AAC-AB49-896946367DC7}" destId="{F3F7AECD-3CB8-43AF-A1FD-02F83A38C8CA}" srcOrd="0" destOrd="0" parTransId="{5DACE4FF-4FD3-4B04-BCB6-0040B7439468}" sibTransId="{C07F8329-BDD6-4CF5-816F-A128553AD3AF}"/>
    <dgm:cxn modelId="{23770094-97BA-F643-9FA4-E406621F6F91}" type="presOf" srcId="{F3F7AECD-3CB8-43AF-A1FD-02F83A38C8CA}" destId="{9BEADC3D-FD10-C247-98FB-0C3AF6BC1297}" srcOrd="0" destOrd="0" presId="urn:microsoft.com/office/officeart/2016/7/layout/HorizontalActionList"/>
    <dgm:cxn modelId="{212F749D-C0BE-444E-B77D-B4BA3EB817AD}" srcId="{42B9AEEB-4278-4149-93DA-BE6BE9AECF1E}" destId="{B21BB3D8-74FD-498A-B865-8C6020B6817B}" srcOrd="2" destOrd="0" parTransId="{8D725DC3-433A-4261-9034-69A216F89CF4}" sibTransId="{A8D4E74A-2520-47B9-8366-4E7B63E33AEE}"/>
    <dgm:cxn modelId="{D370FFA5-67B5-4DFA-A30B-A0EF08ABBF4D}" srcId="{42B9AEEB-4278-4149-93DA-BE6BE9AECF1E}" destId="{4A05CBBB-1B23-4186-BC0C-40A5DF884497}" srcOrd="0" destOrd="0" parTransId="{1B027397-16CF-4C7F-BB23-CBE9BE1460C4}" sibTransId="{9C50E42F-60ED-4FDA-A7D2-4028FFEBE79E}"/>
    <dgm:cxn modelId="{D968C2B6-34E2-CF46-8040-5DCE6423935C}" type="presOf" srcId="{42B9AEEB-4278-4149-93DA-BE6BE9AECF1E}" destId="{DB2D4F22-B8D1-0546-9C09-C4629B7D8030}" srcOrd="0" destOrd="0" presId="urn:microsoft.com/office/officeart/2016/7/layout/HorizontalActionList"/>
    <dgm:cxn modelId="{63E0D0BE-5C57-AA47-9E50-CB71F04549FD}" type="presOf" srcId="{4A05CBBB-1B23-4186-BC0C-40A5DF884497}" destId="{000A14CA-852F-C347-9A5B-85283800468A}" srcOrd="0" destOrd="0" presId="urn:microsoft.com/office/officeart/2016/7/layout/HorizontalActionList"/>
    <dgm:cxn modelId="{A70F09CC-6836-4FE4-AE8B-8A664035A249}" srcId="{78050A5B-5B0D-4196-927C-F94563CBBD62}" destId="{6ACA0465-DF81-4C38-93D1-3C98140CC069}" srcOrd="0" destOrd="0" parTransId="{7B0E5B99-1F99-4697-B6AE-B2BEDD7BF506}" sibTransId="{3B843566-64A4-4ED2-B9D7-D67CA8652CBA}"/>
    <dgm:cxn modelId="{61714FCC-5900-1646-B962-342C101873D9}" type="presOf" srcId="{CE713395-DAEE-4E70-8BA4-31B75CD0EFF9}" destId="{000A14CA-852F-C347-9A5B-85283800468A}" srcOrd="0" destOrd="1" presId="urn:microsoft.com/office/officeart/2016/7/layout/HorizontalActionList"/>
    <dgm:cxn modelId="{13E17FF0-094F-49AD-8CFD-E91FDF0B7006}" srcId="{2C12D114-23F0-4AAC-AB49-896946367DC7}" destId="{42B9AEEB-4278-4149-93DA-BE6BE9AECF1E}" srcOrd="2" destOrd="0" parTransId="{A7071442-0828-4EB1-83CE-5D3ED471FE7F}" sibTransId="{1931CB44-0A92-4726-9EC5-1F7196975A44}"/>
    <dgm:cxn modelId="{EE8B2BF9-D0B5-F443-9615-93697CFEEFAC}" type="presOf" srcId="{AABFA55E-80B3-4CC7-9956-52617A376634}" destId="{AB36C792-5CD7-5E43-BCD2-D082DF163E60}" srcOrd="0" destOrd="1" presId="urn:microsoft.com/office/officeart/2016/7/layout/HorizontalActionList"/>
    <dgm:cxn modelId="{B47A9055-957E-DC41-8BE9-369C6EA25D47}" type="presParOf" srcId="{8065D543-33D8-F44E-8F5E-BCEFA3827428}" destId="{31B10CF6-D302-B54A-8FF8-79B25F023CF5}" srcOrd="0" destOrd="0" presId="urn:microsoft.com/office/officeart/2016/7/layout/HorizontalActionList"/>
    <dgm:cxn modelId="{C832FE6D-5FC9-1348-BC23-064EE34354E6}" type="presParOf" srcId="{31B10CF6-D302-B54A-8FF8-79B25F023CF5}" destId="{9BEADC3D-FD10-C247-98FB-0C3AF6BC1297}" srcOrd="0" destOrd="0" presId="urn:microsoft.com/office/officeart/2016/7/layout/HorizontalActionList"/>
    <dgm:cxn modelId="{60FDA023-5208-704E-B2ED-2C72C1931FA9}" type="presParOf" srcId="{31B10CF6-D302-B54A-8FF8-79B25F023CF5}" destId="{AB36C792-5CD7-5E43-BCD2-D082DF163E60}" srcOrd="1" destOrd="0" presId="urn:microsoft.com/office/officeart/2016/7/layout/HorizontalActionList"/>
    <dgm:cxn modelId="{A8BFAC9E-A1D7-674C-BD9E-D4EB506C9585}" type="presParOf" srcId="{8065D543-33D8-F44E-8F5E-BCEFA3827428}" destId="{532E02C1-640D-0F49-91F2-FA658B41D9E3}" srcOrd="1" destOrd="0" presId="urn:microsoft.com/office/officeart/2016/7/layout/HorizontalActionList"/>
    <dgm:cxn modelId="{5690B251-3015-7E46-9D1A-CAED3F4776A0}" type="presParOf" srcId="{8065D543-33D8-F44E-8F5E-BCEFA3827428}" destId="{E896D345-C382-AF42-8139-5C5128C0861F}" srcOrd="2" destOrd="0" presId="urn:microsoft.com/office/officeart/2016/7/layout/HorizontalActionList"/>
    <dgm:cxn modelId="{F6B39CCA-4935-F04A-B72A-E9576A73AD0E}" type="presParOf" srcId="{E896D345-C382-AF42-8139-5C5128C0861F}" destId="{34E2C8F0-2C95-3A49-A961-276AFAD48889}" srcOrd="0" destOrd="0" presId="urn:microsoft.com/office/officeart/2016/7/layout/HorizontalActionList"/>
    <dgm:cxn modelId="{1EBC1547-5F2A-2F48-A8E1-F4FFC2325ADB}" type="presParOf" srcId="{E896D345-C382-AF42-8139-5C5128C0861F}" destId="{AD503139-DA1A-9B4A-946C-3F663D9FB6B5}" srcOrd="1" destOrd="0" presId="urn:microsoft.com/office/officeart/2016/7/layout/HorizontalActionList"/>
    <dgm:cxn modelId="{2AB4CE07-0EEC-AC4F-AAD5-8074869C5215}" type="presParOf" srcId="{8065D543-33D8-F44E-8F5E-BCEFA3827428}" destId="{111A0542-66C8-084F-928B-C20434E5B5DC}" srcOrd="3" destOrd="0" presId="urn:microsoft.com/office/officeart/2016/7/layout/HorizontalActionList"/>
    <dgm:cxn modelId="{167916DE-D631-0A40-9289-6F3DFA50F1D3}" type="presParOf" srcId="{8065D543-33D8-F44E-8F5E-BCEFA3827428}" destId="{0025D758-ACF6-9D4E-A900-31F9FDAED950}" srcOrd="4" destOrd="0" presId="urn:microsoft.com/office/officeart/2016/7/layout/HorizontalActionList"/>
    <dgm:cxn modelId="{7A6BC752-022D-834E-893F-6158CD4DA79D}" type="presParOf" srcId="{0025D758-ACF6-9D4E-A900-31F9FDAED950}" destId="{DB2D4F22-B8D1-0546-9C09-C4629B7D8030}" srcOrd="0" destOrd="0" presId="urn:microsoft.com/office/officeart/2016/7/layout/HorizontalActionList"/>
    <dgm:cxn modelId="{179E5750-43FB-1242-BBA6-3AC7D3D3B81D}" type="presParOf" srcId="{0025D758-ACF6-9D4E-A900-31F9FDAED950}" destId="{000A14CA-852F-C347-9A5B-85283800468A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B0ACC-8203-4504-BEDF-79C4B7E1C3D7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97614B4E-CB31-417A-B69E-2993C7FF46C8}">
      <dgm:prSet phldrT="[Text]" custT="1"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Policy development</a:t>
          </a:r>
        </a:p>
      </dgm:t>
    </dgm:pt>
    <dgm:pt modelId="{8CC97054-CF8C-4741-B5B3-8EFA4DC20F2A}" type="parTrans" cxnId="{3C101B43-7AE0-4FF1-BAAF-55303EC3DC00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87F4BC8A-EFCC-49BE-8F99-438C6C949627}" type="sibTrans" cxnId="{3C101B43-7AE0-4FF1-BAAF-55303EC3DC00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B89A158F-83D9-48EA-9483-8BBC7A8B0AC4}">
      <dgm:prSet phldrT="[Text]" custT="1"/>
      <dgm:spPr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latin typeface="Roboto Condensed" panose="020B0604020202020204" charset="0"/>
              <a:ea typeface="Roboto Condensed" panose="020B0604020202020204" charset="0"/>
            </a:rPr>
            <a:t>Public assurance</a:t>
          </a:r>
        </a:p>
      </dgm:t>
    </dgm:pt>
    <dgm:pt modelId="{7E109EF0-DCB1-46D2-9AC4-964E59ACA0CD}" type="parTrans" cxnId="{79E0769B-6B68-4235-9A3C-8829825AA3D4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3A06B5CF-9C6F-44ED-9075-C6ED93593189}" type="sibTrans" cxnId="{79E0769B-6B68-4235-9A3C-8829825AA3D4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C41F66BC-2D3E-42CD-92A6-CF078BCCA21D}">
      <dgm:prSet phldrT="[Text]" custT="1"/>
      <dgm:spPr>
        <a:solidFill>
          <a:schemeClr val="bg1">
            <a:alpha val="50000"/>
          </a:schemeClr>
        </a:solidFill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latin typeface="Roboto Condensed" panose="020B0604020202020204" charset="0"/>
              <a:ea typeface="Roboto Condensed" panose="020B0604020202020204" charset="0"/>
            </a:rPr>
            <a:t>Service delivery</a:t>
          </a:r>
        </a:p>
      </dgm:t>
    </dgm:pt>
    <dgm:pt modelId="{A6BBA8ED-FDDA-4D0F-A5EB-F3CEC2B1DE8F}" type="parTrans" cxnId="{888D40CB-1B72-4115-BE2C-2283299868D7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D42AC736-48F7-45AF-A4D3-06F3B82251EC}" type="sibTrans" cxnId="{888D40CB-1B72-4115-BE2C-2283299868D7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D10EB7B1-11ED-4505-9933-760E7D765B1C}" type="pres">
      <dgm:prSet presAssocID="{1E3B0ACC-8203-4504-BEDF-79C4B7E1C3D7}" presName="compositeShape" presStyleCnt="0">
        <dgm:presLayoutVars>
          <dgm:chMax val="7"/>
          <dgm:dir/>
          <dgm:resizeHandles val="exact"/>
        </dgm:presLayoutVars>
      </dgm:prSet>
      <dgm:spPr/>
    </dgm:pt>
    <dgm:pt modelId="{341D1087-1026-4F2F-BFFB-0B899A0837B4}" type="pres">
      <dgm:prSet presAssocID="{97614B4E-CB31-417A-B69E-2993C7FF46C8}" presName="circ1" presStyleLbl="vennNode1" presStyleIdx="0" presStyleCnt="3"/>
      <dgm:spPr/>
    </dgm:pt>
    <dgm:pt modelId="{7606B6D1-682F-4F74-8549-8EF3FF4CCC2C}" type="pres">
      <dgm:prSet presAssocID="{97614B4E-CB31-417A-B69E-2993C7FF46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BDB998-3B02-44D9-A76B-79CB62CDF55A}" type="pres">
      <dgm:prSet presAssocID="{B89A158F-83D9-48EA-9483-8BBC7A8B0AC4}" presName="circ2" presStyleLbl="vennNode1" presStyleIdx="1" presStyleCnt="3"/>
      <dgm:spPr/>
    </dgm:pt>
    <dgm:pt modelId="{0204BDBD-99BE-485C-91CF-FA72641AD474}" type="pres">
      <dgm:prSet presAssocID="{B89A158F-83D9-48EA-9483-8BBC7A8B0A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70081E-329C-4E31-8A3D-F4A2D7232BCE}" type="pres">
      <dgm:prSet presAssocID="{C41F66BC-2D3E-42CD-92A6-CF078BCCA21D}" presName="circ3" presStyleLbl="vennNode1" presStyleIdx="2" presStyleCnt="3"/>
      <dgm:spPr/>
    </dgm:pt>
    <dgm:pt modelId="{A23B1D60-D697-4496-84CA-FA98DF9D33D3}" type="pres">
      <dgm:prSet presAssocID="{C41F66BC-2D3E-42CD-92A6-CF078BCCA2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0F30D2C-B25A-4622-A94F-3412998FE5E1}" type="presOf" srcId="{C41F66BC-2D3E-42CD-92A6-CF078BCCA21D}" destId="{E670081E-329C-4E31-8A3D-F4A2D7232BCE}" srcOrd="0" destOrd="0" presId="urn:microsoft.com/office/officeart/2005/8/layout/venn1"/>
    <dgm:cxn modelId="{BE115C41-0292-4F31-AD39-8B5668C59473}" type="presOf" srcId="{B89A158F-83D9-48EA-9483-8BBC7A8B0AC4}" destId="{E5BDB998-3B02-44D9-A76B-79CB62CDF55A}" srcOrd="0" destOrd="0" presId="urn:microsoft.com/office/officeart/2005/8/layout/venn1"/>
    <dgm:cxn modelId="{3C101B43-7AE0-4FF1-BAAF-55303EC3DC00}" srcId="{1E3B0ACC-8203-4504-BEDF-79C4B7E1C3D7}" destId="{97614B4E-CB31-417A-B69E-2993C7FF46C8}" srcOrd="0" destOrd="0" parTransId="{8CC97054-CF8C-4741-B5B3-8EFA4DC20F2A}" sibTransId="{87F4BC8A-EFCC-49BE-8F99-438C6C949627}"/>
    <dgm:cxn modelId="{E05AE564-6726-4B37-91CC-4DFA5146B645}" type="presOf" srcId="{1E3B0ACC-8203-4504-BEDF-79C4B7E1C3D7}" destId="{D10EB7B1-11ED-4505-9933-760E7D765B1C}" srcOrd="0" destOrd="0" presId="urn:microsoft.com/office/officeart/2005/8/layout/venn1"/>
    <dgm:cxn modelId="{26A8D16C-243D-41CA-97FF-B0890C45CB4D}" type="presOf" srcId="{97614B4E-CB31-417A-B69E-2993C7FF46C8}" destId="{7606B6D1-682F-4F74-8549-8EF3FF4CCC2C}" srcOrd="1" destOrd="0" presId="urn:microsoft.com/office/officeart/2005/8/layout/venn1"/>
    <dgm:cxn modelId="{B712446E-7CAC-488E-A8EA-7AEDD011109F}" type="presOf" srcId="{97614B4E-CB31-417A-B69E-2993C7FF46C8}" destId="{341D1087-1026-4F2F-BFFB-0B899A0837B4}" srcOrd="0" destOrd="0" presId="urn:microsoft.com/office/officeart/2005/8/layout/venn1"/>
    <dgm:cxn modelId="{79E0769B-6B68-4235-9A3C-8829825AA3D4}" srcId="{1E3B0ACC-8203-4504-BEDF-79C4B7E1C3D7}" destId="{B89A158F-83D9-48EA-9483-8BBC7A8B0AC4}" srcOrd="1" destOrd="0" parTransId="{7E109EF0-DCB1-46D2-9AC4-964E59ACA0CD}" sibTransId="{3A06B5CF-9C6F-44ED-9075-C6ED93593189}"/>
    <dgm:cxn modelId="{3FBD25A2-6604-46E0-B523-A507F09AB95A}" type="presOf" srcId="{B89A158F-83D9-48EA-9483-8BBC7A8B0AC4}" destId="{0204BDBD-99BE-485C-91CF-FA72641AD474}" srcOrd="1" destOrd="0" presId="urn:microsoft.com/office/officeart/2005/8/layout/venn1"/>
    <dgm:cxn modelId="{9DC6B8A6-19FD-41F0-B831-866A2A727481}" type="presOf" srcId="{C41F66BC-2D3E-42CD-92A6-CF078BCCA21D}" destId="{A23B1D60-D697-4496-84CA-FA98DF9D33D3}" srcOrd="1" destOrd="0" presId="urn:microsoft.com/office/officeart/2005/8/layout/venn1"/>
    <dgm:cxn modelId="{888D40CB-1B72-4115-BE2C-2283299868D7}" srcId="{1E3B0ACC-8203-4504-BEDF-79C4B7E1C3D7}" destId="{C41F66BC-2D3E-42CD-92A6-CF078BCCA21D}" srcOrd="2" destOrd="0" parTransId="{A6BBA8ED-FDDA-4D0F-A5EB-F3CEC2B1DE8F}" sibTransId="{D42AC736-48F7-45AF-A4D3-06F3B82251EC}"/>
    <dgm:cxn modelId="{C2C70EF4-A089-47B3-AC0C-F1B60351B291}" type="presParOf" srcId="{D10EB7B1-11ED-4505-9933-760E7D765B1C}" destId="{341D1087-1026-4F2F-BFFB-0B899A0837B4}" srcOrd="0" destOrd="0" presId="urn:microsoft.com/office/officeart/2005/8/layout/venn1"/>
    <dgm:cxn modelId="{63927C13-7545-4232-91F8-FC87A7147B2E}" type="presParOf" srcId="{D10EB7B1-11ED-4505-9933-760E7D765B1C}" destId="{7606B6D1-682F-4F74-8549-8EF3FF4CCC2C}" srcOrd="1" destOrd="0" presId="urn:microsoft.com/office/officeart/2005/8/layout/venn1"/>
    <dgm:cxn modelId="{5E7700C1-B080-48EC-8B24-5805B653537D}" type="presParOf" srcId="{D10EB7B1-11ED-4505-9933-760E7D765B1C}" destId="{E5BDB998-3B02-44D9-A76B-79CB62CDF55A}" srcOrd="2" destOrd="0" presId="urn:microsoft.com/office/officeart/2005/8/layout/venn1"/>
    <dgm:cxn modelId="{56CA5E61-42B9-4C8C-980B-34A95F250281}" type="presParOf" srcId="{D10EB7B1-11ED-4505-9933-760E7D765B1C}" destId="{0204BDBD-99BE-485C-91CF-FA72641AD474}" srcOrd="3" destOrd="0" presId="urn:microsoft.com/office/officeart/2005/8/layout/venn1"/>
    <dgm:cxn modelId="{543EA88F-086B-434E-A01D-20E7AFA8E3F0}" type="presParOf" srcId="{D10EB7B1-11ED-4505-9933-760E7D765B1C}" destId="{E670081E-329C-4E31-8A3D-F4A2D7232BCE}" srcOrd="4" destOrd="0" presId="urn:microsoft.com/office/officeart/2005/8/layout/venn1"/>
    <dgm:cxn modelId="{1E42EC7F-6F9B-4F1D-AF82-707228816473}" type="presParOf" srcId="{D10EB7B1-11ED-4505-9933-760E7D765B1C}" destId="{A23B1D60-D697-4496-84CA-FA98DF9D33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B0ACC-8203-4504-BEDF-79C4B7E1C3D7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97614B4E-CB31-417A-B69E-2993C7FF46C8}">
      <dgm:prSet phldrT="[Text]" custT="1"/>
      <dgm:spPr>
        <a:solidFill>
          <a:schemeClr val="bg1"/>
        </a:solidFill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Roboto Condensed" panose="020B0604020202020204" charset="0"/>
              <a:ea typeface="Roboto Condensed" panose="020B0604020202020204" charset="0"/>
            </a:rPr>
            <a:t>Policy development</a:t>
          </a:r>
        </a:p>
      </dgm:t>
    </dgm:pt>
    <dgm:pt modelId="{8CC97054-CF8C-4741-B5B3-8EFA4DC20F2A}" type="parTrans" cxnId="{3C101B43-7AE0-4FF1-BAAF-55303EC3DC00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87F4BC8A-EFCC-49BE-8F99-438C6C949627}" type="sibTrans" cxnId="{3C101B43-7AE0-4FF1-BAAF-55303EC3DC00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B89A158F-83D9-48EA-9483-8BBC7A8B0AC4}">
      <dgm:prSet phldrT="[Text]" custT="1"/>
      <dgm:spPr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latin typeface="Roboto Condensed" panose="020B0604020202020204" charset="0"/>
              <a:ea typeface="Roboto Condensed" panose="020B0604020202020204" charset="0"/>
            </a:rPr>
            <a:t>Public assurance</a:t>
          </a:r>
        </a:p>
      </dgm:t>
    </dgm:pt>
    <dgm:pt modelId="{7E109EF0-DCB1-46D2-9AC4-964E59ACA0CD}" type="parTrans" cxnId="{79E0769B-6B68-4235-9A3C-8829825AA3D4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3A06B5CF-9C6F-44ED-9075-C6ED93593189}" type="sibTrans" cxnId="{79E0769B-6B68-4235-9A3C-8829825AA3D4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C41F66BC-2D3E-42CD-92A6-CF078BCCA21D}">
      <dgm:prSet phldrT="[Text]" custT="1"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Service delivery</a:t>
          </a:r>
        </a:p>
      </dgm:t>
    </dgm:pt>
    <dgm:pt modelId="{A6BBA8ED-FDDA-4D0F-A5EB-F3CEC2B1DE8F}" type="parTrans" cxnId="{888D40CB-1B72-4115-BE2C-2283299868D7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D42AC736-48F7-45AF-A4D3-06F3B82251EC}" type="sibTrans" cxnId="{888D40CB-1B72-4115-BE2C-2283299868D7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D10EB7B1-11ED-4505-9933-760E7D765B1C}" type="pres">
      <dgm:prSet presAssocID="{1E3B0ACC-8203-4504-BEDF-79C4B7E1C3D7}" presName="compositeShape" presStyleCnt="0">
        <dgm:presLayoutVars>
          <dgm:chMax val="7"/>
          <dgm:dir/>
          <dgm:resizeHandles val="exact"/>
        </dgm:presLayoutVars>
      </dgm:prSet>
      <dgm:spPr/>
    </dgm:pt>
    <dgm:pt modelId="{341D1087-1026-4F2F-BFFB-0B899A0837B4}" type="pres">
      <dgm:prSet presAssocID="{97614B4E-CB31-417A-B69E-2993C7FF46C8}" presName="circ1" presStyleLbl="vennNode1" presStyleIdx="0" presStyleCnt="3"/>
      <dgm:spPr/>
    </dgm:pt>
    <dgm:pt modelId="{7606B6D1-682F-4F74-8549-8EF3FF4CCC2C}" type="pres">
      <dgm:prSet presAssocID="{97614B4E-CB31-417A-B69E-2993C7FF46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BDB998-3B02-44D9-A76B-79CB62CDF55A}" type="pres">
      <dgm:prSet presAssocID="{B89A158F-83D9-48EA-9483-8BBC7A8B0AC4}" presName="circ2" presStyleLbl="vennNode1" presStyleIdx="1" presStyleCnt="3"/>
      <dgm:spPr/>
    </dgm:pt>
    <dgm:pt modelId="{0204BDBD-99BE-485C-91CF-FA72641AD474}" type="pres">
      <dgm:prSet presAssocID="{B89A158F-83D9-48EA-9483-8BBC7A8B0A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70081E-329C-4E31-8A3D-F4A2D7232BCE}" type="pres">
      <dgm:prSet presAssocID="{C41F66BC-2D3E-42CD-92A6-CF078BCCA21D}" presName="circ3" presStyleLbl="vennNode1" presStyleIdx="2" presStyleCnt="3"/>
      <dgm:spPr/>
    </dgm:pt>
    <dgm:pt modelId="{A23B1D60-D697-4496-84CA-FA98DF9D33D3}" type="pres">
      <dgm:prSet presAssocID="{C41F66BC-2D3E-42CD-92A6-CF078BCCA2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0F30D2C-B25A-4622-A94F-3412998FE5E1}" type="presOf" srcId="{C41F66BC-2D3E-42CD-92A6-CF078BCCA21D}" destId="{E670081E-329C-4E31-8A3D-F4A2D7232BCE}" srcOrd="0" destOrd="0" presId="urn:microsoft.com/office/officeart/2005/8/layout/venn1"/>
    <dgm:cxn modelId="{BE115C41-0292-4F31-AD39-8B5668C59473}" type="presOf" srcId="{B89A158F-83D9-48EA-9483-8BBC7A8B0AC4}" destId="{E5BDB998-3B02-44D9-A76B-79CB62CDF55A}" srcOrd="0" destOrd="0" presId="urn:microsoft.com/office/officeart/2005/8/layout/venn1"/>
    <dgm:cxn modelId="{3C101B43-7AE0-4FF1-BAAF-55303EC3DC00}" srcId="{1E3B0ACC-8203-4504-BEDF-79C4B7E1C3D7}" destId="{97614B4E-CB31-417A-B69E-2993C7FF46C8}" srcOrd="0" destOrd="0" parTransId="{8CC97054-CF8C-4741-B5B3-8EFA4DC20F2A}" sibTransId="{87F4BC8A-EFCC-49BE-8F99-438C6C949627}"/>
    <dgm:cxn modelId="{E05AE564-6726-4B37-91CC-4DFA5146B645}" type="presOf" srcId="{1E3B0ACC-8203-4504-BEDF-79C4B7E1C3D7}" destId="{D10EB7B1-11ED-4505-9933-760E7D765B1C}" srcOrd="0" destOrd="0" presId="urn:microsoft.com/office/officeart/2005/8/layout/venn1"/>
    <dgm:cxn modelId="{26A8D16C-243D-41CA-97FF-B0890C45CB4D}" type="presOf" srcId="{97614B4E-CB31-417A-B69E-2993C7FF46C8}" destId="{7606B6D1-682F-4F74-8549-8EF3FF4CCC2C}" srcOrd="1" destOrd="0" presId="urn:microsoft.com/office/officeart/2005/8/layout/venn1"/>
    <dgm:cxn modelId="{B712446E-7CAC-488E-A8EA-7AEDD011109F}" type="presOf" srcId="{97614B4E-CB31-417A-B69E-2993C7FF46C8}" destId="{341D1087-1026-4F2F-BFFB-0B899A0837B4}" srcOrd="0" destOrd="0" presId="urn:microsoft.com/office/officeart/2005/8/layout/venn1"/>
    <dgm:cxn modelId="{79E0769B-6B68-4235-9A3C-8829825AA3D4}" srcId="{1E3B0ACC-8203-4504-BEDF-79C4B7E1C3D7}" destId="{B89A158F-83D9-48EA-9483-8BBC7A8B0AC4}" srcOrd="1" destOrd="0" parTransId="{7E109EF0-DCB1-46D2-9AC4-964E59ACA0CD}" sibTransId="{3A06B5CF-9C6F-44ED-9075-C6ED93593189}"/>
    <dgm:cxn modelId="{3FBD25A2-6604-46E0-B523-A507F09AB95A}" type="presOf" srcId="{B89A158F-83D9-48EA-9483-8BBC7A8B0AC4}" destId="{0204BDBD-99BE-485C-91CF-FA72641AD474}" srcOrd="1" destOrd="0" presId="urn:microsoft.com/office/officeart/2005/8/layout/venn1"/>
    <dgm:cxn modelId="{9DC6B8A6-19FD-41F0-B831-866A2A727481}" type="presOf" srcId="{C41F66BC-2D3E-42CD-92A6-CF078BCCA21D}" destId="{A23B1D60-D697-4496-84CA-FA98DF9D33D3}" srcOrd="1" destOrd="0" presId="urn:microsoft.com/office/officeart/2005/8/layout/venn1"/>
    <dgm:cxn modelId="{888D40CB-1B72-4115-BE2C-2283299868D7}" srcId="{1E3B0ACC-8203-4504-BEDF-79C4B7E1C3D7}" destId="{C41F66BC-2D3E-42CD-92A6-CF078BCCA21D}" srcOrd="2" destOrd="0" parTransId="{A6BBA8ED-FDDA-4D0F-A5EB-F3CEC2B1DE8F}" sibTransId="{D42AC736-48F7-45AF-A4D3-06F3B82251EC}"/>
    <dgm:cxn modelId="{C2C70EF4-A089-47B3-AC0C-F1B60351B291}" type="presParOf" srcId="{D10EB7B1-11ED-4505-9933-760E7D765B1C}" destId="{341D1087-1026-4F2F-BFFB-0B899A0837B4}" srcOrd="0" destOrd="0" presId="urn:microsoft.com/office/officeart/2005/8/layout/venn1"/>
    <dgm:cxn modelId="{63927C13-7545-4232-91F8-FC87A7147B2E}" type="presParOf" srcId="{D10EB7B1-11ED-4505-9933-760E7D765B1C}" destId="{7606B6D1-682F-4F74-8549-8EF3FF4CCC2C}" srcOrd="1" destOrd="0" presId="urn:microsoft.com/office/officeart/2005/8/layout/venn1"/>
    <dgm:cxn modelId="{5E7700C1-B080-48EC-8B24-5805B653537D}" type="presParOf" srcId="{D10EB7B1-11ED-4505-9933-760E7D765B1C}" destId="{E5BDB998-3B02-44D9-A76B-79CB62CDF55A}" srcOrd="2" destOrd="0" presId="urn:microsoft.com/office/officeart/2005/8/layout/venn1"/>
    <dgm:cxn modelId="{56CA5E61-42B9-4C8C-980B-34A95F250281}" type="presParOf" srcId="{D10EB7B1-11ED-4505-9933-760E7D765B1C}" destId="{0204BDBD-99BE-485C-91CF-FA72641AD474}" srcOrd="3" destOrd="0" presId="urn:microsoft.com/office/officeart/2005/8/layout/venn1"/>
    <dgm:cxn modelId="{543EA88F-086B-434E-A01D-20E7AFA8E3F0}" type="presParOf" srcId="{D10EB7B1-11ED-4505-9933-760E7D765B1C}" destId="{E670081E-329C-4E31-8A3D-F4A2D7232BCE}" srcOrd="4" destOrd="0" presId="urn:microsoft.com/office/officeart/2005/8/layout/venn1"/>
    <dgm:cxn modelId="{1E42EC7F-6F9B-4F1D-AF82-707228816473}" type="presParOf" srcId="{D10EB7B1-11ED-4505-9933-760E7D765B1C}" destId="{A23B1D60-D697-4496-84CA-FA98DF9D33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3B0ACC-8203-4504-BEDF-79C4B7E1C3D7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97614B4E-CB31-417A-B69E-2993C7FF46C8}">
      <dgm:prSet phldrT="[Text]" custT="1"/>
      <dgm:spPr>
        <a:solidFill>
          <a:schemeClr val="bg1"/>
        </a:solidFill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rPr>
            <a:t>Policy development</a:t>
          </a:r>
        </a:p>
      </dgm:t>
    </dgm:pt>
    <dgm:pt modelId="{8CC97054-CF8C-4741-B5B3-8EFA4DC20F2A}" type="parTrans" cxnId="{3C101B43-7AE0-4FF1-BAAF-55303EC3DC00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87F4BC8A-EFCC-49BE-8F99-438C6C949627}" type="sibTrans" cxnId="{3C101B43-7AE0-4FF1-BAAF-55303EC3DC00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B89A158F-83D9-48EA-9483-8BBC7A8B0AC4}">
      <dgm:prSet phldrT="[Text]" custT="1"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Public assurance</a:t>
          </a:r>
        </a:p>
      </dgm:t>
    </dgm:pt>
    <dgm:pt modelId="{7E109EF0-DCB1-46D2-9AC4-964E59ACA0CD}" type="parTrans" cxnId="{79E0769B-6B68-4235-9A3C-8829825AA3D4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3A06B5CF-9C6F-44ED-9075-C6ED93593189}" type="sibTrans" cxnId="{79E0769B-6B68-4235-9A3C-8829825AA3D4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C41F66BC-2D3E-42CD-92A6-CF078BCCA21D}">
      <dgm:prSet phldrT="[Text]" custT="1"/>
      <dgm:spPr>
        <a:solidFill>
          <a:schemeClr val="bg1">
            <a:alpha val="50000"/>
          </a:schemeClr>
        </a:solidFill>
        <a:ln>
          <a:solidFill>
            <a:srgbClr val="3F5378"/>
          </a:solidFill>
        </a:ln>
      </dgm:spPr>
      <dgm:t>
        <a:bodyPr/>
        <a:lstStyle/>
        <a:p>
          <a:r>
            <a:rPr lang="en-US" sz="1400" dirty="0">
              <a:latin typeface="Roboto Condensed" panose="020B0604020202020204" charset="0"/>
              <a:ea typeface="Roboto Condensed" panose="020B0604020202020204" charset="0"/>
            </a:rPr>
            <a:t>Service delivery</a:t>
          </a:r>
        </a:p>
      </dgm:t>
    </dgm:pt>
    <dgm:pt modelId="{A6BBA8ED-FDDA-4D0F-A5EB-F3CEC2B1DE8F}" type="parTrans" cxnId="{888D40CB-1B72-4115-BE2C-2283299868D7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D42AC736-48F7-45AF-A4D3-06F3B82251EC}" type="sibTrans" cxnId="{888D40CB-1B72-4115-BE2C-2283299868D7}">
      <dgm:prSet/>
      <dgm:spPr/>
      <dgm:t>
        <a:bodyPr/>
        <a:lstStyle/>
        <a:p>
          <a:endParaRPr lang="en-US" sz="1400">
            <a:latin typeface="Roboto Condensed" panose="020B0604020202020204" charset="0"/>
            <a:ea typeface="Roboto Condensed" panose="020B0604020202020204" charset="0"/>
          </a:endParaRPr>
        </a:p>
      </dgm:t>
    </dgm:pt>
    <dgm:pt modelId="{D10EB7B1-11ED-4505-9933-760E7D765B1C}" type="pres">
      <dgm:prSet presAssocID="{1E3B0ACC-8203-4504-BEDF-79C4B7E1C3D7}" presName="compositeShape" presStyleCnt="0">
        <dgm:presLayoutVars>
          <dgm:chMax val="7"/>
          <dgm:dir/>
          <dgm:resizeHandles val="exact"/>
        </dgm:presLayoutVars>
      </dgm:prSet>
      <dgm:spPr/>
    </dgm:pt>
    <dgm:pt modelId="{341D1087-1026-4F2F-BFFB-0B899A0837B4}" type="pres">
      <dgm:prSet presAssocID="{97614B4E-CB31-417A-B69E-2993C7FF46C8}" presName="circ1" presStyleLbl="vennNode1" presStyleIdx="0" presStyleCnt="3"/>
      <dgm:spPr/>
    </dgm:pt>
    <dgm:pt modelId="{7606B6D1-682F-4F74-8549-8EF3FF4CCC2C}" type="pres">
      <dgm:prSet presAssocID="{97614B4E-CB31-417A-B69E-2993C7FF46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BDB998-3B02-44D9-A76B-79CB62CDF55A}" type="pres">
      <dgm:prSet presAssocID="{B89A158F-83D9-48EA-9483-8BBC7A8B0AC4}" presName="circ2" presStyleLbl="vennNode1" presStyleIdx="1" presStyleCnt="3"/>
      <dgm:spPr/>
    </dgm:pt>
    <dgm:pt modelId="{0204BDBD-99BE-485C-91CF-FA72641AD474}" type="pres">
      <dgm:prSet presAssocID="{B89A158F-83D9-48EA-9483-8BBC7A8B0A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70081E-329C-4E31-8A3D-F4A2D7232BCE}" type="pres">
      <dgm:prSet presAssocID="{C41F66BC-2D3E-42CD-92A6-CF078BCCA21D}" presName="circ3" presStyleLbl="vennNode1" presStyleIdx="2" presStyleCnt="3"/>
      <dgm:spPr/>
    </dgm:pt>
    <dgm:pt modelId="{A23B1D60-D697-4496-84CA-FA98DF9D33D3}" type="pres">
      <dgm:prSet presAssocID="{C41F66BC-2D3E-42CD-92A6-CF078BCCA2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0F30D2C-B25A-4622-A94F-3412998FE5E1}" type="presOf" srcId="{C41F66BC-2D3E-42CD-92A6-CF078BCCA21D}" destId="{E670081E-329C-4E31-8A3D-F4A2D7232BCE}" srcOrd="0" destOrd="0" presId="urn:microsoft.com/office/officeart/2005/8/layout/venn1"/>
    <dgm:cxn modelId="{BE115C41-0292-4F31-AD39-8B5668C59473}" type="presOf" srcId="{B89A158F-83D9-48EA-9483-8BBC7A8B0AC4}" destId="{E5BDB998-3B02-44D9-A76B-79CB62CDF55A}" srcOrd="0" destOrd="0" presId="urn:microsoft.com/office/officeart/2005/8/layout/venn1"/>
    <dgm:cxn modelId="{3C101B43-7AE0-4FF1-BAAF-55303EC3DC00}" srcId="{1E3B0ACC-8203-4504-BEDF-79C4B7E1C3D7}" destId="{97614B4E-CB31-417A-B69E-2993C7FF46C8}" srcOrd="0" destOrd="0" parTransId="{8CC97054-CF8C-4741-B5B3-8EFA4DC20F2A}" sibTransId="{87F4BC8A-EFCC-49BE-8F99-438C6C949627}"/>
    <dgm:cxn modelId="{E05AE564-6726-4B37-91CC-4DFA5146B645}" type="presOf" srcId="{1E3B0ACC-8203-4504-BEDF-79C4B7E1C3D7}" destId="{D10EB7B1-11ED-4505-9933-760E7D765B1C}" srcOrd="0" destOrd="0" presId="urn:microsoft.com/office/officeart/2005/8/layout/venn1"/>
    <dgm:cxn modelId="{26A8D16C-243D-41CA-97FF-B0890C45CB4D}" type="presOf" srcId="{97614B4E-CB31-417A-B69E-2993C7FF46C8}" destId="{7606B6D1-682F-4F74-8549-8EF3FF4CCC2C}" srcOrd="1" destOrd="0" presId="urn:microsoft.com/office/officeart/2005/8/layout/venn1"/>
    <dgm:cxn modelId="{B712446E-7CAC-488E-A8EA-7AEDD011109F}" type="presOf" srcId="{97614B4E-CB31-417A-B69E-2993C7FF46C8}" destId="{341D1087-1026-4F2F-BFFB-0B899A0837B4}" srcOrd="0" destOrd="0" presId="urn:microsoft.com/office/officeart/2005/8/layout/venn1"/>
    <dgm:cxn modelId="{79E0769B-6B68-4235-9A3C-8829825AA3D4}" srcId="{1E3B0ACC-8203-4504-BEDF-79C4B7E1C3D7}" destId="{B89A158F-83D9-48EA-9483-8BBC7A8B0AC4}" srcOrd="1" destOrd="0" parTransId="{7E109EF0-DCB1-46D2-9AC4-964E59ACA0CD}" sibTransId="{3A06B5CF-9C6F-44ED-9075-C6ED93593189}"/>
    <dgm:cxn modelId="{3FBD25A2-6604-46E0-B523-A507F09AB95A}" type="presOf" srcId="{B89A158F-83D9-48EA-9483-8BBC7A8B0AC4}" destId="{0204BDBD-99BE-485C-91CF-FA72641AD474}" srcOrd="1" destOrd="0" presId="urn:microsoft.com/office/officeart/2005/8/layout/venn1"/>
    <dgm:cxn modelId="{9DC6B8A6-19FD-41F0-B831-866A2A727481}" type="presOf" srcId="{C41F66BC-2D3E-42CD-92A6-CF078BCCA21D}" destId="{A23B1D60-D697-4496-84CA-FA98DF9D33D3}" srcOrd="1" destOrd="0" presId="urn:microsoft.com/office/officeart/2005/8/layout/venn1"/>
    <dgm:cxn modelId="{888D40CB-1B72-4115-BE2C-2283299868D7}" srcId="{1E3B0ACC-8203-4504-BEDF-79C4B7E1C3D7}" destId="{C41F66BC-2D3E-42CD-92A6-CF078BCCA21D}" srcOrd="2" destOrd="0" parTransId="{A6BBA8ED-FDDA-4D0F-A5EB-F3CEC2B1DE8F}" sibTransId="{D42AC736-48F7-45AF-A4D3-06F3B82251EC}"/>
    <dgm:cxn modelId="{C2C70EF4-A089-47B3-AC0C-F1B60351B291}" type="presParOf" srcId="{D10EB7B1-11ED-4505-9933-760E7D765B1C}" destId="{341D1087-1026-4F2F-BFFB-0B899A0837B4}" srcOrd="0" destOrd="0" presId="urn:microsoft.com/office/officeart/2005/8/layout/venn1"/>
    <dgm:cxn modelId="{63927C13-7545-4232-91F8-FC87A7147B2E}" type="presParOf" srcId="{D10EB7B1-11ED-4505-9933-760E7D765B1C}" destId="{7606B6D1-682F-4F74-8549-8EF3FF4CCC2C}" srcOrd="1" destOrd="0" presId="urn:microsoft.com/office/officeart/2005/8/layout/venn1"/>
    <dgm:cxn modelId="{5E7700C1-B080-48EC-8B24-5805B653537D}" type="presParOf" srcId="{D10EB7B1-11ED-4505-9933-760E7D765B1C}" destId="{E5BDB998-3B02-44D9-A76B-79CB62CDF55A}" srcOrd="2" destOrd="0" presId="urn:microsoft.com/office/officeart/2005/8/layout/venn1"/>
    <dgm:cxn modelId="{56CA5E61-42B9-4C8C-980B-34A95F250281}" type="presParOf" srcId="{D10EB7B1-11ED-4505-9933-760E7D765B1C}" destId="{0204BDBD-99BE-485C-91CF-FA72641AD474}" srcOrd="3" destOrd="0" presId="urn:microsoft.com/office/officeart/2005/8/layout/venn1"/>
    <dgm:cxn modelId="{543EA88F-086B-434E-A01D-20E7AFA8E3F0}" type="presParOf" srcId="{D10EB7B1-11ED-4505-9933-760E7D765B1C}" destId="{E670081E-329C-4E31-8A3D-F4A2D7232BCE}" srcOrd="4" destOrd="0" presId="urn:microsoft.com/office/officeart/2005/8/layout/venn1"/>
    <dgm:cxn modelId="{1E42EC7F-6F9B-4F1D-AF82-707228816473}" type="presParOf" srcId="{D10EB7B1-11ED-4505-9933-760E7D765B1C}" destId="{A23B1D60-D697-4496-84CA-FA98DF9D33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F3722-A181-40A5-BA12-6A22CE9342DB}">
      <dsp:nvSpPr>
        <dsp:cNvPr id="0" name=""/>
        <dsp:cNvSpPr/>
      </dsp:nvSpPr>
      <dsp:spPr>
        <a:xfrm>
          <a:off x="0" y="286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Background</a:t>
          </a:r>
        </a:p>
      </dsp:txBody>
      <dsp:txXfrm>
        <a:off x="22846" y="51507"/>
        <a:ext cx="5606771" cy="422308"/>
      </dsp:txXfrm>
    </dsp:sp>
    <dsp:sp modelId="{7E8490EB-29BD-4703-AD92-2CDB7376EE70}">
      <dsp:nvSpPr>
        <dsp:cNvPr id="0" name=""/>
        <dsp:cNvSpPr/>
      </dsp:nvSpPr>
      <dsp:spPr>
        <a:xfrm>
          <a:off x="0" y="5542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Our work to date</a:t>
          </a:r>
        </a:p>
      </dsp:txBody>
      <dsp:txXfrm>
        <a:off x="22846" y="577107"/>
        <a:ext cx="5606771" cy="422308"/>
      </dsp:txXfrm>
    </dsp:sp>
    <dsp:sp modelId="{61BB85EF-08F1-4068-A98B-845CED7C0580}">
      <dsp:nvSpPr>
        <dsp:cNvPr id="0" name=""/>
        <dsp:cNvSpPr/>
      </dsp:nvSpPr>
      <dsp:spPr>
        <a:xfrm>
          <a:off x="0" y="10798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model of three interrelated domains</a:t>
          </a:r>
        </a:p>
      </dsp:txBody>
      <dsp:txXfrm>
        <a:off x="22846" y="1102707"/>
        <a:ext cx="5606771" cy="422308"/>
      </dsp:txXfrm>
    </dsp:sp>
    <dsp:sp modelId="{710C7223-F5BD-4272-BBFB-BBC3C3FAC8F4}">
      <dsp:nvSpPr>
        <dsp:cNvPr id="0" name=""/>
        <dsp:cNvSpPr/>
      </dsp:nvSpPr>
      <dsp:spPr>
        <a:xfrm>
          <a:off x="0" y="16054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Methodology</a:t>
          </a:r>
        </a:p>
      </dsp:txBody>
      <dsp:txXfrm>
        <a:off x="22846" y="1628307"/>
        <a:ext cx="5606771" cy="422308"/>
      </dsp:txXfrm>
    </dsp:sp>
    <dsp:sp modelId="{47910E4D-B06E-480F-8E04-25385BDAAC7A}">
      <dsp:nvSpPr>
        <dsp:cNvPr id="0" name=""/>
        <dsp:cNvSpPr/>
      </dsp:nvSpPr>
      <dsp:spPr>
        <a:xfrm>
          <a:off x="0" y="21310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Analysis</a:t>
          </a:r>
        </a:p>
      </dsp:txBody>
      <dsp:txXfrm>
        <a:off x="22846" y="2153907"/>
        <a:ext cx="5606771" cy="422308"/>
      </dsp:txXfrm>
    </dsp:sp>
    <dsp:sp modelId="{89D0471E-7882-4750-A8F2-F85BB50E2BA5}">
      <dsp:nvSpPr>
        <dsp:cNvPr id="0" name=""/>
        <dsp:cNvSpPr/>
      </dsp:nvSpPr>
      <dsp:spPr>
        <a:xfrm>
          <a:off x="0" y="26566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Conclusions</a:t>
          </a:r>
        </a:p>
      </dsp:txBody>
      <dsp:txXfrm>
        <a:off x="22846" y="2679507"/>
        <a:ext cx="5606771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ADC3D-FD10-C247-98FB-0C3AF6BC1297}">
      <dsp:nvSpPr>
        <dsp:cNvPr id="0" name=""/>
        <dsp:cNvSpPr/>
      </dsp:nvSpPr>
      <dsp:spPr>
        <a:xfrm>
          <a:off x="4086" y="90806"/>
          <a:ext cx="2434134" cy="730240"/>
        </a:xfrm>
        <a:prstGeom prst="rect">
          <a:avLst/>
        </a:prstGeom>
        <a:solidFill>
          <a:srgbClr val="3F5378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51" tIns="192351" rIns="192351" bIns="19235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Pre 2010</a:t>
          </a:r>
        </a:p>
      </dsp:txBody>
      <dsp:txXfrm>
        <a:off x="4086" y="90806"/>
        <a:ext cx="2434134" cy="730240"/>
      </dsp:txXfrm>
    </dsp:sp>
    <dsp:sp modelId="{AB36C792-5CD7-5E43-BCD2-D082DF163E60}">
      <dsp:nvSpPr>
        <dsp:cNvPr id="0" name=""/>
        <dsp:cNvSpPr/>
      </dsp:nvSpPr>
      <dsp:spPr>
        <a:xfrm>
          <a:off x="4086" y="821046"/>
          <a:ext cx="2434134" cy="2077600"/>
        </a:xfrm>
        <a:prstGeom prst="rect">
          <a:avLst/>
        </a:prstGeom>
        <a:solidFill>
          <a:srgbClr val="C7D3E6">
            <a:alpha val="90000"/>
          </a:srgb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38" tIns="240438" rIns="240438" bIns="2404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New Performance Management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Service </a:t>
          </a:r>
          <a:r>
            <a:rPr lang="en-US" sz="1100" kern="1200" dirty="0" err="1">
              <a:latin typeface="Roboto Condensed" panose="020B0604020202020204" charset="0"/>
              <a:ea typeface="Roboto Condensed" panose="020B0604020202020204" charset="0"/>
            </a:rPr>
            <a:t>Modernisation</a:t>
          </a:r>
          <a:endParaRPr lang="en-US" sz="1100" kern="1200" dirty="0">
            <a:latin typeface="Roboto Condensed" panose="020B0604020202020204" charset="0"/>
            <a:ea typeface="Roboto Condensed" panose="020B060402020202020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The Audit Commission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The need for collaboration between emergency services</a:t>
          </a:r>
        </a:p>
      </dsp:txBody>
      <dsp:txXfrm>
        <a:off x="4086" y="821046"/>
        <a:ext cx="2434134" cy="2077600"/>
      </dsp:txXfrm>
    </dsp:sp>
    <dsp:sp modelId="{34E2C8F0-2C95-3A49-A961-276AFAD48889}">
      <dsp:nvSpPr>
        <dsp:cNvPr id="0" name=""/>
        <dsp:cNvSpPr/>
      </dsp:nvSpPr>
      <dsp:spPr>
        <a:xfrm>
          <a:off x="2546115" y="90806"/>
          <a:ext cx="2434134" cy="730240"/>
        </a:xfrm>
        <a:prstGeom prst="rect">
          <a:avLst/>
        </a:prstGeom>
        <a:solidFill>
          <a:srgbClr val="3F5378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51" tIns="192351" rIns="192351" bIns="19235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2010-2015</a:t>
          </a:r>
        </a:p>
      </dsp:txBody>
      <dsp:txXfrm>
        <a:off x="2546115" y="90806"/>
        <a:ext cx="2434134" cy="730240"/>
      </dsp:txXfrm>
    </dsp:sp>
    <dsp:sp modelId="{AD503139-DA1A-9B4A-946C-3F663D9FB6B5}">
      <dsp:nvSpPr>
        <dsp:cNvPr id="0" name=""/>
        <dsp:cNvSpPr/>
      </dsp:nvSpPr>
      <dsp:spPr>
        <a:xfrm>
          <a:off x="2546115" y="821046"/>
          <a:ext cx="2434134" cy="2077600"/>
        </a:xfrm>
        <a:prstGeom prst="rect">
          <a:avLst/>
        </a:prstGeom>
        <a:solidFill>
          <a:srgbClr val="C7D3E6">
            <a:alpha val="90000"/>
          </a:srgb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38" tIns="240438" rIns="240438" bIns="2404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Austerity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Sector-led improvement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The abdication of leadership and management of the FRS by the DCLG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National Framework 2012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Roboto Condensed" panose="020B0604020202020204" charset="0"/>
              <a:ea typeface="Roboto Condensed" panose="020B0604020202020204" charset="0"/>
            </a:rPr>
            <a:t>Responsibility was handed from central government to Fire and Rescue Authorities</a:t>
          </a:r>
          <a:endParaRPr lang="en-US" sz="11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2546115" y="821046"/>
        <a:ext cx="2434134" cy="2077600"/>
      </dsp:txXfrm>
    </dsp:sp>
    <dsp:sp modelId="{DB2D4F22-B8D1-0546-9C09-C4629B7D8030}">
      <dsp:nvSpPr>
        <dsp:cNvPr id="0" name=""/>
        <dsp:cNvSpPr/>
      </dsp:nvSpPr>
      <dsp:spPr>
        <a:xfrm>
          <a:off x="5088144" y="90806"/>
          <a:ext cx="2434134" cy="730240"/>
        </a:xfrm>
        <a:prstGeom prst="rect">
          <a:avLst/>
        </a:prstGeom>
        <a:solidFill>
          <a:srgbClr val="3F5378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51" tIns="192351" rIns="192351" bIns="19235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Post 2015</a:t>
          </a:r>
        </a:p>
      </dsp:txBody>
      <dsp:txXfrm>
        <a:off x="5088144" y="90806"/>
        <a:ext cx="2434134" cy="730240"/>
      </dsp:txXfrm>
    </dsp:sp>
    <dsp:sp modelId="{000A14CA-852F-C347-9A5B-85283800468A}">
      <dsp:nvSpPr>
        <dsp:cNvPr id="0" name=""/>
        <dsp:cNvSpPr/>
      </dsp:nvSpPr>
      <dsp:spPr>
        <a:xfrm>
          <a:off x="5088144" y="821046"/>
          <a:ext cx="2434134" cy="2077600"/>
        </a:xfrm>
        <a:prstGeom prst="rect">
          <a:avLst/>
        </a:prstGeom>
        <a:solidFill>
          <a:srgbClr val="C7D3E6">
            <a:alpha val="90000"/>
          </a:srgb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38" tIns="240438" rIns="240438" bIns="2404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Roboto Condensed" panose="020B0604020202020204" charset="0"/>
              <a:ea typeface="Roboto Condensed" panose="020B0604020202020204" charset="0"/>
            </a:rPr>
            <a:t>Two critical reports into accountability and financial resilience of FRS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Roboto Condensed" panose="020B0604020202020204" charset="0"/>
              <a:ea typeface="Roboto Condensed" panose="020B0604020202020204" charset="0"/>
            </a:rPr>
            <a:t>Transfer of responsibility for FRS back to the Home Office</a:t>
          </a:r>
          <a:endParaRPr lang="en-US" sz="1100" kern="1200" dirty="0">
            <a:latin typeface="Roboto Condensed" panose="020B0604020202020204" charset="0"/>
            <a:ea typeface="Roboto Condensed" panose="020B060402020202020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Roboto Condensed" panose="020B0604020202020204" charset="0"/>
              <a:ea typeface="Roboto Condensed" panose="020B0604020202020204" charset="0"/>
            </a:rPr>
            <a:t>Policing and Crime Act 2017 – chapters 1 to 4 related to FRS</a:t>
          </a:r>
          <a:endParaRPr lang="en-US" sz="11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088144" y="821046"/>
        <a:ext cx="2434134" cy="207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D1087-1026-4F2F-BFFB-0B899A0837B4}">
      <dsp:nvSpPr>
        <dsp:cNvPr id="0" name=""/>
        <dsp:cNvSpPr/>
      </dsp:nvSpPr>
      <dsp:spPr>
        <a:xfrm>
          <a:off x="791999" y="26999"/>
          <a:ext cx="1296000" cy="1296000"/>
        </a:xfrm>
        <a:prstGeom prst="ellipse">
          <a:avLst/>
        </a:prstGeom>
        <a:solidFill>
          <a:srgbClr val="3F5378"/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Policy development</a:t>
          </a:r>
        </a:p>
      </dsp:txBody>
      <dsp:txXfrm>
        <a:off x="964800" y="253799"/>
        <a:ext cx="950400" cy="583200"/>
      </dsp:txXfrm>
    </dsp:sp>
    <dsp:sp modelId="{E5BDB998-3B02-44D9-A76B-79CB62CDF55A}">
      <dsp:nvSpPr>
        <dsp:cNvPr id="0" name=""/>
        <dsp:cNvSpPr/>
      </dsp:nvSpPr>
      <dsp:spPr>
        <a:xfrm>
          <a:off x="1259639" y="837000"/>
          <a:ext cx="1296000" cy="12960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Roboto Condensed" panose="020B0604020202020204" charset="0"/>
              <a:ea typeface="Roboto Condensed" panose="020B0604020202020204" charset="0"/>
            </a:rPr>
            <a:t>Public assurance</a:t>
          </a:r>
        </a:p>
      </dsp:txBody>
      <dsp:txXfrm>
        <a:off x="1656000" y="1171799"/>
        <a:ext cx="777600" cy="712800"/>
      </dsp:txXfrm>
    </dsp:sp>
    <dsp:sp modelId="{E670081E-329C-4E31-8A3D-F4A2D7232BCE}">
      <dsp:nvSpPr>
        <dsp:cNvPr id="0" name=""/>
        <dsp:cNvSpPr/>
      </dsp:nvSpPr>
      <dsp:spPr>
        <a:xfrm>
          <a:off x="324359" y="837000"/>
          <a:ext cx="1296000" cy="1296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Roboto Condensed" panose="020B0604020202020204" charset="0"/>
              <a:ea typeface="Roboto Condensed" panose="020B0604020202020204" charset="0"/>
            </a:rPr>
            <a:t>Service delivery</a:t>
          </a:r>
        </a:p>
      </dsp:txBody>
      <dsp:txXfrm>
        <a:off x="446400" y="1171799"/>
        <a:ext cx="777600" cy="712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D1087-1026-4F2F-BFFB-0B899A0837B4}">
      <dsp:nvSpPr>
        <dsp:cNvPr id="0" name=""/>
        <dsp:cNvSpPr/>
      </dsp:nvSpPr>
      <dsp:spPr>
        <a:xfrm>
          <a:off x="791999" y="26999"/>
          <a:ext cx="1296000" cy="12960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Roboto Condensed" panose="020B0604020202020204" charset="0"/>
              <a:ea typeface="Roboto Condensed" panose="020B0604020202020204" charset="0"/>
            </a:rPr>
            <a:t>Policy development</a:t>
          </a:r>
        </a:p>
      </dsp:txBody>
      <dsp:txXfrm>
        <a:off x="964800" y="253799"/>
        <a:ext cx="950400" cy="583200"/>
      </dsp:txXfrm>
    </dsp:sp>
    <dsp:sp modelId="{E5BDB998-3B02-44D9-A76B-79CB62CDF55A}">
      <dsp:nvSpPr>
        <dsp:cNvPr id="0" name=""/>
        <dsp:cNvSpPr/>
      </dsp:nvSpPr>
      <dsp:spPr>
        <a:xfrm>
          <a:off x="1259639" y="837000"/>
          <a:ext cx="1296000" cy="12960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Roboto Condensed" panose="020B0604020202020204" charset="0"/>
              <a:ea typeface="Roboto Condensed" panose="020B0604020202020204" charset="0"/>
            </a:rPr>
            <a:t>Public assurance</a:t>
          </a:r>
        </a:p>
      </dsp:txBody>
      <dsp:txXfrm>
        <a:off x="1656000" y="1171799"/>
        <a:ext cx="777600" cy="712800"/>
      </dsp:txXfrm>
    </dsp:sp>
    <dsp:sp modelId="{E670081E-329C-4E31-8A3D-F4A2D7232BCE}">
      <dsp:nvSpPr>
        <dsp:cNvPr id="0" name=""/>
        <dsp:cNvSpPr/>
      </dsp:nvSpPr>
      <dsp:spPr>
        <a:xfrm>
          <a:off x="324359" y="837000"/>
          <a:ext cx="1296000" cy="1296000"/>
        </a:xfrm>
        <a:prstGeom prst="ellipse">
          <a:avLst/>
        </a:prstGeom>
        <a:solidFill>
          <a:srgbClr val="3F5378"/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Service delivery</a:t>
          </a:r>
        </a:p>
      </dsp:txBody>
      <dsp:txXfrm>
        <a:off x="446400" y="1171799"/>
        <a:ext cx="777600" cy="712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D1087-1026-4F2F-BFFB-0B899A0837B4}">
      <dsp:nvSpPr>
        <dsp:cNvPr id="0" name=""/>
        <dsp:cNvSpPr/>
      </dsp:nvSpPr>
      <dsp:spPr>
        <a:xfrm>
          <a:off x="791999" y="26999"/>
          <a:ext cx="1296000" cy="12960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rPr>
            <a:t>Policy development</a:t>
          </a:r>
        </a:p>
      </dsp:txBody>
      <dsp:txXfrm>
        <a:off x="964800" y="253799"/>
        <a:ext cx="950400" cy="583200"/>
      </dsp:txXfrm>
    </dsp:sp>
    <dsp:sp modelId="{E5BDB998-3B02-44D9-A76B-79CB62CDF55A}">
      <dsp:nvSpPr>
        <dsp:cNvPr id="0" name=""/>
        <dsp:cNvSpPr/>
      </dsp:nvSpPr>
      <dsp:spPr>
        <a:xfrm>
          <a:off x="1259639" y="837000"/>
          <a:ext cx="1296000" cy="1296000"/>
        </a:xfrm>
        <a:prstGeom prst="ellipse">
          <a:avLst/>
        </a:prstGeom>
        <a:solidFill>
          <a:srgbClr val="3F5378"/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Public assurance</a:t>
          </a:r>
        </a:p>
      </dsp:txBody>
      <dsp:txXfrm>
        <a:off x="1656000" y="1171799"/>
        <a:ext cx="777600" cy="712800"/>
      </dsp:txXfrm>
    </dsp:sp>
    <dsp:sp modelId="{E670081E-329C-4E31-8A3D-F4A2D7232BCE}">
      <dsp:nvSpPr>
        <dsp:cNvPr id="0" name=""/>
        <dsp:cNvSpPr/>
      </dsp:nvSpPr>
      <dsp:spPr>
        <a:xfrm>
          <a:off x="324359" y="837000"/>
          <a:ext cx="1296000" cy="1296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Roboto Condensed" panose="020B0604020202020204" charset="0"/>
              <a:ea typeface="Roboto Condensed" panose="020B0604020202020204" charset="0"/>
            </a:rPr>
            <a:t>Service delivery</a:t>
          </a:r>
        </a:p>
      </dsp:txBody>
      <dsp:txXfrm>
        <a:off x="446400" y="1171799"/>
        <a:ext cx="777600" cy="7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17B7A-921F-4C49-80BC-E0C9370631E1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92EED-D514-48A8-879F-A4F824543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7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2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10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26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46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266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582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426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971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277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9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629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44125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5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685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58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9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8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murphy@ntu.ac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atarzyna.lakoma@ntu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59281" y="174361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3200" dirty="0"/>
              <a:t>SHIFTING TECTONIC PLATES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>
                <a:solidFill>
                  <a:schemeClr val="bg1"/>
                </a:solidFill>
              </a:rPr>
              <a:t>Changes to the strategic and operational landscape of the emergency services in the UK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/>
            </a:b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3" y="3245341"/>
            <a:ext cx="1813482" cy="8278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15" y="4209177"/>
            <a:ext cx="35945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Annual Conference on Fire Related Research and Developments (RE18)</a:t>
            </a:r>
          </a:p>
          <a:p>
            <a:r>
              <a:rPr lang="en-GB" sz="1200" dirty="0">
                <a:solidFill>
                  <a:srgbClr val="002060"/>
                </a:solidFill>
              </a:rPr>
              <a:t>West Midlands Fire Service HQ, Birmingham</a:t>
            </a:r>
          </a:p>
          <a:p>
            <a:r>
              <a:rPr lang="en-GB" sz="1200" dirty="0">
                <a:solidFill>
                  <a:srgbClr val="002060"/>
                </a:solidFill>
              </a:rPr>
              <a:t>13th November 2018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041347" y="4750396"/>
            <a:ext cx="356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Pete Murphy and Katarzyna Lakoma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2484131" y="3841006"/>
            <a:ext cx="3218052" cy="70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GB" sz="1050" dirty="0"/>
              <a:t>National Fire Chiefs Council</a:t>
            </a:r>
          </a:p>
          <a:p>
            <a:pPr marL="285750" indent="-285750"/>
            <a:r>
              <a:rPr lang="en-GB" sz="1050" dirty="0"/>
              <a:t>External Auditors</a:t>
            </a:r>
          </a:p>
          <a:p>
            <a:pPr marL="285750" indent="-285750"/>
            <a:r>
              <a:rPr lang="en-GB" sz="1050" dirty="0"/>
              <a:t>National Regulators</a:t>
            </a:r>
          </a:p>
          <a:p>
            <a:pPr marL="285750" indent="-285750"/>
            <a:r>
              <a:rPr lang="en-GB" sz="1050" dirty="0"/>
              <a:t>HMICFRS </a:t>
            </a:r>
            <a:endParaRPr sz="1050"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401;p26"/>
          <p:cNvGrpSpPr/>
          <p:nvPr/>
        </p:nvGrpSpPr>
        <p:grpSpPr>
          <a:xfrm>
            <a:off x="2096301" y="1313062"/>
            <a:ext cx="4320000" cy="720000"/>
            <a:chOff x="-1535283" y="1287960"/>
            <a:chExt cx="11486579" cy="2067200"/>
          </a:xfrm>
        </p:grpSpPr>
        <p:sp>
          <p:nvSpPr>
            <p:cNvPr id="18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9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0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24652" y="1533649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Literature Review</a:t>
            </a:r>
          </a:p>
        </p:txBody>
      </p:sp>
      <p:grpSp>
        <p:nvGrpSpPr>
          <p:cNvPr id="24" name="Google Shape;401;p26"/>
          <p:cNvGrpSpPr/>
          <p:nvPr/>
        </p:nvGrpSpPr>
        <p:grpSpPr>
          <a:xfrm>
            <a:off x="2154496" y="2178205"/>
            <a:ext cx="4320000" cy="720000"/>
            <a:chOff x="-1535283" y="1287960"/>
            <a:chExt cx="11486579" cy="2067200"/>
          </a:xfrm>
        </p:grpSpPr>
        <p:sp>
          <p:nvSpPr>
            <p:cNvPr id="25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9639" y="2398792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Document analysis</a:t>
            </a:r>
          </a:p>
        </p:txBody>
      </p:sp>
      <p:grpSp>
        <p:nvGrpSpPr>
          <p:cNvPr id="31" name="Google Shape;401;p26"/>
          <p:cNvGrpSpPr/>
          <p:nvPr/>
        </p:nvGrpSpPr>
        <p:grpSpPr>
          <a:xfrm>
            <a:off x="2197587" y="3076239"/>
            <a:ext cx="4320000" cy="720000"/>
            <a:chOff x="-1535283" y="1287960"/>
            <a:chExt cx="11486579" cy="2067200"/>
          </a:xfrm>
        </p:grpSpPr>
        <p:sp>
          <p:nvSpPr>
            <p:cNvPr id="3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846178" y="3296258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A series of interviews from key stakeholders</a:t>
            </a:r>
          </a:p>
        </p:txBody>
      </p:sp>
      <p:sp>
        <p:nvSpPr>
          <p:cNvPr id="38" name="Google Shape;284;p19"/>
          <p:cNvSpPr txBox="1">
            <a:spLocks/>
          </p:cNvSpPr>
          <p:nvPr/>
        </p:nvSpPr>
        <p:spPr>
          <a:xfrm>
            <a:off x="4671654" y="3853373"/>
            <a:ext cx="3218052" cy="7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285750" indent="-285750"/>
            <a:r>
              <a:rPr lang="en-GB" sz="1050" dirty="0"/>
              <a:t>Central Government</a:t>
            </a:r>
          </a:p>
          <a:p>
            <a:pPr marL="285750" indent="-285750"/>
            <a:r>
              <a:rPr lang="en-GB" sz="1050" dirty="0"/>
              <a:t>Local Government</a:t>
            </a:r>
          </a:p>
          <a:p>
            <a:pPr marL="285750" indent="-285750"/>
            <a:r>
              <a:rPr lang="en-GB" sz="1050" dirty="0"/>
              <a:t>Improvement Agencies</a:t>
            </a:r>
          </a:p>
          <a:p>
            <a:pPr marL="285750" indent="-285750"/>
            <a:r>
              <a:rPr lang="en-GB" sz="1050" dirty="0"/>
              <a:t>Fire Standards Board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211" y="2857992"/>
            <a:ext cx="4094400" cy="1159800"/>
          </a:xfrm>
        </p:spPr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119" y="1110418"/>
            <a:ext cx="9637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708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3" y="1371183"/>
            <a:ext cx="3764091" cy="3633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6" name="Google Shape;945;p37"/>
          <p:cNvGrpSpPr/>
          <p:nvPr/>
        </p:nvGrpSpPr>
        <p:grpSpPr>
          <a:xfrm>
            <a:off x="252264" y="580107"/>
            <a:ext cx="407743" cy="391135"/>
            <a:chOff x="5233525" y="4954450"/>
            <a:chExt cx="538275" cy="516350"/>
          </a:xfrm>
        </p:grpSpPr>
        <p:sp>
          <p:nvSpPr>
            <p:cNvPr id="7" name="Google Shape;946;p37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47;p3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8;p37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9;p3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0;p37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1;p37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2;p37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3;p37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4;p37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5;p3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6;p37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438153" y="971242"/>
            <a:ext cx="4708409" cy="3311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r>
              <a:rPr lang="en-GB" dirty="0"/>
              <a:t>Values – </a:t>
            </a:r>
            <a:r>
              <a:rPr lang="en-GB" dirty="0">
                <a:solidFill>
                  <a:srgbClr val="FF9800"/>
                </a:solidFill>
              </a:rPr>
              <a:t>Nolan Principles</a:t>
            </a:r>
          </a:p>
          <a:p>
            <a:r>
              <a:rPr lang="en-GB" dirty="0"/>
              <a:t>Context – </a:t>
            </a:r>
            <a:r>
              <a:rPr lang="en-GB" dirty="0">
                <a:solidFill>
                  <a:srgbClr val="FF9800"/>
                </a:solidFill>
              </a:rPr>
              <a:t>English Emergency Services</a:t>
            </a:r>
          </a:p>
          <a:p>
            <a:r>
              <a:rPr lang="en-GB" dirty="0"/>
              <a:t>Evaluation domains – </a:t>
            </a:r>
            <a:r>
              <a:rPr lang="en-GB" dirty="0">
                <a:solidFill>
                  <a:srgbClr val="FF9800"/>
                </a:solidFill>
              </a:rPr>
              <a:t>Policy, Delivery, Assurance of Fire and Rescue Services</a:t>
            </a:r>
          </a:p>
        </p:txBody>
      </p:sp>
    </p:spTree>
    <p:extLst>
      <p:ext uri="{BB962C8B-B14F-4D97-AF65-F5344CB8AC3E}">
        <p14:creationId xmlns:p14="http://schemas.microsoft.com/office/powerpoint/2010/main" val="145015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 ENVELOPE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560613"/>
              </p:ext>
            </p:extLst>
          </p:nvPr>
        </p:nvGraphicFramePr>
        <p:xfrm>
          <a:off x="516798" y="2097779"/>
          <a:ext cx="7392202" cy="22064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56300">
                  <a:extLst>
                    <a:ext uri="{9D8B030D-6E8A-4147-A177-3AD203B41FA5}">
                      <a16:colId xmlns:a16="http://schemas.microsoft.com/office/drawing/2014/main" val="2787083137"/>
                    </a:ext>
                  </a:extLst>
                </a:gridCol>
                <a:gridCol w="663043">
                  <a:extLst>
                    <a:ext uri="{9D8B030D-6E8A-4147-A177-3AD203B41FA5}">
                      <a16:colId xmlns:a16="http://schemas.microsoft.com/office/drawing/2014/main" val="1634208064"/>
                    </a:ext>
                  </a:extLst>
                </a:gridCol>
                <a:gridCol w="663043">
                  <a:extLst>
                    <a:ext uri="{9D8B030D-6E8A-4147-A177-3AD203B41FA5}">
                      <a16:colId xmlns:a16="http://schemas.microsoft.com/office/drawing/2014/main" val="3257125861"/>
                    </a:ext>
                  </a:extLst>
                </a:gridCol>
                <a:gridCol w="663043">
                  <a:extLst>
                    <a:ext uri="{9D8B030D-6E8A-4147-A177-3AD203B41FA5}">
                      <a16:colId xmlns:a16="http://schemas.microsoft.com/office/drawing/2014/main" val="1032743994"/>
                    </a:ext>
                  </a:extLst>
                </a:gridCol>
                <a:gridCol w="663043">
                  <a:extLst>
                    <a:ext uri="{9D8B030D-6E8A-4147-A177-3AD203B41FA5}">
                      <a16:colId xmlns:a16="http://schemas.microsoft.com/office/drawing/2014/main" val="3795164152"/>
                    </a:ext>
                  </a:extLst>
                </a:gridCol>
                <a:gridCol w="663043">
                  <a:extLst>
                    <a:ext uri="{9D8B030D-6E8A-4147-A177-3AD203B41FA5}">
                      <a16:colId xmlns:a16="http://schemas.microsoft.com/office/drawing/2014/main" val="594065359"/>
                    </a:ext>
                  </a:extLst>
                </a:gridCol>
                <a:gridCol w="663043">
                  <a:extLst>
                    <a:ext uri="{9D8B030D-6E8A-4147-A177-3AD203B41FA5}">
                      <a16:colId xmlns:a16="http://schemas.microsoft.com/office/drawing/2014/main" val="1336513347"/>
                    </a:ext>
                  </a:extLst>
                </a:gridCol>
                <a:gridCol w="1557644">
                  <a:extLst>
                    <a:ext uri="{9D8B030D-6E8A-4147-A177-3AD203B41FA5}">
                      <a16:colId xmlns:a16="http://schemas.microsoft.com/office/drawing/2014/main" val="3372586336"/>
                    </a:ext>
                  </a:extLst>
                </a:gridCol>
              </a:tblGrid>
              <a:tr h="24825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Departmental capital budgets</a:t>
                      </a:r>
                    </a:p>
                  </a:txBody>
                  <a:tcPr anchor="ctr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2015-16</a:t>
                      </a:r>
                    </a:p>
                  </a:txBody>
                  <a:tcPr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2016-17</a:t>
                      </a:r>
                    </a:p>
                  </a:txBody>
                  <a:tcPr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2017-18</a:t>
                      </a:r>
                    </a:p>
                  </a:txBody>
                  <a:tcPr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2018-19</a:t>
                      </a:r>
                    </a:p>
                  </a:txBody>
                  <a:tcPr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2019-20</a:t>
                      </a:r>
                    </a:p>
                  </a:txBody>
                  <a:tcPr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2020-21</a:t>
                      </a:r>
                    </a:p>
                  </a:txBody>
                  <a:tcPr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Cumulative Real Growth</a:t>
                      </a:r>
                    </a:p>
                  </a:txBody>
                  <a:tcPr>
                    <a:solidFill>
                      <a:srgbClr val="3F5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09083"/>
                  </a:ext>
                </a:extLst>
              </a:tr>
              <a:tr h="326003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Home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-4.8%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624454"/>
                  </a:ext>
                </a:extLst>
              </a:tr>
              <a:tr h="33903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Department of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111.6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115.6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118.7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121.3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124.1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128.2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+3.3%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100718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DCLG Local Government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11.5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9.6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7.4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6.1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5.4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*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-6.7%</a:t>
                      </a:r>
                    </a:p>
                  </a:txBody>
                  <a:tcPr anchor="ctr"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461022"/>
                  </a:ext>
                </a:extLst>
              </a:tr>
              <a:tr h="33395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-5.0%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201327"/>
                  </a:ext>
                </a:extLst>
              </a:tr>
              <a:tr h="31518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Wales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-4.5%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742698"/>
                  </a:ext>
                </a:extLst>
              </a:tr>
              <a:tr h="31518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Northern 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Roboto Condensed" panose="020B0604020202020204" charset="0"/>
                          <a:ea typeface="Roboto Condensed" panose="020B0604020202020204" charset="0"/>
                        </a:rPr>
                        <a:t>-5.0%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01019"/>
                  </a:ext>
                </a:extLst>
              </a:tr>
            </a:tbl>
          </a:graphicData>
        </a:graphic>
      </p:graphicFrame>
      <p:grpSp>
        <p:nvGrpSpPr>
          <p:cNvPr id="9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11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76217" y="1477302"/>
            <a:ext cx="5693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Condensed" panose="020B0604020202020204" charset="0"/>
                <a:ea typeface="Roboto Condensed" panose="020B0604020202020204" charset="0"/>
              </a:rPr>
              <a:t>Departmental Programme and Administration Budgets (£ billion)</a:t>
            </a:r>
          </a:p>
          <a:p>
            <a:r>
              <a:rPr lang="en-GB" dirty="0">
                <a:latin typeface="Roboto Condensed" panose="020B0604020202020204" charset="0"/>
                <a:ea typeface="Roboto Condensed" panose="020B0604020202020204" charset="0"/>
              </a:rPr>
              <a:t>2015 Spending Review Departmental Expenditure Limits</a:t>
            </a:r>
          </a:p>
        </p:txBody>
      </p:sp>
    </p:spTree>
    <p:extLst>
      <p:ext uri="{BB962C8B-B14F-4D97-AF65-F5344CB8AC3E}">
        <p14:creationId xmlns:p14="http://schemas.microsoft.com/office/powerpoint/2010/main" val="222203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LEGISTLATIVE FRAMEWORK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 rot="10800000">
            <a:off x="836024" y="2296509"/>
            <a:ext cx="2694428" cy="864874"/>
            <a:chOff x="185742" y="1697043"/>
            <a:chExt cx="5165698" cy="1658117"/>
          </a:xfrm>
        </p:grpSpPr>
        <p:sp>
          <p:nvSpPr>
            <p:cNvPr id="421" name="Google Shape;421;p27"/>
            <p:cNvSpPr/>
            <p:nvPr/>
          </p:nvSpPr>
          <p:spPr>
            <a:xfrm rot="10800000" flipH="1">
              <a:off x="1413764" y="1697043"/>
              <a:ext cx="2706584" cy="1243817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ENABLING CLOSE WORKING BETWEEN THE EMERGENCY SERVICES (CONSULTATION)</a:t>
              </a:r>
              <a:endParaRPr sz="9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 rot="10800000">
            <a:off x="3062853" y="2296511"/>
            <a:ext cx="2694428" cy="864880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rot="10800000" flipH="1">
              <a:off x="1426313" y="1697030"/>
              <a:ext cx="269339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THE EUROPEAN REFERENDUM - BREXIT</a:t>
              </a:r>
              <a:endParaRPr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 rot="10800000">
            <a:off x="5287746" y="2296511"/>
            <a:ext cx="2694428" cy="864880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</a:t>
              </a:r>
              <a:r>
                <a:rPr lang="en" sz="12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HE POLICING AND CRIME ACT 2017</a:t>
              </a:r>
              <a:endParaRPr sz="12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489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ORGANISATIONAL LANDSCAPE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070044"/>
              </p:ext>
            </p:extLst>
          </p:nvPr>
        </p:nvGraphicFramePr>
        <p:xfrm>
          <a:off x="477716" y="1358881"/>
          <a:ext cx="7526365" cy="298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6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POLICY DEVELOPMENT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6" y="149100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sz="2000" dirty="0"/>
          </a:p>
          <a:p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</a:rPr>
              <a:t>Transfer of responsibility for FRS from DCLG back to the Home Office</a:t>
            </a:r>
            <a:endParaRPr lang="en-GB" sz="1800" dirty="0"/>
          </a:p>
          <a:p>
            <a:r>
              <a:rPr lang="en-GB" sz="1800" dirty="0"/>
              <a:t>New National Framework 2018</a:t>
            </a:r>
          </a:p>
          <a:p>
            <a:pPr lvl="1"/>
            <a:r>
              <a:rPr lang="en-GB" sz="1800" dirty="0"/>
              <a:t>Little discussion with third parties (NFCC, LGA)</a:t>
            </a:r>
          </a:p>
          <a:p>
            <a:pPr lvl="1"/>
            <a:r>
              <a:rPr lang="en-GB" sz="1800" dirty="0"/>
              <a:t>Poor evidence base</a:t>
            </a:r>
          </a:p>
          <a:p>
            <a:pPr lvl="1"/>
            <a:r>
              <a:rPr lang="en-GB" sz="1800" dirty="0"/>
              <a:t>Neither comprehensive nor compelling</a:t>
            </a:r>
          </a:p>
          <a:p>
            <a:r>
              <a:rPr lang="en-GB" sz="1800" dirty="0"/>
              <a:t>Dame Judith </a:t>
            </a:r>
            <a:r>
              <a:rPr lang="en-GB" sz="1800" dirty="0" err="1"/>
              <a:t>Hackitt’s</a:t>
            </a:r>
            <a:r>
              <a:rPr lang="en-GB" sz="1800" dirty="0"/>
              <a:t> report into the fire regulations – current evidence base is insufficient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47461"/>
              </p:ext>
            </p:extLst>
          </p:nvPr>
        </p:nvGraphicFramePr>
        <p:xfrm>
          <a:off x="6035620" y="1270101"/>
          <a:ext cx="288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86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SERVICE DELIVERY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74075" y="1313343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r>
              <a:rPr lang="en-GB" sz="1800" dirty="0">
                <a:solidFill>
                  <a:srgbClr val="FF9800"/>
                </a:solidFill>
              </a:rPr>
              <a:t>Scotland and Northern Ireland </a:t>
            </a:r>
            <a:r>
              <a:rPr lang="en-GB" sz="1800" dirty="0"/>
              <a:t>– single national services</a:t>
            </a:r>
          </a:p>
          <a:p>
            <a:r>
              <a:rPr lang="en-GB" sz="1800" dirty="0"/>
              <a:t>The loss of momentum towards combing Fire and Rescue Authorities and Services into larger service units</a:t>
            </a:r>
          </a:p>
          <a:p>
            <a:r>
              <a:rPr lang="en-GB" sz="1800" dirty="0"/>
              <a:t>The Policing and Crime Act 2017 and its consequences</a:t>
            </a:r>
          </a:p>
          <a:p>
            <a:pPr lvl="1"/>
            <a:r>
              <a:rPr lang="en-GB" sz="1800" dirty="0">
                <a:solidFill>
                  <a:srgbClr val="FF9800"/>
                </a:solidFill>
              </a:rPr>
              <a:t>England and Wales </a:t>
            </a:r>
            <a:r>
              <a:rPr lang="en-GB" sz="1800" dirty="0"/>
              <a:t>- transfer of governance of FRS to the Police and Crime Commissioners</a:t>
            </a:r>
          </a:p>
          <a:p>
            <a:pPr lvl="1"/>
            <a:r>
              <a:rPr lang="en-GB" sz="1800" dirty="0"/>
              <a:t>Emergency Services collaboration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025644"/>
              </p:ext>
            </p:extLst>
          </p:nvPr>
        </p:nvGraphicFramePr>
        <p:xfrm>
          <a:off x="6035620" y="1270101"/>
          <a:ext cx="288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28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PUBLIC ASSURANCE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74075" y="1313343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r>
              <a:rPr lang="en-GB" sz="1800" dirty="0"/>
              <a:t>Deteriorating public assurance arrangements</a:t>
            </a:r>
          </a:p>
          <a:p>
            <a:pPr lvl="1"/>
            <a:r>
              <a:rPr lang="en-GB" sz="1800" dirty="0"/>
              <a:t>Risks to achieving value for money</a:t>
            </a:r>
          </a:p>
          <a:p>
            <a:pPr lvl="1"/>
            <a:r>
              <a:rPr lang="en-GB" sz="1800" dirty="0"/>
              <a:t>Diminishing resources from central government</a:t>
            </a:r>
          </a:p>
          <a:p>
            <a:r>
              <a:rPr lang="en-GB" sz="1800" dirty="0"/>
              <a:t>A new external inspectorate – HMICFRS</a:t>
            </a:r>
          </a:p>
          <a:p>
            <a:pPr lvl="1"/>
            <a:r>
              <a:rPr lang="en-GB" sz="1800" dirty="0"/>
              <a:t>May be similar to the PEEL assessments</a:t>
            </a:r>
          </a:p>
          <a:p>
            <a:r>
              <a:rPr lang="en-GB" sz="1800" dirty="0"/>
              <a:t>Fire Standards Board (new CFOA) – unknown as yet</a:t>
            </a:r>
          </a:p>
          <a:p>
            <a:r>
              <a:rPr lang="en-GB" sz="1800" dirty="0"/>
              <a:t>A new dedicated fire website </a:t>
            </a:r>
            <a:r>
              <a:rPr lang="en-GB" sz="1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www.fireservice.co.uk </a:t>
            </a:r>
            <a:r>
              <a:rPr lang="en-GB" sz="1800" dirty="0">
                <a:solidFill>
                  <a:srgbClr val="3F537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will this provide evidence base?</a:t>
            </a:r>
            <a:endParaRPr lang="en-GB" sz="1800" dirty="0">
              <a:solidFill>
                <a:srgbClr val="3F5378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966389"/>
              </p:ext>
            </p:extLst>
          </p:nvPr>
        </p:nvGraphicFramePr>
        <p:xfrm>
          <a:off x="6035620" y="1270101"/>
          <a:ext cx="288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780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211" y="2857992"/>
            <a:ext cx="4094400" cy="115980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119" y="1110418"/>
            <a:ext cx="9637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8304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961130506"/>
              </p:ext>
            </p:extLst>
          </p:nvPr>
        </p:nvGraphicFramePr>
        <p:xfrm>
          <a:off x="1051035" y="1483178"/>
          <a:ext cx="5652463" cy="315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602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5C02-4D2A-0A40-A917-E8019FBD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A706A-DBEB-5F45-9C28-927BAC31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526" y="2180996"/>
            <a:ext cx="5988307" cy="3040964"/>
          </a:xfrm>
        </p:spPr>
        <p:txBody>
          <a:bodyPr/>
          <a:lstStyle/>
          <a:p>
            <a:r>
              <a:rPr lang="en-GB" sz="1800" dirty="0"/>
              <a:t>The organisational landscape of Fire and Rescue Services </a:t>
            </a:r>
            <a:r>
              <a:rPr lang="en-GB" sz="1800" dirty="0">
                <a:solidFill>
                  <a:srgbClr val="FF9800"/>
                </a:solidFill>
              </a:rPr>
              <a:t>has been rapidly changing</a:t>
            </a:r>
            <a:r>
              <a:rPr lang="en-GB" sz="1800" dirty="0"/>
              <a:t>.</a:t>
            </a:r>
          </a:p>
          <a:p>
            <a:r>
              <a:rPr lang="en-GB" sz="1800" dirty="0"/>
              <a:t>The service is facing ever </a:t>
            </a:r>
            <a:r>
              <a:rPr lang="en-GB" sz="1800" dirty="0">
                <a:solidFill>
                  <a:srgbClr val="FF9800"/>
                </a:solidFill>
              </a:rPr>
              <a:t>more complex challenges </a:t>
            </a:r>
            <a:r>
              <a:rPr lang="en-GB" sz="1800" dirty="0"/>
              <a:t>(including diminishing resource envelope).</a:t>
            </a:r>
          </a:p>
          <a:p>
            <a:r>
              <a:rPr lang="en-GB" sz="1800" dirty="0"/>
              <a:t>Policy development and public assurance domains – immaturity of many of the organisations.</a:t>
            </a:r>
          </a:p>
          <a:p>
            <a:r>
              <a:rPr lang="en-GB" sz="1800" dirty="0"/>
              <a:t>The service delivery organisations have remained relatively stable (except for PFCCs).</a:t>
            </a:r>
          </a:p>
          <a:p>
            <a:r>
              <a:rPr lang="en-GB" sz="1800" dirty="0">
                <a:solidFill>
                  <a:srgbClr val="FF9800"/>
                </a:solidFill>
              </a:rPr>
              <a:t>‘FRS is a service that requires further reform to improve accountability, bring independent scrutiny and drive transparency’ (May, 2016).</a:t>
            </a:r>
          </a:p>
          <a:p>
            <a:pPr marL="7620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32CBA-FF81-284A-9784-8F7E98925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444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45530" y="2543553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9800"/>
                </a:solidFill>
              </a:rPr>
              <a:t>QUESTIONS?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45530" y="3430912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Contact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Pete </a:t>
            </a:r>
            <a:r>
              <a:rPr lang="en" sz="2000" dirty="0">
                <a:hlinkClick r:id="rId3"/>
              </a:rPr>
              <a:t>peter.murphy@ntu.ac.uk</a:t>
            </a: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Katarzyna </a:t>
            </a:r>
            <a:r>
              <a:rPr lang="en-GB" sz="2000" dirty="0">
                <a:hlinkClick r:id="rId4"/>
              </a:rPr>
              <a:t>k</a:t>
            </a:r>
            <a:r>
              <a:rPr lang="en" sz="2000" dirty="0" err="1">
                <a:hlinkClick r:id="rId4"/>
              </a:rPr>
              <a:t>atarzyna</a:t>
            </a:r>
            <a:r>
              <a:rPr lang="en" sz="2000" dirty="0">
                <a:hlinkClick r:id="rId4"/>
              </a:rPr>
              <a:t>.</a:t>
            </a:r>
            <a:r>
              <a:rPr lang="en-GB" sz="2000" dirty="0">
                <a:hlinkClick r:id="rId4"/>
              </a:rPr>
              <a:t>l</a:t>
            </a:r>
            <a:r>
              <a:rPr lang="en" sz="2000" dirty="0">
                <a:hlinkClick r:id="rId4"/>
              </a:rPr>
              <a:t>akoma@ntu.ac.uk</a:t>
            </a:r>
            <a:r>
              <a:rPr lang="en" sz="2000" dirty="0"/>
              <a:t> </a:t>
            </a:r>
          </a:p>
        </p:txBody>
      </p:sp>
      <p:grpSp>
        <p:nvGrpSpPr>
          <p:cNvPr id="8" name="Google Shape;901;p37">
            <a:extLst>
              <a:ext uri="{FF2B5EF4-FFF2-40B4-BE49-F238E27FC236}">
                <a16:creationId xmlns:a16="http://schemas.microsoft.com/office/drawing/2014/main" id="{6AC0C1EB-18B2-E248-8065-7A09B2D9028D}"/>
              </a:ext>
            </a:extLst>
          </p:cNvPr>
          <p:cNvGrpSpPr/>
          <p:nvPr/>
        </p:nvGrpSpPr>
        <p:grpSpPr>
          <a:xfrm>
            <a:off x="3929304" y="881337"/>
            <a:ext cx="1218768" cy="1642407"/>
            <a:chOff x="6718575" y="2318625"/>
            <a:chExt cx="256950" cy="407375"/>
          </a:xfrm>
        </p:grpSpPr>
        <p:sp>
          <p:nvSpPr>
            <p:cNvPr id="9" name="Google Shape;902;p37">
              <a:extLst>
                <a:ext uri="{FF2B5EF4-FFF2-40B4-BE49-F238E27FC236}">
                  <a16:creationId xmlns:a16="http://schemas.microsoft.com/office/drawing/2014/main" id="{92494AA8-1869-CC4A-AC3A-F70B20A6D532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3;p37">
              <a:extLst>
                <a:ext uri="{FF2B5EF4-FFF2-40B4-BE49-F238E27FC236}">
                  <a16:creationId xmlns:a16="http://schemas.microsoft.com/office/drawing/2014/main" id="{5E86D057-1597-9C47-87AD-4E7A2FE129DB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4;p37">
              <a:extLst>
                <a:ext uri="{FF2B5EF4-FFF2-40B4-BE49-F238E27FC236}">
                  <a16:creationId xmlns:a16="http://schemas.microsoft.com/office/drawing/2014/main" id="{59CA54F6-D186-AB4C-8405-1EBF9C39176C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5;p37">
              <a:extLst>
                <a:ext uri="{FF2B5EF4-FFF2-40B4-BE49-F238E27FC236}">
                  <a16:creationId xmlns:a16="http://schemas.microsoft.com/office/drawing/2014/main" id="{7ED0C67F-C9B8-4243-836B-7D3004CDB00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6;p37">
              <a:extLst>
                <a:ext uri="{FF2B5EF4-FFF2-40B4-BE49-F238E27FC236}">
                  <a16:creationId xmlns:a16="http://schemas.microsoft.com/office/drawing/2014/main" id="{3C5C4538-5A35-F64B-8FF4-DCDD84633565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7;p37">
              <a:extLst>
                <a:ext uri="{FF2B5EF4-FFF2-40B4-BE49-F238E27FC236}">
                  <a16:creationId xmlns:a16="http://schemas.microsoft.com/office/drawing/2014/main" id="{46F6022D-DA06-BB43-8503-4E1A2ED0F08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8;p37">
              <a:extLst>
                <a:ext uri="{FF2B5EF4-FFF2-40B4-BE49-F238E27FC236}">
                  <a16:creationId xmlns:a16="http://schemas.microsoft.com/office/drawing/2014/main" id="{20897F85-C172-7E4C-990C-46453DE9CF34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9;p37">
              <a:extLst>
                <a:ext uri="{FF2B5EF4-FFF2-40B4-BE49-F238E27FC236}">
                  <a16:creationId xmlns:a16="http://schemas.microsoft.com/office/drawing/2014/main" id="{1E7EEBE5-B00E-7949-A99D-C9514EA26832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BACKGROUND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58881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r>
              <a:rPr lang="en-GB" sz="1800" dirty="0"/>
              <a:t>Austerity</a:t>
            </a:r>
          </a:p>
          <a:p>
            <a:r>
              <a:rPr lang="en-GB" sz="1800" dirty="0"/>
              <a:t>Government demands </a:t>
            </a:r>
          </a:p>
          <a:p>
            <a:r>
              <a:rPr lang="en-GB" sz="1800" dirty="0"/>
              <a:t>Reducing resources </a:t>
            </a:r>
          </a:p>
          <a:p>
            <a:r>
              <a:rPr lang="en-GB" sz="1800" dirty="0"/>
              <a:t>Changing pattern of risk</a:t>
            </a:r>
          </a:p>
          <a:p>
            <a:endParaRPr lang="en-GB" sz="1800" dirty="0"/>
          </a:p>
          <a:p>
            <a:pPr marL="76200" indent="0">
              <a:buNone/>
            </a:pPr>
            <a:r>
              <a:rPr lang="en-GB" sz="1800" b="1" dirty="0"/>
              <a:t>Objective</a:t>
            </a:r>
            <a:endParaRPr lang="en-GB" sz="1800" dirty="0"/>
          </a:p>
          <a:p>
            <a:r>
              <a:rPr lang="en-GB" sz="1800" dirty="0"/>
              <a:t>To identify the current disposition of organisations within the emergency services sector and potential opportunities for improvement.</a:t>
            </a:r>
          </a:p>
          <a:p>
            <a:endParaRPr lang="en-GB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OUR WORK TO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77119" y="1110418"/>
            <a:ext cx="9637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858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22;p22"/>
          <p:cNvSpPr/>
          <p:nvPr/>
        </p:nvSpPr>
        <p:spPr>
          <a:xfrm>
            <a:off x="5738656" y="1885038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05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Presentations to professional conference organised by Inside Government and the Public Policy Exchange</a:t>
            </a:r>
          </a:p>
        </p:txBody>
      </p:sp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WORK TO DATE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2092134" y="1885038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05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Formal responses to consultation processes from the Home Office and HMICFRS</a:t>
            </a:r>
          </a:p>
        </p:txBody>
      </p:sp>
      <p:sp>
        <p:nvSpPr>
          <p:cNvPr id="323" name="Google Shape;323;p22"/>
          <p:cNvSpPr/>
          <p:nvPr/>
        </p:nvSpPr>
        <p:spPr>
          <a:xfrm>
            <a:off x="296772" y="1885038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Working papers produced for the Fire Sector Federation</a:t>
            </a:r>
          </a:p>
        </p:txBody>
      </p:sp>
      <p:sp>
        <p:nvSpPr>
          <p:cNvPr id="324" name="Google Shape;324;p22"/>
          <p:cNvSpPr/>
          <p:nvPr/>
        </p:nvSpPr>
        <p:spPr>
          <a:xfrm>
            <a:off x="3887496" y="1885038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Presentations to the Emergency Services Panel of the International Research Society for Public Management conference in April 2018</a:t>
            </a: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558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25" y="3298745"/>
            <a:ext cx="4094400" cy="1159800"/>
          </a:xfrm>
        </p:spPr>
        <p:txBody>
          <a:bodyPr/>
          <a:lstStyle/>
          <a:p>
            <a:r>
              <a:rPr lang="en-GB" dirty="0"/>
              <a:t>THE MODEL OF THREE INTER-RELATED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77119" y="1110418"/>
            <a:ext cx="9637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8987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 OF THREE INTER-RELATED 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229" y="1193614"/>
            <a:ext cx="3163309" cy="3054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732" y="1471161"/>
            <a:ext cx="5357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buClr>
                <a:srgbClr val="C7D3E6"/>
              </a:buClr>
              <a:buSzPts val="2400"/>
              <a:buFont typeface="Roboto Condensed Light"/>
              <a:buChar char="▰"/>
            </a:pPr>
            <a:r>
              <a:rPr lang="en-GB" sz="1600" dirty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Principles of Public Service (Nolan Principles)</a:t>
            </a:r>
          </a:p>
          <a:p>
            <a:pPr marL="457200" lvl="0" indent="-381000">
              <a:spcBef>
                <a:spcPts val="600"/>
              </a:spcBef>
              <a:buClr>
                <a:srgbClr val="C7D3E6"/>
              </a:buClr>
              <a:buSzPts val="2400"/>
              <a:buFont typeface="Roboto Condensed Light"/>
              <a:buChar char="▰"/>
            </a:pPr>
            <a:r>
              <a:rPr lang="en-GB" sz="1600" dirty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Situational or contextual constraints</a:t>
            </a:r>
          </a:p>
          <a:p>
            <a:pPr marL="457200" lvl="0" indent="-381000">
              <a:spcBef>
                <a:spcPts val="600"/>
              </a:spcBef>
              <a:buClr>
                <a:srgbClr val="C7D3E6"/>
              </a:buClr>
              <a:buSzPts val="2400"/>
              <a:buFont typeface="Roboto Condensed Light"/>
              <a:buChar char="▰"/>
            </a:pPr>
            <a:r>
              <a:rPr lang="en-GB" sz="1600" dirty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Policy development, service delivery and public assurance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7" y="2721009"/>
            <a:ext cx="3880948" cy="2292023"/>
          </a:xfrm>
          <a:prstGeom prst="rect">
            <a:avLst/>
          </a:prstGeom>
        </p:spPr>
      </p:pic>
      <p:grpSp>
        <p:nvGrpSpPr>
          <p:cNvPr id="11" name="Google Shape;945;p37"/>
          <p:cNvGrpSpPr/>
          <p:nvPr/>
        </p:nvGrpSpPr>
        <p:grpSpPr>
          <a:xfrm>
            <a:off x="309624" y="513954"/>
            <a:ext cx="407743" cy="391135"/>
            <a:chOff x="5233525" y="4954450"/>
            <a:chExt cx="538275" cy="516350"/>
          </a:xfrm>
        </p:grpSpPr>
        <p:sp>
          <p:nvSpPr>
            <p:cNvPr id="12" name="Google Shape;946;p37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47;p3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48;p37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49;p3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0;p37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1;p37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2;p37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53;p37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4;p37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5;p3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56;p37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535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211" y="2857992"/>
            <a:ext cx="4094400" cy="1159800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77119" y="1110418"/>
            <a:ext cx="9637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15139488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734</Words>
  <Application>Microsoft Office PowerPoint</Application>
  <PresentationFormat>On-screen Show (16:9)</PresentationFormat>
  <Paragraphs>203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Arvo</vt:lpstr>
      <vt:lpstr>Roboto Condensed</vt:lpstr>
      <vt:lpstr>Roboto Condensed Light</vt:lpstr>
      <vt:lpstr>Calibri</vt:lpstr>
      <vt:lpstr>Salerio template</vt:lpstr>
      <vt:lpstr>SHIFTING TECTONIC PLATES  Changes to the strategic and operational landscape of the emergency services in the UK  </vt:lpstr>
      <vt:lpstr>CONTENT</vt:lpstr>
      <vt:lpstr>BACKGROUND</vt:lpstr>
      <vt:lpstr>BACKGROUND</vt:lpstr>
      <vt:lpstr>OUR WORK TO DATE</vt:lpstr>
      <vt:lpstr>OUR WORK TO DATE</vt:lpstr>
      <vt:lpstr>THE MODEL OF THREE INTER-RELATED DOMAINS</vt:lpstr>
      <vt:lpstr>THE MODEL OF THREE INTER-RELATED DOMAINS</vt:lpstr>
      <vt:lpstr>METHODOLOGY</vt:lpstr>
      <vt:lpstr>METHODOLOGY</vt:lpstr>
      <vt:lpstr>ANALYSIS</vt:lpstr>
      <vt:lpstr>THE MODEL</vt:lpstr>
      <vt:lpstr>RESOURCE ENVELOPE</vt:lpstr>
      <vt:lpstr>LEGISTLATIVE FRAMEWORK</vt:lpstr>
      <vt:lpstr>ORGANISATIONAL LANDSCAPE</vt:lpstr>
      <vt:lpstr>POLICY DEVELOPMENT</vt:lpstr>
      <vt:lpstr>SERVICE DELIVERY</vt:lpstr>
      <vt:lpstr>PUBLIC ASSURANCE</vt:lpstr>
      <vt:lpstr>CONCLUSIONS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TECTONIC PLATES  Changes to the strategic and operational landscape of the emergency services in the UK</dc:title>
  <dc:creator>Lakoma, Katarzyna</dc:creator>
  <cp:lastModifiedBy>Gallacher, Jonathan</cp:lastModifiedBy>
  <cp:revision>38</cp:revision>
  <cp:lastPrinted>2018-11-12T11:48:59Z</cp:lastPrinted>
  <dcterms:modified xsi:type="dcterms:W3CDTF">2018-12-04T10:38:55Z</dcterms:modified>
</cp:coreProperties>
</file>