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23"/>
  </p:notesMasterIdLst>
  <p:sldIdLst>
    <p:sldId id="256" r:id="rId2"/>
    <p:sldId id="284" r:id="rId3"/>
    <p:sldId id="259" r:id="rId4"/>
    <p:sldId id="261" r:id="rId5"/>
    <p:sldId id="288" r:id="rId6"/>
    <p:sldId id="289" r:id="rId7"/>
    <p:sldId id="290" r:id="rId8"/>
    <p:sldId id="291" r:id="rId9"/>
    <p:sldId id="293" r:id="rId10"/>
    <p:sldId id="294" r:id="rId11"/>
    <p:sldId id="295" r:id="rId12"/>
    <p:sldId id="296" r:id="rId13"/>
    <p:sldId id="297" r:id="rId14"/>
    <p:sldId id="299" r:id="rId15"/>
    <p:sldId id="300" r:id="rId16"/>
    <p:sldId id="301" r:id="rId17"/>
    <p:sldId id="303" r:id="rId18"/>
    <p:sldId id="304" r:id="rId19"/>
    <p:sldId id="302" r:id="rId20"/>
    <p:sldId id="305" r:id="rId21"/>
    <p:sldId id="279" r:id="rId22"/>
  </p:sldIdLst>
  <p:sldSz cx="9144000" cy="5143500" type="screen16x9"/>
  <p:notesSz cx="6858000" cy="9144000"/>
  <p:embeddedFontLst>
    <p:embeddedFont>
      <p:font typeface="Roboto Condensed" panose="020B0604020202020204" charset="0"/>
      <p:regular r:id="rId24"/>
      <p:bold r:id="rId25"/>
      <p:italic r:id="rId26"/>
      <p:boldItalic r:id="rId27"/>
    </p:embeddedFont>
    <p:embeddedFont>
      <p:font typeface="Arvo" panose="020B0604020202020204" charset="0"/>
      <p:regular r:id="rId28"/>
      <p:bold r:id="rId29"/>
      <p:italic r:id="rId30"/>
      <p:boldItalic r:id="rId31"/>
    </p:embeddedFont>
    <p:embeddedFont>
      <p:font typeface="Roboto Condensed Light" panose="020B060402020202020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800"/>
    <a:srgbClr val="3F5378"/>
    <a:srgbClr val="C7D3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AC282E6-837D-4D04-87E5-BE2B82805A5D}">
  <a:tblStyle styleId="{8AC282E6-837D-4D04-87E5-BE2B82805A5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3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EE23C7-7B5B-41F6-A11A-98B6D2DD9A6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B9C8F6-E3F7-4FCE-8B2C-7FDA0470E2D8}">
      <dgm:prSet phldrT="[Text]"/>
      <dgm:spPr>
        <a:solidFill>
          <a:srgbClr val="3F5378"/>
        </a:solidFill>
      </dgm:spPr>
      <dgm:t>
        <a:bodyPr/>
        <a:lstStyle/>
        <a:p>
          <a:r>
            <a:rPr lang="en-US" dirty="0"/>
            <a:t>Origins and Antecedents</a:t>
          </a:r>
        </a:p>
      </dgm:t>
    </dgm:pt>
    <dgm:pt modelId="{F409A92E-5E24-46B0-920E-64741E47422B}" type="parTrans" cxnId="{9D96DC0C-CA5F-40C4-8DDC-AFC65EF2F4E5}">
      <dgm:prSet/>
      <dgm:spPr/>
      <dgm:t>
        <a:bodyPr/>
        <a:lstStyle/>
        <a:p>
          <a:endParaRPr lang="en-US"/>
        </a:p>
      </dgm:t>
    </dgm:pt>
    <dgm:pt modelId="{777683E9-5EBB-4222-8088-6926B952867B}" type="sibTrans" cxnId="{9D96DC0C-CA5F-40C4-8DDC-AFC65EF2F4E5}">
      <dgm:prSet/>
      <dgm:spPr/>
      <dgm:t>
        <a:bodyPr/>
        <a:lstStyle/>
        <a:p>
          <a:endParaRPr lang="en-US"/>
        </a:p>
      </dgm:t>
    </dgm:pt>
    <dgm:pt modelId="{1EE12CDF-F549-4CE2-AF6A-4E5CCF128BEB}">
      <dgm:prSet phldrT="[Text]"/>
      <dgm:spPr>
        <a:solidFill>
          <a:srgbClr val="3F5378"/>
        </a:solidFill>
      </dgm:spPr>
      <dgm:t>
        <a:bodyPr/>
        <a:lstStyle/>
        <a:p>
          <a:r>
            <a:rPr lang="en-US" dirty="0"/>
            <a:t>Up to 2006/07</a:t>
          </a:r>
        </a:p>
      </dgm:t>
    </dgm:pt>
    <dgm:pt modelId="{0CB3196C-6045-48F8-BFF0-C2CCFA24B52F}" type="parTrans" cxnId="{24079EA5-A477-4CD6-B4F9-3D728CEF5655}">
      <dgm:prSet/>
      <dgm:spPr/>
      <dgm:t>
        <a:bodyPr/>
        <a:lstStyle/>
        <a:p>
          <a:endParaRPr lang="en-US"/>
        </a:p>
      </dgm:t>
    </dgm:pt>
    <dgm:pt modelId="{E31B8B56-9779-4C42-B13C-F86A4D782D35}" type="sibTrans" cxnId="{24079EA5-A477-4CD6-B4F9-3D728CEF5655}">
      <dgm:prSet/>
      <dgm:spPr/>
      <dgm:t>
        <a:bodyPr/>
        <a:lstStyle/>
        <a:p>
          <a:endParaRPr lang="en-US"/>
        </a:p>
      </dgm:t>
    </dgm:pt>
    <dgm:pt modelId="{105FD5FE-DC09-4902-AF06-CC601AB2DAA2}">
      <dgm:prSet phldrT="[Text]"/>
      <dgm:spPr>
        <a:solidFill>
          <a:srgbClr val="3F5378"/>
        </a:solidFill>
      </dgm:spPr>
      <dgm:t>
        <a:bodyPr/>
        <a:lstStyle/>
        <a:p>
          <a:r>
            <a:rPr lang="en-US" dirty="0"/>
            <a:t>REF 2008</a:t>
          </a:r>
        </a:p>
      </dgm:t>
    </dgm:pt>
    <dgm:pt modelId="{41DC8755-35DA-48BF-8C95-AB56F7F202F0}" type="parTrans" cxnId="{FDC26A90-F9CC-4B3C-BA10-A6882C39DDF3}">
      <dgm:prSet/>
      <dgm:spPr/>
      <dgm:t>
        <a:bodyPr/>
        <a:lstStyle/>
        <a:p>
          <a:endParaRPr lang="en-US"/>
        </a:p>
      </dgm:t>
    </dgm:pt>
    <dgm:pt modelId="{5AFD9F8A-355F-40A0-93C4-01BB18846FB1}" type="sibTrans" cxnId="{FDC26A90-F9CC-4B3C-BA10-A6882C39DDF3}">
      <dgm:prSet/>
      <dgm:spPr/>
      <dgm:t>
        <a:bodyPr/>
        <a:lstStyle/>
        <a:p>
          <a:endParaRPr lang="en-US"/>
        </a:p>
      </dgm:t>
    </dgm:pt>
    <dgm:pt modelId="{14808FFE-DC74-4FD2-992A-4676D4B55232}">
      <dgm:prSet phldrT="[Text]"/>
      <dgm:spPr>
        <a:solidFill>
          <a:srgbClr val="3F5378"/>
        </a:solidFill>
      </dgm:spPr>
      <dgm:t>
        <a:bodyPr/>
        <a:lstStyle/>
        <a:p>
          <a:r>
            <a:rPr lang="en-US" dirty="0"/>
            <a:t>REF 2021</a:t>
          </a:r>
        </a:p>
      </dgm:t>
    </dgm:pt>
    <dgm:pt modelId="{CCDBAA46-751F-4B34-A0BD-626E88872327}" type="parTrans" cxnId="{AC056793-D54A-4061-87A3-8FC08AA55FD3}">
      <dgm:prSet/>
      <dgm:spPr/>
      <dgm:t>
        <a:bodyPr/>
        <a:lstStyle/>
        <a:p>
          <a:endParaRPr lang="en-US"/>
        </a:p>
      </dgm:t>
    </dgm:pt>
    <dgm:pt modelId="{CFA8B8F8-1CF8-4C41-9021-A76B4240C878}" type="sibTrans" cxnId="{AC056793-D54A-4061-87A3-8FC08AA55FD3}">
      <dgm:prSet/>
      <dgm:spPr/>
      <dgm:t>
        <a:bodyPr/>
        <a:lstStyle/>
        <a:p>
          <a:endParaRPr lang="en-US"/>
        </a:p>
      </dgm:t>
    </dgm:pt>
    <dgm:pt modelId="{95C76E97-A676-43FB-9493-6789FD1A4F62}">
      <dgm:prSet phldrT="[Text]"/>
      <dgm:spPr>
        <a:solidFill>
          <a:srgbClr val="3F5378"/>
        </a:solidFill>
      </dgm:spPr>
      <dgm:t>
        <a:bodyPr/>
        <a:lstStyle/>
        <a:p>
          <a:r>
            <a:rPr lang="en-US" dirty="0"/>
            <a:t>REF 2014</a:t>
          </a:r>
        </a:p>
      </dgm:t>
    </dgm:pt>
    <dgm:pt modelId="{D84ABAA4-FB60-4B49-8430-006F164B996B}" type="parTrans" cxnId="{1CCB1AB4-7F90-4604-849B-174FA01F95BB}">
      <dgm:prSet/>
      <dgm:spPr/>
      <dgm:t>
        <a:bodyPr/>
        <a:lstStyle/>
        <a:p>
          <a:endParaRPr lang="en-US"/>
        </a:p>
      </dgm:t>
    </dgm:pt>
    <dgm:pt modelId="{DDAE58D4-D534-4DB6-B909-FF213DD5C8DD}" type="sibTrans" cxnId="{1CCB1AB4-7F90-4604-849B-174FA01F95BB}">
      <dgm:prSet/>
      <dgm:spPr/>
      <dgm:t>
        <a:bodyPr/>
        <a:lstStyle/>
        <a:p>
          <a:endParaRPr lang="en-US"/>
        </a:p>
      </dgm:t>
    </dgm:pt>
    <dgm:pt modelId="{5E4BA21B-926C-405D-A6AB-36870F95288C}">
      <dgm:prSet phldrT="[Text]"/>
      <dgm:spPr>
        <a:solidFill>
          <a:srgbClr val="3F5378"/>
        </a:solidFill>
      </dgm:spPr>
      <dgm:t>
        <a:bodyPr/>
        <a:lstStyle/>
        <a:p>
          <a:r>
            <a:rPr lang="en-US" dirty="0"/>
            <a:t>REF 2026</a:t>
          </a:r>
        </a:p>
      </dgm:t>
    </dgm:pt>
    <dgm:pt modelId="{9A5EC6E5-D18A-4623-9544-8C59F89EDE78}" type="parTrans" cxnId="{A74BD42C-7BDA-4A14-B199-BA31A7BE7ED7}">
      <dgm:prSet/>
      <dgm:spPr/>
      <dgm:t>
        <a:bodyPr/>
        <a:lstStyle/>
        <a:p>
          <a:endParaRPr lang="en-US"/>
        </a:p>
      </dgm:t>
    </dgm:pt>
    <dgm:pt modelId="{2A78CC1D-96A8-4860-8C53-6C7D9C74B5B7}" type="sibTrans" cxnId="{A74BD42C-7BDA-4A14-B199-BA31A7BE7ED7}">
      <dgm:prSet/>
      <dgm:spPr/>
      <dgm:t>
        <a:bodyPr/>
        <a:lstStyle/>
        <a:p>
          <a:endParaRPr lang="en-US"/>
        </a:p>
      </dgm:t>
    </dgm:pt>
    <dgm:pt modelId="{8848FC3D-0D37-4608-85E7-FA4D4618D72F}" type="pres">
      <dgm:prSet presAssocID="{ABEE23C7-7B5B-41F6-A11A-98B6D2DD9A69}" presName="linear" presStyleCnt="0">
        <dgm:presLayoutVars>
          <dgm:animLvl val="lvl"/>
          <dgm:resizeHandles val="exact"/>
        </dgm:presLayoutVars>
      </dgm:prSet>
      <dgm:spPr/>
    </dgm:pt>
    <dgm:pt modelId="{734F3722-A181-40A5-BA12-6A22CE9342DB}" type="pres">
      <dgm:prSet presAssocID="{CEB9C8F6-E3F7-4FCE-8B2C-7FDA0470E2D8}" presName="parentText" presStyleLbl="node1" presStyleIdx="0" presStyleCnt="6" custLinFactNeighborX="-14874" custLinFactNeighborY="-21309">
        <dgm:presLayoutVars>
          <dgm:chMax val="0"/>
          <dgm:bulletEnabled val="1"/>
        </dgm:presLayoutVars>
      </dgm:prSet>
      <dgm:spPr/>
    </dgm:pt>
    <dgm:pt modelId="{5E88BE53-471A-42EA-B101-6E954CC99BEF}" type="pres">
      <dgm:prSet presAssocID="{777683E9-5EBB-4222-8088-6926B952867B}" presName="spacer" presStyleCnt="0"/>
      <dgm:spPr/>
    </dgm:pt>
    <dgm:pt modelId="{7E8490EB-29BD-4703-AD92-2CDB7376EE70}" type="pres">
      <dgm:prSet presAssocID="{1EE12CDF-F549-4CE2-AF6A-4E5CCF128BEB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CFCB290E-62D1-4392-84E1-900A235404CD}" type="pres">
      <dgm:prSet presAssocID="{E31B8B56-9779-4C42-B13C-F86A4D782D35}" presName="spacer" presStyleCnt="0"/>
      <dgm:spPr/>
    </dgm:pt>
    <dgm:pt modelId="{61BB85EF-08F1-4068-A98B-845CED7C0580}" type="pres">
      <dgm:prSet presAssocID="{105FD5FE-DC09-4902-AF06-CC601AB2DAA2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3F0144DC-84B4-490D-9FAE-A06071844EE5}" type="pres">
      <dgm:prSet presAssocID="{5AFD9F8A-355F-40A0-93C4-01BB18846FB1}" presName="spacer" presStyleCnt="0"/>
      <dgm:spPr/>
    </dgm:pt>
    <dgm:pt modelId="{710C7223-F5BD-4272-BBFB-BBC3C3FAC8F4}" type="pres">
      <dgm:prSet presAssocID="{95C76E97-A676-43FB-9493-6789FD1A4F62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1F85F4E2-A483-4829-B769-B442766A2D1A}" type="pres">
      <dgm:prSet presAssocID="{DDAE58D4-D534-4DB6-B909-FF213DD5C8DD}" presName="spacer" presStyleCnt="0"/>
      <dgm:spPr/>
    </dgm:pt>
    <dgm:pt modelId="{47910E4D-B06E-480F-8E04-25385BDAAC7A}" type="pres">
      <dgm:prSet presAssocID="{14808FFE-DC74-4FD2-992A-4676D4B55232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F1F69C9D-E4D3-4BEE-B167-05B51175643E}" type="pres">
      <dgm:prSet presAssocID="{CFA8B8F8-1CF8-4C41-9021-A76B4240C878}" presName="spacer" presStyleCnt="0"/>
      <dgm:spPr/>
    </dgm:pt>
    <dgm:pt modelId="{89D0471E-7882-4750-A8F2-F85BB50E2BA5}" type="pres">
      <dgm:prSet presAssocID="{5E4BA21B-926C-405D-A6AB-36870F95288C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9D96DC0C-CA5F-40C4-8DDC-AFC65EF2F4E5}" srcId="{ABEE23C7-7B5B-41F6-A11A-98B6D2DD9A69}" destId="{CEB9C8F6-E3F7-4FCE-8B2C-7FDA0470E2D8}" srcOrd="0" destOrd="0" parTransId="{F409A92E-5E24-46B0-920E-64741E47422B}" sibTransId="{777683E9-5EBB-4222-8088-6926B952867B}"/>
    <dgm:cxn modelId="{6188DF17-D379-4E13-AD31-C0B65DCD011C}" type="presOf" srcId="{CEB9C8F6-E3F7-4FCE-8B2C-7FDA0470E2D8}" destId="{734F3722-A181-40A5-BA12-6A22CE9342DB}" srcOrd="0" destOrd="0" presId="urn:microsoft.com/office/officeart/2005/8/layout/vList2"/>
    <dgm:cxn modelId="{A74BD42C-7BDA-4A14-B199-BA31A7BE7ED7}" srcId="{ABEE23C7-7B5B-41F6-A11A-98B6D2DD9A69}" destId="{5E4BA21B-926C-405D-A6AB-36870F95288C}" srcOrd="5" destOrd="0" parTransId="{9A5EC6E5-D18A-4623-9544-8C59F89EDE78}" sibTransId="{2A78CC1D-96A8-4860-8C53-6C7D9C74B5B7}"/>
    <dgm:cxn modelId="{AA9CDA2D-334F-4ECA-8B04-972F92F76888}" type="presOf" srcId="{14808FFE-DC74-4FD2-992A-4676D4B55232}" destId="{47910E4D-B06E-480F-8E04-25385BDAAC7A}" srcOrd="0" destOrd="0" presId="urn:microsoft.com/office/officeart/2005/8/layout/vList2"/>
    <dgm:cxn modelId="{929CAB30-C33E-45B4-9B84-17D8C2763F36}" type="presOf" srcId="{5E4BA21B-926C-405D-A6AB-36870F95288C}" destId="{89D0471E-7882-4750-A8F2-F85BB50E2BA5}" srcOrd="0" destOrd="0" presId="urn:microsoft.com/office/officeart/2005/8/layout/vList2"/>
    <dgm:cxn modelId="{FEC0254B-ADAA-4338-BA77-B405755107AF}" type="presOf" srcId="{105FD5FE-DC09-4902-AF06-CC601AB2DAA2}" destId="{61BB85EF-08F1-4068-A98B-845CED7C0580}" srcOrd="0" destOrd="0" presId="urn:microsoft.com/office/officeart/2005/8/layout/vList2"/>
    <dgm:cxn modelId="{7C977256-0DC5-43B6-B878-8794B8DA9698}" type="presOf" srcId="{95C76E97-A676-43FB-9493-6789FD1A4F62}" destId="{710C7223-F5BD-4272-BBFB-BBC3C3FAC8F4}" srcOrd="0" destOrd="0" presId="urn:microsoft.com/office/officeart/2005/8/layout/vList2"/>
    <dgm:cxn modelId="{FDC26A90-F9CC-4B3C-BA10-A6882C39DDF3}" srcId="{ABEE23C7-7B5B-41F6-A11A-98B6D2DD9A69}" destId="{105FD5FE-DC09-4902-AF06-CC601AB2DAA2}" srcOrd="2" destOrd="0" parTransId="{41DC8755-35DA-48BF-8C95-AB56F7F202F0}" sibTransId="{5AFD9F8A-355F-40A0-93C4-01BB18846FB1}"/>
    <dgm:cxn modelId="{AC056793-D54A-4061-87A3-8FC08AA55FD3}" srcId="{ABEE23C7-7B5B-41F6-A11A-98B6D2DD9A69}" destId="{14808FFE-DC74-4FD2-992A-4676D4B55232}" srcOrd="4" destOrd="0" parTransId="{CCDBAA46-751F-4B34-A0BD-626E88872327}" sibTransId="{CFA8B8F8-1CF8-4C41-9021-A76B4240C878}"/>
    <dgm:cxn modelId="{24079EA5-A477-4CD6-B4F9-3D728CEF5655}" srcId="{ABEE23C7-7B5B-41F6-A11A-98B6D2DD9A69}" destId="{1EE12CDF-F549-4CE2-AF6A-4E5CCF128BEB}" srcOrd="1" destOrd="0" parTransId="{0CB3196C-6045-48F8-BFF0-C2CCFA24B52F}" sibTransId="{E31B8B56-9779-4C42-B13C-F86A4D782D35}"/>
    <dgm:cxn modelId="{5213C3A7-6BFA-46CF-A9A2-72C03CF4FD57}" type="presOf" srcId="{ABEE23C7-7B5B-41F6-A11A-98B6D2DD9A69}" destId="{8848FC3D-0D37-4608-85E7-FA4D4618D72F}" srcOrd="0" destOrd="0" presId="urn:microsoft.com/office/officeart/2005/8/layout/vList2"/>
    <dgm:cxn modelId="{1CCB1AB4-7F90-4604-849B-174FA01F95BB}" srcId="{ABEE23C7-7B5B-41F6-A11A-98B6D2DD9A69}" destId="{95C76E97-A676-43FB-9493-6789FD1A4F62}" srcOrd="3" destOrd="0" parTransId="{D84ABAA4-FB60-4B49-8430-006F164B996B}" sibTransId="{DDAE58D4-D534-4DB6-B909-FF213DD5C8DD}"/>
    <dgm:cxn modelId="{8D12BBBF-4820-4584-8FAC-4145CA2B11B9}" type="presOf" srcId="{1EE12CDF-F549-4CE2-AF6A-4E5CCF128BEB}" destId="{7E8490EB-29BD-4703-AD92-2CDB7376EE70}" srcOrd="0" destOrd="0" presId="urn:microsoft.com/office/officeart/2005/8/layout/vList2"/>
    <dgm:cxn modelId="{2E00C456-E5C5-4500-8ADE-CA3923000924}" type="presParOf" srcId="{8848FC3D-0D37-4608-85E7-FA4D4618D72F}" destId="{734F3722-A181-40A5-BA12-6A22CE9342DB}" srcOrd="0" destOrd="0" presId="urn:microsoft.com/office/officeart/2005/8/layout/vList2"/>
    <dgm:cxn modelId="{C70EA52D-34D6-4086-B401-894F35180486}" type="presParOf" srcId="{8848FC3D-0D37-4608-85E7-FA4D4618D72F}" destId="{5E88BE53-471A-42EA-B101-6E954CC99BEF}" srcOrd="1" destOrd="0" presId="urn:microsoft.com/office/officeart/2005/8/layout/vList2"/>
    <dgm:cxn modelId="{1475B19A-3FD4-4B4B-A7EC-99A4CE3E52BE}" type="presParOf" srcId="{8848FC3D-0D37-4608-85E7-FA4D4618D72F}" destId="{7E8490EB-29BD-4703-AD92-2CDB7376EE70}" srcOrd="2" destOrd="0" presId="urn:microsoft.com/office/officeart/2005/8/layout/vList2"/>
    <dgm:cxn modelId="{74E78387-2F31-4DD1-AAA7-B4FE5031862A}" type="presParOf" srcId="{8848FC3D-0D37-4608-85E7-FA4D4618D72F}" destId="{CFCB290E-62D1-4392-84E1-900A235404CD}" srcOrd="3" destOrd="0" presId="urn:microsoft.com/office/officeart/2005/8/layout/vList2"/>
    <dgm:cxn modelId="{C6D3CE3A-E626-4C1D-9191-8C1585DECF86}" type="presParOf" srcId="{8848FC3D-0D37-4608-85E7-FA4D4618D72F}" destId="{61BB85EF-08F1-4068-A98B-845CED7C0580}" srcOrd="4" destOrd="0" presId="urn:microsoft.com/office/officeart/2005/8/layout/vList2"/>
    <dgm:cxn modelId="{354B8E2D-FEBE-49D6-99DD-2DEAA7D5FF8B}" type="presParOf" srcId="{8848FC3D-0D37-4608-85E7-FA4D4618D72F}" destId="{3F0144DC-84B4-490D-9FAE-A06071844EE5}" srcOrd="5" destOrd="0" presId="urn:microsoft.com/office/officeart/2005/8/layout/vList2"/>
    <dgm:cxn modelId="{A54E5B03-9DFE-4B09-A1CC-BFFD5A8B0016}" type="presParOf" srcId="{8848FC3D-0D37-4608-85E7-FA4D4618D72F}" destId="{710C7223-F5BD-4272-BBFB-BBC3C3FAC8F4}" srcOrd="6" destOrd="0" presId="urn:microsoft.com/office/officeart/2005/8/layout/vList2"/>
    <dgm:cxn modelId="{90732492-65EA-48F6-AF3A-E5DCCDD6D599}" type="presParOf" srcId="{8848FC3D-0D37-4608-85E7-FA4D4618D72F}" destId="{1F85F4E2-A483-4829-B769-B442766A2D1A}" srcOrd="7" destOrd="0" presId="urn:microsoft.com/office/officeart/2005/8/layout/vList2"/>
    <dgm:cxn modelId="{B06861D1-EA05-4916-AC6C-6EA8C24F85A7}" type="presParOf" srcId="{8848FC3D-0D37-4608-85E7-FA4D4618D72F}" destId="{47910E4D-B06E-480F-8E04-25385BDAAC7A}" srcOrd="8" destOrd="0" presId="urn:microsoft.com/office/officeart/2005/8/layout/vList2"/>
    <dgm:cxn modelId="{F38A988E-5BBD-4AFF-BEDE-8E3B0BC75B11}" type="presParOf" srcId="{8848FC3D-0D37-4608-85E7-FA4D4618D72F}" destId="{F1F69C9D-E4D3-4BEE-B167-05B51175643E}" srcOrd="9" destOrd="0" presId="urn:microsoft.com/office/officeart/2005/8/layout/vList2"/>
    <dgm:cxn modelId="{4786DD74-94E4-4EC7-BBAE-405393B45B3C}" type="presParOf" srcId="{8848FC3D-0D37-4608-85E7-FA4D4618D72F}" destId="{89D0471E-7882-4750-A8F2-F85BB50E2BA5}" srcOrd="1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4F3722-A181-40A5-BA12-6A22CE9342DB}">
      <dsp:nvSpPr>
        <dsp:cNvPr id="0" name=""/>
        <dsp:cNvSpPr/>
      </dsp:nvSpPr>
      <dsp:spPr>
        <a:xfrm>
          <a:off x="0" y="16387"/>
          <a:ext cx="5652463" cy="468000"/>
        </a:xfrm>
        <a:prstGeom prst="roundRect">
          <a:avLst/>
        </a:prstGeom>
        <a:solidFill>
          <a:srgbClr val="3F537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Origins and Antecedents</a:t>
          </a:r>
        </a:p>
      </dsp:txBody>
      <dsp:txXfrm>
        <a:off x="22846" y="39233"/>
        <a:ext cx="5606771" cy="422308"/>
      </dsp:txXfrm>
    </dsp:sp>
    <dsp:sp modelId="{7E8490EB-29BD-4703-AD92-2CDB7376EE70}">
      <dsp:nvSpPr>
        <dsp:cNvPr id="0" name=""/>
        <dsp:cNvSpPr/>
      </dsp:nvSpPr>
      <dsp:spPr>
        <a:xfrm>
          <a:off x="0" y="554261"/>
          <a:ext cx="5652463" cy="468000"/>
        </a:xfrm>
        <a:prstGeom prst="roundRect">
          <a:avLst/>
        </a:prstGeom>
        <a:solidFill>
          <a:srgbClr val="3F537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Up to 2006/07</a:t>
          </a:r>
        </a:p>
      </dsp:txBody>
      <dsp:txXfrm>
        <a:off x="22846" y="577107"/>
        <a:ext cx="5606771" cy="422308"/>
      </dsp:txXfrm>
    </dsp:sp>
    <dsp:sp modelId="{61BB85EF-08F1-4068-A98B-845CED7C0580}">
      <dsp:nvSpPr>
        <dsp:cNvPr id="0" name=""/>
        <dsp:cNvSpPr/>
      </dsp:nvSpPr>
      <dsp:spPr>
        <a:xfrm>
          <a:off x="0" y="1079861"/>
          <a:ext cx="5652463" cy="468000"/>
        </a:xfrm>
        <a:prstGeom prst="roundRect">
          <a:avLst/>
        </a:prstGeom>
        <a:solidFill>
          <a:srgbClr val="3F537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REF 2008</a:t>
          </a:r>
        </a:p>
      </dsp:txBody>
      <dsp:txXfrm>
        <a:off x="22846" y="1102707"/>
        <a:ext cx="5606771" cy="422308"/>
      </dsp:txXfrm>
    </dsp:sp>
    <dsp:sp modelId="{710C7223-F5BD-4272-BBFB-BBC3C3FAC8F4}">
      <dsp:nvSpPr>
        <dsp:cNvPr id="0" name=""/>
        <dsp:cNvSpPr/>
      </dsp:nvSpPr>
      <dsp:spPr>
        <a:xfrm>
          <a:off x="0" y="1605461"/>
          <a:ext cx="5652463" cy="468000"/>
        </a:xfrm>
        <a:prstGeom prst="roundRect">
          <a:avLst/>
        </a:prstGeom>
        <a:solidFill>
          <a:srgbClr val="3F537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REF 2014</a:t>
          </a:r>
        </a:p>
      </dsp:txBody>
      <dsp:txXfrm>
        <a:off x="22846" y="1628307"/>
        <a:ext cx="5606771" cy="422308"/>
      </dsp:txXfrm>
    </dsp:sp>
    <dsp:sp modelId="{47910E4D-B06E-480F-8E04-25385BDAAC7A}">
      <dsp:nvSpPr>
        <dsp:cNvPr id="0" name=""/>
        <dsp:cNvSpPr/>
      </dsp:nvSpPr>
      <dsp:spPr>
        <a:xfrm>
          <a:off x="0" y="2131061"/>
          <a:ext cx="5652463" cy="468000"/>
        </a:xfrm>
        <a:prstGeom prst="roundRect">
          <a:avLst/>
        </a:prstGeom>
        <a:solidFill>
          <a:srgbClr val="3F537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REF 2021</a:t>
          </a:r>
        </a:p>
      </dsp:txBody>
      <dsp:txXfrm>
        <a:off x="22846" y="2153907"/>
        <a:ext cx="5606771" cy="422308"/>
      </dsp:txXfrm>
    </dsp:sp>
    <dsp:sp modelId="{89D0471E-7882-4750-A8F2-F85BB50E2BA5}">
      <dsp:nvSpPr>
        <dsp:cNvPr id="0" name=""/>
        <dsp:cNvSpPr/>
      </dsp:nvSpPr>
      <dsp:spPr>
        <a:xfrm>
          <a:off x="0" y="2656661"/>
          <a:ext cx="5652463" cy="468000"/>
        </a:xfrm>
        <a:prstGeom prst="roundRect">
          <a:avLst/>
        </a:prstGeom>
        <a:solidFill>
          <a:srgbClr val="3F537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REF 2026</a:t>
          </a:r>
        </a:p>
      </dsp:txBody>
      <dsp:txXfrm>
        <a:off x="22846" y="2679507"/>
        <a:ext cx="5606771" cy="4223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45678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30505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40478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81693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25637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9432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73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8828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9065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482513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112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5697214" y="2635519"/>
            <a:ext cx="889200" cy="2964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5" name="Google Shape;25;p3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26" name="Google Shape;26;p3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8" name="Google Shape;28;p3"/>
          <p:cNvGrpSpPr/>
          <p:nvPr/>
        </p:nvGrpSpPr>
        <p:grpSpPr>
          <a:xfrm rot="10800000" flipH="1">
            <a:off x="-2" y="2924826"/>
            <a:ext cx="6589087" cy="2027268"/>
            <a:chOff x="-9894852" y="-4493254"/>
            <a:chExt cx="21200407" cy="6522740"/>
          </a:xfrm>
        </p:grpSpPr>
        <p:sp>
          <p:nvSpPr>
            <p:cNvPr id="29" name="Google Shape;29;p3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1" name="Google Shape;31;p3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32" name="Google Shape;32;p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" name="Google Shape;33;p3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" name="Google Shape;36;p3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" name="Google Shape;39;p3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63" name="Google Shape;63;p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64" name="Google Shape;64;p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65" name="Google Shape;65;p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67" name="Google Shape;67;p5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68" name="Google Shape;68;p5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70" name="Google Shape;70;p5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71" name="Google Shape;71;p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" name="Google Shape;72;p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73" name="Google Shape;73;p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" name="Google Shape;75;p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76" name="Google Shape;76;p5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7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04" name="Google Shape;104;p7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05" name="Google Shape;105;p7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06" name="Google Shape;106;p7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07" name="Google Shape;107;p7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08" name="Google Shape;108;p7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09" name="Google Shape;109;p7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10" name="Google Shape;110;p7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11" name="Google Shape;111;p7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12" name="Google Shape;112;p7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3" name="Google Shape;113;p7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14" name="Google Shape;114;p7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7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" name="Google Shape;116;p7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17" name="Google Shape;117;p7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7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9" name="Google Shape;119;p7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7"/>
          <p:cNvSpPr txBox="1">
            <a:spLocks noGrp="1"/>
          </p:cNvSpPr>
          <p:nvPr>
            <p:ph type="body" idx="1"/>
          </p:nvPr>
        </p:nvSpPr>
        <p:spPr>
          <a:xfrm>
            <a:off x="870450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121" name="Google Shape;121;p7"/>
          <p:cNvSpPr txBox="1">
            <a:spLocks noGrp="1"/>
          </p:cNvSpPr>
          <p:nvPr>
            <p:ph type="body" idx="2"/>
          </p:nvPr>
        </p:nvSpPr>
        <p:spPr>
          <a:xfrm>
            <a:off x="3233637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122" name="Google Shape;122;p7"/>
          <p:cNvSpPr txBox="1">
            <a:spLocks noGrp="1"/>
          </p:cNvSpPr>
          <p:nvPr>
            <p:ph type="body" idx="3"/>
          </p:nvPr>
        </p:nvSpPr>
        <p:spPr>
          <a:xfrm>
            <a:off x="5540650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123" name="Google Shape;123;p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4" name="Google Shape;164;p1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65" name="Google Shape;165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6" name="Google Shape;166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7" name="Google Shape;167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0" name="Google Shape;170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2" name="Google Shape;172;p10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73" name="Google Shape;173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4" name="Google Shape;174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5" name="Google Shape;175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7" name="Google Shape;177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8" name="Google Shape;178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6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>
            <a:spLocks noGrp="1"/>
          </p:cNvSpPr>
          <p:nvPr>
            <p:ph type="ctrTitle"/>
          </p:nvPr>
        </p:nvSpPr>
        <p:spPr>
          <a:xfrm>
            <a:off x="138684" y="1247277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 sz="3200" dirty="0"/>
              <a:t>THE REF PROCESS</a:t>
            </a:r>
            <a:br>
              <a:rPr lang="en-GB" sz="3200" dirty="0"/>
            </a:br>
            <a:br>
              <a:rPr lang="en-GB" sz="3200" dirty="0"/>
            </a:br>
            <a:r>
              <a:rPr lang="en-GB" sz="3200" dirty="0">
                <a:solidFill>
                  <a:schemeClr val="bg1"/>
                </a:solidFill>
              </a:rPr>
              <a:t>‘Impact’ and preparations for 2026/27</a:t>
            </a:r>
            <a:br>
              <a:rPr lang="en-GB" dirty="0"/>
            </a:b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721" y="3185836"/>
            <a:ext cx="1735937" cy="79249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5415" y="4209177"/>
            <a:ext cx="35945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>
                <a:solidFill>
                  <a:srgbClr val="002060"/>
                </a:solidFill>
              </a:rPr>
              <a:t>International Research Society for Public Management Workshop Programme </a:t>
            </a:r>
          </a:p>
          <a:p>
            <a:r>
              <a:rPr lang="en-GB" sz="1200" dirty="0">
                <a:solidFill>
                  <a:srgbClr val="002060"/>
                </a:solidFill>
              </a:rPr>
              <a:t>Adam Smith Business School</a:t>
            </a:r>
          </a:p>
          <a:p>
            <a:r>
              <a:rPr lang="en-GB" sz="1200" dirty="0">
                <a:solidFill>
                  <a:srgbClr val="002060"/>
                </a:solidFill>
              </a:rPr>
              <a:t>Wednesday 7</a:t>
            </a:r>
            <a:r>
              <a:rPr lang="en-GB" sz="1200" baseline="30000" dirty="0">
                <a:solidFill>
                  <a:srgbClr val="002060"/>
                </a:solidFill>
              </a:rPr>
              <a:t>th</a:t>
            </a:r>
            <a:r>
              <a:rPr lang="en-GB" sz="1200" dirty="0">
                <a:solidFill>
                  <a:srgbClr val="002060"/>
                </a:solidFill>
              </a:rPr>
              <a:t> November 2018</a:t>
            </a:r>
          </a:p>
        </p:txBody>
      </p:sp>
      <p:sp>
        <p:nvSpPr>
          <p:cNvPr id="7" name="TextBox 6"/>
          <p:cNvSpPr txBox="1"/>
          <p:nvPr/>
        </p:nvSpPr>
        <p:spPr>
          <a:xfrm flipH="1">
            <a:off x="4308113" y="4295465"/>
            <a:ext cx="50373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Pete Murphy, Professor of Public Policy and Management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9245" y="2441485"/>
            <a:ext cx="1402413" cy="7012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08113" y="4576522"/>
            <a:ext cx="49555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Nottingham Business School, Nottingham Trent University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REF 2014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3524" y="3975448"/>
            <a:ext cx="4673071" cy="786795"/>
          </a:xfrm>
        </p:spPr>
        <p:txBody>
          <a:bodyPr/>
          <a:lstStyle/>
          <a:p>
            <a:r>
              <a:rPr lang="en-GB" dirty="0"/>
              <a:t>REF 2014 – ‘impact’ introduced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lang="en" sz="12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8692" y="1136407"/>
            <a:ext cx="8082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9600" b="1" i="0" u="none" strike="noStrike" kern="0" cap="none" spc="0" normalizeH="0" baseline="0" noProof="0" dirty="0">
                <a:ln>
                  <a:noFill/>
                </a:ln>
                <a:solidFill>
                  <a:srgbClr val="3F5378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4</a:t>
            </a:r>
            <a:endParaRPr kumimoji="0" lang="en" sz="800" b="1" i="0" u="none" strike="noStrike" kern="0" cap="none" spc="0" normalizeH="0" baseline="0" noProof="0" dirty="0">
              <a:ln>
                <a:noFill/>
              </a:ln>
              <a:solidFill>
                <a:srgbClr val="3F5378"/>
              </a:solidFill>
              <a:effectLst/>
              <a:uLnTx/>
              <a:uFillTx/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24511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REF 2014</a:t>
            </a:r>
            <a:endParaRPr dirty="0"/>
          </a:p>
        </p:txBody>
      </p:sp>
      <p:sp>
        <p:nvSpPr>
          <p:cNvPr id="237" name="Google Shape;237;p16"/>
          <p:cNvSpPr txBox="1">
            <a:spLocks noGrp="1"/>
          </p:cNvSpPr>
          <p:nvPr>
            <p:ph type="body" idx="1"/>
          </p:nvPr>
        </p:nvSpPr>
        <p:spPr>
          <a:xfrm>
            <a:off x="814275" y="1573284"/>
            <a:ext cx="6237038" cy="33788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 sz="1600" dirty="0"/>
              <a:t>Institutions set their own submission benchmarks and numbers </a:t>
            </a:r>
          </a:p>
          <a:p>
            <a:r>
              <a:rPr lang="en-GB" sz="1600" dirty="0"/>
              <a:t>Introduction of Impact Case Studies as the measure of external (non academic) impact </a:t>
            </a:r>
          </a:p>
          <a:p>
            <a:r>
              <a:rPr lang="en-GB" sz="1600" dirty="0"/>
              <a:t>A cautious 20% weighting (65% to individual outputs 15% to research environment/research culture in the institution).</a:t>
            </a:r>
          </a:p>
          <a:p>
            <a:r>
              <a:rPr lang="en-GB" sz="1600" dirty="0"/>
              <a:t>ICS to be related to the number of individual output submissions/individuals need 4 submissions</a:t>
            </a:r>
          </a:p>
          <a:p>
            <a:r>
              <a:rPr lang="en-GB" sz="1600" dirty="0"/>
              <a:t>Lord </a:t>
            </a:r>
            <a:r>
              <a:rPr lang="en-GB" sz="1600" dirty="0" err="1"/>
              <a:t>Stearn</a:t>
            </a:r>
            <a:r>
              <a:rPr lang="en-GB" sz="1600" dirty="0"/>
              <a:t> to report on desirable changes to the next REF</a:t>
            </a:r>
          </a:p>
          <a:p>
            <a:r>
              <a:rPr lang="en-GB" sz="1600" dirty="0"/>
              <a:t>Three different league table interpretations </a:t>
            </a:r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grpSp>
        <p:nvGrpSpPr>
          <p:cNvPr id="239" name="Google Shape;239;p16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240" name="Google Shape;240;p1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2859" y="153792"/>
            <a:ext cx="1617819" cy="161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115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0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EXPERIENCE OF REF 2014</a:t>
            </a:r>
            <a:endParaRPr dirty="0"/>
          </a:p>
        </p:txBody>
      </p:sp>
      <p:sp>
        <p:nvSpPr>
          <p:cNvPr id="301" name="Google Shape;301;p20"/>
          <p:cNvSpPr txBox="1">
            <a:spLocks noGrp="1"/>
          </p:cNvSpPr>
          <p:nvPr>
            <p:ph type="body" idx="1"/>
          </p:nvPr>
        </p:nvSpPr>
        <p:spPr>
          <a:xfrm>
            <a:off x="299071" y="1830629"/>
            <a:ext cx="4020256" cy="312147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buNone/>
            </a:pPr>
            <a:r>
              <a:rPr lang="en-GB" sz="1600" b="1" dirty="0">
                <a:solidFill>
                  <a:srgbClr val="FF9800"/>
                </a:solidFill>
              </a:rPr>
              <a:t>2011</a:t>
            </a:r>
            <a:r>
              <a:rPr lang="en-GB" sz="1600" dirty="0"/>
              <a:t> – Learned Society for Public Administration (VC Research since 2013)</a:t>
            </a:r>
          </a:p>
          <a:p>
            <a:pPr marL="0" indent="0">
              <a:buNone/>
            </a:pPr>
            <a:r>
              <a:rPr lang="en-GB" sz="1600" b="1" dirty="0">
                <a:solidFill>
                  <a:srgbClr val="FF9800"/>
                </a:solidFill>
              </a:rPr>
              <a:t>2012</a:t>
            </a:r>
            <a:r>
              <a:rPr lang="en-GB" sz="1600" dirty="0">
                <a:solidFill>
                  <a:srgbClr val="FF9800"/>
                </a:solidFill>
              </a:rPr>
              <a:t> </a:t>
            </a:r>
            <a:r>
              <a:rPr lang="en-GB" sz="1600" dirty="0"/>
              <a:t>– all NBS research groups to produce an ICS proposal. </a:t>
            </a:r>
          </a:p>
          <a:p>
            <a:pPr marL="0" indent="0">
              <a:buNone/>
            </a:pPr>
            <a:endParaRPr lang="en-GB" sz="1200" b="1" dirty="0"/>
          </a:p>
          <a:p>
            <a:pPr marL="0" indent="0">
              <a:buNone/>
            </a:pPr>
            <a:r>
              <a:rPr lang="en-GB" sz="1600" b="1" dirty="0"/>
              <a:t>NBS 2014 Submission</a:t>
            </a:r>
          </a:p>
          <a:p>
            <a:r>
              <a:rPr lang="en-GB" sz="1600" dirty="0"/>
              <a:t>23 FTE based on a benchmark of 2.5 GPA measured by ABS list </a:t>
            </a:r>
          </a:p>
          <a:p>
            <a:r>
              <a:rPr lang="en-GB" sz="1600" dirty="0"/>
              <a:t>3 Impact Case Studies </a:t>
            </a:r>
          </a:p>
          <a:p>
            <a:r>
              <a:rPr lang="en-GB" sz="1600" dirty="0"/>
              <a:t>NTU submitted in 16 Units (3 excellent, 3 poor and 10 fair) </a:t>
            </a:r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r>
              <a:rPr lang="en-GB" sz="1200" b="1" dirty="0"/>
              <a:t> </a:t>
            </a:r>
          </a:p>
          <a:p>
            <a:pPr marL="0" lvl="0" indent="0" algn="l" rtl="0">
              <a:spcBef>
                <a:spcPts val="600"/>
              </a:spcBef>
              <a:spcAft>
                <a:spcPts val="1000"/>
              </a:spcAft>
              <a:buNone/>
            </a:pPr>
            <a:endParaRPr sz="1200" dirty="0"/>
          </a:p>
        </p:txBody>
      </p:sp>
      <p:sp>
        <p:nvSpPr>
          <p:cNvPr id="303" name="Google Shape;303;p2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16" name="Google Shape;322;p22"/>
          <p:cNvSpPr/>
          <p:nvPr/>
        </p:nvSpPr>
        <p:spPr>
          <a:xfrm>
            <a:off x="5646378" y="1878668"/>
            <a:ext cx="2035017" cy="1904835"/>
          </a:xfrm>
          <a:prstGeom prst="diamond">
            <a:avLst/>
          </a:prstGeom>
          <a:solidFill>
            <a:srgbClr val="C7D3E6"/>
          </a:solidFill>
          <a:ln w="38100" cap="flat" cmpd="sng">
            <a:solidFill>
              <a:srgbClr val="92A8C8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GB" sz="1050" dirty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IMPACTS </a:t>
            </a:r>
          </a:p>
          <a:p>
            <a:pPr lvl="0" algn="ctr"/>
            <a:r>
              <a:rPr lang="en-GB" sz="1050" dirty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(19</a:t>
            </a:r>
            <a:r>
              <a:rPr lang="en-GB" sz="1050" baseline="30000" dirty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</a:t>
            </a:r>
            <a:r>
              <a:rPr lang="en-GB" sz="1050" dirty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)</a:t>
            </a:r>
          </a:p>
        </p:txBody>
      </p:sp>
      <p:sp>
        <p:nvSpPr>
          <p:cNvPr id="14" name="Google Shape;323;p22"/>
          <p:cNvSpPr/>
          <p:nvPr/>
        </p:nvSpPr>
        <p:spPr>
          <a:xfrm>
            <a:off x="4249130" y="1898944"/>
            <a:ext cx="1931896" cy="1864282"/>
          </a:xfrm>
          <a:prstGeom prst="diamond">
            <a:avLst/>
          </a:prstGeom>
          <a:noFill/>
          <a:ln w="76200" cap="flat" cmpd="sng">
            <a:solidFill>
              <a:srgbClr val="FF98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GB" sz="1050" dirty="0">
                <a:solidFill>
                  <a:srgbClr val="D26F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OUTPUTS</a:t>
            </a:r>
          </a:p>
          <a:p>
            <a:pPr algn="ctr"/>
            <a:r>
              <a:rPr lang="en-GB" sz="1050" dirty="0">
                <a:solidFill>
                  <a:srgbClr val="D26F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(51</a:t>
            </a:r>
            <a:r>
              <a:rPr lang="en-GB" sz="1050" baseline="30000" dirty="0">
                <a:solidFill>
                  <a:srgbClr val="D26F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</a:t>
            </a:r>
            <a:r>
              <a:rPr lang="en-GB" sz="1050" dirty="0">
                <a:solidFill>
                  <a:srgbClr val="D26F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)</a:t>
            </a:r>
          </a:p>
        </p:txBody>
      </p:sp>
      <p:sp>
        <p:nvSpPr>
          <p:cNvPr id="17" name="Google Shape;324;p22"/>
          <p:cNvSpPr/>
          <p:nvPr/>
        </p:nvSpPr>
        <p:spPr>
          <a:xfrm>
            <a:off x="7116185" y="1878668"/>
            <a:ext cx="1989215" cy="1877526"/>
          </a:xfrm>
          <a:prstGeom prst="diamond">
            <a:avLst/>
          </a:prstGeom>
          <a:noFill/>
          <a:ln w="76200" cap="flat" cmpd="sng">
            <a:solidFill>
              <a:srgbClr val="FF98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GB" sz="1050" dirty="0">
                <a:solidFill>
                  <a:srgbClr val="D26F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RESEARCH ENVIRONMENT </a:t>
            </a:r>
          </a:p>
          <a:p>
            <a:pPr lvl="0" algn="ctr"/>
            <a:r>
              <a:rPr lang="en-GB" sz="1050" dirty="0">
                <a:solidFill>
                  <a:srgbClr val="D26F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(92</a:t>
            </a:r>
            <a:r>
              <a:rPr lang="en-GB" sz="1050" baseline="30000" dirty="0">
                <a:solidFill>
                  <a:srgbClr val="D26F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nd</a:t>
            </a:r>
            <a:r>
              <a:rPr lang="en-GB" sz="1050" dirty="0">
                <a:solidFill>
                  <a:srgbClr val="D26F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6181026" y="1316042"/>
            <a:ext cx="9476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GB" sz="1600" b="1" dirty="0">
                <a:latin typeface="Roboto Condensed" panose="020B0604020202020204" charset="0"/>
                <a:ea typeface="Roboto Condensed" panose="020B0604020202020204" charset="0"/>
              </a:rPr>
              <a:t>RESULTS</a:t>
            </a:r>
          </a:p>
        </p:txBody>
      </p:sp>
      <p:grpSp>
        <p:nvGrpSpPr>
          <p:cNvPr id="27" name="Google Shape;288;p19"/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28" name="Google Shape;289;p19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0;p19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91;p19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92;p19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93;p19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94;p19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95;p19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66208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REF 2021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3525" y="3962221"/>
            <a:ext cx="4821985" cy="783588"/>
          </a:xfrm>
        </p:spPr>
        <p:txBody>
          <a:bodyPr/>
          <a:lstStyle/>
          <a:p>
            <a:r>
              <a:rPr lang="en-GB" dirty="0" err="1"/>
              <a:t>Brexit</a:t>
            </a:r>
            <a:r>
              <a:rPr lang="en-GB" dirty="0"/>
              <a:t>, </a:t>
            </a:r>
            <a:r>
              <a:rPr lang="en-GB" dirty="0" err="1"/>
              <a:t>Stearn’s</a:t>
            </a:r>
            <a:r>
              <a:rPr lang="en-GB" dirty="0"/>
              <a:t> Review and NTU preparations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13</a:t>
            </a:fld>
            <a:endParaRPr kumimoji="0" lang="en" sz="12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8692" y="1136407"/>
            <a:ext cx="8082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9600" b="1" i="0" u="none" strike="noStrike" kern="0" cap="none" spc="0" normalizeH="0" baseline="0" noProof="0" dirty="0">
                <a:ln>
                  <a:noFill/>
                </a:ln>
                <a:solidFill>
                  <a:srgbClr val="3F5378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4</a:t>
            </a:r>
            <a:endParaRPr kumimoji="0" lang="en" sz="800" b="1" i="0" u="none" strike="noStrike" kern="0" cap="none" spc="0" normalizeH="0" baseline="0" noProof="0" dirty="0">
              <a:ln>
                <a:noFill/>
              </a:ln>
              <a:solidFill>
                <a:srgbClr val="3F5378"/>
              </a:solidFill>
              <a:effectLst/>
              <a:uLnTx/>
              <a:uFillTx/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934518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929467" y="448434"/>
            <a:ext cx="5274798" cy="65344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dirty="0"/>
              <a:t>THE IMPLICATIONS OF BREXIT FOR IMPLEMENTING THE STEARN’S REVIEW AND RECOMMENDATIONS FOR REF2021</a:t>
            </a:r>
            <a:endParaRPr sz="1700" dirty="0"/>
          </a:p>
        </p:txBody>
      </p:sp>
      <p:sp>
        <p:nvSpPr>
          <p:cNvPr id="237" name="Google Shape;237;p16"/>
          <p:cNvSpPr txBox="1">
            <a:spLocks noGrp="1"/>
          </p:cNvSpPr>
          <p:nvPr>
            <p:ph type="body" idx="1"/>
          </p:nvPr>
        </p:nvSpPr>
        <p:spPr>
          <a:xfrm>
            <a:off x="814275" y="1573284"/>
            <a:ext cx="6237038" cy="33788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 sz="1800" dirty="0"/>
              <a:t>The ‘Portability’ fudge</a:t>
            </a:r>
          </a:p>
          <a:p>
            <a:r>
              <a:rPr lang="en-GB" sz="1800" dirty="0"/>
              <a:t>The eligibility/submission confusion</a:t>
            </a:r>
          </a:p>
          <a:p>
            <a:r>
              <a:rPr lang="en-GB" sz="1800" dirty="0"/>
              <a:t>The wider range of output types eligible and encouraged for individual assessment</a:t>
            </a:r>
          </a:p>
          <a:p>
            <a:r>
              <a:rPr lang="en-GB" sz="1800" dirty="0"/>
              <a:t>The institutional impact compromise</a:t>
            </a:r>
          </a:p>
          <a:p>
            <a:r>
              <a:rPr lang="en-GB" sz="1800" dirty="0"/>
              <a:t>The wider definition of impact – but not teaching/pedagogy within your own institution</a:t>
            </a:r>
          </a:p>
          <a:p>
            <a:pPr lvl="1"/>
            <a:endParaRPr lang="en-GB" sz="2000" dirty="0"/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14</a:t>
            </a:fld>
            <a:endParaRPr kumimoji="0" sz="12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grpSp>
        <p:nvGrpSpPr>
          <p:cNvPr id="239" name="Google Shape;239;p16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240" name="Google Shape;240;p1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1313" y="1040822"/>
            <a:ext cx="1690255" cy="169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920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929467" y="448434"/>
            <a:ext cx="5274798" cy="65344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dirty="0"/>
              <a:t>NTU PREPARATIONS “2021 IS ABOUT REPUTATION” </a:t>
            </a:r>
            <a:endParaRPr sz="1700" dirty="0"/>
          </a:p>
        </p:txBody>
      </p:sp>
      <p:sp>
        <p:nvSpPr>
          <p:cNvPr id="237" name="Google Shape;237;p16"/>
          <p:cNvSpPr txBox="1">
            <a:spLocks noGrp="1"/>
          </p:cNvSpPr>
          <p:nvPr>
            <p:ph type="body" idx="1"/>
          </p:nvPr>
        </p:nvSpPr>
        <p:spPr>
          <a:xfrm>
            <a:off x="594924" y="1257684"/>
            <a:ext cx="6237038" cy="33788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 sz="1600" dirty="0"/>
              <a:t>Outputs – internal and external reviews of outputs every six months, </a:t>
            </a:r>
            <a:endParaRPr lang="en-GB" sz="700" dirty="0"/>
          </a:p>
          <a:p>
            <a:r>
              <a:rPr lang="en-GB" sz="1600" dirty="0"/>
              <a:t>Impact Case Studies – RAND advice and  six monthly reviews of progress, and internal or external support. </a:t>
            </a:r>
            <a:endParaRPr lang="en-GB" sz="700" dirty="0"/>
          </a:p>
          <a:p>
            <a:r>
              <a:rPr lang="en-GB" sz="1600" dirty="0"/>
              <a:t>November 2018 system for reviewing Research Environment Statement</a:t>
            </a:r>
            <a:endParaRPr lang="en-GB" sz="700" dirty="0"/>
          </a:p>
          <a:p>
            <a:r>
              <a:rPr lang="en-GB" sz="1600" dirty="0"/>
              <a:t>Cross – NTU Interdisciplinary Strategic Research Themes established</a:t>
            </a:r>
          </a:p>
          <a:p>
            <a:r>
              <a:rPr lang="en-GB" sz="1600" dirty="0"/>
              <a:t>Institutional Impact?</a:t>
            </a:r>
            <a:endParaRPr lang="en-GB" sz="800" dirty="0"/>
          </a:p>
          <a:p>
            <a:r>
              <a:rPr lang="en-GB" sz="1600" dirty="0"/>
              <a:t>NTU one of 4 case studies for the independent review of process</a:t>
            </a:r>
          </a:p>
          <a:p>
            <a:pPr lvl="1"/>
            <a:endParaRPr lang="en-GB" sz="1800" dirty="0"/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15</a:t>
            </a:fld>
            <a:endParaRPr kumimoji="0" sz="12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grpSp>
        <p:nvGrpSpPr>
          <p:cNvPr id="239" name="Google Shape;239;p16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240" name="Google Shape;240;p1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0186" y="4182308"/>
            <a:ext cx="5041829" cy="90838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39637" y="4400720"/>
            <a:ext cx="4264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Whether it is fit for purpose (or ever was) doesn’t matter – NTU are committed to playing the game!</a:t>
            </a:r>
          </a:p>
        </p:txBody>
      </p:sp>
    </p:spTree>
    <p:extLst>
      <p:ext uri="{BB962C8B-B14F-4D97-AF65-F5344CB8AC3E}">
        <p14:creationId xmlns:p14="http://schemas.microsoft.com/office/powerpoint/2010/main" val="3866161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929467" y="448434"/>
            <a:ext cx="5274798" cy="65344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dirty="0"/>
              <a:t>REF 2021 IN NTU</a:t>
            </a:r>
            <a:endParaRPr sz="1700" dirty="0"/>
          </a:p>
        </p:txBody>
      </p:sp>
      <p:sp>
        <p:nvSpPr>
          <p:cNvPr id="237" name="Google Shape;237;p16"/>
          <p:cNvSpPr txBox="1">
            <a:spLocks noGrp="1"/>
          </p:cNvSpPr>
          <p:nvPr>
            <p:ph type="body" idx="1"/>
          </p:nvPr>
        </p:nvSpPr>
        <p:spPr>
          <a:xfrm>
            <a:off x="651721" y="1257684"/>
            <a:ext cx="6237038" cy="33788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 sz="1600" dirty="0"/>
              <a:t>2015 - NTU REF Planning Group established.</a:t>
            </a:r>
          </a:p>
          <a:p>
            <a:r>
              <a:rPr lang="en-GB" sz="1600" dirty="0"/>
              <a:t>2017 – Head of Research formally retires in January, in April to </a:t>
            </a:r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pPr marL="76200" indent="0">
              <a:buNone/>
            </a:pPr>
            <a:endParaRPr lang="en-GB" sz="1600" dirty="0"/>
          </a:p>
          <a:p>
            <a:r>
              <a:rPr lang="en-GB" sz="1600" dirty="0"/>
              <a:t>Joint Director Strategic Research Theme (Health and Wellbeing)</a:t>
            </a:r>
          </a:p>
          <a:p>
            <a:r>
              <a:rPr lang="en-GB" sz="1600" dirty="0"/>
              <a:t>2018 REF Criteria panel member and representative of users announced </a:t>
            </a:r>
            <a:endParaRPr lang="en-GB" sz="1800" dirty="0"/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16</a:t>
            </a:fld>
            <a:endParaRPr kumimoji="0" sz="12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grpSp>
        <p:nvGrpSpPr>
          <p:cNvPr id="239" name="Google Shape;239;p16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240" name="Google Shape;240;p1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" name="Google Shape;420;p27"/>
          <p:cNvGrpSpPr/>
          <p:nvPr/>
        </p:nvGrpSpPr>
        <p:grpSpPr>
          <a:xfrm rot="10800000">
            <a:off x="836024" y="2296511"/>
            <a:ext cx="2694428" cy="864880"/>
            <a:chOff x="185742" y="1697030"/>
            <a:chExt cx="5165698" cy="1658130"/>
          </a:xfrm>
        </p:grpSpPr>
        <p:sp>
          <p:nvSpPr>
            <p:cNvPr id="12" name="Google Shape;421;p27"/>
            <p:cNvSpPr/>
            <p:nvPr/>
          </p:nvSpPr>
          <p:spPr>
            <a:xfrm rot="10800000" flipH="1">
              <a:off x="1426312" y="1697030"/>
              <a:ext cx="2693400" cy="12438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rgbClr val="263248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Act as Head of Research</a:t>
              </a:r>
              <a:endParaRPr sz="1200" dirty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13" name="Google Shape;422;p27"/>
            <p:cNvSpPr/>
            <p:nvPr/>
          </p:nvSpPr>
          <p:spPr>
            <a:xfrm rot="10800000" flipH="1">
              <a:off x="4107640" y="1697043"/>
              <a:ext cx="1243800" cy="12438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14" name="Google Shape;423;p27"/>
            <p:cNvSpPr/>
            <p:nvPr/>
          </p:nvSpPr>
          <p:spPr>
            <a:xfrm flipH="1">
              <a:off x="185742" y="1697043"/>
              <a:ext cx="1243800" cy="12438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15" name="Google Shape;424;p27"/>
            <p:cNvSpPr/>
            <p:nvPr/>
          </p:nvSpPr>
          <p:spPr>
            <a:xfrm rot="10800000">
              <a:off x="18574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92A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16" name="Google Shape;425;p27"/>
          <p:cNvGrpSpPr/>
          <p:nvPr/>
        </p:nvGrpSpPr>
        <p:grpSpPr>
          <a:xfrm rot="10800000">
            <a:off x="3062853" y="2296511"/>
            <a:ext cx="2694428" cy="864880"/>
            <a:chOff x="185742" y="1697030"/>
            <a:chExt cx="5165698" cy="1658130"/>
          </a:xfrm>
        </p:grpSpPr>
        <p:sp>
          <p:nvSpPr>
            <p:cNvPr id="17" name="Google Shape;426;p27"/>
            <p:cNvSpPr/>
            <p:nvPr/>
          </p:nvSpPr>
          <p:spPr>
            <a:xfrm rot="10800000" flipH="1">
              <a:off x="1426312" y="1697030"/>
              <a:ext cx="2693400" cy="1243800"/>
            </a:xfrm>
            <a:prstGeom prst="rect">
              <a:avLst/>
            </a:prstGeom>
            <a:solidFill>
              <a:srgbClr val="92A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rgbClr val="263248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Produce NBS Research Plan</a:t>
              </a:r>
              <a:endParaRPr sz="1200" dirty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18" name="Google Shape;427;p27"/>
            <p:cNvSpPr/>
            <p:nvPr/>
          </p:nvSpPr>
          <p:spPr>
            <a:xfrm rot="10800000" flipH="1">
              <a:off x="4107640" y="1697043"/>
              <a:ext cx="1243800" cy="1243800"/>
            </a:xfrm>
            <a:prstGeom prst="rtTriangle">
              <a:avLst/>
            </a:prstGeom>
            <a:solidFill>
              <a:srgbClr val="92A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19" name="Google Shape;428;p27"/>
            <p:cNvSpPr/>
            <p:nvPr/>
          </p:nvSpPr>
          <p:spPr>
            <a:xfrm flipH="1">
              <a:off x="185742" y="1697043"/>
              <a:ext cx="1243800" cy="1243800"/>
            </a:xfrm>
            <a:prstGeom prst="rtTriangle">
              <a:avLst/>
            </a:prstGeom>
            <a:solidFill>
              <a:srgbClr val="92A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20" name="Google Shape;429;p27"/>
            <p:cNvSpPr/>
            <p:nvPr/>
          </p:nvSpPr>
          <p:spPr>
            <a:xfrm rot="10800000">
              <a:off x="18574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21" name="Google Shape;430;p27"/>
          <p:cNvGrpSpPr/>
          <p:nvPr/>
        </p:nvGrpSpPr>
        <p:grpSpPr>
          <a:xfrm rot="10800000">
            <a:off x="5287746" y="2296511"/>
            <a:ext cx="2694428" cy="864880"/>
            <a:chOff x="185742" y="1697030"/>
            <a:chExt cx="5165698" cy="1658130"/>
          </a:xfrm>
        </p:grpSpPr>
        <p:sp>
          <p:nvSpPr>
            <p:cNvPr id="22" name="Google Shape;431;p27"/>
            <p:cNvSpPr/>
            <p:nvPr/>
          </p:nvSpPr>
          <p:spPr>
            <a:xfrm rot="10800000" flipH="1">
              <a:off x="1426312" y="1697030"/>
              <a:ext cx="2693400" cy="12438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GB" sz="1200" dirty="0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Guide NBS engagement in NTU REF preparations</a:t>
              </a:r>
            </a:p>
          </p:txBody>
        </p:sp>
        <p:sp>
          <p:nvSpPr>
            <p:cNvPr id="23" name="Google Shape;432;p27"/>
            <p:cNvSpPr/>
            <p:nvPr/>
          </p:nvSpPr>
          <p:spPr>
            <a:xfrm rot="10800000" flipH="1">
              <a:off x="4107640" y="1697043"/>
              <a:ext cx="1243800" cy="12438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24" name="Google Shape;433;p27"/>
            <p:cNvSpPr/>
            <p:nvPr/>
          </p:nvSpPr>
          <p:spPr>
            <a:xfrm flipH="1">
              <a:off x="185742" y="1697043"/>
              <a:ext cx="1243800" cy="12438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25" name="Google Shape;434;p27"/>
            <p:cNvSpPr/>
            <p:nvPr/>
          </p:nvSpPr>
          <p:spPr>
            <a:xfrm rot="10800000">
              <a:off x="18574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60808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929467" y="448434"/>
            <a:ext cx="5274798" cy="65344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dirty="0"/>
              <a:t>NBS PREPARATIONS</a:t>
            </a:r>
            <a:endParaRPr sz="1700" dirty="0"/>
          </a:p>
        </p:txBody>
      </p:sp>
      <p:sp>
        <p:nvSpPr>
          <p:cNvPr id="237" name="Google Shape;237;p16"/>
          <p:cNvSpPr txBox="1">
            <a:spLocks noGrp="1"/>
          </p:cNvSpPr>
          <p:nvPr>
            <p:ph type="body" idx="1"/>
          </p:nvPr>
        </p:nvSpPr>
        <p:spPr>
          <a:xfrm>
            <a:off x="340042" y="1346211"/>
            <a:ext cx="6237038" cy="33788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 sz="1600" dirty="0"/>
              <a:t>Distributed leadership team comprising</a:t>
            </a:r>
          </a:p>
          <a:p>
            <a:r>
              <a:rPr lang="en-GB" sz="1600" dirty="0"/>
              <a:t>Small REF Planning Team reporting to Research Strategy Group</a:t>
            </a:r>
          </a:p>
          <a:p>
            <a:r>
              <a:rPr lang="en-GB" sz="1600" dirty="0"/>
              <a:t>C17 Unit of Assessment Team – Leader and 4 members (outputs)</a:t>
            </a:r>
          </a:p>
          <a:p>
            <a:r>
              <a:rPr lang="en-GB" sz="1600" dirty="0"/>
              <a:t>Research Environment Co-Ordinator</a:t>
            </a:r>
          </a:p>
          <a:p>
            <a:r>
              <a:rPr lang="en-GB" sz="1600" dirty="0"/>
              <a:t>Impact Case Study Lead</a:t>
            </a:r>
          </a:p>
          <a:p>
            <a:r>
              <a:rPr lang="en-GB" sz="1600" dirty="0"/>
              <a:t>Early career researcher engagement and development</a:t>
            </a:r>
          </a:p>
          <a:p>
            <a:r>
              <a:rPr lang="en-GB" sz="1600" dirty="0"/>
              <a:t>Build research infrastructure</a:t>
            </a:r>
          </a:p>
          <a:p>
            <a:pPr lvl="1"/>
            <a:endParaRPr lang="en-GB" sz="1800" dirty="0"/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17</a:t>
            </a:fld>
            <a:endParaRPr kumimoji="0" sz="12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grpSp>
        <p:nvGrpSpPr>
          <p:cNvPr id="239" name="Google Shape;239;p16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240" name="Google Shape;240;p1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7113" y="4060978"/>
            <a:ext cx="5041829" cy="90838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34759" y="4215087"/>
            <a:ext cx="40065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NBS ambition: 70-80 FTE individual outputs; 6-7 ICSs: Research Environment on 50th percentile</a:t>
            </a:r>
          </a:p>
        </p:txBody>
      </p:sp>
    </p:spTree>
    <p:extLst>
      <p:ext uri="{BB962C8B-B14F-4D97-AF65-F5344CB8AC3E}">
        <p14:creationId xmlns:p14="http://schemas.microsoft.com/office/powerpoint/2010/main" val="12681815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REF 2026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3525" y="3962221"/>
            <a:ext cx="4821985" cy="783588"/>
          </a:xfrm>
        </p:spPr>
        <p:txBody>
          <a:bodyPr/>
          <a:lstStyle/>
          <a:p>
            <a:r>
              <a:rPr lang="en-GB" dirty="0"/>
              <a:t>What do we know of 2026?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18</a:t>
            </a:fld>
            <a:endParaRPr kumimoji="0" lang="en" sz="12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8692" y="1136407"/>
            <a:ext cx="8082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9600" b="1" i="0" u="none" strike="noStrike" kern="0" cap="none" spc="0" normalizeH="0" baseline="0" noProof="0" dirty="0">
                <a:ln>
                  <a:noFill/>
                </a:ln>
                <a:solidFill>
                  <a:srgbClr val="3F5378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5</a:t>
            </a:r>
            <a:endParaRPr kumimoji="0" lang="en" sz="800" b="1" i="0" u="none" strike="noStrike" kern="0" cap="none" spc="0" normalizeH="0" baseline="0" noProof="0" dirty="0">
              <a:ln>
                <a:noFill/>
              </a:ln>
              <a:solidFill>
                <a:srgbClr val="3F5378"/>
              </a:solidFill>
              <a:effectLst/>
              <a:uLnTx/>
              <a:uFillTx/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5352943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929467" y="448434"/>
            <a:ext cx="5274798" cy="65344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WHAT DO WE KNOW OF 2026?</a:t>
            </a:r>
            <a:br>
              <a:rPr lang="en-GB" sz="1700" dirty="0"/>
            </a:br>
            <a:r>
              <a:rPr lang="en-GB" sz="1400" dirty="0"/>
              <a:t>PREPARATORY INITIATIVES FOR 2026</a:t>
            </a:r>
            <a:endParaRPr sz="1400" dirty="0"/>
          </a:p>
        </p:txBody>
      </p:sp>
      <p:sp>
        <p:nvSpPr>
          <p:cNvPr id="237" name="Google Shape;237;p16"/>
          <p:cNvSpPr txBox="1">
            <a:spLocks noGrp="1"/>
          </p:cNvSpPr>
          <p:nvPr>
            <p:ph type="body" idx="1"/>
          </p:nvPr>
        </p:nvSpPr>
        <p:spPr>
          <a:xfrm>
            <a:off x="859539" y="1573284"/>
            <a:ext cx="6237038" cy="33788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buNone/>
            </a:pPr>
            <a:r>
              <a:rPr lang="en-GB" sz="1400" dirty="0"/>
              <a:t>Stearn Recommendations - Fuller implementation?</a:t>
            </a:r>
          </a:p>
          <a:p>
            <a:pPr marL="0" indent="0">
              <a:buNone/>
            </a:pPr>
            <a:endParaRPr lang="en-GB" sz="800" dirty="0"/>
          </a:p>
          <a:p>
            <a:pPr marL="0" indent="0">
              <a:buNone/>
            </a:pPr>
            <a:r>
              <a:rPr lang="en-GB" sz="1400" dirty="0"/>
              <a:t>Outputs and publications</a:t>
            </a:r>
          </a:p>
          <a:p>
            <a:pPr lvl="1"/>
            <a:r>
              <a:rPr lang="en-GB" sz="1400" dirty="0"/>
              <a:t>The Individual Research Review process</a:t>
            </a:r>
          </a:p>
          <a:p>
            <a:pPr marL="0" indent="0">
              <a:buNone/>
            </a:pPr>
            <a:endParaRPr lang="en-GB" sz="800" dirty="0"/>
          </a:p>
          <a:p>
            <a:pPr marL="0" indent="0">
              <a:buNone/>
            </a:pPr>
            <a:r>
              <a:rPr lang="en-GB" sz="1400" dirty="0"/>
              <a:t>Impact – increased weight to impact and institutional impact to be scored together with ICSs</a:t>
            </a:r>
          </a:p>
          <a:p>
            <a:pPr lvl="1"/>
            <a:r>
              <a:rPr lang="en-GB" sz="1400" dirty="0"/>
              <a:t>Academic definitions of impact (review across all disciplines)</a:t>
            </a:r>
          </a:p>
          <a:p>
            <a:pPr lvl="1"/>
            <a:r>
              <a:rPr lang="en-GB" sz="1400" dirty="0"/>
              <a:t>Definitions of impact within REF processes</a:t>
            </a:r>
          </a:p>
          <a:p>
            <a:pPr lvl="1"/>
            <a:r>
              <a:rPr lang="en-GB" sz="1400" dirty="0"/>
              <a:t>C17 and samples from other main panels</a:t>
            </a:r>
          </a:p>
          <a:p>
            <a:pPr lvl="1"/>
            <a:r>
              <a:rPr lang="en-GB" sz="1400" dirty="0"/>
              <a:t>Developing long term ICS to mature for 2026</a:t>
            </a:r>
          </a:p>
          <a:p>
            <a:pPr lvl="1"/>
            <a:endParaRPr lang="en-GB" sz="1100" dirty="0"/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19</a:t>
            </a:fld>
            <a:endParaRPr kumimoji="0" sz="12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grpSp>
        <p:nvGrpSpPr>
          <p:cNvPr id="239" name="Google Shape;239;p16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240" name="Google Shape;240;p1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772" y="2945545"/>
            <a:ext cx="420660" cy="4023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209" y="1486674"/>
            <a:ext cx="323116" cy="3901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331" y="2089617"/>
            <a:ext cx="395186" cy="34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82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grpSp>
        <p:nvGrpSpPr>
          <p:cNvPr id="5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6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1078203446"/>
              </p:ext>
            </p:extLst>
          </p:nvPr>
        </p:nvGraphicFramePr>
        <p:xfrm>
          <a:off x="1051035" y="1483178"/>
          <a:ext cx="5652463" cy="3153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26021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929467" y="448434"/>
            <a:ext cx="5274798" cy="65344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dirty="0"/>
              <a:t>WHAT DO WE KNOW OF 2026?</a:t>
            </a:r>
            <a:br>
              <a:rPr lang="en-GB" sz="1700" dirty="0"/>
            </a:br>
            <a:r>
              <a:rPr lang="en-GB" sz="1700" dirty="0"/>
              <a:t>ESTABLISH PREPARATORY INITIATIVES FOR 2026</a:t>
            </a:r>
            <a:endParaRPr sz="1700" dirty="0"/>
          </a:p>
        </p:txBody>
      </p:sp>
      <p:sp>
        <p:nvSpPr>
          <p:cNvPr id="237" name="Google Shape;237;p16"/>
          <p:cNvSpPr txBox="1">
            <a:spLocks noGrp="1"/>
          </p:cNvSpPr>
          <p:nvPr>
            <p:ph type="body" idx="1"/>
          </p:nvPr>
        </p:nvSpPr>
        <p:spPr>
          <a:xfrm>
            <a:off x="859539" y="1573284"/>
            <a:ext cx="6237038" cy="33788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buNone/>
            </a:pPr>
            <a:r>
              <a:rPr lang="en-GB" sz="1600" dirty="0"/>
              <a:t>The individual eligibility/submission issue and career paths project</a:t>
            </a:r>
          </a:p>
          <a:p>
            <a:pPr marL="742950" lvl="1" indent="-285750"/>
            <a:r>
              <a:rPr lang="en-GB" sz="1600" dirty="0"/>
              <a:t>Teaching &amp; Research, </a:t>
            </a:r>
          </a:p>
          <a:p>
            <a:pPr marL="742950" lvl="1" indent="-285750"/>
            <a:r>
              <a:rPr lang="en-GB" sz="1600" dirty="0"/>
              <a:t>Teaching &amp; Scholarship, </a:t>
            </a:r>
          </a:p>
          <a:p>
            <a:pPr marL="742950" lvl="1" indent="-285750"/>
            <a:r>
              <a:rPr lang="en-GB" sz="1600" dirty="0"/>
              <a:t>Teaching &amp; Practice. </a:t>
            </a:r>
          </a:p>
          <a:p>
            <a:pPr marL="0" indent="0">
              <a:buNone/>
            </a:pPr>
            <a:endParaRPr lang="en-GB" sz="800" dirty="0"/>
          </a:p>
          <a:p>
            <a:pPr marL="0" indent="0">
              <a:buNone/>
            </a:pPr>
            <a:r>
              <a:rPr lang="en-GB" sz="1600" dirty="0"/>
              <a:t>A bigger role for Inter-disciplinary Research – increasing investment in NTU strategic research themes</a:t>
            </a:r>
          </a:p>
          <a:p>
            <a:pPr marL="0" indent="0">
              <a:buNone/>
            </a:pPr>
            <a:endParaRPr lang="en-GB" sz="800" dirty="0"/>
          </a:p>
          <a:p>
            <a:pPr marL="0" indent="0">
              <a:buNone/>
            </a:pPr>
            <a:r>
              <a:rPr lang="en-GB" sz="1600" dirty="0"/>
              <a:t>The sustainable development issue – see literature Review initiative above </a:t>
            </a:r>
          </a:p>
          <a:p>
            <a:pPr marL="0" indent="0">
              <a:buNone/>
            </a:pPr>
            <a:endParaRPr lang="en-GB" sz="800" dirty="0"/>
          </a:p>
          <a:p>
            <a:pPr marL="0" indent="0">
              <a:buNone/>
            </a:pPr>
            <a:r>
              <a:rPr lang="en-GB" sz="1600" dirty="0"/>
              <a:t>NTU and NBS - Building long-term sustainable research infrastructure</a:t>
            </a:r>
          </a:p>
          <a:p>
            <a:pPr lvl="1"/>
            <a:endParaRPr lang="en-GB" sz="1100" dirty="0"/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20</a:t>
            </a:fld>
            <a:endParaRPr kumimoji="0" sz="12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grpSp>
        <p:nvGrpSpPr>
          <p:cNvPr id="239" name="Google Shape;239;p16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240" name="Google Shape;240;p1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" name="Google Shape;565;p37"/>
          <p:cNvGrpSpPr/>
          <p:nvPr/>
        </p:nvGrpSpPr>
        <p:grpSpPr>
          <a:xfrm>
            <a:off x="355724" y="1515740"/>
            <a:ext cx="476904" cy="412152"/>
            <a:chOff x="4630125" y="278900"/>
            <a:chExt cx="400675" cy="456675"/>
          </a:xfrm>
        </p:grpSpPr>
        <p:sp>
          <p:nvSpPr>
            <p:cNvPr id="14" name="Google Shape;566;p37"/>
            <p:cNvSpPr/>
            <p:nvPr/>
          </p:nvSpPr>
          <p:spPr>
            <a:xfrm>
              <a:off x="4659350" y="3288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67;p37"/>
            <p:cNvSpPr/>
            <p:nvPr/>
          </p:nvSpPr>
          <p:spPr>
            <a:xfrm>
              <a:off x="4630125" y="4524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68;p37"/>
            <p:cNvSpPr/>
            <p:nvPr/>
          </p:nvSpPr>
          <p:spPr>
            <a:xfrm>
              <a:off x="4808525" y="278900"/>
              <a:ext cx="43875" cy="49950"/>
            </a:xfrm>
            <a:custGeom>
              <a:avLst/>
              <a:gdLst/>
              <a:ahLst/>
              <a:cxnLst/>
              <a:rect l="l" t="t" r="r" b="b"/>
              <a:pathLst>
                <a:path w="1755" h="1998" fill="none" extrusionOk="0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69;p37"/>
            <p:cNvSpPr/>
            <p:nvPr/>
          </p:nvSpPr>
          <p:spPr>
            <a:xfrm>
              <a:off x="4808525" y="549250"/>
              <a:ext cx="43875" cy="186325"/>
            </a:xfrm>
            <a:custGeom>
              <a:avLst/>
              <a:gdLst/>
              <a:ahLst/>
              <a:cxnLst/>
              <a:rect l="l" t="t" r="r" b="b"/>
              <a:pathLst>
                <a:path w="1755" h="7453" fill="none" extrusionOk="0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752;p37"/>
          <p:cNvGrpSpPr/>
          <p:nvPr/>
        </p:nvGrpSpPr>
        <p:grpSpPr>
          <a:xfrm>
            <a:off x="371267" y="3855435"/>
            <a:ext cx="354245" cy="354245"/>
            <a:chOff x="5941025" y="3634400"/>
            <a:chExt cx="467650" cy="467650"/>
          </a:xfrm>
        </p:grpSpPr>
        <p:sp>
          <p:nvSpPr>
            <p:cNvPr id="19" name="Google Shape;753;p37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l" t="t" r="r" b="b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54;p37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l" t="t" r="r" b="b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55;p37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l" t="t" r="r" b="b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56;p37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l" t="t" r="r" b="b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57;p37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l" t="t" r="r" b="b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758;p37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l" t="t" r="r" b="b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700;p37"/>
          <p:cNvGrpSpPr/>
          <p:nvPr/>
        </p:nvGrpSpPr>
        <p:grpSpPr>
          <a:xfrm>
            <a:off x="392042" y="4502453"/>
            <a:ext cx="309022" cy="315499"/>
            <a:chOff x="3951850" y="2985350"/>
            <a:chExt cx="407950" cy="416500"/>
          </a:xfrm>
        </p:grpSpPr>
        <p:sp>
          <p:nvSpPr>
            <p:cNvPr id="26" name="Google Shape;701;p37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702;p37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03;p37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704;p37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697;p37"/>
          <p:cNvGrpSpPr/>
          <p:nvPr/>
        </p:nvGrpSpPr>
        <p:grpSpPr>
          <a:xfrm>
            <a:off x="350056" y="3116939"/>
            <a:ext cx="474698" cy="371424"/>
            <a:chOff x="5247525" y="3007275"/>
            <a:chExt cx="517575" cy="384825"/>
          </a:xfrm>
        </p:grpSpPr>
        <p:sp>
          <p:nvSpPr>
            <p:cNvPr id="31" name="Google Shape;698;p37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99;p37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967865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503" name="Google Shape;503;p34"/>
          <p:cNvSpPr txBox="1">
            <a:spLocks noGrp="1"/>
          </p:cNvSpPr>
          <p:nvPr>
            <p:ph type="ctrTitle" idx="4294967295"/>
          </p:nvPr>
        </p:nvSpPr>
        <p:spPr>
          <a:xfrm>
            <a:off x="1275150" y="2364400"/>
            <a:ext cx="6593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rgbClr val="FF9800"/>
                </a:solidFill>
              </a:rPr>
              <a:t>QUESTIONS?</a:t>
            </a:r>
            <a:endParaRPr sz="6000" dirty="0">
              <a:solidFill>
                <a:srgbClr val="FF9800"/>
              </a:solidFill>
            </a:endParaRPr>
          </a:p>
        </p:txBody>
      </p:sp>
      <p:sp>
        <p:nvSpPr>
          <p:cNvPr id="504" name="Google Shape;504;p34"/>
          <p:cNvSpPr txBox="1">
            <a:spLocks noGrp="1"/>
          </p:cNvSpPr>
          <p:nvPr>
            <p:ph type="subTitle" idx="4294967295"/>
          </p:nvPr>
        </p:nvSpPr>
        <p:spPr>
          <a:xfrm>
            <a:off x="1275150" y="3230000"/>
            <a:ext cx="6593700" cy="134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 dirty="0"/>
              <a:t>Contact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 dirty="0"/>
              <a:t>peter.murphy@ntu.ac.uk</a:t>
            </a:r>
            <a:endParaRPr sz="2000" dirty="0"/>
          </a:p>
        </p:txBody>
      </p:sp>
      <p:grpSp>
        <p:nvGrpSpPr>
          <p:cNvPr id="8" name="Google Shape;901;p37"/>
          <p:cNvGrpSpPr/>
          <p:nvPr/>
        </p:nvGrpSpPr>
        <p:grpSpPr>
          <a:xfrm>
            <a:off x="4028040" y="661881"/>
            <a:ext cx="1087920" cy="1589483"/>
            <a:chOff x="6718575" y="2318625"/>
            <a:chExt cx="256950" cy="407375"/>
          </a:xfrm>
        </p:grpSpPr>
        <p:sp>
          <p:nvSpPr>
            <p:cNvPr id="9" name="Google Shape;902;p37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03;p37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04;p37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05;p37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06;p37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07;p37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08;p37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09;p37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ORIGINS AND ANTECEDENTS</a:t>
            </a:r>
            <a:endParaRPr dirty="0"/>
          </a:p>
        </p:txBody>
      </p:sp>
      <p:sp>
        <p:nvSpPr>
          <p:cNvPr id="222" name="Google Shape;222;p14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GB" dirty="0"/>
              <a:t>Tony Blair’s ‘third way’ and ‘modernisation’ initiatives</a:t>
            </a:r>
            <a:endParaRPr dirty="0"/>
          </a:p>
        </p:txBody>
      </p:sp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224" name="Google Shape;224;p1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</a:t>
            </a:r>
            <a:endParaRPr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ORIGINS AND ANTECEDENTS</a:t>
            </a:r>
            <a:endParaRPr dirty="0"/>
          </a:p>
        </p:txBody>
      </p:sp>
      <p:sp>
        <p:nvSpPr>
          <p:cNvPr id="237" name="Google Shape;237;p16"/>
          <p:cNvSpPr txBox="1">
            <a:spLocks noGrp="1"/>
          </p:cNvSpPr>
          <p:nvPr>
            <p:ph type="body" idx="1"/>
          </p:nvPr>
        </p:nvSpPr>
        <p:spPr>
          <a:xfrm>
            <a:off x="814275" y="1358881"/>
            <a:ext cx="6237038" cy="33788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7620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lang="en" dirty="0"/>
          </a:p>
          <a:p>
            <a:r>
              <a:rPr lang="en-GB" sz="1200" dirty="0"/>
              <a:t>Ordo-liberalism; stakeholder capitalism; </a:t>
            </a:r>
            <a:r>
              <a:rPr lang="en-GB" sz="1200" dirty="0" err="1"/>
              <a:t>managerialism</a:t>
            </a:r>
            <a:r>
              <a:rPr lang="en-GB" sz="1200" dirty="0"/>
              <a:t>; meritocracy; </a:t>
            </a:r>
          </a:p>
          <a:p>
            <a:r>
              <a:rPr lang="en-GB" sz="1200" dirty="0"/>
              <a:t>Public or Social Value as well as private value</a:t>
            </a:r>
          </a:p>
          <a:p>
            <a:r>
              <a:rPr lang="en-GB" sz="1200" dirty="0"/>
              <a:t> Performance management regimes in public services</a:t>
            </a:r>
          </a:p>
          <a:p>
            <a:pPr lvl="1"/>
            <a:r>
              <a:rPr lang="en-GB" sz="1200" dirty="0"/>
              <a:t>Central Government (Spending Reviews and PSAs) </a:t>
            </a:r>
          </a:p>
          <a:p>
            <a:pPr lvl="1"/>
            <a:r>
              <a:rPr lang="en-GB" sz="1200" dirty="0"/>
              <a:t>Local Authorities (Best Value, CPA, LPSA’s) </a:t>
            </a:r>
          </a:p>
          <a:p>
            <a:pPr lvl="1"/>
            <a:r>
              <a:rPr lang="en-GB" sz="1200" dirty="0"/>
              <a:t>Schools and Education (Ofsted inspections and CPA)</a:t>
            </a:r>
          </a:p>
          <a:p>
            <a:pPr lvl="1"/>
            <a:r>
              <a:rPr lang="en-GB" sz="1200" dirty="0"/>
              <a:t>Health and Social Care (Standards 4 Better Health and World Class Commissioning) </a:t>
            </a:r>
          </a:p>
          <a:p>
            <a:pPr lvl="1"/>
            <a:r>
              <a:rPr lang="en-GB" sz="1200" dirty="0"/>
              <a:t>National Parks (National Assessments and Peer reviews) </a:t>
            </a:r>
          </a:p>
          <a:p>
            <a:pPr lvl="1"/>
            <a:r>
              <a:rPr lang="en-GB" sz="1200" dirty="0"/>
              <a:t>Regional Development Agencies </a:t>
            </a:r>
          </a:p>
          <a:p>
            <a:pPr lvl="1"/>
            <a:r>
              <a:rPr lang="en-GB" sz="1200" dirty="0"/>
              <a:t>Criminal Justice HMI Constabulary; HMI Probation; HMI Prisons; HMI Courts; Crown Prosecution Service </a:t>
            </a:r>
          </a:p>
          <a:p>
            <a:pPr lvl="1"/>
            <a:endParaRPr lang="en-GB" dirty="0"/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pSp>
        <p:nvGrpSpPr>
          <p:cNvPr id="239" name="Google Shape;239;p16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240" name="Google Shape;240;p1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BY 2006/07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3524" y="3975448"/>
            <a:ext cx="4673071" cy="786795"/>
          </a:xfrm>
        </p:spPr>
        <p:txBody>
          <a:bodyPr/>
          <a:lstStyle/>
          <a:p>
            <a:r>
              <a:rPr lang="en-GB" dirty="0"/>
              <a:t>Gordon Brown and ‘place’ management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5" name="Rectangle 4"/>
          <p:cNvSpPr/>
          <p:nvPr/>
        </p:nvSpPr>
        <p:spPr>
          <a:xfrm>
            <a:off x="528692" y="1136407"/>
            <a:ext cx="8082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" sz="96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</a:t>
            </a:r>
            <a:endParaRPr lang="en" sz="8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888626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BY 2006/07</a:t>
            </a:r>
            <a:endParaRPr dirty="0"/>
          </a:p>
        </p:txBody>
      </p:sp>
      <p:sp>
        <p:nvSpPr>
          <p:cNvPr id="237" name="Google Shape;237;p16"/>
          <p:cNvSpPr txBox="1">
            <a:spLocks noGrp="1"/>
          </p:cNvSpPr>
          <p:nvPr>
            <p:ph type="body" idx="1"/>
          </p:nvPr>
        </p:nvSpPr>
        <p:spPr>
          <a:xfrm>
            <a:off x="814275" y="1493690"/>
            <a:ext cx="6237038" cy="33788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7620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lang="en" dirty="0"/>
          </a:p>
          <a:p>
            <a:pPr marL="76200" indent="0">
              <a:buNone/>
            </a:pPr>
            <a:r>
              <a:rPr lang="en-GB" sz="1400" dirty="0"/>
              <a:t>National PSAs and individual service assessment/improvement becoming ‘place based’- espousing integrated or at least mutually supportive public service objectives at local and national levels</a:t>
            </a:r>
          </a:p>
          <a:p>
            <a:pPr marL="76200" indent="0">
              <a:buNone/>
            </a:pPr>
            <a:endParaRPr lang="en-GB" sz="1400" dirty="0"/>
          </a:p>
          <a:p>
            <a:r>
              <a:rPr lang="en-GB" sz="1400" dirty="0"/>
              <a:t>Central Government had cross department PSAs as well as Departmental Objectives</a:t>
            </a:r>
          </a:p>
          <a:p>
            <a:r>
              <a:rPr lang="en-GB" sz="1400" dirty="0"/>
              <a:t>Local Authority and Public Involvement in Health Act 2007  (Equity and Sustainability join economy, efficiency and effectiveness for Best Value)</a:t>
            </a:r>
          </a:p>
          <a:p>
            <a:r>
              <a:rPr lang="en-GB" sz="1400" dirty="0"/>
              <a:t>Local Authority (CAAs, LAAs MAA’s Place Pilots) </a:t>
            </a:r>
          </a:p>
          <a:p>
            <a:r>
              <a:rPr lang="en-GB" sz="1400" dirty="0"/>
              <a:t>4 Super Inspectorates where to integrate and improve inspection (Local Services; Education; Healthcare; Criminal Justice</a:t>
            </a:r>
          </a:p>
          <a:p>
            <a:r>
              <a:rPr lang="en-GB" sz="1400" dirty="0"/>
              <a:t>Stern Review on Climate Change released October 2006. </a:t>
            </a:r>
          </a:p>
          <a:p>
            <a:r>
              <a:rPr lang="en-GB" sz="1400" dirty="0"/>
              <a:t>International Accreditations for Business Schools (AACSB, EQUIS, THE) </a:t>
            </a:r>
          </a:p>
          <a:p>
            <a:pPr lvl="1"/>
            <a:endParaRPr lang="en-GB" sz="2800" dirty="0"/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pSp>
        <p:nvGrpSpPr>
          <p:cNvPr id="239" name="Google Shape;239;p16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240" name="Google Shape;240;p1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47076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REF 2008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3524" y="3975448"/>
            <a:ext cx="4673071" cy="786795"/>
          </a:xfrm>
        </p:spPr>
        <p:txBody>
          <a:bodyPr/>
          <a:lstStyle/>
          <a:p>
            <a:r>
              <a:rPr lang="en-GB" dirty="0"/>
              <a:t>REF 2008 came too soon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lang="en" sz="12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8692" y="1136407"/>
            <a:ext cx="8082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sz="96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3</a:t>
            </a:r>
            <a:endParaRPr kumimoji="0" lang="en" sz="800" b="1" i="0" u="none" strike="noStrike" kern="0" cap="none" spc="0" normalizeH="0" baseline="0" noProof="0" dirty="0">
              <a:ln>
                <a:noFill/>
              </a:ln>
              <a:solidFill>
                <a:srgbClr val="3F5378"/>
              </a:solidFill>
              <a:effectLst/>
              <a:uLnTx/>
              <a:uFillTx/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362398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REF 2008 CAME TOO SOON</a:t>
            </a:r>
            <a:endParaRPr dirty="0"/>
          </a:p>
        </p:txBody>
      </p:sp>
      <p:sp>
        <p:nvSpPr>
          <p:cNvPr id="237" name="Google Shape;237;p16"/>
          <p:cNvSpPr txBox="1">
            <a:spLocks noGrp="1"/>
          </p:cNvSpPr>
          <p:nvPr>
            <p:ph type="body" idx="1"/>
          </p:nvPr>
        </p:nvSpPr>
        <p:spPr>
          <a:xfrm>
            <a:off x="814275" y="1052076"/>
            <a:ext cx="6524988" cy="358442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7620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lang="en" sz="2800" dirty="0"/>
          </a:p>
          <a:p>
            <a:r>
              <a:rPr lang="en-GB" sz="1400" dirty="0"/>
              <a:t>Education ministers/officials keen to continue with the ‘successful’ public service improvement and value for money agendas</a:t>
            </a:r>
          </a:p>
          <a:p>
            <a:r>
              <a:rPr lang="en-GB" sz="1400" dirty="0"/>
              <a:t>Management regimes and external inspection (based on self assessment and peer review) self-evidently were improving public services and value for money in a wide range of public services. </a:t>
            </a:r>
          </a:p>
          <a:p>
            <a:r>
              <a:rPr lang="en-GB" sz="1400" dirty="0"/>
              <a:t>Why not universities?</a:t>
            </a:r>
          </a:p>
          <a:p>
            <a:pPr lvl="1"/>
            <a:r>
              <a:rPr lang="en-GB" sz="1400" dirty="0"/>
              <a:t>Universities were receiving public money, </a:t>
            </a:r>
          </a:p>
          <a:p>
            <a:pPr lvl="1"/>
            <a:r>
              <a:rPr lang="en-GB" sz="1400" dirty="0"/>
              <a:t>R&amp;D was in the public interest </a:t>
            </a:r>
          </a:p>
          <a:p>
            <a:pPr lvl="1"/>
            <a:r>
              <a:rPr lang="en-GB" sz="1400" dirty="0"/>
              <a:t>Public money increasingly being seen as public investment </a:t>
            </a:r>
          </a:p>
          <a:p>
            <a:pPr lvl="1"/>
            <a:r>
              <a:rPr lang="en-GB" sz="1400" dirty="0"/>
              <a:t>How can the state capture/improve its Return on Investment from the Universities </a:t>
            </a:r>
            <a:endParaRPr lang="en-GB" sz="2800" dirty="0"/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sz="12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grpSp>
        <p:nvGrpSpPr>
          <p:cNvPr id="239" name="Google Shape;239;p16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240" name="Google Shape;240;p1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349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9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REF 2008 CAME TOO SOON</a:t>
            </a:r>
            <a:endParaRPr dirty="0"/>
          </a:p>
        </p:txBody>
      </p:sp>
      <p:sp>
        <p:nvSpPr>
          <p:cNvPr id="284" name="Google Shape;284;p19"/>
          <p:cNvSpPr txBox="1">
            <a:spLocks noGrp="1"/>
          </p:cNvSpPr>
          <p:nvPr>
            <p:ph type="body" idx="1"/>
          </p:nvPr>
        </p:nvSpPr>
        <p:spPr>
          <a:xfrm>
            <a:off x="870450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spcBef>
                <a:spcPts val="1000"/>
              </a:spcBef>
              <a:spcAft>
                <a:spcPts val="1000"/>
              </a:spcAft>
            </a:pPr>
            <a:r>
              <a:rPr lang="en-GB" dirty="0"/>
              <a:t>Outputs and outcomes more important than inputs</a:t>
            </a:r>
          </a:p>
        </p:txBody>
      </p:sp>
      <p:sp>
        <p:nvSpPr>
          <p:cNvPr id="285" name="Google Shape;285;p19"/>
          <p:cNvSpPr txBox="1">
            <a:spLocks noGrp="1"/>
          </p:cNvSpPr>
          <p:nvPr>
            <p:ph type="body" idx="2"/>
          </p:nvPr>
        </p:nvSpPr>
        <p:spPr>
          <a:xfrm>
            <a:off x="3233637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spcBef>
                <a:spcPts val="1000"/>
              </a:spcBef>
              <a:spcAft>
                <a:spcPts val="1000"/>
              </a:spcAft>
            </a:pPr>
            <a:r>
              <a:rPr lang="en-GB" dirty="0"/>
              <a:t>Sector competition, ‘external inspection’ and league tables were effective motivators</a:t>
            </a: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lang="en" dirty="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dirty="0"/>
          </a:p>
        </p:txBody>
      </p:sp>
      <p:sp>
        <p:nvSpPr>
          <p:cNvPr id="286" name="Google Shape;286;p19"/>
          <p:cNvSpPr txBox="1">
            <a:spLocks noGrp="1"/>
          </p:cNvSpPr>
          <p:nvPr>
            <p:ph type="body" idx="3"/>
          </p:nvPr>
        </p:nvSpPr>
        <p:spPr>
          <a:xfrm>
            <a:off x="5540650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spcBef>
                <a:spcPts val="1000"/>
              </a:spcBef>
            </a:pPr>
            <a:r>
              <a:rPr lang="en-GB" dirty="0"/>
              <a:t>It was clear the Universities had an impact on society as well as students </a:t>
            </a: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dirty="0"/>
          </a:p>
        </p:txBody>
      </p:sp>
      <p:sp>
        <p:nvSpPr>
          <p:cNvPr id="287" name="Google Shape;287;p19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sz="12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grpSp>
        <p:nvGrpSpPr>
          <p:cNvPr id="288" name="Google Shape;288;p19"/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289" name="Google Shape;289;p19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9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9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9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19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19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19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814275" y="3682393"/>
            <a:ext cx="72829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1600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</a:rPr>
              <a:t>Privatisation under John Major or the Criminal Justice Super inspectorate under Gordon Brown – was a ‘good’ idea in one service or sector (or in another era) used where it was no longer appropriate?</a:t>
            </a:r>
          </a:p>
        </p:txBody>
      </p:sp>
    </p:spTree>
    <p:extLst>
      <p:ext uri="{BB962C8B-B14F-4D97-AF65-F5344CB8AC3E}">
        <p14:creationId xmlns:p14="http://schemas.microsoft.com/office/powerpoint/2010/main" val="1106752753"/>
      </p:ext>
    </p:extLst>
  </p:cSld>
  <p:clrMapOvr>
    <a:masterClrMapping/>
  </p:clrMapOvr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1086</Words>
  <Application>Microsoft Office PowerPoint</Application>
  <PresentationFormat>On-screen Show (16:9)</PresentationFormat>
  <Paragraphs>171</Paragraphs>
  <Slides>21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Roboto Condensed</vt:lpstr>
      <vt:lpstr>Arial</vt:lpstr>
      <vt:lpstr>Arvo</vt:lpstr>
      <vt:lpstr>Roboto Condensed Light</vt:lpstr>
      <vt:lpstr>Salerio template</vt:lpstr>
      <vt:lpstr>THE REF PROCESS  ‘Impact’ and preparations for 2026/27 </vt:lpstr>
      <vt:lpstr>CONTENT</vt:lpstr>
      <vt:lpstr>ORIGINS AND ANTECEDENTS</vt:lpstr>
      <vt:lpstr>ORIGINS AND ANTECEDENTS</vt:lpstr>
      <vt:lpstr>BY 2006/07</vt:lpstr>
      <vt:lpstr>BY 2006/07</vt:lpstr>
      <vt:lpstr>REF 2008</vt:lpstr>
      <vt:lpstr>REF 2008 CAME TOO SOON</vt:lpstr>
      <vt:lpstr>REF 2008 CAME TOO SOON</vt:lpstr>
      <vt:lpstr>REF 2014</vt:lpstr>
      <vt:lpstr>REF 2014</vt:lpstr>
      <vt:lpstr>EXPERIENCE OF REF 2014</vt:lpstr>
      <vt:lpstr>REF 2021</vt:lpstr>
      <vt:lpstr>THE IMPLICATIONS OF BREXIT FOR IMPLEMENTING THE STEARN’S REVIEW AND RECOMMENDATIONS FOR REF2021</vt:lpstr>
      <vt:lpstr>NTU PREPARATIONS “2021 IS ABOUT REPUTATION” </vt:lpstr>
      <vt:lpstr>REF 2021 IN NTU</vt:lpstr>
      <vt:lpstr>NBS PREPARATIONS</vt:lpstr>
      <vt:lpstr>REF 2026</vt:lpstr>
      <vt:lpstr>WHAT DO WE KNOW OF 2026? PREPARATORY INITIATIVES FOR 2026</vt:lpstr>
      <vt:lpstr>WHAT DO WE KNOW OF 2026? ESTABLISH PREPARATORY INITIATIVES FOR 2026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SHIFTING TECTONIC PLATES  Changes to the strategic and operational landscape of the emergency services in the UK</dc:title>
  <dc:creator>Lakoma, Katarzyna</dc:creator>
  <cp:lastModifiedBy>Sullivan, Linda</cp:lastModifiedBy>
  <cp:revision>26</cp:revision>
  <dcterms:modified xsi:type="dcterms:W3CDTF">2018-12-06T11:26:40Z</dcterms:modified>
</cp:coreProperties>
</file>