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p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jpeg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charts/chartEx1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media/image4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352" r:id="rId3"/>
    <p:sldId id="350" r:id="rId4"/>
    <p:sldId id="329" r:id="rId5"/>
    <p:sldId id="306" r:id="rId6"/>
    <p:sldId id="333" r:id="rId7"/>
    <p:sldId id="353" r:id="rId8"/>
    <p:sldId id="35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FF3399"/>
    <a:srgbClr val="990099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B8A96-DFA1-45AE-80A4-18951CEEDB8B}" v="29" dt="2018-06-08T08:28:28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0" autoAdjust="0"/>
    <p:restoredTop sz="95441" autoAdjust="0"/>
  </p:normalViewPr>
  <p:slideViewPr>
    <p:cSldViewPr snapToGrid="0">
      <p:cViewPr varScale="1">
        <p:scale>
          <a:sx n="90" d="100"/>
          <a:sy n="90" d="100"/>
        </p:scale>
        <p:origin x="9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myntuac-my.sharepoint.com/personal/vangelis_tsiligiris_ntu_ac_uk/Documents/British%20Council%20Greece/Data%20collection/UNESCO%20and%20other%20macro%20data/key%20tabl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yntuac-my.sharepoint.com/personal/vangelis_tsiligiris_ntu_ac_uk/Documents/British%20Council%20Greece/Data%20collection/Survey%20Local%20Partners/GreekTNEProvid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myntuac-my.sharepoint.com/personal/vangelis_tsiligiris_ntu_ac_uk/Documents/British%20Council%20Greece/Data%20collection/Survey%20Local%20Partners/GreekTNEProvid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yntuac-my.sharepoint.com/personal/vangelis_tsiligiris_ntu_ac_uk/Documents/British%20Council%20Greece/Data%20collection/Survey%20Local%20Partners/GreekTNEProvid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ssdwindows\OneDriveNTU\OneDrive%20-%20Nottingham%20Trent%20University\British%20Council%20Greece\Data%20collection\Survey%20Local%20Partners\GreekTNEProviders.xlsx" TargetMode="External"/><Relationship Id="rId4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69620991468894"/>
          <c:y val="3.5469904283521633E-2"/>
          <c:w val="0.66128487654320989"/>
          <c:h val="0.923453179139248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CC-4FDE-87EA-0E69D7594505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31E-467B-BC53-26E18A97E410}"/>
              </c:ext>
            </c:extLst>
          </c:dPt>
          <c:cat>
            <c:strRef>
              <c:f>'Ints Stud graphs'!$A$42:$A$80</c:f>
              <c:strCache>
                <c:ptCount val="39"/>
                <c:pt idx="0">
                  <c:v>Netherlands</c:v>
                </c:pt>
                <c:pt idx="1">
                  <c:v>Germany</c:v>
                </c:pt>
                <c:pt idx="2">
                  <c:v>Hong Kong</c:v>
                </c:pt>
                <c:pt idx="3">
                  <c:v>France</c:v>
                </c:pt>
                <c:pt idx="4">
                  <c:v>Australia</c:v>
                </c:pt>
                <c:pt idx="5">
                  <c:v>UAE</c:v>
                </c:pt>
                <c:pt idx="6">
                  <c:v>Malaysia</c:v>
                </c:pt>
                <c:pt idx="7">
                  <c:v>Malta</c:v>
                </c:pt>
                <c:pt idx="8">
                  <c:v>Vietnam</c:v>
                </c:pt>
                <c:pt idx="9">
                  <c:v>China</c:v>
                </c:pt>
                <c:pt idx="10">
                  <c:v>UK</c:v>
                </c:pt>
                <c:pt idx="11">
                  <c:v>Turkey</c:v>
                </c:pt>
                <c:pt idx="12">
                  <c:v>Oman</c:v>
                </c:pt>
                <c:pt idx="13">
                  <c:v>US</c:v>
                </c:pt>
                <c:pt idx="14">
                  <c:v>Russia</c:v>
                </c:pt>
                <c:pt idx="15">
                  <c:v>Thailand</c:v>
                </c:pt>
                <c:pt idx="16">
                  <c:v>Israel</c:v>
                </c:pt>
                <c:pt idx="17">
                  <c:v>Pakistan</c:v>
                </c:pt>
                <c:pt idx="18">
                  <c:v>Greece</c:v>
                </c:pt>
                <c:pt idx="19">
                  <c:v>South Africa</c:v>
                </c:pt>
                <c:pt idx="20">
                  <c:v>Sri Lanka</c:v>
                </c:pt>
                <c:pt idx="21">
                  <c:v>Colombia</c:v>
                </c:pt>
                <c:pt idx="22">
                  <c:v>Kazakhstan</c:v>
                </c:pt>
                <c:pt idx="23">
                  <c:v>Saudi Arabia</c:v>
                </c:pt>
                <c:pt idx="24">
                  <c:v>India</c:v>
                </c:pt>
                <c:pt idx="25">
                  <c:v>Indonesia</c:v>
                </c:pt>
                <c:pt idx="26">
                  <c:v>Brazil</c:v>
                </c:pt>
                <c:pt idx="27">
                  <c:v>Philippines</c:v>
                </c:pt>
                <c:pt idx="28">
                  <c:v>Kenya</c:v>
                </c:pt>
                <c:pt idx="29">
                  <c:v>Peru</c:v>
                </c:pt>
                <c:pt idx="30">
                  <c:v>Botswana</c:v>
                </c:pt>
                <c:pt idx="31">
                  <c:v>Chile</c:v>
                </c:pt>
                <c:pt idx="32">
                  <c:v>Iran</c:v>
                </c:pt>
                <c:pt idx="33">
                  <c:v>Egypt</c:v>
                </c:pt>
                <c:pt idx="34">
                  <c:v>Bangladesh</c:v>
                </c:pt>
                <c:pt idx="35">
                  <c:v>Ghana</c:v>
                </c:pt>
                <c:pt idx="36">
                  <c:v>Mexico</c:v>
                </c:pt>
                <c:pt idx="37">
                  <c:v>Nigeria</c:v>
                </c:pt>
                <c:pt idx="38">
                  <c:v>Ethiopia</c:v>
                </c:pt>
              </c:strCache>
            </c:strRef>
          </c:cat>
          <c:val>
            <c:numRef>
              <c:f>'Ints Stud graphs'!$B$42:$B$80</c:f>
              <c:numCache>
                <c:formatCode>0.00</c:formatCode>
                <c:ptCount val="39"/>
                <c:pt idx="0">
                  <c:v>0.95</c:v>
                </c:pt>
                <c:pt idx="1">
                  <c:v>0.91249999999999998</c:v>
                </c:pt>
                <c:pt idx="2">
                  <c:v>0.90833333333333333</c:v>
                </c:pt>
                <c:pt idx="3">
                  <c:v>0.84166666666666667</c:v>
                </c:pt>
                <c:pt idx="4">
                  <c:v>0.83333333333333337</c:v>
                </c:pt>
                <c:pt idx="5">
                  <c:v>0.82916666666666672</c:v>
                </c:pt>
                <c:pt idx="6">
                  <c:v>0.8208333333333333</c:v>
                </c:pt>
                <c:pt idx="7">
                  <c:v>0.78</c:v>
                </c:pt>
                <c:pt idx="8">
                  <c:v>0.77916666666666667</c:v>
                </c:pt>
                <c:pt idx="9">
                  <c:v>0.76666666666666672</c:v>
                </c:pt>
                <c:pt idx="10">
                  <c:v>0.75</c:v>
                </c:pt>
                <c:pt idx="11">
                  <c:v>0.71666666666666667</c:v>
                </c:pt>
                <c:pt idx="12">
                  <c:v>0.71250000000000002</c:v>
                </c:pt>
                <c:pt idx="13">
                  <c:v>0.6333333333333333</c:v>
                </c:pt>
                <c:pt idx="14">
                  <c:v>0.62916666666666676</c:v>
                </c:pt>
                <c:pt idx="15">
                  <c:v>0.625</c:v>
                </c:pt>
                <c:pt idx="16">
                  <c:v>0.58333333333333326</c:v>
                </c:pt>
                <c:pt idx="17">
                  <c:v>0.58333333333333326</c:v>
                </c:pt>
                <c:pt idx="18">
                  <c:v>0.5708333333333333</c:v>
                </c:pt>
                <c:pt idx="19">
                  <c:v>0.5625</c:v>
                </c:pt>
                <c:pt idx="20">
                  <c:v>0.55000000000000004</c:v>
                </c:pt>
                <c:pt idx="21">
                  <c:v>0.54999999999999993</c:v>
                </c:pt>
                <c:pt idx="22">
                  <c:v>0.54583333333333339</c:v>
                </c:pt>
                <c:pt idx="23">
                  <c:v>0.54583333333333339</c:v>
                </c:pt>
                <c:pt idx="24">
                  <c:v>0.54166666666666663</c:v>
                </c:pt>
                <c:pt idx="25">
                  <c:v>0.52916666666666667</c:v>
                </c:pt>
                <c:pt idx="26">
                  <c:v>0.52083333333333337</c:v>
                </c:pt>
                <c:pt idx="27">
                  <c:v>0.52083333333333337</c:v>
                </c:pt>
                <c:pt idx="28">
                  <c:v>0.51666666666666672</c:v>
                </c:pt>
                <c:pt idx="29">
                  <c:v>0.48333333333333334</c:v>
                </c:pt>
                <c:pt idx="30">
                  <c:v>0.47499999999999998</c:v>
                </c:pt>
                <c:pt idx="31">
                  <c:v>0.4375</c:v>
                </c:pt>
                <c:pt idx="32">
                  <c:v>0.4375</c:v>
                </c:pt>
                <c:pt idx="33">
                  <c:v>0.41666666666666663</c:v>
                </c:pt>
                <c:pt idx="34">
                  <c:v>0.37083333333333335</c:v>
                </c:pt>
                <c:pt idx="35">
                  <c:v>0.35</c:v>
                </c:pt>
                <c:pt idx="36">
                  <c:v>0.32916666666666666</c:v>
                </c:pt>
                <c:pt idx="37">
                  <c:v>0.23749999999999999</c:v>
                </c:pt>
                <c:pt idx="38">
                  <c:v>0.23333333333333334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CC-4FDE-87EA-0E69D7594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296694832"/>
        <c:axId val="356010664"/>
      </c:barChart>
      <c:catAx>
        <c:axId val="296694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356010664"/>
        <c:crosses val="autoZero"/>
        <c:auto val="1"/>
        <c:lblAlgn val="ctr"/>
        <c:lblOffset val="100"/>
        <c:noMultiLvlLbl val="0"/>
      </c:catAx>
      <c:valAx>
        <c:axId val="35601066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29669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72529822661054"/>
          <c:y val="3.7175696321541898E-2"/>
          <c:w val="0.62669418704669455"/>
          <c:h val="0.90835350096394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68-4006-B3B6-59520FF526E4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F3D-43F7-85C3-61EF81AB6DB1}"/>
              </c:ext>
            </c:extLst>
          </c:dPt>
          <c:cat>
            <c:strRef>
              <c:f>'TNE graphs'!$A$31:$A$69</c:f>
              <c:strCache>
                <c:ptCount val="39"/>
                <c:pt idx="0">
                  <c:v>Australia</c:v>
                </c:pt>
                <c:pt idx="1">
                  <c:v>Hong Kong</c:v>
                </c:pt>
                <c:pt idx="2">
                  <c:v>UAE</c:v>
                </c:pt>
                <c:pt idx="3">
                  <c:v>UK</c:v>
                </c:pt>
                <c:pt idx="4">
                  <c:v>Netherlands</c:v>
                </c:pt>
                <c:pt idx="5">
                  <c:v>Malta</c:v>
                </c:pt>
                <c:pt idx="6">
                  <c:v>Israel</c:v>
                </c:pt>
                <c:pt idx="7">
                  <c:v>Malaysia</c:v>
                </c:pt>
                <c:pt idx="8">
                  <c:v>Oman</c:v>
                </c:pt>
                <c:pt idx="9">
                  <c:v>Germany</c:v>
                </c:pt>
                <c:pt idx="10">
                  <c:v>France</c:v>
                </c:pt>
                <c:pt idx="11">
                  <c:v>Saudi Arabia</c:v>
                </c:pt>
                <c:pt idx="12">
                  <c:v>Philippines</c:v>
                </c:pt>
                <c:pt idx="13">
                  <c:v>Greece</c:v>
                </c:pt>
                <c:pt idx="14">
                  <c:v>India</c:v>
                </c:pt>
                <c:pt idx="15">
                  <c:v>South Africa</c:v>
                </c:pt>
                <c:pt idx="16">
                  <c:v>Sri Lanka</c:v>
                </c:pt>
                <c:pt idx="17">
                  <c:v>Thailand</c:v>
                </c:pt>
                <c:pt idx="18">
                  <c:v>Vietnam</c:v>
                </c:pt>
                <c:pt idx="19">
                  <c:v>Pakistan</c:v>
                </c:pt>
                <c:pt idx="20">
                  <c:v>China</c:v>
                </c:pt>
                <c:pt idx="21">
                  <c:v>Kazakhstan</c:v>
                </c:pt>
                <c:pt idx="22">
                  <c:v>Russia</c:v>
                </c:pt>
                <c:pt idx="23">
                  <c:v>Botswana</c:v>
                </c:pt>
                <c:pt idx="24">
                  <c:v>Kenya</c:v>
                </c:pt>
                <c:pt idx="25">
                  <c:v>Egypt</c:v>
                </c:pt>
                <c:pt idx="26">
                  <c:v>Bangladesh</c:v>
                </c:pt>
                <c:pt idx="27">
                  <c:v>US</c:v>
                </c:pt>
                <c:pt idx="28">
                  <c:v>Indonesia</c:v>
                </c:pt>
                <c:pt idx="29">
                  <c:v>Turkey</c:v>
                </c:pt>
                <c:pt idx="30">
                  <c:v>Ghana</c:v>
                </c:pt>
                <c:pt idx="31">
                  <c:v>Brazil</c:v>
                </c:pt>
                <c:pt idx="32">
                  <c:v>Nigeria</c:v>
                </c:pt>
                <c:pt idx="33">
                  <c:v>Ethiopia</c:v>
                </c:pt>
                <c:pt idx="34">
                  <c:v>Iran</c:v>
                </c:pt>
                <c:pt idx="35">
                  <c:v>Chile</c:v>
                </c:pt>
                <c:pt idx="36">
                  <c:v>Colombia</c:v>
                </c:pt>
                <c:pt idx="37">
                  <c:v>Peru</c:v>
                </c:pt>
                <c:pt idx="38">
                  <c:v>Mexico</c:v>
                </c:pt>
              </c:strCache>
            </c:strRef>
          </c:cat>
          <c:val>
            <c:numRef>
              <c:f>'TNE graphs'!$B$31:$B$69</c:f>
              <c:numCache>
                <c:formatCode>0.00</c:formatCode>
                <c:ptCount val="39"/>
                <c:pt idx="0">
                  <c:v>1</c:v>
                </c:pt>
                <c:pt idx="1">
                  <c:v>0.95833333333333337</c:v>
                </c:pt>
                <c:pt idx="2">
                  <c:v>0.95833333333333337</c:v>
                </c:pt>
                <c:pt idx="3">
                  <c:v>0.95833333333333337</c:v>
                </c:pt>
                <c:pt idx="4">
                  <c:v>0.875</c:v>
                </c:pt>
                <c:pt idx="5">
                  <c:v>0.88</c:v>
                </c:pt>
                <c:pt idx="6">
                  <c:v>0.81</c:v>
                </c:pt>
                <c:pt idx="7">
                  <c:v>0.80555555555555547</c:v>
                </c:pt>
                <c:pt idx="8">
                  <c:v>0.77777777777777779</c:v>
                </c:pt>
                <c:pt idx="9">
                  <c:v>0.73611111111111116</c:v>
                </c:pt>
                <c:pt idx="10">
                  <c:v>0.70833333333333337</c:v>
                </c:pt>
                <c:pt idx="11">
                  <c:v>0.70833333333333337</c:v>
                </c:pt>
                <c:pt idx="12">
                  <c:v>0.69444444444444453</c:v>
                </c:pt>
                <c:pt idx="13">
                  <c:v>0.625</c:v>
                </c:pt>
                <c:pt idx="14">
                  <c:v>0.58333333333333337</c:v>
                </c:pt>
                <c:pt idx="15">
                  <c:v>0.56944444444444442</c:v>
                </c:pt>
                <c:pt idx="16">
                  <c:v>0.55555555555555547</c:v>
                </c:pt>
                <c:pt idx="17">
                  <c:v>0.52777777777777779</c:v>
                </c:pt>
                <c:pt idx="18">
                  <c:v>0.52777777777777779</c:v>
                </c:pt>
                <c:pt idx="19">
                  <c:v>0.51388888888888895</c:v>
                </c:pt>
                <c:pt idx="20">
                  <c:v>0.51388888888888884</c:v>
                </c:pt>
                <c:pt idx="21">
                  <c:v>0.5</c:v>
                </c:pt>
                <c:pt idx="22">
                  <c:v>0.4861111111111111</c:v>
                </c:pt>
                <c:pt idx="23">
                  <c:v>0.47222222222222227</c:v>
                </c:pt>
                <c:pt idx="24">
                  <c:v>0.47222222222222215</c:v>
                </c:pt>
                <c:pt idx="25">
                  <c:v>0.44444444444444442</c:v>
                </c:pt>
                <c:pt idx="26">
                  <c:v>0.43055555555555558</c:v>
                </c:pt>
                <c:pt idx="27">
                  <c:v>0.43055555555555558</c:v>
                </c:pt>
                <c:pt idx="28">
                  <c:v>0.40277777777777773</c:v>
                </c:pt>
                <c:pt idx="29">
                  <c:v>0.31944444444444442</c:v>
                </c:pt>
                <c:pt idx="30">
                  <c:v>0.30555555555555552</c:v>
                </c:pt>
                <c:pt idx="31">
                  <c:v>0.2638888888888889</c:v>
                </c:pt>
                <c:pt idx="32">
                  <c:v>0.2638888888888889</c:v>
                </c:pt>
                <c:pt idx="33">
                  <c:v>0.25</c:v>
                </c:pt>
                <c:pt idx="34">
                  <c:v>0.25</c:v>
                </c:pt>
                <c:pt idx="35">
                  <c:v>0.22222222222222221</c:v>
                </c:pt>
                <c:pt idx="36">
                  <c:v>0.19444444444444442</c:v>
                </c:pt>
                <c:pt idx="37">
                  <c:v>0.18055555555555555</c:v>
                </c:pt>
                <c:pt idx="38">
                  <c:v>9.722222222222221E-2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68-4006-B3B6-59520FF52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361078312"/>
        <c:axId val="361078704"/>
      </c:barChart>
      <c:catAx>
        <c:axId val="36107831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361078704"/>
        <c:crosses val="autoZero"/>
        <c:auto val="1"/>
        <c:lblAlgn val="ctr"/>
        <c:lblOffset val="100"/>
        <c:noMultiLvlLbl val="0"/>
      </c:catAx>
      <c:valAx>
        <c:axId val="36107870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36107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80476357718567"/>
          <c:y val="1.5900520503390369E-2"/>
          <c:w val="0.56444942917359953"/>
          <c:h val="0.918841358024691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A3-474E-8F3D-C333781D9458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19-45FC-A0EC-634F2C3BCAB9}"/>
              </c:ext>
            </c:extLst>
          </c:dPt>
          <c:cat>
            <c:strRef>
              <c:f>'Research graphs'!$A$24:$A$62</c:f>
              <c:strCache>
                <c:ptCount val="39"/>
                <c:pt idx="0">
                  <c:v>Germany</c:v>
                </c:pt>
                <c:pt idx="1">
                  <c:v>Hong Kong</c:v>
                </c:pt>
                <c:pt idx="2">
                  <c:v>Netherlands</c:v>
                </c:pt>
                <c:pt idx="3">
                  <c:v>China</c:v>
                </c:pt>
                <c:pt idx="4">
                  <c:v>Australia</c:v>
                </c:pt>
                <c:pt idx="5">
                  <c:v>France</c:v>
                </c:pt>
                <c:pt idx="6">
                  <c:v>Indonesia</c:v>
                </c:pt>
                <c:pt idx="7">
                  <c:v>Turkey</c:v>
                </c:pt>
                <c:pt idx="8">
                  <c:v>Israel</c:v>
                </c:pt>
                <c:pt idx="9">
                  <c:v>Malaysia</c:v>
                </c:pt>
                <c:pt idx="10">
                  <c:v>Thailand</c:v>
                </c:pt>
                <c:pt idx="11">
                  <c:v>UK</c:v>
                </c:pt>
                <c:pt idx="12">
                  <c:v>UAE</c:v>
                </c:pt>
                <c:pt idx="13">
                  <c:v>Vietnam</c:v>
                </c:pt>
                <c:pt idx="14">
                  <c:v>Oman</c:v>
                </c:pt>
                <c:pt idx="15">
                  <c:v>Malta</c:v>
                </c:pt>
                <c:pt idx="16">
                  <c:v>Peru</c:v>
                </c:pt>
                <c:pt idx="17">
                  <c:v>Brazil</c:v>
                </c:pt>
                <c:pt idx="18">
                  <c:v>Greece</c:v>
                </c:pt>
                <c:pt idx="19">
                  <c:v>US</c:v>
                </c:pt>
                <c:pt idx="20">
                  <c:v>India</c:v>
                </c:pt>
                <c:pt idx="21">
                  <c:v>Pakistan</c:v>
                </c:pt>
                <c:pt idx="22">
                  <c:v>Philippines</c:v>
                </c:pt>
                <c:pt idx="23">
                  <c:v>Russia</c:v>
                </c:pt>
                <c:pt idx="24">
                  <c:v>Sri Lanka</c:v>
                </c:pt>
                <c:pt idx="25">
                  <c:v>Saudi Arabia</c:v>
                </c:pt>
                <c:pt idx="26">
                  <c:v>Colombia</c:v>
                </c:pt>
                <c:pt idx="27">
                  <c:v>Kazakhstan</c:v>
                </c:pt>
                <c:pt idx="28">
                  <c:v>Chile</c:v>
                </c:pt>
                <c:pt idx="29">
                  <c:v>Iran</c:v>
                </c:pt>
                <c:pt idx="30">
                  <c:v>South Africa</c:v>
                </c:pt>
                <c:pt idx="31">
                  <c:v>Kenya</c:v>
                </c:pt>
                <c:pt idx="32">
                  <c:v>Egypt</c:v>
                </c:pt>
                <c:pt idx="33">
                  <c:v>Bangladesh</c:v>
                </c:pt>
                <c:pt idx="34">
                  <c:v>Botswana</c:v>
                </c:pt>
                <c:pt idx="35">
                  <c:v>Mexico</c:v>
                </c:pt>
                <c:pt idx="36">
                  <c:v>Ethiopia</c:v>
                </c:pt>
                <c:pt idx="37">
                  <c:v>Nigeria</c:v>
                </c:pt>
                <c:pt idx="38">
                  <c:v>Ghana</c:v>
                </c:pt>
              </c:strCache>
            </c:strRef>
          </c:cat>
          <c:val>
            <c:numRef>
              <c:f>'Research graphs'!$B$24:$B$62</c:f>
              <c:numCache>
                <c:formatCode>0.00</c:formatCode>
                <c:ptCount val="39"/>
                <c:pt idx="0">
                  <c:v>0.95833333333333337</c:v>
                </c:pt>
                <c:pt idx="1">
                  <c:v>0.875</c:v>
                </c:pt>
                <c:pt idx="2">
                  <c:v>0.875</c:v>
                </c:pt>
                <c:pt idx="3">
                  <c:v>0.86111111111111116</c:v>
                </c:pt>
                <c:pt idx="4">
                  <c:v>0.83333333333333337</c:v>
                </c:pt>
                <c:pt idx="5">
                  <c:v>0.83333333333333337</c:v>
                </c:pt>
                <c:pt idx="6">
                  <c:v>0.81944444444444453</c:v>
                </c:pt>
                <c:pt idx="7">
                  <c:v>0.81944444444444453</c:v>
                </c:pt>
                <c:pt idx="8">
                  <c:v>0.79166666666666663</c:v>
                </c:pt>
                <c:pt idx="9">
                  <c:v>0.75</c:v>
                </c:pt>
                <c:pt idx="10">
                  <c:v>0.75</c:v>
                </c:pt>
                <c:pt idx="11">
                  <c:v>0.75</c:v>
                </c:pt>
                <c:pt idx="12">
                  <c:v>0.69444444444444453</c:v>
                </c:pt>
                <c:pt idx="13">
                  <c:v>0.69444444444444453</c:v>
                </c:pt>
                <c:pt idx="14">
                  <c:v>0.68055555555555547</c:v>
                </c:pt>
                <c:pt idx="15">
                  <c:v>0.68</c:v>
                </c:pt>
                <c:pt idx="16">
                  <c:v>0.66666666666666663</c:v>
                </c:pt>
                <c:pt idx="17">
                  <c:v>0.61111111111111116</c:v>
                </c:pt>
                <c:pt idx="18">
                  <c:v>0.58333333333333337</c:v>
                </c:pt>
                <c:pt idx="19">
                  <c:v>0.58333333333333337</c:v>
                </c:pt>
                <c:pt idx="20">
                  <c:v>0.5</c:v>
                </c:pt>
                <c:pt idx="21">
                  <c:v>0.4861111111111111</c:v>
                </c:pt>
                <c:pt idx="22">
                  <c:v>0.47222222222222227</c:v>
                </c:pt>
                <c:pt idx="23">
                  <c:v>0.47222222222222227</c:v>
                </c:pt>
                <c:pt idx="24">
                  <c:v>0.47222222222222215</c:v>
                </c:pt>
                <c:pt idx="25">
                  <c:v>0.44444444444444442</c:v>
                </c:pt>
                <c:pt idx="26">
                  <c:v>0.43055555555555558</c:v>
                </c:pt>
                <c:pt idx="27">
                  <c:v>0.43055555555555558</c:v>
                </c:pt>
                <c:pt idx="28">
                  <c:v>0.41666666666666669</c:v>
                </c:pt>
                <c:pt idx="29">
                  <c:v>0.41666666666666669</c:v>
                </c:pt>
                <c:pt idx="30">
                  <c:v>0.40277777777777773</c:v>
                </c:pt>
                <c:pt idx="31">
                  <c:v>0.38888888888888884</c:v>
                </c:pt>
                <c:pt idx="32">
                  <c:v>0.375</c:v>
                </c:pt>
                <c:pt idx="33">
                  <c:v>0.34722222222222215</c:v>
                </c:pt>
                <c:pt idx="34">
                  <c:v>0.34722222222222215</c:v>
                </c:pt>
                <c:pt idx="35">
                  <c:v>0.33333333333333331</c:v>
                </c:pt>
                <c:pt idx="36">
                  <c:v>0.20833333333333334</c:v>
                </c:pt>
                <c:pt idx="37">
                  <c:v>0.20833333333333334</c:v>
                </c:pt>
                <c:pt idx="38">
                  <c:v>0.18055555555555555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A3-474E-8F3D-C333781D9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374273272"/>
        <c:axId val="374273664"/>
      </c:barChart>
      <c:catAx>
        <c:axId val="3742732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374273664"/>
        <c:crosses val="autoZero"/>
        <c:auto val="1"/>
        <c:lblAlgn val="ctr"/>
        <c:lblOffset val="100"/>
        <c:noMultiLvlLbl val="0"/>
      </c:catAx>
      <c:valAx>
        <c:axId val="37427366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374273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2754309324291"/>
          <c:y val="5.0870075349108493E-2"/>
          <c:w val="0.74764510459862976"/>
          <c:h val="0.82280521136408336"/>
        </c:manualLayout>
      </c:layout>
      <c:lineChart>
        <c:grouping val="standard"/>
        <c:varyColors val="0"/>
        <c:ser>
          <c:idx val="0"/>
          <c:order val="0"/>
          <c:spPr>
            <a:ln w="508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'Outbound vs place in Greek HEIs'!$C$2:$U$2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'Outbound vs place in Greek HEIs'!$C$3:$U$3</c:f>
              <c:numCache>
                <c:formatCode>_-* #,##0_-;\-* #,##0_-;_-* "-"??_-;_-@_-</c:formatCode>
                <c:ptCount val="19"/>
                <c:pt idx="0">
                  <c:v>65193</c:v>
                </c:pt>
                <c:pt idx="1">
                  <c:v>62011</c:v>
                </c:pt>
                <c:pt idx="2">
                  <c:v>60271</c:v>
                </c:pt>
                <c:pt idx="3">
                  <c:v>53727</c:v>
                </c:pt>
                <c:pt idx="4">
                  <c:v>49292</c:v>
                </c:pt>
                <c:pt idx="5">
                  <c:v>46332</c:v>
                </c:pt>
                <c:pt idx="6">
                  <c:v>41692</c:v>
                </c:pt>
                <c:pt idx="7">
                  <c:v>34457</c:v>
                </c:pt>
                <c:pt idx="8">
                  <c:v>31990</c:v>
                </c:pt>
                <c:pt idx="9">
                  <c:v>28597</c:v>
                </c:pt>
                <c:pt idx="10">
                  <c:v>28871</c:v>
                </c:pt>
                <c:pt idx="11">
                  <c:v>29232</c:v>
                </c:pt>
                <c:pt idx="12">
                  <c:v>29577</c:v>
                </c:pt>
                <c:pt idx="13">
                  <c:v>34120</c:v>
                </c:pt>
                <c:pt idx="14">
                  <c:v>33723</c:v>
                </c:pt>
                <c:pt idx="15">
                  <c:v>35941</c:v>
                </c:pt>
                <c:pt idx="16">
                  <c:v>37092</c:v>
                </c:pt>
                <c:pt idx="17">
                  <c:v>37485</c:v>
                </c:pt>
                <c:pt idx="18">
                  <c:v>37484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28-458F-A2A2-3AEFFC48A438}"/>
            </c:ext>
          </c:extLst>
        </c:ser>
        <c:ser>
          <c:idx val="1"/>
          <c:order val="1"/>
          <c:spPr>
            <a:ln w="4762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'Outbound vs place in Greek HEIs'!$C$2:$U$2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'Outbound vs place in Greek HEIs'!$C$4:$U$4</c:f>
              <c:numCache>
                <c:formatCode>_-* #,##0_-;\-* #,##0_-;_-* "-"??_-;_-@_-</c:formatCode>
                <c:ptCount val="19"/>
                <c:pt idx="0">
                  <c:v>71265</c:v>
                </c:pt>
                <c:pt idx="1">
                  <c:v>83235</c:v>
                </c:pt>
                <c:pt idx="2">
                  <c:v>83000</c:v>
                </c:pt>
                <c:pt idx="3">
                  <c:v>82034</c:v>
                </c:pt>
                <c:pt idx="4">
                  <c:v>80400</c:v>
                </c:pt>
                <c:pt idx="5">
                  <c:v>82200</c:v>
                </c:pt>
                <c:pt idx="6">
                  <c:v>81267</c:v>
                </c:pt>
                <c:pt idx="7">
                  <c:v>83268</c:v>
                </c:pt>
                <c:pt idx="8">
                  <c:v>82394</c:v>
                </c:pt>
                <c:pt idx="9">
                  <c:v>82640</c:v>
                </c:pt>
                <c:pt idx="10">
                  <c:v>84230</c:v>
                </c:pt>
                <c:pt idx="11">
                  <c:v>84690</c:v>
                </c:pt>
                <c:pt idx="12">
                  <c:v>74400</c:v>
                </c:pt>
                <c:pt idx="13">
                  <c:v>76094</c:v>
                </c:pt>
                <c:pt idx="14">
                  <c:v>69288</c:v>
                </c:pt>
                <c:pt idx="15">
                  <c:v>70305</c:v>
                </c:pt>
                <c:pt idx="16">
                  <c:v>68345</c:v>
                </c:pt>
                <c:pt idx="17">
                  <c:v>69985</c:v>
                </c:pt>
                <c:pt idx="18">
                  <c:v>69490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28-458F-A2A2-3AEFFC48A438}"/>
            </c:ext>
          </c:extLst>
        </c:ser>
        <c:ser>
          <c:idx val="2"/>
          <c:order val="2"/>
          <c:tx>
            <c:strRef>
              <c:f>'Outbound vs place in Greek HEIs'!$B$5</c:f>
              <c:strCache>
                <c:ptCount val="1"/>
                <c:pt idx="0">
                  <c:v>Greek students in UK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'Outbound vs place in Greek HEIs'!$C$2:$U$2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'Outbound vs place in Greek HEIs'!$C$5:$U$5</c:f>
              <c:numCache>
                <c:formatCode>_(* #,##0_);_(* \(#,##0\);_(* "-"??_);_(@_)</c:formatCode>
                <c:ptCount val="19"/>
                <c:pt idx="0">
                  <c:v>30186</c:v>
                </c:pt>
                <c:pt idx="1">
                  <c:v>29297</c:v>
                </c:pt>
                <c:pt idx="2">
                  <c:v>28640</c:v>
                </c:pt>
                <c:pt idx="3">
                  <c:v>25228</c:v>
                </c:pt>
                <c:pt idx="4">
                  <c:v>22485</c:v>
                </c:pt>
                <c:pt idx="5">
                  <c:v>22826</c:v>
                </c:pt>
                <c:pt idx="6">
                  <c:v>19685</c:v>
                </c:pt>
                <c:pt idx="7">
                  <c:v>17676</c:v>
                </c:pt>
                <c:pt idx="8">
                  <c:v>16051</c:v>
                </c:pt>
                <c:pt idx="9">
                  <c:v>12626</c:v>
                </c:pt>
                <c:pt idx="10">
                  <c:v>12034</c:v>
                </c:pt>
                <c:pt idx="11">
                  <c:v>11733</c:v>
                </c:pt>
                <c:pt idx="12">
                  <c:v>11583</c:v>
                </c:pt>
                <c:pt idx="13">
                  <c:v>11759</c:v>
                </c:pt>
                <c:pt idx="14">
                  <c:v>10881</c:v>
                </c:pt>
                <c:pt idx="15">
                  <c:v>10653</c:v>
                </c:pt>
                <c:pt idx="16">
                  <c:v>10110</c:v>
                </c:pt>
                <c:pt idx="17">
                  <c:v>10045</c:v>
                </c:pt>
                <c:pt idx="18">
                  <c:v>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28-458F-A2A2-3AEFFC48A438}"/>
            </c:ext>
          </c:extLst>
        </c:ser>
        <c:ser>
          <c:idx val="3"/>
          <c:order val="3"/>
          <c:tx>
            <c:strRef>
              <c:f>'Outbound vs place in Greek HEIs'!$B$6</c:f>
              <c:strCache>
                <c:ptCount val="1"/>
                <c:pt idx="0">
                  <c:v>UK TNE students in Greece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'Outbound vs place in Greek HEIs'!$C$2:$U$2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'Outbound vs place in Greek HEIs'!$C$6:$U$6</c:f>
              <c:numCache>
                <c:formatCode>General</c:formatCode>
                <c:ptCount val="19"/>
                <c:pt idx="8">
                  <c:v>9575</c:v>
                </c:pt>
                <c:pt idx="9">
                  <c:v>10667</c:v>
                </c:pt>
                <c:pt idx="10">
                  <c:v>10506</c:v>
                </c:pt>
                <c:pt idx="11">
                  <c:v>10238</c:v>
                </c:pt>
                <c:pt idx="12">
                  <c:v>11008</c:v>
                </c:pt>
                <c:pt idx="13">
                  <c:v>10819</c:v>
                </c:pt>
                <c:pt idx="14">
                  <c:v>11731</c:v>
                </c:pt>
                <c:pt idx="15">
                  <c:v>13539</c:v>
                </c:pt>
                <c:pt idx="16">
                  <c:v>14440</c:v>
                </c:pt>
                <c:pt idx="17">
                  <c:v>16595</c:v>
                </c:pt>
                <c:pt idx="18">
                  <c:v>17000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28-458F-A2A2-3AEFFC48A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4737871"/>
        <c:axId val="367663135"/>
      </c:lineChart>
      <c:catAx>
        <c:axId val="208473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663135"/>
        <c:crosses val="autoZero"/>
        <c:auto val="1"/>
        <c:lblAlgn val="ctr"/>
        <c:lblOffset val="100"/>
        <c:noMultiLvlLbl val="0"/>
      </c:catAx>
      <c:valAx>
        <c:axId val="36766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737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tx1"/>
                </a:solidFill>
              </a:rPr>
              <a:t>Type</a:t>
            </a:r>
            <a:r>
              <a:rPr lang="en-GB" b="1" baseline="0" dirty="0">
                <a:solidFill>
                  <a:schemeClr val="tx1"/>
                </a:solidFill>
              </a:rPr>
              <a:t> of TNE arrangements in Greece</a:t>
            </a:r>
            <a:endParaRPr lang="en-GB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Worksheet!$C$72:$C$77</c:f>
              <c:strCache>
                <c:ptCount val="6"/>
                <c:pt idx="0">
                  <c:v>Progression agreements</c:v>
                </c:pt>
                <c:pt idx="1">
                  <c:v>Online/distance learning</c:v>
                </c:pt>
                <c:pt idx="2">
                  <c:v>Branch campus/International faculty</c:v>
                </c:pt>
                <c:pt idx="3">
                  <c:v>Top-up programmes</c:v>
                </c:pt>
                <c:pt idx="4">
                  <c:v>Validation</c:v>
                </c:pt>
                <c:pt idx="5">
                  <c:v>Franshise</c:v>
                </c:pt>
              </c:strCache>
            </c:strRef>
          </c:cat>
          <c:val>
            <c:numRef>
              <c:f>Worksheet!$D$72:$D$77</c:f>
              <c:numCache>
                <c:formatCode>0.00%</c:formatCode>
                <c:ptCount val="6"/>
                <c:pt idx="0">
                  <c:v>7.1428571428570994E-2</c:v>
                </c:pt>
                <c:pt idx="1">
                  <c:v>0.14285714285713999</c:v>
                </c:pt>
                <c:pt idx="2">
                  <c:v>0.14285714285713999</c:v>
                </c:pt>
                <c:pt idx="3">
                  <c:v>0.28571428571428997</c:v>
                </c:pt>
                <c:pt idx="4">
                  <c:v>0.64285714285714002</c:v>
                </c:pt>
                <c:pt idx="5">
                  <c:v>0.71428571428570997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A-4C36-9C51-88FCF236C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4622896"/>
        <c:axId val="522770176"/>
      </c:barChart>
      <c:catAx>
        <c:axId val="36462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770176"/>
        <c:crosses val="autoZero"/>
        <c:auto val="1"/>
        <c:lblAlgn val="ctr"/>
        <c:lblOffset val="100"/>
        <c:noMultiLvlLbl val="0"/>
      </c:catAx>
      <c:valAx>
        <c:axId val="522770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6228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shade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baseline="0" dirty="0">
                <a:solidFill>
                  <a:schemeClr val="tx1"/>
                </a:solidFill>
                <a:effectLst/>
              </a:rPr>
              <a:t>Years of engagement with TNE activities</a:t>
            </a:r>
            <a:r>
              <a:rPr lang="en-GB" sz="1400" b="1" i="0" u="none" strike="noStrike" baseline="0" dirty="0">
                <a:solidFill>
                  <a:schemeClr val="tx1"/>
                </a:solidFill>
              </a:rPr>
              <a:t> </a:t>
            </a:r>
            <a:endParaRPr lang="en-GB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646687636760705"/>
          <c:y val="1.6686936257480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645197940433288"/>
          <c:y val="0.23844454874389165"/>
          <c:w val="0.59990865124707504"/>
          <c:h val="0.593362880176735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FC-4441-BB82-ECD46F5E68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FC-4441-BB82-ECD46F5E68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FC-4441-BB82-ECD46F5E6806}"/>
              </c:ext>
            </c:extLst>
          </c:dPt>
          <c:dLbls>
            <c:dLbl>
              <c:idx val="0"/>
              <c:layout>
                <c:manualLayout>
                  <c:x val="9.0518428780749269E-2"/>
                  <c:y val="2.8590155326524425E-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14697841177687"/>
                      <c:h val="0.12544213811422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FC-4441-BB82-ECD46F5E6806}"/>
                </c:ext>
              </c:extLst>
            </c:dLbl>
            <c:dLbl>
              <c:idx val="1"/>
              <c:layout>
                <c:manualLayout>
                  <c:x val="9.87848386548007E-2"/>
                  <c:y val="5.36758021881264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FC-4441-BB82-ECD46F5E6806}"/>
                </c:ext>
              </c:extLst>
            </c:dLbl>
            <c:dLbl>
              <c:idx val="2"/>
              <c:layout>
                <c:manualLayout>
                  <c:x val="-0.11070343582245858"/>
                  <c:y val="-7.24860193303661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FC-4441-BB82-ECD46F5E680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Worksheet!$C$94:$C$96</c:f>
              <c:strCache>
                <c:ptCount val="3"/>
                <c:pt idx="0">
                  <c:v>0-5 years</c:v>
                </c:pt>
                <c:pt idx="1">
                  <c:v>6-10 years</c:v>
                </c:pt>
                <c:pt idx="2">
                  <c:v>10+ years</c:v>
                </c:pt>
              </c:strCache>
            </c:strRef>
          </c:cat>
          <c:val>
            <c:numRef>
              <c:f>Worksheet!$D$94:$D$96</c:f>
              <c:numCache>
                <c:formatCode>0.00%</c:formatCode>
                <c:ptCount val="3"/>
                <c:pt idx="0">
                  <c:v>0.13333333333333</c:v>
                </c:pt>
                <c:pt idx="1">
                  <c:v>6.6666666666666999E-2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FC-4441-BB82-ECD46F5E6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9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shade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Collaborations</a:t>
            </a:r>
            <a:r>
              <a:rPr lang="en-US" b="1" baseline="0" dirty="0">
                <a:solidFill>
                  <a:schemeClr val="tx1"/>
                </a:solidFill>
              </a:rPr>
              <a:t> with HEIs in </a:t>
            </a:r>
            <a:endParaRPr lang="en-GB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Sheet1!$D$4:$D$6</c:f>
              <c:strCache>
                <c:ptCount val="3"/>
                <c:pt idx="0">
                  <c:v>USA</c:v>
                </c:pt>
                <c:pt idx="1">
                  <c:v>France</c:v>
                </c:pt>
                <c:pt idx="2">
                  <c:v>UK</c:v>
                </c:pt>
              </c:strCache>
            </c:strRef>
          </c:cat>
          <c:val>
            <c:numRef>
              <c:f>Sheet1!$E$4:$E$6</c:f>
              <c:numCache>
                <c:formatCode>0.00%</c:formatCode>
                <c:ptCount val="3"/>
                <c:pt idx="0">
                  <c:v>0.125</c:v>
                </c:pt>
                <c:pt idx="1">
                  <c:v>0.25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5-48F1-92B8-0CBF0AA72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418224"/>
        <c:axId val="1816548912"/>
      </c:barChart>
      <c:valAx>
        <c:axId val="18165489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4418224"/>
        <c:crosses val="autoZero"/>
        <c:crossBetween val="between"/>
        <c:majorUnit val="0.2"/>
      </c:valAx>
      <c:catAx>
        <c:axId val="1714418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548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shade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 of the following you would like to see developing in Greece?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'4_5_2018'!$C$481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'4_5_2018'!$B$482:$B$487</c:f>
              <c:strCache>
                <c:ptCount val="6"/>
                <c:pt idx="0">
                  <c:v>Other (Please specify)</c:v>
                </c:pt>
                <c:pt idx="1">
                  <c:v>Distance/online programmes</c:v>
                </c:pt>
                <c:pt idx="2">
                  <c:v>Foreign university programmes in collaboration with Greek Colleges</c:v>
                </c:pt>
                <c:pt idx="3">
                  <c:v>Greek private universities</c:v>
                </c:pt>
                <c:pt idx="4">
                  <c:v>Foreign university programmes in collaboration with Greek Universities/TEIs</c:v>
                </c:pt>
                <c:pt idx="5">
                  <c:v>Campuses of foreign universities</c:v>
                </c:pt>
              </c:strCache>
            </c:strRef>
          </c:cat>
          <c:val>
            <c:numRef>
              <c:f>'4_5_2018'!$C$482:$C$487</c:f>
              <c:numCache>
                <c:formatCode>0.00%</c:formatCode>
                <c:ptCount val="6"/>
                <c:pt idx="0">
                  <c:v>1.83E-2</c:v>
                </c:pt>
                <c:pt idx="1">
                  <c:v>0.1905</c:v>
                </c:pt>
                <c:pt idx="2">
                  <c:v>0.1172</c:v>
                </c:pt>
                <c:pt idx="3">
                  <c:v>0.12089999999999999</c:v>
                </c:pt>
                <c:pt idx="4">
                  <c:v>0.29299999999999998</c:v>
                </c:pt>
                <c:pt idx="5">
                  <c:v>0.2601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C-415E-AB35-CDBE15BA8B23}"/>
            </c:ext>
          </c:extLst>
        </c:ser>
        <c:ser>
          <c:idx val="1"/>
          <c:order val="1"/>
          <c:tx>
            <c:strRef>
              <c:f>'4_5_2018'!$D$481</c:f>
              <c:strCache>
                <c:ptCount val="1"/>
                <c:pt idx="0">
                  <c:v>UK TNE students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'4_5_2018'!$B$482:$B$487</c:f>
              <c:strCache>
                <c:ptCount val="6"/>
                <c:pt idx="0">
                  <c:v>Other (Please specify)</c:v>
                </c:pt>
                <c:pt idx="1">
                  <c:v>Distance/online programmes</c:v>
                </c:pt>
                <c:pt idx="2">
                  <c:v>Foreign university programmes in collaboration with Greek Colleges</c:v>
                </c:pt>
                <c:pt idx="3">
                  <c:v>Greek private universities</c:v>
                </c:pt>
                <c:pt idx="4">
                  <c:v>Foreign university programmes in collaboration with Greek Universities/TEIs</c:v>
                </c:pt>
                <c:pt idx="5">
                  <c:v>Campuses of foreign universities</c:v>
                </c:pt>
              </c:strCache>
            </c:strRef>
          </c:cat>
          <c:val>
            <c:numRef>
              <c:f>'4_5_2018'!$D$482:$D$487</c:f>
              <c:numCache>
                <c:formatCode>0.00%</c:formatCode>
                <c:ptCount val="6"/>
                <c:pt idx="0">
                  <c:v>5.9299999999999999E-2</c:v>
                </c:pt>
                <c:pt idx="1">
                  <c:v>0.1356</c:v>
                </c:pt>
                <c:pt idx="2">
                  <c:v>0.16950000000000001</c:v>
                </c:pt>
                <c:pt idx="3">
                  <c:v>0.17799999999999999</c:v>
                </c:pt>
                <c:pt idx="4">
                  <c:v>0.17799999999999999</c:v>
                </c:pt>
                <c:pt idx="5">
                  <c:v>0.2797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1C-415E-AB35-CDBE15BA8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9385168"/>
        <c:axId val="634873488"/>
      </c:barChart>
      <c:catAx>
        <c:axId val="739385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873488"/>
        <c:crosses val="autoZero"/>
        <c:auto val="1"/>
        <c:lblAlgn val="ctr"/>
        <c:lblOffset val="100"/>
        <c:noMultiLvlLbl val="0"/>
      </c:catAx>
      <c:valAx>
        <c:axId val="63487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38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[GreekTNEProviders.xlsx]Sheet1!$D$115:$D$126</cx:f>
        <cx:lvl ptCount="12">
          <cx:pt idx="0">Computer science</cx:pt>
          <cx:pt idx="1">Business &amp; administrative studies</cx:pt>
          <cx:pt idx="2">Subjects allied to medicine</cx:pt>
          <cx:pt idx="3">Biological sciences</cx:pt>
          <cx:pt idx="4">Medicine &amp; dentistry</cx:pt>
          <cx:pt idx="5">Mass communications 
&amp; documentation</cx:pt>
          <cx:pt idx="6">Education</cx:pt>
          <cx:pt idx="7">Engineering &amp; technology</cx:pt>
          <cx:pt idx="8">Architecture, building
&amp; planning</cx:pt>
          <cx:pt idx="9">Mathematical sciences</cx:pt>
          <cx:pt idx="10">Law</cx:pt>
          <cx:pt idx="11">Agriculture &amp; related subjects</cx:pt>
        </cx:lvl>
      </cx:strDim>
      <cx:numDim type="val">
        <cx:f>[GreekTNEProviders.xlsx]Sheet1!$E$115:$E$126</cx:f>
        <cx:lvl ptCount="12" formatCode="0%">
          <cx:pt idx="0">0.18920000000000001</cx:pt>
          <cx:pt idx="1">0.16220000000000001</cx:pt>
          <cx:pt idx="2">0.1081</cx:pt>
          <cx:pt idx="3">0.1081</cx:pt>
          <cx:pt idx="4">0.081100000000000005</cx:pt>
          <cx:pt idx="5">0.081100000000000005</cx:pt>
          <cx:pt idx="6">0.081100000000000005</cx:pt>
          <cx:pt idx="7">0.054100000000000002</cx:pt>
          <cx:pt idx="8">0.054100000000000002</cx:pt>
          <cx:pt idx="9">0.027</cx:pt>
          <cx:pt idx="10">0.027</cx:pt>
          <cx:pt idx="11">0.027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GB" sz="1400" b="1" i="0" u="none" strike="noStrike" baseline="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Which are the subject areas you consider as having positive demand prospects in Greece? </a:t>
            </a:r>
            <a:r>
              <a:rPr lang="en-GB" dirty="0"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400" b="0" i="0" u="none" strike="noStrike" baseline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cx:rich>
      </cx:tx>
    </cx:title>
    <cx:plotArea>
      <cx:plotAreaRegion>
        <cx:series layoutId="funnel" uniqueId="{3F9FFB6A-EFAE-462C-BB9E-6BD60522E5EE}">
          <cx:spPr>
            <a:solidFill>
              <a:schemeClr val="tx2"/>
            </a:solidFill>
          </cx:spPr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200" b="1">
                    <a:solidFill>
                      <a:schemeClr val="bg1"/>
                    </a:solidFill>
                    <a:latin typeface="+mn-lt"/>
                  </a:defRPr>
                </a:pPr>
                <a:endParaRPr lang="en-US" sz="1200" b="1" i="0" u="none" strike="noStrike" baseline="0">
                  <a:solidFill>
                    <a:schemeClr val="bg1"/>
                  </a:solidFill>
                  <a:latin typeface="+mn-lt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>
                <a:solidFill>
                  <a:schemeClr val="tx1"/>
                </a:solidFill>
                <a:latin typeface="+mn-lt"/>
              </a:defRPr>
            </a:pPr>
            <a:endParaRPr lang="en-US" sz="1100" b="0" i="0" u="none" strike="noStrike" baseline="0">
              <a:solidFill>
                <a:schemeClr val="tx1"/>
              </a:solidFill>
              <a:latin typeface="+mn-lt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4D46-5B72-46A9-BE24-D2312C7277D3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0FFAD-8E6A-4538-91F2-95208BD21E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240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0FFAD-8E6A-4538-91F2-95208BD21E0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06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96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8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06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81791" y="1821022"/>
            <a:ext cx="3640180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25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7197" y="3461163"/>
            <a:ext cx="2584337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17197" y="3832358"/>
            <a:ext cx="2584337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17197" y="4197396"/>
            <a:ext cx="2584337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7968996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523015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6753226" y="3924299"/>
            <a:ext cx="2390775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3378" y="4700016"/>
            <a:ext cx="1439842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62549" y="860945"/>
            <a:ext cx="3321392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65804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8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3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0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4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80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98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438D2D-8827-4E87-8460-E1CE8A7DD360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E22A51A-B653-45C2-AA75-0800F89A2C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1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rep.ntu.ac.uk/id/eprint/3322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tnehub.org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8C5B-C9C5-4E21-B6F7-31F422EA8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59" y="964642"/>
            <a:ext cx="6582544" cy="885180"/>
          </a:xfrm>
        </p:spPr>
        <p:txBody>
          <a:bodyPr>
            <a:noAutofit/>
          </a:bodyPr>
          <a:lstStyle/>
          <a:p>
            <a:br>
              <a:rPr lang="en-GB" sz="3200" dirty="0"/>
            </a:br>
            <a:endParaRPr lang="en-GB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DA98C5B-C9C5-4E21-B6F7-31F422EA8D15}"/>
              </a:ext>
            </a:extLst>
          </p:cNvPr>
          <p:cNvSpPr txBox="1">
            <a:spLocks/>
          </p:cNvSpPr>
          <p:nvPr/>
        </p:nvSpPr>
        <p:spPr>
          <a:xfrm>
            <a:off x="109659" y="3788229"/>
            <a:ext cx="6582544" cy="1621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9659" y="4229424"/>
            <a:ext cx="6582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Dr Vangelis Tsiligiris - PhD, FCMI, FHEA</a:t>
            </a:r>
          </a:p>
          <a:p>
            <a:endParaRPr lang="en-GB" sz="1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GB" sz="1600" dirty="0">
                <a:solidFill>
                  <a:schemeClr val="bg1">
                    <a:lumMod val="85000"/>
                  </a:schemeClr>
                </a:solidFill>
              </a:rPr>
              <a:t>Principal Lecturer &amp; Founder of the TNE-Hub</a:t>
            </a:r>
          </a:p>
          <a:p>
            <a:r>
              <a:rPr lang="en-GB" sz="1600" dirty="0">
                <a:solidFill>
                  <a:schemeClr val="bg1">
                    <a:lumMod val="85000"/>
                  </a:schemeClr>
                </a:solidFill>
              </a:rPr>
              <a:t>Nottingham Business School, Nottingham Trent University</a:t>
            </a:r>
          </a:p>
          <a:p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937" y="3956164"/>
            <a:ext cx="1756541" cy="17565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659" y="2462838"/>
            <a:ext cx="6582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Growing TNE in South-East Europe: opportunities in established and emerging markets</a:t>
            </a:r>
          </a:p>
          <a:p>
            <a:r>
              <a:rPr lang="en-GB" sz="2000" i="1" dirty="0">
                <a:solidFill>
                  <a:schemeClr val="bg1"/>
                </a:solidFill>
              </a:rPr>
              <a:t>(Greece and Malta)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770" y="2322080"/>
            <a:ext cx="2203229" cy="14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3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9DDAFA-6631-48DC-9BEE-313870D42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389689"/>
              </p:ext>
            </p:extLst>
          </p:nvPr>
        </p:nvGraphicFramePr>
        <p:xfrm>
          <a:off x="129216" y="314062"/>
          <a:ext cx="30600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2A863D-E529-4524-B526-7C274916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589200"/>
              </p:ext>
            </p:extLst>
          </p:nvPr>
        </p:nvGraphicFramePr>
        <p:xfrm>
          <a:off x="3240103" y="314062"/>
          <a:ext cx="2869167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AF8C2FA-3338-4369-A372-5FD955C4D9DB}"/>
              </a:ext>
            </a:extLst>
          </p:cNvPr>
          <p:cNvSpPr/>
          <p:nvPr/>
        </p:nvSpPr>
        <p:spPr>
          <a:xfrm>
            <a:off x="198096" y="120769"/>
            <a:ext cx="3096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International student mobility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501C20-D1A5-4DB2-A291-4A75A1EDF125}"/>
              </a:ext>
            </a:extLst>
          </p:cNvPr>
          <p:cNvSpPr/>
          <p:nvPr/>
        </p:nvSpPr>
        <p:spPr>
          <a:xfrm>
            <a:off x="3488513" y="129396"/>
            <a:ext cx="26207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Transnational Education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38D7EB1-F635-40A6-86B1-FC7F9D81C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900176"/>
              </p:ext>
            </p:extLst>
          </p:nvPr>
        </p:nvGraphicFramePr>
        <p:xfrm>
          <a:off x="6145617" y="406395"/>
          <a:ext cx="2869167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F991B13-07E3-4903-9C70-1D88BFE308D1}"/>
              </a:ext>
            </a:extLst>
          </p:cNvPr>
          <p:cNvSpPr/>
          <p:nvPr/>
        </p:nvSpPr>
        <p:spPr>
          <a:xfrm>
            <a:off x="6538823" y="129396"/>
            <a:ext cx="2407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International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222597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53DA1A7D-E2E7-492B-8541-7B74B609E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58" y="5145898"/>
            <a:ext cx="7384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2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C215C7E-5AD3-42FB-B6CA-242426EC546B}"/>
              </a:ext>
            </a:extLst>
          </p:cNvPr>
          <p:cNvSpPr txBox="1">
            <a:spLocks/>
          </p:cNvSpPr>
          <p:nvPr/>
        </p:nvSpPr>
        <p:spPr>
          <a:xfrm>
            <a:off x="-1" y="218577"/>
            <a:ext cx="9144000" cy="792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Greece: H</a:t>
            </a:r>
            <a:r>
              <a:rPr lang="en-GB" sz="2800" dirty="0">
                <a:solidFill>
                  <a:schemeClr val="bg1"/>
                </a:solidFill>
              </a:rPr>
              <a:t>E capacity, Outbound mobility, and TNE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A97F46C1-918A-40F7-8522-8A38725B1C1C}"/>
              </a:ext>
            </a:extLst>
          </p:cNvPr>
          <p:cNvSpPr txBox="1"/>
          <p:nvPr/>
        </p:nvSpPr>
        <p:spPr>
          <a:xfrm>
            <a:off x="6704709" y="5216916"/>
            <a:ext cx="2085974" cy="4095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/>
              <a:t>Greek students in the UK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BDDDE2-2DC8-41EC-A8F3-B90DF283C749}"/>
              </a:ext>
            </a:extLst>
          </p:cNvPr>
          <p:cNvGrpSpPr/>
          <p:nvPr/>
        </p:nvGrpSpPr>
        <p:grpSpPr>
          <a:xfrm>
            <a:off x="353317" y="1351368"/>
            <a:ext cx="8479097" cy="4928852"/>
            <a:chOff x="-3343568" y="2735804"/>
            <a:chExt cx="7423603" cy="3686175"/>
          </a:xfrm>
        </p:grpSpPr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41225749-CEE1-4EC6-9B49-4DEE2752EC88}"/>
                </a:ext>
              </a:extLst>
            </p:cNvPr>
            <p:cNvGraphicFramePr/>
            <p:nvPr>
              <p:extLst/>
            </p:nvPr>
          </p:nvGraphicFramePr>
          <p:xfrm>
            <a:off x="-3343568" y="2735804"/>
            <a:ext cx="7353299" cy="3686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TextBox 2">
              <a:extLst>
                <a:ext uri="{FF2B5EF4-FFF2-40B4-BE49-F238E27FC236}">
                  <a16:creationId xmlns:a16="http://schemas.microsoft.com/office/drawing/2014/main" id="{4F7B927B-6327-41EE-9220-C307B69034E0}"/>
                </a:ext>
              </a:extLst>
            </p:cNvPr>
            <p:cNvSpPr txBox="1"/>
            <p:nvPr/>
          </p:nvSpPr>
          <p:spPr>
            <a:xfrm>
              <a:off x="1602483" y="4286537"/>
              <a:ext cx="2477552" cy="4095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Outbound students from Greece</a:t>
              </a:r>
            </a:p>
          </p:txBody>
        </p:sp>
        <p:sp>
          <p:nvSpPr>
            <p:cNvPr id="22" name="TextBox 3">
              <a:extLst>
                <a:ext uri="{FF2B5EF4-FFF2-40B4-BE49-F238E27FC236}">
                  <a16:creationId xmlns:a16="http://schemas.microsoft.com/office/drawing/2014/main" id="{508442DF-18F4-4A5C-BD46-ABE932133A8C}"/>
                </a:ext>
              </a:extLst>
            </p:cNvPr>
            <p:cNvSpPr txBox="1"/>
            <p:nvPr/>
          </p:nvSpPr>
          <p:spPr>
            <a:xfrm>
              <a:off x="1798272" y="3206794"/>
              <a:ext cx="2085974" cy="409575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  <a:cs typeface="+mn-cs"/>
                </a:rPr>
                <a:t>Available places in Greek HEIs</a:t>
              </a:r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8D385264-0F70-42A5-AC94-FB8269092440}"/>
              </a:ext>
            </a:extLst>
          </p:cNvPr>
          <p:cNvSpPr txBox="1"/>
          <p:nvPr/>
        </p:nvSpPr>
        <p:spPr>
          <a:xfrm>
            <a:off x="6074615" y="4372052"/>
            <a:ext cx="2829812" cy="5476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Students in UK TNE in Greece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3317" y="6318094"/>
            <a:ext cx="775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Data from HESA; UNESCO; UKCISA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703" y="215960"/>
            <a:ext cx="118829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6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C215C7E-5AD3-42FB-B6CA-242426EC546B}"/>
              </a:ext>
            </a:extLst>
          </p:cNvPr>
          <p:cNvSpPr txBox="1">
            <a:spLocks/>
          </p:cNvSpPr>
          <p:nvPr/>
        </p:nvSpPr>
        <p:spPr>
          <a:xfrm>
            <a:off x="-1" y="218577"/>
            <a:ext cx="9144000" cy="792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bg1"/>
                </a:solidFill>
              </a:rPr>
              <a:t> UK TNE in Greece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365856D-B63B-453F-B751-509FC7F73D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453014"/>
              </p:ext>
            </p:extLst>
          </p:nvPr>
        </p:nvGraphicFramePr>
        <p:xfrm>
          <a:off x="352043" y="1185149"/>
          <a:ext cx="4104409" cy="532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E849F25-8DE9-483F-A078-166E9812DC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863475"/>
              </p:ext>
            </p:extLst>
          </p:nvPr>
        </p:nvGraphicFramePr>
        <p:xfrm>
          <a:off x="4627449" y="1185149"/>
          <a:ext cx="4140000" cy="262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043E1B4-8D2C-4DC3-A0EA-72DDFFCF42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476249"/>
              </p:ext>
            </p:extLst>
          </p:nvPr>
        </p:nvGraphicFramePr>
        <p:xfrm>
          <a:off x="4627449" y="3987815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703" y="215960"/>
            <a:ext cx="118829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9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11D8-7948-46A4-9A97-6A4D147DED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10550"/>
            <a:ext cx="9144000" cy="792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GB" sz="2400" dirty="0"/>
              <a:t>Directions for future demand for TNE in Greece</a:t>
            </a:r>
            <a:endParaRPr lang="en-GB" sz="18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5F6B8E-BED8-4CAC-BC4F-F04F8219A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810333"/>
              </p:ext>
            </p:extLst>
          </p:nvPr>
        </p:nvGraphicFramePr>
        <p:xfrm>
          <a:off x="199697" y="1295490"/>
          <a:ext cx="8618481" cy="542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7A27D3F-7C17-4789-A671-4D54070A71D0}"/>
              </a:ext>
            </a:extLst>
          </p:cNvPr>
          <p:cNvSpPr/>
          <p:nvPr/>
        </p:nvSpPr>
        <p:spPr>
          <a:xfrm>
            <a:off x="5007387" y="5441923"/>
            <a:ext cx="36575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Other refer to: short-courses; executive programmes; study-abroad semesters in the UK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703" y="310550"/>
            <a:ext cx="118829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66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11D8-7948-46A4-9A97-6A4D147DED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10550"/>
            <a:ext cx="9144000" cy="792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GB" sz="2400" dirty="0"/>
              <a:t>Local partners perspectives </a:t>
            </a:r>
            <a:endParaRPr lang="en-GB" sz="1800" dirty="0"/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C8843EB7-9DA5-4128-ABAD-B0324A839EA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4073357"/>
                  </p:ext>
                </p:extLst>
              </p:nvPr>
            </p:nvGraphicFramePr>
            <p:xfrm>
              <a:off x="243192" y="1295399"/>
              <a:ext cx="8414426" cy="513458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4" name="Chart 13">
                <a:extLst>
                  <a:ext uri="{FF2B5EF4-FFF2-40B4-BE49-F238E27FC236}">
                    <a16:creationId xmlns:a16="http://schemas.microsoft.com/office/drawing/2014/main" id="{C8843EB7-9DA5-4128-ABAD-B0324A839EA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3192" y="1295399"/>
                <a:ext cx="8414426" cy="5134583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703" y="310550"/>
            <a:ext cx="118829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6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C6FB5B-2431-42A1-91CC-6594141383F1}"/>
              </a:ext>
            </a:extLst>
          </p:cNvPr>
          <p:cNvSpPr/>
          <p:nvPr/>
        </p:nvSpPr>
        <p:spPr>
          <a:xfrm>
            <a:off x="627575" y="4558303"/>
            <a:ext cx="695038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location</a:t>
            </a:r>
          </a:p>
          <a:p>
            <a:pPr marL="180975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Large number of existing HE and FE providers</a:t>
            </a:r>
          </a:p>
          <a:p>
            <a:pPr marL="180975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Limited physical space</a:t>
            </a:r>
          </a:p>
          <a:p>
            <a:pPr marL="180975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Underdeveloped as destination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of HE international students</a:t>
            </a: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9D4EAC15-F55E-4DE8-8569-BF17E3E6BBCB}"/>
              </a:ext>
            </a:extLst>
          </p:cNvPr>
          <p:cNvSpPr/>
          <p:nvPr/>
        </p:nvSpPr>
        <p:spPr>
          <a:xfrm>
            <a:off x="178675" y="1303283"/>
            <a:ext cx="1810512" cy="2495344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CCBFC3EC-D0EA-471E-B44E-A61596E35C6E}"/>
              </a:ext>
            </a:extLst>
          </p:cNvPr>
          <p:cNvSpPr/>
          <p:nvPr/>
        </p:nvSpPr>
        <p:spPr>
          <a:xfrm rot="10800000">
            <a:off x="7175833" y="4562737"/>
            <a:ext cx="1810512" cy="2136682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465CB-FEE8-4F61-88DD-E68E509CA0CC}"/>
              </a:ext>
            </a:extLst>
          </p:cNvPr>
          <p:cNvSpPr/>
          <p:nvPr/>
        </p:nvSpPr>
        <p:spPr>
          <a:xfrm>
            <a:off x="1776248" y="1217955"/>
            <a:ext cx="7210097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policy and regulatory framework for HE and TNE that promotes innovation in HE delivery </a:t>
            </a:r>
          </a:p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support/incentives by the government </a:t>
            </a:r>
          </a:p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Thriving business community which provides opportunities for experiential learning </a:t>
            </a:r>
          </a:p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Opportunities for exploiting niche subject areas (i.e. shipping, gaming, FinTech)</a:t>
            </a:r>
          </a:p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demand for graduates</a:t>
            </a:r>
          </a:p>
          <a:p>
            <a:pPr marL="457200" indent="-27622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speaking country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DCE11D8-7948-46A4-9A97-6A4D147DED6C}"/>
              </a:ext>
            </a:extLst>
          </p:cNvPr>
          <p:cNvSpPr txBox="1">
            <a:spLocks/>
          </p:cNvSpPr>
          <p:nvPr/>
        </p:nvSpPr>
        <p:spPr>
          <a:xfrm>
            <a:off x="0" y="227156"/>
            <a:ext cx="9144000" cy="792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bg1"/>
                </a:solidFill>
              </a:rPr>
              <a:t>Malta: Opportunities and challenges 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283" y="218440"/>
            <a:ext cx="1205717" cy="809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703" y="6396702"/>
            <a:ext cx="6968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Full report here: </a:t>
            </a:r>
            <a:r>
              <a:rPr lang="en-GB" sz="1200" b="1" dirty="0">
                <a:hlinkClick r:id="rId3"/>
              </a:rPr>
              <a:t>http://irep.ntu.ac.uk/id/eprint/33220/</a:t>
            </a:r>
            <a:r>
              <a:rPr lang="en-GB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45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791" y="2837792"/>
            <a:ext cx="3640180" cy="599481"/>
          </a:xfrm>
        </p:spPr>
        <p:txBody>
          <a:bodyPr/>
          <a:lstStyle/>
          <a:p>
            <a:r>
              <a:rPr lang="en-IN" dirty="0"/>
              <a:t>Thank </a:t>
            </a:r>
            <a:r>
              <a:rPr lang="en-IN" b="0" dirty="0"/>
              <a:t>You.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06990" y="3461163"/>
            <a:ext cx="2584337" cy="288000"/>
          </a:xfrm>
        </p:spPr>
        <p:txBody>
          <a:bodyPr/>
          <a:lstStyle/>
          <a:p>
            <a:r>
              <a:rPr lang="en-IN" dirty="0"/>
              <a:t>Vangelis Tsiligiris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62065D0-127B-4884-9760-D1FFEC38A6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1906" y="5269451"/>
            <a:ext cx="1652596" cy="288000"/>
          </a:xfrm>
        </p:spPr>
        <p:txBody>
          <a:bodyPr/>
          <a:lstStyle/>
          <a:p>
            <a:r>
              <a:rPr lang="en-IN" dirty="0">
                <a:hlinkClick r:id="rId2"/>
              </a:rPr>
              <a:t>www.TNEHUB.org</a:t>
            </a:r>
            <a:r>
              <a:rPr lang="en-IN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FB69FF-144A-4299-9E9B-A0589F5E5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788" y="3461163"/>
            <a:ext cx="1713713" cy="1713713"/>
          </a:xfrm>
          <a:prstGeom prst="rect">
            <a:avLst/>
          </a:prstGeom>
        </p:spPr>
      </p:pic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06990" y="3773053"/>
            <a:ext cx="2584337" cy="288000"/>
          </a:xfrm>
        </p:spPr>
        <p:txBody>
          <a:bodyPr/>
          <a:lstStyle/>
          <a:p>
            <a:r>
              <a:rPr lang="en-IN" dirty="0">
                <a:solidFill>
                  <a:srgbClr val="0F6FC6"/>
                </a:solidFill>
              </a:rPr>
              <a:t>Vangelis.Tsiligiris@ntu.ac.uk </a:t>
            </a:r>
          </a:p>
        </p:txBody>
      </p:sp>
    </p:spTree>
    <p:extLst>
      <p:ext uri="{BB962C8B-B14F-4D97-AF65-F5344CB8AC3E}">
        <p14:creationId xmlns:p14="http://schemas.microsoft.com/office/powerpoint/2010/main" val="36584412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FCC1E61-24CA-4B96-BF27-A4E276426986}">
  <we:reference id="fa000000002" version="1.0.0.0" store="en-us" storeType="FirstParty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2279</TotalTime>
  <Words>279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Wingdings 2</vt:lpstr>
      <vt:lpstr>Frame</vt:lpstr>
      <vt:lpstr> </vt:lpstr>
      <vt:lpstr>PowerPoint Presentation</vt:lpstr>
      <vt:lpstr>PowerPoint Presentation</vt:lpstr>
      <vt:lpstr>PowerPoint Presentation</vt:lpstr>
      <vt:lpstr>Directions for future demand for TNE in Greece</vt:lpstr>
      <vt:lpstr>Local partners perspectives 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Vangelis Tsiligkiris</dc:creator>
  <cp:lastModifiedBy>Sullivan, Linda</cp:lastModifiedBy>
  <cp:revision>34</cp:revision>
  <dcterms:created xsi:type="dcterms:W3CDTF">2018-03-14T18:35:59Z</dcterms:created>
  <dcterms:modified xsi:type="dcterms:W3CDTF">2019-01-17T13:54:12Z</dcterms:modified>
</cp:coreProperties>
</file>