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4"/>
  </p:notesMasterIdLst>
  <p:sldIdLst>
    <p:sldId id="313" r:id="rId2"/>
    <p:sldId id="333" r:id="rId3"/>
    <p:sldId id="348" r:id="rId4"/>
    <p:sldId id="349" r:id="rId5"/>
    <p:sldId id="351" r:id="rId6"/>
    <p:sldId id="350" r:id="rId7"/>
    <p:sldId id="352" r:id="rId8"/>
    <p:sldId id="346" r:id="rId9"/>
    <p:sldId id="353" r:id="rId10"/>
    <p:sldId id="347" r:id="rId11"/>
    <p:sldId id="354" r:id="rId12"/>
    <p:sldId id="355" r:id="rId13"/>
    <p:sldId id="358" r:id="rId14"/>
    <p:sldId id="356" r:id="rId15"/>
    <p:sldId id="357" r:id="rId16"/>
    <p:sldId id="359" r:id="rId17"/>
    <p:sldId id="360" r:id="rId18"/>
    <p:sldId id="361" r:id="rId19"/>
    <p:sldId id="362" r:id="rId20"/>
    <p:sldId id="364" r:id="rId21"/>
    <p:sldId id="363" r:id="rId22"/>
    <p:sldId id="33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82602" autoAdjust="0"/>
  </p:normalViewPr>
  <p:slideViewPr>
    <p:cSldViewPr snapToGrid="0">
      <p:cViewPr varScale="1">
        <p:scale>
          <a:sx n="91" d="100"/>
          <a:sy n="91" d="100"/>
        </p:scale>
        <p:origin x="492" y="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1ACF5E55-22C0-46F8-8687-62D3BC863194}" type="datetimeFigureOut">
              <a:rPr lang="en-GB" smtClean="0"/>
              <a:t>23/01/2019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40" tIns="45720" rIns="91440" bIns="45720" rtlCol="0" anchor="b"/>
          <a:lstStyle>
            <a:lvl1pPr algn="r">
              <a:defRPr sz="1200"/>
            </a:lvl1pPr>
          </a:lstStyle>
          <a:p>
            <a:fld id="{3C391CD0-99C0-4C8A-9630-84625336ED10}" type="slidenum">
              <a:rPr lang="en-GB" smtClean="0"/>
              <a:t>‹#›</a:t>
            </a:fld>
            <a:endParaRPr lang="en-GB"/>
          </a:p>
        </p:txBody>
      </p:sp>
    </p:spTree>
    <p:extLst>
      <p:ext uri="{BB962C8B-B14F-4D97-AF65-F5344CB8AC3E}">
        <p14:creationId xmlns:p14="http://schemas.microsoft.com/office/powerpoint/2010/main" val="1002165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z="1000" dirty="0">
              <a:latin typeface="+mn-lt"/>
            </a:endParaRPr>
          </a:p>
        </p:txBody>
      </p:sp>
      <p:sp>
        <p:nvSpPr>
          <p:cNvPr id="4" name="Slide Number Placeholder 3"/>
          <p:cNvSpPr>
            <a:spLocks noGrp="1"/>
          </p:cNvSpPr>
          <p:nvPr>
            <p:ph type="sldNum" sz="quarter" idx="10"/>
          </p:nvPr>
        </p:nvSpPr>
        <p:spPr/>
        <p:txBody>
          <a:bodyPr/>
          <a:lstStyle/>
          <a:p>
            <a:fld id="{539BF1B6-B506-4A42-81E1-63B43A941196}"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3586910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latin typeface="Arial" charset="0"/>
              <a:ea typeface="MS PGothic" charset="0"/>
            </a:endParaRPr>
          </a:p>
        </p:txBody>
      </p:sp>
      <p:sp>
        <p:nvSpPr>
          <p:cNvPr id="717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800">
                <a:solidFill>
                  <a:srgbClr val="004D75"/>
                </a:solidFill>
                <a:latin typeface="Verdana" charset="0"/>
                <a:ea typeface="MS PGothic" charset="0"/>
                <a:cs typeface="MS PGothic" charset="0"/>
              </a:defRPr>
            </a:lvl1pPr>
            <a:lvl2pPr marL="742950" indent="-285750">
              <a:defRPr sz="2800">
                <a:solidFill>
                  <a:srgbClr val="004D75"/>
                </a:solidFill>
                <a:latin typeface="Verdana" charset="0"/>
                <a:ea typeface="MS PGothic" charset="0"/>
                <a:cs typeface="MS PGothic" charset="0"/>
              </a:defRPr>
            </a:lvl2pPr>
            <a:lvl3pPr marL="1143000" indent="-228600">
              <a:defRPr sz="2800">
                <a:solidFill>
                  <a:srgbClr val="004D75"/>
                </a:solidFill>
                <a:latin typeface="Verdana" charset="0"/>
                <a:ea typeface="MS PGothic" charset="0"/>
                <a:cs typeface="MS PGothic" charset="0"/>
              </a:defRPr>
            </a:lvl3pPr>
            <a:lvl4pPr marL="1600200" indent="-228600">
              <a:defRPr sz="2800">
                <a:solidFill>
                  <a:srgbClr val="004D75"/>
                </a:solidFill>
                <a:latin typeface="Verdana" charset="0"/>
                <a:ea typeface="MS PGothic" charset="0"/>
                <a:cs typeface="MS PGothic" charset="0"/>
              </a:defRPr>
            </a:lvl4pPr>
            <a:lvl5pPr marL="2057400" indent="-228600">
              <a:defRPr sz="2800">
                <a:solidFill>
                  <a:srgbClr val="004D75"/>
                </a:solidFill>
                <a:latin typeface="Verdana" charset="0"/>
                <a:ea typeface="MS PGothic" charset="0"/>
                <a:cs typeface="MS PGothic" charset="0"/>
              </a:defRPr>
            </a:lvl5pPr>
            <a:lvl6pPr marL="2514600" indent="-228600" eaLnBrk="0" fontAlgn="base" hangingPunct="0">
              <a:spcBef>
                <a:spcPct val="0"/>
              </a:spcBef>
              <a:spcAft>
                <a:spcPct val="0"/>
              </a:spcAft>
              <a:defRPr sz="2800">
                <a:solidFill>
                  <a:srgbClr val="004D75"/>
                </a:solidFill>
                <a:latin typeface="Verdana" charset="0"/>
                <a:ea typeface="MS PGothic" charset="0"/>
                <a:cs typeface="MS PGothic" charset="0"/>
              </a:defRPr>
            </a:lvl6pPr>
            <a:lvl7pPr marL="2971800" indent="-228600" eaLnBrk="0" fontAlgn="base" hangingPunct="0">
              <a:spcBef>
                <a:spcPct val="0"/>
              </a:spcBef>
              <a:spcAft>
                <a:spcPct val="0"/>
              </a:spcAft>
              <a:defRPr sz="2800">
                <a:solidFill>
                  <a:srgbClr val="004D75"/>
                </a:solidFill>
                <a:latin typeface="Verdana" charset="0"/>
                <a:ea typeface="MS PGothic" charset="0"/>
                <a:cs typeface="MS PGothic" charset="0"/>
              </a:defRPr>
            </a:lvl7pPr>
            <a:lvl8pPr marL="3429000" indent="-228600" eaLnBrk="0" fontAlgn="base" hangingPunct="0">
              <a:spcBef>
                <a:spcPct val="0"/>
              </a:spcBef>
              <a:spcAft>
                <a:spcPct val="0"/>
              </a:spcAft>
              <a:defRPr sz="2800">
                <a:solidFill>
                  <a:srgbClr val="004D75"/>
                </a:solidFill>
                <a:latin typeface="Verdana" charset="0"/>
                <a:ea typeface="MS PGothic" charset="0"/>
                <a:cs typeface="MS PGothic" charset="0"/>
              </a:defRPr>
            </a:lvl8pPr>
            <a:lvl9pPr marL="3886200" indent="-228600" eaLnBrk="0" fontAlgn="base" hangingPunct="0">
              <a:spcBef>
                <a:spcPct val="0"/>
              </a:spcBef>
              <a:spcAft>
                <a:spcPct val="0"/>
              </a:spcAft>
              <a:defRPr sz="2800">
                <a:solidFill>
                  <a:srgbClr val="004D75"/>
                </a:solidFill>
                <a:latin typeface="Verdana" charset="0"/>
                <a:ea typeface="MS PGothic" charset="0"/>
                <a:cs typeface="MS PGothic" charset="0"/>
              </a:defRPr>
            </a:lvl9pPr>
          </a:lstStyle>
          <a:p>
            <a:fld id="{7B94680D-5C5D-5641-B0EB-237F0B31ECB5}" type="slidenum">
              <a:rPr lang="en-GB" sz="1200">
                <a:solidFill>
                  <a:schemeClr val="tx1"/>
                </a:solidFill>
                <a:latin typeface="Arial" charset="0"/>
                <a:cs typeface="Arial" charset="0"/>
              </a:rPr>
              <a:pPr/>
              <a:t>2</a:t>
            </a:fld>
            <a:endParaRPr lang="en-GB" sz="1200">
              <a:solidFill>
                <a:schemeClr val="tx1"/>
              </a:solidFill>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5946E49-1FCF-E946-AF25-C56F0D43387D}"/>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078C6CFE-B362-0F46-A49D-4BB082DEADC8}"/>
              </a:ext>
            </a:extLst>
          </p:cNvPr>
          <p:cNvSpPr>
            <a:spLocks noGrp="1"/>
          </p:cNvSpPr>
          <p:nvPr>
            <p:ph type="body" idx="1"/>
          </p:nvPr>
        </p:nvSpPr>
        <p:spPr>
          <a:noFill/>
        </p:spPr>
        <p:txBody>
          <a:bodyPr/>
          <a:lstStyle/>
          <a:p>
            <a:endParaRPr lang="en-US" altLang="en-US" dirty="0"/>
          </a:p>
        </p:txBody>
      </p:sp>
      <p:sp>
        <p:nvSpPr>
          <p:cNvPr id="10244" name="Slide Number Placeholder 3">
            <a:extLst>
              <a:ext uri="{FF2B5EF4-FFF2-40B4-BE49-F238E27FC236}">
                <a16:creationId xmlns:a16="http://schemas.microsoft.com/office/drawing/2014/main" id="{481A1999-DAB1-4F44-AADA-7926788A5EE4}"/>
              </a:ext>
            </a:extLst>
          </p:cNvPr>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069141C6-A9A9-8C45-97F3-E61FF899834C}" type="slidenum">
              <a:rPr lang="en-GB" altLang="en-US" sz="1200" smtClean="0">
                <a:solidFill>
                  <a:prstClr val="black"/>
                </a:solidFill>
                <a:latin typeface="Arial" panose="020B0604020202020204" pitchFamily="34" charset="0"/>
              </a:rPr>
              <a:pPr/>
              <a:t>3</a:t>
            </a:fld>
            <a:endParaRPr lang="en-GB" altLang="en-US" sz="1200">
              <a:solidFill>
                <a:prstClr val="black"/>
              </a:solidFill>
              <a:latin typeface="Arial" panose="020B0604020202020204" pitchFamily="34" charset="0"/>
            </a:endParaRPr>
          </a:p>
        </p:txBody>
      </p:sp>
    </p:spTree>
    <p:extLst>
      <p:ext uri="{BB962C8B-B14F-4D97-AF65-F5344CB8AC3E}">
        <p14:creationId xmlns:p14="http://schemas.microsoft.com/office/powerpoint/2010/main" val="3232254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10E5395-77C6-0540-BC20-0475A98AF98A}"/>
              </a:ext>
            </a:extLst>
          </p:cNvPr>
          <p:cNvSpPr>
            <a:spLocks noGrp="1" noRot="1" noChangeAspect="1" noTextEdit="1"/>
          </p:cNvSpPr>
          <p:nvPr>
            <p:ph type="sldImg"/>
          </p:nvPr>
        </p:nvSpPr>
        <p:spPr>
          <a:ln/>
        </p:spPr>
      </p:sp>
      <p:sp>
        <p:nvSpPr>
          <p:cNvPr id="13315" name="Notes Placeholder 2">
            <a:extLst>
              <a:ext uri="{FF2B5EF4-FFF2-40B4-BE49-F238E27FC236}">
                <a16:creationId xmlns:a16="http://schemas.microsoft.com/office/drawing/2014/main" id="{54536F65-4D49-6C46-9BFA-BB598A649D44}"/>
              </a:ext>
            </a:extLst>
          </p:cNvPr>
          <p:cNvSpPr>
            <a:spLocks noGrp="1"/>
          </p:cNvSpPr>
          <p:nvPr>
            <p:ph type="body" idx="1"/>
          </p:nvPr>
        </p:nvSpPr>
        <p:spPr>
          <a:noFill/>
        </p:spPr>
        <p:txBody>
          <a:bodyPr/>
          <a:lstStyle/>
          <a:p>
            <a:endParaRPr lang="en-GB" altLang="en-US" dirty="0"/>
          </a:p>
        </p:txBody>
      </p:sp>
      <p:sp>
        <p:nvSpPr>
          <p:cNvPr id="13316" name="Slide Number Placeholder 3">
            <a:extLst>
              <a:ext uri="{FF2B5EF4-FFF2-40B4-BE49-F238E27FC236}">
                <a16:creationId xmlns:a16="http://schemas.microsoft.com/office/drawing/2014/main" id="{25257AF6-CF76-F04E-B5C2-98EAEE948C71}"/>
              </a:ext>
            </a:extLst>
          </p:cNvPr>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A52B777D-0A98-8843-8E13-85110171EA64}" type="slidenum">
              <a:rPr lang="en-GB" altLang="en-US" sz="1200" smtClean="0">
                <a:solidFill>
                  <a:prstClr val="black"/>
                </a:solidFill>
                <a:latin typeface="Arial" panose="020B0604020202020204" pitchFamily="34" charset="0"/>
              </a:rPr>
              <a:pPr/>
              <a:t>4</a:t>
            </a:fld>
            <a:endParaRPr lang="en-GB" altLang="en-US" sz="1200">
              <a:solidFill>
                <a:prstClr val="black"/>
              </a:solidFill>
              <a:latin typeface="Arial" panose="020B0604020202020204" pitchFamily="34" charset="0"/>
            </a:endParaRPr>
          </a:p>
        </p:txBody>
      </p:sp>
    </p:spTree>
    <p:extLst>
      <p:ext uri="{BB962C8B-B14F-4D97-AF65-F5344CB8AC3E}">
        <p14:creationId xmlns:p14="http://schemas.microsoft.com/office/powerpoint/2010/main" val="3059200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DDBE9C58-ABF3-504A-9E37-06116ADAAC92}"/>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65A23B83-88B3-534C-B8C1-EA3D89677CD1}"/>
              </a:ext>
            </a:extLst>
          </p:cNvPr>
          <p:cNvSpPr>
            <a:spLocks noGrp="1" noChangeArrowheads="1"/>
          </p:cNvSpPr>
          <p:nvPr>
            <p:ph type="body" idx="1"/>
          </p:nvPr>
        </p:nvSpPr>
        <p:spPr>
          <a:noFill/>
        </p:spPr>
        <p:txBody>
          <a:bodyPr/>
          <a:lstStyle/>
          <a:p>
            <a:endParaRPr lang="en-GB" altLang="en-US" dirty="0"/>
          </a:p>
          <a:p>
            <a:r>
              <a:rPr lang="en-GB" altLang="en-US" dirty="0"/>
              <a:t> </a:t>
            </a:r>
          </a:p>
          <a:p>
            <a:r>
              <a:rPr lang="en-GB" altLang="en-US" dirty="0"/>
              <a:t> </a:t>
            </a:r>
          </a:p>
          <a:p>
            <a:endParaRPr lang="en-GB" altLang="en-US" dirty="0"/>
          </a:p>
          <a:p>
            <a:endParaRPr lang="en-GB" altLang="en-US" dirty="0"/>
          </a:p>
          <a:p>
            <a:endParaRPr lang="en-US" altLang="en-US" dirty="0"/>
          </a:p>
        </p:txBody>
      </p:sp>
      <p:sp>
        <p:nvSpPr>
          <p:cNvPr id="5124" name="Slide Number Placeholder 3">
            <a:extLst>
              <a:ext uri="{FF2B5EF4-FFF2-40B4-BE49-F238E27FC236}">
                <a16:creationId xmlns:a16="http://schemas.microsoft.com/office/drawing/2014/main" id="{ABC8257E-C2A2-C74D-9F00-2DF4C952AD4E}"/>
              </a:ext>
            </a:extLst>
          </p:cNvPr>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55DF1490-FD80-3648-B13A-8E9CCD6303B5}" type="slidenum">
              <a:rPr lang="en-GB" altLang="en-US" sz="1200" smtClean="0">
                <a:solidFill>
                  <a:prstClr val="black"/>
                </a:solidFill>
                <a:latin typeface="Arial" panose="020B0604020202020204" pitchFamily="34" charset="0"/>
              </a:rPr>
              <a:pPr/>
              <a:t>5</a:t>
            </a:fld>
            <a:endParaRPr lang="en-GB" altLang="en-US" sz="1200">
              <a:solidFill>
                <a:prstClr val="black"/>
              </a:solidFill>
              <a:latin typeface="Arial" panose="020B0604020202020204" pitchFamily="34" charset="0"/>
            </a:endParaRPr>
          </a:p>
        </p:txBody>
      </p:sp>
    </p:spTree>
    <p:extLst>
      <p:ext uri="{BB962C8B-B14F-4D97-AF65-F5344CB8AC3E}">
        <p14:creationId xmlns:p14="http://schemas.microsoft.com/office/powerpoint/2010/main" val="3530364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391CD0-99C0-4C8A-9630-84625336ED10}" type="slidenum">
              <a:rPr lang="en-GB" smtClean="0"/>
              <a:t>12</a:t>
            </a:fld>
            <a:endParaRPr lang="en-GB"/>
          </a:p>
        </p:txBody>
      </p:sp>
    </p:spTree>
    <p:extLst>
      <p:ext uri="{BB962C8B-B14F-4D97-AF65-F5344CB8AC3E}">
        <p14:creationId xmlns:p14="http://schemas.microsoft.com/office/powerpoint/2010/main" val="3351653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391CD0-99C0-4C8A-9630-84625336ED10}" type="slidenum">
              <a:rPr lang="en-GB" smtClean="0"/>
              <a:t>22</a:t>
            </a:fld>
            <a:endParaRPr lang="en-GB"/>
          </a:p>
        </p:txBody>
      </p:sp>
    </p:spTree>
    <p:extLst>
      <p:ext uri="{BB962C8B-B14F-4D97-AF65-F5344CB8AC3E}">
        <p14:creationId xmlns:p14="http://schemas.microsoft.com/office/powerpoint/2010/main" val="2981778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0162" name="Rectangle 2"/>
          <p:cNvSpPr>
            <a:spLocks noChangeArrowheads="1"/>
          </p:cNvSpPr>
          <p:nvPr/>
        </p:nvSpPr>
        <p:spPr bwMode="auto">
          <a:xfrm>
            <a:off x="203200" y="1143000"/>
            <a:ext cx="11785600" cy="5562600"/>
          </a:xfrm>
          <a:prstGeom prst="rect">
            <a:avLst/>
          </a:prstGeom>
          <a:solidFill>
            <a:srgbClr val="004D7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2400" dirty="0">
              <a:solidFill>
                <a:srgbClr val="004D75"/>
              </a:solidFill>
              <a:latin typeface="Times" pitchFamily="18" charset="0"/>
            </a:endParaRPr>
          </a:p>
        </p:txBody>
      </p:sp>
      <p:sp>
        <p:nvSpPr>
          <p:cNvPr id="220163" name="Rectangle 3"/>
          <p:cNvSpPr>
            <a:spLocks noGrp="1" noChangeArrowheads="1"/>
          </p:cNvSpPr>
          <p:nvPr>
            <p:ph type="ctrTitle"/>
          </p:nvPr>
        </p:nvSpPr>
        <p:spPr>
          <a:xfrm>
            <a:off x="914400" y="2286000"/>
            <a:ext cx="10363200" cy="990600"/>
          </a:xfrm>
        </p:spPr>
        <p:txBody>
          <a:bodyPr/>
          <a:lstStyle>
            <a:lvl1pPr>
              <a:defRPr>
                <a:solidFill>
                  <a:schemeClr val="bg1"/>
                </a:solidFill>
              </a:defRPr>
            </a:lvl1pPr>
          </a:lstStyle>
          <a:p>
            <a:pPr lvl="0"/>
            <a:r>
              <a:rPr lang="en-GB" noProof="0"/>
              <a:t>Click to edit Master title style</a:t>
            </a:r>
          </a:p>
        </p:txBody>
      </p:sp>
      <p:sp>
        <p:nvSpPr>
          <p:cNvPr id="220164" name="Rectangle 4"/>
          <p:cNvSpPr>
            <a:spLocks noGrp="1" noChangeArrowheads="1"/>
          </p:cNvSpPr>
          <p:nvPr>
            <p:ph type="subTitle" idx="1"/>
          </p:nvPr>
        </p:nvSpPr>
        <p:spPr>
          <a:xfrm>
            <a:off x="914400" y="3276600"/>
            <a:ext cx="10363200" cy="634020"/>
          </a:xfrm>
        </p:spPr>
        <p:txBody>
          <a:bodyPr/>
          <a:lstStyle>
            <a:lvl1pPr marL="0" indent="0">
              <a:buFontTx/>
              <a:buNone/>
              <a:defRPr sz="3200">
                <a:solidFill>
                  <a:schemeClr val="bg1"/>
                </a:solidFill>
              </a:defRPr>
            </a:lvl1pPr>
          </a:lstStyle>
          <a:p>
            <a:pPr lvl="0"/>
            <a:r>
              <a:rPr lang="en-GB" noProof="0"/>
              <a:t>Click to edit Master subtitle style</a:t>
            </a:r>
          </a:p>
        </p:txBody>
      </p:sp>
      <p:pic>
        <p:nvPicPr>
          <p:cNvPr id="220165" name="Picture 5" descr="NTU logo RGB"/>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547101" y="323850"/>
            <a:ext cx="3246967"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64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7307384" y="1447800"/>
            <a:ext cx="4275016" cy="16017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9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381000"/>
            <a:ext cx="2768600" cy="26685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89910" y="381000"/>
            <a:ext cx="2520690" cy="266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2864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381000"/>
            <a:ext cx="11074400" cy="1066800"/>
          </a:xfrm>
        </p:spPr>
        <p:txBody>
          <a:bodyPr/>
          <a:lstStyle/>
          <a:p>
            <a:r>
              <a:rPr lang="en-US"/>
              <a:t>Click to edit Master title style</a:t>
            </a:r>
            <a:endParaRPr lang="en-GB"/>
          </a:p>
        </p:txBody>
      </p:sp>
      <p:sp>
        <p:nvSpPr>
          <p:cNvPr id="3" name="Table Placeholder 2"/>
          <p:cNvSpPr>
            <a:spLocks noGrp="1"/>
          </p:cNvSpPr>
          <p:nvPr>
            <p:ph type="tbl" idx="1"/>
          </p:nvPr>
        </p:nvSpPr>
        <p:spPr>
          <a:xfrm>
            <a:off x="508000" y="1447800"/>
            <a:ext cx="11074400" cy="498598"/>
          </a:xfrm>
        </p:spPr>
        <p:txBody>
          <a:bodyPr/>
          <a:lstStyle/>
          <a:p>
            <a:endParaRPr lang="en-GB" dirty="0"/>
          </a:p>
        </p:txBody>
      </p:sp>
    </p:spTree>
    <p:extLst>
      <p:ext uri="{BB962C8B-B14F-4D97-AF65-F5344CB8AC3E}">
        <p14:creationId xmlns:p14="http://schemas.microsoft.com/office/powerpoint/2010/main" val="3911468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14784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3976013"/>
            <a:ext cx="10363200" cy="4308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6809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08000" y="1447800"/>
            <a:ext cx="5435600" cy="2671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46800" y="1447800"/>
            <a:ext cx="5435600" cy="2671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91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676277"/>
            <a:ext cx="5386917" cy="4985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19236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676277"/>
            <a:ext cx="5389033" cy="4985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19236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29896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47099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021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25114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94796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6340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3293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7358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bwMode="auto">
          <a:xfrm>
            <a:off x="508000" y="381000"/>
            <a:ext cx="1107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219139" name="Rectangle 3"/>
          <p:cNvSpPr>
            <a:spLocks noGrp="1" noChangeArrowheads="1"/>
          </p:cNvSpPr>
          <p:nvPr>
            <p:ph type="body" idx="1"/>
          </p:nvPr>
        </p:nvSpPr>
        <p:spPr bwMode="auto">
          <a:xfrm>
            <a:off x="508000" y="1447800"/>
            <a:ext cx="11074400" cy="160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19140" name="Picture 4"/>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1176001" y="6219826"/>
            <a:ext cx="444500" cy="396875"/>
          </a:xfrm>
          <a:prstGeom prst="rect">
            <a:avLst/>
          </a:prstGeom>
          <a:noFill/>
          <a:extLst>
            <a:ext uri="{909E8E84-426E-40DD-AFC4-6F175D3DCCD1}">
              <a14:hiddenFill xmlns:a14="http://schemas.microsoft.com/office/drawing/2010/main">
                <a:solidFill>
                  <a:srgbClr val="FFFFFF"/>
                </a:solidFill>
              </a14:hiddenFill>
            </a:ext>
          </a:extLst>
        </p:spPr>
      </p:pic>
      <p:sp>
        <p:nvSpPr>
          <p:cNvPr id="219141" name="Line 5"/>
          <p:cNvSpPr>
            <a:spLocks noChangeShapeType="1"/>
          </p:cNvSpPr>
          <p:nvPr/>
        </p:nvSpPr>
        <p:spPr bwMode="auto">
          <a:xfrm flipH="1">
            <a:off x="609600" y="6019800"/>
            <a:ext cx="10972800" cy="0"/>
          </a:xfrm>
          <a:prstGeom prst="line">
            <a:avLst/>
          </a:prstGeom>
          <a:noFill/>
          <a:ln w="15875">
            <a:solidFill>
              <a:srgbClr val="B2C9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dirty="0">
              <a:solidFill>
                <a:srgbClr val="004D75"/>
              </a:solidFill>
              <a:latin typeface="Times" pitchFamily="18" charset="0"/>
            </a:endParaRPr>
          </a:p>
        </p:txBody>
      </p:sp>
      <p:sp>
        <p:nvSpPr>
          <p:cNvPr id="2" name="Slide Number Placeholder 1"/>
          <p:cNvSpPr>
            <a:spLocks noGrp="1"/>
          </p:cNvSpPr>
          <p:nvPr>
            <p:ph type="sldNum" sz="quarter" idx="4"/>
          </p:nvPr>
        </p:nvSpPr>
        <p:spPr>
          <a:xfrm>
            <a:off x="609600" y="6235700"/>
            <a:ext cx="2844800" cy="365125"/>
          </a:xfrm>
          <a:prstGeom prst="rect">
            <a:avLst/>
          </a:prstGeom>
        </p:spPr>
        <p:txBody>
          <a:bodyPr vert="horz" lIns="91440" tIns="45720" rIns="91440" bIns="45720" rtlCol="0" anchor="ctr"/>
          <a:lstStyle>
            <a:lvl1pPr algn="l">
              <a:defRPr sz="1000">
                <a:solidFill>
                  <a:schemeClr val="tx1"/>
                </a:solidFill>
                <a:latin typeface="Verdana" pitchFamily="34" charset="0"/>
              </a:defRPr>
            </a:lvl1pPr>
          </a:lstStyle>
          <a:p>
            <a:pPr eaLnBrk="0" fontAlgn="base" hangingPunct="0">
              <a:spcBef>
                <a:spcPct val="0"/>
              </a:spcBef>
              <a:spcAft>
                <a:spcPct val="0"/>
              </a:spcAft>
            </a:pPr>
            <a:fld id="{DF05822E-CE86-4A3C-8C0D-6012C05F780A}" type="slidenum">
              <a:rPr lang="en-GB" smtClean="0">
                <a:solidFill>
                  <a:srgbClr val="004D75"/>
                </a:solidFill>
              </a:rPr>
              <a:pPr eaLnBrk="0" fontAlgn="base" hangingPunct="0">
                <a:spcBef>
                  <a:spcPct val="0"/>
                </a:spcBef>
                <a:spcAft>
                  <a:spcPct val="0"/>
                </a:spcAft>
              </a:pPr>
              <a:t>‹#›</a:t>
            </a:fld>
            <a:endParaRPr lang="en-GB" dirty="0">
              <a:solidFill>
                <a:srgbClr val="004D75"/>
              </a:solidFill>
            </a:endParaRPr>
          </a:p>
        </p:txBody>
      </p:sp>
    </p:spTree>
    <p:extLst>
      <p:ext uri="{BB962C8B-B14F-4D97-AF65-F5344CB8AC3E}">
        <p14:creationId xmlns:p14="http://schemas.microsoft.com/office/powerpoint/2010/main" val="2500639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rtl="0" fontAlgn="base">
        <a:spcBef>
          <a:spcPct val="0"/>
        </a:spcBef>
        <a:spcAft>
          <a:spcPct val="0"/>
        </a:spcAft>
        <a:defRPr sz="3200">
          <a:solidFill>
            <a:srgbClr val="004D75"/>
          </a:solidFill>
          <a:latin typeface="+mj-lt"/>
          <a:ea typeface="+mj-ea"/>
          <a:cs typeface="+mj-cs"/>
        </a:defRPr>
      </a:lvl1pPr>
      <a:lvl2pPr algn="l" rtl="0" fontAlgn="base">
        <a:spcBef>
          <a:spcPct val="0"/>
        </a:spcBef>
        <a:spcAft>
          <a:spcPct val="0"/>
        </a:spcAft>
        <a:defRPr sz="3200">
          <a:solidFill>
            <a:srgbClr val="004D75"/>
          </a:solidFill>
          <a:latin typeface="Verdana" pitchFamily="34" charset="0"/>
        </a:defRPr>
      </a:lvl2pPr>
      <a:lvl3pPr algn="l" rtl="0" fontAlgn="base">
        <a:spcBef>
          <a:spcPct val="0"/>
        </a:spcBef>
        <a:spcAft>
          <a:spcPct val="0"/>
        </a:spcAft>
        <a:defRPr sz="3200">
          <a:solidFill>
            <a:srgbClr val="004D75"/>
          </a:solidFill>
          <a:latin typeface="Verdana" pitchFamily="34" charset="0"/>
        </a:defRPr>
      </a:lvl3pPr>
      <a:lvl4pPr algn="l" rtl="0" fontAlgn="base">
        <a:spcBef>
          <a:spcPct val="0"/>
        </a:spcBef>
        <a:spcAft>
          <a:spcPct val="0"/>
        </a:spcAft>
        <a:defRPr sz="3200">
          <a:solidFill>
            <a:srgbClr val="004D75"/>
          </a:solidFill>
          <a:latin typeface="Verdana" pitchFamily="34" charset="0"/>
        </a:defRPr>
      </a:lvl4pPr>
      <a:lvl5pPr algn="l" rtl="0" fontAlgn="base">
        <a:spcBef>
          <a:spcPct val="0"/>
        </a:spcBef>
        <a:spcAft>
          <a:spcPct val="0"/>
        </a:spcAft>
        <a:defRPr sz="3200">
          <a:solidFill>
            <a:srgbClr val="004D75"/>
          </a:solidFill>
          <a:latin typeface="Verdana" pitchFamily="34" charset="0"/>
        </a:defRPr>
      </a:lvl5pPr>
      <a:lvl6pPr marL="457200" algn="l" rtl="0" fontAlgn="base">
        <a:spcBef>
          <a:spcPct val="0"/>
        </a:spcBef>
        <a:spcAft>
          <a:spcPct val="0"/>
        </a:spcAft>
        <a:defRPr sz="3200">
          <a:solidFill>
            <a:srgbClr val="004D75"/>
          </a:solidFill>
          <a:latin typeface="Verdana" pitchFamily="34" charset="0"/>
        </a:defRPr>
      </a:lvl6pPr>
      <a:lvl7pPr marL="914400" algn="l" rtl="0" fontAlgn="base">
        <a:spcBef>
          <a:spcPct val="0"/>
        </a:spcBef>
        <a:spcAft>
          <a:spcPct val="0"/>
        </a:spcAft>
        <a:defRPr sz="3200">
          <a:solidFill>
            <a:srgbClr val="004D75"/>
          </a:solidFill>
          <a:latin typeface="Verdana" pitchFamily="34" charset="0"/>
        </a:defRPr>
      </a:lvl7pPr>
      <a:lvl8pPr marL="1371600" algn="l" rtl="0" fontAlgn="base">
        <a:spcBef>
          <a:spcPct val="0"/>
        </a:spcBef>
        <a:spcAft>
          <a:spcPct val="0"/>
        </a:spcAft>
        <a:defRPr sz="3200">
          <a:solidFill>
            <a:srgbClr val="004D75"/>
          </a:solidFill>
          <a:latin typeface="Verdana" pitchFamily="34" charset="0"/>
        </a:defRPr>
      </a:lvl8pPr>
      <a:lvl9pPr marL="1828800" algn="l" rtl="0" fontAlgn="base">
        <a:spcBef>
          <a:spcPct val="0"/>
        </a:spcBef>
        <a:spcAft>
          <a:spcPct val="0"/>
        </a:spcAft>
        <a:defRPr sz="3200">
          <a:solidFill>
            <a:srgbClr val="004D75"/>
          </a:solidFill>
          <a:latin typeface="Verdana" pitchFamily="34" charset="0"/>
        </a:defRPr>
      </a:lvl9pPr>
    </p:titleStyle>
    <p:bodyStyle>
      <a:lvl1pPr marL="188913" indent="-188913" algn="l" rtl="0" fontAlgn="base">
        <a:lnSpc>
          <a:spcPct val="110000"/>
        </a:lnSpc>
        <a:spcBef>
          <a:spcPct val="30000"/>
        </a:spcBef>
        <a:spcAft>
          <a:spcPct val="20000"/>
        </a:spcAft>
        <a:buChar char="•"/>
        <a:defRPr sz="2400">
          <a:solidFill>
            <a:srgbClr val="004D75"/>
          </a:solidFill>
          <a:latin typeface="+mn-lt"/>
          <a:ea typeface="+mn-ea"/>
          <a:cs typeface="+mn-cs"/>
        </a:defRPr>
      </a:lvl1pPr>
      <a:lvl2pPr marL="379413" indent="-188913" algn="l" rtl="0" fontAlgn="base">
        <a:spcBef>
          <a:spcPct val="20000"/>
        </a:spcBef>
        <a:spcAft>
          <a:spcPct val="10000"/>
        </a:spcAft>
        <a:buFont typeface="Times" pitchFamily="18" charset="0"/>
        <a:buChar char="•"/>
        <a:defRPr>
          <a:solidFill>
            <a:srgbClr val="004D75"/>
          </a:solidFill>
          <a:latin typeface="+mn-lt"/>
        </a:defRPr>
      </a:lvl2pPr>
      <a:lvl3pPr marL="530225" indent="-149225" algn="l" rtl="0" fontAlgn="base">
        <a:lnSpc>
          <a:spcPct val="90000"/>
        </a:lnSpc>
        <a:spcBef>
          <a:spcPct val="20000"/>
        </a:spcBef>
        <a:spcAft>
          <a:spcPct val="20000"/>
        </a:spcAft>
        <a:buChar char="•"/>
        <a:defRPr sz="1200">
          <a:solidFill>
            <a:srgbClr val="004D75"/>
          </a:solidFill>
          <a:latin typeface="+mn-lt"/>
        </a:defRPr>
      </a:lvl3pPr>
      <a:lvl4pPr marL="862013" indent="-141288" algn="l" rtl="0" fontAlgn="base">
        <a:lnSpc>
          <a:spcPct val="90000"/>
        </a:lnSpc>
        <a:spcBef>
          <a:spcPct val="20000"/>
        </a:spcBef>
        <a:spcAft>
          <a:spcPct val="20000"/>
        </a:spcAft>
        <a:buChar char="–"/>
        <a:defRPr sz="1200">
          <a:solidFill>
            <a:srgbClr val="004D75"/>
          </a:solidFill>
          <a:latin typeface="+mn-lt"/>
        </a:defRPr>
      </a:lvl4pPr>
      <a:lvl5pPr marL="1235075" indent="-182563" algn="l" rtl="0" fontAlgn="base">
        <a:lnSpc>
          <a:spcPct val="90000"/>
        </a:lnSpc>
        <a:spcBef>
          <a:spcPct val="20000"/>
        </a:spcBef>
        <a:spcAft>
          <a:spcPct val="20000"/>
        </a:spcAft>
        <a:buChar char="»"/>
        <a:defRPr sz="1200">
          <a:solidFill>
            <a:srgbClr val="004D75"/>
          </a:solidFill>
          <a:latin typeface="+mn-lt"/>
        </a:defRPr>
      </a:lvl5pPr>
      <a:lvl6pPr marL="1692275" indent="-182563" algn="l" rtl="0" fontAlgn="base">
        <a:lnSpc>
          <a:spcPct val="90000"/>
        </a:lnSpc>
        <a:spcBef>
          <a:spcPct val="20000"/>
        </a:spcBef>
        <a:spcAft>
          <a:spcPct val="20000"/>
        </a:spcAft>
        <a:buChar char="»"/>
        <a:defRPr sz="1200">
          <a:solidFill>
            <a:srgbClr val="004D75"/>
          </a:solidFill>
          <a:latin typeface="+mn-lt"/>
        </a:defRPr>
      </a:lvl6pPr>
      <a:lvl7pPr marL="2149475" indent="-182563" algn="l" rtl="0" fontAlgn="base">
        <a:lnSpc>
          <a:spcPct val="90000"/>
        </a:lnSpc>
        <a:spcBef>
          <a:spcPct val="20000"/>
        </a:spcBef>
        <a:spcAft>
          <a:spcPct val="20000"/>
        </a:spcAft>
        <a:buChar char="»"/>
        <a:defRPr sz="1200">
          <a:solidFill>
            <a:srgbClr val="004D75"/>
          </a:solidFill>
          <a:latin typeface="+mn-lt"/>
        </a:defRPr>
      </a:lvl7pPr>
      <a:lvl8pPr marL="2606675" indent="-182563" algn="l" rtl="0" fontAlgn="base">
        <a:lnSpc>
          <a:spcPct val="90000"/>
        </a:lnSpc>
        <a:spcBef>
          <a:spcPct val="20000"/>
        </a:spcBef>
        <a:spcAft>
          <a:spcPct val="20000"/>
        </a:spcAft>
        <a:buChar char="»"/>
        <a:defRPr sz="1200">
          <a:solidFill>
            <a:srgbClr val="004D75"/>
          </a:solidFill>
          <a:latin typeface="+mn-lt"/>
        </a:defRPr>
      </a:lvl8pPr>
      <a:lvl9pPr marL="3063875" indent="-182563" algn="l" rtl="0" fontAlgn="base">
        <a:lnSpc>
          <a:spcPct val="90000"/>
        </a:lnSpc>
        <a:spcBef>
          <a:spcPct val="20000"/>
        </a:spcBef>
        <a:spcAft>
          <a:spcPct val="20000"/>
        </a:spcAft>
        <a:buChar char="»"/>
        <a:defRPr sz="1200">
          <a:solidFill>
            <a:srgbClr val="004D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earealbert.org/certification#endeavor-series-5"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aaronm@bafta.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theguardian.com/environment/2015/jul/02/observer-ethical-awards-2015-winners-coronation-stre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petra.molthan-hill@ntu.ac.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tif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hyperlink" Target="http://www.carbonliterac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4" name="Rectangle 4"/>
          <p:cNvSpPr>
            <a:spLocks noGrp="1" noChangeArrowheads="1"/>
          </p:cNvSpPr>
          <p:nvPr>
            <p:ph type="ctrTitle"/>
          </p:nvPr>
        </p:nvSpPr>
        <p:spPr>
          <a:xfrm>
            <a:off x="555171" y="1524853"/>
            <a:ext cx="11228997" cy="1146372"/>
          </a:xfrm>
        </p:spPr>
        <p:txBody>
          <a:bodyPr/>
          <a:lstStyle/>
          <a:p>
            <a:pPr lvl="0"/>
            <a:r>
              <a:rPr lang="en-GB" sz="2800" dirty="0">
                <a:latin typeface="Calibri,sans-serif"/>
              </a:rPr>
              <a:t>Integrating Climate Change Education into Responsible Management Education? Carbon Literacy Training in Coronation Street</a:t>
            </a:r>
            <a:endParaRPr lang="en-US" sz="2800" b="1" dirty="0"/>
          </a:p>
        </p:txBody>
      </p:sp>
      <p:sp>
        <p:nvSpPr>
          <p:cNvPr id="353285" name="Rectangle 5"/>
          <p:cNvSpPr>
            <a:spLocks noGrp="1" noChangeArrowheads="1"/>
          </p:cNvSpPr>
          <p:nvPr>
            <p:ph type="subTitle" idx="1"/>
          </p:nvPr>
        </p:nvSpPr>
        <p:spPr>
          <a:xfrm>
            <a:off x="555172" y="3029902"/>
            <a:ext cx="8828314" cy="1323439"/>
          </a:xfrm>
        </p:spPr>
        <p:txBody>
          <a:bodyPr/>
          <a:lstStyle/>
          <a:p>
            <a:r>
              <a:rPr lang="en-GB" sz="2400" b="1" dirty="0"/>
              <a:t> </a:t>
            </a:r>
            <a:br>
              <a:rPr lang="en-GB" sz="2400" b="1" dirty="0"/>
            </a:br>
            <a:r>
              <a:rPr lang="en-GB" sz="2400" b="1" dirty="0"/>
              <a:t>9</a:t>
            </a:r>
            <a:r>
              <a:rPr lang="en-GB" sz="2400" b="1" baseline="30000" dirty="0"/>
              <a:t>th</a:t>
            </a:r>
            <a:r>
              <a:rPr lang="en-GB" sz="2400" b="1" dirty="0"/>
              <a:t> March 2018</a:t>
            </a:r>
            <a:endParaRPr lang="en-US" sz="1800" dirty="0"/>
          </a:p>
          <a:p>
            <a:r>
              <a:rPr lang="en-US" sz="1600" dirty="0" err="1"/>
              <a:t>Dr</a:t>
            </a:r>
            <a:r>
              <a:rPr lang="en-US" sz="1600" dirty="0"/>
              <a:t> Petra </a:t>
            </a:r>
            <a:r>
              <a:rPr lang="en-US" sz="1600" dirty="0" err="1"/>
              <a:t>Molthan</a:t>
            </a:r>
            <a:r>
              <a:rPr lang="en-US" sz="1600" dirty="0"/>
              <a:t>-Hill,  Nottingham Business School/Nottingham Trent University</a:t>
            </a:r>
          </a:p>
        </p:txBody>
      </p:sp>
      <p:grpSp>
        <p:nvGrpSpPr>
          <p:cNvPr id="6" name="Grupp 5">
            <a:extLst>
              <a:ext uri="{FF2B5EF4-FFF2-40B4-BE49-F238E27FC236}">
                <a16:creationId xmlns:a16="http://schemas.microsoft.com/office/drawing/2014/main" id="{A3505D4E-A888-9A46-8520-487469C10B5C}"/>
              </a:ext>
            </a:extLst>
          </p:cNvPr>
          <p:cNvGrpSpPr/>
          <p:nvPr/>
        </p:nvGrpSpPr>
        <p:grpSpPr>
          <a:xfrm>
            <a:off x="755650" y="5589588"/>
            <a:ext cx="7805738" cy="879475"/>
            <a:chOff x="755650" y="5589588"/>
            <a:chExt cx="7805738" cy="879475"/>
          </a:xfrm>
        </p:grpSpPr>
        <p:pic>
          <p:nvPicPr>
            <p:cNvPr id="7" name="Picture 9">
              <a:extLst>
                <a:ext uri="{FF2B5EF4-FFF2-40B4-BE49-F238E27FC236}">
                  <a16:creationId xmlns:a16="http://schemas.microsoft.com/office/drawing/2014/main" id="{F031EDDA-65BB-0248-91EC-FE2B525B4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5589588"/>
              <a:ext cx="3600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11.jpeg">
              <a:extLst>
                <a:ext uri="{FF2B5EF4-FFF2-40B4-BE49-F238E27FC236}">
                  <a16:creationId xmlns:a16="http://schemas.microsoft.com/office/drawing/2014/main" id="{96CF32EF-1814-254D-86CF-1D2CFE860F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16413" y="5589588"/>
              <a:ext cx="1119187"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 name="image8.jpeg" descr="LiFE Gold logo">
              <a:extLst>
                <a:ext uri="{FF2B5EF4-FFF2-40B4-BE49-F238E27FC236}">
                  <a16:creationId xmlns:a16="http://schemas.microsoft.com/office/drawing/2014/main" id="{77CAC0C4-0AF0-E94B-B926-395E14C84F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5589588"/>
              <a:ext cx="12319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 name="Picture 12" descr="Image result for people and planet first class">
              <a:extLst>
                <a:ext uri="{FF2B5EF4-FFF2-40B4-BE49-F238E27FC236}">
                  <a16:creationId xmlns:a16="http://schemas.microsoft.com/office/drawing/2014/main" id="{E9F1A8D6-7590-DD40-B23A-8D11F4CD0A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0" y="5591175"/>
              <a:ext cx="195738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39300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with ‘Coronation Street’ about their Carbon Literacy Training</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6824" y="1581943"/>
            <a:ext cx="11140224" cy="4265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386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TV’s greenest show….</a:t>
            </a:r>
          </a:p>
        </p:txBody>
      </p:sp>
      <p:sp>
        <p:nvSpPr>
          <p:cNvPr id="3" name="Content Placeholder 2"/>
          <p:cNvSpPr>
            <a:spLocks noGrp="1"/>
          </p:cNvSpPr>
          <p:nvPr>
            <p:ph idx="1"/>
          </p:nvPr>
        </p:nvSpPr>
        <p:spPr>
          <a:xfrm>
            <a:off x="508000" y="1447800"/>
            <a:ext cx="11074400" cy="460832"/>
          </a:xfrm>
        </p:spPr>
        <p:txBody>
          <a:bodyPr/>
          <a:lstStyle/>
          <a:p>
            <a:endParaRPr lang="en-GB" dirty="0"/>
          </a:p>
        </p:txBody>
      </p:sp>
      <p:sp>
        <p:nvSpPr>
          <p:cNvPr id="4" name="Flowchart: Document 3"/>
          <p:cNvSpPr/>
          <p:nvPr/>
        </p:nvSpPr>
        <p:spPr bwMode="auto">
          <a:xfrm>
            <a:off x="502274" y="1058835"/>
            <a:ext cx="11088711" cy="4118471"/>
          </a:xfrm>
          <a:prstGeom prst="flowChartDocumen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8" charset="0"/>
            </a:endParaRPr>
          </a:p>
        </p:txBody>
      </p:sp>
      <p:sp>
        <p:nvSpPr>
          <p:cNvPr id="5" name="TextBox 4"/>
          <p:cNvSpPr txBox="1"/>
          <p:nvPr/>
        </p:nvSpPr>
        <p:spPr>
          <a:xfrm>
            <a:off x="734094" y="1429554"/>
            <a:ext cx="9929611" cy="2831544"/>
          </a:xfrm>
          <a:prstGeom prst="rect">
            <a:avLst/>
          </a:prstGeom>
          <a:noFill/>
        </p:spPr>
        <p:txBody>
          <a:bodyPr wrap="square" rtlCol="0">
            <a:spAutoFit/>
          </a:bodyPr>
          <a:lstStyle/>
          <a:p>
            <a:r>
              <a:rPr lang="en-GB" b="1" dirty="0"/>
              <a:t>O3.07.2015 Coronation Street named TV's greenest show</a:t>
            </a:r>
          </a:p>
          <a:p>
            <a:r>
              <a:rPr lang="en-GB" sz="2000" dirty="0"/>
              <a:t>The ITV soap was praised for their recycling and using electronic scripts as they picked up the prize in the Film and Television Industry category at the Observer Ethical Awards…..</a:t>
            </a:r>
          </a:p>
          <a:p>
            <a:r>
              <a:rPr lang="en-GB" sz="2000" dirty="0"/>
              <a:t>“Coronation street aims to be the first carbon literate television programme in the world and we are training all our cast and crew in carbon literacy to understand what it’s all about and how they can take control at work and at home. Our sustainability work is an ongoing journey and now an integral part of the day to day workings of the programme.”</a:t>
            </a:r>
          </a:p>
        </p:txBody>
      </p:sp>
      <p:sp>
        <p:nvSpPr>
          <p:cNvPr id="6" name="TextBox 5"/>
          <p:cNvSpPr txBox="1"/>
          <p:nvPr/>
        </p:nvSpPr>
        <p:spPr>
          <a:xfrm>
            <a:off x="4726546" y="5267459"/>
            <a:ext cx="7160655" cy="646331"/>
          </a:xfrm>
          <a:prstGeom prst="rect">
            <a:avLst/>
          </a:prstGeom>
          <a:noFill/>
        </p:spPr>
        <p:txBody>
          <a:bodyPr wrap="square" rtlCol="0">
            <a:spAutoFit/>
          </a:bodyPr>
          <a:lstStyle/>
          <a:p>
            <a:r>
              <a:rPr lang="en-GB" dirty="0"/>
              <a:t>https://www.manchestereveningnews.co.uk/whats-on/film-and-tv/coronation-street-named-tvs-greenest-9577170</a:t>
            </a:r>
          </a:p>
        </p:txBody>
      </p:sp>
    </p:spTree>
    <p:extLst>
      <p:ext uri="{BB962C8B-B14F-4D97-AF65-F5344CB8AC3E}">
        <p14:creationId xmlns:p14="http://schemas.microsoft.com/office/powerpoint/2010/main" val="177203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88913" lvl="0" indent="-188913">
              <a:lnSpc>
                <a:spcPct val="110000"/>
              </a:lnSpc>
              <a:spcBef>
                <a:spcPct val="30000"/>
              </a:spcBef>
              <a:spcAft>
                <a:spcPct val="20000"/>
              </a:spcAft>
            </a:pPr>
            <a:r>
              <a:rPr lang="en-GB" sz="2400" b="1" dirty="0">
                <a:ea typeface="+mn-ea"/>
                <a:cs typeface="+mn-cs"/>
              </a:rPr>
              <a:t>Coronation Street Hosts First Carbon Literate Organisation Awards (2016)</a:t>
            </a:r>
            <a:br>
              <a:rPr lang="en-GB" sz="2400" dirty="0">
                <a:ea typeface="+mn-ea"/>
                <a:cs typeface="+mn-cs"/>
              </a:rPr>
            </a:br>
            <a:endParaRPr lang="en-GB" dirty="0"/>
          </a:p>
        </p:txBody>
      </p:sp>
      <p:sp>
        <p:nvSpPr>
          <p:cNvPr id="3" name="Content Placeholder 2"/>
          <p:cNvSpPr>
            <a:spLocks noGrp="1"/>
          </p:cNvSpPr>
          <p:nvPr>
            <p:ph idx="1"/>
          </p:nvPr>
        </p:nvSpPr>
        <p:spPr>
          <a:xfrm>
            <a:off x="508000" y="1447801"/>
            <a:ext cx="11074400" cy="4524315"/>
          </a:xfrm>
        </p:spPr>
        <p:txBody>
          <a:bodyPr/>
          <a:lstStyle/>
          <a:p>
            <a:pPr marL="0" indent="0">
              <a:buNone/>
            </a:pPr>
            <a:r>
              <a:rPr lang="en-GB" dirty="0"/>
              <a:t>As many of you may already know, we held our inaugural Carbon Literate Organisation Awards in November – in Nick’s Bistro on the set of Coronation Street – as hosted by ITV Studios. Even if we do say so ourselves the awards were an absolutely fantastic success, with the Project accrediting no less than </a:t>
            </a:r>
            <a:r>
              <a:rPr lang="en-GB" b="1" dirty="0"/>
              <a:t>fourteen organisations as Carbon Literate Organisations (CLOs)</a:t>
            </a:r>
            <a:r>
              <a:rPr lang="en-GB" dirty="0"/>
              <a:t>….. They include Manchester Museum, engineering firm Jacobs, Peel Media, Northwards Housing, BBC Children’s and the </a:t>
            </a:r>
            <a:r>
              <a:rPr lang="en-GB" b="1" dirty="0"/>
              <a:t>Coronation Street production team</a:t>
            </a:r>
            <a:r>
              <a:rPr lang="en-GB" dirty="0"/>
              <a:t>.</a:t>
            </a:r>
          </a:p>
          <a:p>
            <a:pPr marL="0" indent="0">
              <a:buNone/>
            </a:pPr>
            <a:endParaRPr lang="en-GB" dirty="0"/>
          </a:p>
          <a:p>
            <a:pPr marL="0" indent="0">
              <a:buNone/>
            </a:pPr>
            <a:r>
              <a:rPr lang="en-GB" dirty="0"/>
              <a:t> </a:t>
            </a:r>
            <a:r>
              <a:rPr lang="en-GB" sz="2000" dirty="0"/>
              <a:t>(http://www.carbonliteracy.com/carbon-literate-organisation-awards/)</a:t>
            </a:r>
          </a:p>
        </p:txBody>
      </p:sp>
    </p:spTree>
    <p:extLst>
      <p:ext uri="{BB962C8B-B14F-4D97-AF65-F5344CB8AC3E}">
        <p14:creationId xmlns:p14="http://schemas.microsoft.com/office/powerpoint/2010/main" val="3894616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ALBERT </a:t>
            </a:r>
            <a:r>
              <a:rPr lang="en-GB" sz="1600" dirty="0"/>
              <a:t>(http://wearealbert.org/about/what-is-albert)</a:t>
            </a:r>
          </a:p>
        </p:txBody>
      </p:sp>
      <p:sp>
        <p:nvSpPr>
          <p:cNvPr id="3" name="Content Placeholder 2"/>
          <p:cNvSpPr>
            <a:spLocks noGrp="1"/>
          </p:cNvSpPr>
          <p:nvPr>
            <p:ph idx="1"/>
          </p:nvPr>
        </p:nvSpPr>
        <p:spPr>
          <a:xfrm>
            <a:off x="508000" y="940158"/>
            <a:ext cx="11074400" cy="5847755"/>
          </a:xfrm>
        </p:spPr>
        <p:txBody>
          <a:bodyPr/>
          <a:lstStyle/>
          <a:p>
            <a:pPr marL="0" indent="0">
              <a:buNone/>
            </a:pPr>
            <a:r>
              <a:rPr lang="en-GB" dirty="0"/>
              <a:t>Albert exists to support the UK production and broadcast industry’s transition to environmental sustainability, working in collaboration to accelerate the adoption of best practice.</a:t>
            </a:r>
          </a:p>
          <a:p>
            <a:r>
              <a:rPr lang="en-GB" dirty="0"/>
              <a:t>albert is a collaborative BAFTA, indie and broadcaster backed project that provides the film and TV industries with the necessary expertise and opportunities to take action on environmental sustainability. The project aims for all UK screen content to be made in a way that benefits individuals, industry organisations and the planet. Delivered against the following objectives </a:t>
            </a:r>
          </a:p>
          <a:p>
            <a:pPr>
              <a:buFont typeface="Arial"/>
              <a:buChar char="•"/>
            </a:pPr>
            <a:r>
              <a:rPr lang="en-GB" sz="2000" dirty="0"/>
              <a:t>to reduce the environmental impact of the production process</a:t>
            </a:r>
          </a:p>
          <a:p>
            <a:pPr>
              <a:buFont typeface="Arial"/>
              <a:buChar char="•"/>
            </a:pPr>
            <a:r>
              <a:rPr lang="en-GB" sz="2000" dirty="0"/>
              <a:t>to enable industry organisations to realise the environmental aspect of their stated vision and its implication for audience engagement</a:t>
            </a:r>
          </a:p>
          <a:p>
            <a:endParaRPr lang="en-GB" dirty="0"/>
          </a:p>
        </p:txBody>
      </p:sp>
    </p:spTree>
    <p:extLst>
      <p:ext uri="{BB962C8B-B14F-4D97-AF65-F5344CB8AC3E}">
        <p14:creationId xmlns:p14="http://schemas.microsoft.com/office/powerpoint/2010/main" val="259953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ALBERT: Calculator </a:t>
            </a:r>
            <a:r>
              <a:rPr lang="en-GB" sz="1600" dirty="0"/>
              <a:t>(https://calc.wearealbert.org/uk/)</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1972" y="1159099"/>
            <a:ext cx="11022595" cy="511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2225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ALBERT: </a:t>
            </a:r>
            <a:r>
              <a:rPr lang="en-GB" sz="2800" dirty="0"/>
              <a:t>Certification</a:t>
            </a:r>
            <a:r>
              <a:rPr lang="en-GB" sz="1600" dirty="0"/>
              <a:t> (http://wearealbert.org/certification#endeavor-series-5)</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6829" y="3349705"/>
            <a:ext cx="3219717"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13667" y="3168202"/>
            <a:ext cx="5537916" cy="1754326"/>
          </a:xfrm>
          <a:prstGeom prst="rect">
            <a:avLst/>
          </a:prstGeom>
          <a:noFill/>
        </p:spPr>
        <p:txBody>
          <a:bodyPr wrap="square" rtlCol="0">
            <a:spAutoFit/>
          </a:bodyPr>
          <a:lstStyle/>
          <a:p>
            <a:r>
              <a:rPr lang="en-GB" b="1" dirty="0" err="1">
                <a:hlinkClick r:id="rId3"/>
              </a:rPr>
              <a:t>Endeavor</a:t>
            </a:r>
            <a:r>
              <a:rPr lang="en-GB" b="1" dirty="0">
                <a:hlinkClick r:id="rId3"/>
              </a:rPr>
              <a:t> (series 5)</a:t>
            </a:r>
            <a:endParaRPr lang="en-GB" b="1" dirty="0"/>
          </a:p>
          <a:p>
            <a:r>
              <a:rPr lang="en-GB" dirty="0"/>
              <a:t>With environmental posters in front and behind the camera, the Endeavour team put in a mammoth effort to mitigate their impact with material donation, sustainable catering and travel reductions.</a:t>
            </a:r>
          </a:p>
        </p:txBody>
      </p:sp>
      <p:sp>
        <p:nvSpPr>
          <p:cNvPr id="5" name="TextBox 4"/>
          <p:cNvSpPr txBox="1"/>
          <p:nvPr/>
        </p:nvSpPr>
        <p:spPr>
          <a:xfrm>
            <a:off x="399245" y="1468192"/>
            <a:ext cx="11294772" cy="1569660"/>
          </a:xfrm>
          <a:prstGeom prst="rect">
            <a:avLst/>
          </a:prstGeom>
          <a:noFill/>
        </p:spPr>
        <p:txBody>
          <a:bodyPr wrap="square" rtlCol="0">
            <a:spAutoFit/>
          </a:bodyPr>
          <a:lstStyle/>
          <a:p>
            <a:r>
              <a:rPr lang="en-GB" sz="2400" b="1" dirty="0"/>
              <a:t>A growing number of productions have gone through the albert certification scheme. They are listed below with a summary of their greatest achievements.</a:t>
            </a:r>
          </a:p>
          <a:p>
            <a:r>
              <a:rPr lang="en-GB" sz="2400" dirty="0"/>
              <a:t>These production achieved a three star albert certification rating (***)</a:t>
            </a:r>
          </a:p>
        </p:txBody>
      </p:sp>
    </p:spTree>
    <p:extLst>
      <p:ext uri="{BB962C8B-B14F-4D97-AF65-F5344CB8AC3E}">
        <p14:creationId xmlns:p14="http://schemas.microsoft.com/office/powerpoint/2010/main" val="3855155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ALBERT: Carbon Literacy Training </a:t>
            </a:r>
            <a:br>
              <a:rPr lang="en-GB" dirty="0"/>
            </a:br>
            <a:r>
              <a:rPr lang="en-GB" sz="1600" dirty="0"/>
              <a:t>(http://wearealbert.org/help/get-trained)</a:t>
            </a:r>
          </a:p>
        </p:txBody>
      </p:sp>
      <p:sp>
        <p:nvSpPr>
          <p:cNvPr id="3" name="Content Placeholder 2"/>
          <p:cNvSpPr>
            <a:spLocks noGrp="1"/>
          </p:cNvSpPr>
          <p:nvPr>
            <p:ph idx="1"/>
          </p:nvPr>
        </p:nvSpPr>
        <p:spPr>
          <a:xfrm>
            <a:off x="508000" y="1447800"/>
            <a:ext cx="11074400" cy="4647426"/>
          </a:xfrm>
        </p:spPr>
        <p:txBody>
          <a:bodyPr/>
          <a:lstStyle/>
          <a:p>
            <a:pPr marL="0" indent="0">
              <a:buNone/>
            </a:pPr>
            <a:r>
              <a:rPr lang="en-GB" sz="2000" dirty="0"/>
              <a:t>A national training scheme, Carbon Literacy provides the TV + film industries with the skills and tools to mount a non-political, optimistic, science-based response to climate change. Delegates will be presented with </a:t>
            </a:r>
          </a:p>
          <a:p>
            <a:pPr>
              <a:buFont typeface="Arial"/>
              <a:buChar char="•"/>
            </a:pPr>
            <a:r>
              <a:rPr lang="en-GB" sz="1800" dirty="0"/>
              <a:t>a detailed introduction climate change and its personal and professional implications</a:t>
            </a:r>
          </a:p>
          <a:p>
            <a:pPr>
              <a:buFont typeface="Arial"/>
              <a:buChar char="•"/>
            </a:pPr>
            <a:r>
              <a:rPr lang="en-GB" sz="1800" dirty="0"/>
              <a:t>an opportunity to explore the environmental impact of professional and personal activity</a:t>
            </a:r>
          </a:p>
          <a:p>
            <a:pPr>
              <a:buFont typeface="Arial"/>
              <a:buChar char="•"/>
            </a:pPr>
            <a:r>
              <a:rPr lang="en-GB" sz="1800" dirty="0"/>
              <a:t>a summary of the roles of government, businesses and communities</a:t>
            </a:r>
          </a:p>
          <a:p>
            <a:pPr>
              <a:buFont typeface="Arial"/>
              <a:buChar char="•"/>
            </a:pPr>
            <a:r>
              <a:rPr lang="en-GB" sz="1800" dirty="0"/>
              <a:t>examples of good practice, tools and practical solutions to support positive action </a:t>
            </a:r>
          </a:p>
          <a:p>
            <a:pPr>
              <a:buFont typeface="Arial"/>
              <a:buChar char="•"/>
            </a:pPr>
            <a:r>
              <a:rPr lang="en-GB" sz="1800" dirty="0"/>
              <a:t>the skills to appraise performance and the inspiration to take further action </a:t>
            </a:r>
          </a:p>
          <a:p>
            <a:pPr marL="0" indent="0">
              <a:buNone/>
            </a:pPr>
            <a:br>
              <a:rPr lang="en-GB" sz="2000" dirty="0"/>
            </a:br>
            <a:r>
              <a:rPr lang="en-GB" sz="2000" dirty="0"/>
              <a:t>Training for </a:t>
            </a:r>
            <a:r>
              <a:rPr lang="en-GB" sz="2000" b="1" dirty="0"/>
              <a:t>leaders, producers, technologists,</a:t>
            </a:r>
            <a:r>
              <a:rPr lang="en-GB" sz="2000" dirty="0"/>
              <a:t> on request, </a:t>
            </a:r>
            <a:r>
              <a:rPr lang="en-GB" sz="2000" dirty="0">
                <a:hlinkClick r:id="rId2"/>
              </a:rPr>
              <a:t>get in touch.</a:t>
            </a:r>
            <a:r>
              <a:rPr lang="en-GB" sz="2000" dirty="0"/>
              <a:t> </a:t>
            </a:r>
          </a:p>
          <a:p>
            <a:pPr marL="0" indent="0">
              <a:buNone/>
            </a:pPr>
            <a:r>
              <a:rPr lang="en-GB" sz="2000" dirty="0"/>
              <a:t>Training for those in </a:t>
            </a:r>
            <a:r>
              <a:rPr lang="en-GB" sz="2000" b="1" dirty="0"/>
              <a:t>production,</a:t>
            </a:r>
            <a:r>
              <a:rPr lang="en-GB" sz="2000" dirty="0"/>
              <a:t> date available:</a:t>
            </a:r>
            <a:endParaRPr lang="en-GB" dirty="0"/>
          </a:p>
        </p:txBody>
      </p:sp>
    </p:spTree>
    <p:extLst>
      <p:ext uri="{BB962C8B-B14F-4D97-AF65-F5344CB8AC3E}">
        <p14:creationId xmlns:p14="http://schemas.microsoft.com/office/powerpoint/2010/main" val="372300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questions</a:t>
            </a:r>
          </a:p>
        </p:txBody>
      </p:sp>
      <p:sp>
        <p:nvSpPr>
          <p:cNvPr id="3" name="Content Placeholder 2"/>
          <p:cNvSpPr>
            <a:spLocks noGrp="1"/>
          </p:cNvSpPr>
          <p:nvPr>
            <p:ph idx="1"/>
          </p:nvPr>
        </p:nvSpPr>
        <p:spPr>
          <a:xfrm>
            <a:off x="508000" y="1447800"/>
            <a:ext cx="11074400" cy="3267754"/>
          </a:xfrm>
        </p:spPr>
        <p:txBody>
          <a:bodyPr/>
          <a:lstStyle/>
          <a:p>
            <a:r>
              <a:rPr lang="en-GB" dirty="0"/>
              <a:t>A)	How has carbon literacy training been effectively embedded in the responsible management education within ‘Coronation Street’?</a:t>
            </a:r>
          </a:p>
          <a:p>
            <a:r>
              <a:rPr lang="en-GB" dirty="0"/>
              <a:t>B)	Looking at carbon literacy as a whole, which part of the training did the managers/employees perceive as influential on their behavioural change?</a:t>
            </a:r>
          </a:p>
          <a:p>
            <a:r>
              <a:rPr lang="en-GB" dirty="0"/>
              <a:t>C)	Which components of the carbon literacy project were therefore the most influential on the learning of the managers/employee?</a:t>
            </a:r>
          </a:p>
        </p:txBody>
      </p:sp>
    </p:spTree>
    <p:extLst>
      <p:ext uri="{BB962C8B-B14F-4D97-AF65-F5344CB8AC3E}">
        <p14:creationId xmlns:p14="http://schemas.microsoft.com/office/powerpoint/2010/main" val="3500879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Methodology</a:t>
            </a:r>
          </a:p>
        </p:txBody>
      </p:sp>
      <p:sp>
        <p:nvSpPr>
          <p:cNvPr id="3" name="Content Placeholder 2"/>
          <p:cNvSpPr>
            <a:spLocks noGrp="1"/>
          </p:cNvSpPr>
          <p:nvPr>
            <p:ph idx="1"/>
          </p:nvPr>
        </p:nvSpPr>
        <p:spPr>
          <a:xfrm>
            <a:off x="508000" y="1447800"/>
            <a:ext cx="11074400" cy="3582519"/>
          </a:xfrm>
        </p:spPr>
        <p:txBody>
          <a:bodyPr/>
          <a:lstStyle/>
          <a:p>
            <a:r>
              <a:rPr lang="en-GB" sz="2800" dirty="0"/>
              <a:t>Questionnaires sent to all employees of Coronation Street who took part in Carbon Literacy Training</a:t>
            </a:r>
          </a:p>
          <a:p>
            <a:r>
              <a:rPr lang="en-GB" sz="2800" dirty="0"/>
              <a:t>Interviews with all </a:t>
            </a:r>
            <a:r>
              <a:rPr lang="en-GB" sz="2800" dirty="0" err="1"/>
              <a:t>HoD</a:t>
            </a:r>
            <a:r>
              <a:rPr lang="en-GB" sz="2800" dirty="0"/>
              <a:t> in the production unit of ‘Coronation Street’</a:t>
            </a:r>
          </a:p>
          <a:p>
            <a:r>
              <a:rPr lang="en-GB" sz="2800" dirty="0"/>
              <a:t>Interviews with one Editor and one Actor</a:t>
            </a:r>
          </a:p>
          <a:p>
            <a:r>
              <a:rPr lang="en-GB" sz="2800" dirty="0"/>
              <a:t>Observing Carbon Literacy Training</a:t>
            </a:r>
          </a:p>
        </p:txBody>
      </p:sp>
    </p:spTree>
    <p:extLst>
      <p:ext uri="{BB962C8B-B14F-4D97-AF65-F5344CB8AC3E}">
        <p14:creationId xmlns:p14="http://schemas.microsoft.com/office/powerpoint/2010/main" val="304522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a:t>
            </a:r>
          </a:p>
        </p:txBody>
      </p:sp>
      <p:sp>
        <p:nvSpPr>
          <p:cNvPr id="3" name="Content Placeholder 2"/>
          <p:cNvSpPr>
            <a:spLocks noGrp="1"/>
          </p:cNvSpPr>
          <p:nvPr>
            <p:ph idx="1"/>
          </p:nvPr>
        </p:nvSpPr>
        <p:spPr>
          <a:xfrm>
            <a:off x="508000" y="1447799"/>
            <a:ext cx="11074400" cy="4044184"/>
          </a:xfrm>
        </p:spPr>
        <p:txBody>
          <a:bodyPr/>
          <a:lstStyle/>
          <a:p>
            <a:r>
              <a:rPr lang="en-GB" dirty="0"/>
              <a:t>“We have 300 to 400 people working here, and drama by its nature has always been transitory, so it’s about working right across the production to change,” says Sandison, “whether that be the art department or recycling old sets [</a:t>
            </a:r>
            <a:r>
              <a:rPr lang="en-GB" i="1" dirty="0"/>
              <a:t>Corrie</a:t>
            </a:r>
            <a:r>
              <a:rPr lang="en-GB" dirty="0"/>
              <a:t> has achieved an impressive 90% recycling rate for its waste streams] or making sure that new wood is from sustainable resources. We also have an allotment and we’re growing some of our veg on site here, too.” </a:t>
            </a:r>
            <a:r>
              <a:rPr lang="en-GB" sz="1600" dirty="0"/>
              <a:t>(</a:t>
            </a:r>
            <a:r>
              <a:rPr lang="en-GB" sz="1600" dirty="0">
                <a:hlinkClick r:id="rId2"/>
              </a:rPr>
              <a:t>https://www.theguardian.com/environment/2015/jul/02/observer-ethical-awards-2015-winners-coronation-street</a:t>
            </a:r>
            <a:r>
              <a:rPr lang="en-GB" sz="1600" dirty="0"/>
              <a:t>)</a:t>
            </a:r>
          </a:p>
          <a:p>
            <a:r>
              <a:rPr lang="en-GB" dirty="0"/>
              <a:t>Storyline: Bag for life</a:t>
            </a:r>
          </a:p>
        </p:txBody>
      </p:sp>
    </p:spTree>
    <p:extLst>
      <p:ext uri="{BB962C8B-B14F-4D97-AF65-F5344CB8AC3E}">
        <p14:creationId xmlns:p14="http://schemas.microsoft.com/office/powerpoint/2010/main" val="1568083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08338" y="393879"/>
            <a:ext cx="12857408" cy="1066800"/>
          </a:xfrm>
        </p:spPr>
        <p:txBody>
          <a:bodyPr/>
          <a:lstStyle/>
          <a:p>
            <a:pPr eaLnBrk="1" hangingPunct="1"/>
            <a:r>
              <a:rPr lang="en-GB" b="1" dirty="0">
                <a:latin typeface="Verdana" charset="0"/>
                <a:ea typeface="MS PGothic" charset="0"/>
              </a:rPr>
              <a:t>Overview</a:t>
            </a:r>
          </a:p>
        </p:txBody>
      </p:sp>
      <p:sp>
        <p:nvSpPr>
          <p:cNvPr id="6147" name="Content Placeholder 2"/>
          <p:cNvSpPr>
            <a:spLocks noGrp="1"/>
          </p:cNvSpPr>
          <p:nvPr>
            <p:ph idx="1"/>
          </p:nvPr>
        </p:nvSpPr>
        <p:spPr>
          <a:xfrm>
            <a:off x="508000" y="1320527"/>
            <a:ext cx="11074400" cy="3969613"/>
          </a:xfrm>
        </p:spPr>
        <p:txBody>
          <a:bodyPr/>
          <a:lstStyle/>
          <a:p>
            <a:pPr marL="0" indent="0" eaLnBrk="1" hangingPunct="1">
              <a:buFontTx/>
              <a:buNone/>
            </a:pPr>
            <a:r>
              <a:rPr lang="en-GB" b="1" dirty="0">
                <a:latin typeface="Verdana" charset="0"/>
                <a:ea typeface="MS PGothic" charset="0"/>
              </a:rPr>
              <a:t>Short intro to work of NTU’s Green Academy</a:t>
            </a:r>
          </a:p>
          <a:p>
            <a:pPr marL="0" indent="0" eaLnBrk="1" hangingPunct="1">
              <a:buFontTx/>
              <a:buNone/>
            </a:pPr>
            <a:r>
              <a:rPr lang="en-GB" b="1" dirty="0">
                <a:latin typeface="Verdana" charset="0"/>
                <a:ea typeface="MS PGothic" charset="0"/>
              </a:rPr>
              <a:t>Research projects we would cooperate on….</a:t>
            </a:r>
          </a:p>
          <a:p>
            <a:pPr marL="0" indent="0" eaLnBrk="1" hangingPunct="1">
              <a:buFontTx/>
              <a:buNone/>
            </a:pPr>
            <a:r>
              <a:rPr lang="en-GB" b="1" dirty="0">
                <a:latin typeface="Verdana" charset="0"/>
                <a:ea typeface="MS PGothic" charset="0"/>
              </a:rPr>
              <a:t>‘Coronation Street’ Research Project: </a:t>
            </a:r>
          </a:p>
          <a:p>
            <a:pPr marL="457200" indent="-457200" eaLnBrk="1" hangingPunct="1">
              <a:buFontTx/>
              <a:buAutoNum type="alphaLcParenR"/>
            </a:pPr>
            <a:r>
              <a:rPr lang="en-GB" sz="2000" b="1" dirty="0">
                <a:latin typeface="Verdana" charset="0"/>
                <a:ea typeface="MS PGothic" charset="0"/>
              </a:rPr>
              <a:t>Background</a:t>
            </a:r>
          </a:p>
          <a:p>
            <a:pPr marL="457200" indent="-457200" eaLnBrk="1" hangingPunct="1">
              <a:buFontTx/>
              <a:buAutoNum type="alphaLcParenR"/>
            </a:pPr>
            <a:r>
              <a:rPr lang="en-GB" sz="2000" b="1" dirty="0">
                <a:latin typeface="Verdana" charset="0"/>
                <a:ea typeface="MS PGothic" charset="0"/>
              </a:rPr>
              <a:t>Research questions</a:t>
            </a:r>
          </a:p>
          <a:p>
            <a:pPr marL="457200" indent="-457200" eaLnBrk="1" hangingPunct="1">
              <a:buFontTx/>
              <a:buAutoNum type="alphaLcParenR"/>
            </a:pPr>
            <a:r>
              <a:rPr lang="en-GB" sz="2000" b="1" dirty="0">
                <a:latin typeface="Verdana" charset="0"/>
                <a:ea typeface="MS PGothic" charset="0"/>
              </a:rPr>
              <a:t>Achievements in Coronation Street</a:t>
            </a:r>
          </a:p>
          <a:p>
            <a:pPr marL="457200" indent="-457200" eaLnBrk="1" hangingPunct="1">
              <a:buFontTx/>
              <a:buAutoNum type="alphaLcParenR"/>
            </a:pPr>
            <a:r>
              <a:rPr lang="en-GB" sz="2000" b="1" dirty="0">
                <a:latin typeface="Verdana" charset="0"/>
                <a:ea typeface="MS PGothic" charset="0"/>
              </a:rPr>
              <a:t>First insights on the factors why the Carbon Literacy Project in Coronation Street was so successful</a:t>
            </a:r>
          </a:p>
        </p:txBody>
      </p:sp>
      <p:grpSp>
        <p:nvGrpSpPr>
          <p:cNvPr id="4" name="Grupp 5">
            <a:extLst>
              <a:ext uri="{FF2B5EF4-FFF2-40B4-BE49-F238E27FC236}">
                <a16:creationId xmlns:a16="http://schemas.microsoft.com/office/drawing/2014/main" id="{A3505D4E-A888-9A46-8520-487469C10B5C}"/>
              </a:ext>
            </a:extLst>
          </p:cNvPr>
          <p:cNvGrpSpPr/>
          <p:nvPr/>
        </p:nvGrpSpPr>
        <p:grpSpPr>
          <a:xfrm>
            <a:off x="260350" y="6216789"/>
            <a:ext cx="4489450" cy="450712"/>
            <a:chOff x="755650" y="5589588"/>
            <a:chExt cx="7805738" cy="879475"/>
          </a:xfrm>
        </p:grpSpPr>
        <p:pic>
          <p:nvPicPr>
            <p:cNvPr id="5" name="Picture 9">
              <a:extLst>
                <a:ext uri="{FF2B5EF4-FFF2-40B4-BE49-F238E27FC236}">
                  <a16:creationId xmlns:a16="http://schemas.microsoft.com/office/drawing/2014/main" id="{F031EDDA-65BB-0248-91EC-FE2B525B43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5589588"/>
              <a:ext cx="3600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11.jpeg">
              <a:extLst>
                <a:ext uri="{FF2B5EF4-FFF2-40B4-BE49-F238E27FC236}">
                  <a16:creationId xmlns:a16="http://schemas.microsoft.com/office/drawing/2014/main" id="{96CF32EF-1814-254D-86CF-1D2CFE860F4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6413" y="5589588"/>
              <a:ext cx="1119187"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image8.jpeg" descr="LiFE Gold logo">
              <a:extLst>
                <a:ext uri="{FF2B5EF4-FFF2-40B4-BE49-F238E27FC236}">
                  <a16:creationId xmlns:a16="http://schemas.microsoft.com/office/drawing/2014/main" id="{77CAC0C4-0AF0-E94B-B926-395E14C84F7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5600" y="5589588"/>
              <a:ext cx="12319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 name="Picture 12" descr="Image result for people and planet first class">
              <a:extLst>
                <a:ext uri="{FF2B5EF4-FFF2-40B4-BE49-F238E27FC236}">
                  <a16:creationId xmlns:a16="http://schemas.microsoft.com/office/drawing/2014/main" id="{E9F1A8D6-7590-DD40-B23A-8D11F4CD0A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0" y="5591175"/>
              <a:ext cx="195738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49496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 1: Important elements</a:t>
            </a:r>
          </a:p>
        </p:txBody>
      </p:sp>
      <p:sp>
        <p:nvSpPr>
          <p:cNvPr id="3" name="Content Placeholder 2"/>
          <p:cNvSpPr>
            <a:spLocks noGrp="1"/>
          </p:cNvSpPr>
          <p:nvPr>
            <p:ph idx="1"/>
          </p:nvPr>
        </p:nvSpPr>
        <p:spPr>
          <a:xfrm>
            <a:off x="508000" y="1447800"/>
            <a:ext cx="11074400" cy="3305520"/>
          </a:xfrm>
        </p:spPr>
        <p:txBody>
          <a:bodyPr/>
          <a:lstStyle/>
          <a:p>
            <a:r>
              <a:rPr lang="en-GB" dirty="0"/>
              <a:t>First part ‘Introduction to Climate Change’ introducing the science behind climate change and its relevance to television industry</a:t>
            </a:r>
          </a:p>
          <a:p>
            <a:r>
              <a:rPr lang="en-GB" dirty="0"/>
              <a:t>Second part ‘Application to function’ addressing the challenges within a costumes or lighting department in ‘Production Module’ but also ‘Executive Team Module’ exists</a:t>
            </a:r>
          </a:p>
          <a:p>
            <a:r>
              <a:rPr lang="en-GB" dirty="0"/>
              <a:t>Third part ‘Commitment’: Action taken in private life and in work context</a:t>
            </a:r>
          </a:p>
        </p:txBody>
      </p:sp>
    </p:spTree>
    <p:extLst>
      <p:ext uri="{BB962C8B-B14F-4D97-AF65-F5344CB8AC3E}">
        <p14:creationId xmlns:p14="http://schemas.microsoft.com/office/powerpoint/2010/main" val="1039277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Findings 2 The following parts of the training were seen as most influential:</a:t>
            </a:r>
            <a:br>
              <a:rPr lang="en-GB" dirty="0"/>
            </a:br>
            <a:endParaRPr lang="en-GB" dirty="0"/>
          </a:p>
        </p:txBody>
      </p:sp>
      <p:sp>
        <p:nvSpPr>
          <p:cNvPr id="3" name="Content Placeholder 2"/>
          <p:cNvSpPr>
            <a:spLocks noGrp="1"/>
          </p:cNvSpPr>
          <p:nvPr>
            <p:ph idx="1"/>
          </p:nvPr>
        </p:nvSpPr>
        <p:spPr>
          <a:xfrm>
            <a:off x="508000" y="1841679"/>
            <a:ext cx="11074400" cy="4007326"/>
          </a:xfrm>
        </p:spPr>
        <p:txBody>
          <a:bodyPr/>
          <a:lstStyle/>
          <a:p>
            <a:r>
              <a:rPr lang="en-GB" sz="3200" dirty="0"/>
              <a:t>Peer-to-peer training</a:t>
            </a:r>
          </a:p>
          <a:p>
            <a:r>
              <a:rPr lang="en-GB" sz="3200" dirty="0"/>
              <a:t>Social learning</a:t>
            </a:r>
          </a:p>
          <a:p>
            <a:r>
              <a:rPr lang="en-GB" sz="3200" dirty="0"/>
              <a:t>Shift in locus of control</a:t>
            </a:r>
          </a:p>
          <a:p>
            <a:r>
              <a:rPr lang="en-GB" sz="3200" dirty="0"/>
              <a:t>Best practice/Action strategies</a:t>
            </a:r>
          </a:p>
          <a:p>
            <a:r>
              <a:rPr lang="en-GB" sz="3200" dirty="0"/>
              <a:t>Active commitment</a:t>
            </a:r>
          </a:p>
          <a:p>
            <a:pPr marL="0" indent="0">
              <a:buNone/>
            </a:pPr>
            <a:endParaRPr lang="en-GB" dirty="0"/>
          </a:p>
        </p:txBody>
      </p:sp>
    </p:spTree>
    <p:extLst>
      <p:ext uri="{BB962C8B-B14F-4D97-AF65-F5344CB8AC3E}">
        <p14:creationId xmlns:p14="http://schemas.microsoft.com/office/powerpoint/2010/main" val="1099948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 </a:t>
            </a:r>
          </a:p>
        </p:txBody>
      </p:sp>
      <p:sp>
        <p:nvSpPr>
          <p:cNvPr id="3" name="Content Placeholder 2"/>
          <p:cNvSpPr>
            <a:spLocks noGrp="1"/>
          </p:cNvSpPr>
          <p:nvPr>
            <p:ph idx="1"/>
          </p:nvPr>
        </p:nvSpPr>
        <p:spPr>
          <a:xfrm>
            <a:off x="508000" y="1447800"/>
            <a:ext cx="11074400" cy="460832"/>
          </a:xfrm>
        </p:spPr>
        <p:txBody>
          <a:bodyPr/>
          <a:lstStyle/>
          <a:p>
            <a:r>
              <a:rPr lang="en-GB" dirty="0"/>
              <a:t>Dr Petra Molthan-Hill: </a:t>
            </a:r>
            <a:r>
              <a:rPr lang="en-GB" dirty="0">
                <a:hlinkClick r:id="rId3"/>
              </a:rPr>
              <a:t>petra.molthan-hill@ntu.ac.uk</a:t>
            </a:r>
            <a:endParaRPr lang="en-GB" dirty="0"/>
          </a:p>
        </p:txBody>
      </p:sp>
    </p:spTree>
    <p:extLst>
      <p:ext uri="{BB962C8B-B14F-4D97-AF65-F5344CB8AC3E}">
        <p14:creationId xmlns:p14="http://schemas.microsoft.com/office/powerpoint/2010/main" val="157957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CFC88C9-FE77-9A46-9DD4-B0CDB45A0F3F}"/>
              </a:ext>
            </a:extLst>
          </p:cNvPr>
          <p:cNvSpPr>
            <a:spLocks noGrp="1"/>
          </p:cNvSpPr>
          <p:nvPr>
            <p:ph type="title"/>
          </p:nvPr>
        </p:nvSpPr>
        <p:spPr>
          <a:xfrm>
            <a:off x="1968500" y="95250"/>
            <a:ext cx="8888390" cy="1066800"/>
          </a:xfrm>
        </p:spPr>
        <p:txBody>
          <a:bodyPr/>
          <a:lstStyle/>
          <a:p>
            <a:pPr algn="ctr" eaLnBrk="1" hangingPunct="1"/>
            <a:r>
              <a:rPr lang="en-GB" altLang="en-US" b="1" dirty="0"/>
              <a:t> NTU is embedding THE GLOBAL GOALS For Sustainable Development </a:t>
            </a:r>
          </a:p>
        </p:txBody>
      </p:sp>
      <p:pic>
        <p:nvPicPr>
          <p:cNvPr id="9220" name="Picture 5">
            <a:extLst>
              <a:ext uri="{FF2B5EF4-FFF2-40B4-BE49-F238E27FC236}">
                <a16:creationId xmlns:a16="http://schemas.microsoft.com/office/drawing/2014/main" id="{1B4E7ADA-D736-654C-9DF0-19E89F9E4BD6}"/>
              </a:ext>
            </a:extLst>
          </p:cNvPr>
          <p:cNvPicPr>
            <a:picLocks noChangeAspect="1"/>
          </p:cNvPicPr>
          <p:nvPr/>
        </p:nvPicPr>
        <p:blipFill>
          <a:blip r:embed="rId3">
            <a:extLst>
              <a:ext uri="{28A0092B-C50C-407E-A947-70E740481C1C}">
                <a14:useLocalDpi xmlns:a14="http://schemas.microsoft.com/office/drawing/2010/main" val="0"/>
              </a:ext>
            </a:extLst>
          </a:blip>
          <a:srcRect l="8069" t="14273" r="8994" b="18578"/>
          <a:stretch>
            <a:fillRect/>
          </a:stretch>
        </p:blipFill>
        <p:spPr bwMode="auto">
          <a:xfrm>
            <a:off x="1604169" y="1382769"/>
            <a:ext cx="9034462"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upp 5">
            <a:extLst>
              <a:ext uri="{FF2B5EF4-FFF2-40B4-BE49-F238E27FC236}">
                <a16:creationId xmlns:a16="http://schemas.microsoft.com/office/drawing/2014/main" id="{A3505D4E-A888-9A46-8520-487469C10B5C}"/>
              </a:ext>
            </a:extLst>
          </p:cNvPr>
          <p:cNvGrpSpPr/>
          <p:nvPr/>
        </p:nvGrpSpPr>
        <p:grpSpPr>
          <a:xfrm>
            <a:off x="260350" y="6216789"/>
            <a:ext cx="4489450" cy="450712"/>
            <a:chOff x="755650" y="5589588"/>
            <a:chExt cx="7805738" cy="879475"/>
          </a:xfrm>
        </p:grpSpPr>
        <p:pic>
          <p:nvPicPr>
            <p:cNvPr id="6" name="Picture 9">
              <a:extLst>
                <a:ext uri="{FF2B5EF4-FFF2-40B4-BE49-F238E27FC236}">
                  <a16:creationId xmlns:a16="http://schemas.microsoft.com/office/drawing/2014/main" id="{F031EDDA-65BB-0248-91EC-FE2B525B43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650" y="5589588"/>
              <a:ext cx="3600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11.jpeg">
              <a:extLst>
                <a:ext uri="{FF2B5EF4-FFF2-40B4-BE49-F238E27FC236}">
                  <a16:creationId xmlns:a16="http://schemas.microsoft.com/office/drawing/2014/main" id="{96CF32EF-1814-254D-86CF-1D2CFE860F4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6413" y="5589588"/>
              <a:ext cx="1119187"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 name="image8.jpeg" descr="LiFE Gold logo">
              <a:extLst>
                <a:ext uri="{FF2B5EF4-FFF2-40B4-BE49-F238E27FC236}">
                  <a16:creationId xmlns:a16="http://schemas.microsoft.com/office/drawing/2014/main" id="{77CAC0C4-0AF0-E94B-B926-395E14C84F7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5600" y="5589588"/>
              <a:ext cx="12319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 name="Picture 12" descr="Image result for people and planet first class">
              <a:extLst>
                <a:ext uri="{FF2B5EF4-FFF2-40B4-BE49-F238E27FC236}">
                  <a16:creationId xmlns:a16="http://schemas.microsoft.com/office/drawing/2014/main" id="{E9F1A8D6-7590-DD40-B23A-8D11F4CD0A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4000" y="5591175"/>
              <a:ext cx="195738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13945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E031BEB-3992-3D49-9DD4-E16483632C9F}"/>
              </a:ext>
            </a:extLst>
          </p:cNvPr>
          <p:cNvSpPr>
            <a:spLocks noGrp="1"/>
          </p:cNvSpPr>
          <p:nvPr>
            <p:ph type="title"/>
          </p:nvPr>
        </p:nvSpPr>
        <p:spPr/>
        <p:txBody>
          <a:bodyPr/>
          <a:lstStyle/>
          <a:p>
            <a:r>
              <a:rPr lang="en-GB" altLang="en-US" b="1" dirty="0"/>
              <a:t>Support offered</a:t>
            </a:r>
          </a:p>
        </p:txBody>
      </p:sp>
      <p:pic>
        <p:nvPicPr>
          <p:cNvPr id="12293" name="image19.png">
            <a:extLst>
              <a:ext uri="{FF2B5EF4-FFF2-40B4-BE49-F238E27FC236}">
                <a16:creationId xmlns:a16="http://schemas.microsoft.com/office/drawing/2014/main" id="{0DB08876-2235-0045-A01A-1E124010C8E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097" y="1339402"/>
            <a:ext cx="5013333" cy="412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2294" name="image22.png">
            <a:extLst>
              <a:ext uri="{FF2B5EF4-FFF2-40B4-BE49-F238E27FC236}">
                <a16:creationId xmlns:a16="http://schemas.microsoft.com/office/drawing/2014/main" id="{3223EB6F-210D-8D42-954F-7CA720F8B9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0496" y="244699"/>
            <a:ext cx="5112912" cy="585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5" name="Grupp 5">
            <a:extLst>
              <a:ext uri="{FF2B5EF4-FFF2-40B4-BE49-F238E27FC236}">
                <a16:creationId xmlns:a16="http://schemas.microsoft.com/office/drawing/2014/main" id="{A3505D4E-A888-9A46-8520-487469C10B5C}"/>
              </a:ext>
            </a:extLst>
          </p:cNvPr>
          <p:cNvGrpSpPr/>
          <p:nvPr/>
        </p:nvGrpSpPr>
        <p:grpSpPr>
          <a:xfrm>
            <a:off x="260350" y="6216789"/>
            <a:ext cx="4489450" cy="450712"/>
            <a:chOff x="755650" y="5589588"/>
            <a:chExt cx="7805738" cy="879475"/>
          </a:xfrm>
        </p:grpSpPr>
        <p:pic>
          <p:nvPicPr>
            <p:cNvPr id="6" name="Picture 9">
              <a:extLst>
                <a:ext uri="{FF2B5EF4-FFF2-40B4-BE49-F238E27FC236}">
                  <a16:creationId xmlns:a16="http://schemas.microsoft.com/office/drawing/2014/main" id="{F031EDDA-65BB-0248-91EC-FE2B525B43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650" y="5589588"/>
              <a:ext cx="3600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11.jpeg">
              <a:extLst>
                <a:ext uri="{FF2B5EF4-FFF2-40B4-BE49-F238E27FC236}">
                  <a16:creationId xmlns:a16="http://schemas.microsoft.com/office/drawing/2014/main" id="{96CF32EF-1814-254D-86CF-1D2CFE860F4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6413" y="5589588"/>
              <a:ext cx="1119187"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 name="image8.jpeg" descr="LiFE Gold logo">
              <a:extLst>
                <a:ext uri="{FF2B5EF4-FFF2-40B4-BE49-F238E27FC236}">
                  <a16:creationId xmlns:a16="http://schemas.microsoft.com/office/drawing/2014/main" id="{77CAC0C4-0AF0-E94B-B926-395E14C84F7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5600" y="5589588"/>
              <a:ext cx="12319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 name="Picture 12" descr="Image result for people and planet first class">
              <a:extLst>
                <a:ext uri="{FF2B5EF4-FFF2-40B4-BE49-F238E27FC236}">
                  <a16:creationId xmlns:a16="http://schemas.microsoft.com/office/drawing/2014/main" id="{E9F1A8D6-7590-DD40-B23A-8D11F4CD0A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4000" y="5591175"/>
              <a:ext cx="195738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26711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8F354F58-BC1D-094E-A63C-28C4CAE47DCD}"/>
              </a:ext>
            </a:extLst>
          </p:cNvPr>
          <p:cNvSpPr>
            <a:spLocks noGrp="1" noChangeArrowheads="1"/>
          </p:cNvSpPr>
          <p:nvPr>
            <p:ph type="title"/>
          </p:nvPr>
        </p:nvSpPr>
        <p:spPr/>
        <p:txBody>
          <a:bodyPr/>
          <a:lstStyle/>
          <a:p>
            <a:pPr eaLnBrk="1" hangingPunct="1"/>
            <a:r>
              <a:rPr lang="en-GB" altLang="en-US" b="1"/>
              <a:t>Research into ESD Interventions</a:t>
            </a:r>
          </a:p>
        </p:txBody>
      </p:sp>
      <p:sp>
        <p:nvSpPr>
          <p:cNvPr id="4099" name="Content Placeholder 2">
            <a:extLst>
              <a:ext uri="{FF2B5EF4-FFF2-40B4-BE49-F238E27FC236}">
                <a16:creationId xmlns:a16="http://schemas.microsoft.com/office/drawing/2014/main" id="{3F034FBF-D86F-7946-B4A4-EC13BFE14197}"/>
              </a:ext>
            </a:extLst>
          </p:cNvPr>
          <p:cNvSpPr>
            <a:spLocks noGrp="1" noChangeArrowheads="1"/>
          </p:cNvSpPr>
          <p:nvPr>
            <p:ph idx="1"/>
          </p:nvPr>
        </p:nvSpPr>
        <p:spPr>
          <a:xfrm>
            <a:off x="378372" y="1125538"/>
            <a:ext cx="11204028" cy="7910512"/>
          </a:xfrm>
        </p:spPr>
        <p:txBody>
          <a:bodyPr/>
          <a:lstStyle/>
          <a:p>
            <a:pPr marL="0" indent="0">
              <a:buNone/>
            </a:pPr>
            <a:r>
              <a:rPr lang="en-GB" altLang="en-US" sz="2000" b="1" dirty="0"/>
              <a:t>Overall Research Question: </a:t>
            </a:r>
            <a:r>
              <a:rPr lang="en-GB" altLang="en-US" sz="2000" dirty="0"/>
              <a:t>What are the outputs and outcomes of institutional interventions relating to ESD for NTU staff, students and the curriculum? Enablers? Challenges?</a:t>
            </a:r>
          </a:p>
          <a:p>
            <a:pPr marL="0" indent="0">
              <a:buNone/>
            </a:pPr>
            <a:r>
              <a:rPr lang="en-GB" altLang="en-US" sz="2000" b="1" dirty="0"/>
              <a:t>Methods: </a:t>
            </a:r>
            <a:r>
              <a:rPr lang="en-GB" altLang="en-US" sz="2000" dirty="0"/>
              <a:t>Qualitative interviews aiming for 40 in total, Quantitative analysis of course documents.</a:t>
            </a:r>
          </a:p>
          <a:p>
            <a:pPr marL="0" indent="0">
              <a:buNone/>
            </a:pPr>
            <a:r>
              <a:rPr lang="en-GB" altLang="en-US" sz="2000" b="1" dirty="0"/>
              <a:t>ESD interventions to explore: </a:t>
            </a:r>
            <a:r>
              <a:rPr lang="en-GB" altLang="en-US" sz="2000" dirty="0"/>
              <a:t>ESD staff development workshops, ESD Future Thinking Learning Room, </a:t>
            </a:r>
            <a:r>
              <a:rPr lang="en-GB" altLang="en-US" sz="2000" dirty="0" err="1"/>
              <a:t>SiP</a:t>
            </a:r>
            <a:r>
              <a:rPr lang="en-GB" altLang="en-US" sz="2000" dirty="0"/>
              <a:t> plus others e.g. SDG blog, allotment.</a:t>
            </a:r>
          </a:p>
          <a:p>
            <a:pPr marL="0" indent="0">
              <a:buNone/>
            </a:pPr>
            <a:r>
              <a:rPr lang="en-GB" altLang="en-US" sz="2000" b="1" dirty="0"/>
              <a:t>Pilot findings (Aug 2017): </a:t>
            </a:r>
            <a:r>
              <a:rPr lang="en-GB" altLang="en-US" sz="2000" dirty="0"/>
              <a:t>Enablers include senior buy-in, strategic importance, use of SDGs. Challenges were viewed as time and workload. GA services and resources perceived as valuable. Interventions seen </a:t>
            </a:r>
            <a:r>
              <a:rPr lang="en-US" altLang="en-US" sz="2000" dirty="0"/>
              <a:t>as opportunities to share practice and connect with like-minded colleagues.</a:t>
            </a:r>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p:txBody>
      </p:sp>
      <p:grpSp>
        <p:nvGrpSpPr>
          <p:cNvPr id="4" name="Grupp 5">
            <a:extLst>
              <a:ext uri="{FF2B5EF4-FFF2-40B4-BE49-F238E27FC236}">
                <a16:creationId xmlns:a16="http://schemas.microsoft.com/office/drawing/2014/main" id="{A3505D4E-A888-9A46-8520-487469C10B5C}"/>
              </a:ext>
            </a:extLst>
          </p:cNvPr>
          <p:cNvGrpSpPr/>
          <p:nvPr/>
        </p:nvGrpSpPr>
        <p:grpSpPr>
          <a:xfrm>
            <a:off x="260350" y="6216789"/>
            <a:ext cx="4489450" cy="450712"/>
            <a:chOff x="755650" y="5589588"/>
            <a:chExt cx="7805738" cy="879475"/>
          </a:xfrm>
        </p:grpSpPr>
        <p:pic>
          <p:nvPicPr>
            <p:cNvPr id="5" name="Picture 9">
              <a:extLst>
                <a:ext uri="{FF2B5EF4-FFF2-40B4-BE49-F238E27FC236}">
                  <a16:creationId xmlns:a16="http://schemas.microsoft.com/office/drawing/2014/main" id="{F031EDDA-65BB-0248-91EC-FE2B525B43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5589588"/>
              <a:ext cx="3600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11.jpeg">
              <a:extLst>
                <a:ext uri="{FF2B5EF4-FFF2-40B4-BE49-F238E27FC236}">
                  <a16:creationId xmlns:a16="http://schemas.microsoft.com/office/drawing/2014/main" id="{96CF32EF-1814-254D-86CF-1D2CFE860F4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6413" y="5589588"/>
              <a:ext cx="1119187"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image8.jpeg" descr="LiFE Gold logo">
              <a:extLst>
                <a:ext uri="{FF2B5EF4-FFF2-40B4-BE49-F238E27FC236}">
                  <a16:creationId xmlns:a16="http://schemas.microsoft.com/office/drawing/2014/main" id="{77CAC0C4-0AF0-E94B-B926-395E14C84F7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5600" y="5589588"/>
              <a:ext cx="12319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 name="Picture 12" descr="Image result for people and planet first class">
              <a:extLst>
                <a:ext uri="{FF2B5EF4-FFF2-40B4-BE49-F238E27FC236}">
                  <a16:creationId xmlns:a16="http://schemas.microsoft.com/office/drawing/2014/main" id="{E9F1A8D6-7590-DD40-B23A-8D11F4CD0A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0" y="5591175"/>
              <a:ext cx="195738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20060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TILT Education for Sustainable Futures</a:t>
            </a:r>
          </a:p>
        </p:txBody>
      </p:sp>
      <p:sp>
        <p:nvSpPr>
          <p:cNvPr id="3" name="Content Placeholder 2"/>
          <p:cNvSpPr>
            <a:spLocks noGrp="1"/>
          </p:cNvSpPr>
          <p:nvPr>
            <p:ph idx="1"/>
          </p:nvPr>
        </p:nvSpPr>
        <p:spPr>
          <a:xfrm>
            <a:off x="508000" y="1447800"/>
            <a:ext cx="11074400" cy="2948499"/>
          </a:xfrm>
        </p:spPr>
        <p:txBody>
          <a:bodyPr/>
          <a:lstStyle/>
          <a:p>
            <a:r>
              <a:rPr lang="en-GB" sz="2800" dirty="0"/>
              <a:t>The effect of cultural and socioeconomic factors on sustainability engagement. </a:t>
            </a:r>
          </a:p>
          <a:p>
            <a:pPr marL="0" indent="0">
              <a:buNone/>
            </a:pPr>
            <a:endParaRPr lang="en-GB" sz="2800" dirty="0"/>
          </a:p>
          <a:p>
            <a:r>
              <a:rPr lang="en-GB" sz="2800" dirty="0"/>
              <a:t>Environmental Behaviours </a:t>
            </a:r>
          </a:p>
          <a:p>
            <a:pPr lvl="1"/>
            <a:r>
              <a:rPr lang="en-GB" sz="2400" dirty="0"/>
              <a:t>Sub-group looking into environmental behaviour of students. </a:t>
            </a:r>
          </a:p>
        </p:txBody>
      </p:sp>
      <p:pic>
        <p:nvPicPr>
          <p:cNvPr id="4" name="Bildobjekt 3">
            <a:extLst>
              <a:ext uri="{FF2B5EF4-FFF2-40B4-BE49-F238E27FC236}">
                <a16:creationId xmlns:a16="http://schemas.microsoft.com/office/drawing/2014/main" id="{86EB1F9B-428D-8C4E-9E1F-83837A6E79FB}"/>
              </a:ext>
            </a:extLst>
          </p:cNvPr>
          <p:cNvPicPr>
            <a:picLocks noChangeAspect="1"/>
          </p:cNvPicPr>
          <p:nvPr/>
        </p:nvPicPr>
        <p:blipFill>
          <a:blip r:embed="rId2"/>
          <a:stretch>
            <a:fillRect/>
          </a:stretch>
        </p:blipFill>
        <p:spPr>
          <a:xfrm>
            <a:off x="4307270" y="4800162"/>
            <a:ext cx="3009900" cy="1041400"/>
          </a:xfrm>
          <a:prstGeom prst="rect">
            <a:avLst/>
          </a:prstGeom>
        </p:spPr>
      </p:pic>
      <p:grpSp>
        <p:nvGrpSpPr>
          <p:cNvPr id="5" name="Grupp 5">
            <a:extLst>
              <a:ext uri="{FF2B5EF4-FFF2-40B4-BE49-F238E27FC236}">
                <a16:creationId xmlns:a16="http://schemas.microsoft.com/office/drawing/2014/main" id="{A3505D4E-A888-9A46-8520-487469C10B5C}"/>
              </a:ext>
            </a:extLst>
          </p:cNvPr>
          <p:cNvGrpSpPr/>
          <p:nvPr/>
        </p:nvGrpSpPr>
        <p:grpSpPr>
          <a:xfrm>
            <a:off x="260350" y="6216789"/>
            <a:ext cx="4489450" cy="450712"/>
            <a:chOff x="755650" y="5589588"/>
            <a:chExt cx="7805738" cy="879475"/>
          </a:xfrm>
        </p:grpSpPr>
        <p:pic>
          <p:nvPicPr>
            <p:cNvPr id="6" name="Picture 9">
              <a:extLst>
                <a:ext uri="{FF2B5EF4-FFF2-40B4-BE49-F238E27FC236}">
                  <a16:creationId xmlns:a16="http://schemas.microsoft.com/office/drawing/2014/main" id="{F031EDDA-65BB-0248-91EC-FE2B525B43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5589588"/>
              <a:ext cx="3600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11.jpeg">
              <a:extLst>
                <a:ext uri="{FF2B5EF4-FFF2-40B4-BE49-F238E27FC236}">
                  <a16:creationId xmlns:a16="http://schemas.microsoft.com/office/drawing/2014/main" id="{96CF32EF-1814-254D-86CF-1D2CFE860F4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6413" y="5589588"/>
              <a:ext cx="1119187"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 name="image8.jpeg" descr="LiFE Gold logo">
              <a:extLst>
                <a:ext uri="{FF2B5EF4-FFF2-40B4-BE49-F238E27FC236}">
                  <a16:creationId xmlns:a16="http://schemas.microsoft.com/office/drawing/2014/main" id="{77CAC0C4-0AF0-E94B-B926-395E14C84F7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5600" y="5589588"/>
              <a:ext cx="12319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 name="Picture 12" descr="Image result for people and planet first class">
              <a:extLst>
                <a:ext uri="{FF2B5EF4-FFF2-40B4-BE49-F238E27FC236}">
                  <a16:creationId xmlns:a16="http://schemas.microsoft.com/office/drawing/2014/main" id="{E9F1A8D6-7590-DD40-B23A-8D11F4CD0A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0" y="5591175"/>
              <a:ext cx="195738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63722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page1image2963104">
            <a:extLst>
              <a:ext uri="{FF2B5EF4-FFF2-40B4-BE49-F238E27FC236}">
                <a16:creationId xmlns:a16="http://schemas.microsoft.com/office/drawing/2014/main" id="{E26C5232-A9E5-8144-A600-90D73E36D5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84" t="7103" r="15306" b="5929"/>
          <a:stretch/>
        </p:blipFill>
        <p:spPr bwMode="auto">
          <a:xfrm>
            <a:off x="2979682" y="1"/>
            <a:ext cx="6053959" cy="602353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p 5">
            <a:extLst>
              <a:ext uri="{FF2B5EF4-FFF2-40B4-BE49-F238E27FC236}">
                <a16:creationId xmlns:a16="http://schemas.microsoft.com/office/drawing/2014/main" id="{A3505D4E-A888-9A46-8520-487469C10B5C}"/>
              </a:ext>
            </a:extLst>
          </p:cNvPr>
          <p:cNvGrpSpPr/>
          <p:nvPr/>
        </p:nvGrpSpPr>
        <p:grpSpPr>
          <a:xfrm>
            <a:off x="260350" y="6216789"/>
            <a:ext cx="4489450" cy="450712"/>
            <a:chOff x="755650" y="5589588"/>
            <a:chExt cx="7805738" cy="879475"/>
          </a:xfrm>
        </p:grpSpPr>
        <p:pic>
          <p:nvPicPr>
            <p:cNvPr id="4" name="Picture 9">
              <a:extLst>
                <a:ext uri="{FF2B5EF4-FFF2-40B4-BE49-F238E27FC236}">
                  <a16:creationId xmlns:a16="http://schemas.microsoft.com/office/drawing/2014/main" id="{F031EDDA-65BB-0248-91EC-FE2B525B43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5589588"/>
              <a:ext cx="3600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11.jpeg">
              <a:extLst>
                <a:ext uri="{FF2B5EF4-FFF2-40B4-BE49-F238E27FC236}">
                  <a16:creationId xmlns:a16="http://schemas.microsoft.com/office/drawing/2014/main" id="{96CF32EF-1814-254D-86CF-1D2CFE860F4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6413" y="5589588"/>
              <a:ext cx="1119187"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 name="image8.jpeg" descr="LiFE Gold logo">
              <a:extLst>
                <a:ext uri="{FF2B5EF4-FFF2-40B4-BE49-F238E27FC236}">
                  <a16:creationId xmlns:a16="http://schemas.microsoft.com/office/drawing/2014/main" id="{77CAC0C4-0AF0-E94B-B926-395E14C84F7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5600" y="5589588"/>
              <a:ext cx="12319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Picture 12" descr="Image result for people and planet first class">
              <a:extLst>
                <a:ext uri="{FF2B5EF4-FFF2-40B4-BE49-F238E27FC236}">
                  <a16:creationId xmlns:a16="http://schemas.microsoft.com/office/drawing/2014/main" id="{E9F1A8D6-7590-DD40-B23A-8D11F4CD0A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0" y="5591175"/>
              <a:ext cx="195738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9040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 are looking for universities/business schools who want to embed Carbon Literacy (CL)</a:t>
            </a:r>
          </a:p>
        </p:txBody>
      </p:sp>
      <p:sp>
        <p:nvSpPr>
          <p:cNvPr id="3" name="Content Placeholder 2"/>
          <p:cNvSpPr>
            <a:spLocks noGrp="1"/>
          </p:cNvSpPr>
          <p:nvPr>
            <p:ph idx="1"/>
          </p:nvPr>
        </p:nvSpPr>
        <p:spPr>
          <a:xfrm>
            <a:off x="508000" y="1447800"/>
            <a:ext cx="11074400" cy="5669244"/>
          </a:xfrm>
        </p:spPr>
        <p:txBody>
          <a:bodyPr/>
          <a:lstStyle/>
          <a:p>
            <a:r>
              <a:rPr lang="en-GB" dirty="0"/>
              <a:t>CL has been piloted at Manchester Metropolitan University - </a:t>
            </a:r>
            <a:r>
              <a:rPr lang="en-GB" dirty="0" err="1"/>
              <a:t>est</a:t>
            </a:r>
            <a:r>
              <a:rPr lang="en-GB" dirty="0"/>
              <a:t> 500 certified</a:t>
            </a:r>
          </a:p>
          <a:p>
            <a:r>
              <a:rPr lang="en-GB" dirty="0"/>
              <a:t>Embedded in Food Tech, Sociology and Sustainable Tourism </a:t>
            </a:r>
          </a:p>
          <a:p>
            <a:r>
              <a:rPr lang="en-GB" dirty="0"/>
              <a:t>Most done off timetable- by trained student CL Trainers, paid for by MMU</a:t>
            </a:r>
          </a:p>
          <a:p>
            <a:r>
              <a:rPr lang="en-GB" dirty="0"/>
              <a:t>CL at MMU paid for by their Environment Education Fund - which is paid for by </a:t>
            </a:r>
            <a:r>
              <a:rPr lang="en-GB" dirty="0" err="1"/>
              <a:t>uni</a:t>
            </a:r>
            <a:r>
              <a:rPr lang="en-GB" dirty="0"/>
              <a:t> energy saving and pegged to overseas students’ air miles. </a:t>
            </a:r>
          </a:p>
          <a:p>
            <a:r>
              <a:rPr lang="en-GB" dirty="0"/>
              <a:t>More info: </a:t>
            </a:r>
            <a:r>
              <a:rPr lang="en-GB" dirty="0">
                <a:hlinkClick r:id="rId2"/>
              </a:rPr>
              <a:t>www.carbonliteracy.com</a:t>
            </a:r>
            <a:endParaRPr lang="en-GB" dirty="0"/>
          </a:p>
          <a:p>
            <a:endParaRPr lang="en-GB" dirty="0"/>
          </a:p>
          <a:p>
            <a:endParaRPr lang="en-GB" dirty="0"/>
          </a:p>
        </p:txBody>
      </p:sp>
    </p:spTree>
    <p:extLst>
      <p:ext uri="{BB962C8B-B14F-4D97-AF65-F5344CB8AC3E}">
        <p14:creationId xmlns:p14="http://schemas.microsoft.com/office/powerpoint/2010/main" val="3828834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Carbon Literacy (CL)</a:t>
            </a:r>
          </a:p>
        </p:txBody>
      </p:sp>
      <p:sp>
        <p:nvSpPr>
          <p:cNvPr id="3" name="Content Placeholder 2"/>
          <p:cNvSpPr>
            <a:spLocks noGrp="1"/>
          </p:cNvSpPr>
          <p:nvPr>
            <p:ph idx="1"/>
          </p:nvPr>
        </p:nvSpPr>
        <p:spPr>
          <a:xfrm>
            <a:off x="508000" y="1447800"/>
            <a:ext cx="11074400" cy="5546134"/>
          </a:xfrm>
        </p:spPr>
        <p:txBody>
          <a:bodyPr/>
          <a:lstStyle/>
          <a:p>
            <a:r>
              <a:rPr lang="en-GB" dirty="0">
                <a:latin typeface="wf_segoe-ui_normal"/>
              </a:rPr>
              <a:t>CL is a certified framework for a day’s worth of action based climate change learning</a:t>
            </a:r>
          </a:p>
          <a:p>
            <a:r>
              <a:rPr lang="en-GB" dirty="0">
                <a:latin typeface="wf_segoe-ui_normal"/>
              </a:rPr>
              <a:t>Consistent learning outcomes and flexible content</a:t>
            </a:r>
          </a:p>
          <a:p>
            <a:r>
              <a:rPr lang="en-GB" dirty="0">
                <a:latin typeface="wf_segoe-ui_normal"/>
              </a:rPr>
              <a:t>Social learning, peer to peer, collaborative enquiry and action</a:t>
            </a:r>
          </a:p>
          <a:p>
            <a:r>
              <a:rPr lang="en-GB" dirty="0">
                <a:latin typeface="wf_segoe-ui_normal"/>
              </a:rPr>
              <a:t>Non profit, Manchester based, 7100 certificates issued</a:t>
            </a:r>
          </a:p>
          <a:p>
            <a:r>
              <a:rPr lang="en-GB" sz="2800" b="1" dirty="0">
                <a:latin typeface="wf_segoe-ui_normal"/>
              </a:rPr>
              <a:t>Recognised as globally unique at COP21</a:t>
            </a:r>
          </a:p>
          <a:p>
            <a:r>
              <a:rPr lang="en-GB" dirty="0">
                <a:latin typeface="wf_segoe-ui_normal"/>
              </a:rPr>
              <a:t>‘A business leader can no less ignore climate change than ignore money’. </a:t>
            </a:r>
          </a:p>
          <a:p>
            <a:r>
              <a:rPr lang="en-GB" dirty="0">
                <a:latin typeface="wf_segoe-ui_normal"/>
              </a:rPr>
              <a:t>CL is the first step...</a:t>
            </a:r>
          </a:p>
          <a:p>
            <a:pPr marL="0" indent="0">
              <a:buNone/>
            </a:pPr>
            <a:br>
              <a:rPr lang="en-GB" dirty="0">
                <a:latin typeface="wf_segoe-ui_normal"/>
              </a:rPr>
            </a:br>
            <a:endParaRPr lang="en-GB" dirty="0">
              <a:latin typeface="wf_segoe-ui_normal"/>
            </a:endParaRPr>
          </a:p>
        </p:txBody>
      </p:sp>
    </p:spTree>
    <p:extLst>
      <p:ext uri="{BB962C8B-B14F-4D97-AF65-F5344CB8AC3E}">
        <p14:creationId xmlns:p14="http://schemas.microsoft.com/office/powerpoint/2010/main" val="628730131"/>
      </p:ext>
    </p:extLst>
  </p:cSld>
  <p:clrMapOvr>
    <a:masterClrMapping/>
  </p:clrMapOvr>
</p:sld>
</file>

<file path=ppt/theme/theme1.xml><?xml version="1.0" encoding="utf-8"?>
<a:theme xmlns:a="http://schemas.openxmlformats.org/drawingml/2006/main" name="2_Blank Presentation">
  <a:themeElements>
    <a:clrScheme name="NTU">
      <a:dk1>
        <a:srgbClr val="004D75"/>
      </a:dk1>
      <a:lt1>
        <a:srgbClr val="FFFFFF"/>
      </a:lt1>
      <a:dk2>
        <a:srgbClr val="70016D"/>
      </a:dk2>
      <a:lt2>
        <a:srgbClr val="FFFFFF"/>
      </a:lt2>
      <a:accent1>
        <a:srgbClr val="74C7B8"/>
      </a:accent1>
      <a:accent2>
        <a:srgbClr val="ED0046"/>
      </a:accent2>
      <a:accent3>
        <a:srgbClr val="A77C97"/>
      </a:accent3>
      <a:accent4>
        <a:srgbClr val="99B766"/>
      </a:accent4>
      <a:accent5>
        <a:srgbClr val="C04C71"/>
      </a:accent5>
      <a:accent6>
        <a:srgbClr val="96900D"/>
      </a:accent6>
      <a:hlink>
        <a:srgbClr val="0070C0"/>
      </a:hlink>
      <a:folHlink>
        <a:srgbClr val="70016D"/>
      </a:folHlink>
    </a:clrScheme>
    <a:fontScheme name="2_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Blank Presentation 13">
        <a:dk1>
          <a:srgbClr val="004D75"/>
        </a:dk1>
        <a:lt1>
          <a:srgbClr val="FFFFFF"/>
        </a:lt1>
        <a:dk2>
          <a:srgbClr val="004D75"/>
        </a:dk2>
        <a:lt2>
          <a:srgbClr val="808080"/>
        </a:lt2>
        <a:accent1>
          <a:srgbClr val="BBE0E3"/>
        </a:accent1>
        <a:accent2>
          <a:srgbClr val="ED0046"/>
        </a:accent2>
        <a:accent3>
          <a:srgbClr val="FFFFFF"/>
        </a:accent3>
        <a:accent4>
          <a:srgbClr val="004063"/>
        </a:accent4>
        <a:accent5>
          <a:srgbClr val="DAEDEF"/>
        </a:accent5>
        <a:accent6>
          <a:srgbClr val="D700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14">
        <a:dk1>
          <a:srgbClr val="004D75"/>
        </a:dk1>
        <a:lt1>
          <a:srgbClr val="FFFFFF"/>
        </a:lt1>
        <a:dk2>
          <a:srgbClr val="004D75"/>
        </a:dk2>
        <a:lt2>
          <a:srgbClr val="A77C97"/>
        </a:lt2>
        <a:accent1>
          <a:srgbClr val="74C7B8"/>
        </a:accent1>
        <a:accent2>
          <a:srgbClr val="ED0046"/>
        </a:accent2>
        <a:accent3>
          <a:srgbClr val="FFFFFF"/>
        </a:accent3>
        <a:accent4>
          <a:srgbClr val="004063"/>
        </a:accent4>
        <a:accent5>
          <a:srgbClr val="BCE0D8"/>
        </a:accent5>
        <a:accent6>
          <a:srgbClr val="D7003F"/>
        </a:accent6>
        <a:hlink>
          <a:srgbClr val="70016D"/>
        </a:hlink>
        <a:folHlink>
          <a:srgbClr val="C04C71"/>
        </a:folHlink>
      </a:clrScheme>
      <a:clrMap bg1="lt1" tx1="dk1" bg2="lt2" tx2="dk2" accent1="accent1" accent2="accent2" accent3="accent3" accent4="accent4" accent5="accent5" accent6="accent6" hlink="hlink" folHlink="folHlink"/>
    </a:extraClrScheme>
    <a:extraClrScheme>
      <a:clrScheme name="2_Blank Presentation 15">
        <a:dk1>
          <a:srgbClr val="004D75"/>
        </a:dk1>
        <a:lt1>
          <a:srgbClr val="FFFFFF"/>
        </a:lt1>
        <a:dk2>
          <a:srgbClr val="004D75"/>
        </a:dk2>
        <a:lt2>
          <a:srgbClr val="A77C97"/>
        </a:lt2>
        <a:accent1>
          <a:srgbClr val="74C7B8"/>
        </a:accent1>
        <a:accent2>
          <a:srgbClr val="000046"/>
        </a:accent2>
        <a:accent3>
          <a:srgbClr val="FFFFFF"/>
        </a:accent3>
        <a:accent4>
          <a:srgbClr val="004063"/>
        </a:accent4>
        <a:accent5>
          <a:srgbClr val="BCE0D8"/>
        </a:accent5>
        <a:accent6>
          <a:srgbClr val="00003F"/>
        </a:accent6>
        <a:hlink>
          <a:srgbClr val="70016D"/>
        </a:hlink>
        <a:folHlink>
          <a:srgbClr val="C04C7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2187</TotalTime>
  <Words>1080</Words>
  <Application>Microsoft Office PowerPoint</Application>
  <PresentationFormat>Widescreen</PresentationFormat>
  <Paragraphs>107</Paragraphs>
  <Slides>22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Calibri,sans-serif</vt:lpstr>
      <vt:lpstr>MS PGothic</vt:lpstr>
      <vt:lpstr>wf_segoe-ui_normal</vt:lpstr>
      <vt:lpstr>Arial</vt:lpstr>
      <vt:lpstr>Calibri</vt:lpstr>
      <vt:lpstr>Times</vt:lpstr>
      <vt:lpstr>Verdana</vt:lpstr>
      <vt:lpstr>2_Blank Presentation</vt:lpstr>
      <vt:lpstr>Integrating Climate Change Education into Responsible Management Education? Carbon Literacy Training in Coronation Street</vt:lpstr>
      <vt:lpstr>Overview</vt:lpstr>
      <vt:lpstr> NTU is embedding THE GLOBAL GOALS For Sustainable Development </vt:lpstr>
      <vt:lpstr>Support offered</vt:lpstr>
      <vt:lpstr>Research into ESD Interventions</vt:lpstr>
      <vt:lpstr>TILT Education for Sustainable Futures</vt:lpstr>
      <vt:lpstr>PowerPoint Presentation</vt:lpstr>
      <vt:lpstr>We are looking for universities/business schools who want to embed Carbon Literacy (CL)</vt:lpstr>
      <vt:lpstr>Carbon Literacy (CL)</vt:lpstr>
      <vt:lpstr>Research with ‘Coronation Street’ about their Carbon Literacy Training</vt:lpstr>
      <vt:lpstr>TV’s greenest show….</vt:lpstr>
      <vt:lpstr>Coronation Street Hosts First Carbon Literate Organisation Awards (2016) </vt:lpstr>
      <vt:lpstr>ALBERT (http://wearealbert.org/about/what-is-albert)</vt:lpstr>
      <vt:lpstr>ALBERT: Calculator (https://calc.wearealbert.org/uk/)</vt:lpstr>
      <vt:lpstr>ALBERT: Certification (http://wearealbert.org/certification#endeavor-series-5)</vt:lpstr>
      <vt:lpstr>ALBERT: Carbon Literacy Training  (http://wearealbert.org/help/get-trained)</vt:lpstr>
      <vt:lpstr>Research questions</vt:lpstr>
      <vt:lpstr>Methodology</vt:lpstr>
      <vt:lpstr>Impact</vt:lpstr>
      <vt:lpstr>Finding 1: Important elements</vt:lpstr>
      <vt:lpstr>Findings 2 The following parts of the training were seen as most influential: </vt:lpstr>
      <vt:lpstr>Contact: </vt:lpstr>
    </vt:vector>
  </TitlesOfParts>
  <Company>Nottingham Trent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SCALE-UP Student-centred active learning environment with upside-down pedagogies</dc:title>
  <dc:creator>Cui, Vanessa</dc:creator>
  <cp:lastModifiedBy>Gallacher, Jonathan</cp:lastModifiedBy>
  <cp:revision>150</cp:revision>
  <cp:lastPrinted>2015-07-15T11:26:27Z</cp:lastPrinted>
  <dcterms:created xsi:type="dcterms:W3CDTF">2014-09-19T08:40:47Z</dcterms:created>
  <dcterms:modified xsi:type="dcterms:W3CDTF">2019-01-23T10:24:24Z</dcterms:modified>
</cp:coreProperties>
</file>