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notesMasterIdLst>
    <p:notesMasterId r:id="rId24"/>
  </p:notesMasterIdLst>
  <p:sldIdLst>
    <p:sldId id="256" r:id="rId2"/>
    <p:sldId id="285" r:id="rId3"/>
    <p:sldId id="286" r:id="rId4"/>
    <p:sldId id="287" r:id="rId5"/>
    <p:sldId id="288" r:id="rId6"/>
    <p:sldId id="259" r:id="rId7"/>
    <p:sldId id="260" r:id="rId8"/>
    <p:sldId id="261" r:id="rId9"/>
    <p:sldId id="262" r:id="rId10"/>
    <p:sldId id="266" r:id="rId11"/>
    <p:sldId id="270" r:id="rId12"/>
    <p:sldId id="275" r:id="rId13"/>
    <p:sldId id="280" r:id="rId14"/>
    <p:sldId id="276" r:id="rId15"/>
    <p:sldId id="282" r:id="rId16"/>
    <p:sldId id="279" r:id="rId17"/>
    <p:sldId id="281" r:id="rId18"/>
    <p:sldId id="278" r:id="rId19"/>
    <p:sldId id="273" r:id="rId20"/>
    <p:sldId id="283" r:id="rId21"/>
    <p:sldId id="274" r:id="rId22"/>
    <p:sldId id="284" r:id="rId2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1" autoAdjust="0"/>
    <p:restoredTop sz="78955" autoAdjust="0"/>
  </p:normalViewPr>
  <p:slideViewPr>
    <p:cSldViewPr snapToGrid="0">
      <p:cViewPr varScale="1">
        <p:scale>
          <a:sx n="87" d="100"/>
          <a:sy n="87" d="100"/>
        </p:scale>
        <p:origin x="8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eter\OneDrive%20-%20Nottingham%20Trent%20University\Research%20projects\PCCs_fire\Party_political_view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Sheet1!$B$6</c:f>
              <c:strCache>
                <c:ptCount val="1"/>
                <c:pt idx="0">
                  <c:v>Cambridgeshire</c:v>
                </c:pt>
              </c:strCache>
            </c:strRef>
          </c:tx>
          <c:spPr>
            <a:solidFill>
              <a:srgbClr val="FFC000"/>
            </a:solidFill>
            <a:ln>
              <a:noFill/>
            </a:ln>
            <a:effectLst/>
          </c:spPr>
          <c:invertIfNegative val="0"/>
          <c:cat>
            <c:multiLvlStrRef>
              <c:f>Sheet1!$C$3:$N$5</c:f>
              <c:multiLvlStrCache>
                <c:ptCount val="12"/>
                <c:lvl>
                  <c:pt idx="0">
                    <c:v>In favour</c:v>
                  </c:pt>
                  <c:pt idx="1">
                    <c:v>Opposed</c:v>
                  </c:pt>
                  <c:pt idx="2">
                    <c:v>In favour</c:v>
                  </c:pt>
                  <c:pt idx="3">
                    <c:v>Opposed</c:v>
                  </c:pt>
                  <c:pt idx="4">
                    <c:v>In favour</c:v>
                  </c:pt>
                  <c:pt idx="5">
                    <c:v>Opposed</c:v>
                  </c:pt>
                  <c:pt idx="6">
                    <c:v>In favour</c:v>
                  </c:pt>
                  <c:pt idx="7">
                    <c:v>Opposed</c:v>
                  </c:pt>
                  <c:pt idx="8">
                    <c:v>In favour</c:v>
                  </c:pt>
                  <c:pt idx="9">
                    <c:v>Opposed</c:v>
                  </c:pt>
                  <c:pt idx="10">
                    <c:v>In favour</c:v>
                  </c:pt>
                  <c:pt idx="11">
                    <c:v>Opposed</c:v>
                  </c:pt>
                </c:lvl>
                <c:lvl>
                  <c:pt idx="0">
                    <c:v>Councils</c:v>
                  </c:pt>
                  <c:pt idx="2">
                    <c:v>Elected reps</c:v>
                  </c:pt>
                  <c:pt idx="4">
                    <c:v>Councils</c:v>
                  </c:pt>
                  <c:pt idx="6">
                    <c:v>Councils</c:v>
                  </c:pt>
                  <c:pt idx="8">
                    <c:v>Elected reps</c:v>
                  </c:pt>
                  <c:pt idx="10">
                    <c:v>Councils</c:v>
                  </c:pt>
                </c:lvl>
                <c:lvl>
                  <c:pt idx="0">
                    <c:v>Conservative</c:v>
                  </c:pt>
                  <c:pt idx="4">
                    <c:v>NOC</c:v>
                  </c:pt>
                  <c:pt idx="6">
                    <c:v>Labour</c:v>
                  </c:pt>
                  <c:pt idx="10">
                    <c:v>LibDem</c:v>
                  </c:pt>
                </c:lvl>
              </c:multiLvlStrCache>
            </c:multiLvlStrRef>
          </c:cat>
          <c:val>
            <c:numRef>
              <c:f>Sheet1!$C$6:$N$6</c:f>
              <c:numCache>
                <c:formatCode>General</c:formatCode>
                <c:ptCount val="12"/>
                <c:pt idx="0">
                  <c:v>1</c:v>
                </c:pt>
                <c:pt idx="1">
                  <c:v>2</c:v>
                </c:pt>
                <c:pt idx="2">
                  <c:v>4</c:v>
                </c:pt>
                <c:pt idx="3">
                  <c:v>1</c:v>
                </c:pt>
              </c:numCache>
            </c:numRef>
          </c:val>
          <c:extLst>
            <c:ext xmlns:c16="http://schemas.microsoft.com/office/drawing/2014/chart" uri="{C3380CC4-5D6E-409C-BE32-E72D297353CC}">
              <c16:uniqueId val="{00000000-1CB2-4A66-BC3B-658B6303FD91}"/>
            </c:ext>
          </c:extLst>
        </c:ser>
        <c:ser>
          <c:idx val="1"/>
          <c:order val="1"/>
          <c:tx>
            <c:strRef>
              <c:f>Sheet1!$B$7</c:f>
              <c:strCache>
                <c:ptCount val="1"/>
                <c:pt idx="0">
                  <c:v>Essex</c:v>
                </c:pt>
              </c:strCache>
            </c:strRef>
          </c:tx>
          <c:spPr>
            <a:solidFill>
              <a:srgbClr val="FF0000"/>
            </a:solidFill>
            <a:ln>
              <a:noFill/>
            </a:ln>
            <a:effectLst/>
          </c:spPr>
          <c:invertIfNegative val="0"/>
          <c:cat>
            <c:multiLvlStrRef>
              <c:f>Sheet1!$C$3:$N$5</c:f>
              <c:multiLvlStrCache>
                <c:ptCount val="12"/>
                <c:lvl>
                  <c:pt idx="0">
                    <c:v>In favour</c:v>
                  </c:pt>
                  <c:pt idx="1">
                    <c:v>Opposed</c:v>
                  </c:pt>
                  <c:pt idx="2">
                    <c:v>In favour</c:v>
                  </c:pt>
                  <c:pt idx="3">
                    <c:v>Opposed</c:v>
                  </c:pt>
                  <c:pt idx="4">
                    <c:v>In favour</c:v>
                  </c:pt>
                  <c:pt idx="5">
                    <c:v>Opposed</c:v>
                  </c:pt>
                  <c:pt idx="6">
                    <c:v>In favour</c:v>
                  </c:pt>
                  <c:pt idx="7">
                    <c:v>Opposed</c:v>
                  </c:pt>
                  <c:pt idx="8">
                    <c:v>In favour</c:v>
                  </c:pt>
                  <c:pt idx="9">
                    <c:v>Opposed</c:v>
                  </c:pt>
                  <c:pt idx="10">
                    <c:v>In favour</c:v>
                  </c:pt>
                  <c:pt idx="11">
                    <c:v>Opposed</c:v>
                  </c:pt>
                </c:lvl>
                <c:lvl>
                  <c:pt idx="0">
                    <c:v>Councils</c:v>
                  </c:pt>
                  <c:pt idx="2">
                    <c:v>Elected reps</c:v>
                  </c:pt>
                  <c:pt idx="4">
                    <c:v>Councils</c:v>
                  </c:pt>
                  <c:pt idx="6">
                    <c:v>Councils</c:v>
                  </c:pt>
                  <c:pt idx="8">
                    <c:v>Elected reps</c:v>
                  </c:pt>
                  <c:pt idx="10">
                    <c:v>Councils</c:v>
                  </c:pt>
                </c:lvl>
                <c:lvl>
                  <c:pt idx="0">
                    <c:v>Conservative</c:v>
                  </c:pt>
                  <c:pt idx="4">
                    <c:v>NOC</c:v>
                  </c:pt>
                  <c:pt idx="6">
                    <c:v>Labour</c:v>
                  </c:pt>
                  <c:pt idx="10">
                    <c:v>LibDem</c:v>
                  </c:pt>
                </c:lvl>
              </c:multiLvlStrCache>
            </c:multiLvlStrRef>
          </c:cat>
          <c:val>
            <c:numRef>
              <c:f>Sheet1!$C$7:$N$7</c:f>
              <c:numCache>
                <c:formatCode>General</c:formatCode>
                <c:ptCount val="12"/>
                <c:pt idx="0">
                  <c:v>4</c:v>
                </c:pt>
                <c:pt idx="2">
                  <c:v>17</c:v>
                </c:pt>
                <c:pt idx="4">
                  <c:v>1</c:v>
                </c:pt>
              </c:numCache>
            </c:numRef>
          </c:val>
          <c:extLst>
            <c:ext xmlns:c16="http://schemas.microsoft.com/office/drawing/2014/chart" uri="{C3380CC4-5D6E-409C-BE32-E72D297353CC}">
              <c16:uniqueId val="{00000001-1CB2-4A66-BC3B-658B6303FD91}"/>
            </c:ext>
          </c:extLst>
        </c:ser>
        <c:ser>
          <c:idx val="2"/>
          <c:order val="2"/>
          <c:tx>
            <c:strRef>
              <c:f>Sheet1!$B$8</c:f>
              <c:strCache>
                <c:ptCount val="1"/>
                <c:pt idx="0">
                  <c:v>Hertfordshire</c:v>
                </c:pt>
              </c:strCache>
            </c:strRef>
          </c:tx>
          <c:spPr>
            <a:solidFill>
              <a:srgbClr val="7030A0"/>
            </a:solidFill>
            <a:ln>
              <a:noFill/>
            </a:ln>
            <a:effectLst/>
          </c:spPr>
          <c:invertIfNegative val="0"/>
          <c:cat>
            <c:multiLvlStrRef>
              <c:f>Sheet1!$C$3:$N$5</c:f>
              <c:multiLvlStrCache>
                <c:ptCount val="12"/>
                <c:lvl>
                  <c:pt idx="0">
                    <c:v>In favour</c:v>
                  </c:pt>
                  <c:pt idx="1">
                    <c:v>Opposed</c:v>
                  </c:pt>
                  <c:pt idx="2">
                    <c:v>In favour</c:v>
                  </c:pt>
                  <c:pt idx="3">
                    <c:v>Opposed</c:v>
                  </c:pt>
                  <c:pt idx="4">
                    <c:v>In favour</c:v>
                  </c:pt>
                  <c:pt idx="5">
                    <c:v>Opposed</c:v>
                  </c:pt>
                  <c:pt idx="6">
                    <c:v>In favour</c:v>
                  </c:pt>
                  <c:pt idx="7">
                    <c:v>Opposed</c:v>
                  </c:pt>
                  <c:pt idx="8">
                    <c:v>In favour</c:v>
                  </c:pt>
                  <c:pt idx="9">
                    <c:v>Opposed</c:v>
                  </c:pt>
                  <c:pt idx="10">
                    <c:v>In favour</c:v>
                  </c:pt>
                  <c:pt idx="11">
                    <c:v>Opposed</c:v>
                  </c:pt>
                </c:lvl>
                <c:lvl>
                  <c:pt idx="0">
                    <c:v>Councils</c:v>
                  </c:pt>
                  <c:pt idx="2">
                    <c:v>Elected reps</c:v>
                  </c:pt>
                  <c:pt idx="4">
                    <c:v>Councils</c:v>
                  </c:pt>
                  <c:pt idx="6">
                    <c:v>Councils</c:v>
                  </c:pt>
                  <c:pt idx="8">
                    <c:v>Elected reps</c:v>
                  </c:pt>
                  <c:pt idx="10">
                    <c:v>Councils</c:v>
                  </c:pt>
                </c:lvl>
                <c:lvl>
                  <c:pt idx="0">
                    <c:v>Conservative</c:v>
                  </c:pt>
                  <c:pt idx="4">
                    <c:v>NOC</c:v>
                  </c:pt>
                  <c:pt idx="6">
                    <c:v>Labour</c:v>
                  </c:pt>
                  <c:pt idx="10">
                    <c:v>LibDem</c:v>
                  </c:pt>
                </c:lvl>
              </c:multiLvlStrCache>
            </c:multiLvlStrRef>
          </c:cat>
          <c:val>
            <c:numRef>
              <c:f>Sheet1!$C$8:$N$8</c:f>
              <c:numCache>
                <c:formatCode>General</c:formatCode>
                <c:ptCount val="12"/>
                <c:pt idx="0">
                  <c:v>1</c:v>
                </c:pt>
                <c:pt idx="1">
                  <c:v>3</c:v>
                </c:pt>
                <c:pt idx="2">
                  <c:v>11</c:v>
                </c:pt>
                <c:pt idx="11">
                  <c:v>1</c:v>
                </c:pt>
              </c:numCache>
            </c:numRef>
          </c:val>
          <c:extLst>
            <c:ext xmlns:c16="http://schemas.microsoft.com/office/drawing/2014/chart" uri="{C3380CC4-5D6E-409C-BE32-E72D297353CC}">
              <c16:uniqueId val="{00000002-1CB2-4A66-BC3B-658B6303FD91}"/>
            </c:ext>
          </c:extLst>
        </c:ser>
        <c:ser>
          <c:idx val="3"/>
          <c:order val="3"/>
          <c:tx>
            <c:strRef>
              <c:f>Sheet1!$B$9</c:f>
              <c:strCache>
                <c:ptCount val="1"/>
                <c:pt idx="0">
                  <c:v>North Yorkshire</c:v>
                </c:pt>
              </c:strCache>
            </c:strRef>
          </c:tx>
          <c:spPr>
            <a:solidFill>
              <a:schemeClr val="accent2">
                <a:lumMod val="60000"/>
              </a:schemeClr>
            </a:solidFill>
            <a:ln>
              <a:noFill/>
            </a:ln>
            <a:effectLst/>
          </c:spPr>
          <c:invertIfNegative val="0"/>
          <c:cat>
            <c:multiLvlStrRef>
              <c:f>Sheet1!$C$3:$N$5</c:f>
              <c:multiLvlStrCache>
                <c:ptCount val="12"/>
                <c:lvl>
                  <c:pt idx="0">
                    <c:v>In favour</c:v>
                  </c:pt>
                  <c:pt idx="1">
                    <c:v>Opposed</c:v>
                  </c:pt>
                  <c:pt idx="2">
                    <c:v>In favour</c:v>
                  </c:pt>
                  <c:pt idx="3">
                    <c:v>Opposed</c:v>
                  </c:pt>
                  <c:pt idx="4">
                    <c:v>In favour</c:v>
                  </c:pt>
                  <c:pt idx="5">
                    <c:v>Opposed</c:v>
                  </c:pt>
                  <c:pt idx="6">
                    <c:v>In favour</c:v>
                  </c:pt>
                  <c:pt idx="7">
                    <c:v>Opposed</c:v>
                  </c:pt>
                  <c:pt idx="8">
                    <c:v>In favour</c:v>
                  </c:pt>
                  <c:pt idx="9">
                    <c:v>Opposed</c:v>
                  </c:pt>
                  <c:pt idx="10">
                    <c:v>In favour</c:v>
                  </c:pt>
                  <c:pt idx="11">
                    <c:v>Opposed</c:v>
                  </c:pt>
                </c:lvl>
                <c:lvl>
                  <c:pt idx="0">
                    <c:v>Councils</c:v>
                  </c:pt>
                  <c:pt idx="2">
                    <c:v>Elected reps</c:v>
                  </c:pt>
                  <c:pt idx="4">
                    <c:v>Councils</c:v>
                  </c:pt>
                  <c:pt idx="6">
                    <c:v>Councils</c:v>
                  </c:pt>
                  <c:pt idx="8">
                    <c:v>Elected reps</c:v>
                  </c:pt>
                  <c:pt idx="10">
                    <c:v>Councils</c:v>
                  </c:pt>
                </c:lvl>
                <c:lvl>
                  <c:pt idx="0">
                    <c:v>Conservative</c:v>
                  </c:pt>
                  <c:pt idx="4">
                    <c:v>NOC</c:v>
                  </c:pt>
                  <c:pt idx="6">
                    <c:v>Labour</c:v>
                  </c:pt>
                  <c:pt idx="10">
                    <c:v>LibDem</c:v>
                  </c:pt>
                </c:lvl>
              </c:multiLvlStrCache>
            </c:multiLvlStrRef>
          </c:cat>
          <c:val>
            <c:numRef>
              <c:f>Sheet1!$C$9:$N$9</c:f>
              <c:numCache>
                <c:formatCode>General</c:formatCode>
                <c:ptCount val="12"/>
                <c:pt idx="0">
                  <c:v>1</c:v>
                </c:pt>
                <c:pt idx="1">
                  <c:v>6</c:v>
                </c:pt>
                <c:pt idx="4">
                  <c:v>2</c:v>
                </c:pt>
              </c:numCache>
            </c:numRef>
          </c:val>
          <c:extLst>
            <c:ext xmlns:c16="http://schemas.microsoft.com/office/drawing/2014/chart" uri="{C3380CC4-5D6E-409C-BE32-E72D297353CC}">
              <c16:uniqueId val="{00000003-1CB2-4A66-BC3B-658B6303FD91}"/>
            </c:ext>
          </c:extLst>
        </c:ser>
        <c:ser>
          <c:idx val="4"/>
          <c:order val="4"/>
          <c:tx>
            <c:strRef>
              <c:f>Sheet1!$B$10</c:f>
              <c:strCache>
                <c:ptCount val="1"/>
                <c:pt idx="0">
                  <c:v>Northamptonshire</c:v>
                </c:pt>
              </c:strCache>
            </c:strRef>
          </c:tx>
          <c:spPr>
            <a:solidFill>
              <a:srgbClr val="FFFF00"/>
            </a:solidFill>
            <a:ln>
              <a:noFill/>
            </a:ln>
            <a:effectLst/>
          </c:spPr>
          <c:invertIfNegative val="0"/>
          <c:cat>
            <c:multiLvlStrRef>
              <c:f>Sheet1!$C$3:$N$5</c:f>
              <c:multiLvlStrCache>
                <c:ptCount val="12"/>
                <c:lvl>
                  <c:pt idx="0">
                    <c:v>In favour</c:v>
                  </c:pt>
                  <c:pt idx="1">
                    <c:v>Opposed</c:v>
                  </c:pt>
                  <c:pt idx="2">
                    <c:v>In favour</c:v>
                  </c:pt>
                  <c:pt idx="3">
                    <c:v>Opposed</c:v>
                  </c:pt>
                  <c:pt idx="4">
                    <c:v>In favour</c:v>
                  </c:pt>
                  <c:pt idx="5">
                    <c:v>Opposed</c:v>
                  </c:pt>
                  <c:pt idx="6">
                    <c:v>In favour</c:v>
                  </c:pt>
                  <c:pt idx="7">
                    <c:v>Opposed</c:v>
                  </c:pt>
                  <c:pt idx="8">
                    <c:v>In favour</c:v>
                  </c:pt>
                  <c:pt idx="9">
                    <c:v>Opposed</c:v>
                  </c:pt>
                  <c:pt idx="10">
                    <c:v>In favour</c:v>
                  </c:pt>
                  <c:pt idx="11">
                    <c:v>Opposed</c:v>
                  </c:pt>
                </c:lvl>
                <c:lvl>
                  <c:pt idx="0">
                    <c:v>Councils</c:v>
                  </c:pt>
                  <c:pt idx="2">
                    <c:v>Elected reps</c:v>
                  </c:pt>
                  <c:pt idx="4">
                    <c:v>Councils</c:v>
                  </c:pt>
                  <c:pt idx="6">
                    <c:v>Councils</c:v>
                  </c:pt>
                  <c:pt idx="8">
                    <c:v>Elected reps</c:v>
                  </c:pt>
                  <c:pt idx="10">
                    <c:v>Councils</c:v>
                  </c:pt>
                </c:lvl>
                <c:lvl>
                  <c:pt idx="0">
                    <c:v>Conservative</c:v>
                  </c:pt>
                  <c:pt idx="4">
                    <c:v>NOC</c:v>
                  </c:pt>
                  <c:pt idx="6">
                    <c:v>Labour</c:v>
                  </c:pt>
                  <c:pt idx="10">
                    <c:v>LibDem</c:v>
                  </c:pt>
                </c:lvl>
              </c:multiLvlStrCache>
            </c:multiLvlStrRef>
          </c:cat>
          <c:val>
            <c:numRef>
              <c:f>Sheet1!$C$10:$N$10</c:f>
              <c:numCache>
                <c:formatCode>General</c:formatCode>
                <c:ptCount val="12"/>
                <c:pt idx="0">
                  <c:v>3</c:v>
                </c:pt>
                <c:pt idx="2">
                  <c:v>3</c:v>
                </c:pt>
                <c:pt idx="7">
                  <c:v>1</c:v>
                </c:pt>
                <c:pt idx="9">
                  <c:v>1</c:v>
                </c:pt>
              </c:numCache>
            </c:numRef>
          </c:val>
          <c:extLst>
            <c:ext xmlns:c16="http://schemas.microsoft.com/office/drawing/2014/chart" uri="{C3380CC4-5D6E-409C-BE32-E72D297353CC}">
              <c16:uniqueId val="{00000004-1CB2-4A66-BC3B-658B6303FD91}"/>
            </c:ext>
          </c:extLst>
        </c:ser>
        <c:ser>
          <c:idx val="5"/>
          <c:order val="5"/>
          <c:tx>
            <c:strRef>
              <c:f>Sheet1!$B$11</c:f>
              <c:strCache>
                <c:ptCount val="1"/>
                <c:pt idx="0">
                  <c:v>Staffordshire</c:v>
                </c:pt>
              </c:strCache>
            </c:strRef>
          </c:tx>
          <c:spPr>
            <a:solidFill>
              <a:schemeClr val="tx1">
                <a:lumMod val="95000"/>
                <a:lumOff val="5000"/>
              </a:schemeClr>
            </a:solidFill>
            <a:ln>
              <a:noFill/>
            </a:ln>
            <a:effectLst/>
          </c:spPr>
          <c:invertIfNegative val="0"/>
          <c:cat>
            <c:multiLvlStrRef>
              <c:f>Sheet1!$C$3:$N$5</c:f>
              <c:multiLvlStrCache>
                <c:ptCount val="12"/>
                <c:lvl>
                  <c:pt idx="0">
                    <c:v>In favour</c:v>
                  </c:pt>
                  <c:pt idx="1">
                    <c:v>Opposed</c:v>
                  </c:pt>
                  <c:pt idx="2">
                    <c:v>In favour</c:v>
                  </c:pt>
                  <c:pt idx="3">
                    <c:v>Opposed</c:v>
                  </c:pt>
                  <c:pt idx="4">
                    <c:v>In favour</c:v>
                  </c:pt>
                  <c:pt idx="5">
                    <c:v>Opposed</c:v>
                  </c:pt>
                  <c:pt idx="6">
                    <c:v>In favour</c:v>
                  </c:pt>
                  <c:pt idx="7">
                    <c:v>Opposed</c:v>
                  </c:pt>
                  <c:pt idx="8">
                    <c:v>In favour</c:v>
                  </c:pt>
                  <c:pt idx="9">
                    <c:v>Opposed</c:v>
                  </c:pt>
                  <c:pt idx="10">
                    <c:v>In favour</c:v>
                  </c:pt>
                  <c:pt idx="11">
                    <c:v>Opposed</c:v>
                  </c:pt>
                </c:lvl>
                <c:lvl>
                  <c:pt idx="0">
                    <c:v>Councils</c:v>
                  </c:pt>
                  <c:pt idx="2">
                    <c:v>Elected reps</c:v>
                  </c:pt>
                  <c:pt idx="4">
                    <c:v>Councils</c:v>
                  </c:pt>
                  <c:pt idx="6">
                    <c:v>Councils</c:v>
                  </c:pt>
                  <c:pt idx="8">
                    <c:v>Elected reps</c:v>
                  </c:pt>
                  <c:pt idx="10">
                    <c:v>Councils</c:v>
                  </c:pt>
                </c:lvl>
                <c:lvl>
                  <c:pt idx="0">
                    <c:v>Conservative</c:v>
                  </c:pt>
                  <c:pt idx="4">
                    <c:v>NOC</c:v>
                  </c:pt>
                  <c:pt idx="6">
                    <c:v>Labour</c:v>
                  </c:pt>
                  <c:pt idx="10">
                    <c:v>LibDem</c:v>
                  </c:pt>
                </c:lvl>
              </c:multiLvlStrCache>
            </c:multiLvlStrRef>
          </c:cat>
          <c:val>
            <c:numRef>
              <c:f>Sheet1!$C$11:$N$11</c:f>
              <c:numCache>
                <c:formatCode>General</c:formatCode>
                <c:ptCount val="12"/>
                <c:pt idx="0">
                  <c:v>2</c:v>
                </c:pt>
                <c:pt idx="1">
                  <c:v>1</c:v>
                </c:pt>
                <c:pt idx="2">
                  <c:v>6</c:v>
                </c:pt>
                <c:pt idx="5">
                  <c:v>1</c:v>
                </c:pt>
                <c:pt idx="7">
                  <c:v>2</c:v>
                </c:pt>
                <c:pt idx="9">
                  <c:v>2</c:v>
                </c:pt>
              </c:numCache>
            </c:numRef>
          </c:val>
          <c:extLst>
            <c:ext xmlns:c16="http://schemas.microsoft.com/office/drawing/2014/chart" uri="{C3380CC4-5D6E-409C-BE32-E72D297353CC}">
              <c16:uniqueId val="{00000005-1CB2-4A66-BC3B-658B6303FD91}"/>
            </c:ext>
          </c:extLst>
        </c:ser>
        <c:ser>
          <c:idx val="6"/>
          <c:order val="6"/>
          <c:tx>
            <c:strRef>
              <c:f>Sheet1!$B$12</c:f>
              <c:strCache>
                <c:ptCount val="1"/>
                <c:pt idx="0">
                  <c:v>West Mercia</c:v>
                </c:pt>
              </c:strCache>
            </c:strRef>
          </c:tx>
          <c:spPr>
            <a:solidFill>
              <a:srgbClr val="00B050"/>
            </a:solidFill>
            <a:ln>
              <a:noFill/>
            </a:ln>
            <a:effectLst/>
          </c:spPr>
          <c:invertIfNegative val="0"/>
          <c:cat>
            <c:multiLvlStrRef>
              <c:f>Sheet1!$C$3:$N$5</c:f>
              <c:multiLvlStrCache>
                <c:ptCount val="12"/>
                <c:lvl>
                  <c:pt idx="0">
                    <c:v>In favour</c:v>
                  </c:pt>
                  <c:pt idx="1">
                    <c:v>Opposed</c:v>
                  </c:pt>
                  <c:pt idx="2">
                    <c:v>In favour</c:v>
                  </c:pt>
                  <c:pt idx="3">
                    <c:v>Opposed</c:v>
                  </c:pt>
                  <c:pt idx="4">
                    <c:v>In favour</c:v>
                  </c:pt>
                  <c:pt idx="5">
                    <c:v>Opposed</c:v>
                  </c:pt>
                  <c:pt idx="6">
                    <c:v>In favour</c:v>
                  </c:pt>
                  <c:pt idx="7">
                    <c:v>Opposed</c:v>
                  </c:pt>
                  <c:pt idx="8">
                    <c:v>In favour</c:v>
                  </c:pt>
                  <c:pt idx="9">
                    <c:v>Opposed</c:v>
                  </c:pt>
                  <c:pt idx="10">
                    <c:v>In favour</c:v>
                  </c:pt>
                  <c:pt idx="11">
                    <c:v>Opposed</c:v>
                  </c:pt>
                </c:lvl>
                <c:lvl>
                  <c:pt idx="0">
                    <c:v>Councils</c:v>
                  </c:pt>
                  <c:pt idx="2">
                    <c:v>Elected reps</c:v>
                  </c:pt>
                  <c:pt idx="4">
                    <c:v>Councils</c:v>
                  </c:pt>
                  <c:pt idx="6">
                    <c:v>Councils</c:v>
                  </c:pt>
                  <c:pt idx="8">
                    <c:v>Elected reps</c:v>
                  </c:pt>
                  <c:pt idx="10">
                    <c:v>Councils</c:v>
                  </c:pt>
                </c:lvl>
                <c:lvl>
                  <c:pt idx="0">
                    <c:v>Conservative</c:v>
                  </c:pt>
                  <c:pt idx="4">
                    <c:v>NOC</c:v>
                  </c:pt>
                  <c:pt idx="6">
                    <c:v>Labour</c:v>
                  </c:pt>
                  <c:pt idx="10">
                    <c:v>LibDem</c:v>
                  </c:pt>
                </c:lvl>
              </c:multiLvlStrCache>
            </c:multiLvlStrRef>
          </c:cat>
          <c:val>
            <c:numRef>
              <c:f>Sheet1!$C$12:$N$12</c:f>
              <c:numCache>
                <c:formatCode>General</c:formatCode>
                <c:ptCount val="12"/>
                <c:pt idx="1">
                  <c:v>5</c:v>
                </c:pt>
                <c:pt idx="5">
                  <c:v>1</c:v>
                </c:pt>
                <c:pt idx="7">
                  <c:v>2</c:v>
                </c:pt>
              </c:numCache>
            </c:numRef>
          </c:val>
          <c:extLst>
            <c:ext xmlns:c16="http://schemas.microsoft.com/office/drawing/2014/chart" uri="{C3380CC4-5D6E-409C-BE32-E72D297353CC}">
              <c16:uniqueId val="{00000006-1CB2-4A66-BC3B-658B6303FD91}"/>
            </c:ext>
          </c:extLst>
        </c:ser>
        <c:dLbls>
          <c:showLegendKey val="0"/>
          <c:showVal val="0"/>
          <c:showCatName val="0"/>
          <c:showSerName val="0"/>
          <c:showPercent val="0"/>
          <c:showBubbleSize val="0"/>
        </c:dLbls>
        <c:gapWidth val="150"/>
        <c:axId val="397479872"/>
        <c:axId val="397478560"/>
      </c:barChart>
      <c:catAx>
        <c:axId val="39747987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97478560"/>
        <c:crosses val="autoZero"/>
        <c:auto val="1"/>
        <c:lblAlgn val="ctr"/>
        <c:lblOffset val="100"/>
        <c:noMultiLvlLbl val="0"/>
      </c:catAx>
      <c:valAx>
        <c:axId val="397478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9747987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0ECD6A-647B-EE4F-B3A5-076140E6D1D5}" type="doc">
      <dgm:prSet loTypeId="urn:microsoft.com/office/officeart/2005/8/layout/vProcess5" loCatId="" qsTypeId="urn:microsoft.com/office/officeart/2005/8/quickstyle/simple1" qsCatId="simple" csTypeId="urn:microsoft.com/office/officeart/2005/8/colors/accent1_3" csCatId="accent1" phldr="1"/>
      <dgm:spPr/>
      <dgm:t>
        <a:bodyPr/>
        <a:lstStyle/>
        <a:p>
          <a:endParaRPr lang="en-US"/>
        </a:p>
      </dgm:t>
    </dgm:pt>
    <dgm:pt modelId="{991871ED-5523-6545-A9EF-5D5917814A21}">
      <dgm:prSet phldrT="[Text]"/>
      <dgm:spPr/>
      <dgm:t>
        <a:bodyPr/>
        <a:lstStyle/>
        <a:p>
          <a:r>
            <a:rPr lang="en-GB"/>
            <a:t>Introduction</a:t>
          </a:r>
          <a:endParaRPr lang="en-US"/>
        </a:p>
      </dgm:t>
    </dgm:pt>
    <dgm:pt modelId="{39108666-3B68-0B42-8355-DF22BE4C498F}" type="parTrans" cxnId="{C7511ECA-B3E8-124B-A73B-AF717124F11F}">
      <dgm:prSet/>
      <dgm:spPr/>
      <dgm:t>
        <a:bodyPr/>
        <a:lstStyle/>
        <a:p>
          <a:endParaRPr lang="en-US"/>
        </a:p>
      </dgm:t>
    </dgm:pt>
    <dgm:pt modelId="{5C086436-36D4-BA4F-ABB7-3BD0946543F4}" type="sibTrans" cxnId="{C7511ECA-B3E8-124B-A73B-AF717124F11F}">
      <dgm:prSet/>
      <dgm:spPr/>
      <dgm:t>
        <a:bodyPr/>
        <a:lstStyle/>
        <a:p>
          <a:endParaRPr lang="en-US"/>
        </a:p>
      </dgm:t>
    </dgm:pt>
    <dgm:pt modelId="{B215A5BE-F643-B14A-93F4-017F96ACC8F1}">
      <dgm:prSet/>
      <dgm:spPr/>
      <dgm:t>
        <a:bodyPr/>
        <a:lstStyle/>
        <a:p>
          <a:r>
            <a:rPr lang="en-GB"/>
            <a:t>Public consultations on the introduction of PFCCs in seven force areas</a:t>
          </a:r>
        </a:p>
      </dgm:t>
    </dgm:pt>
    <dgm:pt modelId="{AD375CD8-CF7F-334B-8AD5-72ED6CF89060}" type="parTrans" cxnId="{07CA29D2-F656-2145-BC0E-E02D952F4DB0}">
      <dgm:prSet/>
      <dgm:spPr/>
      <dgm:t>
        <a:bodyPr/>
        <a:lstStyle/>
        <a:p>
          <a:endParaRPr lang="en-US"/>
        </a:p>
      </dgm:t>
    </dgm:pt>
    <dgm:pt modelId="{0B5985EC-D654-C148-AA86-10D8A3EC23EF}" type="sibTrans" cxnId="{07CA29D2-F656-2145-BC0E-E02D952F4DB0}">
      <dgm:prSet/>
      <dgm:spPr/>
      <dgm:t>
        <a:bodyPr/>
        <a:lstStyle/>
        <a:p>
          <a:endParaRPr lang="en-US"/>
        </a:p>
      </dgm:t>
    </dgm:pt>
    <dgm:pt modelId="{3F977685-08E4-D74C-BFAB-D5E4C393C31A}">
      <dgm:prSet/>
      <dgm:spPr/>
      <dgm:t>
        <a:bodyPr/>
        <a:lstStyle/>
        <a:p>
          <a:r>
            <a:rPr lang="en-GB"/>
            <a:t>Arguments for and against PFCCs</a:t>
          </a:r>
        </a:p>
      </dgm:t>
    </dgm:pt>
    <dgm:pt modelId="{50597AFD-BF91-D743-B766-AE58B066C9FF}" type="parTrans" cxnId="{479E489A-F40A-AB4C-98AC-035ACBE61DE9}">
      <dgm:prSet/>
      <dgm:spPr/>
      <dgm:t>
        <a:bodyPr/>
        <a:lstStyle/>
        <a:p>
          <a:endParaRPr lang="en-US"/>
        </a:p>
      </dgm:t>
    </dgm:pt>
    <dgm:pt modelId="{92F9495A-AF5E-F04F-BE7C-88ACC5736023}" type="sibTrans" cxnId="{479E489A-F40A-AB4C-98AC-035ACBE61DE9}">
      <dgm:prSet/>
      <dgm:spPr/>
      <dgm:t>
        <a:bodyPr/>
        <a:lstStyle/>
        <a:p>
          <a:endParaRPr lang="en-US"/>
        </a:p>
      </dgm:t>
    </dgm:pt>
    <dgm:pt modelId="{EF2E2F0F-6101-2742-8C73-456801703B71}">
      <dgm:prSet/>
      <dgm:spPr/>
      <dgm:t>
        <a:bodyPr/>
        <a:lstStyle/>
        <a:p>
          <a:r>
            <a:rPr lang="en-GB" dirty="0"/>
            <a:t>Conclusions: what makes the business case for a PFCC more influential?</a:t>
          </a:r>
        </a:p>
      </dgm:t>
    </dgm:pt>
    <dgm:pt modelId="{A3185193-48EE-AB43-B7F5-872F406DAF0B}" type="parTrans" cxnId="{5DBD5E7C-20DB-BA4A-903B-BC2B2372FBC8}">
      <dgm:prSet/>
      <dgm:spPr/>
      <dgm:t>
        <a:bodyPr/>
        <a:lstStyle/>
        <a:p>
          <a:endParaRPr lang="en-US"/>
        </a:p>
      </dgm:t>
    </dgm:pt>
    <dgm:pt modelId="{2612985D-CD00-5748-BC7B-08D3F7E7DCAD}" type="sibTrans" cxnId="{5DBD5E7C-20DB-BA4A-903B-BC2B2372FBC8}">
      <dgm:prSet/>
      <dgm:spPr/>
      <dgm:t>
        <a:bodyPr/>
        <a:lstStyle/>
        <a:p>
          <a:endParaRPr lang="en-US"/>
        </a:p>
      </dgm:t>
    </dgm:pt>
    <dgm:pt modelId="{6EA438C0-166A-B945-B12A-02590DEC69B3}" type="pres">
      <dgm:prSet presAssocID="{930ECD6A-647B-EE4F-B3A5-076140E6D1D5}" presName="outerComposite" presStyleCnt="0">
        <dgm:presLayoutVars>
          <dgm:chMax val="5"/>
          <dgm:dir/>
          <dgm:resizeHandles val="exact"/>
        </dgm:presLayoutVars>
      </dgm:prSet>
      <dgm:spPr/>
    </dgm:pt>
    <dgm:pt modelId="{E29E9527-C9C1-9F43-9677-1E96BEB17E6A}" type="pres">
      <dgm:prSet presAssocID="{930ECD6A-647B-EE4F-B3A5-076140E6D1D5}" presName="dummyMaxCanvas" presStyleCnt="0">
        <dgm:presLayoutVars/>
      </dgm:prSet>
      <dgm:spPr/>
    </dgm:pt>
    <dgm:pt modelId="{FC382EF4-FA5F-49EF-B7FC-9EAAFD27FAA7}" type="pres">
      <dgm:prSet presAssocID="{930ECD6A-647B-EE4F-B3A5-076140E6D1D5}" presName="FourNodes_1" presStyleLbl="node1" presStyleIdx="0" presStyleCnt="4">
        <dgm:presLayoutVars>
          <dgm:bulletEnabled val="1"/>
        </dgm:presLayoutVars>
      </dgm:prSet>
      <dgm:spPr/>
    </dgm:pt>
    <dgm:pt modelId="{AAA38E08-532D-4FA0-9605-160EC1998E3E}" type="pres">
      <dgm:prSet presAssocID="{930ECD6A-647B-EE4F-B3A5-076140E6D1D5}" presName="FourNodes_2" presStyleLbl="node1" presStyleIdx="1" presStyleCnt="4">
        <dgm:presLayoutVars>
          <dgm:bulletEnabled val="1"/>
        </dgm:presLayoutVars>
      </dgm:prSet>
      <dgm:spPr/>
    </dgm:pt>
    <dgm:pt modelId="{CF6F0252-737C-4D42-9992-9F13DD34814C}" type="pres">
      <dgm:prSet presAssocID="{930ECD6A-647B-EE4F-B3A5-076140E6D1D5}" presName="FourNodes_3" presStyleLbl="node1" presStyleIdx="2" presStyleCnt="4">
        <dgm:presLayoutVars>
          <dgm:bulletEnabled val="1"/>
        </dgm:presLayoutVars>
      </dgm:prSet>
      <dgm:spPr/>
    </dgm:pt>
    <dgm:pt modelId="{60F3A28D-86AF-4DFB-957C-E3FF0F959DB0}" type="pres">
      <dgm:prSet presAssocID="{930ECD6A-647B-EE4F-B3A5-076140E6D1D5}" presName="FourNodes_4" presStyleLbl="node1" presStyleIdx="3" presStyleCnt="4">
        <dgm:presLayoutVars>
          <dgm:bulletEnabled val="1"/>
        </dgm:presLayoutVars>
      </dgm:prSet>
      <dgm:spPr/>
    </dgm:pt>
    <dgm:pt modelId="{F5D36DAF-1DD0-4502-A6FB-6FE850CB4568}" type="pres">
      <dgm:prSet presAssocID="{930ECD6A-647B-EE4F-B3A5-076140E6D1D5}" presName="FourConn_1-2" presStyleLbl="fgAccFollowNode1" presStyleIdx="0" presStyleCnt="3">
        <dgm:presLayoutVars>
          <dgm:bulletEnabled val="1"/>
        </dgm:presLayoutVars>
      </dgm:prSet>
      <dgm:spPr/>
    </dgm:pt>
    <dgm:pt modelId="{E3F5FFB9-AA25-44C0-B73E-1D556916C8A7}" type="pres">
      <dgm:prSet presAssocID="{930ECD6A-647B-EE4F-B3A5-076140E6D1D5}" presName="FourConn_2-3" presStyleLbl="fgAccFollowNode1" presStyleIdx="1" presStyleCnt="3">
        <dgm:presLayoutVars>
          <dgm:bulletEnabled val="1"/>
        </dgm:presLayoutVars>
      </dgm:prSet>
      <dgm:spPr/>
    </dgm:pt>
    <dgm:pt modelId="{DCEBE174-F4B4-491B-9950-E8F083084C9B}" type="pres">
      <dgm:prSet presAssocID="{930ECD6A-647B-EE4F-B3A5-076140E6D1D5}" presName="FourConn_3-4" presStyleLbl="fgAccFollowNode1" presStyleIdx="2" presStyleCnt="3">
        <dgm:presLayoutVars>
          <dgm:bulletEnabled val="1"/>
        </dgm:presLayoutVars>
      </dgm:prSet>
      <dgm:spPr/>
    </dgm:pt>
    <dgm:pt modelId="{35FFDFD3-2D55-4AAF-BE36-45842EFCF1C0}" type="pres">
      <dgm:prSet presAssocID="{930ECD6A-647B-EE4F-B3A5-076140E6D1D5}" presName="FourNodes_1_text" presStyleLbl="node1" presStyleIdx="3" presStyleCnt="4">
        <dgm:presLayoutVars>
          <dgm:bulletEnabled val="1"/>
        </dgm:presLayoutVars>
      </dgm:prSet>
      <dgm:spPr/>
    </dgm:pt>
    <dgm:pt modelId="{D5A94BDB-F6D5-4831-813E-D2A275DFDFC6}" type="pres">
      <dgm:prSet presAssocID="{930ECD6A-647B-EE4F-B3A5-076140E6D1D5}" presName="FourNodes_2_text" presStyleLbl="node1" presStyleIdx="3" presStyleCnt="4">
        <dgm:presLayoutVars>
          <dgm:bulletEnabled val="1"/>
        </dgm:presLayoutVars>
      </dgm:prSet>
      <dgm:spPr/>
    </dgm:pt>
    <dgm:pt modelId="{81CB8F2A-08D5-4D36-B6EF-1E9F42268442}" type="pres">
      <dgm:prSet presAssocID="{930ECD6A-647B-EE4F-B3A5-076140E6D1D5}" presName="FourNodes_3_text" presStyleLbl="node1" presStyleIdx="3" presStyleCnt="4">
        <dgm:presLayoutVars>
          <dgm:bulletEnabled val="1"/>
        </dgm:presLayoutVars>
      </dgm:prSet>
      <dgm:spPr/>
    </dgm:pt>
    <dgm:pt modelId="{011116C5-EF3E-4035-B32D-F2A4EC8EAD92}" type="pres">
      <dgm:prSet presAssocID="{930ECD6A-647B-EE4F-B3A5-076140E6D1D5}" presName="FourNodes_4_text" presStyleLbl="node1" presStyleIdx="3" presStyleCnt="4">
        <dgm:presLayoutVars>
          <dgm:bulletEnabled val="1"/>
        </dgm:presLayoutVars>
      </dgm:prSet>
      <dgm:spPr/>
    </dgm:pt>
  </dgm:ptLst>
  <dgm:cxnLst>
    <dgm:cxn modelId="{3D93D431-271D-3147-AA1B-3FE4BF5D2D06}" type="presOf" srcId="{930ECD6A-647B-EE4F-B3A5-076140E6D1D5}" destId="{6EA438C0-166A-B945-B12A-02590DEC69B3}" srcOrd="0" destOrd="0" presId="urn:microsoft.com/office/officeart/2005/8/layout/vProcess5"/>
    <dgm:cxn modelId="{D95F8961-21CA-40B0-A8A0-148FE6AE3EE4}" type="presOf" srcId="{991871ED-5523-6545-A9EF-5D5917814A21}" destId="{FC382EF4-FA5F-49EF-B7FC-9EAAFD27FAA7}" srcOrd="0" destOrd="0" presId="urn:microsoft.com/office/officeart/2005/8/layout/vProcess5"/>
    <dgm:cxn modelId="{51070A66-140B-4E85-BEF6-5B149C978889}" type="presOf" srcId="{EF2E2F0F-6101-2742-8C73-456801703B71}" destId="{60F3A28D-86AF-4DFB-957C-E3FF0F959DB0}" srcOrd="0" destOrd="0" presId="urn:microsoft.com/office/officeart/2005/8/layout/vProcess5"/>
    <dgm:cxn modelId="{5DBD5E7C-20DB-BA4A-903B-BC2B2372FBC8}" srcId="{930ECD6A-647B-EE4F-B3A5-076140E6D1D5}" destId="{EF2E2F0F-6101-2742-8C73-456801703B71}" srcOrd="3" destOrd="0" parTransId="{A3185193-48EE-AB43-B7F5-872F406DAF0B}" sibTransId="{2612985D-CD00-5748-BC7B-08D3F7E7DCAD}"/>
    <dgm:cxn modelId="{E3B0A17C-5124-4DC5-B4E8-E3449C216F1F}" type="presOf" srcId="{5C086436-36D4-BA4F-ABB7-3BD0946543F4}" destId="{F5D36DAF-1DD0-4502-A6FB-6FE850CB4568}" srcOrd="0" destOrd="0" presId="urn:microsoft.com/office/officeart/2005/8/layout/vProcess5"/>
    <dgm:cxn modelId="{429ED290-7622-4580-8E30-1186FBB9496F}" type="presOf" srcId="{92F9495A-AF5E-F04F-BE7C-88ACC5736023}" destId="{DCEBE174-F4B4-491B-9950-E8F083084C9B}" srcOrd="0" destOrd="0" presId="urn:microsoft.com/office/officeart/2005/8/layout/vProcess5"/>
    <dgm:cxn modelId="{CB56269A-5200-4661-8E22-FA5BC1EC780A}" type="presOf" srcId="{EF2E2F0F-6101-2742-8C73-456801703B71}" destId="{011116C5-EF3E-4035-B32D-F2A4EC8EAD92}" srcOrd="1" destOrd="0" presId="urn:microsoft.com/office/officeart/2005/8/layout/vProcess5"/>
    <dgm:cxn modelId="{479E489A-F40A-AB4C-98AC-035ACBE61DE9}" srcId="{930ECD6A-647B-EE4F-B3A5-076140E6D1D5}" destId="{3F977685-08E4-D74C-BFAB-D5E4C393C31A}" srcOrd="2" destOrd="0" parTransId="{50597AFD-BF91-D743-B766-AE58B066C9FF}" sibTransId="{92F9495A-AF5E-F04F-BE7C-88ACC5736023}"/>
    <dgm:cxn modelId="{9D4199A6-7FF3-461F-83CB-04506171CAE9}" type="presOf" srcId="{B215A5BE-F643-B14A-93F4-017F96ACC8F1}" destId="{AAA38E08-532D-4FA0-9605-160EC1998E3E}" srcOrd="0" destOrd="0" presId="urn:microsoft.com/office/officeart/2005/8/layout/vProcess5"/>
    <dgm:cxn modelId="{96C7D8AB-D1DF-4197-8891-973527F0C5C1}" type="presOf" srcId="{3F977685-08E4-D74C-BFAB-D5E4C393C31A}" destId="{81CB8F2A-08D5-4D36-B6EF-1E9F42268442}" srcOrd="1" destOrd="0" presId="urn:microsoft.com/office/officeart/2005/8/layout/vProcess5"/>
    <dgm:cxn modelId="{C7511ECA-B3E8-124B-A73B-AF717124F11F}" srcId="{930ECD6A-647B-EE4F-B3A5-076140E6D1D5}" destId="{991871ED-5523-6545-A9EF-5D5917814A21}" srcOrd="0" destOrd="0" parTransId="{39108666-3B68-0B42-8355-DF22BE4C498F}" sibTransId="{5C086436-36D4-BA4F-ABB7-3BD0946543F4}"/>
    <dgm:cxn modelId="{707065CD-B5F3-4966-BD83-53917683EB6D}" type="presOf" srcId="{991871ED-5523-6545-A9EF-5D5917814A21}" destId="{35FFDFD3-2D55-4AAF-BE36-45842EFCF1C0}" srcOrd="1" destOrd="0" presId="urn:microsoft.com/office/officeart/2005/8/layout/vProcess5"/>
    <dgm:cxn modelId="{07CA29D2-F656-2145-BC0E-E02D952F4DB0}" srcId="{930ECD6A-647B-EE4F-B3A5-076140E6D1D5}" destId="{B215A5BE-F643-B14A-93F4-017F96ACC8F1}" srcOrd="1" destOrd="0" parTransId="{AD375CD8-CF7F-334B-8AD5-72ED6CF89060}" sibTransId="{0B5985EC-D654-C148-AA86-10D8A3EC23EF}"/>
    <dgm:cxn modelId="{361F8AD9-8719-4366-BF77-75BAC0AEE8D6}" type="presOf" srcId="{3F977685-08E4-D74C-BFAB-D5E4C393C31A}" destId="{CF6F0252-737C-4D42-9992-9F13DD34814C}" srcOrd="0" destOrd="0" presId="urn:microsoft.com/office/officeart/2005/8/layout/vProcess5"/>
    <dgm:cxn modelId="{7B421DEF-C7C2-45A5-8E43-A638792DCE3F}" type="presOf" srcId="{0B5985EC-D654-C148-AA86-10D8A3EC23EF}" destId="{E3F5FFB9-AA25-44C0-B73E-1D556916C8A7}" srcOrd="0" destOrd="0" presId="urn:microsoft.com/office/officeart/2005/8/layout/vProcess5"/>
    <dgm:cxn modelId="{A556CDF1-D484-4586-BEBC-83DCC665025A}" type="presOf" srcId="{B215A5BE-F643-B14A-93F4-017F96ACC8F1}" destId="{D5A94BDB-F6D5-4831-813E-D2A275DFDFC6}" srcOrd="1" destOrd="0" presId="urn:microsoft.com/office/officeart/2005/8/layout/vProcess5"/>
    <dgm:cxn modelId="{F7D267CC-4A9A-7A4B-AAB7-60C569ABE2AC}" type="presParOf" srcId="{6EA438C0-166A-B945-B12A-02590DEC69B3}" destId="{E29E9527-C9C1-9F43-9677-1E96BEB17E6A}" srcOrd="0" destOrd="0" presId="urn:microsoft.com/office/officeart/2005/8/layout/vProcess5"/>
    <dgm:cxn modelId="{8B3AEC0D-C0A6-4318-BFE8-6A6252266503}" type="presParOf" srcId="{6EA438C0-166A-B945-B12A-02590DEC69B3}" destId="{FC382EF4-FA5F-49EF-B7FC-9EAAFD27FAA7}" srcOrd="1" destOrd="0" presId="urn:microsoft.com/office/officeart/2005/8/layout/vProcess5"/>
    <dgm:cxn modelId="{56BBCCD5-FC7B-4C42-AA78-2856C39B0DCE}" type="presParOf" srcId="{6EA438C0-166A-B945-B12A-02590DEC69B3}" destId="{AAA38E08-532D-4FA0-9605-160EC1998E3E}" srcOrd="2" destOrd="0" presId="urn:microsoft.com/office/officeart/2005/8/layout/vProcess5"/>
    <dgm:cxn modelId="{2DEB4D77-65F7-4FD0-8D48-702D4EB29ED9}" type="presParOf" srcId="{6EA438C0-166A-B945-B12A-02590DEC69B3}" destId="{CF6F0252-737C-4D42-9992-9F13DD34814C}" srcOrd="3" destOrd="0" presId="urn:microsoft.com/office/officeart/2005/8/layout/vProcess5"/>
    <dgm:cxn modelId="{7B540C35-34A5-44E4-9B01-9A9784D5FD05}" type="presParOf" srcId="{6EA438C0-166A-B945-B12A-02590DEC69B3}" destId="{60F3A28D-86AF-4DFB-957C-E3FF0F959DB0}" srcOrd="4" destOrd="0" presId="urn:microsoft.com/office/officeart/2005/8/layout/vProcess5"/>
    <dgm:cxn modelId="{140FAE7D-699E-47CC-AA37-F469C97FAA4B}" type="presParOf" srcId="{6EA438C0-166A-B945-B12A-02590DEC69B3}" destId="{F5D36DAF-1DD0-4502-A6FB-6FE850CB4568}" srcOrd="5" destOrd="0" presId="urn:microsoft.com/office/officeart/2005/8/layout/vProcess5"/>
    <dgm:cxn modelId="{374BE22D-1BF7-4DBF-809E-F2815A428307}" type="presParOf" srcId="{6EA438C0-166A-B945-B12A-02590DEC69B3}" destId="{E3F5FFB9-AA25-44C0-B73E-1D556916C8A7}" srcOrd="6" destOrd="0" presId="urn:microsoft.com/office/officeart/2005/8/layout/vProcess5"/>
    <dgm:cxn modelId="{D197B5F2-176A-40C7-BE60-A0198542F0AF}" type="presParOf" srcId="{6EA438C0-166A-B945-B12A-02590DEC69B3}" destId="{DCEBE174-F4B4-491B-9950-E8F083084C9B}" srcOrd="7" destOrd="0" presId="urn:microsoft.com/office/officeart/2005/8/layout/vProcess5"/>
    <dgm:cxn modelId="{50FD8B8F-3E52-4DF9-BC04-FD38C35A2A69}" type="presParOf" srcId="{6EA438C0-166A-B945-B12A-02590DEC69B3}" destId="{35FFDFD3-2D55-4AAF-BE36-45842EFCF1C0}" srcOrd="8" destOrd="0" presId="urn:microsoft.com/office/officeart/2005/8/layout/vProcess5"/>
    <dgm:cxn modelId="{206C54E6-D2C8-49FD-A732-DF900FFAB4E3}" type="presParOf" srcId="{6EA438C0-166A-B945-B12A-02590DEC69B3}" destId="{D5A94BDB-F6D5-4831-813E-D2A275DFDFC6}" srcOrd="9" destOrd="0" presId="urn:microsoft.com/office/officeart/2005/8/layout/vProcess5"/>
    <dgm:cxn modelId="{84D4134A-5586-4FC4-BE68-3BB9BBC90568}" type="presParOf" srcId="{6EA438C0-166A-B945-B12A-02590DEC69B3}" destId="{81CB8F2A-08D5-4D36-B6EF-1E9F42268442}" srcOrd="10" destOrd="0" presId="urn:microsoft.com/office/officeart/2005/8/layout/vProcess5"/>
    <dgm:cxn modelId="{CDF744A6-2816-4B16-9144-8B108D839F34}" type="presParOf" srcId="{6EA438C0-166A-B945-B12A-02590DEC69B3}" destId="{011116C5-EF3E-4035-B32D-F2A4EC8EAD92}"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4F3BA4-A4A9-44EF-9A0D-0A84F23ACB44}" type="doc">
      <dgm:prSet loTypeId="urn:microsoft.com/office/officeart/2009/3/layout/HorizontalOrganizationChart" loCatId="hierarchy" qsTypeId="urn:microsoft.com/office/officeart/2005/8/quickstyle/simple2" qsCatId="simple" csTypeId="urn:microsoft.com/office/officeart/2005/8/colors/colorful2" csCatId="colorful" phldr="1"/>
      <dgm:spPr/>
      <dgm:t>
        <a:bodyPr/>
        <a:lstStyle/>
        <a:p>
          <a:endParaRPr lang="en-US"/>
        </a:p>
      </dgm:t>
    </dgm:pt>
    <dgm:pt modelId="{276B93D1-0486-4D37-AA12-F3109AA6686B}">
      <dgm:prSet/>
      <dgm:spPr/>
      <dgm:t>
        <a:bodyPr/>
        <a:lstStyle/>
        <a:p>
          <a:r>
            <a:rPr lang="en-GB" dirty="0"/>
            <a:t>All seven areas conducted extensive consultations, including paper-based and online surveys and local events, promoted through social media, flyers, local press, TV, radio, etc.</a:t>
          </a:r>
          <a:endParaRPr lang="en-US" dirty="0"/>
        </a:p>
      </dgm:t>
    </dgm:pt>
    <dgm:pt modelId="{7C8BADF6-2E13-4E27-918E-5381F56BB450}" type="parTrans" cxnId="{849E2EFE-39C8-4EA7-B19E-B7FAC24AF9FC}">
      <dgm:prSet/>
      <dgm:spPr/>
      <dgm:t>
        <a:bodyPr/>
        <a:lstStyle/>
        <a:p>
          <a:endParaRPr lang="en-US"/>
        </a:p>
      </dgm:t>
    </dgm:pt>
    <dgm:pt modelId="{5538D475-4AB3-4C49-B473-23EF0D3FB1AB}" type="sibTrans" cxnId="{849E2EFE-39C8-4EA7-B19E-B7FAC24AF9FC}">
      <dgm:prSet/>
      <dgm:spPr/>
      <dgm:t>
        <a:bodyPr/>
        <a:lstStyle/>
        <a:p>
          <a:endParaRPr lang="en-US"/>
        </a:p>
      </dgm:t>
    </dgm:pt>
    <dgm:pt modelId="{3654F507-6C79-4CA8-B09E-C860800620D7}">
      <dgm:prSet/>
      <dgm:spPr/>
      <dgm:t>
        <a:bodyPr/>
        <a:lstStyle/>
        <a:p>
          <a:r>
            <a:rPr lang="en-GB"/>
            <a:t>These consultations involved firefighters, police officers, other public servants, residents, councillors, MPs, etc</a:t>
          </a:r>
          <a:endParaRPr lang="en-US"/>
        </a:p>
      </dgm:t>
    </dgm:pt>
    <dgm:pt modelId="{92F15584-AC25-4714-8F36-ECE370EA06AD}" type="parTrans" cxnId="{7EE7FB89-69D6-4D02-B59C-2F550BC77D54}">
      <dgm:prSet/>
      <dgm:spPr/>
      <dgm:t>
        <a:bodyPr/>
        <a:lstStyle/>
        <a:p>
          <a:endParaRPr lang="en-US"/>
        </a:p>
      </dgm:t>
    </dgm:pt>
    <dgm:pt modelId="{1EFD4B16-B240-41DA-801F-E398632858E7}" type="sibTrans" cxnId="{7EE7FB89-69D6-4D02-B59C-2F550BC77D54}">
      <dgm:prSet/>
      <dgm:spPr/>
      <dgm:t>
        <a:bodyPr/>
        <a:lstStyle/>
        <a:p>
          <a:endParaRPr lang="en-US"/>
        </a:p>
      </dgm:t>
    </dgm:pt>
    <dgm:pt modelId="{2542AA72-5631-493C-94A7-B5781BFB4092}">
      <dgm:prSet/>
      <dgm:spPr/>
      <dgm:t>
        <a:bodyPr/>
        <a:lstStyle/>
        <a:p>
          <a:r>
            <a:rPr lang="en-GB" dirty="0"/>
            <a:t>The consultations were structured in different ways, but responses varied by force/FRA area and also by roles (e.g. staff affected, residents, local politicians, </a:t>
          </a:r>
          <a:r>
            <a:rPr lang="en-GB" dirty="0" err="1"/>
            <a:t>etc</a:t>
          </a:r>
          <a:r>
            <a:rPr lang="en-GB" dirty="0"/>
            <a:t>)</a:t>
          </a:r>
          <a:endParaRPr lang="en-US" dirty="0"/>
        </a:p>
      </dgm:t>
    </dgm:pt>
    <dgm:pt modelId="{099B5ADC-DA06-440F-984D-9F1C81D8B75B}" type="parTrans" cxnId="{6DE10AF0-F23F-4E13-911D-564FCD6C96D3}">
      <dgm:prSet/>
      <dgm:spPr/>
      <dgm:t>
        <a:bodyPr/>
        <a:lstStyle/>
        <a:p>
          <a:endParaRPr lang="en-US"/>
        </a:p>
      </dgm:t>
    </dgm:pt>
    <dgm:pt modelId="{55946530-8B47-4275-B161-E8A6A39EDA2F}" type="sibTrans" cxnId="{6DE10AF0-F23F-4E13-911D-564FCD6C96D3}">
      <dgm:prSet/>
      <dgm:spPr/>
      <dgm:t>
        <a:bodyPr/>
        <a:lstStyle/>
        <a:p>
          <a:endParaRPr lang="en-US"/>
        </a:p>
      </dgm:t>
    </dgm:pt>
    <dgm:pt modelId="{D56396D8-F760-D84F-A739-483E0806976D}" type="pres">
      <dgm:prSet presAssocID="{AF4F3BA4-A4A9-44EF-9A0D-0A84F23ACB44}" presName="hierChild1" presStyleCnt="0">
        <dgm:presLayoutVars>
          <dgm:orgChart val="1"/>
          <dgm:chPref val="1"/>
          <dgm:dir/>
          <dgm:animOne val="branch"/>
          <dgm:animLvl val="lvl"/>
          <dgm:resizeHandles/>
        </dgm:presLayoutVars>
      </dgm:prSet>
      <dgm:spPr/>
    </dgm:pt>
    <dgm:pt modelId="{A83CCE63-8A34-5D4F-9EA9-768B90E3BDC4}" type="pres">
      <dgm:prSet presAssocID="{276B93D1-0486-4D37-AA12-F3109AA6686B}" presName="hierRoot1" presStyleCnt="0">
        <dgm:presLayoutVars>
          <dgm:hierBranch val="init"/>
        </dgm:presLayoutVars>
      </dgm:prSet>
      <dgm:spPr/>
    </dgm:pt>
    <dgm:pt modelId="{41367B91-B5EA-DF44-B429-85C0F4D84F4A}" type="pres">
      <dgm:prSet presAssocID="{276B93D1-0486-4D37-AA12-F3109AA6686B}" presName="rootComposite1" presStyleCnt="0"/>
      <dgm:spPr/>
    </dgm:pt>
    <dgm:pt modelId="{FBB2F01B-9EBC-954C-AE0D-A0A1DBD3809E}" type="pres">
      <dgm:prSet presAssocID="{276B93D1-0486-4D37-AA12-F3109AA6686B}" presName="rootText1" presStyleLbl="node0" presStyleIdx="0" presStyleCnt="3" custScaleX="145451" custScaleY="130263" custLinFactNeighborY="907">
        <dgm:presLayoutVars>
          <dgm:chPref val="3"/>
        </dgm:presLayoutVars>
      </dgm:prSet>
      <dgm:spPr/>
    </dgm:pt>
    <dgm:pt modelId="{160DF27C-17C7-E14D-A676-DAB104D9828A}" type="pres">
      <dgm:prSet presAssocID="{276B93D1-0486-4D37-AA12-F3109AA6686B}" presName="rootConnector1" presStyleLbl="node1" presStyleIdx="0" presStyleCnt="0"/>
      <dgm:spPr/>
    </dgm:pt>
    <dgm:pt modelId="{2AC30ECB-770A-D243-B496-EB3F1DF810F0}" type="pres">
      <dgm:prSet presAssocID="{276B93D1-0486-4D37-AA12-F3109AA6686B}" presName="hierChild2" presStyleCnt="0"/>
      <dgm:spPr/>
    </dgm:pt>
    <dgm:pt modelId="{E1B36436-964B-EC4A-8FF1-1E1568214529}" type="pres">
      <dgm:prSet presAssocID="{276B93D1-0486-4D37-AA12-F3109AA6686B}" presName="hierChild3" presStyleCnt="0"/>
      <dgm:spPr/>
    </dgm:pt>
    <dgm:pt modelId="{3810D7FC-3D48-DC48-B34B-624632F69A9A}" type="pres">
      <dgm:prSet presAssocID="{3654F507-6C79-4CA8-B09E-C860800620D7}" presName="hierRoot1" presStyleCnt="0">
        <dgm:presLayoutVars>
          <dgm:hierBranch val="init"/>
        </dgm:presLayoutVars>
      </dgm:prSet>
      <dgm:spPr/>
    </dgm:pt>
    <dgm:pt modelId="{6F02553A-4F24-6A45-8815-AF69B5414812}" type="pres">
      <dgm:prSet presAssocID="{3654F507-6C79-4CA8-B09E-C860800620D7}" presName="rootComposite1" presStyleCnt="0"/>
      <dgm:spPr/>
    </dgm:pt>
    <dgm:pt modelId="{E1CB0E5B-442E-6841-8086-98A448E6D6F4}" type="pres">
      <dgm:prSet presAssocID="{3654F507-6C79-4CA8-B09E-C860800620D7}" presName="rootText1" presStyleLbl="node0" presStyleIdx="1" presStyleCnt="3" custScaleX="145927" custScaleY="49556">
        <dgm:presLayoutVars>
          <dgm:chPref val="3"/>
        </dgm:presLayoutVars>
      </dgm:prSet>
      <dgm:spPr/>
    </dgm:pt>
    <dgm:pt modelId="{EC765D55-97A5-FA4B-8129-7AA5D526FBAE}" type="pres">
      <dgm:prSet presAssocID="{3654F507-6C79-4CA8-B09E-C860800620D7}" presName="rootConnector1" presStyleLbl="node1" presStyleIdx="0" presStyleCnt="0"/>
      <dgm:spPr/>
    </dgm:pt>
    <dgm:pt modelId="{2068FA91-3B34-0E42-8C4F-9AA9D8255B48}" type="pres">
      <dgm:prSet presAssocID="{3654F507-6C79-4CA8-B09E-C860800620D7}" presName="hierChild2" presStyleCnt="0"/>
      <dgm:spPr/>
    </dgm:pt>
    <dgm:pt modelId="{A84CA441-582F-AD41-90F2-63921180854F}" type="pres">
      <dgm:prSet presAssocID="{3654F507-6C79-4CA8-B09E-C860800620D7}" presName="hierChild3" presStyleCnt="0"/>
      <dgm:spPr/>
    </dgm:pt>
    <dgm:pt modelId="{F3CA8EA4-2323-2C4E-AA1D-4BFEDB657540}" type="pres">
      <dgm:prSet presAssocID="{2542AA72-5631-493C-94A7-B5781BFB4092}" presName="hierRoot1" presStyleCnt="0">
        <dgm:presLayoutVars>
          <dgm:hierBranch val="init"/>
        </dgm:presLayoutVars>
      </dgm:prSet>
      <dgm:spPr/>
    </dgm:pt>
    <dgm:pt modelId="{00C2D21B-F5F2-4143-AF10-D2FC1F9F8A4B}" type="pres">
      <dgm:prSet presAssocID="{2542AA72-5631-493C-94A7-B5781BFB4092}" presName="rootComposite1" presStyleCnt="0"/>
      <dgm:spPr/>
    </dgm:pt>
    <dgm:pt modelId="{85C7EAEF-BB82-2549-BE45-DD005E0B406B}" type="pres">
      <dgm:prSet presAssocID="{2542AA72-5631-493C-94A7-B5781BFB4092}" presName="rootText1" presStyleLbl="node0" presStyleIdx="2" presStyleCnt="3" custScaleX="146810" custScaleY="98699">
        <dgm:presLayoutVars>
          <dgm:chPref val="3"/>
        </dgm:presLayoutVars>
      </dgm:prSet>
      <dgm:spPr/>
    </dgm:pt>
    <dgm:pt modelId="{8BFD2442-41AB-7842-A50E-DF6AD94AE1D3}" type="pres">
      <dgm:prSet presAssocID="{2542AA72-5631-493C-94A7-B5781BFB4092}" presName="rootConnector1" presStyleLbl="node1" presStyleIdx="0" presStyleCnt="0"/>
      <dgm:spPr/>
    </dgm:pt>
    <dgm:pt modelId="{EADDA1E5-519F-2347-BF10-CE2E75F646E6}" type="pres">
      <dgm:prSet presAssocID="{2542AA72-5631-493C-94A7-B5781BFB4092}" presName="hierChild2" presStyleCnt="0"/>
      <dgm:spPr/>
    </dgm:pt>
    <dgm:pt modelId="{E2817842-8FE9-0F45-9EA1-B6BBDD1A8020}" type="pres">
      <dgm:prSet presAssocID="{2542AA72-5631-493C-94A7-B5781BFB4092}" presName="hierChild3" presStyleCnt="0"/>
      <dgm:spPr/>
    </dgm:pt>
  </dgm:ptLst>
  <dgm:cxnLst>
    <dgm:cxn modelId="{C9AFEC16-38CD-E44D-ACFD-D7A4B67713CA}" type="presOf" srcId="{3654F507-6C79-4CA8-B09E-C860800620D7}" destId="{E1CB0E5B-442E-6841-8086-98A448E6D6F4}" srcOrd="0" destOrd="0" presId="urn:microsoft.com/office/officeart/2009/3/layout/HorizontalOrganizationChart"/>
    <dgm:cxn modelId="{D1BA0A55-4E3D-224D-9588-71428FF03D18}" type="presOf" srcId="{3654F507-6C79-4CA8-B09E-C860800620D7}" destId="{EC765D55-97A5-FA4B-8129-7AA5D526FBAE}" srcOrd="1" destOrd="0" presId="urn:microsoft.com/office/officeart/2009/3/layout/HorizontalOrganizationChart"/>
    <dgm:cxn modelId="{7EE7FB89-69D6-4D02-B59C-2F550BC77D54}" srcId="{AF4F3BA4-A4A9-44EF-9A0D-0A84F23ACB44}" destId="{3654F507-6C79-4CA8-B09E-C860800620D7}" srcOrd="1" destOrd="0" parTransId="{92F15584-AC25-4714-8F36-ECE370EA06AD}" sibTransId="{1EFD4B16-B240-41DA-801F-E398632858E7}"/>
    <dgm:cxn modelId="{F4F4ACB3-2436-E240-A79E-D7E02C2C217E}" type="presOf" srcId="{2542AA72-5631-493C-94A7-B5781BFB4092}" destId="{8BFD2442-41AB-7842-A50E-DF6AD94AE1D3}" srcOrd="1" destOrd="0" presId="urn:microsoft.com/office/officeart/2009/3/layout/HorizontalOrganizationChart"/>
    <dgm:cxn modelId="{F55CE8B7-8AFC-2C49-84D4-3A8F4FFAA784}" type="presOf" srcId="{276B93D1-0486-4D37-AA12-F3109AA6686B}" destId="{FBB2F01B-9EBC-954C-AE0D-A0A1DBD3809E}" srcOrd="0" destOrd="0" presId="urn:microsoft.com/office/officeart/2009/3/layout/HorizontalOrganizationChart"/>
    <dgm:cxn modelId="{E77C46C6-817E-F644-9981-8F1B475CA703}" type="presOf" srcId="{2542AA72-5631-493C-94A7-B5781BFB4092}" destId="{85C7EAEF-BB82-2549-BE45-DD005E0B406B}" srcOrd="0" destOrd="0" presId="urn:microsoft.com/office/officeart/2009/3/layout/HorizontalOrganizationChart"/>
    <dgm:cxn modelId="{64062AD7-7461-1041-B17A-20E674222D8C}" type="presOf" srcId="{276B93D1-0486-4D37-AA12-F3109AA6686B}" destId="{160DF27C-17C7-E14D-A676-DAB104D9828A}" srcOrd="1" destOrd="0" presId="urn:microsoft.com/office/officeart/2009/3/layout/HorizontalOrganizationChart"/>
    <dgm:cxn modelId="{D67468D9-154A-8745-B096-61D79874FAE6}" type="presOf" srcId="{AF4F3BA4-A4A9-44EF-9A0D-0A84F23ACB44}" destId="{D56396D8-F760-D84F-A739-483E0806976D}" srcOrd="0" destOrd="0" presId="urn:microsoft.com/office/officeart/2009/3/layout/HorizontalOrganizationChart"/>
    <dgm:cxn modelId="{6DE10AF0-F23F-4E13-911D-564FCD6C96D3}" srcId="{AF4F3BA4-A4A9-44EF-9A0D-0A84F23ACB44}" destId="{2542AA72-5631-493C-94A7-B5781BFB4092}" srcOrd="2" destOrd="0" parTransId="{099B5ADC-DA06-440F-984D-9F1C81D8B75B}" sibTransId="{55946530-8B47-4275-B161-E8A6A39EDA2F}"/>
    <dgm:cxn modelId="{849E2EFE-39C8-4EA7-B19E-B7FAC24AF9FC}" srcId="{AF4F3BA4-A4A9-44EF-9A0D-0A84F23ACB44}" destId="{276B93D1-0486-4D37-AA12-F3109AA6686B}" srcOrd="0" destOrd="0" parTransId="{7C8BADF6-2E13-4E27-918E-5381F56BB450}" sibTransId="{5538D475-4AB3-4C49-B473-23EF0D3FB1AB}"/>
    <dgm:cxn modelId="{42E37D53-F023-804D-A3C2-C8C212B61165}" type="presParOf" srcId="{D56396D8-F760-D84F-A739-483E0806976D}" destId="{A83CCE63-8A34-5D4F-9EA9-768B90E3BDC4}" srcOrd="0" destOrd="0" presId="urn:microsoft.com/office/officeart/2009/3/layout/HorizontalOrganizationChart"/>
    <dgm:cxn modelId="{0ED73CF1-F825-6E43-AA14-88507F1D0B7B}" type="presParOf" srcId="{A83CCE63-8A34-5D4F-9EA9-768B90E3BDC4}" destId="{41367B91-B5EA-DF44-B429-85C0F4D84F4A}" srcOrd="0" destOrd="0" presId="urn:microsoft.com/office/officeart/2009/3/layout/HorizontalOrganizationChart"/>
    <dgm:cxn modelId="{5BF0BC5D-1C79-5F41-ABEE-1FFB9B3B543E}" type="presParOf" srcId="{41367B91-B5EA-DF44-B429-85C0F4D84F4A}" destId="{FBB2F01B-9EBC-954C-AE0D-A0A1DBD3809E}" srcOrd="0" destOrd="0" presId="urn:microsoft.com/office/officeart/2009/3/layout/HorizontalOrganizationChart"/>
    <dgm:cxn modelId="{2D3FBA44-37F3-A347-ADC0-CEFF6F59AC52}" type="presParOf" srcId="{41367B91-B5EA-DF44-B429-85C0F4D84F4A}" destId="{160DF27C-17C7-E14D-A676-DAB104D9828A}" srcOrd="1" destOrd="0" presId="urn:microsoft.com/office/officeart/2009/3/layout/HorizontalOrganizationChart"/>
    <dgm:cxn modelId="{37B5773E-A770-8545-B5D3-8853F1969372}" type="presParOf" srcId="{A83CCE63-8A34-5D4F-9EA9-768B90E3BDC4}" destId="{2AC30ECB-770A-D243-B496-EB3F1DF810F0}" srcOrd="1" destOrd="0" presId="urn:microsoft.com/office/officeart/2009/3/layout/HorizontalOrganizationChart"/>
    <dgm:cxn modelId="{EC8CF99D-8E99-8946-A648-E3E61B899C38}" type="presParOf" srcId="{A83CCE63-8A34-5D4F-9EA9-768B90E3BDC4}" destId="{E1B36436-964B-EC4A-8FF1-1E1568214529}" srcOrd="2" destOrd="0" presId="urn:microsoft.com/office/officeart/2009/3/layout/HorizontalOrganizationChart"/>
    <dgm:cxn modelId="{3F375354-5A20-6D49-9648-0AF8574A60D0}" type="presParOf" srcId="{D56396D8-F760-D84F-A739-483E0806976D}" destId="{3810D7FC-3D48-DC48-B34B-624632F69A9A}" srcOrd="1" destOrd="0" presId="urn:microsoft.com/office/officeart/2009/3/layout/HorizontalOrganizationChart"/>
    <dgm:cxn modelId="{33234661-20D6-314F-A4DA-305E70A98F81}" type="presParOf" srcId="{3810D7FC-3D48-DC48-B34B-624632F69A9A}" destId="{6F02553A-4F24-6A45-8815-AF69B5414812}" srcOrd="0" destOrd="0" presId="urn:microsoft.com/office/officeart/2009/3/layout/HorizontalOrganizationChart"/>
    <dgm:cxn modelId="{296519D3-733A-EC4C-A033-A8435B1EDA3E}" type="presParOf" srcId="{6F02553A-4F24-6A45-8815-AF69B5414812}" destId="{E1CB0E5B-442E-6841-8086-98A448E6D6F4}" srcOrd="0" destOrd="0" presId="urn:microsoft.com/office/officeart/2009/3/layout/HorizontalOrganizationChart"/>
    <dgm:cxn modelId="{78D42B7A-F096-0345-90B1-B6A8B42951A6}" type="presParOf" srcId="{6F02553A-4F24-6A45-8815-AF69B5414812}" destId="{EC765D55-97A5-FA4B-8129-7AA5D526FBAE}" srcOrd="1" destOrd="0" presId="urn:microsoft.com/office/officeart/2009/3/layout/HorizontalOrganizationChart"/>
    <dgm:cxn modelId="{D1BDCF1E-8437-EA45-8476-75BB91431ABE}" type="presParOf" srcId="{3810D7FC-3D48-DC48-B34B-624632F69A9A}" destId="{2068FA91-3B34-0E42-8C4F-9AA9D8255B48}" srcOrd="1" destOrd="0" presId="urn:microsoft.com/office/officeart/2009/3/layout/HorizontalOrganizationChart"/>
    <dgm:cxn modelId="{9913F63F-8A34-1B44-B246-A11DB47CF929}" type="presParOf" srcId="{3810D7FC-3D48-DC48-B34B-624632F69A9A}" destId="{A84CA441-582F-AD41-90F2-63921180854F}" srcOrd="2" destOrd="0" presId="urn:microsoft.com/office/officeart/2009/3/layout/HorizontalOrganizationChart"/>
    <dgm:cxn modelId="{B5F3EB78-43B4-8E4D-85E8-7BC718FF8597}" type="presParOf" srcId="{D56396D8-F760-D84F-A739-483E0806976D}" destId="{F3CA8EA4-2323-2C4E-AA1D-4BFEDB657540}" srcOrd="2" destOrd="0" presId="urn:microsoft.com/office/officeart/2009/3/layout/HorizontalOrganizationChart"/>
    <dgm:cxn modelId="{A83E0280-28CC-4F4E-A0E8-110919F7CD04}" type="presParOf" srcId="{F3CA8EA4-2323-2C4E-AA1D-4BFEDB657540}" destId="{00C2D21B-F5F2-4143-AF10-D2FC1F9F8A4B}" srcOrd="0" destOrd="0" presId="urn:microsoft.com/office/officeart/2009/3/layout/HorizontalOrganizationChart"/>
    <dgm:cxn modelId="{D0E45268-8605-1D4D-9E78-CD3424C1E078}" type="presParOf" srcId="{00C2D21B-F5F2-4143-AF10-D2FC1F9F8A4B}" destId="{85C7EAEF-BB82-2549-BE45-DD005E0B406B}" srcOrd="0" destOrd="0" presId="urn:microsoft.com/office/officeart/2009/3/layout/HorizontalOrganizationChart"/>
    <dgm:cxn modelId="{3D0C16C4-C355-EF44-8858-8E3E37302805}" type="presParOf" srcId="{00C2D21B-F5F2-4143-AF10-D2FC1F9F8A4B}" destId="{8BFD2442-41AB-7842-A50E-DF6AD94AE1D3}" srcOrd="1" destOrd="0" presId="urn:microsoft.com/office/officeart/2009/3/layout/HorizontalOrganizationChart"/>
    <dgm:cxn modelId="{6F6C289E-8788-4749-9F00-31F4718734E4}" type="presParOf" srcId="{F3CA8EA4-2323-2C4E-AA1D-4BFEDB657540}" destId="{EADDA1E5-519F-2347-BF10-CE2E75F646E6}" srcOrd="1" destOrd="0" presId="urn:microsoft.com/office/officeart/2009/3/layout/HorizontalOrganizationChart"/>
    <dgm:cxn modelId="{7D1F6101-55C3-FA4B-B271-9685039323E9}" type="presParOf" srcId="{F3CA8EA4-2323-2C4E-AA1D-4BFEDB657540}" destId="{E2817842-8FE9-0F45-9EA1-B6BBDD1A8020}"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382EF4-FA5F-49EF-B7FC-9EAAFD27FAA7}">
      <dsp:nvSpPr>
        <dsp:cNvPr id="0" name=""/>
        <dsp:cNvSpPr/>
      </dsp:nvSpPr>
      <dsp:spPr>
        <a:xfrm>
          <a:off x="0" y="0"/>
          <a:ext cx="7694506" cy="900566"/>
        </a:xfrm>
        <a:prstGeom prst="roundRect">
          <a:avLst>
            <a:gd name="adj" fmla="val 10000"/>
          </a:avLst>
        </a:prstGeom>
        <a:solidFill>
          <a:schemeClr val="accent1">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Introduction</a:t>
          </a:r>
          <a:endParaRPr lang="en-US" sz="2300" kern="1200"/>
        </a:p>
      </dsp:txBody>
      <dsp:txXfrm>
        <a:off x="26377" y="26377"/>
        <a:ext cx="6646626" cy="847812"/>
      </dsp:txXfrm>
    </dsp:sp>
    <dsp:sp modelId="{AAA38E08-532D-4FA0-9605-160EC1998E3E}">
      <dsp:nvSpPr>
        <dsp:cNvPr id="0" name=""/>
        <dsp:cNvSpPr/>
      </dsp:nvSpPr>
      <dsp:spPr>
        <a:xfrm>
          <a:off x="644414" y="1064305"/>
          <a:ext cx="7694506" cy="900566"/>
        </a:xfrm>
        <a:prstGeom prst="roundRect">
          <a:avLst>
            <a:gd name="adj" fmla="val 10000"/>
          </a:avLst>
        </a:prstGeom>
        <a:solidFill>
          <a:schemeClr val="accent1">
            <a:shade val="80000"/>
            <a:hueOff val="87960"/>
            <a:satOff val="-3931"/>
            <a:lumOff val="910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Public consultations on the introduction of PFCCs in seven force areas</a:t>
          </a:r>
        </a:p>
      </dsp:txBody>
      <dsp:txXfrm>
        <a:off x="670791" y="1090682"/>
        <a:ext cx="6411969" cy="847812"/>
      </dsp:txXfrm>
    </dsp:sp>
    <dsp:sp modelId="{CF6F0252-737C-4D42-9992-9F13DD34814C}">
      <dsp:nvSpPr>
        <dsp:cNvPr id="0" name=""/>
        <dsp:cNvSpPr/>
      </dsp:nvSpPr>
      <dsp:spPr>
        <a:xfrm>
          <a:off x="1279211" y="2128610"/>
          <a:ext cx="7694506" cy="900566"/>
        </a:xfrm>
        <a:prstGeom prst="roundRect">
          <a:avLst>
            <a:gd name="adj" fmla="val 10000"/>
          </a:avLst>
        </a:prstGeom>
        <a:solidFill>
          <a:schemeClr val="accent1">
            <a:shade val="80000"/>
            <a:hueOff val="175919"/>
            <a:satOff val="-7861"/>
            <a:lumOff val="1821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Arguments for and against PFCCs</a:t>
          </a:r>
        </a:p>
      </dsp:txBody>
      <dsp:txXfrm>
        <a:off x="1305588" y="2154987"/>
        <a:ext cx="6421587" cy="847812"/>
      </dsp:txXfrm>
    </dsp:sp>
    <dsp:sp modelId="{60F3A28D-86AF-4DFB-957C-E3FF0F959DB0}">
      <dsp:nvSpPr>
        <dsp:cNvPr id="0" name=""/>
        <dsp:cNvSpPr/>
      </dsp:nvSpPr>
      <dsp:spPr>
        <a:xfrm>
          <a:off x="1923626" y="3192915"/>
          <a:ext cx="7694506" cy="900566"/>
        </a:xfrm>
        <a:prstGeom prst="roundRect">
          <a:avLst>
            <a:gd name="adj" fmla="val 10000"/>
          </a:avLst>
        </a:prstGeom>
        <a:solidFill>
          <a:schemeClr val="accent1">
            <a:shade val="80000"/>
            <a:hueOff val="263879"/>
            <a:satOff val="-11792"/>
            <a:lumOff val="2731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Conclusions: what makes the business case for a PFCC more influential?</a:t>
          </a:r>
        </a:p>
      </dsp:txBody>
      <dsp:txXfrm>
        <a:off x="1950003" y="3219292"/>
        <a:ext cx="6411969" cy="847812"/>
      </dsp:txXfrm>
    </dsp:sp>
    <dsp:sp modelId="{F5D36DAF-1DD0-4502-A6FB-6FE850CB4568}">
      <dsp:nvSpPr>
        <dsp:cNvPr id="0" name=""/>
        <dsp:cNvSpPr/>
      </dsp:nvSpPr>
      <dsp:spPr>
        <a:xfrm>
          <a:off x="7109138" y="689751"/>
          <a:ext cx="585367" cy="585367"/>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7240846" y="689751"/>
        <a:ext cx="321951" cy="440489"/>
      </dsp:txXfrm>
    </dsp:sp>
    <dsp:sp modelId="{E3F5FFB9-AA25-44C0-B73E-1D556916C8A7}">
      <dsp:nvSpPr>
        <dsp:cNvPr id="0" name=""/>
        <dsp:cNvSpPr/>
      </dsp:nvSpPr>
      <dsp:spPr>
        <a:xfrm>
          <a:off x="7753553" y="1754057"/>
          <a:ext cx="585367" cy="585367"/>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7885261" y="1754057"/>
        <a:ext cx="321951" cy="440489"/>
      </dsp:txXfrm>
    </dsp:sp>
    <dsp:sp modelId="{DCEBE174-F4B4-491B-9950-E8F083084C9B}">
      <dsp:nvSpPr>
        <dsp:cNvPr id="0" name=""/>
        <dsp:cNvSpPr/>
      </dsp:nvSpPr>
      <dsp:spPr>
        <a:xfrm>
          <a:off x="8388350" y="2818362"/>
          <a:ext cx="585367" cy="585367"/>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8520058" y="2818362"/>
        <a:ext cx="321951" cy="4404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2F01B-9EBC-954C-AE0D-A0A1DBD3809E}">
      <dsp:nvSpPr>
        <dsp:cNvPr id="0" name=""/>
        <dsp:cNvSpPr/>
      </dsp:nvSpPr>
      <dsp:spPr>
        <a:xfrm>
          <a:off x="99019" y="11946"/>
          <a:ext cx="6243889" cy="170553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All seven areas conducted extensive consultations, including paper-based and online surveys and local events, promoted through social media, flyers, local press, TV, radio, etc.</a:t>
          </a:r>
          <a:endParaRPr lang="en-US" sz="1800" kern="1200" dirty="0"/>
        </a:p>
      </dsp:txBody>
      <dsp:txXfrm>
        <a:off x="99019" y="11946"/>
        <a:ext cx="6243889" cy="1705530"/>
      </dsp:txXfrm>
    </dsp:sp>
    <dsp:sp modelId="{E1CB0E5B-442E-6841-8086-98A448E6D6F4}">
      <dsp:nvSpPr>
        <dsp:cNvPr id="0" name=""/>
        <dsp:cNvSpPr/>
      </dsp:nvSpPr>
      <dsp:spPr>
        <a:xfrm>
          <a:off x="99019" y="2242198"/>
          <a:ext cx="6264323" cy="64883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t>These consultations involved firefighters, police officers, other public servants, residents, councillors, MPs, etc</a:t>
          </a:r>
          <a:endParaRPr lang="en-US" sz="1800" kern="1200"/>
        </a:p>
      </dsp:txBody>
      <dsp:txXfrm>
        <a:off x="99019" y="2242198"/>
        <a:ext cx="6264323" cy="648835"/>
      </dsp:txXfrm>
    </dsp:sp>
    <dsp:sp modelId="{85C7EAEF-BB82-2549-BE45-DD005E0B406B}">
      <dsp:nvSpPr>
        <dsp:cNvPr id="0" name=""/>
        <dsp:cNvSpPr/>
      </dsp:nvSpPr>
      <dsp:spPr>
        <a:xfrm>
          <a:off x="99019" y="3427631"/>
          <a:ext cx="6302228" cy="129226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The consultations were structured in different ways, but responses varied by force/FRA area and also by roles (e.g. staff affected, residents, local politicians, </a:t>
          </a:r>
          <a:r>
            <a:rPr lang="en-GB" sz="1800" kern="1200" dirty="0" err="1"/>
            <a:t>etc</a:t>
          </a:r>
          <a:r>
            <a:rPr lang="en-GB" sz="1800" kern="1200" dirty="0"/>
            <a:t>)</a:t>
          </a:r>
          <a:endParaRPr lang="en-US" sz="1800" kern="1200" dirty="0"/>
        </a:p>
      </dsp:txBody>
      <dsp:txXfrm>
        <a:off x="99019" y="3427631"/>
        <a:ext cx="6302228" cy="129226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15A03AD6-359B-4450-8288-D2DECAD13D25}" type="datetimeFigureOut">
              <a:rPr lang="en-GB" smtClean="0"/>
              <a:t>16/04/2019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BDA8FBAA-DC27-447C-8929-6AC332CB94EE}" type="slidenum">
              <a:rPr lang="en-GB" smtClean="0"/>
              <a:t>‹#›</a:t>
            </a:fld>
            <a:endParaRPr lang="en-GB"/>
          </a:p>
        </p:txBody>
      </p:sp>
    </p:spTree>
    <p:extLst>
      <p:ext uri="{BB962C8B-B14F-4D97-AF65-F5344CB8AC3E}">
        <p14:creationId xmlns:p14="http://schemas.microsoft.com/office/powerpoint/2010/main" val="9984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A8FBAA-DC27-447C-8929-6AC332CB94EE}" type="slidenum">
              <a:rPr lang="en-GB" smtClean="0"/>
              <a:t>1</a:t>
            </a:fld>
            <a:endParaRPr lang="en-GB"/>
          </a:p>
        </p:txBody>
      </p:sp>
    </p:spTree>
    <p:extLst>
      <p:ext uri="{BB962C8B-B14F-4D97-AF65-F5344CB8AC3E}">
        <p14:creationId xmlns:p14="http://schemas.microsoft.com/office/powerpoint/2010/main" val="1922997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Intuitive</a:t>
            </a:r>
            <a:r>
              <a:rPr lang="en-GB" b="0" baseline="0" dirty="0"/>
              <a:t> perception that ‘it is a good idea’ or ‘common sense’. Prevailing wisdom that the public sector is bureaucratic and wasteful</a:t>
            </a:r>
          </a:p>
          <a:p>
            <a:endParaRPr lang="en-GB" b="0" baseline="0" dirty="0"/>
          </a:p>
          <a:p>
            <a:r>
              <a:rPr lang="en-GB" b="0" baseline="0" dirty="0"/>
              <a:t>Role of austerity</a:t>
            </a:r>
            <a:endParaRPr lang="en-GB" b="0" dirty="0"/>
          </a:p>
        </p:txBody>
      </p:sp>
      <p:sp>
        <p:nvSpPr>
          <p:cNvPr id="4" name="Slide Number Placeholder 3"/>
          <p:cNvSpPr>
            <a:spLocks noGrp="1"/>
          </p:cNvSpPr>
          <p:nvPr>
            <p:ph type="sldNum" sz="quarter" idx="10"/>
          </p:nvPr>
        </p:nvSpPr>
        <p:spPr/>
        <p:txBody>
          <a:bodyPr/>
          <a:lstStyle/>
          <a:p>
            <a:fld id="{BDA8FBAA-DC27-447C-8929-6AC332CB94EE}" type="slidenum">
              <a:rPr lang="en-GB" smtClean="0"/>
              <a:t>13</a:t>
            </a:fld>
            <a:endParaRPr lang="en-GB"/>
          </a:p>
        </p:txBody>
      </p:sp>
    </p:spTree>
    <p:extLst>
      <p:ext uri="{BB962C8B-B14F-4D97-AF65-F5344CB8AC3E}">
        <p14:creationId xmlns:p14="http://schemas.microsoft.com/office/powerpoint/2010/main" val="2924341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Scepticism</a:t>
            </a:r>
            <a:r>
              <a:rPr lang="en-GB" baseline="0" dirty="0"/>
              <a:t> about the impact of proposed cost-cutting on public services, and whether the efficiencies would actually be delivered anyway, and the implementation costs of change. E.g. Herts CC line by line </a:t>
            </a:r>
            <a:r>
              <a:rPr lang="en-GB" baseline="0" dirty="0" err="1"/>
              <a:t>fisking</a:t>
            </a:r>
            <a:r>
              <a:rPr lang="en-GB" baseline="0" dirty="0"/>
              <a:t> of business case – detailed response then from PCC</a:t>
            </a:r>
            <a:endParaRPr lang="en-GB" dirty="0"/>
          </a:p>
          <a:p>
            <a:endParaRPr lang="en-GB" dirty="0"/>
          </a:p>
        </p:txBody>
      </p:sp>
      <p:sp>
        <p:nvSpPr>
          <p:cNvPr id="4" name="Slide Number Placeholder 3"/>
          <p:cNvSpPr>
            <a:spLocks noGrp="1"/>
          </p:cNvSpPr>
          <p:nvPr>
            <p:ph type="sldNum" sz="quarter" idx="10"/>
          </p:nvPr>
        </p:nvSpPr>
        <p:spPr/>
        <p:txBody>
          <a:bodyPr/>
          <a:lstStyle/>
          <a:p>
            <a:fld id="{BDA8FBAA-DC27-447C-8929-6AC332CB94EE}" type="slidenum">
              <a:rPr lang="en-GB" smtClean="0"/>
              <a:t>14</a:t>
            </a:fld>
            <a:endParaRPr lang="en-GB"/>
          </a:p>
        </p:txBody>
      </p:sp>
    </p:spTree>
    <p:extLst>
      <p:ext uri="{BB962C8B-B14F-4D97-AF65-F5344CB8AC3E}">
        <p14:creationId xmlns:p14="http://schemas.microsoft.com/office/powerpoint/2010/main" val="1821474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BDA8FBAA-DC27-447C-8929-6AC332CB94EE}" type="slidenum">
              <a:rPr lang="en-GB" smtClean="0"/>
              <a:t>15</a:t>
            </a:fld>
            <a:endParaRPr lang="en-GB"/>
          </a:p>
        </p:txBody>
      </p:sp>
    </p:spTree>
    <p:extLst>
      <p:ext uri="{BB962C8B-B14F-4D97-AF65-F5344CB8AC3E}">
        <p14:creationId xmlns:p14="http://schemas.microsoft.com/office/powerpoint/2010/main" val="1372251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a:t>
            </a:r>
            <a:r>
              <a:rPr lang="en-GB" baseline="0" dirty="0"/>
              <a:t>mplications for democratic control, plus also scepticism around how surveys were conducted and business cases developed</a:t>
            </a:r>
            <a:endParaRPr lang="en-GB" dirty="0"/>
          </a:p>
        </p:txBody>
      </p:sp>
      <p:sp>
        <p:nvSpPr>
          <p:cNvPr id="4" name="Slide Number Placeholder 3"/>
          <p:cNvSpPr>
            <a:spLocks noGrp="1"/>
          </p:cNvSpPr>
          <p:nvPr>
            <p:ph type="sldNum" sz="quarter" idx="10"/>
          </p:nvPr>
        </p:nvSpPr>
        <p:spPr/>
        <p:txBody>
          <a:bodyPr/>
          <a:lstStyle/>
          <a:p>
            <a:fld id="{BDA8FBAA-DC27-447C-8929-6AC332CB94EE}" type="slidenum">
              <a:rPr lang="en-GB" smtClean="0"/>
              <a:t>16</a:t>
            </a:fld>
            <a:endParaRPr lang="en-GB"/>
          </a:p>
        </p:txBody>
      </p:sp>
    </p:spTree>
    <p:extLst>
      <p:ext uri="{BB962C8B-B14F-4D97-AF65-F5344CB8AC3E}">
        <p14:creationId xmlns:p14="http://schemas.microsoft.com/office/powerpoint/2010/main" val="3515662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‘Reform’ more prevalent in Northants and Essex,</a:t>
            </a:r>
            <a:r>
              <a:rPr lang="en-GB" b="0" baseline="0" dirty="0"/>
              <a:t> where there was a recognised need to change something in order to address poor performance/governance issues.</a:t>
            </a:r>
          </a:p>
          <a:p>
            <a:endParaRPr lang="en-GB" b="0" baseline="0" dirty="0"/>
          </a:p>
          <a:p>
            <a:r>
              <a:rPr lang="en-GB" b="0" baseline="0" dirty="0"/>
              <a:t>Some consultees, especially FRS staff, thought anything must be better than the current arrangement – Brexit parallel. Reform/collaboration as a potential catalyst for improvement</a:t>
            </a:r>
            <a:endParaRPr lang="en-GB" b="0" dirty="0"/>
          </a:p>
        </p:txBody>
      </p:sp>
      <p:sp>
        <p:nvSpPr>
          <p:cNvPr id="4" name="Slide Number Placeholder 3"/>
          <p:cNvSpPr>
            <a:spLocks noGrp="1"/>
          </p:cNvSpPr>
          <p:nvPr>
            <p:ph type="sldNum" sz="quarter" idx="10"/>
          </p:nvPr>
        </p:nvSpPr>
        <p:spPr/>
        <p:txBody>
          <a:bodyPr/>
          <a:lstStyle/>
          <a:p>
            <a:fld id="{BDA8FBAA-DC27-447C-8929-6AC332CB94EE}" type="slidenum">
              <a:rPr lang="en-GB" smtClean="0"/>
              <a:t>17</a:t>
            </a:fld>
            <a:endParaRPr lang="en-GB"/>
          </a:p>
        </p:txBody>
      </p:sp>
    </p:spTree>
    <p:extLst>
      <p:ext uri="{BB962C8B-B14F-4D97-AF65-F5344CB8AC3E}">
        <p14:creationId xmlns:p14="http://schemas.microsoft.com/office/powerpoint/2010/main" val="2829211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A8FBAA-DC27-447C-8929-6AC332CB94EE}" type="slidenum">
              <a:rPr lang="en-GB" smtClean="0"/>
              <a:t>18</a:t>
            </a:fld>
            <a:endParaRPr lang="en-GB"/>
          </a:p>
        </p:txBody>
      </p:sp>
    </p:spTree>
    <p:extLst>
      <p:ext uri="{BB962C8B-B14F-4D97-AF65-F5344CB8AC3E}">
        <p14:creationId xmlns:p14="http://schemas.microsoft.com/office/powerpoint/2010/main" val="2135079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Responses overwhelmingly from</a:t>
            </a:r>
            <a:r>
              <a:rPr lang="en-GB" baseline="0" dirty="0"/>
              <a:t> Conservative councils and MPs. Very few Labour MPs or councils responded. The only Conservative MP to oppose governance change (Heidi Allen) now sits with the Independent Group</a:t>
            </a:r>
          </a:p>
          <a:p>
            <a:endParaRPr lang="en-GB" baseline="0" dirty="0"/>
          </a:p>
          <a:p>
            <a:r>
              <a:rPr lang="en-GB" baseline="0" dirty="0"/>
              <a:t>MPs’ responses somewhat skewed – many expressed in joint letters or copied and pasted text, making little reference to the arguments or the business case</a:t>
            </a:r>
          </a:p>
          <a:p>
            <a:endParaRPr lang="en-GB" baseline="0" dirty="0"/>
          </a:p>
          <a:p>
            <a:r>
              <a:rPr lang="en-GB" baseline="0" dirty="0"/>
              <a:t>Only top tier and district councils included here. Some councils did not respond, or gave a neutral view. Parish councils tended to oppose. </a:t>
            </a:r>
            <a:endParaRPr lang="en-GB" dirty="0"/>
          </a:p>
          <a:p>
            <a:endParaRPr lang="en-GB" dirty="0"/>
          </a:p>
        </p:txBody>
      </p:sp>
      <p:sp>
        <p:nvSpPr>
          <p:cNvPr id="4" name="Slide Number Placeholder 3"/>
          <p:cNvSpPr>
            <a:spLocks noGrp="1"/>
          </p:cNvSpPr>
          <p:nvPr>
            <p:ph type="sldNum" sz="quarter" idx="10"/>
          </p:nvPr>
        </p:nvSpPr>
        <p:spPr/>
        <p:txBody>
          <a:bodyPr/>
          <a:lstStyle/>
          <a:p>
            <a:fld id="{BDA8FBAA-DC27-447C-8929-6AC332CB94EE}" type="slidenum">
              <a:rPr lang="en-GB" smtClean="0"/>
              <a:t>19</a:t>
            </a:fld>
            <a:endParaRPr lang="en-GB"/>
          </a:p>
        </p:txBody>
      </p:sp>
    </p:spTree>
    <p:extLst>
      <p:ext uri="{BB962C8B-B14F-4D97-AF65-F5344CB8AC3E}">
        <p14:creationId xmlns:p14="http://schemas.microsoft.com/office/powerpoint/2010/main" val="1540818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Multiple streams</a:t>
            </a:r>
            <a:r>
              <a:rPr lang="en-GB" baseline="0" dirty="0"/>
              <a:t> and the importance of power with policy entrepreneurs</a:t>
            </a:r>
            <a:endParaRPr lang="en-GB" dirty="0"/>
          </a:p>
        </p:txBody>
      </p:sp>
      <p:sp>
        <p:nvSpPr>
          <p:cNvPr id="4" name="Slide Number Placeholder 3"/>
          <p:cNvSpPr>
            <a:spLocks noGrp="1"/>
          </p:cNvSpPr>
          <p:nvPr>
            <p:ph type="sldNum" sz="quarter" idx="10"/>
          </p:nvPr>
        </p:nvSpPr>
        <p:spPr/>
        <p:txBody>
          <a:bodyPr/>
          <a:lstStyle/>
          <a:p>
            <a:fld id="{BDA8FBAA-DC27-447C-8929-6AC332CB94EE}" type="slidenum">
              <a:rPr lang="en-GB" smtClean="0"/>
              <a:t>20</a:t>
            </a:fld>
            <a:endParaRPr lang="en-GB"/>
          </a:p>
        </p:txBody>
      </p:sp>
    </p:spTree>
    <p:extLst>
      <p:ext uri="{BB962C8B-B14F-4D97-AF65-F5344CB8AC3E}">
        <p14:creationId xmlns:p14="http://schemas.microsoft.com/office/powerpoint/2010/main" val="233354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BDA8FBAA-DC27-447C-8929-6AC332CB94EE}" type="slidenum">
              <a:rPr lang="en-GB" smtClean="0"/>
              <a:t>21</a:t>
            </a:fld>
            <a:endParaRPr lang="en-GB"/>
          </a:p>
        </p:txBody>
      </p:sp>
    </p:spTree>
    <p:extLst>
      <p:ext uri="{BB962C8B-B14F-4D97-AF65-F5344CB8AC3E}">
        <p14:creationId xmlns:p14="http://schemas.microsoft.com/office/powerpoint/2010/main" val="3074429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BDA8FBAA-DC27-447C-8929-6AC332CB94EE}" type="slidenum">
              <a:rPr lang="en-GB" smtClean="0"/>
              <a:t>22</a:t>
            </a:fld>
            <a:endParaRPr lang="en-GB"/>
          </a:p>
        </p:txBody>
      </p:sp>
    </p:spTree>
    <p:extLst>
      <p:ext uri="{BB962C8B-B14F-4D97-AF65-F5344CB8AC3E}">
        <p14:creationId xmlns:p14="http://schemas.microsoft.com/office/powerpoint/2010/main" val="4002007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DA8FBAA-DC27-447C-8929-6AC332CB94EE}" type="slidenum">
              <a:rPr lang="en-GB" smtClean="0"/>
              <a:t>2</a:t>
            </a:fld>
            <a:endParaRPr lang="en-GB"/>
          </a:p>
        </p:txBody>
      </p:sp>
    </p:spTree>
    <p:extLst>
      <p:ext uri="{BB962C8B-B14F-4D97-AF65-F5344CB8AC3E}">
        <p14:creationId xmlns:p14="http://schemas.microsoft.com/office/powerpoint/2010/main" val="2997982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 all business</a:t>
            </a:r>
            <a:r>
              <a:rPr lang="en-GB" baseline="0" dirty="0"/>
              <a:t> cases set out status quo option (North </a:t>
            </a:r>
            <a:r>
              <a:rPr lang="en-GB" baseline="0" dirty="0" err="1"/>
              <a:t>Yorks</a:t>
            </a:r>
            <a:r>
              <a:rPr lang="en-GB" baseline="0" dirty="0"/>
              <a:t> and Essex, after preliminary consultations suggested public appetite for change)</a:t>
            </a:r>
            <a:endParaRPr lang="en-GB" dirty="0"/>
          </a:p>
          <a:p>
            <a:endParaRPr lang="en-GB" baseline="0" dirty="0"/>
          </a:p>
          <a:p>
            <a:r>
              <a:rPr lang="en-GB" baseline="0" dirty="0"/>
              <a:t>Some also considered ‘ease of delivery/implementation’ as a factor when deciding which model to adopt</a:t>
            </a:r>
          </a:p>
          <a:p>
            <a:endParaRPr lang="en-GB" baseline="0" dirty="0"/>
          </a:p>
          <a:p>
            <a:r>
              <a:rPr lang="en-GB" baseline="0" dirty="0"/>
              <a:t>Essex and Northants uncontroversial, largely because of history of poor performance</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Hertfordshire abandoned</a:t>
            </a:r>
          </a:p>
          <a:p>
            <a:r>
              <a:rPr lang="en-GB" sz="1200" b="0" i="0" u="none" strike="noStrike" kern="1200" baseline="0" dirty="0">
                <a:solidFill>
                  <a:schemeClr val="tx1"/>
                </a:solidFill>
                <a:latin typeface="+mn-lt"/>
                <a:ea typeface="+mn-ea"/>
                <a:cs typeface="+mn-cs"/>
              </a:rPr>
              <a:t>North Yorkshire PFCC won’t stand again next time after local party didn’t select her</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HMICFRS inspections:</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Northants, Essex, Staffordshire, North Yorkshire, Shropshire all pending in 2019</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Herts – requires improvement in effectiveness, efficiency and people</a:t>
            </a:r>
          </a:p>
          <a:p>
            <a:r>
              <a:rPr lang="en-GB" dirty="0"/>
              <a:t>Hereford and </a:t>
            </a:r>
            <a:r>
              <a:rPr lang="en-GB" dirty="0" err="1"/>
              <a:t>Worcs</a:t>
            </a:r>
            <a:r>
              <a:rPr lang="en-GB" baseline="0" dirty="0"/>
              <a:t> – good in effectiveness, requires improvement in efficiency and people</a:t>
            </a:r>
          </a:p>
          <a:p>
            <a:r>
              <a:rPr lang="en-GB" baseline="0" dirty="0"/>
              <a:t>Cambridgeshire – good in effectiveness, efficiency and people</a:t>
            </a:r>
            <a:endParaRPr lang="en-GB" dirty="0"/>
          </a:p>
        </p:txBody>
      </p:sp>
      <p:sp>
        <p:nvSpPr>
          <p:cNvPr id="4" name="Slide Number Placeholder 3"/>
          <p:cNvSpPr>
            <a:spLocks noGrp="1"/>
          </p:cNvSpPr>
          <p:nvPr>
            <p:ph type="sldNum" sz="quarter" idx="10"/>
          </p:nvPr>
        </p:nvSpPr>
        <p:spPr/>
        <p:txBody>
          <a:bodyPr/>
          <a:lstStyle/>
          <a:p>
            <a:fld id="{BDA8FBAA-DC27-447C-8929-6AC332CB94EE}" type="slidenum">
              <a:rPr lang="en-GB" smtClean="0"/>
              <a:t>6</a:t>
            </a:fld>
            <a:endParaRPr lang="en-GB"/>
          </a:p>
        </p:txBody>
      </p:sp>
    </p:spTree>
    <p:extLst>
      <p:ext uri="{BB962C8B-B14F-4D97-AF65-F5344CB8AC3E}">
        <p14:creationId xmlns:p14="http://schemas.microsoft.com/office/powerpoint/2010/main" val="3276958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Business cases, consultation</a:t>
            </a:r>
            <a:r>
              <a:rPr lang="en-GB" baseline="0" dirty="0"/>
              <a:t> documents, media stories, CIPFA analyses </a:t>
            </a:r>
            <a:r>
              <a:rPr lang="en-GB" baseline="0" dirty="0" err="1"/>
              <a:t>etc</a:t>
            </a:r>
            <a:r>
              <a:rPr lang="en-GB" baseline="0" dirty="0"/>
              <a:t> used as sources for our analysis. PFCCs are elected representatives, therefore we would expect them to be keen to use such public channels to get their arguments across and convince people of the need for change.</a:t>
            </a:r>
            <a:endParaRPr lang="en-GB" dirty="0"/>
          </a:p>
          <a:p>
            <a:endParaRPr lang="en-GB" dirty="0"/>
          </a:p>
          <a:p>
            <a:r>
              <a:rPr lang="en-GB" dirty="0"/>
              <a:t>Northants – 1109 responses (2017 population 733,000 = 0.15%)</a:t>
            </a:r>
          </a:p>
          <a:p>
            <a:r>
              <a:rPr lang="en-GB" dirty="0" err="1"/>
              <a:t>Cambs</a:t>
            </a:r>
            <a:r>
              <a:rPr lang="en-GB" dirty="0"/>
              <a:t> – 2426 responses (population</a:t>
            </a:r>
            <a:r>
              <a:rPr lang="en-GB" baseline="0" dirty="0"/>
              <a:t> </a:t>
            </a:r>
            <a:r>
              <a:rPr lang="en-GB" dirty="0"/>
              <a:t>849,000 = 0.29%)</a:t>
            </a:r>
          </a:p>
          <a:p>
            <a:r>
              <a:rPr lang="en-GB" dirty="0"/>
              <a:t>Staffs – 2361 responses (population 1.12m = 0.21%)</a:t>
            </a:r>
          </a:p>
          <a:p>
            <a:r>
              <a:rPr lang="en-GB" dirty="0"/>
              <a:t>West Mercia</a:t>
            </a:r>
            <a:r>
              <a:rPr lang="en-GB" baseline="0" dirty="0"/>
              <a:t> – 1279 responses (population 1.26m = 0.1%)</a:t>
            </a:r>
          </a:p>
          <a:p>
            <a:r>
              <a:rPr lang="en-GB" baseline="0" dirty="0"/>
              <a:t>North </a:t>
            </a:r>
            <a:r>
              <a:rPr lang="en-GB" baseline="0" dirty="0" err="1"/>
              <a:t>Yorks</a:t>
            </a:r>
            <a:r>
              <a:rPr lang="en-GB" baseline="0" dirty="0"/>
              <a:t> – 2587 responses (population 813,000 = 0.32%) – following initial consultation with 1050 residents</a:t>
            </a:r>
          </a:p>
          <a:p>
            <a:r>
              <a:rPr lang="en-GB" baseline="0" dirty="0"/>
              <a:t>Essex – 1708 responses (population 1.8m = 0.09%)</a:t>
            </a:r>
          </a:p>
          <a:p>
            <a:r>
              <a:rPr lang="en-GB" baseline="0" dirty="0"/>
              <a:t>Hertfordshire – 304 responses, 272 from general public (population 1.18m = 0.03%, 0.02%)</a:t>
            </a:r>
            <a:endParaRPr lang="en-GB" dirty="0"/>
          </a:p>
          <a:p>
            <a:endParaRPr lang="en-GB" dirty="0"/>
          </a:p>
        </p:txBody>
      </p:sp>
      <p:sp>
        <p:nvSpPr>
          <p:cNvPr id="4" name="Slide Number Placeholder 3"/>
          <p:cNvSpPr>
            <a:spLocks noGrp="1"/>
          </p:cNvSpPr>
          <p:nvPr>
            <p:ph type="sldNum" sz="quarter" idx="10"/>
          </p:nvPr>
        </p:nvSpPr>
        <p:spPr/>
        <p:txBody>
          <a:bodyPr/>
          <a:lstStyle/>
          <a:p>
            <a:fld id="{BDA8FBAA-DC27-447C-8929-6AC332CB94EE}" type="slidenum">
              <a:rPr lang="en-GB" smtClean="0"/>
              <a:t>7</a:t>
            </a:fld>
            <a:endParaRPr lang="en-GB"/>
          </a:p>
        </p:txBody>
      </p:sp>
    </p:spTree>
    <p:extLst>
      <p:ext uri="{BB962C8B-B14F-4D97-AF65-F5344CB8AC3E}">
        <p14:creationId xmlns:p14="http://schemas.microsoft.com/office/powerpoint/2010/main" val="4212731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Cambs</a:t>
            </a:r>
            <a:r>
              <a:rPr lang="en-GB" dirty="0"/>
              <a:t> question: </a:t>
            </a:r>
            <a:r>
              <a:rPr lang="en-GB" sz="1200" b="0" i="1" u="none" strike="noStrike" kern="1200" baseline="0" dirty="0">
                <a:solidFill>
                  <a:schemeClr val="tx1"/>
                </a:solidFill>
                <a:latin typeface="+mn-lt"/>
                <a:ea typeface="+mn-ea"/>
                <a:cs typeface="+mn-cs"/>
              </a:rPr>
              <a:t>“the Police and Crime Commissioner becomes the Police, Fire and Crime Commissioner (PFCC) and has overall responsibility for the governance of both Cambridgeshire Fire and Rescue Service and Cambridgeshire Constabulary” </a:t>
            </a:r>
          </a:p>
          <a:p>
            <a:endParaRPr lang="en-GB" sz="1200" b="0" i="1"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Northants question:</a:t>
            </a:r>
            <a:r>
              <a:rPr lang="en-GB" baseline="0" dirty="0"/>
              <a:t> “</a:t>
            </a:r>
            <a:r>
              <a:rPr lang="en-GB" b="0" i="0" dirty="0">
                <a:latin typeface="PTSans-BoldItalic"/>
              </a:rPr>
              <a:t>How much do you agree or disagree with the proposal for the Northamptonshire Police and Crime Commissioner to take on the governance of Northamptonshire Fire &amp; Rescue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i="1" dirty="0">
              <a:latin typeface="PTSans-BoldItalic"/>
            </a:endParaRPr>
          </a:p>
          <a:p>
            <a:r>
              <a:rPr lang="en-GB" b="1" i="1" dirty="0">
                <a:latin typeface="PTSans-BoldItalic"/>
              </a:rPr>
              <a:t>West Mercia </a:t>
            </a:r>
            <a:r>
              <a:rPr lang="en-GB" sz="1200" b="0" i="0" u="none" strike="noStrike" kern="1200" baseline="0" dirty="0">
                <a:solidFill>
                  <a:schemeClr val="tx1"/>
                </a:solidFill>
                <a:latin typeface="+mn-lt"/>
                <a:ea typeface="+mn-ea"/>
                <a:cs typeface="+mn-cs"/>
              </a:rPr>
              <a:t>Consultation Questionnaire focused only on the proposal put forward by the PCC and the benefits that the PCC considered would result from this proposal (stated as fact). The public consultation did not seek respondents’ views on which of the three models considered in the Initial Business Case (Representation, Governance or Single Employer model) they preferred.</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Herts consultation very limited – only 304 responses (272 from general public)</a:t>
            </a:r>
            <a:endParaRPr lang="en-GB" dirty="0"/>
          </a:p>
          <a:p>
            <a:endParaRPr lang="en-GB" dirty="0"/>
          </a:p>
        </p:txBody>
      </p:sp>
      <p:sp>
        <p:nvSpPr>
          <p:cNvPr id="4" name="Slide Number Placeholder 3"/>
          <p:cNvSpPr>
            <a:spLocks noGrp="1"/>
          </p:cNvSpPr>
          <p:nvPr>
            <p:ph type="sldNum" sz="quarter" idx="10"/>
          </p:nvPr>
        </p:nvSpPr>
        <p:spPr/>
        <p:txBody>
          <a:bodyPr/>
          <a:lstStyle/>
          <a:p>
            <a:fld id="{BDA8FBAA-DC27-447C-8929-6AC332CB94EE}" type="slidenum">
              <a:rPr lang="en-GB" smtClean="0"/>
              <a:t>8</a:t>
            </a:fld>
            <a:endParaRPr lang="en-GB"/>
          </a:p>
        </p:txBody>
      </p:sp>
    </p:spTree>
    <p:extLst>
      <p:ext uri="{BB962C8B-B14F-4D97-AF65-F5344CB8AC3E}">
        <p14:creationId xmlns:p14="http://schemas.microsoft.com/office/powerpoint/2010/main" val="2726541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Essex felt change was necessary after Lucas review, though public evidently did not…</a:t>
            </a:r>
          </a:p>
          <a:p>
            <a:endParaRPr lang="en-GB" dirty="0"/>
          </a:p>
          <a:p>
            <a:r>
              <a:rPr lang="en-GB" dirty="0"/>
              <a:t>Essex question: </a:t>
            </a:r>
            <a:endParaRPr lang="en-GB" sz="1200" b="0" i="0" u="none" strike="noStrike" kern="1200" baseline="0" dirty="0">
              <a:solidFill>
                <a:schemeClr val="tx1"/>
              </a:solidFill>
              <a:latin typeface="+mn-lt"/>
              <a:ea typeface="+mn-ea"/>
              <a:cs typeface="+mn-cs"/>
            </a:endParaRPr>
          </a:p>
          <a:p>
            <a:r>
              <a:rPr lang="en-GB" sz="1200" b="0" i="1" u="none" strike="noStrike" kern="1200" baseline="0" dirty="0">
                <a:solidFill>
                  <a:schemeClr val="tx1"/>
                </a:solidFill>
                <a:latin typeface="+mn-lt"/>
                <a:ea typeface="+mn-ea"/>
                <a:cs typeface="+mn-cs"/>
              </a:rPr>
              <a:t>Considering the benefits and the ease of delivery presented in the three options, please rate each of them. Rate each option on a scale of 1-5: </a:t>
            </a:r>
            <a:endParaRPr lang="en-GB" sz="1200" b="0" i="0" u="none" strike="noStrike" kern="1200" baseline="0" dirty="0">
              <a:solidFill>
                <a:schemeClr val="tx1"/>
              </a:solidFill>
              <a:latin typeface="+mn-lt"/>
              <a:ea typeface="+mn-ea"/>
              <a:cs typeface="+mn-cs"/>
            </a:endParaRPr>
          </a:p>
          <a:p>
            <a:r>
              <a:rPr lang="en-GB" sz="1200" b="1" i="1" u="none" strike="noStrike" kern="1200" baseline="0" dirty="0">
                <a:solidFill>
                  <a:schemeClr val="tx1"/>
                </a:solidFill>
                <a:latin typeface="+mn-lt"/>
                <a:ea typeface="+mn-ea"/>
                <a:cs typeface="+mn-cs"/>
              </a:rPr>
              <a:t>1 – </a:t>
            </a:r>
            <a:r>
              <a:rPr lang="en-GB" sz="1200" b="0" i="1" u="none" strike="noStrike" kern="1200" baseline="0" dirty="0">
                <a:solidFill>
                  <a:schemeClr val="tx1"/>
                </a:solidFill>
                <a:latin typeface="+mn-lt"/>
                <a:ea typeface="+mn-ea"/>
                <a:cs typeface="+mn-cs"/>
              </a:rPr>
              <a:t>Being, I do not see any benefits being delivered through this option. </a:t>
            </a:r>
            <a:endParaRPr lang="en-GB" sz="1200" b="0" i="0" u="none" strike="noStrike" kern="1200" baseline="0" dirty="0">
              <a:solidFill>
                <a:schemeClr val="tx1"/>
              </a:solidFill>
              <a:latin typeface="+mn-lt"/>
              <a:ea typeface="+mn-ea"/>
              <a:cs typeface="+mn-cs"/>
            </a:endParaRPr>
          </a:p>
          <a:p>
            <a:r>
              <a:rPr lang="en-GB" sz="1200" b="1" i="1" u="none" strike="noStrike" kern="1200" baseline="0" dirty="0">
                <a:solidFill>
                  <a:schemeClr val="tx1"/>
                </a:solidFill>
                <a:latin typeface="+mn-lt"/>
                <a:ea typeface="+mn-ea"/>
                <a:cs typeface="+mn-cs"/>
              </a:rPr>
              <a:t>5 – </a:t>
            </a:r>
            <a:r>
              <a:rPr lang="en-GB" sz="1200" b="0" i="1" u="none" strike="noStrike" kern="1200" baseline="0" dirty="0">
                <a:solidFill>
                  <a:schemeClr val="tx1"/>
                </a:solidFill>
                <a:latin typeface="+mn-lt"/>
                <a:ea typeface="+mn-ea"/>
                <a:cs typeface="+mn-cs"/>
              </a:rPr>
              <a:t>Being, I see significant benefits being delivered through this option. </a:t>
            </a:r>
          </a:p>
          <a:p>
            <a:endParaRPr lang="en-GB" sz="1200" b="0" i="1"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Clear opposition in Staffs, but this made no difference</a:t>
            </a:r>
          </a:p>
          <a:p>
            <a:endParaRPr lang="en-GB" sz="1200" b="0" i="1"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North </a:t>
            </a:r>
            <a:r>
              <a:rPr lang="en-GB" sz="1200" b="0" i="0" u="none" strike="noStrike" kern="1200" baseline="0" dirty="0" err="1">
                <a:solidFill>
                  <a:schemeClr val="tx1"/>
                </a:solidFill>
                <a:latin typeface="+mn-lt"/>
                <a:ea typeface="+mn-ea"/>
                <a:cs typeface="+mn-cs"/>
              </a:rPr>
              <a:t>Yorks</a:t>
            </a:r>
            <a:r>
              <a:rPr lang="en-GB" sz="1200" b="0" i="0" u="none" strike="noStrike" kern="1200" baseline="0" dirty="0">
                <a:solidFill>
                  <a:schemeClr val="tx1"/>
                </a:solidFill>
                <a:latin typeface="+mn-lt"/>
                <a:ea typeface="+mn-ea"/>
                <a:cs typeface="+mn-cs"/>
              </a:rPr>
              <a:t> preceded by a preliminary consultation that found residents were in favour of greater collaboration between FRS and Police. This then excluded No Change from subsequent consultation – example of an initial leading question resulting in a skewed survey afterwards</a:t>
            </a:r>
          </a:p>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DA8FBAA-DC27-447C-8929-6AC332CB94EE}" type="slidenum">
              <a:rPr lang="en-GB" smtClean="0"/>
              <a:t>9</a:t>
            </a:fld>
            <a:endParaRPr lang="en-GB"/>
          </a:p>
        </p:txBody>
      </p:sp>
    </p:spTree>
    <p:extLst>
      <p:ext uri="{BB962C8B-B14F-4D97-AF65-F5344CB8AC3E}">
        <p14:creationId xmlns:p14="http://schemas.microsoft.com/office/powerpoint/2010/main" val="3685030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CIPFA analysis</a:t>
            </a:r>
            <a:r>
              <a:rPr lang="en-GB" b="0" baseline="0" dirty="0"/>
              <a:t> required where there was local opposition to a change.</a:t>
            </a:r>
          </a:p>
          <a:p>
            <a:endParaRPr lang="en-GB" b="0" baseline="0" dirty="0"/>
          </a:p>
          <a:p>
            <a:r>
              <a:rPr lang="en-GB" b="0" baseline="0" dirty="0"/>
              <a:t>Notable that CIPFA reports were inconclusive – but they had a very narrow remit. Where opposition existed, this was based on whether the reform would address an actual problem, not whether it would have an impact on the 3Es – CIPFA not asked to identify and evaluate the reasons why PCCs felt change was necessary. So opposition to change wasn’t on the basis of it not delivering </a:t>
            </a:r>
            <a:r>
              <a:rPr lang="en-GB" b="0" baseline="0" dirty="0" err="1"/>
              <a:t>VfM</a:t>
            </a:r>
            <a:r>
              <a:rPr lang="en-GB" b="0" baseline="0" dirty="0"/>
              <a:t>, but this was the grounds for asking CIPFA to do the analysis</a:t>
            </a:r>
            <a:endParaRPr lang="en-GB" b="0" dirty="0"/>
          </a:p>
        </p:txBody>
      </p:sp>
      <p:sp>
        <p:nvSpPr>
          <p:cNvPr id="4" name="Slide Number Placeholder 3"/>
          <p:cNvSpPr>
            <a:spLocks noGrp="1"/>
          </p:cNvSpPr>
          <p:nvPr>
            <p:ph type="sldNum" sz="quarter" idx="10"/>
          </p:nvPr>
        </p:nvSpPr>
        <p:spPr/>
        <p:txBody>
          <a:bodyPr/>
          <a:lstStyle/>
          <a:p>
            <a:fld id="{BDA8FBAA-DC27-447C-8929-6AC332CB94EE}" type="slidenum">
              <a:rPr lang="en-GB" smtClean="0"/>
              <a:t>10</a:t>
            </a:fld>
            <a:endParaRPr lang="en-GB"/>
          </a:p>
        </p:txBody>
      </p:sp>
    </p:spTree>
    <p:extLst>
      <p:ext uri="{BB962C8B-B14F-4D97-AF65-F5344CB8AC3E}">
        <p14:creationId xmlns:p14="http://schemas.microsoft.com/office/powerpoint/2010/main" val="3278423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What does this tell us about policymaking and evidence?</a:t>
            </a:r>
          </a:p>
        </p:txBody>
      </p:sp>
      <p:sp>
        <p:nvSpPr>
          <p:cNvPr id="4" name="Slide Number Placeholder 3"/>
          <p:cNvSpPr>
            <a:spLocks noGrp="1"/>
          </p:cNvSpPr>
          <p:nvPr>
            <p:ph type="sldNum" sz="quarter" idx="10"/>
          </p:nvPr>
        </p:nvSpPr>
        <p:spPr/>
        <p:txBody>
          <a:bodyPr/>
          <a:lstStyle/>
          <a:p>
            <a:fld id="{BDA8FBAA-DC27-447C-8929-6AC332CB94EE}" type="slidenum">
              <a:rPr lang="en-GB" smtClean="0"/>
              <a:t>11</a:t>
            </a:fld>
            <a:endParaRPr lang="en-GB"/>
          </a:p>
        </p:txBody>
      </p:sp>
    </p:spTree>
    <p:extLst>
      <p:ext uri="{BB962C8B-B14F-4D97-AF65-F5344CB8AC3E}">
        <p14:creationId xmlns:p14="http://schemas.microsoft.com/office/powerpoint/2010/main" val="4093326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Relationship between </a:t>
            </a:r>
            <a:r>
              <a:rPr lang="en-GB" b="0"/>
              <a:t>these narratives</a:t>
            </a:r>
            <a:endParaRPr lang="en-GB" b="0" dirty="0"/>
          </a:p>
        </p:txBody>
      </p:sp>
      <p:sp>
        <p:nvSpPr>
          <p:cNvPr id="4" name="Slide Number Placeholder 3"/>
          <p:cNvSpPr>
            <a:spLocks noGrp="1"/>
          </p:cNvSpPr>
          <p:nvPr>
            <p:ph type="sldNum" sz="quarter" idx="10"/>
          </p:nvPr>
        </p:nvSpPr>
        <p:spPr/>
        <p:txBody>
          <a:bodyPr/>
          <a:lstStyle/>
          <a:p>
            <a:fld id="{BDA8FBAA-DC27-447C-8929-6AC332CB94EE}" type="slidenum">
              <a:rPr lang="en-GB" smtClean="0"/>
              <a:t>12</a:t>
            </a:fld>
            <a:endParaRPr lang="en-GB"/>
          </a:p>
        </p:txBody>
      </p:sp>
    </p:spTree>
    <p:extLst>
      <p:ext uri="{BB962C8B-B14F-4D97-AF65-F5344CB8AC3E}">
        <p14:creationId xmlns:p14="http://schemas.microsoft.com/office/powerpoint/2010/main" val="781557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42F10E-AE1E-481E-8282-465953BDAE17}" type="datetimeFigureOut">
              <a:rPr lang="en-GB" smtClean="0"/>
              <a:t>16/04/2019</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314584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42F10E-AE1E-481E-8282-465953BDAE17}" type="datetimeFigureOut">
              <a:rPr lang="en-GB" smtClean="0"/>
              <a:t>16/04/2019</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1538480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42F10E-AE1E-481E-8282-465953BDAE17}" type="datetimeFigureOut">
              <a:rPr lang="en-GB" smtClean="0"/>
              <a:t>16/04/2019</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ABC97A-6863-498C-AEB5-77BA747ED34B}"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7185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942F10E-AE1E-481E-8282-465953BDAE17}" type="datetimeFigureOut">
              <a:rPr lang="en-GB" smtClean="0"/>
              <a:t>16/04/2019</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3772686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942F10E-AE1E-481E-8282-465953BDAE17}" type="datetimeFigureOut">
              <a:rPr lang="en-GB" smtClean="0"/>
              <a:t>16/04/2019</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ABC97A-6863-498C-AEB5-77BA747ED34B}"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7147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942F10E-AE1E-481E-8282-465953BDAE17}" type="datetimeFigureOut">
              <a:rPr lang="en-GB" smtClean="0"/>
              <a:t>16/04/2019</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15132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42F10E-AE1E-481E-8282-465953BDAE17}" type="datetimeFigureOut">
              <a:rPr lang="en-GB" smtClean="0"/>
              <a:t>16/04/2019</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207808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42F10E-AE1E-481E-8282-465953BDAE17}" type="datetimeFigureOut">
              <a:rPr lang="en-GB" smtClean="0"/>
              <a:t>16/04/2019</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3241204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42F10E-AE1E-481E-8282-465953BDAE17}" type="datetimeFigureOut">
              <a:rPr lang="en-GB" smtClean="0"/>
              <a:t>16/04/2019</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44194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42F10E-AE1E-481E-8282-465953BDAE17}" type="datetimeFigureOut">
              <a:rPr lang="en-GB" smtClean="0"/>
              <a:t>16/04/2019</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2543112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42F10E-AE1E-481E-8282-465953BDAE17}" type="datetimeFigureOut">
              <a:rPr lang="en-GB" smtClean="0"/>
              <a:t>16/04/2019</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321617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42F10E-AE1E-481E-8282-465953BDAE17}" type="datetimeFigureOut">
              <a:rPr lang="en-GB" smtClean="0"/>
              <a:t>16/04/2019</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2257402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42F10E-AE1E-481E-8282-465953BDAE17}" type="datetimeFigureOut">
              <a:rPr lang="en-GB" smtClean="0"/>
              <a:t>16/04/2019</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930734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2F10E-AE1E-481E-8282-465953BDAE17}" type="datetimeFigureOut">
              <a:rPr lang="en-GB" smtClean="0"/>
              <a:t>16/04/2019</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1739361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42F10E-AE1E-481E-8282-465953BDAE17}" type="datetimeFigureOut">
              <a:rPr lang="en-GB" smtClean="0"/>
              <a:t>16/04/2019</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2510142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42F10E-AE1E-481E-8282-465953BDAE17}" type="datetimeFigureOut">
              <a:rPr lang="en-GB" smtClean="0"/>
              <a:t>16/04/2019</a:t>
            </a:fld>
            <a:endParaRPr lang="en-GB"/>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ABC97A-6863-498C-AEB5-77BA747ED34B}" type="slidenum">
              <a:rPr lang="en-GB" smtClean="0"/>
              <a:t>‹#›</a:t>
            </a:fld>
            <a:endParaRPr lang="en-GB"/>
          </a:p>
        </p:txBody>
      </p:sp>
    </p:spTree>
    <p:extLst>
      <p:ext uri="{BB962C8B-B14F-4D97-AF65-F5344CB8AC3E}">
        <p14:creationId xmlns:p14="http://schemas.microsoft.com/office/powerpoint/2010/main" val="1279223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942F10E-AE1E-481E-8282-465953BDAE17}" type="datetimeFigureOut">
              <a:rPr lang="en-GB" smtClean="0"/>
              <a:t>16/04/2019</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4ABC97A-6863-498C-AEB5-77BA747ED34B}" type="slidenum">
              <a:rPr lang="en-GB" smtClean="0"/>
              <a:t>‹#›</a:t>
            </a:fld>
            <a:endParaRPr lang="en-GB"/>
          </a:p>
        </p:txBody>
      </p:sp>
    </p:spTree>
    <p:extLst>
      <p:ext uri="{BB962C8B-B14F-4D97-AF65-F5344CB8AC3E}">
        <p14:creationId xmlns:p14="http://schemas.microsoft.com/office/powerpoint/2010/main" val="2781127649"/>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 id="2147483887" r:id="rId13"/>
    <p:sldLayoutId id="2147483888" r:id="rId14"/>
    <p:sldLayoutId id="2147483889" r:id="rId15"/>
    <p:sldLayoutId id="2147483890"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Peter.Eckersley@ntu.ac.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eter.Murphy@ntu.ac.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4178" y="512959"/>
            <a:ext cx="5585508" cy="2643009"/>
          </a:xfrm>
        </p:spPr>
        <p:txBody>
          <a:bodyPr>
            <a:normAutofit/>
          </a:bodyPr>
          <a:lstStyle/>
          <a:p>
            <a:pPr algn="l">
              <a:lnSpc>
                <a:spcPct val="90000"/>
              </a:lnSpc>
            </a:pPr>
            <a:r>
              <a:rPr lang="en-GB" sz="3400" dirty="0"/>
              <a:t>An academic view on consultation exercises by PCCs</a:t>
            </a:r>
          </a:p>
        </p:txBody>
      </p:sp>
      <p:sp>
        <p:nvSpPr>
          <p:cNvPr id="3" name="Subtitle 2"/>
          <p:cNvSpPr>
            <a:spLocks noGrp="1"/>
          </p:cNvSpPr>
          <p:nvPr>
            <p:ph type="subTitle" idx="1"/>
          </p:nvPr>
        </p:nvSpPr>
        <p:spPr>
          <a:xfrm>
            <a:off x="4114178" y="3335655"/>
            <a:ext cx="4299666" cy="1246763"/>
          </a:xfrm>
        </p:spPr>
        <p:txBody>
          <a:bodyPr>
            <a:normAutofit/>
          </a:bodyPr>
          <a:lstStyle/>
          <a:p>
            <a:pPr algn="l">
              <a:lnSpc>
                <a:spcPct val="90000"/>
              </a:lnSpc>
            </a:pPr>
            <a:r>
              <a:rPr lang="en-GB" sz="1600" b="1" dirty="0"/>
              <a:t>Dr Pete Eckersley</a:t>
            </a:r>
          </a:p>
          <a:p>
            <a:pPr algn="l">
              <a:lnSpc>
                <a:spcPct val="90000"/>
              </a:lnSpc>
            </a:pPr>
            <a:r>
              <a:rPr lang="en-GB" sz="1600" b="1" dirty="0"/>
              <a:t>Prof Pete Murphy</a:t>
            </a:r>
          </a:p>
          <a:p>
            <a:pPr algn="l">
              <a:lnSpc>
                <a:spcPct val="90000"/>
              </a:lnSpc>
            </a:pPr>
            <a:r>
              <a:rPr lang="en-GB" sz="1600" b="1" dirty="0"/>
              <a:t>Nottingham Trent University</a:t>
            </a:r>
          </a:p>
        </p:txBody>
      </p:sp>
      <p:pic>
        <p:nvPicPr>
          <p:cNvPr id="16" name="Picture 15">
            <a:extLst>
              <a:ext uri="{FF2B5EF4-FFF2-40B4-BE49-F238E27FC236}">
                <a16:creationId xmlns:a16="http://schemas.microsoft.com/office/drawing/2014/main" id="{A865F061-CF0B-424B-B73B-E3A4DA5CF06B}"/>
              </a:ext>
            </a:extLst>
          </p:cNvPr>
          <p:cNvPicPr>
            <a:picLocks noChangeAspect="1"/>
          </p:cNvPicPr>
          <p:nvPr/>
        </p:nvPicPr>
        <p:blipFill>
          <a:blip r:embed="rId3"/>
          <a:stretch>
            <a:fillRect/>
          </a:stretch>
        </p:blipFill>
        <p:spPr>
          <a:xfrm>
            <a:off x="8651219" y="3078171"/>
            <a:ext cx="3150256" cy="1504247"/>
          </a:xfrm>
          <a:prstGeom prst="rect">
            <a:avLst/>
          </a:prstGeom>
        </p:spPr>
      </p:pic>
      <p:sp>
        <p:nvSpPr>
          <p:cNvPr id="6" name="Rectangle 5">
            <a:extLst>
              <a:ext uri="{FF2B5EF4-FFF2-40B4-BE49-F238E27FC236}">
                <a16:creationId xmlns:a16="http://schemas.microsoft.com/office/drawing/2014/main" id="{EE238FA1-90BB-A240-91D5-9CD4E72EA704}"/>
              </a:ext>
            </a:extLst>
          </p:cNvPr>
          <p:cNvSpPr/>
          <p:nvPr/>
        </p:nvSpPr>
        <p:spPr>
          <a:xfrm>
            <a:off x="4114178" y="4582418"/>
            <a:ext cx="4222955" cy="1477328"/>
          </a:xfrm>
          <a:prstGeom prst="rect">
            <a:avLst/>
          </a:prstGeom>
        </p:spPr>
        <p:txBody>
          <a:bodyPr wrap="square">
            <a:spAutoFit/>
          </a:bodyPr>
          <a:lstStyle/>
          <a:p>
            <a:r>
              <a:rPr lang="en-GB" b="1" dirty="0">
                <a:solidFill>
                  <a:srgbClr val="002060"/>
                </a:solidFill>
              </a:rPr>
              <a:t>National Fire Chiefs Council</a:t>
            </a:r>
          </a:p>
          <a:p>
            <a:r>
              <a:rPr lang="en-GB" b="1" dirty="0">
                <a:solidFill>
                  <a:srgbClr val="002060"/>
                </a:solidFill>
              </a:rPr>
              <a:t>PCC Fire Governance Conference</a:t>
            </a:r>
          </a:p>
          <a:p>
            <a:r>
              <a:rPr lang="en-GB" dirty="0">
                <a:solidFill>
                  <a:srgbClr val="002060"/>
                </a:solidFill>
              </a:rPr>
              <a:t>National Memoriam Arboretum</a:t>
            </a:r>
          </a:p>
          <a:p>
            <a:endParaRPr lang="en-GB" dirty="0">
              <a:solidFill>
                <a:srgbClr val="002060"/>
              </a:solidFill>
            </a:endParaRPr>
          </a:p>
          <a:p>
            <a:r>
              <a:rPr lang="en-GB" dirty="0">
                <a:solidFill>
                  <a:srgbClr val="002060"/>
                </a:solidFill>
              </a:rPr>
              <a:t>28 March 2019</a:t>
            </a:r>
          </a:p>
        </p:txBody>
      </p:sp>
      <p:sp>
        <p:nvSpPr>
          <p:cNvPr id="4" name="Rectangle 3"/>
          <p:cNvSpPr/>
          <p:nvPr/>
        </p:nvSpPr>
        <p:spPr>
          <a:xfrm>
            <a:off x="9699686" y="5705620"/>
            <a:ext cx="1598515" cy="369332"/>
          </a:xfrm>
          <a:prstGeom prst="rect">
            <a:avLst/>
          </a:prstGeom>
        </p:spPr>
        <p:txBody>
          <a:bodyPr wrap="none">
            <a:spAutoFit/>
          </a:bodyPr>
          <a:lstStyle/>
          <a:p>
            <a:r>
              <a:rPr lang="en-GB" b="1" dirty="0"/>
              <a:t>@</a:t>
            </a:r>
            <a:r>
              <a:rPr lang="en-GB" b="1" dirty="0" err="1"/>
              <a:t>peckersley</a:t>
            </a:r>
            <a:endParaRPr lang="en-GB"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83728" y="5486896"/>
            <a:ext cx="806780" cy="806780"/>
          </a:xfrm>
          <a:prstGeom prst="rect">
            <a:avLst/>
          </a:prstGeom>
        </p:spPr>
      </p:pic>
    </p:spTree>
    <p:extLst>
      <p:ext uri="{BB962C8B-B14F-4D97-AF65-F5344CB8AC3E}">
        <p14:creationId xmlns:p14="http://schemas.microsoft.com/office/powerpoint/2010/main" val="164014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CIPFA analyses of business cases</a:t>
            </a:r>
          </a:p>
        </p:txBody>
      </p:sp>
      <p:sp>
        <p:nvSpPr>
          <p:cNvPr id="3" name="Content Placeholder 2"/>
          <p:cNvSpPr>
            <a:spLocks noGrp="1"/>
          </p:cNvSpPr>
          <p:nvPr>
            <p:ph idx="1"/>
          </p:nvPr>
        </p:nvSpPr>
        <p:spPr/>
        <p:txBody>
          <a:bodyPr>
            <a:noAutofit/>
          </a:bodyPr>
          <a:lstStyle/>
          <a:p>
            <a:r>
              <a:rPr lang="en-GB" sz="2200" dirty="0"/>
              <a:t>Limited to assessing the impact of the selected governance model on </a:t>
            </a:r>
            <a:r>
              <a:rPr lang="en-GB" sz="2200" dirty="0" err="1"/>
              <a:t>VfM</a:t>
            </a:r>
            <a:r>
              <a:rPr lang="en-GB" sz="2200" dirty="0"/>
              <a:t> (the 3Es) and public safety</a:t>
            </a:r>
          </a:p>
          <a:p>
            <a:r>
              <a:rPr lang="en-GB" sz="2200" dirty="0"/>
              <a:t>Results largely inconclusive, and don’t appear to be influential</a:t>
            </a:r>
          </a:p>
          <a:p>
            <a:r>
              <a:rPr lang="en-GB" sz="2200" dirty="0"/>
              <a:t>Very hard to verify many of the promised financial savings or judge the impact on public safety</a:t>
            </a:r>
          </a:p>
          <a:p>
            <a:r>
              <a:rPr lang="en-GB" sz="2200" dirty="0"/>
              <a:t>Where opinions are expressed, they are sceptical: “it is our view that the scale and timing of the savings included in the LBC… are ambitious and not supported by any detailed plans.” (West Mercia)</a:t>
            </a:r>
          </a:p>
          <a:p>
            <a:r>
              <a:rPr lang="en-GB" sz="2200" dirty="0"/>
              <a:t>None damning enough to warrant a re-think</a:t>
            </a:r>
          </a:p>
        </p:txBody>
      </p:sp>
    </p:spTree>
    <p:extLst>
      <p:ext uri="{BB962C8B-B14F-4D97-AF65-F5344CB8AC3E}">
        <p14:creationId xmlns:p14="http://schemas.microsoft.com/office/powerpoint/2010/main" val="33567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4400" dirty="0"/>
              <a:t>So if there was limited public support for change, and business cases were unconvincing, why did reform proposals get the go-ahead?</a:t>
            </a:r>
          </a:p>
          <a:p>
            <a:pPr marL="0" indent="0">
              <a:buNone/>
            </a:pPr>
            <a:endParaRPr lang="en-GB" sz="4400" dirty="0"/>
          </a:p>
        </p:txBody>
      </p:sp>
    </p:spTree>
    <p:extLst>
      <p:ext uri="{BB962C8B-B14F-4D97-AF65-F5344CB8AC3E}">
        <p14:creationId xmlns:p14="http://schemas.microsoft.com/office/powerpoint/2010/main" val="4128439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is the narrative/story around potential change?</a:t>
            </a:r>
          </a:p>
        </p:txBody>
      </p:sp>
      <p:graphicFrame>
        <p:nvGraphicFramePr>
          <p:cNvPr id="4" name="Table 3"/>
          <p:cNvGraphicFramePr>
            <a:graphicFrameLocks noGrp="1"/>
          </p:cNvGraphicFramePr>
          <p:nvPr>
            <p:extLst>
              <p:ext uri="{D42A27DB-BD31-4B8C-83A1-F6EECF244321}">
                <p14:modId xmlns:p14="http://schemas.microsoft.com/office/powerpoint/2010/main" val="4073002522"/>
              </p:ext>
            </p:extLst>
          </p:nvPr>
        </p:nvGraphicFramePr>
        <p:xfrm>
          <a:off x="2161309" y="1905000"/>
          <a:ext cx="9785267" cy="4743253"/>
        </p:xfrm>
        <a:graphic>
          <a:graphicData uri="http://schemas.openxmlformats.org/drawingml/2006/table">
            <a:tbl>
              <a:tblPr>
                <a:tableStyleId>{5C22544A-7EE6-4342-B048-85BDC9FD1C3A}</a:tableStyleId>
              </a:tblPr>
              <a:tblGrid>
                <a:gridCol w="1009403">
                  <a:extLst>
                    <a:ext uri="{9D8B030D-6E8A-4147-A177-3AD203B41FA5}">
                      <a16:colId xmlns:a16="http://schemas.microsoft.com/office/drawing/2014/main" val="1408446253"/>
                    </a:ext>
                  </a:extLst>
                </a:gridCol>
                <a:gridCol w="1176855">
                  <a:extLst>
                    <a:ext uri="{9D8B030D-6E8A-4147-A177-3AD203B41FA5}">
                      <a16:colId xmlns:a16="http://schemas.microsoft.com/office/drawing/2014/main" val="3939237497"/>
                    </a:ext>
                  </a:extLst>
                </a:gridCol>
                <a:gridCol w="1551538">
                  <a:extLst>
                    <a:ext uri="{9D8B030D-6E8A-4147-A177-3AD203B41FA5}">
                      <a16:colId xmlns:a16="http://schemas.microsoft.com/office/drawing/2014/main" val="3846685906"/>
                    </a:ext>
                  </a:extLst>
                </a:gridCol>
                <a:gridCol w="1551538">
                  <a:extLst>
                    <a:ext uri="{9D8B030D-6E8A-4147-A177-3AD203B41FA5}">
                      <a16:colId xmlns:a16="http://schemas.microsoft.com/office/drawing/2014/main" val="694002680"/>
                    </a:ext>
                  </a:extLst>
                </a:gridCol>
                <a:gridCol w="1463381">
                  <a:extLst>
                    <a:ext uri="{9D8B030D-6E8A-4147-A177-3AD203B41FA5}">
                      <a16:colId xmlns:a16="http://schemas.microsoft.com/office/drawing/2014/main" val="1179599628"/>
                    </a:ext>
                  </a:extLst>
                </a:gridCol>
                <a:gridCol w="1516276">
                  <a:extLst>
                    <a:ext uri="{9D8B030D-6E8A-4147-A177-3AD203B41FA5}">
                      <a16:colId xmlns:a16="http://schemas.microsoft.com/office/drawing/2014/main" val="1894721278"/>
                    </a:ext>
                  </a:extLst>
                </a:gridCol>
                <a:gridCol w="1516276">
                  <a:extLst>
                    <a:ext uri="{9D8B030D-6E8A-4147-A177-3AD203B41FA5}">
                      <a16:colId xmlns:a16="http://schemas.microsoft.com/office/drawing/2014/main" val="3722834050"/>
                    </a:ext>
                  </a:extLst>
                </a:gridCol>
              </a:tblGrid>
              <a:tr h="268855">
                <a:tc rowSpan="2">
                  <a:txBody>
                    <a:bodyPr/>
                    <a:lstStyle/>
                    <a:p>
                      <a:pPr algn="ctr" rtl="0" fontAlgn="ctr"/>
                      <a:r>
                        <a:rPr lang="en-GB" sz="1400" u="none" strike="noStrike" dirty="0">
                          <a:effectLst/>
                        </a:rPr>
                        <a:t> </a:t>
                      </a:r>
                      <a:endParaRPr lang="en-GB" sz="1400" b="1" i="0" u="none" strike="noStrike" dirty="0">
                        <a:solidFill>
                          <a:srgbClr val="000000"/>
                        </a:solidFill>
                        <a:effectLst/>
                        <a:latin typeface="Verdana" panose="020B0604030504040204" pitchFamily="34" charset="0"/>
                      </a:endParaRPr>
                    </a:p>
                  </a:txBody>
                  <a:tcPr marL="6350" marR="6350" marT="6350" marB="0" anchor="ctr"/>
                </a:tc>
                <a:tc gridSpan="2">
                  <a:txBody>
                    <a:bodyPr/>
                    <a:lstStyle/>
                    <a:p>
                      <a:pPr algn="ctr" rtl="0" fontAlgn="ctr"/>
                      <a:r>
                        <a:rPr lang="en-GB" sz="1400" b="1" u="none" strike="noStrike" dirty="0">
                          <a:solidFill>
                            <a:schemeClr val="bg1"/>
                          </a:solidFill>
                          <a:effectLst/>
                        </a:rPr>
                        <a:t>Finance</a:t>
                      </a:r>
                      <a:endParaRPr lang="en-GB" sz="1400" b="1" i="0" u="none" strike="noStrike" dirty="0">
                        <a:solidFill>
                          <a:schemeClr val="bg1"/>
                        </a:solidFill>
                        <a:effectLst/>
                        <a:latin typeface="Verdana" panose="020B0604030504040204" pitchFamily="34" charset="0"/>
                      </a:endParaRPr>
                    </a:p>
                  </a:txBody>
                  <a:tcPr marL="6350" marR="6350" marT="6350" marB="0" anchor="ctr">
                    <a:solidFill>
                      <a:schemeClr val="tx1"/>
                    </a:solidFill>
                  </a:tcPr>
                </a:tc>
                <a:tc hMerge="1">
                  <a:txBody>
                    <a:bodyPr/>
                    <a:lstStyle/>
                    <a:p>
                      <a:endParaRPr lang="en-GB"/>
                    </a:p>
                  </a:txBody>
                  <a:tcPr/>
                </a:tc>
                <a:tc gridSpan="2">
                  <a:txBody>
                    <a:bodyPr/>
                    <a:lstStyle/>
                    <a:p>
                      <a:pPr algn="ctr" rtl="0" fontAlgn="ctr"/>
                      <a:r>
                        <a:rPr lang="en-GB" sz="1400" b="1" u="none" strike="noStrike" dirty="0">
                          <a:solidFill>
                            <a:schemeClr val="bg1"/>
                          </a:solidFill>
                          <a:effectLst/>
                        </a:rPr>
                        <a:t>Democracy</a:t>
                      </a:r>
                      <a:endParaRPr lang="en-GB" sz="1400" b="1" i="0" u="none" strike="noStrike" dirty="0">
                        <a:solidFill>
                          <a:schemeClr val="bg1"/>
                        </a:solidFill>
                        <a:effectLst/>
                        <a:latin typeface="Verdana" panose="020B0604030504040204" pitchFamily="34" charset="0"/>
                      </a:endParaRPr>
                    </a:p>
                  </a:txBody>
                  <a:tcPr marL="6350" marR="6350" marT="6350" marB="0" anchor="ctr">
                    <a:solidFill>
                      <a:schemeClr val="tx1"/>
                    </a:solidFill>
                  </a:tcPr>
                </a:tc>
                <a:tc hMerge="1">
                  <a:txBody>
                    <a:bodyPr/>
                    <a:lstStyle/>
                    <a:p>
                      <a:endParaRPr lang="en-GB"/>
                    </a:p>
                  </a:txBody>
                  <a:tcPr/>
                </a:tc>
                <a:tc gridSpan="2">
                  <a:txBody>
                    <a:bodyPr/>
                    <a:lstStyle/>
                    <a:p>
                      <a:pPr algn="ctr" rtl="0" fontAlgn="ctr"/>
                      <a:r>
                        <a:rPr lang="en-GB" sz="1400" b="1" u="none" strike="noStrike" dirty="0">
                          <a:solidFill>
                            <a:schemeClr val="bg1"/>
                          </a:solidFill>
                          <a:effectLst/>
                        </a:rPr>
                        <a:t>Performance</a:t>
                      </a:r>
                      <a:endParaRPr lang="en-GB" sz="1400" b="1" i="0" u="none" strike="noStrike" dirty="0">
                        <a:solidFill>
                          <a:schemeClr val="bg1"/>
                        </a:solidFill>
                        <a:effectLst/>
                        <a:latin typeface="Verdana" panose="020B0604030504040204" pitchFamily="34" charset="0"/>
                      </a:endParaRPr>
                    </a:p>
                  </a:txBody>
                  <a:tcPr marL="6350" marR="6350" marT="6350" marB="0" anchor="ctr">
                    <a:solidFill>
                      <a:schemeClr val="tx1"/>
                    </a:solidFill>
                  </a:tcPr>
                </a:tc>
                <a:tc hMerge="1">
                  <a:txBody>
                    <a:bodyPr/>
                    <a:lstStyle/>
                    <a:p>
                      <a:endParaRPr lang="en-GB"/>
                    </a:p>
                  </a:txBody>
                  <a:tcPr/>
                </a:tc>
                <a:extLst>
                  <a:ext uri="{0D108BD9-81ED-4DB2-BD59-A6C34878D82A}">
                    <a16:rowId xmlns:a16="http://schemas.microsoft.com/office/drawing/2014/main" val="3244296844"/>
                  </a:ext>
                </a:extLst>
              </a:tr>
              <a:tr h="573338">
                <a:tc vMerge="1">
                  <a:txBody>
                    <a:bodyPr/>
                    <a:lstStyle/>
                    <a:p>
                      <a:endParaRPr lang="en-GB"/>
                    </a:p>
                  </a:txBody>
                  <a:tcPr/>
                </a:tc>
                <a:tc>
                  <a:txBody>
                    <a:bodyPr/>
                    <a:lstStyle/>
                    <a:p>
                      <a:pPr algn="ctr" rtl="0" fontAlgn="ctr"/>
                      <a:r>
                        <a:rPr lang="en-GB" sz="1400" b="1" u="none" strike="noStrike" dirty="0">
                          <a:effectLst/>
                        </a:rPr>
                        <a:t>"Savings" narrative (supportive)</a:t>
                      </a:r>
                      <a:endParaRPr lang="en-GB" sz="1400" b="1"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b="1" u="none" strike="noStrike" dirty="0">
                          <a:effectLst/>
                        </a:rPr>
                        <a:t>"Cuts" narrative (opposed)</a:t>
                      </a:r>
                      <a:endParaRPr lang="en-GB" sz="1400" b="1"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b="1" u="none" strike="noStrike" dirty="0">
                          <a:effectLst/>
                        </a:rPr>
                        <a:t>"Accountability" narrative (supportive)</a:t>
                      </a:r>
                      <a:endParaRPr lang="en-GB" sz="1400" b="1"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b="1" u="none" strike="noStrike" dirty="0">
                          <a:effectLst/>
                        </a:rPr>
                        <a:t>"Power grab" narrative (opposed)</a:t>
                      </a:r>
                      <a:endParaRPr lang="en-GB" sz="1400" b="1"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b="1" u="none" strike="noStrike" dirty="0">
                          <a:effectLst/>
                        </a:rPr>
                        <a:t>"Collaboration" narrative (supportive)</a:t>
                      </a:r>
                      <a:endParaRPr lang="en-GB" sz="1400" b="1"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b="1" u="none" strike="noStrike" dirty="0">
                          <a:effectLst/>
                        </a:rPr>
                        <a:t>"</a:t>
                      </a:r>
                      <a:r>
                        <a:rPr lang="en-GB" sz="1400" b="1" u="none" strike="noStrike" dirty="0" err="1">
                          <a:effectLst/>
                        </a:rPr>
                        <a:t>Ain't</a:t>
                      </a:r>
                      <a:r>
                        <a:rPr lang="en-GB" sz="1400" b="1" u="none" strike="noStrike" dirty="0">
                          <a:effectLst/>
                        </a:rPr>
                        <a:t> broke" narrative (opposed)</a:t>
                      </a:r>
                      <a:endParaRPr lang="en-GB" sz="1400" b="1"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extLst>
                  <a:ext uri="{0D108BD9-81ED-4DB2-BD59-A6C34878D82A}">
                    <a16:rowId xmlns:a16="http://schemas.microsoft.com/office/drawing/2014/main" val="3660165113"/>
                  </a:ext>
                </a:extLst>
              </a:tr>
              <a:tr h="573338">
                <a:tc>
                  <a:txBody>
                    <a:bodyPr/>
                    <a:lstStyle/>
                    <a:p>
                      <a:pPr algn="l" rtl="0" fontAlgn="ctr"/>
                      <a:r>
                        <a:rPr lang="en-GB" sz="1400" b="1" u="none" strike="noStrike" dirty="0">
                          <a:effectLst/>
                        </a:rPr>
                        <a:t>Setting</a:t>
                      </a:r>
                      <a:endParaRPr lang="en-GB" sz="1400" b="1" i="0" u="none" strike="noStrike" dirty="0">
                        <a:solidFill>
                          <a:srgbClr val="000000"/>
                        </a:solidFill>
                        <a:effectLst/>
                        <a:latin typeface="Verdana" panose="020B0604030504040204" pitchFamily="34" charset="0"/>
                      </a:endParaRPr>
                    </a:p>
                  </a:txBody>
                  <a:tcPr marL="6350" marR="6350" marT="6350" marB="0" anchor="ctr"/>
                </a:tc>
                <a:tc>
                  <a:txBody>
                    <a:bodyPr/>
                    <a:lstStyle/>
                    <a:p>
                      <a:pPr algn="ctr" rtl="0" fontAlgn="ctr"/>
                      <a:r>
                        <a:rPr lang="en-GB" sz="1400" u="none" strike="noStrike" dirty="0">
                          <a:effectLst/>
                        </a:rPr>
                        <a:t>Insufficient resources</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Insufficient resources</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u="none" strike="noStrike" dirty="0">
                          <a:effectLst/>
                        </a:rPr>
                        <a:t>Lack of scrutiny and accountability</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PCC wants more power</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u="none" strike="noStrike" dirty="0">
                          <a:effectLst/>
                        </a:rPr>
                        <a:t>Lack of coordination</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Problem 'invented' by PCC</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extLst>
                  <a:ext uri="{0D108BD9-81ED-4DB2-BD59-A6C34878D82A}">
                    <a16:rowId xmlns:a16="http://schemas.microsoft.com/office/drawing/2014/main" val="2975633381"/>
                  </a:ext>
                </a:extLst>
              </a:tr>
              <a:tr h="573338">
                <a:tc>
                  <a:txBody>
                    <a:bodyPr/>
                    <a:lstStyle/>
                    <a:p>
                      <a:pPr algn="l" rtl="0" fontAlgn="ctr"/>
                      <a:r>
                        <a:rPr lang="en-GB" sz="1400" b="1" u="none" strike="noStrike" dirty="0">
                          <a:effectLst/>
                        </a:rPr>
                        <a:t>Villains</a:t>
                      </a:r>
                      <a:endParaRPr lang="en-GB" sz="1400" b="1" i="0" u="none" strike="noStrike" dirty="0">
                        <a:solidFill>
                          <a:srgbClr val="000000"/>
                        </a:solidFill>
                        <a:effectLst/>
                        <a:latin typeface="Verdana" panose="020B0604030504040204" pitchFamily="34" charset="0"/>
                      </a:endParaRPr>
                    </a:p>
                  </a:txBody>
                  <a:tcPr marL="6350" marR="6350" marT="6350" marB="0" anchor="ctr"/>
                </a:tc>
                <a:tc>
                  <a:txBody>
                    <a:bodyPr/>
                    <a:lstStyle/>
                    <a:p>
                      <a:pPr algn="ctr" rtl="0" fontAlgn="ctr"/>
                      <a:r>
                        <a:rPr lang="en-GB" sz="1400" u="none" strike="noStrike" dirty="0">
                          <a:effectLst/>
                        </a:rPr>
                        <a:t>Not specified</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Central </a:t>
                      </a:r>
                      <a:r>
                        <a:rPr lang="en-GB" sz="1400" u="none" strike="noStrike" dirty="0" err="1">
                          <a:effectLst/>
                        </a:rPr>
                        <a:t>govt</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u="none" strike="noStrike" dirty="0">
                          <a:effectLst/>
                        </a:rPr>
                        <a:t>Current governance arrangements</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PCC</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u="none" strike="noStrike" dirty="0">
                          <a:effectLst/>
                        </a:rPr>
                        <a:t>Current structural arrangements</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PCC</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extLst>
                  <a:ext uri="{0D108BD9-81ED-4DB2-BD59-A6C34878D82A}">
                    <a16:rowId xmlns:a16="http://schemas.microsoft.com/office/drawing/2014/main" val="1654781829"/>
                  </a:ext>
                </a:extLst>
              </a:tr>
              <a:tr h="268855">
                <a:tc>
                  <a:txBody>
                    <a:bodyPr/>
                    <a:lstStyle/>
                    <a:p>
                      <a:pPr algn="l" rtl="0" fontAlgn="ctr"/>
                      <a:r>
                        <a:rPr lang="en-GB" sz="1400" b="1" u="none" strike="noStrike" dirty="0">
                          <a:effectLst/>
                        </a:rPr>
                        <a:t>Victims </a:t>
                      </a:r>
                      <a:endParaRPr lang="en-GB" sz="1400" b="1" i="0" u="none" strike="noStrike" dirty="0">
                        <a:solidFill>
                          <a:srgbClr val="000000"/>
                        </a:solidFill>
                        <a:effectLst/>
                        <a:latin typeface="Verdana" panose="020B0604030504040204" pitchFamily="34" charset="0"/>
                      </a:endParaRPr>
                    </a:p>
                  </a:txBody>
                  <a:tcPr marL="6350" marR="6350" marT="6350" marB="0" anchor="ctr"/>
                </a:tc>
                <a:tc>
                  <a:txBody>
                    <a:bodyPr/>
                    <a:lstStyle/>
                    <a:p>
                      <a:pPr algn="ctr" rtl="0" fontAlgn="ctr"/>
                      <a:r>
                        <a:rPr lang="en-GB" sz="1400" u="none" strike="noStrike" dirty="0">
                          <a:effectLst/>
                        </a:rPr>
                        <a:t>The public</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The public</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u="none" strike="noStrike" dirty="0">
                          <a:effectLst/>
                        </a:rPr>
                        <a:t>The public</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The public</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u="none" strike="noStrike" dirty="0">
                          <a:effectLst/>
                        </a:rPr>
                        <a:t>The public</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The public</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extLst>
                  <a:ext uri="{0D108BD9-81ED-4DB2-BD59-A6C34878D82A}">
                    <a16:rowId xmlns:a16="http://schemas.microsoft.com/office/drawing/2014/main" val="3682660818"/>
                  </a:ext>
                </a:extLst>
              </a:tr>
              <a:tr h="546673">
                <a:tc>
                  <a:txBody>
                    <a:bodyPr/>
                    <a:lstStyle/>
                    <a:p>
                      <a:pPr algn="l" rtl="0" fontAlgn="ctr"/>
                      <a:r>
                        <a:rPr lang="en-GB" sz="1400" b="1" u="none" strike="noStrike" dirty="0">
                          <a:effectLst/>
                        </a:rPr>
                        <a:t>Heroes</a:t>
                      </a:r>
                      <a:endParaRPr lang="en-GB" sz="1400" b="1" i="0" u="none" strike="noStrike" dirty="0">
                        <a:solidFill>
                          <a:srgbClr val="000000"/>
                        </a:solidFill>
                        <a:effectLst/>
                        <a:latin typeface="Verdana" panose="020B0604030504040204" pitchFamily="34" charset="0"/>
                      </a:endParaRPr>
                    </a:p>
                  </a:txBody>
                  <a:tcPr marL="6350" marR="6350" marT="6350" marB="0" anchor="ctr"/>
                </a:tc>
                <a:tc>
                  <a:txBody>
                    <a:bodyPr/>
                    <a:lstStyle/>
                    <a:p>
                      <a:pPr algn="ctr" rtl="0" fontAlgn="ctr"/>
                      <a:r>
                        <a:rPr lang="en-GB" sz="1400" u="none" strike="noStrike" dirty="0">
                          <a:effectLst/>
                        </a:rPr>
                        <a:t>PCC</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Front-line public servants</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u="none" strike="noStrike" dirty="0">
                          <a:effectLst/>
                        </a:rPr>
                        <a:t>PCC</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None: there is no problem to fix</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u="none" strike="noStrike" dirty="0">
                          <a:effectLst/>
                        </a:rPr>
                        <a:t>PCC</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None: there is no problem to fix</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extLst>
                  <a:ext uri="{0D108BD9-81ED-4DB2-BD59-A6C34878D82A}">
                    <a16:rowId xmlns:a16="http://schemas.microsoft.com/office/drawing/2014/main" val="1317399220"/>
                  </a:ext>
                </a:extLst>
              </a:tr>
              <a:tr h="762574">
                <a:tc>
                  <a:txBody>
                    <a:bodyPr/>
                    <a:lstStyle/>
                    <a:p>
                      <a:pPr algn="l" rtl="0" fontAlgn="ctr"/>
                      <a:r>
                        <a:rPr lang="en-GB" sz="1400" b="1" u="none" strike="noStrike" dirty="0">
                          <a:effectLst/>
                        </a:rPr>
                        <a:t>Plot </a:t>
                      </a:r>
                      <a:endParaRPr lang="en-GB" sz="1400" b="1" i="0" u="none" strike="noStrike" dirty="0">
                        <a:solidFill>
                          <a:srgbClr val="000000"/>
                        </a:solidFill>
                        <a:effectLst/>
                        <a:latin typeface="Verdana" panose="020B0604030504040204" pitchFamily="34" charset="0"/>
                      </a:endParaRPr>
                    </a:p>
                  </a:txBody>
                  <a:tcPr marL="6350" marR="6350" marT="6350" marB="0" anchor="ctr"/>
                </a:tc>
                <a:tc>
                  <a:txBody>
                    <a:bodyPr/>
                    <a:lstStyle/>
                    <a:p>
                      <a:pPr algn="ctr" rtl="0" fontAlgn="ctr"/>
                      <a:r>
                        <a:rPr lang="en-GB" sz="1400" u="none" strike="noStrike" dirty="0">
                          <a:effectLst/>
                        </a:rPr>
                        <a:t>Governance model will save money</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Better funded public services</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u="none" strike="noStrike" dirty="0">
                          <a:effectLst/>
                        </a:rPr>
                        <a:t>Elected PFCC will make services more accountable </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Think about who should be in charge of public services</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u="none" strike="noStrike" dirty="0">
                          <a:effectLst/>
                        </a:rPr>
                        <a:t>Governance model will improve joint working</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Improved joint working</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extLst>
                  <a:ext uri="{0D108BD9-81ED-4DB2-BD59-A6C34878D82A}">
                    <a16:rowId xmlns:a16="http://schemas.microsoft.com/office/drawing/2014/main" val="3849025990"/>
                  </a:ext>
                </a:extLst>
              </a:tr>
              <a:tr h="762574">
                <a:tc>
                  <a:txBody>
                    <a:bodyPr/>
                    <a:lstStyle/>
                    <a:p>
                      <a:pPr algn="l" rtl="0" fontAlgn="ctr"/>
                      <a:r>
                        <a:rPr lang="en-GB" sz="1400" b="1" u="none" strike="noStrike" dirty="0">
                          <a:effectLst/>
                        </a:rPr>
                        <a:t>Moral</a:t>
                      </a:r>
                      <a:endParaRPr lang="en-GB" sz="1400" b="1" i="0" u="none" strike="noStrike" dirty="0">
                        <a:solidFill>
                          <a:srgbClr val="000000"/>
                        </a:solidFill>
                        <a:effectLst/>
                        <a:latin typeface="Verdana" panose="020B0604030504040204" pitchFamily="34" charset="0"/>
                      </a:endParaRPr>
                    </a:p>
                  </a:txBody>
                  <a:tcPr marL="6350" marR="6350" marT="6350" marB="0" anchor="ctr"/>
                </a:tc>
                <a:tc>
                  <a:txBody>
                    <a:bodyPr/>
                    <a:lstStyle/>
                    <a:p>
                      <a:pPr algn="ctr" rtl="0" fontAlgn="ctr"/>
                      <a:r>
                        <a:rPr lang="en-GB" sz="1400" u="none" strike="noStrike" dirty="0">
                          <a:effectLst/>
                        </a:rPr>
                        <a:t>PFCC</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Trust your public servants</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u="none" strike="noStrike" dirty="0">
                          <a:effectLst/>
                        </a:rPr>
                        <a:t>PFCC</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Many heads are better than one</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tc>
                  <a:txBody>
                    <a:bodyPr/>
                    <a:lstStyle/>
                    <a:p>
                      <a:pPr algn="ctr" rtl="0" fontAlgn="ctr"/>
                      <a:r>
                        <a:rPr lang="en-GB" sz="1400" u="none" strike="noStrike" dirty="0">
                          <a:effectLst/>
                        </a:rPr>
                        <a:t>PFCC</a:t>
                      </a:r>
                      <a:endParaRPr lang="en-GB" sz="1400" b="0" i="0" u="none" strike="noStrike" dirty="0">
                        <a:solidFill>
                          <a:srgbClr val="000000"/>
                        </a:solidFill>
                        <a:effectLst/>
                        <a:latin typeface="Verdana" panose="020B0604030504040204" pitchFamily="34" charset="0"/>
                      </a:endParaRPr>
                    </a:p>
                  </a:txBody>
                  <a:tcPr marL="6350" marR="6350" marT="6350" marB="0" anchor="ctr">
                    <a:solidFill>
                      <a:srgbClr val="92D050"/>
                    </a:solidFill>
                  </a:tcPr>
                </a:tc>
                <a:tc>
                  <a:txBody>
                    <a:bodyPr/>
                    <a:lstStyle/>
                    <a:p>
                      <a:pPr algn="ctr" rtl="0" fontAlgn="ctr"/>
                      <a:r>
                        <a:rPr lang="en-GB" sz="1400" u="none" strike="noStrike" dirty="0">
                          <a:effectLst/>
                        </a:rPr>
                        <a:t>There are more important issues facing fire and police services</a:t>
                      </a:r>
                      <a:endParaRPr lang="en-GB" sz="1400" b="0" i="0" u="none" strike="noStrike" dirty="0">
                        <a:solidFill>
                          <a:srgbClr val="FFFFFF"/>
                        </a:solidFill>
                        <a:effectLst/>
                        <a:latin typeface="Verdana" panose="020B0604030504040204" pitchFamily="34" charset="0"/>
                      </a:endParaRPr>
                    </a:p>
                  </a:txBody>
                  <a:tcPr marL="6350" marR="6350" marT="6350" marB="0" anchor="ctr">
                    <a:solidFill>
                      <a:srgbClr val="FF0000"/>
                    </a:solidFill>
                  </a:tcPr>
                </a:tc>
                <a:extLst>
                  <a:ext uri="{0D108BD9-81ED-4DB2-BD59-A6C34878D82A}">
                    <a16:rowId xmlns:a16="http://schemas.microsoft.com/office/drawing/2014/main" val="3948531381"/>
                  </a:ext>
                </a:extLst>
              </a:tr>
            </a:tbl>
          </a:graphicData>
        </a:graphic>
      </p:graphicFrame>
    </p:spTree>
    <p:extLst>
      <p:ext uri="{BB962C8B-B14F-4D97-AF65-F5344CB8AC3E}">
        <p14:creationId xmlns:p14="http://schemas.microsoft.com/office/powerpoint/2010/main" val="3895663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Finance: pro-change ‘efficiencies’ narrative</a:t>
            </a:r>
          </a:p>
        </p:txBody>
      </p:sp>
      <p:sp>
        <p:nvSpPr>
          <p:cNvPr id="3" name="Content Placeholder 2"/>
          <p:cNvSpPr>
            <a:spLocks noGrp="1"/>
          </p:cNvSpPr>
          <p:nvPr>
            <p:ph idx="1"/>
          </p:nvPr>
        </p:nvSpPr>
        <p:spPr>
          <a:xfrm>
            <a:off x="2589212" y="1905000"/>
            <a:ext cx="8915400" cy="3777622"/>
          </a:xfrm>
        </p:spPr>
        <p:txBody>
          <a:bodyPr>
            <a:noAutofit/>
          </a:bodyPr>
          <a:lstStyle/>
          <a:p>
            <a:r>
              <a:rPr lang="en-GB" dirty="0"/>
              <a:t>“It’s about time one person was in charge of both services and got a grip on the money being wasted” (Essex)</a:t>
            </a:r>
          </a:p>
          <a:p>
            <a:r>
              <a:rPr lang="en-GB" dirty="0"/>
              <a:t>“The primary reason for supporting the PCC’s proposal expressed by respondents to the Consultation Questionnaire was ‘Financial considerations (67.2%).” (West Mercia)</a:t>
            </a:r>
          </a:p>
          <a:p>
            <a:r>
              <a:rPr lang="en-GB" dirty="0"/>
              <a:t>“If the admin and call centres can be more efficient thus leaving more resources for the front line I see this as a benefit. The same goes for the buildings - if one hub will work for all and the need for half-empty buildings goes again we can put more money into the front line.” (Northants)</a:t>
            </a:r>
          </a:p>
          <a:p>
            <a:r>
              <a:rPr lang="en-GB" dirty="0"/>
              <a:t>Our police and fire services need to find efficiencies at the moment. Working together more would help them find those efficiencies in support functions, rather than on the front line” (</a:t>
            </a:r>
            <a:r>
              <a:rPr lang="en-GB" dirty="0" err="1"/>
              <a:t>Cambs</a:t>
            </a:r>
            <a:r>
              <a:rPr lang="en-GB" dirty="0"/>
              <a:t>)</a:t>
            </a:r>
          </a:p>
          <a:p>
            <a:r>
              <a:rPr lang="en-GB" dirty="0"/>
              <a:t>“Sounds like a good idea as both the Police and Fire brigade seem to be under pressure from the government trying to reduce their budgets, so maybe they will be stronger combined.” (Herts)</a:t>
            </a:r>
          </a:p>
        </p:txBody>
      </p:sp>
    </p:spTree>
    <p:extLst>
      <p:ext uri="{BB962C8B-B14F-4D97-AF65-F5344CB8AC3E}">
        <p14:creationId xmlns:p14="http://schemas.microsoft.com/office/powerpoint/2010/main" val="4156543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Finance: anti-change ‘cuts’ narrative</a:t>
            </a:r>
          </a:p>
        </p:txBody>
      </p:sp>
      <p:sp>
        <p:nvSpPr>
          <p:cNvPr id="3" name="Content Placeholder 2"/>
          <p:cNvSpPr>
            <a:spLocks noGrp="1"/>
          </p:cNvSpPr>
          <p:nvPr>
            <p:ph idx="1"/>
          </p:nvPr>
        </p:nvSpPr>
        <p:spPr/>
        <p:txBody>
          <a:bodyPr>
            <a:noAutofit/>
          </a:bodyPr>
          <a:lstStyle/>
          <a:p>
            <a:r>
              <a:rPr lang="en-GB" sz="2000" dirty="0"/>
              <a:t>“I am deeply concerned about the proposals for ‘estate rationalisation’. This clearly indicates the closure of local police stations and locating the services in Fire Stations.” (Councillor, Staffs)</a:t>
            </a:r>
          </a:p>
          <a:p>
            <a:r>
              <a:rPr lang="en-GB" sz="2000" dirty="0"/>
              <a:t>“This is clearly a money saving exercise.” (Essex)</a:t>
            </a:r>
          </a:p>
          <a:p>
            <a:r>
              <a:rPr lang="en-GB" sz="2000" dirty="0"/>
              <a:t>“This is just an exercise to save money not improve our protection.” (</a:t>
            </a:r>
            <a:r>
              <a:rPr lang="en-GB" sz="2000" dirty="0" err="1"/>
              <a:t>Cambs</a:t>
            </a:r>
            <a:r>
              <a:rPr lang="en-GB" sz="2000" dirty="0"/>
              <a:t>)</a:t>
            </a:r>
          </a:p>
          <a:p>
            <a:r>
              <a:rPr lang="en-GB" sz="2000" dirty="0"/>
              <a:t>“The government will use it as an excuse to reduce the budget even more as services are being shared thus making both emergency services unable to cope with the demand and growth of the county.” (Member of the public, Northants)</a:t>
            </a:r>
          </a:p>
          <a:p>
            <a:r>
              <a:rPr lang="en-GB" sz="2000" dirty="0"/>
              <a:t>“Both need more money. No need to work together” (West Mercia)</a:t>
            </a:r>
          </a:p>
        </p:txBody>
      </p:sp>
    </p:spTree>
    <p:extLst>
      <p:ext uri="{BB962C8B-B14F-4D97-AF65-F5344CB8AC3E}">
        <p14:creationId xmlns:p14="http://schemas.microsoft.com/office/powerpoint/2010/main" val="1142488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Democracy: pro-change ‘accountability’ narrative</a:t>
            </a:r>
          </a:p>
        </p:txBody>
      </p:sp>
      <p:sp>
        <p:nvSpPr>
          <p:cNvPr id="3" name="Content Placeholder 2"/>
          <p:cNvSpPr>
            <a:spLocks noGrp="1"/>
          </p:cNvSpPr>
          <p:nvPr>
            <p:ph idx="1"/>
          </p:nvPr>
        </p:nvSpPr>
        <p:spPr/>
        <p:txBody>
          <a:bodyPr>
            <a:noAutofit/>
          </a:bodyPr>
          <a:lstStyle/>
          <a:p>
            <a:r>
              <a:rPr lang="en-GB" sz="2000" dirty="0"/>
              <a:t>“Evidence suggests that single, streamlined governance can accelerate reform and improve public visibility, accountability, transparency and effective scrutiny.” (PCC, </a:t>
            </a:r>
            <a:r>
              <a:rPr lang="en-GB" sz="2000" dirty="0" err="1"/>
              <a:t>Cambs</a:t>
            </a:r>
            <a:r>
              <a:rPr lang="en-GB" sz="2000" dirty="0"/>
              <a:t>)</a:t>
            </a:r>
          </a:p>
          <a:p>
            <a:r>
              <a:rPr lang="en-GB" sz="2000" dirty="0"/>
              <a:t>“I think the transparency of a combined commissioner will be a lot more beneficial to Fire and Rescue as opposed to how we often get lost amongst other priorities within the County Council.” (Northants)</a:t>
            </a:r>
          </a:p>
          <a:p>
            <a:r>
              <a:rPr lang="en-GB" sz="2000" dirty="0"/>
              <a:t>“I would suggest that democracy and accountability is improved by having a directly elected Fire Commissioner rather than appointed local councillors acting as an FRA.” (PCC, West Mercia)</a:t>
            </a:r>
          </a:p>
        </p:txBody>
      </p:sp>
    </p:spTree>
    <p:extLst>
      <p:ext uri="{BB962C8B-B14F-4D97-AF65-F5344CB8AC3E}">
        <p14:creationId xmlns:p14="http://schemas.microsoft.com/office/powerpoint/2010/main" val="2021212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Democracy: anti-change ‘power grab’ narrative</a:t>
            </a:r>
          </a:p>
        </p:txBody>
      </p:sp>
      <p:sp>
        <p:nvSpPr>
          <p:cNvPr id="3" name="Content Placeholder 2"/>
          <p:cNvSpPr>
            <a:spLocks noGrp="1"/>
          </p:cNvSpPr>
          <p:nvPr>
            <p:ph idx="1"/>
          </p:nvPr>
        </p:nvSpPr>
        <p:spPr/>
        <p:txBody>
          <a:bodyPr>
            <a:noAutofit/>
          </a:bodyPr>
          <a:lstStyle/>
          <a:p>
            <a:r>
              <a:rPr lang="en-GB" sz="2000" dirty="0"/>
              <a:t>“We live in a democratic society. This proposal gives one person far too much power over such important services.” (Member of the public, </a:t>
            </a:r>
            <a:r>
              <a:rPr lang="en-GB" sz="2000" dirty="0" err="1"/>
              <a:t>Cambs</a:t>
            </a:r>
            <a:r>
              <a:rPr lang="en-GB" sz="2000" dirty="0"/>
              <a:t>)</a:t>
            </a:r>
          </a:p>
          <a:p>
            <a:r>
              <a:rPr lang="en-GB" sz="2000" dirty="0"/>
              <a:t>“There is no need for this. It politicises the Fire Service. Empire building by the Police Commissioner” (Herts)</a:t>
            </a:r>
          </a:p>
          <a:p>
            <a:r>
              <a:rPr lang="en-GB" sz="2000" dirty="0"/>
              <a:t>“Anxious when control is transferred to one person, rather than an elected authority as it weakens democracy. Would like to see the Police Authority return.” (North </a:t>
            </a:r>
            <a:r>
              <a:rPr lang="en-GB" sz="2000" dirty="0" err="1"/>
              <a:t>Yorks</a:t>
            </a:r>
            <a:r>
              <a:rPr lang="en-GB" sz="2000" dirty="0"/>
              <a:t>)</a:t>
            </a:r>
          </a:p>
          <a:p>
            <a:r>
              <a:rPr lang="en-GB" sz="2000" dirty="0"/>
              <a:t>“Mr Campion seems to be way off the mark and power crazy” (Member of the public, West Mercia)</a:t>
            </a:r>
          </a:p>
        </p:txBody>
      </p:sp>
    </p:spTree>
    <p:extLst>
      <p:ext uri="{BB962C8B-B14F-4D97-AF65-F5344CB8AC3E}">
        <p14:creationId xmlns:p14="http://schemas.microsoft.com/office/powerpoint/2010/main" val="2477797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Performance: pro-change ‘collaboration’ and ‘reform’ narrative</a:t>
            </a:r>
          </a:p>
        </p:txBody>
      </p:sp>
      <p:sp>
        <p:nvSpPr>
          <p:cNvPr id="3" name="Content Placeholder 2"/>
          <p:cNvSpPr>
            <a:spLocks noGrp="1"/>
          </p:cNvSpPr>
          <p:nvPr>
            <p:ph idx="1"/>
          </p:nvPr>
        </p:nvSpPr>
        <p:spPr/>
        <p:txBody>
          <a:bodyPr>
            <a:normAutofit fontScale="85000" lnSpcReduction="20000"/>
          </a:bodyPr>
          <a:lstStyle/>
          <a:p>
            <a:r>
              <a:rPr lang="en-GB" sz="2400" dirty="0"/>
              <a:t>“It is logical for all the emergency services to be integrated for both speed of delivery and monetary reasons.” (</a:t>
            </a:r>
            <a:r>
              <a:rPr lang="en-GB" sz="2400" dirty="0" err="1"/>
              <a:t>Cambs</a:t>
            </a:r>
            <a:r>
              <a:rPr lang="en-GB" sz="2400" dirty="0"/>
              <a:t>)</a:t>
            </a:r>
          </a:p>
          <a:p>
            <a:r>
              <a:rPr lang="en-GB" sz="2400" dirty="0"/>
              <a:t>“This represents a real opportunity to build safer communities, which are served by more effective, efficient emergency services.” (PCC, West Mercia)</a:t>
            </a:r>
          </a:p>
          <a:p>
            <a:r>
              <a:rPr lang="en-GB" sz="2400" dirty="0"/>
              <a:t>“This provides an opportunity for more joined up work at a strategic level.” (Member of the public, </a:t>
            </a:r>
            <a:r>
              <a:rPr lang="en-GB" sz="2400" dirty="0" err="1"/>
              <a:t>Cambs</a:t>
            </a:r>
            <a:r>
              <a:rPr lang="en-GB" sz="2400" dirty="0"/>
              <a:t>)</a:t>
            </a:r>
          </a:p>
          <a:p>
            <a:r>
              <a:rPr lang="en-GB" sz="2400" dirty="0"/>
              <a:t>“More opportunities for early intervention and prevention work. Greater value coming from quicker and easier sharing of information.” (Northants)</a:t>
            </a:r>
          </a:p>
          <a:p>
            <a:r>
              <a:rPr lang="en-GB" sz="2400" dirty="0"/>
              <a:t>“</a:t>
            </a:r>
            <a:r>
              <a:rPr lang="en-GB" sz="2400" dirty="0">
                <a:solidFill>
                  <a:schemeClr val="tx1"/>
                </a:solidFill>
              </a:rPr>
              <a:t>We may as well go with you because things cannot get any worse!” (Northants firefighter)</a:t>
            </a:r>
            <a:endParaRPr lang="en-GB" sz="2400" dirty="0"/>
          </a:p>
        </p:txBody>
      </p:sp>
    </p:spTree>
    <p:extLst>
      <p:ext uri="{BB962C8B-B14F-4D97-AF65-F5344CB8AC3E}">
        <p14:creationId xmlns:p14="http://schemas.microsoft.com/office/powerpoint/2010/main" val="8444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Performance: anti-change ‘</a:t>
            </a:r>
            <a:r>
              <a:rPr lang="en-GB" dirty="0" err="1"/>
              <a:t>ain’t</a:t>
            </a:r>
            <a:r>
              <a:rPr lang="en-GB" dirty="0"/>
              <a:t> broke’ narrative</a:t>
            </a:r>
          </a:p>
        </p:txBody>
      </p:sp>
      <p:sp>
        <p:nvSpPr>
          <p:cNvPr id="3" name="Content Placeholder 2"/>
          <p:cNvSpPr>
            <a:spLocks noGrp="1"/>
          </p:cNvSpPr>
          <p:nvPr>
            <p:ph idx="1"/>
          </p:nvPr>
        </p:nvSpPr>
        <p:spPr/>
        <p:txBody>
          <a:bodyPr>
            <a:noAutofit/>
          </a:bodyPr>
          <a:lstStyle/>
          <a:p>
            <a:r>
              <a:rPr lang="en-GB" dirty="0"/>
              <a:t>“There is no reason why EP and ECFRS can't share knowledge and best practice without the PCC needing to take on both roles.” (Essex)</a:t>
            </a:r>
          </a:p>
          <a:p>
            <a:r>
              <a:rPr lang="en-GB" dirty="0"/>
              <a:t>“Services provided by the Fire Brigade have been operating effectively. Therefore why risk this?” (</a:t>
            </a:r>
            <a:r>
              <a:rPr lang="en-GB" dirty="0" err="1"/>
              <a:t>Cambs</a:t>
            </a:r>
            <a:r>
              <a:rPr lang="en-GB" dirty="0"/>
              <a:t>)</a:t>
            </a:r>
          </a:p>
          <a:p>
            <a:r>
              <a:rPr lang="en-GB" dirty="0"/>
              <a:t>“I see no advantage in change for change’s sake.” (Herts)</a:t>
            </a:r>
          </a:p>
          <a:p>
            <a:r>
              <a:rPr lang="en-GB" dirty="0"/>
              <a:t>“The Commissioner’s Local Business Case does not make a compelling argument as to why it is necessary to adopt the Governance Model to address the stated shortcomings in the pace and scope of collaboration between the Police and the Fire and Rescue Service.” (Member of the public, North </a:t>
            </a:r>
            <a:r>
              <a:rPr lang="en-GB" dirty="0" err="1"/>
              <a:t>Yorks</a:t>
            </a:r>
            <a:r>
              <a:rPr lang="en-GB" dirty="0"/>
              <a:t>)</a:t>
            </a:r>
          </a:p>
          <a:p>
            <a:r>
              <a:rPr lang="en-GB" dirty="0"/>
              <a:t>“The two work together at the moment and if something is not broken why change.” (Northants)</a:t>
            </a:r>
          </a:p>
        </p:txBody>
      </p:sp>
    </p:spTree>
    <p:extLst>
      <p:ext uri="{BB962C8B-B14F-4D97-AF65-F5344CB8AC3E}">
        <p14:creationId xmlns:p14="http://schemas.microsoft.com/office/powerpoint/2010/main" val="21909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Who supports and opposes change?</a:t>
            </a:r>
          </a:p>
        </p:txBody>
      </p:sp>
      <p:graphicFrame>
        <p:nvGraphicFramePr>
          <p:cNvPr id="4" name="Chart 3"/>
          <p:cNvGraphicFramePr>
            <a:graphicFrameLocks/>
          </p:cNvGraphicFramePr>
          <p:nvPr>
            <p:extLst>
              <p:ext uri="{D42A27DB-BD31-4B8C-83A1-F6EECF244321}">
                <p14:modId xmlns:p14="http://schemas.microsoft.com/office/powerpoint/2010/main" val="348235241"/>
              </p:ext>
            </p:extLst>
          </p:nvPr>
        </p:nvGraphicFramePr>
        <p:xfrm>
          <a:off x="1524001" y="1900177"/>
          <a:ext cx="10667999" cy="47967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853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8817" y="644324"/>
            <a:ext cx="10197494" cy="1099457"/>
          </a:xfrm>
        </p:spPr>
        <p:txBody>
          <a:bodyPr>
            <a:normAutofit/>
          </a:bodyPr>
          <a:lstStyle/>
          <a:p>
            <a:r>
              <a:rPr lang="en-GB" dirty="0"/>
              <a:t>Overview of presentation</a:t>
            </a:r>
          </a:p>
        </p:txBody>
      </p:sp>
      <p:graphicFrame>
        <p:nvGraphicFramePr>
          <p:cNvPr id="4" name="Diagram 3">
            <a:extLst>
              <a:ext uri="{FF2B5EF4-FFF2-40B4-BE49-F238E27FC236}">
                <a16:creationId xmlns:a16="http://schemas.microsoft.com/office/drawing/2014/main" id="{EA5C05B8-5165-954C-ABD1-A41D86E32B74}"/>
              </a:ext>
            </a:extLst>
          </p:cNvPr>
          <p:cNvGraphicFramePr/>
          <p:nvPr>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346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Why do some cases trigger more local opposition than others?</a:t>
            </a:r>
          </a:p>
        </p:txBody>
      </p:sp>
      <p:sp>
        <p:nvSpPr>
          <p:cNvPr id="3" name="Content Placeholder 2"/>
          <p:cNvSpPr>
            <a:spLocks noGrp="1"/>
          </p:cNvSpPr>
          <p:nvPr>
            <p:ph idx="1"/>
          </p:nvPr>
        </p:nvSpPr>
        <p:spPr/>
        <p:txBody>
          <a:bodyPr>
            <a:noAutofit/>
          </a:bodyPr>
          <a:lstStyle/>
          <a:p>
            <a:r>
              <a:rPr lang="en-GB" sz="2000" dirty="0"/>
              <a:t>Efficiencies and cuts narratives largely cancel each other out – difficult to demonstrate or deny they will be delivered, or what their impact will be</a:t>
            </a:r>
          </a:p>
          <a:p>
            <a:r>
              <a:rPr lang="en-GB" sz="2000" dirty="0"/>
              <a:t>Accountability debate also contested: is one person more accountable than a panel?</a:t>
            </a:r>
          </a:p>
          <a:p>
            <a:r>
              <a:rPr lang="en-GB" sz="2000" dirty="0"/>
              <a:t>Power grab can be persuasive, particularly amongst upper tier councils that lose influence</a:t>
            </a:r>
          </a:p>
          <a:p>
            <a:r>
              <a:rPr lang="en-GB" sz="2000" dirty="0"/>
              <a:t>Key issue of policy ‘setting’ – if there is an agreed problem (Essex and Northants), then widespread agreement of the need to ‘do something’ in order try and change things</a:t>
            </a:r>
          </a:p>
          <a:p>
            <a:r>
              <a:rPr lang="en-GB" sz="2000" dirty="0"/>
              <a:t>Yet many PCCs were still able to override local opposition and the lack of an immediate ‘problem</a:t>
            </a:r>
          </a:p>
        </p:txBody>
      </p:sp>
    </p:spTree>
    <p:extLst>
      <p:ext uri="{BB962C8B-B14F-4D97-AF65-F5344CB8AC3E}">
        <p14:creationId xmlns:p14="http://schemas.microsoft.com/office/powerpoint/2010/main" val="23797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a:t>
            </a:r>
          </a:p>
        </p:txBody>
      </p:sp>
      <p:sp>
        <p:nvSpPr>
          <p:cNvPr id="3" name="Content Placeholder 2"/>
          <p:cNvSpPr>
            <a:spLocks noGrp="1"/>
          </p:cNvSpPr>
          <p:nvPr>
            <p:ph idx="1"/>
          </p:nvPr>
        </p:nvSpPr>
        <p:spPr/>
        <p:txBody>
          <a:bodyPr>
            <a:noAutofit/>
          </a:bodyPr>
          <a:lstStyle/>
          <a:p>
            <a:r>
              <a:rPr lang="en-GB" dirty="0"/>
              <a:t>Essex and Northamptonshire had specific local reasons for governance reform, and much less local opposition</a:t>
            </a:r>
          </a:p>
          <a:p>
            <a:r>
              <a:rPr lang="en-GB" dirty="0"/>
              <a:t>Other force areas were much more controversial and business cases were often unconvincing</a:t>
            </a:r>
          </a:p>
          <a:p>
            <a:r>
              <a:rPr lang="en-GB" dirty="0"/>
              <a:t>Yet only Hertfordshire was abandoned - and at the PCC’s instigation – all others were approved by the Home Office</a:t>
            </a:r>
          </a:p>
          <a:p>
            <a:r>
              <a:rPr lang="en-GB" dirty="0"/>
              <a:t>Suggests that P(F)CCs may be more powerful than many first anticipated</a:t>
            </a:r>
          </a:p>
          <a:p>
            <a:r>
              <a:rPr lang="en-GB" dirty="0"/>
              <a:t>Thus far, only Conservative PCCs have followed through with a request for a change of governance. What does this tell us about the politics of PFCCs?</a:t>
            </a:r>
          </a:p>
          <a:p>
            <a:r>
              <a:rPr lang="en-GB" dirty="0"/>
              <a:t>Do the public realise (or care about) this? What are the democratic implications, given the low turnout figures?</a:t>
            </a:r>
          </a:p>
        </p:txBody>
      </p:sp>
    </p:spTree>
    <p:extLst>
      <p:ext uri="{BB962C8B-B14F-4D97-AF65-F5344CB8AC3E}">
        <p14:creationId xmlns:p14="http://schemas.microsoft.com/office/powerpoint/2010/main" val="319516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sp>
        <p:nvSpPr>
          <p:cNvPr id="3" name="Content Placeholder 2"/>
          <p:cNvSpPr>
            <a:spLocks noGrp="1"/>
          </p:cNvSpPr>
          <p:nvPr>
            <p:ph idx="1"/>
          </p:nvPr>
        </p:nvSpPr>
        <p:spPr>
          <a:xfrm>
            <a:off x="3610099" y="3202379"/>
            <a:ext cx="4845131" cy="1595252"/>
          </a:xfrm>
        </p:spPr>
        <p:txBody>
          <a:bodyPr>
            <a:noAutofit/>
          </a:bodyPr>
          <a:lstStyle/>
          <a:p>
            <a:pPr marL="0" indent="0" algn="ctr">
              <a:buNone/>
            </a:pPr>
            <a:r>
              <a:rPr lang="en-GB" sz="2400" dirty="0">
                <a:hlinkClick r:id="rId3"/>
              </a:rPr>
              <a:t>Peter.Eckersley@ntu.ac.uk</a:t>
            </a:r>
            <a:endParaRPr lang="en-GB" sz="2400" dirty="0"/>
          </a:p>
          <a:p>
            <a:pPr marL="0" indent="0" algn="ctr">
              <a:buNone/>
            </a:pPr>
            <a:endParaRPr lang="en-GB" sz="2400" dirty="0"/>
          </a:p>
          <a:p>
            <a:pPr marL="0" indent="0" algn="ctr">
              <a:buNone/>
            </a:pPr>
            <a:r>
              <a:rPr lang="en-GB" sz="2400" dirty="0">
                <a:hlinkClick r:id="rId4"/>
              </a:rPr>
              <a:t>Peter.Murphy@ntu.ac.uk</a:t>
            </a:r>
            <a:r>
              <a:rPr lang="en-GB" sz="2400" dirty="0"/>
              <a:t> </a:t>
            </a:r>
          </a:p>
        </p:txBody>
      </p:sp>
      <p:pic>
        <p:nvPicPr>
          <p:cNvPr id="4" name="Picture 3">
            <a:extLst>
              <a:ext uri="{FF2B5EF4-FFF2-40B4-BE49-F238E27FC236}">
                <a16:creationId xmlns:a16="http://schemas.microsoft.com/office/drawing/2014/main" id="{A865F061-CF0B-424B-B73B-E3A4DA5CF06B}"/>
              </a:ext>
            </a:extLst>
          </p:cNvPr>
          <p:cNvPicPr>
            <a:picLocks noChangeAspect="1"/>
          </p:cNvPicPr>
          <p:nvPr/>
        </p:nvPicPr>
        <p:blipFill>
          <a:blip r:embed="rId5"/>
          <a:stretch>
            <a:fillRect/>
          </a:stretch>
        </p:blipFill>
        <p:spPr>
          <a:xfrm>
            <a:off x="8781847" y="4906971"/>
            <a:ext cx="3150256" cy="1504247"/>
          </a:xfrm>
          <a:prstGeom prst="rect">
            <a:avLst/>
          </a:prstGeom>
        </p:spPr>
      </p:pic>
    </p:spTree>
    <p:extLst>
      <p:ext uri="{BB962C8B-B14F-4D97-AF65-F5344CB8AC3E}">
        <p14:creationId xmlns:p14="http://schemas.microsoft.com/office/powerpoint/2010/main" val="2314554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8DDC4-C6F4-4CAE-A308-D4825268DCD2}"/>
              </a:ext>
            </a:extLst>
          </p:cNvPr>
          <p:cNvSpPr>
            <a:spLocks noGrp="1"/>
          </p:cNvSpPr>
          <p:nvPr>
            <p:ph type="title"/>
          </p:nvPr>
        </p:nvSpPr>
        <p:spPr/>
        <p:txBody>
          <a:bodyPr>
            <a:noAutofit/>
          </a:bodyPr>
          <a:lstStyle/>
          <a:p>
            <a:r>
              <a:rPr lang="en-GB" dirty="0"/>
              <a:t>Consultation as a requirement for establishing PFCCs</a:t>
            </a:r>
            <a:br>
              <a:rPr lang="en-GB" dirty="0"/>
            </a:br>
            <a:br>
              <a:rPr lang="en-GB" dirty="0"/>
            </a:br>
            <a:br>
              <a:rPr lang="en-GB" dirty="0"/>
            </a:br>
            <a:endParaRPr lang="en-GB" dirty="0"/>
          </a:p>
        </p:txBody>
      </p:sp>
      <p:sp>
        <p:nvSpPr>
          <p:cNvPr id="3" name="Content Placeholder 2">
            <a:extLst>
              <a:ext uri="{FF2B5EF4-FFF2-40B4-BE49-F238E27FC236}">
                <a16:creationId xmlns:a16="http://schemas.microsoft.com/office/drawing/2014/main" id="{F81181B7-7920-4E84-B07B-D2EBB520A8C6}"/>
              </a:ext>
            </a:extLst>
          </p:cNvPr>
          <p:cNvSpPr>
            <a:spLocks noGrp="1"/>
          </p:cNvSpPr>
          <p:nvPr>
            <p:ph idx="1"/>
          </p:nvPr>
        </p:nvSpPr>
        <p:spPr/>
        <p:txBody>
          <a:bodyPr>
            <a:normAutofit/>
          </a:bodyPr>
          <a:lstStyle/>
          <a:p>
            <a:r>
              <a:rPr lang="en-GB" dirty="0"/>
              <a:t>An analysis of the </a:t>
            </a:r>
            <a:r>
              <a:rPr lang="en-GB" b="1" dirty="0"/>
              <a:t>needs of the local community</a:t>
            </a:r>
            <a:r>
              <a:rPr lang="en-GB" dirty="0"/>
              <a:t>, focusing on civil protection and the various roles of the fire service and police.</a:t>
            </a:r>
          </a:p>
          <a:p>
            <a:r>
              <a:rPr lang="en-GB" dirty="0"/>
              <a:t>A </a:t>
            </a:r>
            <a:r>
              <a:rPr lang="en-GB" b="1" dirty="0"/>
              <a:t>strategic and operational appraisal </a:t>
            </a:r>
            <a:r>
              <a:rPr lang="en-GB" dirty="0"/>
              <a:t>of the current and future deployment of the fire, police and ambulance services</a:t>
            </a:r>
          </a:p>
          <a:p>
            <a:r>
              <a:rPr lang="en-GB" dirty="0"/>
              <a:t>The PCC-selected police and crime panel are woefully underpowered these </a:t>
            </a:r>
            <a:r>
              <a:rPr lang="en-GB" b="1" dirty="0"/>
              <a:t>scrutiny arrangements </a:t>
            </a:r>
            <a:r>
              <a:rPr lang="en-GB" dirty="0"/>
              <a:t>need strengthening. </a:t>
            </a:r>
          </a:p>
          <a:p>
            <a:r>
              <a:rPr lang="en-GB" dirty="0"/>
              <a:t>A </a:t>
            </a:r>
            <a:r>
              <a:rPr lang="en-GB" b="1" dirty="0"/>
              <a:t>financial evaluation </a:t>
            </a:r>
            <a:r>
              <a:rPr lang="en-GB" dirty="0"/>
              <a:t>is essential to demonstrate value for money, </a:t>
            </a:r>
          </a:p>
          <a:p>
            <a:r>
              <a:rPr lang="en-GB" dirty="0"/>
              <a:t>A formal </a:t>
            </a:r>
            <a:r>
              <a:rPr lang="en-GB" b="1" dirty="0"/>
              <a:t>public consultation </a:t>
            </a:r>
            <a:r>
              <a:rPr lang="en-GB" dirty="0"/>
              <a:t>with mandatory input from the NHS, local authorities and other emergency responders, should be a minimum</a:t>
            </a:r>
          </a:p>
          <a:p>
            <a:r>
              <a:rPr lang="en-GB" dirty="0"/>
              <a:t>An </a:t>
            </a:r>
            <a:r>
              <a:rPr lang="en-GB" b="1" dirty="0"/>
              <a:t>independent appraisal </a:t>
            </a:r>
            <a:r>
              <a:rPr lang="en-GB" dirty="0"/>
              <a:t>from an acknowledged expert independent of both local and national politicians.</a:t>
            </a:r>
          </a:p>
          <a:p>
            <a:endParaRPr lang="en-GB" dirty="0"/>
          </a:p>
        </p:txBody>
      </p:sp>
    </p:spTree>
    <p:extLst>
      <p:ext uri="{BB962C8B-B14F-4D97-AF65-F5344CB8AC3E}">
        <p14:creationId xmlns:p14="http://schemas.microsoft.com/office/powerpoint/2010/main" val="56555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2306-21C6-4154-8DB7-82DE6991F77C}"/>
              </a:ext>
            </a:extLst>
          </p:cNvPr>
          <p:cNvSpPr>
            <a:spLocks noGrp="1"/>
          </p:cNvSpPr>
          <p:nvPr>
            <p:ph type="title"/>
          </p:nvPr>
        </p:nvSpPr>
        <p:spPr/>
        <p:txBody>
          <a:bodyPr>
            <a:normAutofit fontScale="90000"/>
          </a:bodyPr>
          <a:lstStyle/>
          <a:p>
            <a:r>
              <a:rPr lang="en-GB" dirty="0"/>
              <a:t>Consultation principles and requirements:</a:t>
            </a:r>
            <a:br>
              <a:rPr lang="en-GB" dirty="0"/>
            </a:br>
            <a:r>
              <a:rPr lang="en-GB" sz="3100" dirty="0"/>
              <a:t>A note of caution</a:t>
            </a:r>
          </a:p>
        </p:txBody>
      </p:sp>
      <p:sp>
        <p:nvSpPr>
          <p:cNvPr id="3" name="Content Placeholder 2">
            <a:extLst>
              <a:ext uri="{FF2B5EF4-FFF2-40B4-BE49-F238E27FC236}">
                <a16:creationId xmlns:a16="http://schemas.microsoft.com/office/drawing/2014/main" id="{A522A946-9B42-472E-91FA-66BA55C9DA99}"/>
              </a:ext>
            </a:extLst>
          </p:cNvPr>
          <p:cNvSpPr>
            <a:spLocks noGrp="1"/>
          </p:cNvSpPr>
          <p:nvPr>
            <p:ph idx="1"/>
          </p:nvPr>
        </p:nvSpPr>
        <p:spPr>
          <a:xfrm>
            <a:off x="2589212" y="2173184"/>
            <a:ext cx="8915400" cy="3738038"/>
          </a:xfrm>
        </p:spPr>
        <p:txBody>
          <a:bodyPr>
            <a:noAutofit/>
          </a:bodyPr>
          <a:lstStyle/>
          <a:p>
            <a:r>
              <a:rPr lang="en-GB" sz="2200" dirty="0"/>
              <a:t>1985 Sedley/Gunning principles (Reinforced in 2001 ‘Coughlan’ and ‘Mosely in 2014’) were supreme court endorsed their legal standing</a:t>
            </a:r>
          </a:p>
          <a:p>
            <a:r>
              <a:rPr lang="en-GB" sz="2200" dirty="0"/>
              <a:t>2008 – HMG Code of Practice on Consultation</a:t>
            </a:r>
          </a:p>
          <a:p>
            <a:r>
              <a:rPr lang="en-GB" sz="2200" dirty="0"/>
              <a:t>2012 – OECD Best Practice in Implementing Regulatory Policy and Governance includes adherence to transparency and public consultation</a:t>
            </a:r>
          </a:p>
          <a:p>
            <a:r>
              <a:rPr lang="en-GB" sz="2200" dirty="0"/>
              <a:t>HMG Consultation Principles(replaces 2008 Code of Practice)</a:t>
            </a:r>
          </a:p>
          <a:p>
            <a:r>
              <a:rPr lang="en-GB" sz="2200" dirty="0"/>
              <a:t>Guidance doesn’t prevail over statutory or mandatory requirements. </a:t>
            </a:r>
          </a:p>
        </p:txBody>
      </p:sp>
    </p:spTree>
    <p:extLst>
      <p:ext uri="{BB962C8B-B14F-4D97-AF65-F5344CB8AC3E}">
        <p14:creationId xmlns:p14="http://schemas.microsoft.com/office/powerpoint/2010/main" val="2148516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78D0D-E1C6-4BAF-A761-AFD4D3425B5A}"/>
              </a:ext>
            </a:extLst>
          </p:cNvPr>
          <p:cNvSpPr>
            <a:spLocks noGrp="1"/>
          </p:cNvSpPr>
          <p:nvPr>
            <p:ph type="title"/>
          </p:nvPr>
        </p:nvSpPr>
        <p:spPr/>
        <p:txBody>
          <a:bodyPr/>
          <a:lstStyle/>
          <a:p>
            <a:r>
              <a:rPr lang="en-GB" dirty="0"/>
              <a:t>Sedley/Gunning Principles</a:t>
            </a:r>
          </a:p>
        </p:txBody>
      </p:sp>
      <p:sp>
        <p:nvSpPr>
          <p:cNvPr id="3" name="Content Placeholder 2">
            <a:extLst>
              <a:ext uri="{FF2B5EF4-FFF2-40B4-BE49-F238E27FC236}">
                <a16:creationId xmlns:a16="http://schemas.microsoft.com/office/drawing/2014/main" id="{0F002248-8088-4301-B1A5-E618A332C5B3}"/>
              </a:ext>
            </a:extLst>
          </p:cNvPr>
          <p:cNvSpPr>
            <a:spLocks noGrp="1"/>
          </p:cNvSpPr>
          <p:nvPr>
            <p:ph idx="1"/>
          </p:nvPr>
        </p:nvSpPr>
        <p:spPr/>
        <p:txBody>
          <a:bodyPr>
            <a:normAutofit/>
          </a:bodyPr>
          <a:lstStyle/>
          <a:p>
            <a:r>
              <a:rPr lang="en-GB" sz="2200" dirty="0"/>
              <a:t>Proposals are still at formative stage</a:t>
            </a:r>
          </a:p>
          <a:p>
            <a:r>
              <a:rPr lang="en-GB" sz="2200" dirty="0"/>
              <a:t>Sufficient information to give ‘intelligent consideration’</a:t>
            </a:r>
          </a:p>
          <a:p>
            <a:r>
              <a:rPr lang="en-GB" sz="2200" dirty="0"/>
              <a:t>Adequate time for consideration and response</a:t>
            </a:r>
          </a:p>
          <a:p>
            <a:r>
              <a:rPr lang="en-GB" sz="2200" dirty="0"/>
              <a:t>‘Conscientious consideration’ must be given to responses before decision</a:t>
            </a:r>
          </a:p>
          <a:p>
            <a:r>
              <a:rPr lang="en-GB" sz="2200" dirty="0"/>
              <a:t>The Consultation Institute</a:t>
            </a:r>
          </a:p>
          <a:p>
            <a:r>
              <a:rPr lang="en-GB" sz="2200" dirty="0"/>
              <a:t>Challenging an authorities accounts</a:t>
            </a:r>
          </a:p>
        </p:txBody>
      </p:sp>
    </p:spTree>
    <p:extLst>
      <p:ext uri="{BB962C8B-B14F-4D97-AF65-F5344CB8AC3E}">
        <p14:creationId xmlns:p14="http://schemas.microsoft.com/office/powerpoint/2010/main" val="4256299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849" y="647258"/>
            <a:ext cx="8911687" cy="1280890"/>
          </a:xfrm>
        </p:spPr>
        <p:txBody>
          <a:bodyPr/>
          <a:lstStyle/>
          <a:p>
            <a:r>
              <a:rPr lang="en-GB" dirty="0"/>
              <a:t>Focus on seven force areas</a:t>
            </a:r>
          </a:p>
        </p:txBody>
      </p:sp>
      <p:sp>
        <p:nvSpPr>
          <p:cNvPr id="3" name="Content Placeholder 2"/>
          <p:cNvSpPr>
            <a:spLocks noGrp="1"/>
          </p:cNvSpPr>
          <p:nvPr>
            <p:ph idx="1"/>
          </p:nvPr>
        </p:nvSpPr>
        <p:spPr>
          <a:xfrm>
            <a:off x="2311868" y="1558524"/>
            <a:ext cx="8596668" cy="4877902"/>
          </a:xfrm>
        </p:spPr>
        <p:txBody>
          <a:bodyPr>
            <a:noAutofit/>
          </a:bodyPr>
          <a:lstStyle/>
          <a:p>
            <a:r>
              <a:rPr lang="en-GB" sz="2400" dirty="0"/>
              <a:t>Transfer of governance was (and in most cases still is) controversial in West Mercia, North Yorkshire, Cambridgeshire, Staffordshire and Hertfordshire </a:t>
            </a:r>
          </a:p>
          <a:p>
            <a:r>
              <a:rPr lang="en-GB" sz="2400" dirty="0"/>
              <a:t>Essex and Northants relatively uncontroversial</a:t>
            </a:r>
          </a:p>
          <a:p>
            <a:r>
              <a:rPr lang="en-GB" sz="2400" dirty="0"/>
              <a:t>We were interested in how both sides developed arguments around governance transfer:</a:t>
            </a:r>
          </a:p>
          <a:p>
            <a:pPr lvl="1"/>
            <a:r>
              <a:rPr lang="en-GB" sz="2000" dirty="0"/>
              <a:t>Growing academic recognition of the importance of </a:t>
            </a:r>
            <a:r>
              <a:rPr lang="en-GB" sz="2000" i="1" dirty="0"/>
              <a:t>narratives</a:t>
            </a:r>
            <a:r>
              <a:rPr lang="en-GB" sz="2000" dirty="0"/>
              <a:t> in effecting policy and organisational change</a:t>
            </a:r>
          </a:p>
          <a:p>
            <a:pPr lvl="1"/>
            <a:r>
              <a:rPr lang="en-GB" sz="2000" dirty="0"/>
              <a:t>Who developed these narratives (and counter-narratives), and what did they consist of?</a:t>
            </a:r>
          </a:p>
          <a:p>
            <a:pPr lvl="1"/>
            <a:r>
              <a:rPr lang="en-GB" sz="2000" dirty="0"/>
              <a:t>What role did the local context play in convincing people of the relevance of different narratives?</a:t>
            </a:r>
          </a:p>
        </p:txBody>
      </p:sp>
    </p:spTree>
    <p:extLst>
      <p:ext uri="{BB962C8B-B14F-4D97-AF65-F5344CB8AC3E}">
        <p14:creationId xmlns:p14="http://schemas.microsoft.com/office/powerpoint/2010/main" val="2628371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7903" y="3130263"/>
            <a:ext cx="3819507" cy="4093028"/>
          </a:xfrm>
        </p:spPr>
        <p:txBody>
          <a:bodyPr anchor="ctr">
            <a:normAutofit/>
          </a:bodyPr>
          <a:lstStyle/>
          <a:p>
            <a:r>
              <a:rPr lang="en-GB" sz="4400" dirty="0">
                <a:solidFill>
                  <a:schemeClr val="accent1">
                    <a:lumMod val="75000"/>
                  </a:schemeClr>
                </a:solidFill>
              </a:rPr>
              <a:t>Public consultations</a:t>
            </a:r>
          </a:p>
        </p:txBody>
      </p:sp>
      <p:graphicFrame>
        <p:nvGraphicFramePr>
          <p:cNvPr id="5" name="Content Placeholder 2">
            <a:extLst>
              <a:ext uri="{FF2B5EF4-FFF2-40B4-BE49-F238E27FC236}">
                <a16:creationId xmlns:a16="http://schemas.microsoft.com/office/drawing/2014/main" id="{8232314A-A1C2-4CA1-81C4-243BB8D77F70}"/>
              </a:ext>
            </a:extLst>
          </p:cNvPr>
          <p:cNvGraphicFramePr>
            <a:graphicFrameLocks noGrp="1"/>
          </p:cNvGraphicFramePr>
          <p:nvPr>
            <p:ph idx="1"/>
            <p:extLst>
              <p:ext uri="{D42A27DB-BD31-4B8C-83A1-F6EECF244321}">
                <p14:modId xmlns:p14="http://schemas.microsoft.com/office/powerpoint/2010/main" val="2190571289"/>
              </p:ext>
            </p:extLst>
          </p:nvPr>
        </p:nvGraphicFramePr>
        <p:xfrm>
          <a:off x="5125676" y="456811"/>
          <a:ext cx="6500267" cy="47199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Image result for consultatio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9965" y="1415762"/>
            <a:ext cx="4414994" cy="2491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522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Consultation responses I</a:t>
            </a:r>
          </a:p>
        </p:txBody>
      </p:sp>
      <p:graphicFrame>
        <p:nvGraphicFramePr>
          <p:cNvPr id="3" name="Table 2"/>
          <p:cNvGraphicFramePr>
            <a:graphicFrameLocks noGrp="1"/>
          </p:cNvGraphicFramePr>
          <p:nvPr>
            <p:extLst>
              <p:ext uri="{D42A27DB-BD31-4B8C-83A1-F6EECF244321}">
                <p14:modId xmlns:p14="http://schemas.microsoft.com/office/powerpoint/2010/main" val="2916756619"/>
              </p:ext>
            </p:extLst>
          </p:nvPr>
        </p:nvGraphicFramePr>
        <p:xfrm>
          <a:off x="1346041" y="1905000"/>
          <a:ext cx="10413838" cy="3482050"/>
        </p:xfrm>
        <a:graphic>
          <a:graphicData uri="http://schemas.openxmlformats.org/drawingml/2006/table">
            <a:tbl>
              <a:tblPr firstRow="1" firstCol="1" bandRow="1">
                <a:tableStyleId>{5C22544A-7EE6-4342-B048-85BDC9FD1C3A}</a:tableStyleId>
              </a:tblPr>
              <a:tblGrid>
                <a:gridCol w="1073068">
                  <a:extLst>
                    <a:ext uri="{9D8B030D-6E8A-4147-A177-3AD203B41FA5}">
                      <a16:colId xmlns:a16="http://schemas.microsoft.com/office/drawing/2014/main" val="1329177283"/>
                    </a:ext>
                  </a:extLst>
                </a:gridCol>
                <a:gridCol w="1088020">
                  <a:extLst>
                    <a:ext uri="{9D8B030D-6E8A-4147-A177-3AD203B41FA5}">
                      <a16:colId xmlns:a16="http://schemas.microsoft.com/office/drawing/2014/main" val="3932741534"/>
                    </a:ext>
                  </a:extLst>
                </a:gridCol>
                <a:gridCol w="925975">
                  <a:extLst>
                    <a:ext uri="{9D8B030D-6E8A-4147-A177-3AD203B41FA5}">
                      <a16:colId xmlns:a16="http://schemas.microsoft.com/office/drawing/2014/main" val="2363245704"/>
                    </a:ext>
                  </a:extLst>
                </a:gridCol>
                <a:gridCol w="833377">
                  <a:extLst>
                    <a:ext uri="{9D8B030D-6E8A-4147-A177-3AD203B41FA5}">
                      <a16:colId xmlns:a16="http://schemas.microsoft.com/office/drawing/2014/main" val="3832661966"/>
                    </a:ext>
                  </a:extLst>
                </a:gridCol>
                <a:gridCol w="775504">
                  <a:extLst>
                    <a:ext uri="{9D8B030D-6E8A-4147-A177-3AD203B41FA5}">
                      <a16:colId xmlns:a16="http://schemas.microsoft.com/office/drawing/2014/main" val="551554010"/>
                    </a:ext>
                  </a:extLst>
                </a:gridCol>
                <a:gridCol w="995423">
                  <a:extLst>
                    <a:ext uri="{9D8B030D-6E8A-4147-A177-3AD203B41FA5}">
                      <a16:colId xmlns:a16="http://schemas.microsoft.com/office/drawing/2014/main" val="1368763185"/>
                    </a:ext>
                  </a:extLst>
                </a:gridCol>
                <a:gridCol w="1145893">
                  <a:extLst>
                    <a:ext uri="{9D8B030D-6E8A-4147-A177-3AD203B41FA5}">
                      <a16:colId xmlns:a16="http://schemas.microsoft.com/office/drawing/2014/main" val="1447498670"/>
                    </a:ext>
                  </a:extLst>
                </a:gridCol>
                <a:gridCol w="902826">
                  <a:extLst>
                    <a:ext uri="{9D8B030D-6E8A-4147-A177-3AD203B41FA5}">
                      <a16:colId xmlns:a16="http://schemas.microsoft.com/office/drawing/2014/main" val="1241672734"/>
                    </a:ext>
                  </a:extLst>
                </a:gridCol>
                <a:gridCol w="729205">
                  <a:extLst>
                    <a:ext uri="{9D8B030D-6E8A-4147-A177-3AD203B41FA5}">
                      <a16:colId xmlns:a16="http://schemas.microsoft.com/office/drawing/2014/main" val="1449076547"/>
                    </a:ext>
                  </a:extLst>
                </a:gridCol>
                <a:gridCol w="847591">
                  <a:extLst>
                    <a:ext uri="{9D8B030D-6E8A-4147-A177-3AD203B41FA5}">
                      <a16:colId xmlns:a16="http://schemas.microsoft.com/office/drawing/2014/main" val="4252060964"/>
                    </a:ext>
                  </a:extLst>
                </a:gridCol>
                <a:gridCol w="1096956">
                  <a:extLst>
                    <a:ext uri="{9D8B030D-6E8A-4147-A177-3AD203B41FA5}">
                      <a16:colId xmlns:a16="http://schemas.microsoft.com/office/drawing/2014/main" val="3997355359"/>
                    </a:ext>
                  </a:extLst>
                </a:gridCol>
              </a:tblGrid>
              <a:tr h="490791">
                <a:tc rowSpan="2">
                  <a:txBody>
                    <a:bodyPr/>
                    <a:lstStyle/>
                    <a:p>
                      <a:pPr algn="l">
                        <a:lnSpc>
                          <a:spcPct val="107000"/>
                        </a:lnSpc>
                        <a:spcAft>
                          <a:spcPts val="0"/>
                        </a:spcAft>
                      </a:pPr>
                      <a:r>
                        <a:rPr lang="en-GB" sz="1600" dirty="0">
                          <a:effectLst/>
                          <a:latin typeface="+mn-lt"/>
                        </a:rPr>
                        <a:t>Force area</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gridSpan="5">
                  <a:txBody>
                    <a:bodyPr/>
                    <a:lstStyle/>
                    <a:p>
                      <a:pPr algn="ctr">
                        <a:lnSpc>
                          <a:spcPct val="107000"/>
                        </a:lnSpc>
                        <a:spcAft>
                          <a:spcPts val="0"/>
                        </a:spcAft>
                      </a:pPr>
                      <a:r>
                        <a:rPr lang="en-GB" sz="1600" dirty="0">
                          <a:effectLst/>
                          <a:latin typeface="+mn-lt"/>
                        </a:rPr>
                        <a:t>Agree</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lnSpc>
                          <a:spcPct val="107000"/>
                        </a:lnSpc>
                        <a:spcAft>
                          <a:spcPts val="0"/>
                        </a:spcAft>
                      </a:pPr>
                      <a:r>
                        <a:rPr lang="en-GB" sz="1600" dirty="0">
                          <a:effectLst/>
                          <a:latin typeface="+mn-lt"/>
                        </a:rPr>
                        <a:t>Disagree</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91354824"/>
                  </a:ext>
                </a:extLst>
              </a:tr>
              <a:tr h="1004306">
                <a:tc vMerge="1">
                  <a:txBody>
                    <a:bodyPr/>
                    <a:lstStyle/>
                    <a:p>
                      <a:endParaRPr lang="en-GB"/>
                    </a:p>
                  </a:txBody>
                  <a:tcPr/>
                </a:tc>
                <a:tc>
                  <a:txBody>
                    <a:bodyPr/>
                    <a:lstStyle/>
                    <a:p>
                      <a:pPr algn="l">
                        <a:lnSpc>
                          <a:spcPct val="107000"/>
                        </a:lnSpc>
                        <a:spcAft>
                          <a:spcPts val="0"/>
                        </a:spcAft>
                      </a:pPr>
                      <a:r>
                        <a:rPr lang="en-GB" sz="1600" b="1" dirty="0">
                          <a:effectLst/>
                          <a:latin typeface="+mn-lt"/>
                        </a:rPr>
                        <a:t>Residents</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600" b="1" dirty="0">
                          <a:effectLst/>
                          <a:latin typeface="+mn-lt"/>
                        </a:rPr>
                        <a:t>Elected reps</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600" b="1" dirty="0">
                          <a:effectLst/>
                          <a:latin typeface="+mn-lt"/>
                        </a:rPr>
                        <a:t>FRS staff</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600" b="1">
                          <a:effectLst/>
                          <a:latin typeface="+mn-lt"/>
                        </a:rPr>
                        <a:t>Police staff</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600" b="1" dirty="0">
                          <a:effectLst/>
                          <a:latin typeface="+mn-lt"/>
                        </a:rPr>
                        <a:t>Councils</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600" b="1" dirty="0">
                          <a:effectLst/>
                          <a:latin typeface="+mn-lt"/>
                        </a:rPr>
                        <a:t>Residents</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600" b="1" dirty="0">
                          <a:effectLst/>
                          <a:latin typeface="+mn-lt"/>
                        </a:rPr>
                        <a:t>Elected reps</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600" b="1" dirty="0">
                          <a:effectLst/>
                          <a:latin typeface="+mn-lt"/>
                        </a:rPr>
                        <a:t>FRS staff</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600" b="1">
                          <a:effectLst/>
                          <a:latin typeface="+mn-lt"/>
                        </a:rPr>
                        <a:t>Police staff</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GB" sz="1600" b="1" dirty="0">
                          <a:effectLst/>
                          <a:latin typeface="+mn-lt"/>
                        </a:rPr>
                        <a:t>Councils</a:t>
                      </a:r>
                      <a:endParaRPr lang="en-GB" sz="1600" b="1"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79600458"/>
                  </a:ext>
                </a:extLst>
              </a:tr>
              <a:tr h="490791">
                <a:tc>
                  <a:txBody>
                    <a:bodyPr/>
                    <a:lstStyle/>
                    <a:p>
                      <a:pPr algn="l">
                        <a:lnSpc>
                          <a:spcPct val="107000"/>
                        </a:lnSpc>
                        <a:spcAft>
                          <a:spcPts val="0"/>
                        </a:spcAft>
                      </a:pPr>
                      <a:r>
                        <a:rPr lang="en-GB" sz="1600" dirty="0">
                          <a:effectLst/>
                          <a:latin typeface="+mn-lt"/>
                        </a:rPr>
                        <a:t>Northants</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a:effectLst/>
                          <a:latin typeface="+mn-lt"/>
                        </a:rPr>
                        <a:t>57%</a:t>
                      </a:r>
                      <a:endParaRPr lang="en-GB"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a:effectLst/>
                          <a:latin typeface="+mn-lt"/>
                        </a:rPr>
                        <a:t>63%</a:t>
                      </a:r>
                      <a:endParaRPr lang="en-GB"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a:effectLst/>
                          <a:latin typeface="+mn-lt"/>
                        </a:rPr>
                        <a:t>92%</a:t>
                      </a:r>
                      <a:endParaRPr lang="en-GB"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rPr>
                        <a:t>62%</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rPr>
                        <a:t> </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rPr>
                        <a:t>35%</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rPr>
                        <a:t>30%</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a:effectLst/>
                          <a:latin typeface="+mn-lt"/>
                        </a:rPr>
                        <a:t>4%</a:t>
                      </a:r>
                      <a:endParaRPr lang="en-GB"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rPr>
                        <a:t>5%</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rPr>
                        <a:t> </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3630012"/>
                  </a:ext>
                </a:extLst>
              </a:tr>
              <a:tr h="1004306">
                <a:tc>
                  <a:txBody>
                    <a:bodyPr/>
                    <a:lstStyle/>
                    <a:p>
                      <a:pPr algn="l">
                        <a:lnSpc>
                          <a:spcPct val="107000"/>
                        </a:lnSpc>
                        <a:spcAft>
                          <a:spcPts val="0"/>
                        </a:spcAft>
                      </a:pPr>
                      <a:r>
                        <a:rPr lang="en-GB" sz="1600" dirty="0">
                          <a:effectLst/>
                          <a:latin typeface="+mn-lt"/>
                        </a:rPr>
                        <a:t>West Mercia</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a:effectLst/>
                          <a:latin typeface="+mn-lt"/>
                        </a:rPr>
                        <a:t>64%</a:t>
                      </a:r>
                      <a:endParaRPr lang="en-GB"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a:effectLst/>
                          <a:latin typeface="+mn-lt"/>
                        </a:rPr>
                        <a:t>33%</a:t>
                      </a:r>
                      <a:endParaRPr lang="en-GB" sz="1600">
                        <a:effectLst/>
                        <a:latin typeface="+mn-lt"/>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07000"/>
                        </a:lnSpc>
                        <a:spcAft>
                          <a:spcPts val="0"/>
                        </a:spcAft>
                      </a:pPr>
                      <a:r>
                        <a:rPr lang="en-GB" sz="1600">
                          <a:effectLst/>
                          <a:latin typeface="+mn-lt"/>
                        </a:rPr>
                        <a:t>37%</a:t>
                      </a:r>
                      <a:endParaRPr lang="en-GB" sz="1600">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a:txBody>
                    <a:bodyPr/>
                    <a:lstStyle/>
                    <a:p>
                      <a:pPr algn="ctr">
                        <a:lnSpc>
                          <a:spcPct val="107000"/>
                        </a:lnSpc>
                        <a:spcAft>
                          <a:spcPts val="0"/>
                        </a:spcAft>
                      </a:pPr>
                      <a:r>
                        <a:rPr lang="en-GB" sz="1600">
                          <a:effectLst/>
                          <a:latin typeface="+mn-lt"/>
                        </a:rPr>
                        <a:t>0</a:t>
                      </a:r>
                      <a:endParaRPr lang="en-GB"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a:effectLst/>
                          <a:latin typeface="+mn-lt"/>
                        </a:rPr>
                        <a:t>36%</a:t>
                      </a:r>
                      <a:endParaRPr lang="en-GB"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rPr>
                        <a:t>67%</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07000"/>
                        </a:lnSpc>
                        <a:spcAft>
                          <a:spcPts val="0"/>
                        </a:spcAft>
                      </a:pPr>
                      <a:r>
                        <a:rPr lang="en-GB" sz="1600" dirty="0">
                          <a:effectLst/>
                          <a:latin typeface="+mn-lt"/>
                        </a:rPr>
                        <a:t>67%</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a:txBody>
                    <a:bodyPr/>
                    <a:lstStyle/>
                    <a:p>
                      <a:pPr algn="ctr">
                        <a:lnSpc>
                          <a:spcPct val="107000"/>
                        </a:lnSpc>
                        <a:spcAft>
                          <a:spcPts val="0"/>
                        </a:spcAft>
                      </a:pPr>
                      <a:r>
                        <a:rPr lang="en-GB" sz="1600" dirty="0">
                          <a:effectLst/>
                          <a:latin typeface="+mn-lt"/>
                        </a:rPr>
                        <a:t>8</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63963488"/>
                  </a:ext>
                </a:extLst>
              </a:tr>
              <a:tr h="245928">
                <a:tc>
                  <a:txBody>
                    <a:bodyPr/>
                    <a:lstStyle/>
                    <a:p>
                      <a:pPr algn="l">
                        <a:lnSpc>
                          <a:spcPct val="107000"/>
                        </a:lnSpc>
                        <a:spcAft>
                          <a:spcPts val="0"/>
                        </a:spcAft>
                      </a:pPr>
                      <a:r>
                        <a:rPr lang="en-GB" sz="1600" dirty="0" err="1">
                          <a:effectLst/>
                          <a:latin typeface="+mn-lt"/>
                        </a:rPr>
                        <a:t>Cambs</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a:effectLst/>
                          <a:latin typeface="+mn-lt"/>
                        </a:rPr>
                        <a:t>53%</a:t>
                      </a:r>
                      <a:endParaRPr lang="en-GB"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rPr>
                        <a:t>3</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rPr>
                        <a:t>n/a</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a:effectLst/>
                          <a:latin typeface="+mn-lt"/>
                        </a:rPr>
                        <a:t>n/a</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rPr>
                        <a:t>0</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a:effectLst/>
                          <a:latin typeface="+mn-lt"/>
                        </a:rPr>
                        <a:t>39%</a:t>
                      </a:r>
                      <a:endParaRPr lang="en-GB"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rPr>
                        <a:t>1</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a:effectLst/>
                          <a:latin typeface="+mn-lt"/>
                        </a:rPr>
                        <a:t>n/a</a:t>
                      </a:r>
                      <a:endParaRPr lang="en-GB"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rPr>
                        <a:t>n/a</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rPr>
                        <a:t>2</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98435484"/>
                  </a:ext>
                </a:extLst>
              </a:tr>
              <a:tr h="245928">
                <a:tc>
                  <a:txBody>
                    <a:bodyPr/>
                    <a:lstStyle/>
                    <a:p>
                      <a:pPr algn="l">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Herts</a:t>
                      </a:r>
                    </a:p>
                  </a:txBody>
                  <a:tcPr marL="68580" marR="68580" marT="0" marB="0" anchor="ctr"/>
                </a:tc>
                <a:tc>
                  <a:txBody>
                    <a:bodyPr/>
                    <a:lstStyle/>
                    <a:p>
                      <a:pPr algn="ct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52%</a:t>
                      </a:r>
                    </a:p>
                  </a:txBody>
                  <a:tcPr marL="68580" marR="68580"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dirty="0">
                          <a:effectLst/>
                          <a:latin typeface="+mn-lt"/>
                        </a:rPr>
                        <a:t>11</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dirty="0">
                          <a:effectLst/>
                          <a:latin typeface="+mn-lt"/>
                        </a:rPr>
                        <a:t>n/a</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dirty="0">
                          <a:effectLst/>
                          <a:latin typeface="+mn-lt"/>
                        </a:rPr>
                        <a:t>n/a</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1</a:t>
                      </a:r>
                    </a:p>
                  </a:txBody>
                  <a:tcPr marL="68580" marR="68580" marT="0" marB="0" anchor="ctr"/>
                </a:tc>
                <a:tc>
                  <a:txBody>
                    <a:bodyPr/>
                    <a:lstStyle/>
                    <a:p>
                      <a:pPr algn="ct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34%</a:t>
                      </a:r>
                    </a:p>
                  </a:txBody>
                  <a:tcPr marL="68580" marR="68580"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dirty="0">
                          <a:effectLst/>
                          <a:latin typeface="+mn-lt"/>
                        </a:rPr>
                        <a:t>0</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dirty="0">
                          <a:effectLst/>
                          <a:latin typeface="+mn-lt"/>
                        </a:rPr>
                        <a:t>n/a</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sz="1600" dirty="0">
                          <a:effectLst/>
                          <a:latin typeface="+mn-lt"/>
                        </a:rPr>
                        <a:t>n/a</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3</a:t>
                      </a:r>
                    </a:p>
                  </a:txBody>
                  <a:tcPr marL="68580" marR="68580" marT="0" marB="0" anchor="ctr"/>
                </a:tc>
                <a:extLst>
                  <a:ext uri="{0D108BD9-81ED-4DB2-BD59-A6C34878D82A}">
                    <a16:rowId xmlns:a16="http://schemas.microsoft.com/office/drawing/2014/main" val="3879853693"/>
                  </a:ext>
                </a:extLst>
              </a:tr>
            </a:tbl>
          </a:graphicData>
        </a:graphic>
      </p:graphicFrame>
      <p:sp>
        <p:nvSpPr>
          <p:cNvPr id="5" name="Rectangle 4"/>
          <p:cNvSpPr/>
          <p:nvPr/>
        </p:nvSpPr>
        <p:spPr>
          <a:xfrm>
            <a:off x="1346041" y="5714627"/>
            <a:ext cx="9835103" cy="646331"/>
          </a:xfrm>
          <a:prstGeom prst="rect">
            <a:avLst/>
          </a:prstGeom>
        </p:spPr>
        <p:txBody>
          <a:bodyPr wrap="square">
            <a:spAutoFit/>
          </a:bodyPr>
          <a:lstStyle/>
          <a:p>
            <a:pPr algn="ctr"/>
            <a:r>
              <a:rPr lang="en-GB" dirty="0"/>
              <a:t>Consultations to seek approval for PCC decision to opt for Governance model: i.e. no other options presented</a:t>
            </a:r>
          </a:p>
        </p:txBody>
      </p:sp>
    </p:spTree>
    <p:extLst>
      <p:ext uri="{BB962C8B-B14F-4D97-AF65-F5344CB8AC3E}">
        <p14:creationId xmlns:p14="http://schemas.microsoft.com/office/powerpoint/2010/main" val="135152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Consultation responses II</a:t>
            </a:r>
          </a:p>
        </p:txBody>
      </p:sp>
      <p:graphicFrame>
        <p:nvGraphicFramePr>
          <p:cNvPr id="5" name="Table 4"/>
          <p:cNvGraphicFramePr>
            <a:graphicFrameLocks noGrp="1"/>
          </p:cNvGraphicFramePr>
          <p:nvPr>
            <p:extLst>
              <p:ext uri="{D42A27DB-BD31-4B8C-83A1-F6EECF244321}">
                <p14:modId xmlns:p14="http://schemas.microsoft.com/office/powerpoint/2010/main" val="1927036631"/>
              </p:ext>
            </p:extLst>
          </p:nvPr>
        </p:nvGraphicFramePr>
        <p:xfrm>
          <a:off x="1223642" y="1598142"/>
          <a:ext cx="10411309" cy="1708644"/>
        </p:xfrm>
        <a:graphic>
          <a:graphicData uri="http://schemas.openxmlformats.org/drawingml/2006/table">
            <a:tbl>
              <a:tblPr firstRow="1" firstCol="1" bandRow="1">
                <a:tableStyleId>{5C22544A-7EE6-4342-B048-85BDC9FD1C3A}</a:tableStyleId>
              </a:tblPr>
              <a:tblGrid>
                <a:gridCol w="1856053">
                  <a:extLst>
                    <a:ext uri="{9D8B030D-6E8A-4147-A177-3AD203B41FA5}">
                      <a16:colId xmlns:a16="http://schemas.microsoft.com/office/drawing/2014/main" val="3443944771"/>
                    </a:ext>
                  </a:extLst>
                </a:gridCol>
                <a:gridCol w="1613388">
                  <a:extLst>
                    <a:ext uri="{9D8B030D-6E8A-4147-A177-3AD203B41FA5}">
                      <a16:colId xmlns:a16="http://schemas.microsoft.com/office/drawing/2014/main" val="1138821334"/>
                    </a:ext>
                  </a:extLst>
                </a:gridCol>
                <a:gridCol w="1735467">
                  <a:extLst>
                    <a:ext uri="{9D8B030D-6E8A-4147-A177-3AD203B41FA5}">
                      <a16:colId xmlns:a16="http://schemas.microsoft.com/office/drawing/2014/main" val="623986225"/>
                    </a:ext>
                  </a:extLst>
                </a:gridCol>
                <a:gridCol w="1735467">
                  <a:extLst>
                    <a:ext uri="{9D8B030D-6E8A-4147-A177-3AD203B41FA5}">
                      <a16:colId xmlns:a16="http://schemas.microsoft.com/office/drawing/2014/main" val="1298975955"/>
                    </a:ext>
                  </a:extLst>
                </a:gridCol>
                <a:gridCol w="1735467">
                  <a:extLst>
                    <a:ext uri="{9D8B030D-6E8A-4147-A177-3AD203B41FA5}">
                      <a16:colId xmlns:a16="http://schemas.microsoft.com/office/drawing/2014/main" val="742269223"/>
                    </a:ext>
                  </a:extLst>
                </a:gridCol>
                <a:gridCol w="1735467">
                  <a:extLst>
                    <a:ext uri="{9D8B030D-6E8A-4147-A177-3AD203B41FA5}">
                      <a16:colId xmlns:a16="http://schemas.microsoft.com/office/drawing/2014/main" val="3096034452"/>
                    </a:ext>
                  </a:extLst>
                </a:gridCol>
              </a:tblGrid>
              <a:tr h="567604">
                <a:tc>
                  <a:txBody>
                    <a:bodyPr/>
                    <a:lstStyle/>
                    <a:p>
                      <a:pPr algn="ctr">
                        <a:spcAft>
                          <a:spcPts val="0"/>
                        </a:spcAft>
                      </a:pPr>
                      <a:r>
                        <a:rPr lang="en-GB" sz="1800" dirty="0">
                          <a:effectLst/>
                        </a:rPr>
                        <a:t> </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800" dirty="0">
                          <a:effectLst/>
                        </a:rPr>
                        <a:t>1 – no benefit</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dirty="0">
                          <a:effectLst/>
                        </a:rPr>
                        <a:t>2</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dirty="0">
                          <a:effectLst/>
                        </a:rPr>
                        <a:t>3</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dirty="0">
                          <a:effectLst/>
                        </a:rPr>
                        <a:t>4</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dirty="0">
                          <a:effectLst/>
                        </a:rPr>
                        <a:t>5 – significant benefit</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61433981"/>
                  </a:ext>
                </a:extLst>
              </a:tr>
              <a:tr h="313057">
                <a:tc>
                  <a:txBody>
                    <a:bodyPr/>
                    <a:lstStyle/>
                    <a:p>
                      <a:pPr algn="l">
                        <a:spcAft>
                          <a:spcPts val="0"/>
                        </a:spcAft>
                      </a:pPr>
                      <a:r>
                        <a:rPr lang="en-GB" sz="1800" dirty="0">
                          <a:effectLst/>
                        </a:rPr>
                        <a:t>Representation</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b="1" dirty="0">
                          <a:effectLst/>
                        </a:rPr>
                        <a:t>42</a:t>
                      </a:r>
                      <a:endParaRPr lang="en-GB"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800" dirty="0">
                          <a:effectLst/>
                        </a:rPr>
                        <a:t>18</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800" dirty="0">
                          <a:effectLst/>
                        </a:rPr>
                        <a:t>  15  </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800" dirty="0">
                          <a:effectLst/>
                        </a:rPr>
                        <a:t> 11 </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dirty="0">
                          <a:effectLst/>
                        </a:rPr>
                        <a:t>14</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3291517"/>
                  </a:ext>
                </a:extLst>
              </a:tr>
              <a:tr h="279343">
                <a:tc>
                  <a:txBody>
                    <a:bodyPr/>
                    <a:lstStyle/>
                    <a:p>
                      <a:pPr algn="l">
                        <a:spcAft>
                          <a:spcPts val="0"/>
                        </a:spcAft>
                      </a:pPr>
                      <a:r>
                        <a:rPr lang="en-GB" sz="1800" dirty="0">
                          <a:effectLst/>
                        </a:rPr>
                        <a:t>Governance</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b="1" dirty="0">
                          <a:effectLst/>
                        </a:rPr>
                        <a:t>34</a:t>
                      </a:r>
                      <a:endParaRPr lang="en-GB"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dirty="0">
                          <a:effectLst/>
                        </a:rPr>
                        <a:t>8</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dirty="0">
                          <a:effectLst/>
                        </a:rPr>
                        <a:t>10</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dirty="0">
                          <a:effectLst/>
                        </a:rPr>
                        <a:t>18</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dirty="0">
                          <a:effectLst/>
                        </a:rPr>
                        <a:t>30</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68722302"/>
                  </a:ext>
                </a:extLst>
              </a:tr>
              <a:tr h="279343">
                <a:tc>
                  <a:txBody>
                    <a:bodyPr/>
                    <a:lstStyle/>
                    <a:p>
                      <a:pPr algn="l">
                        <a:spcAft>
                          <a:spcPts val="0"/>
                        </a:spcAft>
                      </a:pPr>
                      <a:r>
                        <a:rPr lang="en-GB" sz="1800" dirty="0">
                          <a:effectLst/>
                        </a:rPr>
                        <a:t>Single employer</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b="1" dirty="0">
                          <a:effectLst/>
                        </a:rPr>
                        <a:t>45</a:t>
                      </a:r>
                      <a:endParaRPr lang="en-GB"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dirty="0">
                          <a:effectLst/>
                        </a:rPr>
                        <a:t>13</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dirty="0">
                          <a:effectLst/>
                        </a:rPr>
                        <a:t>15</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dirty="0">
                          <a:effectLst/>
                        </a:rPr>
                        <a:t>12</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800" dirty="0">
                          <a:effectLst/>
                        </a:rPr>
                        <a:t>15</a:t>
                      </a:r>
                      <a:endPar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15388568"/>
                  </a:ext>
                </a:extLst>
              </a:tr>
            </a:tbl>
          </a:graphicData>
        </a:graphic>
      </p:graphicFrame>
      <p:sp>
        <p:nvSpPr>
          <p:cNvPr id="6" name="Rectangle 5"/>
          <p:cNvSpPr/>
          <p:nvPr/>
        </p:nvSpPr>
        <p:spPr>
          <a:xfrm>
            <a:off x="1428165" y="1228810"/>
            <a:ext cx="1023138" cy="369332"/>
          </a:xfrm>
          <a:prstGeom prst="rect">
            <a:avLst/>
          </a:prstGeom>
        </p:spPr>
        <p:txBody>
          <a:bodyPr wrap="square">
            <a:spAutoFit/>
          </a:bodyPr>
          <a:lstStyle/>
          <a:p>
            <a:r>
              <a:rPr lang="en-GB" dirty="0">
                <a:solidFill>
                  <a:srgbClr val="000000"/>
                </a:solidFill>
              </a:rPr>
              <a:t>Essex</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4194599270"/>
              </p:ext>
            </p:extLst>
          </p:nvPr>
        </p:nvGraphicFramePr>
        <p:xfrm>
          <a:off x="457314" y="3536819"/>
          <a:ext cx="11603505" cy="2898703"/>
        </p:xfrm>
        <a:graphic>
          <a:graphicData uri="http://schemas.openxmlformats.org/drawingml/2006/table">
            <a:tbl>
              <a:tblPr firstRow="1" firstCol="1" bandRow="1">
                <a:tableStyleId>{5C22544A-7EE6-4342-B048-85BDC9FD1C3A}</a:tableStyleId>
              </a:tblPr>
              <a:tblGrid>
                <a:gridCol w="1649278">
                  <a:extLst>
                    <a:ext uri="{9D8B030D-6E8A-4147-A177-3AD203B41FA5}">
                      <a16:colId xmlns:a16="http://schemas.microsoft.com/office/drawing/2014/main" val="4240984727"/>
                    </a:ext>
                  </a:extLst>
                </a:gridCol>
                <a:gridCol w="1114452">
                  <a:extLst>
                    <a:ext uri="{9D8B030D-6E8A-4147-A177-3AD203B41FA5}">
                      <a16:colId xmlns:a16="http://schemas.microsoft.com/office/drawing/2014/main" val="968731947"/>
                    </a:ext>
                  </a:extLst>
                </a:gridCol>
                <a:gridCol w="621750">
                  <a:extLst>
                    <a:ext uri="{9D8B030D-6E8A-4147-A177-3AD203B41FA5}">
                      <a16:colId xmlns:a16="http://schemas.microsoft.com/office/drawing/2014/main" val="985164218"/>
                    </a:ext>
                  </a:extLst>
                </a:gridCol>
                <a:gridCol w="810228">
                  <a:extLst>
                    <a:ext uri="{9D8B030D-6E8A-4147-A177-3AD203B41FA5}">
                      <a16:colId xmlns:a16="http://schemas.microsoft.com/office/drawing/2014/main" val="2570915751"/>
                    </a:ext>
                  </a:extLst>
                </a:gridCol>
                <a:gridCol w="1099595">
                  <a:extLst>
                    <a:ext uri="{9D8B030D-6E8A-4147-A177-3AD203B41FA5}">
                      <a16:colId xmlns:a16="http://schemas.microsoft.com/office/drawing/2014/main" val="3772438511"/>
                    </a:ext>
                  </a:extLst>
                </a:gridCol>
                <a:gridCol w="1261641">
                  <a:extLst>
                    <a:ext uri="{9D8B030D-6E8A-4147-A177-3AD203B41FA5}">
                      <a16:colId xmlns:a16="http://schemas.microsoft.com/office/drawing/2014/main" val="3076037688"/>
                    </a:ext>
                  </a:extLst>
                </a:gridCol>
                <a:gridCol w="821802">
                  <a:extLst>
                    <a:ext uri="{9D8B030D-6E8A-4147-A177-3AD203B41FA5}">
                      <a16:colId xmlns:a16="http://schemas.microsoft.com/office/drawing/2014/main" val="690998643"/>
                    </a:ext>
                  </a:extLst>
                </a:gridCol>
                <a:gridCol w="740780">
                  <a:extLst>
                    <a:ext uri="{9D8B030D-6E8A-4147-A177-3AD203B41FA5}">
                      <a16:colId xmlns:a16="http://schemas.microsoft.com/office/drawing/2014/main" val="3613369309"/>
                    </a:ext>
                  </a:extLst>
                </a:gridCol>
                <a:gridCol w="1088020">
                  <a:extLst>
                    <a:ext uri="{9D8B030D-6E8A-4147-A177-3AD203B41FA5}">
                      <a16:colId xmlns:a16="http://schemas.microsoft.com/office/drawing/2014/main" val="3410920026"/>
                    </a:ext>
                  </a:extLst>
                </a:gridCol>
                <a:gridCol w="763929">
                  <a:extLst>
                    <a:ext uri="{9D8B030D-6E8A-4147-A177-3AD203B41FA5}">
                      <a16:colId xmlns:a16="http://schemas.microsoft.com/office/drawing/2014/main" val="3344675716"/>
                    </a:ext>
                  </a:extLst>
                </a:gridCol>
                <a:gridCol w="729205">
                  <a:extLst>
                    <a:ext uri="{9D8B030D-6E8A-4147-A177-3AD203B41FA5}">
                      <a16:colId xmlns:a16="http://schemas.microsoft.com/office/drawing/2014/main" val="1363868444"/>
                    </a:ext>
                  </a:extLst>
                </a:gridCol>
                <a:gridCol w="902825">
                  <a:extLst>
                    <a:ext uri="{9D8B030D-6E8A-4147-A177-3AD203B41FA5}">
                      <a16:colId xmlns:a16="http://schemas.microsoft.com/office/drawing/2014/main" val="645255882"/>
                    </a:ext>
                  </a:extLst>
                </a:gridCol>
              </a:tblGrid>
              <a:tr h="353512">
                <a:tc rowSpan="2">
                  <a:txBody>
                    <a:bodyPr/>
                    <a:lstStyle/>
                    <a:p>
                      <a:pPr algn="ctr" rtl="0" fontAlgn="ctr"/>
                      <a:r>
                        <a:rPr lang="en-GB" sz="1800" u="none" strike="noStrike" dirty="0">
                          <a:effectLst/>
                        </a:rPr>
                        <a:t> </a:t>
                      </a:r>
                      <a:endParaRPr lang="en-GB" sz="1800" b="1" i="0" u="none" strike="noStrike" dirty="0">
                        <a:solidFill>
                          <a:srgbClr val="FFFFFF"/>
                        </a:solidFill>
                        <a:effectLst/>
                        <a:latin typeface="Calibri" panose="020F0502020204030204" pitchFamily="34" charset="0"/>
                      </a:endParaRPr>
                    </a:p>
                  </a:txBody>
                  <a:tcPr marL="6350" marR="6350" marT="6350" marB="0" anchor="ctr"/>
                </a:tc>
                <a:tc gridSpan="6">
                  <a:txBody>
                    <a:bodyPr/>
                    <a:lstStyle/>
                    <a:p>
                      <a:pPr algn="ctr" rtl="0" fontAlgn="ctr"/>
                      <a:r>
                        <a:rPr lang="en-GB" sz="1800" u="none" strike="noStrike">
                          <a:effectLst/>
                        </a:rPr>
                        <a:t>Staffordshire</a:t>
                      </a:r>
                      <a:endParaRPr lang="en-GB" sz="1800" b="1" i="0" u="none" strike="noStrike">
                        <a:solidFill>
                          <a:srgbClr val="FFFFFF"/>
                        </a:solidFill>
                        <a:effectLst/>
                        <a:latin typeface="Calibri" panose="020F0502020204030204" pitchFamily="34" charset="0"/>
                      </a:endParaRPr>
                    </a:p>
                  </a:txBody>
                  <a:tcPr marL="6350" marR="6350" marT="635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rtl="0" fontAlgn="ctr"/>
                      <a:r>
                        <a:rPr lang="en-GB" sz="1800" u="none" strike="noStrike">
                          <a:effectLst/>
                        </a:rPr>
                        <a:t>North Yorkshire</a:t>
                      </a:r>
                      <a:endParaRPr lang="en-GB" sz="1800" b="1" i="0" u="none" strike="noStrike">
                        <a:solidFill>
                          <a:srgbClr val="000000"/>
                        </a:solidFill>
                        <a:effectLst/>
                        <a:latin typeface="Calibri" panose="020F0502020204030204" pitchFamily="34" charset="0"/>
                      </a:endParaRPr>
                    </a:p>
                  </a:txBody>
                  <a:tcPr marL="6350" marR="6350" marT="635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30520588"/>
                  </a:ext>
                </a:extLst>
              </a:tr>
              <a:tr h="836821">
                <a:tc vMerge="1">
                  <a:txBody>
                    <a:bodyPr/>
                    <a:lstStyle/>
                    <a:p>
                      <a:endParaRPr lang="en-GB"/>
                    </a:p>
                  </a:txBody>
                  <a:tcPr/>
                </a:tc>
                <a:tc>
                  <a:txBody>
                    <a:bodyPr/>
                    <a:lstStyle/>
                    <a:p>
                      <a:pPr algn="ctr" rtl="0" fontAlgn="ctr"/>
                      <a:r>
                        <a:rPr lang="en-GB" sz="1600" u="none" strike="noStrike" dirty="0">
                          <a:effectLst/>
                        </a:rPr>
                        <a:t>Elected reps</a:t>
                      </a:r>
                      <a:endParaRPr lang="en-GB"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600" u="none" strike="noStrike" dirty="0">
                          <a:effectLst/>
                        </a:rPr>
                        <a:t>FRS staff</a:t>
                      </a:r>
                      <a:endParaRPr lang="en-GB"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600" u="none" strike="noStrike" dirty="0">
                          <a:effectLst/>
                        </a:rPr>
                        <a:t>Police staff</a:t>
                      </a:r>
                      <a:endParaRPr lang="en-GB"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600" u="none" strike="noStrike" dirty="0">
                          <a:effectLst/>
                        </a:rPr>
                        <a:t>Residents</a:t>
                      </a:r>
                      <a:endParaRPr lang="en-GB"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600" u="none" strike="noStrike">
                          <a:effectLst/>
                        </a:rPr>
                        <a:t>Public/VCS</a:t>
                      </a:r>
                      <a:endParaRPr lang="en-GB" sz="16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600" u="none" strike="noStrike" dirty="0">
                          <a:effectLst/>
                        </a:rPr>
                        <a:t>Overall</a:t>
                      </a:r>
                      <a:endParaRPr lang="en-GB"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600" u="none" strike="noStrike" dirty="0">
                          <a:effectLst/>
                        </a:rPr>
                        <a:t>Online</a:t>
                      </a:r>
                      <a:endParaRPr lang="en-GB"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600" u="none" strike="noStrike" dirty="0">
                          <a:effectLst/>
                        </a:rPr>
                        <a:t>Residents</a:t>
                      </a:r>
                      <a:endParaRPr lang="en-GB"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600" u="none" strike="noStrike" dirty="0">
                          <a:effectLst/>
                        </a:rPr>
                        <a:t>FRS staff</a:t>
                      </a:r>
                      <a:endParaRPr lang="en-GB"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600" u="none" strike="noStrike" dirty="0">
                          <a:effectLst/>
                        </a:rPr>
                        <a:t>Police staff</a:t>
                      </a:r>
                      <a:endParaRPr lang="en-GB"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600" u="none" strike="noStrike" dirty="0">
                          <a:effectLst/>
                        </a:rPr>
                        <a:t>Overall</a:t>
                      </a:r>
                      <a:endParaRPr lang="en-GB" sz="16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66272146"/>
                  </a:ext>
                </a:extLst>
              </a:tr>
              <a:tr h="361734">
                <a:tc>
                  <a:txBody>
                    <a:bodyPr/>
                    <a:lstStyle/>
                    <a:p>
                      <a:pPr algn="l" rtl="0" fontAlgn="ctr"/>
                      <a:r>
                        <a:rPr lang="en-GB" sz="1600" u="none" strike="noStrike" dirty="0">
                          <a:effectLst/>
                        </a:rPr>
                        <a:t>No change</a:t>
                      </a:r>
                      <a:endParaRPr lang="en-GB" sz="16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ctr" rtl="0" fontAlgn="ctr"/>
                      <a:r>
                        <a:rPr lang="en-GB" sz="1800" b="1" u="none" strike="noStrike" dirty="0">
                          <a:effectLst/>
                        </a:rPr>
                        <a:t>44</a:t>
                      </a:r>
                      <a:endParaRPr lang="en-GB" sz="18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b="1" u="none" strike="noStrike" dirty="0">
                          <a:effectLst/>
                        </a:rPr>
                        <a:t>60</a:t>
                      </a:r>
                      <a:endParaRPr lang="en-GB" sz="18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b="1" u="none" strike="noStrike" dirty="0">
                          <a:effectLst/>
                        </a:rPr>
                        <a:t>41</a:t>
                      </a:r>
                      <a:endParaRPr lang="en-GB" sz="18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b="1" u="none" strike="noStrike" dirty="0">
                          <a:effectLst/>
                        </a:rPr>
                        <a:t>49</a:t>
                      </a:r>
                      <a:endParaRPr lang="en-GB" sz="18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b="1" u="none" strike="noStrike" dirty="0">
                          <a:effectLst/>
                        </a:rPr>
                        <a:t>34</a:t>
                      </a:r>
                      <a:endParaRPr lang="en-GB" sz="18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b="1" u="none" strike="noStrike" dirty="0">
                          <a:effectLst/>
                        </a:rPr>
                        <a:t>50</a:t>
                      </a:r>
                      <a:endParaRPr lang="en-GB" sz="18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n/a</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n/a</a:t>
                      </a:r>
                      <a:endParaRPr lang="en-GB" sz="18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131105229"/>
                  </a:ext>
                </a:extLst>
              </a:tr>
              <a:tr h="353512">
                <a:tc>
                  <a:txBody>
                    <a:bodyPr/>
                    <a:lstStyle/>
                    <a:p>
                      <a:pPr algn="l" rtl="0" fontAlgn="ctr"/>
                      <a:r>
                        <a:rPr lang="en-GB" sz="1600" u="none" strike="noStrike" dirty="0">
                          <a:effectLst/>
                        </a:rPr>
                        <a:t>Representation</a:t>
                      </a:r>
                      <a:endParaRPr lang="en-GB" sz="16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14</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19</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5</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10</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13</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11</a:t>
                      </a:r>
                      <a:endParaRPr lang="en-GB" sz="1800" b="1"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40</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22</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27</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b="1" u="none" strike="noStrike" dirty="0">
                          <a:effectLst/>
                        </a:rPr>
                        <a:t>48</a:t>
                      </a:r>
                      <a:endParaRPr lang="en-GB" sz="18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29</a:t>
                      </a:r>
                      <a:endParaRPr lang="en-GB" sz="18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591886055"/>
                  </a:ext>
                </a:extLst>
              </a:tr>
              <a:tr h="353512">
                <a:tc>
                  <a:txBody>
                    <a:bodyPr/>
                    <a:lstStyle/>
                    <a:p>
                      <a:pPr algn="l" rtl="0" fontAlgn="ctr"/>
                      <a:r>
                        <a:rPr lang="en-GB" sz="1600" u="none" strike="noStrike" dirty="0">
                          <a:effectLst/>
                        </a:rPr>
                        <a:t>Governance</a:t>
                      </a:r>
                      <a:endParaRPr lang="en-GB" sz="16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26</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12</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26</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23</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30</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22</a:t>
                      </a:r>
                      <a:endParaRPr lang="en-GB" sz="1800" b="1"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b="1" u="none" strike="noStrike" dirty="0">
                          <a:effectLst/>
                        </a:rPr>
                        <a:t>48</a:t>
                      </a:r>
                      <a:endParaRPr lang="en-GB" sz="18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b="1" u="none" strike="noStrike" dirty="0">
                          <a:effectLst/>
                        </a:rPr>
                        <a:t>61</a:t>
                      </a:r>
                      <a:endParaRPr lang="en-GB" sz="18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b="1" u="none" strike="noStrike" dirty="0">
                          <a:effectLst/>
                        </a:rPr>
                        <a:t>59</a:t>
                      </a:r>
                      <a:endParaRPr lang="en-GB" sz="18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27</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b="1" u="none" strike="noStrike" dirty="0">
                          <a:effectLst/>
                        </a:rPr>
                        <a:t>55</a:t>
                      </a:r>
                      <a:endParaRPr lang="en-GB" sz="18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026474964"/>
                  </a:ext>
                </a:extLst>
              </a:tr>
              <a:tr h="639612">
                <a:tc>
                  <a:txBody>
                    <a:bodyPr/>
                    <a:lstStyle/>
                    <a:p>
                      <a:pPr algn="l" rtl="0" fontAlgn="ctr"/>
                      <a:r>
                        <a:rPr lang="en-GB" sz="1600" u="none" strike="noStrike" dirty="0">
                          <a:effectLst/>
                        </a:rPr>
                        <a:t>Single employer</a:t>
                      </a:r>
                      <a:endParaRPr lang="en-GB" sz="16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16</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9</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28</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17</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23</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dirty="0">
                          <a:effectLst/>
                        </a:rPr>
                        <a:t>17</a:t>
                      </a:r>
                      <a:endParaRPr lang="en-GB" sz="18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12</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17</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14</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a:effectLst/>
                        </a:rPr>
                        <a:t>25</a:t>
                      </a:r>
                      <a:endParaRPr lang="en-GB" sz="18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1800" u="none" strike="noStrike" dirty="0">
                          <a:effectLst/>
                        </a:rPr>
                        <a:t>15</a:t>
                      </a:r>
                      <a:endParaRPr lang="en-GB" sz="18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836716474"/>
                  </a:ext>
                </a:extLst>
              </a:tr>
            </a:tbl>
          </a:graphicData>
        </a:graphic>
      </p:graphicFrame>
    </p:spTree>
    <p:extLst>
      <p:ext uri="{BB962C8B-B14F-4D97-AF65-F5344CB8AC3E}">
        <p14:creationId xmlns:p14="http://schemas.microsoft.com/office/powerpoint/2010/main" val="159136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{5875747B-7306-0B4E-916E-F5A2992C45EA}tf10001069</Template>
  <TotalTime>3875</TotalTime>
  <Words>3026</Words>
  <Application>Microsoft Office PowerPoint</Application>
  <PresentationFormat>Widescreen</PresentationFormat>
  <Paragraphs>382</Paragraphs>
  <Slides>22</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PTSans-BoldItalic</vt:lpstr>
      <vt:lpstr>Arial</vt:lpstr>
      <vt:lpstr>Calibri</vt:lpstr>
      <vt:lpstr>Century Gothic</vt:lpstr>
      <vt:lpstr>Times New Roman</vt:lpstr>
      <vt:lpstr>Verdana</vt:lpstr>
      <vt:lpstr>Wingdings 3</vt:lpstr>
      <vt:lpstr>Wisp</vt:lpstr>
      <vt:lpstr>An academic view on consultation exercises by PCCs</vt:lpstr>
      <vt:lpstr>Overview of presentation</vt:lpstr>
      <vt:lpstr>Consultation as a requirement for establishing PFCCs   </vt:lpstr>
      <vt:lpstr>Consultation principles and requirements: A note of caution</vt:lpstr>
      <vt:lpstr>Sedley/Gunning Principles</vt:lpstr>
      <vt:lpstr>Focus on seven force areas</vt:lpstr>
      <vt:lpstr>Public consultations</vt:lpstr>
      <vt:lpstr>Consultation responses I</vt:lpstr>
      <vt:lpstr>Consultation responses II</vt:lpstr>
      <vt:lpstr>CIPFA analyses of business cases</vt:lpstr>
      <vt:lpstr>PowerPoint Presentation</vt:lpstr>
      <vt:lpstr>What is the narrative/story around potential change?</vt:lpstr>
      <vt:lpstr>Finance: pro-change ‘efficiencies’ narrative</vt:lpstr>
      <vt:lpstr>Finance: anti-change ‘cuts’ narrative</vt:lpstr>
      <vt:lpstr>Democracy: pro-change ‘accountability’ narrative</vt:lpstr>
      <vt:lpstr>Democracy: anti-change ‘power grab’ narrative</vt:lpstr>
      <vt:lpstr>Performance: pro-change ‘collaboration’ and ‘reform’ narrative</vt:lpstr>
      <vt:lpstr>Performance: anti-change ‘ain’t broke’ narrative</vt:lpstr>
      <vt:lpstr>Who supports and opposes change?</vt:lpstr>
      <vt:lpstr>Why do some cases trigger more local opposition than others?</vt:lpstr>
      <vt:lpstr>Conclusions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Politics, evidence and reform in the governance of fire and rescue services</dc:title>
  <dc:creator>Eckersley, Peter</dc:creator>
  <cp:lastModifiedBy>Gallacher, Jonathan</cp:lastModifiedBy>
  <cp:revision>104</cp:revision>
  <cp:lastPrinted>2018-11-12T15:58:07Z</cp:lastPrinted>
  <dcterms:created xsi:type="dcterms:W3CDTF">2018-10-03T14:41:31Z</dcterms:created>
  <dcterms:modified xsi:type="dcterms:W3CDTF">2019-04-16T09:59:59Z</dcterms:modified>
</cp:coreProperties>
</file>