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272" r:id="rId4"/>
    <p:sldId id="274" r:id="rId5"/>
    <p:sldId id="275" r:id="rId6"/>
    <p:sldId id="276" r:id="rId7"/>
    <p:sldId id="287" r:id="rId8"/>
    <p:sldId id="323" r:id="rId9"/>
    <p:sldId id="261" r:id="rId10"/>
    <p:sldId id="286" r:id="rId11"/>
    <p:sldId id="298" r:id="rId12"/>
    <p:sldId id="313" r:id="rId13"/>
    <p:sldId id="314" r:id="rId14"/>
    <p:sldId id="290" r:id="rId15"/>
    <p:sldId id="262" r:id="rId16"/>
    <p:sldId id="317" r:id="rId17"/>
    <p:sldId id="318" r:id="rId18"/>
    <p:sldId id="320" r:id="rId19"/>
    <p:sldId id="319" r:id="rId20"/>
    <p:sldId id="299" r:id="rId21"/>
    <p:sldId id="292" r:id="rId22"/>
    <p:sldId id="322" r:id="rId23"/>
    <p:sldId id="296" r:id="rId24"/>
    <p:sldId id="265" r:id="rId25"/>
    <p:sldId id="300" r:id="rId26"/>
    <p:sldId id="297" r:id="rId27"/>
    <p:sldId id="301" r:id="rId28"/>
    <p:sldId id="302" r:id="rId29"/>
    <p:sldId id="326" r:id="rId30"/>
    <p:sldId id="305" r:id="rId31"/>
    <p:sldId id="306" r:id="rId32"/>
    <p:sldId id="324" r:id="rId33"/>
    <p:sldId id="311" r:id="rId34"/>
    <p:sldId id="312" r:id="rId35"/>
    <p:sldId id="2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4660"/>
  </p:normalViewPr>
  <p:slideViewPr>
    <p:cSldViewPr snapToGrid="0">
      <p:cViewPr varScale="1">
        <p:scale>
          <a:sx n="86" d="100"/>
          <a:sy n="86" d="100"/>
        </p:scale>
        <p:origin x="6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CEF69-B9CF-4CE6-A869-5022094CBD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129BD17-179C-4498-9B71-8EFE736EF286}">
      <dgm:prSet phldrT="[Text]" custT="1"/>
      <dgm:spPr/>
      <dgm:t>
        <a:bodyPr/>
        <a:lstStyle/>
        <a:p>
          <a:r>
            <a:rPr lang="en-US" sz="1600" dirty="0"/>
            <a:t>Post segregation self-harm</a:t>
          </a:r>
        </a:p>
      </dgm:t>
    </dgm:pt>
    <dgm:pt modelId="{376D50C4-5610-4824-9081-CA0C8006FE5B}" type="parTrans" cxnId="{6D180C54-42F5-448A-9631-BC80A7A7B2FF}">
      <dgm:prSet/>
      <dgm:spPr/>
      <dgm:t>
        <a:bodyPr/>
        <a:lstStyle/>
        <a:p>
          <a:endParaRPr lang="en-US" sz="1600"/>
        </a:p>
      </dgm:t>
    </dgm:pt>
    <dgm:pt modelId="{B28569D9-151F-4D88-9061-B830637E5950}" type="sibTrans" cxnId="{6D180C54-42F5-448A-9631-BC80A7A7B2FF}">
      <dgm:prSet/>
      <dgm:spPr/>
      <dgm:t>
        <a:bodyPr/>
        <a:lstStyle/>
        <a:p>
          <a:endParaRPr lang="en-US" sz="1600"/>
        </a:p>
      </dgm:t>
    </dgm:pt>
    <dgm:pt modelId="{8B000EDE-D0FC-4130-B07A-21D0EC76AFBC}">
      <dgm:prSet phldrT="[Text]" custT="1"/>
      <dgm:spPr/>
      <dgm:t>
        <a:bodyPr/>
        <a:lstStyle/>
        <a:p>
          <a:r>
            <a:rPr lang="en-US" sz="1600" dirty="0"/>
            <a:t>Study 1  (9 cases)</a:t>
          </a:r>
        </a:p>
      </dgm:t>
    </dgm:pt>
    <dgm:pt modelId="{107D3D3A-183C-4713-B08A-8A8D6E5BC983}" type="parTrans" cxnId="{BF1C969F-2B15-4D24-893B-7861C757AEFA}">
      <dgm:prSet/>
      <dgm:spPr/>
      <dgm:t>
        <a:bodyPr/>
        <a:lstStyle/>
        <a:p>
          <a:endParaRPr lang="en-US" sz="1600"/>
        </a:p>
      </dgm:t>
    </dgm:pt>
    <dgm:pt modelId="{0CE54010-81AD-4EE3-B249-28FBA55101C5}" type="sibTrans" cxnId="{BF1C969F-2B15-4D24-893B-7861C757AEFA}">
      <dgm:prSet/>
      <dgm:spPr/>
      <dgm:t>
        <a:bodyPr/>
        <a:lstStyle/>
        <a:p>
          <a:endParaRPr lang="en-US" sz="1600"/>
        </a:p>
      </dgm:t>
    </dgm:pt>
    <dgm:pt modelId="{7BD47192-7762-4838-A3F7-4E6E92F4AD65}">
      <dgm:prSet phldrT="[Text]" custT="1"/>
      <dgm:spPr/>
      <dgm:t>
        <a:bodyPr/>
        <a:lstStyle/>
        <a:p>
          <a:r>
            <a:rPr lang="en-US" sz="1600" dirty="0"/>
            <a:t>Study 3 (4 cases)  </a:t>
          </a:r>
          <a:r>
            <a:rPr lang="en-US" sz="1600" b="0" i="1" dirty="0"/>
            <a:t>Study 4 (40 cases) TBC</a:t>
          </a:r>
        </a:p>
      </dgm:t>
    </dgm:pt>
    <dgm:pt modelId="{AD3A685E-5EDC-44A7-8EA4-367340742B56}" type="parTrans" cxnId="{51C20D4E-AB94-4EF1-9540-77A197CEE378}">
      <dgm:prSet/>
      <dgm:spPr/>
      <dgm:t>
        <a:bodyPr/>
        <a:lstStyle/>
        <a:p>
          <a:endParaRPr lang="en-US" sz="1600"/>
        </a:p>
      </dgm:t>
    </dgm:pt>
    <dgm:pt modelId="{EDD29431-D13A-48D4-ADB4-6012372BE065}" type="sibTrans" cxnId="{51C20D4E-AB94-4EF1-9540-77A197CEE378}">
      <dgm:prSet/>
      <dgm:spPr/>
      <dgm:t>
        <a:bodyPr/>
        <a:lstStyle/>
        <a:p>
          <a:endParaRPr lang="en-US" sz="1600"/>
        </a:p>
      </dgm:t>
    </dgm:pt>
    <dgm:pt modelId="{BC61A0A9-5FDD-468C-BE38-36F6894CD3E0}">
      <dgm:prSet phldrT="[Text]" custT="1"/>
      <dgm:spPr/>
      <dgm:t>
        <a:bodyPr/>
        <a:lstStyle/>
        <a:p>
          <a:r>
            <a:rPr lang="en-US" sz="1600" dirty="0"/>
            <a:t>Methods post-segregation</a:t>
          </a:r>
        </a:p>
      </dgm:t>
    </dgm:pt>
    <dgm:pt modelId="{E3E317D3-B7F4-4B4C-A416-2D302FC410D9}" type="parTrans" cxnId="{8AF4A8FC-FF92-4363-80B6-016A22982234}">
      <dgm:prSet/>
      <dgm:spPr/>
      <dgm:t>
        <a:bodyPr/>
        <a:lstStyle/>
        <a:p>
          <a:endParaRPr lang="en-US" sz="1600"/>
        </a:p>
      </dgm:t>
    </dgm:pt>
    <dgm:pt modelId="{E5242CA0-C577-48A9-BAAE-247E75455190}" type="sibTrans" cxnId="{8AF4A8FC-FF92-4363-80B6-016A22982234}">
      <dgm:prSet/>
      <dgm:spPr/>
      <dgm:t>
        <a:bodyPr/>
        <a:lstStyle/>
        <a:p>
          <a:endParaRPr lang="en-US" sz="1600"/>
        </a:p>
      </dgm:t>
    </dgm:pt>
    <dgm:pt modelId="{343DFA5B-22D7-48C6-8F34-953CA479EDA0}">
      <dgm:prSet phldrT="[Text]" custT="1"/>
      <dgm:spPr/>
      <dgm:t>
        <a:bodyPr/>
        <a:lstStyle/>
        <a:p>
          <a:r>
            <a:rPr lang="en-US" sz="1600" dirty="0"/>
            <a:t>64% with ligatures (compared with 15% generally)</a:t>
          </a:r>
        </a:p>
        <a:p>
          <a:r>
            <a:rPr lang="en-US" sz="1600" dirty="0"/>
            <a:t>2 ‘near </a:t>
          </a:r>
          <a:r>
            <a:rPr lang="en-US" sz="1600" dirty="0" err="1"/>
            <a:t>miss’</a:t>
          </a:r>
          <a:r>
            <a:rPr lang="en-US" sz="1600" dirty="0"/>
            <a:t> and required resuscitation</a:t>
          </a:r>
        </a:p>
        <a:p>
          <a:r>
            <a:rPr lang="en-US" sz="1600" dirty="0"/>
            <a:t>Accounted for 50% of resuscitations (4) amongst 262 incidents</a:t>
          </a:r>
        </a:p>
      </dgm:t>
    </dgm:pt>
    <dgm:pt modelId="{994E90C0-AA89-47F1-AD8F-B94F420DED26}" type="parTrans" cxnId="{8B7437A8-C56B-485B-9BE1-CFCA77F426F3}">
      <dgm:prSet/>
      <dgm:spPr/>
      <dgm:t>
        <a:bodyPr/>
        <a:lstStyle/>
        <a:p>
          <a:endParaRPr lang="en-US" sz="1600"/>
        </a:p>
      </dgm:t>
    </dgm:pt>
    <dgm:pt modelId="{8A0E1700-8A90-4436-A1BA-7ED2EDBD9B40}" type="sibTrans" cxnId="{8B7437A8-C56B-485B-9BE1-CFCA77F426F3}">
      <dgm:prSet/>
      <dgm:spPr/>
      <dgm:t>
        <a:bodyPr/>
        <a:lstStyle/>
        <a:p>
          <a:endParaRPr lang="en-US" sz="1600"/>
        </a:p>
      </dgm:t>
    </dgm:pt>
    <dgm:pt modelId="{04455492-6A93-4508-9D71-1FCF2CBCCE4F}">
      <dgm:prSet phldrT="[Text]" custT="1"/>
      <dgm:spPr/>
      <dgm:t>
        <a:bodyPr/>
        <a:lstStyle/>
        <a:p>
          <a:r>
            <a:rPr lang="en-US" sz="1600" dirty="0"/>
            <a:t>General</a:t>
          </a:r>
        </a:p>
      </dgm:t>
    </dgm:pt>
    <dgm:pt modelId="{E48B1CB3-265B-4853-9F51-4967749179D3}" type="parTrans" cxnId="{5CD8849A-AE26-45EF-8DF6-41605600AA07}">
      <dgm:prSet/>
      <dgm:spPr/>
      <dgm:t>
        <a:bodyPr/>
        <a:lstStyle/>
        <a:p>
          <a:endParaRPr lang="en-US" sz="1600"/>
        </a:p>
      </dgm:t>
    </dgm:pt>
    <dgm:pt modelId="{4064562F-78FD-4AF7-8503-53FEEA0836F1}" type="sibTrans" cxnId="{5CD8849A-AE26-45EF-8DF6-41605600AA07}">
      <dgm:prSet/>
      <dgm:spPr/>
      <dgm:t>
        <a:bodyPr/>
        <a:lstStyle/>
        <a:p>
          <a:endParaRPr lang="en-US" sz="1600"/>
        </a:p>
      </dgm:t>
    </dgm:pt>
    <dgm:pt modelId="{6E7763CD-6402-4894-B319-2D027006419E}">
      <dgm:prSet custT="1"/>
      <dgm:spPr/>
      <dgm:t>
        <a:bodyPr/>
        <a:lstStyle/>
        <a:p>
          <a:r>
            <a:rPr lang="en-GB" sz="1600" dirty="0"/>
            <a:t>100% of those whose 1st self-harm occurred with 1 month had every other self-harm related to a (subsequent) segregation</a:t>
          </a:r>
          <a:endParaRPr lang="en-US" sz="1600" dirty="0"/>
        </a:p>
      </dgm:t>
    </dgm:pt>
    <dgm:pt modelId="{97113BF5-DDE4-429E-845A-56E9BAA90B5F}" type="parTrans" cxnId="{A2E05597-6A63-43A9-9997-DF8492EE796A}">
      <dgm:prSet/>
      <dgm:spPr/>
      <dgm:t>
        <a:bodyPr/>
        <a:lstStyle/>
        <a:p>
          <a:endParaRPr lang="en-US" sz="1600"/>
        </a:p>
      </dgm:t>
    </dgm:pt>
    <dgm:pt modelId="{CA4D28F8-E63E-4365-ADED-8173B2797BCF}" type="sibTrans" cxnId="{A2E05597-6A63-43A9-9997-DF8492EE796A}">
      <dgm:prSet/>
      <dgm:spPr/>
      <dgm:t>
        <a:bodyPr/>
        <a:lstStyle/>
        <a:p>
          <a:endParaRPr lang="en-US" sz="1600"/>
        </a:p>
      </dgm:t>
    </dgm:pt>
    <dgm:pt modelId="{91B212DD-7B44-4A59-AEF7-D83A481A09C0}">
      <dgm:prSet custT="1"/>
      <dgm:spPr/>
      <dgm:t>
        <a:bodyPr/>
        <a:lstStyle/>
        <a:p>
          <a:r>
            <a:rPr lang="en-GB" sz="1600" dirty="0"/>
            <a:t>1 x cutting, 1 x hanging, 1 x bag over head and 1 x self-strangulation</a:t>
          </a:r>
          <a:endParaRPr lang="en-US" sz="1600" dirty="0"/>
        </a:p>
      </dgm:t>
    </dgm:pt>
    <dgm:pt modelId="{ED38912B-A494-4EB1-AA04-96F809670AB1}" type="parTrans" cxnId="{9365DA0A-F424-4A08-89F7-F9117C1172F9}">
      <dgm:prSet/>
      <dgm:spPr/>
      <dgm:t>
        <a:bodyPr/>
        <a:lstStyle/>
        <a:p>
          <a:endParaRPr lang="en-US" sz="1600"/>
        </a:p>
      </dgm:t>
    </dgm:pt>
    <dgm:pt modelId="{51553823-3AE5-4063-9171-95332FBAC09D}" type="sibTrans" cxnId="{9365DA0A-F424-4A08-89F7-F9117C1172F9}">
      <dgm:prSet/>
      <dgm:spPr/>
      <dgm:t>
        <a:bodyPr/>
        <a:lstStyle/>
        <a:p>
          <a:endParaRPr lang="en-US" sz="1600"/>
        </a:p>
      </dgm:t>
    </dgm:pt>
    <dgm:pt modelId="{8C20144C-80EE-4B77-AB28-6ADC556353BC}">
      <dgm:prSet custT="1"/>
      <dgm:spPr/>
      <dgm:t>
        <a:bodyPr/>
        <a:lstStyle/>
        <a:p>
          <a:r>
            <a:rPr lang="en-GB" sz="1400" dirty="0"/>
            <a:t>100% had attempted hanging, self-strangulation or suffocation, with 2 with ‘near-miss’. </a:t>
          </a:r>
        </a:p>
        <a:p>
          <a:r>
            <a:rPr lang="en-GB" sz="1400" dirty="0"/>
            <a:t> Again, accounted for 50% of the sample (4 </a:t>
          </a:r>
          <a:r>
            <a:rPr lang="en-GB" sz="1400" dirty="0" err="1"/>
            <a:t>resusitation</a:t>
          </a:r>
          <a:r>
            <a:rPr lang="en-GB" sz="1400" dirty="0"/>
            <a:t>) out of 190 incidents</a:t>
          </a:r>
        </a:p>
        <a:p>
          <a:r>
            <a:rPr lang="en-GB" sz="1200" i="1" dirty="0"/>
            <a:t>Study 4 :  Almost all had (at some point) ligatured, overdosed or set fire to self with 4 requiring </a:t>
          </a:r>
          <a:r>
            <a:rPr lang="en-GB" sz="1200" i="1" dirty="0" err="1"/>
            <a:t>resusitation</a:t>
          </a:r>
          <a:r>
            <a:rPr lang="en-GB" sz="1200" i="1" dirty="0"/>
            <a:t> or hospital (out of 25 so far).</a:t>
          </a:r>
          <a:endParaRPr lang="en-US" sz="1200" i="1" dirty="0"/>
        </a:p>
      </dgm:t>
    </dgm:pt>
    <dgm:pt modelId="{C93011C9-2543-4E5C-B2DE-A86162A96EFF}" type="parTrans" cxnId="{D5252917-D70E-4547-BF9C-2C10FC353D11}">
      <dgm:prSet/>
      <dgm:spPr/>
      <dgm:t>
        <a:bodyPr/>
        <a:lstStyle/>
        <a:p>
          <a:endParaRPr lang="en-US" sz="1600"/>
        </a:p>
      </dgm:t>
    </dgm:pt>
    <dgm:pt modelId="{6B29BDBF-AAE8-49C7-90C6-2E454AB46CFE}" type="sibTrans" cxnId="{D5252917-D70E-4547-BF9C-2C10FC353D11}">
      <dgm:prSet/>
      <dgm:spPr/>
      <dgm:t>
        <a:bodyPr/>
        <a:lstStyle/>
        <a:p>
          <a:endParaRPr lang="en-US" sz="1600"/>
        </a:p>
      </dgm:t>
    </dgm:pt>
    <dgm:pt modelId="{893A3297-6555-454C-8E83-9A2F30DC0FA2}" type="pres">
      <dgm:prSet presAssocID="{F1FCEF69-B9CF-4CE6-A869-5022094CBD87}" presName="Name0" presStyleCnt="0">
        <dgm:presLayoutVars>
          <dgm:dir/>
          <dgm:animLvl val="lvl"/>
          <dgm:resizeHandles val="exact"/>
        </dgm:presLayoutVars>
      </dgm:prSet>
      <dgm:spPr/>
    </dgm:pt>
    <dgm:pt modelId="{AD15C019-DE2C-4FD7-94AC-C0235790CD39}" type="pres">
      <dgm:prSet presAssocID="{04455492-6A93-4508-9D71-1FCF2CBCCE4F}" presName="boxAndChildren" presStyleCnt="0"/>
      <dgm:spPr/>
    </dgm:pt>
    <dgm:pt modelId="{4D72F868-A282-4FB7-8538-F5FC8E99DFB6}" type="pres">
      <dgm:prSet presAssocID="{04455492-6A93-4508-9D71-1FCF2CBCCE4F}" presName="parentTextBox" presStyleLbl="node1" presStyleIdx="0" presStyleCnt="3"/>
      <dgm:spPr/>
    </dgm:pt>
    <dgm:pt modelId="{6A21F0A3-D6C9-45EB-85EE-C56AD33CB590}" type="pres">
      <dgm:prSet presAssocID="{04455492-6A93-4508-9D71-1FCF2CBCCE4F}" presName="entireBox" presStyleLbl="node1" presStyleIdx="0" presStyleCnt="3" custScaleY="99930" custLinFactNeighborY="-55807"/>
      <dgm:spPr/>
    </dgm:pt>
    <dgm:pt modelId="{5882396E-D523-4356-B823-5ACA9A692D82}" type="pres">
      <dgm:prSet presAssocID="{04455492-6A93-4508-9D71-1FCF2CBCCE4F}" presName="descendantBox" presStyleCnt="0"/>
      <dgm:spPr/>
    </dgm:pt>
    <dgm:pt modelId="{EFCBD6F8-ACA1-4271-B8D3-C47DB8C40B78}" type="pres">
      <dgm:prSet presAssocID="{6E7763CD-6402-4894-B319-2D027006419E}" presName="childTextBox" presStyleLbl="fgAccFollowNode1" presStyleIdx="0" presStyleCnt="6" custScaleY="252304">
        <dgm:presLayoutVars>
          <dgm:bulletEnabled val="1"/>
        </dgm:presLayoutVars>
      </dgm:prSet>
      <dgm:spPr/>
    </dgm:pt>
    <dgm:pt modelId="{C85CCACD-A5B5-4FDF-8270-84A0587DC351}" type="pres">
      <dgm:prSet presAssocID="{8C20144C-80EE-4B77-AB28-6ADC556353BC}" presName="childTextBox" presStyleLbl="fgAccFollowNode1" presStyleIdx="1" presStyleCnt="6" custScaleY="377623" custLinFactNeighborX="-432" custLinFactNeighborY="709">
        <dgm:presLayoutVars>
          <dgm:bulletEnabled val="1"/>
        </dgm:presLayoutVars>
      </dgm:prSet>
      <dgm:spPr/>
    </dgm:pt>
    <dgm:pt modelId="{D16C3529-8000-4A61-817B-C0E5FDC8C585}" type="pres">
      <dgm:prSet presAssocID="{E5242CA0-C577-48A9-BAAE-247E75455190}" presName="sp" presStyleCnt="0"/>
      <dgm:spPr/>
    </dgm:pt>
    <dgm:pt modelId="{434636A8-3C93-4774-8312-444A7A2B96D1}" type="pres">
      <dgm:prSet presAssocID="{BC61A0A9-5FDD-468C-BE38-36F6894CD3E0}" presName="arrowAndChildren" presStyleCnt="0"/>
      <dgm:spPr/>
    </dgm:pt>
    <dgm:pt modelId="{493641A9-16C2-4417-BB3A-F2776D8E74EB}" type="pres">
      <dgm:prSet presAssocID="{BC61A0A9-5FDD-468C-BE38-36F6894CD3E0}" presName="parentTextArrow" presStyleLbl="node1" presStyleIdx="0" presStyleCnt="3"/>
      <dgm:spPr/>
    </dgm:pt>
    <dgm:pt modelId="{F8BFAEA5-05A5-4FA9-8726-FDA994A15B6A}" type="pres">
      <dgm:prSet presAssocID="{BC61A0A9-5FDD-468C-BE38-36F6894CD3E0}" presName="arrow" presStyleLbl="node1" presStyleIdx="1" presStyleCnt="3" custScaleY="151623" custLinFactNeighborX="-509" custLinFactNeighborY="-11723"/>
      <dgm:spPr/>
    </dgm:pt>
    <dgm:pt modelId="{388A4121-F0C6-4E0E-B82C-25DD947F9F02}" type="pres">
      <dgm:prSet presAssocID="{BC61A0A9-5FDD-468C-BE38-36F6894CD3E0}" presName="descendantArrow" presStyleCnt="0"/>
      <dgm:spPr/>
    </dgm:pt>
    <dgm:pt modelId="{859FA6C6-EF30-44BE-87DE-2FAD998969C9}" type="pres">
      <dgm:prSet presAssocID="{343DFA5B-22D7-48C6-8F34-953CA479EDA0}" presName="childTextArrow" presStyleLbl="fgAccFollowNode1" presStyleIdx="2" presStyleCnt="6" custScaleY="307815" custLinFactNeighborY="32921">
        <dgm:presLayoutVars>
          <dgm:bulletEnabled val="1"/>
        </dgm:presLayoutVars>
      </dgm:prSet>
      <dgm:spPr/>
    </dgm:pt>
    <dgm:pt modelId="{0E0C3F26-CFEC-4381-B44C-23CE98B6096F}" type="pres">
      <dgm:prSet presAssocID="{91B212DD-7B44-4A59-AEF7-D83A481A09C0}" presName="childTextArrow" presStyleLbl="fgAccFollowNode1" presStyleIdx="3" presStyleCnt="6" custScaleY="292761" custLinFactNeighborX="865" custLinFactNeighborY="36559">
        <dgm:presLayoutVars>
          <dgm:bulletEnabled val="1"/>
        </dgm:presLayoutVars>
      </dgm:prSet>
      <dgm:spPr/>
    </dgm:pt>
    <dgm:pt modelId="{984E8D26-F16A-48CC-AF13-09913D233C23}" type="pres">
      <dgm:prSet presAssocID="{B28569D9-151F-4D88-9061-B830637E5950}" presName="sp" presStyleCnt="0"/>
      <dgm:spPr/>
    </dgm:pt>
    <dgm:pt modelId="{6CE18C28-27B5-42ED-BCD1-7603764AC40E}" type="pres">
      <dgm:prSet presAssocID="{6129BD17-179C-4498-9B71-8EFE736EF286}" presName="arrowAndChildren" presStyleCnt="0"/>
      <dgm:spPr/>
    </dgm:pt>
    <dgm:pt modelId="{4B592152-3A27-4CEE-8586-08F4BD0B2948}" type="pres">
      <dgm:prSet presAssocID="{6129BD17-179C-4498-9B71-8EFE736EF286}" presName="parentTextArrow" presStyleLbl="node1" presStyleIdx="1" presStyleCnt="3"/>
      <dgm:spPr/>
    </dgm:pt>
    <dgm:pt modelId="{AF288723-A650-4850-A194-AED56C98297C}" type="pres">
      <dgm:prSet presAssocID="{6129BD17-179C-4498-9B71-8EFE736EF286}" presName="arrow" presStyleLbl="node1" presStyleIdx="2" presStyleCnt="3"/>
      <dgm:spPr/>
    </dgm:pt>
    <dgm:pt modelId="{ABFB761F-A848-479F-B1A2-2A5861D2E349}" type="pres">
      <dgm:prSet presAssocID="{6129BD17-179C-4498-9B71-8EFE736EF286}" presName="descendantArrow" presStyleCnt="0"/>
      <dgm:spPr/>
    </dgm:pt>
    <dgm:pt modelId="{61999B27-4E3B-4178-B669-483B961580E9}" type="pres">
      <dgm:prSet presAssocID="{8B000EDE-D0FC-4130-B07A-21D0EC76AFBC}" presName="childTextArrow" presStyleLbl="fgAccFollowNode1" presStyleIdx="4" presStyleCnt="6">
        <dgm:presLayoutVars>
          <dgm:bulletEnabled val="1"/>
        </dgm:presLayoutVars>
      </dgm:prSet>
      <dgm:spPr/>
    </dgm:pt>
    <dgm:pt modelId="{3B6DA2CD-4CDD-406B-B087-1E1F5638B0BC}" type="pres">
      <dgm:prSet presAssocID="{7BD47192-7762-4838-A3F7-4E6E92F4AD65}" presName="childTextArrow" presStyleLbl="fgAccFollowNode1" presStyleIdx="5" presStyleCnt="6" custLinFactNeighborX="-889" custLinFactNeighborY="3631">
        <dgm:presLayoutVars>
          <dgm:bulletEnabled val="1"/>
        </dgm:presLayoutVars>
      </dgm:prSet>
      <dgm:spPr/>
    </dgm:pt>
  </dgm:ptLst>
  <dgm:cxnLst>
    <dgm:cxn modelId="{2C438D01-B898-47DA-A4B0-9393020F0B5F}" type="presOf" srcId="{04455492-6A93-4508-9D71-1FCF2CBCCE4F}" destId="{4D72F868-A282-4FB7-8538-F5FC8E99DFB6}" srcOrd="0" destOrd="0" presId="urn:microsoft.com/office/officeart/2005/8/layout/process4"/>
    <dgm:cxn modelId="{677B4808-CD54-44A3-AB0A-66D3A2EE1792}" type="presOf" srcId="{BC61A0A9-5FDD-468C-BE38-36F6894CD3E0}" destId="{F8BFAEA5-05A5-4FA9-8726-FDA994A15B6A}" srcOrd="1" destOrd="0" presId="urn:microsoft.com/office/officeart/2005/8/layout/process4"/>
    <dgm:cxn modelId="{08E64D08-2F28-486C-BAC7-A3F5F95722B9}" type="presOf" srcId="{8B000EDE-D0FC-4130-B07A-21D0EC76AFBC}" destId="{61999B27-4E3B-4178-B669-483B961580E9}" srcOrd="0" destOrd="0" presId="urn:microsoft.com/office/officeart/2005/8/layout/process4"/>
    <dgm:cxn modelId="{9365DA0A-F424-4A08-89F7-F9117C1172F9}" srcId="{BC61A0A9-5FDD-468C-BE38-36F6894CD3E0}" destId="{91B212DD-7B44-4A59-AEF7-D83A481A09C0}" srcOrd="1" destOrd="0" parTransId="{ED38912B-A494-4EB1-AA04-96F809670AB1}" sibTransId="{51553823-3AE5-4063-9171-95332FBAC09D}"/>
    <dgm:cxn modelId="{6A41BE0C-A94F-4DAE-9EA9-3229DEA4A28A}" type="presOf" srcId="{6129BD17-179C-4498-9B71-8EFE736EF286}" destId="{4B592152-3A27-4CEE-8586-08F4BD0B2948}" srcOrd="0" destOrd="0" presId="urn:microsoft.com/office/officeart/2005/8/layout/process4"/>
    <dgm:cxn modelId="{D5252917-D70E-4547-BF9C-2C10FC353D11}" srcId="{04455492-6A93-4508-9D71-1FCF2CBCCE4F}" destId="{8C20144C-80EE-4B77-AB28-6ADC556353BC}" srcOrd="1" destOrd="0" parTransId="{C93011C9-2543-4E5C-B2DE-A86162A96EFF}" sibTransId="{6B29BDBF-AAE8-49C7-90C6-2E454AB46CFE}"/>
    <dgm:cxn modelId="{8796161A-D671-415A-870D-75A494017523}" type="presOf" srcId="{7BD47192-7762-4838-A3F7-4E6E92F4AD65}" destId="{3B6DA2CD-4CDD-406B-B087-1E1F5638B0BC}" srcOrd="0" destOrd="0" presId="urn:microsoft.com/office/officeart/2005/8/layout/process4"/>
    <dgm:cxn modelId="{237DC842-1EEC-4B09-8AFA-A7A113621789}" type="presOf" srcId="{6E7763CD-6402-4894-B319-2D027006419E}" destId="{EFCBD6F8-ACA1-4271-B8D3-C47DB8C40B78}" srcOrd="0" destOrd="0" presId="urn:microsoft.com/office/officeart/2005/8/layout/process4"/>
    <dgm:cxn modelId="{20584647-83D8-413F-AE1A-A5DC78351D4D}" type="presOf" srcId="{BC61A0A9-5FDD-468C-BE38-36F6894CD3E0}" destId="{493641A9-16C2-4417-BB3A-F2776D8E74EB}" srcOrd="0" destOrd="0" presId="urn:microsoft.com/office/officeart/2005/8/layout/process4"/>
    <dgm:cxn modelId="{C8BB7849-2F2A-4CF5-AFB6-C26046EA2DC8}" type="presOf" srcId="{91B212DD-7B44-4A59-AEF7-D83A481A09C0}" destId="{0E0C3F26-CFEC-4381-B44C-23CE98B6096F}" srcOrd="0" destOrd="0" presId="urn:microsoft.com/office/officeart/2005/8/layout/process4"/>
    <dgm:cxn modelId="{7F0FD86D-8398-4648-8D8F-8F0F14298196}" type="presOf" srcId="{04455492-6A93-4508-9D71-1FCF2CBCCE4F}" destId="{6A21F0A3-D6C9-45EB-85EE-C56AD33CB590}" srcOrd="1" destOrd="0" presId="urn:microsoft.com/office/officeart/2005/8/layout/process4"/>
    <dgm:cxn modelId="{51C20D4E-AB94-4EF1-9540-77A197CEE378}" srcId="{6129BD17-179C-4498-9B71-8EFE736EF286}" destId="{7BD47192-7762-4838-A3F7-4E6E92F4AD65}" srcOrd="1" destOrd="0" parTransId="{AD3A685E-5EDC-44A7-8EA4-367340742B56}" sibTransId="{EDD29431-D13A-48D4-ADB4-6012372BE065}"/>
    <dgm:cxn modelId="{6D180C54-42F5-448A-9631-BC80A7A7B2FF}" srcId="{F1FCEF69-B9CF-4CE6-A869-5022094CBD87}" destId="{6129BD17-179C-4498-9B71-8EFE736EF286}" srcOrd="0" destOrd="0" parTransId="{376D50C4-5610-4824-9081-CA0C8006FE5B}" sibTransId="{B28569D9-151F-4D88-9061-B830637E5950}"/>
    <dgm:cxn modelId="{8317EF57-23D2-4DB2-BC45-9B9CCE3000A8}" type="presOf" srcId="{343DFA5B-22D7-48C6-8F34-953CA479EDA0}" destId="{859FA6C6-EF30-44BE-87DE-2FAD998969C9}" srcOrd="0" destOrd="0" presId="urn:microsoft.com/office/officeart/2005/8/layout/process4"/>
    <dgm:cxn modelId="{A2E05597-6A63-43A9-9997-DF8492EE796A}" srcId="{04455492-6A93-4508-9D71-1FCF2CBCCE4F}" destId="{6E7763CD-6402-4894-B319-2D027006419E}" srcOrd="0" destOrd="0" parTransId="{97113BF5-DDE4-429E-845A-56E9BAA90B5F}" sibTransId="{CA4D28F8-E63E-4365-ADED-8173B2797BCF}"/>
    <dgm:cxn modelId="{5CD8849A-AE26-45EF-8DF6-41605600AA07}" srcId="{F1FCEF69-B9CF-4CE6-A869-5022094CBD87}" destId="{04455492-6A93-4508-9D71-1FCF2CBCCE4F}" srcOrd="2" destOrd="0" parTransId="{E48B1CB3-265B-4853-9F51-4967749179D3}" sibTransId="{4064562F-78FD-4AF7-8503-53FEEA0836F1}"/>
    <dgm:cxn modelId="{BF1C969F-2B15-4D24-893B-7861C757AEFA}" srcId="{6129BD17-179C-4498-9B71-8EFE736EF286}" destId="{8B000EDE-D0FC-4130-B07A-21D0EC76AFBC}" srcOrd="0" destOrd="0" parTransId="{107D3D3A-183C-4713-B08A-8A8D6E5BC983}" sibTransId="{0CE54010-81AD-4EE3-B249-28FBA55101C5}"/>
    <dgm:cxn modelId="{8B7437A8-C56B-485B-9BE1-CFCA77F426F3}" srcId="{BC61A0A9-5FDD-468C-BE38-36F6894CD3E0}" destId="{343DFA5B-22D7-48C6-8F34-953CA479EDA0}" srcOrd="0" destOrd="0" parTransId="{994E90C0-AA89-47F1-AD8F-B94F420DED26}" sibTransId="{8A0E1700-8A90-4436-A1BA-7ED2EDBD9B40}"/>
    <dgm:cxn modelId="{89C96ABC-1AD8-4783-BDB5-C7D1D386FC44}" type="presOf" srcId="{6129BD17-179C-4498-9B71-8EFE736EF286}" destId="{AF288723-A650-4850-A194-AED56C98297C}" srcOrd="1" destOrd="0" presId="urn:microsoft.com/office/officeart/2005/8/layout/process4"/>
    <dgm:cxn modelId="{7E68D0C1-B53E-4A04-AD08-BE51D87D461B}" type="presOf" srcId="{8C20144C-80EE-4B77-AB28-6ADC556353BC}" destId="{C85CCACD-A5B5-4FDF-8270-84A0587DC351}" srcOrd="0" destOrd="0" presId="urn:microsoft.com/office/officeart/2005/8/layout/process4"/>
    <dgm:cxn modelId="{E7B83DD4-1AB5-4CB2-BB06-4D3A6FBC8782}" type="presOf" srcId="{F1FCEF69-B9CF-4CE6-A869-5022094CBD87}" destId="{893A3297-6555-454C-8E83-9A2F30DC0FA2}" srcOrd="0" destOrd="0" presId="urn:microsoft.com/office/officeart/2005/8/layout/process4"/>
    <dgm:cxn modelId="{8AF4A8FC-FF92-4363-80B6-016A22982234}" srcId="{F1FCEF69-B9CF-4CE6-A869-5022094CBD87}" destId="{BC61A0A9-5FDD-468C-BE38-36F6894CD3E0}" srcOrd="1" destOrd="0" parTransId="{E3E317D3-B7F4-4B4C-A416-2D302FC410D9}" sibTransId="{E5242CA0-C577-48A9-BAAE-247E75455190}"/>
    <dgm:cxn modelId="{7CAD3897-FFB5-4F44-942B-E9E081F84DD0}" type="presParOf" srcId="{893A3297-6555-454C-8E83-9A2F30DC0FA2}" destId="{AD15C019-DE2C-4FD7-94AC-C0235790CD39}" srcOrd="0" destOrd="0" presId="urn:microsoft.com/office/officeart/2005/8/layout/process4"/>
    <dgm:cxn modelId="{EA0062DF-61DC-4C0F-8449-C3A2CB2F3B4C}" type="presParOf" srcId="{AD15C019-DE2C-4FD7-94AC-C0235790CD39}" destId="{4D72F868-A282-4FB7-8538-F5FC8E99DFB6}" srcOrd="0" destOrd="0" presId="urn:microsoft.com/office/officeart/2005/8/layout/process4"/>
    <dgm:cxn modelId="{C07C18B4-DB7B-4E8F-A046-55428BE2D27C}" type="presParOf" srcId="{AD15C019-DE2C-4FD7-94AC-C0235790CD39}" destId="{6A21F0A3-D6C9-45EB-85EE-C56AD33CB590}" srcOrd="1" destOrd="0" presId="urn:microsoft.com/office/officeart/2005/8/layout/process4"/>
    <dgm:cxn modelId="{3BB6FC69-785A-48A3-A307-AFEB67F9945E}" type="presParOf" srcId="{AD15C019-DE2C-4FD7-94AC-C0235790CD39}" destId="{5882396E-D523-4356-B823-5ACA9A692D82}" srcOrd="2" destOrd="0" presId="urn:microsoft.com/office/officeart/2005/8/layout/process4"/>
    <dgm:cxn modelId="{151FA57F-234F-4365-B367-C20D2757976C}" type="presParOf" srcId="{5882396E-D523-4356-B823-5ACA9A692D82}" destId="{EFCBD6F8-ACA1-4271-B8D3-C47DB8C40B78}" srcOrd="0" destOrd="0" presId="urn:microsoft.com/office/officeart/2005/8/layout/process4"/>
    <dgm:cxn modelId="{F9BD4A5F-7E67-4E0A-B13D-695F088E939B}" type="presParOf" srcId="{5882396E-D523-4356-B823-5ACA9A692D82}" destId="{C85CCACD-A5B5-4FDF-8270-84A0587DC351}" srcOrd="1" destOrd="0" presId="urn:microsoft.com/office/officeart/2005/8/layout/process4"/>
    <dgm:cxn modelId="{26E2257D-F43B-4B1C-84BD-1AE8427AA97C}" type="presParOf" srcId="{893A3297-6555-454C-8E83-9A2F30DC0FA2}" destId="{D16C3529-8000-4A61-817B-C0E5FDC8C585}" srcOrd="1" destOrd="0" presId="urn:microsoft.com/office/officeart/2005/8/layout/process4"/>
    <dgm:cxn modelId="{4F4F4D56-8FB5-4D50-849C-6FEEC3F24832}" type="presParOf" srcId="{893A3297-6555-454C-8E83-9A2F30DC0FA2}" destId="{434636A8-3C93-4774-8312-444A7A2B96D1}" srcOrd="2" destOrd="0" presId="urn:microsoft.com/office/officeart/2005/8/layout/process4"/>
    <dgm:cxn modelId="{E71ACE1B-1EC0-4387-A6B8-3D0EB3025253}" type="presParOf" srcId="{434636A8-3C93-4774-8312-444A7A2B96D1}" destId="{493641A9-16C2-4417-BB3A-F2776D8E74EB}" srcOrd="0" destOrd="0" presId="urn:microsoft.com/office/officeart/2005/8/layout/process4"/>
    <dgm:cxn modelId="{FCB2A1E5-34D2-49E7-B726-A671703632CE}" type="presParOf" srcId="{434636A8-3C93-4774-8312-444A7A2B96D1}" destId="{F8BFAEA5-05A5-4FA9-8726-FDA994A15B6A}" srcOrd="1" destOrd="0" presId="urn:microsoft.com/office/officeart/2005/8/layout/process4"/>
    <dgm:cxn modelId="{C06CE96C-3639-4042-8498-AD50574AAC8F}" type="presParOf" srcId="{434636A8-3C93-4774-8312-444A7A2B96D1}" destId="{388A4121-F0C6-4E0E-B82C-25DD947F9F02}" srcOrd="2" destOrd="0" presId="urn:microsoft.com/office/officeart/2005/8/layout/process4"/>
    <dgm:cxn modelId="{FFC3F08A-B009-49EA-9316-C8695D095710}" type="presParOf" srcId="{388A4121-F0C6-4E0E-B82C-25DD947F9F02}" destId="{859FA6C6-EF30-44BE-87DE-2FAD998969C9}" srcOrd="0" destOrd="0" presId="urn:microsoft.com/office/officeart/2005/8/layout/process4"/>
    <dgm:cxn modelId="{7BCDFDE6-5D7F-4CB6-B28D-A1B0A2D1835D}" type="presParOf" srcId="{388A4121-F0C6-4E0E-B82C-25DD947F9F02}" destId="{0E0C3F26-CFEC-4381-B44C-23CE98B6096F}" srcOrd="1" destOrd="0" presId="urn:microsoft.com/office/officeart/2005/8/layout/process4"/>
    <dgm:cxn modelId="{DAB2CC1F-F26A-40B3-A15D-4F361CF874EC}" type="presParOf" srcId="{893A3297-6555-454C-8E83-9A2F30DC0FA2}" destId="{984E8D26-F16A-48CC-AF13-09913D233C23}" srcOrd="3" destOrd="0" presId="urn:microsoft.com/office/officeart/2005/8/layout/process4"/>
    <dgm:cxn modelId="{91AD96DD-9626-461A-BBDA-C28CE37FD739}" type="presParOf" srcId="{893A3297-6555-454C-8E83-9A2F30DC0FA2}" destId="{6CE18C28-27B5-42ED-BCD1-7603764AC40E}" srcOrd="4" destOrd="0" presId="urn:microsoft.com/office/officeart/2005/8/layout/process4"/>
    <dgm:cxn modelId="{BE101148-3345-4618-9E1F-3EDA701E6EC5}" type="presParOf" srcId="{6CE18C28-27B5-42ED-BCD1-7603764AC40E}" destId="{4B592152-3A27-4CEE-8586-08F4BD0B2948}" srcOrd="0" destOrd="0" presId="urn:microsoft.com/office/officeart/2005/8/layout/process4"/>
    <dgm:cxn modelId="{E11EB335-0ECA-4E3C-8F6D-FF06A2A014C9}" type="presParOf" srcId="{6CE18C28-27B5-42ED-BCD1-7603764AC40E}" destId="{AF288723-A650-4850-A194-AED56C98297C}" srcOrd="1" destOrd="0" presId="urn:microsoft.com/office/officeart/2005/8/layout/process4"/>
    <dgm:cxn modelId="{657DAD4E-CA91-4923-A789-0A1DED5F6C1D}" type="presParOf" srcId="{6CE18C28-27B5-42ED-BCD1-7603764AC40E}" destId="{ABFB761F-A848-479F-B1A2-2A5861D2E349}" srcOrd="2" destOrd="0" presId="urn:microsoft.com/office/officeart/2005/8/layout/process4"/>
    <dgm:cxn modelId="{51774DB6-D625-4C8C-8976-E860A2E9C432}" type="presParOf" srcId="{ABFB761F-A848-479F-B1A2-2A5861D2E349}" destId="{61999B27-4E3B-4178-B669-483B961580E9}" srcOrd="0" destOrd="0" presId="urn:microsoft.com/office/officeart/2005/8/layout/process4"/>
    <dgm:cxn modelId="{06107E25-2621-479A-8B4E-3883AB5DDD12}" type="presParOf" srcId="{ABFB761F-A848-479F-B1A2-2A5861D2E349}" destId="{3B6DA2CD-4CDD-406B-B087-1E1F5638B0B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8DD268-7B88-4B5D-8598-54CFD7B4CCEE}" type="doc">
      <dgm:prSet loTypeId="urn:microsoft.com/office/officeart/2005/8/layout/radial3" loCatId="relationship" qsTypeId="urn:microsoft.com/office/officeart/2005/8/quickstyle/3d4" qsCatId="3D" csTypeId="urn:microsoft.com/office/officeart/2005/8/colors/colorful2" csCatId="colorful" phldr="1"/>
      <dgm:spPr/>
      <dgm:t>
        <a:bodyPr/>
        <a:lstStyle/>
        <a:p>
          <a:endParaRPr lang="en-US"/>
        </a:p>
      </dgm:t>
    </dgm:pt>
    <dgm:pt modelId="{B971E03F-27A0-486E-90A3-38BF753F06CF}">
      <dgm:prSet phldrT="[Text]"/>
      <dgm:spPr/>
      <dgm:t>
        <a:bodyPr/>
        <a:lstStyle/>
        <a:p>
          <a:r>
            <a:rPr lang="en-US" dirty="0"/>
            <a:t>Dual Harm  </a:t>
          </a:r>
        </a:p>
      </dgm:t>
    </dgm:pt>
    <dgm:pt modelId="{70E15F08-7072-4235-A1D4-9BA1C5B27B87}" type="parTrans" cxnId="{AEE93818-5979-4EEA-9AF2-33DFD3B58BB7}">
      <dgm:prSet/>
      <dgm:spPr/>
      <dgm:t>
        <a:bodyPr/>
        <a:lstStyle/>
        <a:p>
          <a:endParaRPr lang="en-US"/>
        </a:p>
      </dgm:t>
    </dgm:pt>
    <dgm:pt modelId="{154D4F38-FB0E-4382-BE6C-F4CC6B806562}" type="sibTrans" cxnId="{AEE93818-5979-4EEA-9AF2-33DFD3B58BB7}">
      <dgm:prSet/>
      <dgm:spPr/>
      <dgm:t>
        <a:bodyPr/>
        <a:lstStyle/>
        <a:p>
          <a:endParaRPr lang="en-US"/>
        </a:p>
      </dgm:t>
    </dgm:pt>
    <dgm:pt modelId="{990CDD0D-D4AE-4855-9D79-FA9E88023E9A}">
      <dgm:prSet phldrT="[Text]"/>
      <dgm:spPr/>
      <dgm:t>
        <a:bodyPr/>
        <a:lstStyle/>
        <a:p>
          <a:r>
            <a:rPr lang="en-US" dirty="0"/>
            <a:t>When coupled with SH near segregation -account for 50% of all resuscitations</a:t>
          </a:r>
        </a:p>
      </dgm:t>
    </dgm:pt>
    <dgm:pt modelId="{DDA8D862-A756-4BFA-94F9-D1BE2291E53B}" type="parTrans" cxnId="{99F48369-B8F2-4678-BE5F-839F292028C5}">
      <dgm:prSet/>
      <dgm:spPr/>
      <dgm:t>
        <a:bodyPr/>
        <a:lstStyle/>
        <a:p>
          <a:endParaRPr lang="en-US"/>
        </a:p>
      </dgm:t>
    </dgm:pt>
    <dgm:pt modelId="{98A4587D-93E3-409A-8A34-E400B70E3DBA}" type="sibTrans" cxnId="{99F48369-B8F2-4678-BE5F-839F292028C5}">
      <dgm:prSet/>
      <dgm:spPr/>
      <dgm:t>
        <a:bodyPr/>
        <a:lstStyle/>
        <a:p>
          <a:endParaRPr lang="en-US"/>
        </a:p>
      </dgm:t>
    </dgm:pt>
    <dgm:pt modelId="{5706C3E3-3CD3-4145-BA3C-6543939A0784}">
      <dgm:prSet phldrT="[Text]"/>
      <dgm:spPr/>
      <dgm:t>
        <a:bodyPr/>
        <a:lstStyle/>
        <a:p>
          <a:r>
            <a:rPr lang="en-US" dirty="0"/>
            <a:t>90% of all self-harm in or shortly after segregation are in this group </a:t>
          </a:r>
        </a:p>
        <a:p>
          <a:r>
            <a:rPr lang="en-US" dirty="0"/>
            <a:t>1 in 3 of the Dual group will SH in this timespan, and most have a history of high lethal methods.</a:t>
          </a:r>
        </a:p>
      </dgm:t>
    </dgm:pt>
    <dgm:pt modelId="{A87646F4-09E4-48E3-8C2C-85A2C2C7BD4E}" type="parTrans" cxnId="{02E972FA-F820-451C-AE32-62418A072D4E}">
      <dgm:prSet/>
      <dgm:spPr/>
      <dgm:t>
        <a:bodyPr/>
        <a:lstStyle/>
        <a:p>
          <a:endParaRPr lang="en-US"/>
        </a:p>
      </dgm:t>
    </dgm:pt>
    <dgm:pt modelId="{C292563A-027B-43C4-A97C-EFC695E2F7CC}" type="sibTrans" cxnId="{02E972FA-F820-451C-AE32-62418A072D4E}">
      <dgm:prSet/>
      <dgm:spPr/>
      <dgm:t>
        <a:bodyPr/>
        <a:lstStyle/>
        <a:p>
          <a:endParaRPr lang="en-US"/>
        </a:p>
      </dgm:t>
    </dgm:pt>
    <dgm:pt modelId="{EF470E1B-0DEF-4BC4-89B6-BEA893F06DBA}">
      <dgm:prSet phldrT="[Text]"/>
      <dgm:spPr/>
      <dgm:t>
        <a:bodyPr/>
        <a:lstStyle/>
        <a:p>
          <a:r>
            <a:rPr lang="en-US" dirty="0"/>
            <a:t>Over 80% will experience segregation (and 97% experience Basic regime)</a:t>
          </a:r>
        </a:p>
      </dgm:t>
    </dgm:pt>
    <dgm:pt modelId="{29EF3DF3-492B-4F35-93A6-E21E0BB03B66}" type="parTrans" cxnId="{B078F4A3-3139-4803-AA34-0F7FEDE36CAE}">
      <dgm:prSet/>
      <dgm:spPr/>
      <dgm:t>
        <a:bodyPr/>
        <a:lstStyle/>
        <a:p>
          <a:endParaRPr lang="en-US"/>
        </a:p>
      </dgm:t>
    </dgm:pt>
    <dgm:pt modelId="{8C3BC332-5736-491D-B46E-5F7C95409B0C}" type="sibTrans" cxnId="{B078F4A3-3139-4803-AA34-0F7FEDE36CAE}">
      <dgm:prSet/>
      <dgm:spPr/>
      <dgm:t>
        <a:bodyPr/>
        <a:lstStyle/>
        <a:p>
          <a:endParaRPr lang="en-US"/>
        </a:p>
      </dgm:t>
    </dgm:pt>
    <dgm:pt modelId="{403C705D-B813-4C67-84BA-9163ECAEB81A}">
      <dgm:prSet phldrT="[Text]"/>
      <dgm:spPr/>
      <dgm:t>
        <a:bodyPr/>
        <a:lstStyle/>
        <a:p>
          <a:r>
            <a:rPr lang="en-US" dirty="0"/>
            <a:t>11-15% of population – BUT up to 60% of those who self-harm</a:t>
          </a:r>
        </a:p>
      </dgm:t>
    </dgm:pt>
    <dgm:pt modelId="{38F10383-CA10-4E83-82D8-616652ED79C8}" type="parTrans" cxnId="{B4E82DC5-D47D-47B5-BB83-CF976B6EB29A}">
      <dgm:prSet/>
      <dgm:spPr/>
      <dgm:t>
        <a:bodyPr/>
        <a:lstStyle/>
        <a:p>
          <a:endParaRPr lang="en-US"/>
        </a:p>
      </dgm:t>
    </dgm:pt>
    <dgm:pt modelId="{BBBE8E8F-DE4B-4EF0-9736-6DF43800010B}" type="sibTrans" cxnId="{B4E82DC5-D47D-47B5-BB83-CF976B6EB29A}">
      <dgm:prSet/>
      <dgm:spPr/>
      <dgm:t>
        <a:bodyPr/>
        <a:lstStyle/>
        <a:p>
          <a:endParaRPr lang="en-US"/>
        </a:p>
      </dgm:t>
    </dgm:pt>
    <dgm:pt modelId="{0B70774C-ABEF-455C-89F4-8B99828B016A}">
      <dgm:prSet/>
      <dgm:spPr/>
      <dgm:t>
        <a:bodyPr/>
        <a:lstStyle/>
        <a:p>
          <a:r>
            <a:rPr lang="en-US" dirty="0"/>
            <a:t>High Risk for </a:t>
          </a:r>
          <a:r>
            <a:rPr lang="en-US" dirty="0" err="1"/>
            <a:t>Firesetting</a:t>
          </a:r>
          <a:r>
            <a:rPr lang="en-US" dirty="0"/>
            <a:t>, </a:t>
          </a:r>
          <a:r>
            <a:rPr lang="en-US" dirty="0" err="1"/>
            <a:t>Propery</a:t>
          </a:r>
          <a:r>
            <a:rPr lang="en-US" dirty="0"/>
            <a:t> Damage and incidents at height (accounted for 29% of fires)</a:t>
          </a:r>
        </a:p>
      </dgm:t>
    </dgm:pt>
    <dgm:pt modelId="{FAEF1F78-213C-4A9B-B930-08D68E5FB177}" type="parTrans" cxnId="{970F79A8-44B3-4609-A996-5D0AAC176464}">
      <dgm:prSet/>
      <dgm:spPr/>
      <dgm:t>
        <a:bodyPr/>
        <a:lstStyle/>
        <a:p>
          <a:endParaRPr lang="en-US"/>
        </a:p>
      </dgm:t>
    </dgm:pt>
    <dgm:pt modelId="{75AB2AA9-B073-4CB6-B3CF-B56D14889AD1}" type="sibTrans" cxnId="{970F79A8-44B3-4609-A996-5D0AAC176464}">
      <dgm:prSet/>
      <dgm:spPr/>
      <dgm:t>
        <a:bodyPr/>
        <a:lstStyle/>
        <a:p>
          <a:endParaRPr lang="en-US"/>
        </a:p>
      </dgm:t>
    </dgm:pt>
    <dgm:pt modelId="{29E247E7-6017-4F07-A704-5DD99850503F}" type="pres">
      <dgm:prSet presAssocID="{6C8DD268-7B88-4B5D-8598-54CFD7B4CCEE}" presName="composite" presStyleCnt="0">
        <dgm:presLayoutVars>
          <dgm:chMax val="1"/>
          <dgm:dir/>
          <dgm:resizeHandles val="exact"/>
        </dgm:presLayoutVars>
      </dgm:prSet>
      <dgm:spPr/>
    </dgm:pt>
    <dgm:pt modelId="{785B87AE-B56C-4177-BA33-63501D42A548}" type="pres">
      <dgm:prSet presAssocID="{6C8DD268-7B88-4B5D-8598-54CFD7B4CCEE}" presName="radial" presStyleCnt="0">
        <dgm:presLayoutVars>
          <dgm:animLvl val="ctr"/>
        </dgm:presLayoutVars>
      </dgm:prSet>
      <dgm:spPr/>
    </dgm:pt>
    <dgm:pt modelId="{02403335-D945-439F-A661-B365A6DD24A1}" type="pres">
      <dgm:prSet presAssocID="{B971E03F-27A0-486E-90A3-38BF753F06CF}" presName="centerShape" presStyleLbl="vennNode1" presStyleIdx="0" presStyleCnt="6" custScaleX="84304" custScaleY="83868"/>
      <dgm:spPr/>
    </dgm:pt>
    <dgm:pt modelId="{A767257E-4EE3-4A77-ACF9-901EF565C998}" type="pres">
      <dgm:prSet presAssocID="{0B70774C-ABEF-455C-89F4-8B99828B016A}" presName="node" presStyleLbl="vennNode1" presStyleIdx="1" presStyleCnt="6" custScaleX="132505" custScaleY="130413">
        <dgm:presLayoutVars>
          <dgm:bulletEnabled val="1"/>
        </dgm:presLayoutVars>
      </dgm:prSet>
      <dgm:spPr/>
    </dgm:pt>
    <dgm:pt modelId="{4FAA895E-F180-414B-A2AF-962B5999FABC}" type="pres">
      <dgm:prSet presAssocID="{990CDD0D-D4AE-4855-9D79-FA9E88023E9A}" presName="node" presStyleLbl="vennNode1" presStyleIdx="2" presStyleCnt="6" custScaleX="158233" custScaleY="150607" custRadScaleRad="105288" custRadScaleInc="109">
        <dgm:presLayoutVars>
          <dgm:bulletEnabled val="1"/>
        </dgm:presLayoutVars>
      </dgm:prSet>
      <dgm:spPr/>
    </dgm:pt>
    <dgm:pt modelId="{EB1A3389-201D-46FC-875B-F8352403C9F5}" type="pres">
      <dgm:prSet presAssocID="{5706C3E3-3CD3-4145-BA3C-6543939A0784}" presName="node" presStyleLbl="vennNode1" presStyleIdx="3" presStyleCnt="6" custScaleX="260149" custScaleY="130418" custRadScaleRad="114493" custRadScaleInc="-13640">
        <dgm:presLayoutVars>
          <dgm:bulletEnabled val="1"/>
        </dgm:presLayoutVars>
      </dgm:prSet>
      <dgm:spPr/>
    </dgm:pt>
    <dgm:pt modelId="{EF167C3C-F238-4F57-B39A-0C5340120FCB}" type="pres">
      <dgm:prSet presAssocID="{EF470E1B-0DEF-4BC4-89B6-BEA893F06DBA}" presName="node" presStyleLbl="vennNode1" presStyleIdx="4" presStyleCnt="6" custScaleX="157035" custScaleY="107997" custRadScaleRad="105051" custRadScaleInc="7421">
        <dgm:presLayoutVars>
          <dgm:bulletEnabled val="1"/>
        </dgm:presLayoutVars>
      </dgm:prSet>
      <dgm:spPr/>
    </dgm:pt>
    <dgm:pt modelId="{1CF4C729-34DB-4F2A-82C5-A85451F97351}" type="pres">
      <dgm:prSet presAssocID="{403C705D-B813-4C67-84BA-9163ECAEB81A}" presName="node" presStyleLbl="vennNode1" presStyleIdx="5" presStyleCnt="6" custScaleX="177503" custScaleY="141659" custRadScaleRad="110671" custRadScaleInc="-3312">
        <dgm:presLayoutVars>
          <dgm:bulletEnabled val="1"/>
        </dgm:presLayoutVars>
      </dgm:prSet>
      <dgm:spPr/>
    </dgm:pt>
  </dgm:ptLst>
  <dgm:cxnLst>
    <dgm:cxn modelId="{AEE93818-5979-4EEA-9AF2-33DFD3B58BB7}" srcId="{6C8DD268-7B88-4B5D-8598-54CFD7B4CCEE}" destId="{B971E03F-27A0-486E-90A3-38BF753F06CF}" srcOrd="0" destOrd="0" parTransId="{70E15F08-7072-4235-A1D4-9BA1C5B27B87}" sibTransId="{154D4F38-FB0E-4382-BE6C-F4CC6B806562}"/>
    <dgm:cxn modelId="{BF58871E-0FF5-4F2C-AF71-40D432CA14E3}" type="presOf" srcId="{403C705D-B813-4C67-84BA-9163ECAEB81A}" destId="{1CF4C729-34DB-4F2A-82C5-A85451F97351}" srcOrd="0" destOrd="0" presId="urn:microsoft.com/office/officeart/2005/8/layout/radial3"/>
    <dgm:cxn modelId="{E0403845-512F-4AC8-934F-3A37DC49E954}" type="presOf" srcId="{B971E03F-27A0-486E-90A3-38BF753F06CF}" destId="{02403335-D945-439F-A661-B365A6DD24A1}" srcOrd="0" destOrd="0" presId="urn:microsoft.com/office/officeart/2005/8/layout/radial3"/>
    <dgm:cxn modelId="{99F48369-B8F2-4678-BE5F-839F292028C5}" srcId="{B971E03F-27A0-486E-90A3-38BF753F06CF}" destId="{990CDD0D-D4AE-4855-9D79-FA9E88023E9A}" srcOrd="1" destOrd="0" parTransId="{DDA8D862-A756-4BFA-94F9-D1BE2291E53B}" sibTransId="{98A4587D-93E3-409A-8A34-E400B70E3DBA}"/>
    <dgm:cxn modelId="{C1C92076-F5A0-43DE-A672-C067C21B0549}" type="presOf" srcId="{EF470E1B-0DEF-4BC4-89B6-BEA893F06DBA}" destId="{EF167C3C-F238-4F57-B39A-0C5340120FCB}" srcOrd="0" destOrd="0" presId="urn:microsoft.com/office/officeart/2005/8/layout/radial3"/>
    <dgm:cxn modelId="{049F178C-C26F-41A3-913E-F4F8DECFCC06}" type="presOf" srcId="{6C8DD268-7B88-4B5D-8598-54CFD7B4CCEE}" destId="{29E247E7-6017-4F07-A704-5DD99850503F}" srcOrd="0" destOrd="0" presId="urn:microsoft.com/office/officeart/2005/8/layout/radial3"/>
    <dgm:cxn modelId="{B078F4A3-3139-4803-AA34-0F7FEDE36CAE}" srcId="{B971E03F-27A0-486E-90A3-38BF753F06CF}" destId="{EF470E1B-0DEF-4BC4-89B6-BEA893F06DBA}" srcOrd="3" destOrd="0" parTransId="{29EF3DF3-492B-4F35-93A6-E21E0BB03B66}" sibTransId="{8C3BC332-5736-491D-B46E-5F7C95409B0C}"/>
    <dgm:cxn modelId="{970F79A8-44B3-4609-A996-5D0AAC176464}" srcId="{B971E03F-27A0-486E-90A3-38BF753F06CF}" destId="{0B70774C-ABEF-455C-89F4-8B99828B016A}" srcOrd="0" destOrd="0" parTransId="{FAEF1F78-213C-4A9B-B930-08D68E5FB177}" sibTransId="{75AB2AA9-B073-4CB6-B3CF-B56D14889AD1}"/>
    <dgm:cxn modelId="{8E082DAD-6395-411A-ABB2-4658C7E02C87}" type="presOf" srcId="{5706C3E3-3CD3-4145-BA3C-6543939A0784}" destId="{EB1A3389-201D-46FC-875B-F8352403C9F5}" srcOrd="0" destOrd="0" presId="urn:microsoft.com/office/officeart/2005/8/layout/radial3"/>
    <dgm:cxn modelId="{E44BB3C0-8846-483A-8741-7965551EE1BA}" type="presOf" srcId="{990CDD0D-D4AE-4855-9D79-FA9E88023E9A}" destId="{4FAA895E-F180-414B-A2AF-962B5999FABC}" srcOrd="0" destOrd="0" presId="urn:microsoft.com/office/officeart/2005/8/layout/radial3"/>
    <dgm:cxn modelId="{B4E82DC5-D47D-47B5-BB83-CF976B6EB29A}" srcId="{B971E03F-27A0-486E-90A3-38BF753F06CF}" destId="{403C705D-B813-4C67-84BA-9163ECAEB81A}" srcOrd="4" destOrd="0" parTransId="{38F10383-CA10-4E83-82D8-616652ED79C8}" sibTransId="{BBBE8E8F-DE4B-4EF0-9736-6DF43800010B}"/>
    <dgm:cxn modelId="{9D03F1ED-6704-4265-A698-0A9CC132A853}" type="presOf" srcId="{0B70774C-ABEF-455C-89F4-8B99828B016A}" destId="{A767257E-4EE3-4A77-ACF9-901EF565C998}" srcOrd="0" destOrd="0" presId="urn:microsoft.com/office/officeart/2005/8/layout/radial3"/>
    <dgm:cxn modelId="{02E972FA-F820-451C-AE32-62418A072D4E}" srcId="{B971E03F-27A0-486E-90A3-38BF753F06CF}" destId="{5706C3E3-3CD3-4145-BA3C-6543939A0784}" srcOrd="2" destOrd="0" parTransId="{A87646F4-09E4-48E3-8C2C-85A2C2C7BD4E}" sibTransId="{C292563A-027B-43C4-A97C-EFC695E2F7CC}"/>
    <dgm:cxn modelId="{27FE4B8F-493D-4BCA-8557-3F3564E8EE62}" type="presParOf" srcId="{29E247E7-6017-4F07-A704-5DD99850503F}" destId="{785B87AE-B56C-4177-BA33-63501D42A548}" srcOrd="0" destOrd="0" presId="urn:microsoft.com/office/officeart/2005/8/layout/radial3"/>
    <dgm:cxn modelId="{7270B44A-9D2E-4B3C-A848-E19C448C5FF6}" type="presParOf" srcId="{785B87AE-B56C-4177-BA33-63501D42A548}" destId="{02403335-D945-439F-A661-B365A6DD24A1}" srcOrd="0" destOrd="0" presId="urn:microsoft.com/office/officeart/2005/8/layout/radial3"/>
    <dgm:cxn modelId="{D1BFA1B5-0764-44B2-B454-1E1DD45C6ACC}" type="presParOf" srcId="{785B87AE-B56C-4177-BA33-63501D42A548}" destId="{A767257E-4EE3-4A77-ACF9-901EF565C998}" srcOrd="1" destOrd="0" presId="urn:microsoft.com/office/officeart/2005/8/layout/radial3"/>
    <dgm:cxn modelId="{97F4D2D4-634F-4A2F-AEA8-3B9C96C3D402}" type="presParOf" srcId="{785B87AE-B56C-4177-BA33-63501D42A548}" destId="{4FAA895E-F180-414B-A2AF-962B5999FABC}" srcOrd="2" destOrd="0" presId="urn:microsoft.com/office/officeart/2005/8/layout/radial3"/>
    <dgm:cxn modelId="{5D65BBC7-C515-476E-8F5F-D09019E8CA39}" type="presParOf" srcId="{785B87AE-B56C-4177-BA33-63501D42A548}" destId="{EB1A3389-201D-46FC-875B-F8352403C9F5}" srcOrd="3" destOrd="0" presId="urn:microsoft.com/office/officeart/2005/8/layout/radial3"/>
    <dgm:cxn modelId="{3F799223-F4F2-4479-AF7A-05AC9DA5DAFA}" type="presParOf" srcId="{785B87AE-B56C-4177-BA33-63501D42A548}" destId="{EF167C3C-F238-4F57-B39A-0C5340120FCB}" srcOrd="4" destOrd="0" presId="urn:microsoft.com/office/officeart/2005/8/layout/radial3"/>
    <dgm:cxn modelId="{BC73A95C-8519-4059-AC99-7B9E8D64ACF9}" type="presParOf" srcId="{785B87AE-B56C-4177-BA33-63501D42A548}" destId="{1CF4C729-34DB-4F2A-82C5-A85451F97351}"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910F9C-D133-47F4-86D2-DD1B7E6B4A7A}"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en-US"/>
        </a:p>
      </dgm:t>
    </dgm:pt>
    <dgm:pt modelId="{F91DAD36-F775-41F2-A5FD-D80B5750A36C}">
      <dgm:prSet phldrT="[Text]"/>
      <dgm:spPr/>
      <dgm:t>
        <a:bodyPr/>
        <a:lstStyle/>
        <a:p>
          <a:r>
            <a:rPr lang="en-US" dirty="0"/>
            <a:t>Family</a:t>
          </a:r>
        </a:p>
      </dgm:t>
    </dgm:pt>
    <dgm:pt modelId="{7FA47064-8734-4F50-9A7D-7DF2788428BC}" type="parTrans" cxnId="{9ED072BA-3CB7-44B4-A120-52F91296531E}">
      <dgm:prSet/>
      <dgm:spPr/>
      <dgm:t>
        <a:bodyPr/>
        <a:lstStyle/>
        <a:p>
          <a:endParaRPr lang="en-US"/>
        </a:p>
      </dgm:t>
    </dgm:pt>
    <dgm:pt modelId="{2E53E0A0-CE58-467F-990C-73F78B8D5FE7}" type="sibTrans" cxnId="{9ED072BA-3CB7-44B4-A120-52F91296531E}">
      <dgm:prSet/>
      <dgm:spPr/>
      <dgm:t>
        <a:bodyPr/>
        <a:lstStyle/>
        <a:p>
          <a:endParaRPr lang="en-US"/>
        </a:p>
      </dgm:t>
    </dgm:pt>
    <dgm:pt modelId="{C40F4A5E-2021-47EE-A83D-6A9CAE16D11F}">
      <dgm:prSet phldrT="[Text]"/>
      <dgm:spPr/>
      <dgm:t>
        <a:bodyPr/>
        <a:lstStyle/>
        <a:p>
          <a:r>
            <a:rPr lang="en-GB" dirty="0"/>
            <a:t>12% mentioned a recent death of close family member or prisoner</a:t>
          </a:r>
          <a:endParaRPr lang="en-US" dirty="0"/>
        </a:p>
      </dgm:t>
    </dgm:pt>
    <dgm:pt modelId="{F6905E76-0604-40E3-B992-8CCD1C17A324}" type="parTrans" cxnId="{188B9A23-6D21-445D-9DB1-0A84D1487654}">
      <dgm:prSet/>
      <dgm:spPr/>
      <dgm:t>
        <a:bodyPr/>
        <a:lstStyle/>
        <a:p>
          <a:endParaRPr lang="en-US"/>
        </a:p>
      </dgm:t>
    </dgm:pt>
    <dgm:pt modelId="{515E4E27-5D3E-469A-93BF-6CED4625E801}" type="sibTrans" cxnId="{188B9A23-6D21-445D-9DB1-0A84D1487654}">
      <dgm:prSet/>
      <dgm:spPr/>
      <dgm:t>
        <a:bodyPr/>
        <a:lstStyle/>
        <a:p>
          <a:endParaRPr lang="en-US"/>
        </a:p>
      </dgm:t>
    </dgm:pt>
    <dgm:pt modelId="{9DBAA420-3711-4FF3-9DB7-D6A68DDCFB89}">
      <dgm:prSet phldrT="[Text]"/>
      <dgm:spPr/>
      <dgm:t>
        <a:bodyPr/>
        <a:lstStyle/>
        <a:p>
          <a:r>
            <a:rPr lang="en-US" dirty="0"/>
            <a:t>Difficulties</a:t>
          </a:r>
        </a:p>
      </dgm:t>
    </dgm:pt>
    <dgm:pt modelId="{A4461582-5CCE-49D0-A9D7-921EDD999163}" type="parTrans" cxnId="{779D15A6-F445-4796-AA1A-1FFEC6865EFA}">
      <dgm:prSet/>
      <dgm:spPr/>
      <dgm:t>
        <a:bodyPr/>
        <a:lstStyle/>
        <a:p>
          <a:endParaRPr lang="en-US"/>
        </a:p>
      </dgm:t>
    </dgm:pt>
    <dgm:pt modelId="{93AA7926-99B0-4D77-A72D-0858B2ED2252}" type="sibTrans" cxnId="{779D15A6-F445-4796-AA1A-1FFEC6865EFA}">
      <dgm:prSet/>
      <dgm:spPr/>
      <dgm:t>
        <a:bodyPr/>
        <a:lstStyle/>
        <a:p>
          <a:endParaRPr lang="en-US"/>
        </a:p>
      </dgm:t>
    </dgm:pt>
    <dgm:pt modelId="{735083FC-2B8E-41B1-9EF1-C871B247651C}">
      <dgm:prSet phldrT="[Text]"/>
      <dgm:spPr/>
      <dgm:t>
        <a:bodyPr/>
        <a:lstStyle/>
        <a:p>
          <a:r>
            <a:rPr lang="en-GB" dirty="0"/>
            <a:t>Levels of current punishment regimes are high with 30% currently on a punishment regime (Basic or segregation).</a:t>
          </a:r>
          <a:endParaRPr lang="en-US" dirty="0"/>
        </a:p>
      </dgm:t>
    </dgm:pt>
    <dgm:pt modelId="{36A258FA-AE5B-4FE2-A71E-249BE7CE19A2}" type="parTrans" cxnId="{0BDA3B86-C939-4277-83B3-AEEB95C7D7C5}">
      <dgm:prSet/>
      <dgm:spPr/>
      <dgm:t>
        <a:bodyPr/>
        <a:lstStyle/>
        <a:p>
          <a:endParaRPr lang="en-US"/>
        </a:p>
      </dgm:t>
    </dgm:pt>
    <dgm:pt modelId="{5448C33F-497B-4B4D-AB1F-E3093DABCE86}" type="sibTrans" cxnId="{0BDA3B86-C939-4277-83B3-AEEB95C7D7C5}">
      <dgm:prSet/>
      <dgm:spPr/>
      <dgm:t>
        <a:bodyPr/>
        <a:lstStyle/>
        <a:p>
          <a:endParaRPr lang="en-US"/>
        </a:p>
      </dgm:t>
    </dgm:pt>
    <dgm:pt modelId="{A0121118-A323-409B-8F2C-5F978751AD6B}">
      <dgm:prSet phldrT="[Text]"/>
      <dgm:spPr/>
      <dgm:t>
        <a:bodyPr/>
        <a:lstStyle/>
        <a:p>
          <a:r>
            <a:rPr lang="en-US" dirty="0"/>
            <a:t>Emotion</a:t>
          </a:r>
        </a:p>
      </dgm:t>
    </dgm:pt>
    <dgm:pt modelId="{32356002-7EE7-46ED-AD58-191BA2DE94D1}" type="parTrans" cxnId="{36E7B13A-6E52-4380-8B28-AC18B881B081}">
      <dgm:prSet/>
      <dgm:spPr/>
      <dgm:t>
        <a:bodyPr/>
        <a:lstStyle/>
        <a:p>
          <a:endParaRPr lang="en-US"/>
        </a:p>
      </dgm:t>
    </dgm:pt>
    <dgm:pt modelId="{D911742C-312C-4AA9-A6AA-E10F5EB03096}" type="sibTrans" cxnId="{36E7B13A-6E52-4380-8B28-AC18B881B081}">
      <dgm:prSet/>
      <dgm:spPr/>
      <dgm:t>
        <a:bodyPr/>
        <a:lstStyle/>
        <a:p>
          <a:endParaRPr lang="en-US"/>
        </a:p>
      </dgm:t>
    </dgm:pt>
    <dgm:pt modelId="{121E896A-7230-4597-B5E3-988FCEBB48F3}">
      <dgm:prSet phldrT="[Text]"/>
      <dgm:spPr/>
      <dgm:t>
        <a:bodyPr/>
        <a:lstStyle/>
        <a:p>
          <a:r>
            <a:rPr lang="en-GB" dirty="0"/>
            <a:t>Anxiety or Panic reported in 32% of incidents</a:t>
          </a:r>
          <a:endParaRPr lang="en-US" dirty="0"/>
        </a:p>
      </dgm:t>
    </dgm:pt>
    <dgm:pt modelId="{AA91C77F-6D15-4347-8382-31366BD92624}" type="parTrans" cxnId="{386CD437-77D4-43B0-8512-DC3C47EC66F1}">
      <dgm:prSet/>
      <dgm:spPr/>
      <dgm:t>
        <a:bodyPr/>
        <a:lstStyle/>
        <a:p>
          <a:endParaRPr lang="en-US"/>
        </a:p>
      </dgm:t>
    </dgm:pt>
    <dgm:pt modelId="{E3F71997-C67E-45CB-A68E-EC4B8D2B473A}" type="sibTrans" cxnId="{386CD437-77D4-43B0-8512-DC3C47EC66F1}">
      <dgm:prSet/>
      <dgm:spPr/>
      <dgm:t>
        <a:bodyPr/>
        <a:lstStyle/>
        <a:p>
          <a:endParaRPr lang="en-US"/>
        </a:p>
      </dgm:t>
    </dgm:pt>
    <dgm:pt modelId="{0D584D66-DA25-4217-A587-1433E0D3B038}">
      <dgm:prSet/>
      <dgm:spPr/>
      <dgm:t>
        <a:bodyPr/>
        <a:lstStyle/>
        <a:p>
          <a:r>
            <a:rPr lang="en-GB" dirty="0"/>
            <a:t>16% reported current concerns about family health</a:t>
          </a:r>
          <a:endParaRPr lang="en-US" dirty="0"/>
        </a:p>
      </dgm:t>
    </dgm:pt>
    <dgm:pt modelId="{A71D2CCA-D997-4380-9F88-44FA04153DBC}" type="parTrans" cxnId="{D136BE9A-54C1-4F7C-8825-6D2F2039C8EE}">
      <dgm:prSet/>
      <dgm:spPr/>
      <dgm:t>
        <a:bodyPr/>
        <a:lstStyle/>
        <a:p>
          <a:endParaRPr lang="en-US"/>
        </a:p>
      </dgm:t>
    </dgm:pt>
    <dgm:pt modelId="{BA6103EF-6EE4-46F1-8948-62D3CF6D2179}" type="sibTrans" cxnId="{D136BE9A-54C1-4F7C-8825-6D2F2039C8EE}">
      <dgm:prSet/>
      <dgm:spPr/>
      <dgm:t>
        <a:bodyPr/>
        <a:lstStyle/>
        <a:p>
          <a:endParaRPr lang="en-US"/>
        </a:p>
      </dgm:t>
    </dgm:pt>
    <dgm:pt modelId="{241C3966-CDA8-4716-971A-142A75765D02}">
      <dgm:prSet/>
      <dgm:spPr/>
      <dgm:t>
        <a:bodyPr/>
        <a:lstStyle/>
        <a:p>
          <a:r>
            <a:rPr lang="en-GB" dirty="0"/>
            <a:t>Level of peer threat and victimisation are high, with 30% reporting this.</a:t>
          </a:r>
          <a:endParaRPr lang="en-US" dirty="0"/>
        </a:p>
      </dgm:t>
    </dgm:pt>
    <dgm:pt modelId="{C087B300-61A8-4A14-A8C2-1EEEA057FC5D}" type="parTrans" cxnId="{756EF772-9C79-4B6B-AB56-C262E7A8D978}">
      <dgm:prSet/>
      <dgm:spPr/>
      <dgm:t>
        <a:bodyPr/>
        <a:lstStyle/>
        <a:p>
          <a:endParaRPr lang="en-US"/>
        </a:p>
      </dgm:t>
    </dgm:pt>
    <dgm:pt modelId="{B2E76A7A-2161-4A86-934C-CC82B9A8048E}" type="sibTrans" cxnId="{756EF772-9C79-4B6B-AB56-C262E7A8D978}">
      <dgm:prSet/>
      <dgm:spPr/>
      <dgm:t>
        <a:bodyPr/>
        <a:lstStyle/>
        <a:p>
          <a:endParaRPr lang="en-US"/>
        </a:p>
      </dgm:t>
    </dgm:pt>
    <dgm:pt modelId="{62FA7226-1B7E-4D55-B794-5B2012AA76F9}">
      <dgm:prSet/>
      <dgm:spPr/>
      <dgm:t>
        <a:bodyPr/>
        <a:lstStyle/>
        <a:p>
          <a:r>
            <a:rPr lang="en-GB" dirty="0"/>
            <a:t>16% mentioned hearing voices which they found difficult with 20% reporting persistent and intrusive suicidal or violent thoughts. </a:t>
          </a:r>
          <a:endParaRPr lang="en-US" dirty="0"/>
        </a:p>
      </dgm:t>
    </dgm:pt>
    <dgm:pt modelId="{8283CE3F-B461-4CB0-BC61-BEC65AB3E14E}" type="parTrans" cxnId="{5845A4B7-E5F7-42F2-B351-DC1318950FE7}">
      <dgm:prSet/>
      <dgm:spPr/>
      <dgm:t>
        <a:bodyPr/>
        <a:lstStyle/>
        <a:p>
          <a:endParaRPr lang="en-US"/>
        </a:p>
      </dgm:t>
    </dgm:pt>
    <dgm:pt modelId="{84351B04-0ED5-416E-8909-08CFC355082F}" type="sibTrans" cxnId="{5845A4B7-E5F7-42F2-B351-DC1318950FE7}">
      <dgm:prSet/>
      <dgm:spPr/>
      <dgm:t>
        <a:bodyPr/>
        <a:lstStyle/>
        <a:p>
          <a:endParaRPr lang="en-US"/>
        </a:p>
      </dgm:t>
    </dgm:pt>
    <dgm:pt modelId="{D53139A1-2438-4881-96CD-699DFEF0A572}">
      <dgm:prSet/>
      <dgm:spPr/>
      <dgm:t>
        <a:bodyPr/>
        <a:lstStyle/>
        <a:p>
          <a:r>
            <a:rPr lang="en-GB"/>
            <a:t>Anger or frustration reported in 29% of incidents</a:t>
          </a:r>
          <a:endParaRPr lang="en-US"/>
        </a:p>
      </dgm:t>
    </dgm:pt>
    <dgm:pt modelId="{E9669531-03F1-4E86-B233-7F8D960C7FEE}" type="parTrans" cxnId="{5CD8A7B4-FEBF-4D7E-8900-DBA1AC5DD88D}">
      <dgm:prSet/>
      <dgm:spPr/>
      <dgm:t>
        <a:bodyPr/>
        <a:lstStyle/>
        <a:p>
          <a:endParaRPr lang="en-US"/>
        </a:p>
      </dgm:t>
    </dgm:pt>
    <dgm:pt modelId="{C19A8D68-F083-40A4-ABC8-14DA1C1E73F5}" type="sibTrans" cxnId="{5CD8A7B4-FEBF-4D7E-8900-DBA1AC5DD88D}">
      <dgm:prSet/>
      <dgm:spPr/>
      <dgm:t>
        <a:bodyPr/>
        <a:lstStyle/>
        <a:p>
          <a:endParaRPr lang="en-US"/>
        </a:p>
      </dgm:t>
    </dgm:pt>
    <dgm:pt modelId="{34A432CE-7FE9-4409-ADB2-BA98D90301BE}">
      <dgm:prSet/>
      <dgm:spPr/>
      <dgm:t>
        <a:bodyPr/>
        <a:lstStyle/>
        <a:p>
          <a:r>
            <a:rPr lang="en-GB" dirty="0"/>
            <a:t>Feeling low in 35%.</a:t>
          </a:r>
          <a:endParaRPr lang="en-US" dirty="0"/>
        </a:p>
      </dgm:t>
    </dgm:pt>
    <dgm:pt modelId="{B59AC8AF-8C49-4E02-9D00-CDC1188D0966}" type="parTrans" cxnId="{CDA6436D-0D08-4B0D-857D-3F5C95AA8E65}">
      <dgm:prSet/>
      <dgm:spPr/>
      <dgm:t>
        <a:bodyPr/>
        <a:lstStyle/>
        <a:p>
          <a:endParaRPr lang="en-US"/>
        </a:p>
      </dgm:t>
    </dgm:pt>
    <dgm:pt modelId="{FEEE72C3-DCC0-4543-A189-6D34921167BD}" type="sibTrans" cxnId="{CDA6436D-0D08-4B0D-857D-3F5C95AA8E65}">
      <dgm:prSet/>
      <dgm:spPr/>
      <dgm:t>
        <a:bodyPr/>
        <a:lstStyle/>
        <a:p>
          <a:endParaRPr lang="en-US"/>
        </a:p>
      </dgm:t>
    </dgm:pt>
    <dgm:pt modelId="{4E3C0550-FC07-1F43-8A17-B50CD34AE29E}">
      <dgm:prSet/>
      <dgm:spPr/>
      <dgm:t>
        <a:bodyPr/>
        <a:lstStyle/>
        <a:p>
          <a:r>
            <a:rPr lang="en-US" dirty="0"/>
            <a:t>Interpretations</a:t>
          </a:r>
        </a:p>
      </dgm:t>
    </dgm:pt>
    <dgm:pt modelId="{EE9A7541-B8D4-CC44-A19A-DBDB604C7BEF}" type="parTrans" cxnId="{5F8C7B98-60D7-F44B-9DB9-7DB3AAF05ED5}">
      <dgm:prSet/>
      <dgm:spPr/>
    </dgm:pt>
    <dgm:pt modelId="{96949A35-BB71-E34B-B3E3-FCF210E38006}" type="sibTrans" cxnId="{5F8C7B98-60D7-F44B-9DB9-7DB3AAF05ED5}">
      <dgm:prSet/>
      <dgm:spPr/>
    </dgm:pt>
    <dgm:pt modelId="{E6FB8ECF-0812-5841-8029-72B3F049A413}">
      <dgm:prSet/>
      <dgm:spPr/>
      <dgm:t>
        <a:bodyPr/>
        <a:lstStyle/>
        <a:p>
          <a:r>
            <a:rPr lang="en-US" dirty="0"/>
            <a:t>Apathetic Others </a:t>
          </a:r>
          <a:r>
            <a:rPr lang="mr-IN" dirty="0"/>
            <a:t>–</a:t>
          </a:r>
          <a:r>
            <a:rPr lang="en-US" dirty="0"/>
            <a:t> people not listening, not caring, not acting, breaking ‘promises’, even after asking for help.</a:t>
          </a:r>
        </a:p>
      </dgm:t>
    </dgm:pt>
    <dgm:pt modelId="{C0DDBE63-361E-1E44-B678-748B52B8DD0A}" type="parTrans" cxnId="{B472EC37-CDFD-D648-BC58-222F1348AAD7}">
      <dgm:prSet/>
      <dgm:spPr/>
    </dgm:pt>
    <dgm:pt modelId="{2BACA7D2-D3E1-C14D-BB4E-6936DC591E9D}" type="sibTrans" cxnId="{B472EC37-CDFD-D648-BC58-222F1348AAD7}">
      <dgm:prSet/>
      <dgm:spPr/>
    </dgm:pt>
    <dgm:pt modelId="{8F084465-3D4C-B445-88DF-D7C0C469B9C6}">
      <dgm:prSet/>
      <dgm:spPr/>
      <dgm:t>
        <a:bodyPr/>
        <a:lstStyle/>
        <a:p>
          <a:r>
            <a:rPr lang="en-US" dirty="0"/>
            <a:t>Unable to meet </a:t>
          </a:r>
          <a:r>
            <a:rPr lang="en-US" dirty="0" err="1"/>
            <a:t>responsibilties</a:t>
          </a:r>
          <a:r>
            <a:rPr lang="en-US" dirty="0"/>
            <a:t> e.g. supporting or protecting family</a:t>
          </a:r>
        </a:p>
      </dgm:t>
    </dgm:pt>
    <dgm:pt modelId="{4094A528-BF9C-D84F-BF1B-45DF3BDA7E06}" type="parTrans" cxnId="{0AF3C6C7-E0C6-5F4C-8FED-2CC73F467634}">
      <dgm:prSet/>
      <dgm:spPr/>
    </dgm:pt>
    <dgm:pt modelId="{4F816112-5540-3345-B5E3-6B0DBC5C478F}" type="sibTrans" cxnId="{0AF3C6C7-E0C6-5F4C-8FED-2CC73F467634}">
      <dgm:prSet/>
      <dgm:spPr/>
    </dgm:pt>
    <dgm:pt modelId="{A5FDF173-033D-5448-8395-58D41FD439E5}">
      <dgm:prSet/>
      <dgm:spPr/>
      <dgm:t>
        <a:bodyPr/>
        <a:lstStyle/>
        <a:p>
          <a:endParaRPr lang="en-US" dirty="0"/>
        </a:p>
      </dgm:t>
    </dgm:pt>
    <dgm:pt modelId="{593D38F9-793D-504E-8B1D-49B1C0D823C3}" type="parTrans" cxnId="{4CE3C424-4E41-3B46-9D55-4AE20CD9CAF5}">
      <dgm:prSet/>
      <dgm:spPr/>
    </dgm:pt>
    <dgm:pt modelId="{D94791E6-D682-874D-BCFC-2177635D3F12}" type="sibTrans" cxnId="{4CE3C424-4E41-3B46-9D55-4AE20CD9CAF5}">
      <dgm:prSet/>
      <dgm:spPr/>
    </dgm:pt>
    <dgm:pt modelId="{77D98D75-D988-F040-8C7E-599DB75AAE2A}">
      <dgm:prSet/>
      <dgm:spPr/>
      <dgm:t>
        <a:bodyPr/>
        <a:lstStyle/>
        <a:p>
          <a:r>
            <a:rPr lang="en-US" dirty="0"/>
            <a:t>Out of Control </a:t>
          </a:r>
          <a:r>
            <a:rPr lang="mr-IN" dirty="0"/>
            <a:t>–</a:t>
          </a:r>
          <a:r>
            <a:rPr lang="en-US" dirty="0"/>
            <a:t> feeling overwhelmed, impotent and life being out of control. </a:t>
          </a:r>
        </a:p>
      </dgm:t>
    </dgm:pt>
    <dgm:pt modelId="{BA58D84D-5841-9A4F-8FD3-E79C153AC219}" type="parTrans" cxnId="{1F190924-68ED-F14A-A315-D1EFC393BD32}">
      <dgm:prSet/>
      <dgm:spPr/>
    </dgm:pt>
    <dgm:pt modelId="{260CF97E-F8B1-404F-8520-C0FBC5961FF9}" type="sibTrans" cxnId="{1F190924-68ED-F14A-A315-D1EFC393BD32}">
      <dgm:prSet/>
      <dgm:spPr/>
    </dgm:pt>
    <dgm:pt modelId="{2AC2A724-2AC5-CA40-BD55-F64C318D38D2}">
      <dgm:prSet phldrT="[Text]"/>
      <dgm:spPr/>
      <dgm:t>
        <a:bodyPr/>
        <a:lstStyle/>
        <a:p>
          <a:r>
            <a:rPr lang="en-GB" dirty="0"/>
            <a:t>There </a:t>
          </a:r>
          <a:r>
            <a:rPr lang="en-GB"/>
            <a:t>were serious issues </a:t>
          </a:r>
          <a:r>
            <a:rPr lang="en-GB" dirty="0"/>
            <a:t>with lost connections with loved ones in 24%.</a:t>
          </a:r>
          <a:endParaRPr lang="en-US" dirty="0"/>
        </a:p>
      </dgm:t>
    </dgm:pt>
    <dgm:pt modelId="{7BF6ED5E-1898-0D47-AE08-76313D0DE84D}" type="parTrans" cxnId="{79D21E34-D64F-2444-BEE6-BD1A29487430}">
      <dgm:prSet/>
      <dgm:spPr/>
    </dgm:pt>
    <dgm:pt modelId="{2953FA4C-F55E-FF41-A680-1DEF41BBCD8F}" type="sibTrans" cxnId="{79D21E34-D64F-2444-BEE6-BD1A29487430}">
      <dgm:prSet/>
      <dgm:spPr/>
    </dgm:pt>
    <dgm:pt modelId="{B393AD0F-9FDC-4CA1-8824-9AC974F5D60C}" type="pres">
      <dgm:prSet presAssocID="{E3910F9C-D133-47F4-86D2-DD1B7E6B4A7A}" presName="Name0" presStyleCnt="0">
        <dgm:presLayoutVars>
          <dgm:dir/>
          <dgm:animLvl val="lvl"/>
          <dgm:resizeHandles val="exact"/>
        </dgm:presLayoutVars>
      </dgm:prSet>
      <dgm:spPr/>
    </dgm:pt>
    <dgm:pt modelId="{81E276C4-A21E-4362-961D-E2A9B50222F3}" type="pres">
      <dgm:prSet presAssocID="{F91DAD36-F775-41F2-A5FD-D80B5750A36C}" presName="composite" presStyleCnt="0"/>
      <dgm:spPr/>
    </dgm:pt>
    <dgm:pt modelId="{157C5999-3E99-4585-A427-AD2E69B29151}" type="pres">
      <dgm:prSet presAssocID="{F91DAD36-F775-41F2-A5FD-D80B5750A36C}" presName="parTx" presStyleLbl="alignNode1" presStyleIdx="0" presStyleCnt="4">
        <dgm:presLayoutVars>
          <dgm:chMax val="0"/>
          <dgm:chPref val="0"/>
          <dgm:bulletEnabled val="1"/>
        </dgm:presLayoutVars>
      </dgm:prSet>
      <dgm:spPr/>
    </dgm:pt>
    <dgm:pt modelId="{99E1C774-D853-4BD6-99AC-A3D2522971B8}" type="pres">
      <dgm:prSet presAssocID="{F91DAD36-F775-41F2-A5FD-D80B5750A36C}" presName="desTx" presStyleLbl="alignAccFollowNode1" presStyleIdx="0" presStyleCnt="4">
        <dgm:presLayoutVars>
          <dgm:bulletEnabled val="1"/>
        </dgm:presLayoutVars>
      </dgm:prSet>
      <dgm:spPr/>
    </dgm:pt>
    <dgm:pt modelId="{41867D4B-DD1B-4CCB-BAC1-0FD8597308AB}" type="pres">
      <dgm:prSet presAssocID="{2E53E0A0-CE58-467F-990C-73F78B8D5FE7}" presName="space" presStyleCnt="0"/>
      <dgm:spPr/>
    </dgm:pt>
    <dgm:pt modelId="{7161C42A-F563-4EE2-A03E-9A3306774ED9}" type="pres">
      <dgm:prSet presAssocID="{9DBAA420-3711-4FF3-9DB7-D6A68DDCFB89}" presName="composite" presStyleCnt="0"/>
      <dgm:spPr/>
    </dgm:pt>
    <dgm:pt modelId="{01E042CF-B172-4365-A419-834A34731B82}" type="pres">
      <dgm:prSet presAssocID="{9DBAA420-3711-4FF3-9DB7-D6A68DDCFB89}" presName="parTx" presStyleLbl="alignNode1" presStyleIdx="1" presStyleCnt="4">
        <dgm:presLayoutVars>
          <dgm:chMax val="0"/>
          <dgm:chPref val="0"/>
          <dgm:bulletEnabled val="1"/>
        </dgm:presLayoutVars>
      </dgm:prSet>
      <dgm:spPr/>
    </dgm:pt>
    <dgm:pt modelId="{9C93811C-FA19-4522-99B4-65EFC75C543C}" type="pres">
      <dgm:prSet presAssocID="{9DBAA420-3711-4FF3-9DB7-D6A68DDCFB89}" presName="desTx" presStyleLbl="alignAccFollowNode1" presStyleIdx="1" presStyleCnt="4">
        <dgm:presLayoutVars>
          <dgm:bulletEnabled val="1"/>
        </dgm:presLayoutVars>
      </dgm:prSet>
      <dgm:spPr/>
    </dgm:pt>
    <dgm:pt modelId="{64DD379F-5334-421E-B8AC-53A4F55DDEE5}" type="pres">
      <dgm:prSet presAssocID="{93AA7926-99B0-4D77-A72D-0858B2ED2252}" presName="space" presStyleCnt="0"/>
      <dgm:spPr/>
    </dgm:pt>
    <dgm:pt modelId="{33658D8E-B9CC-5748-B5A3-46F5899D4463}" type="pres">
      <dgm:prSet presAssocID="{4E3C0550-FC07-1F43-8A17-B50CD34AE29E}" presName="composite" presStyleCnt="0"/>
      <dgm:spPr/>
    </dgm:pt>
    <dgm:pt modelId="{A3554D7D-333A-764F-BD28-648C11AE16FF}" type="pres">
      <dgm:prSet presAssocID="{4E3C0550-FC07-1F43-8A17-B50CD34AE29E}" presName="parTx" presStyleLbl="alignNode1" presStyleIdx="2" presStyleCnt="4">
        <dgm:presLayoutVars>
          <dgm:chMax val="0"/>
          <dgm:chPref val="0"/>
          <dgm:bulletEnabled val="1"/>
        </dgm:presLayoutVars>
      </dgm:prSet>
      <dgm:spPr/>
    </dgm:pt>
    <dgm:pt modelId="{40AE070D-A692-EF4E-AEFF-32D6373B66D8}" type="pres">
      <dgm:prSet presAssocID="{4E3C0550-FC07-1F43-8A17-B50CD34AE29E}" presName="desTx" presStyleLbl="alignAccFollowNode1" presStyleIdx="2" presStyleCnt="4">
        <dgm:presLayoutVars>
          <dgm:bulletEnabled val="1"/>
        </dgm:presLayoutVars>
      </dgm:prSet>
      <dgm:spPr/>
    </dgm:pt>
    <dgm:pt modelId="{32BF265F-9C25-8446-B13D-0E2FE200684C}" type="pres">
      <dgm:prSet presAssocID="{96949A35-BB71-E34B-B3E3-FCF210E38006}" presName="space" presStyleCnt="0"/>
      <dgm:spPr/>
    </dgm:pt>
    <dgm:pt modelId="{CDFF4149-377E-456C-98F0-4D970720E9B2}" type="pres">
      <dgm:prSet presAssocID="{A0121118-A323-409B-8F2C-5F978751AD6B}" presName="composite" presStyleCnt="0"/>
      <dgm:spPr/>
    </dgm:pt>
    <dgm:pt modelId="{AE4B1395-E459-4D5B-8A14-D9F222FF5810}" type="pres">
      <dgm:prSet presAssocID="{A0121118-A323-409B-8F2C-5F978751AD6B}" presName="parTx" presStyleLbl="alignNode1" presStyleIdx="3" presStyleCnt="4">
        <dgm:presLayoutVars>
          <dgm:chMax val="0"/>
          <dgm:chPref val="0"/>
          <dgm:bulletEnabled val="1"/>
        </dgm:presLayoutVars>
      </dgm:prSet>
      <dgm:spPr/>
    </dgm:pt>
    <dgm:pt modelId="{33453905-0EE2-4B60-B927-F3F887691A30}" type="pres">
      <dgm:prSet presAssocID="{A0121118-A323-409B-8F2C-5F978751AD6B}" presName="desTx" presStyleLbl="alignAccFollowNode1" presStyleIdx="3" presStyleCnt="4" custLinFactNeighborX="103" custLinFactNeighborY="3636">
        <dgm:presLayoutVars>
          <dgm:bulletEnabled val="1"/>
        </dgm:presLayoutVars>
      </dgm:prSet>
      <dgm:spPr/>
    </dgm:pt>
  </dgm:ptLst>
  <dgm:cxnLst>
    <dgm:cxn modelId="{05E8AD11-5FEC-4080-AD5F-BE7AF0EED11B}" type="presOf" srcId="{0D584D66-DA25-4217-A587-1433E0D3B038}" destId="{99E1C774-D853-4BD6-99AC-A3D2522971B8}" srcOrd="0" destOrd="2" presId="urn:microsoft.com/office/officeart/2005/8/layout/hList1"/>
    <dgm:cxn modelId="{A27A7E15-F6C5-4548-A211-ED82D0DEB5ED}" type="presOf" srcId="{34A432CE-7FE9-4409-ADB2-BA98D90301BE}" destId="{33453905-0EE2-4B60-B927-F3F887691A30}" srcOrd="0" destOrd="2" presId="urn:microsoft.com/office/officeart/2005/8/layout/hList1"/>
    <dgm:cxn modelId="{188B9A23-6D21-445D-9DB1-0A84D1487654}" srcId="{F91DAD36-F775-41F2-A5FD-D80B5750A36C}" destId="{C40F4A5E-2021-47EE-A83D-6A9CAE16D11F}" srcOrd="0" destOrd="0" parTransId="{F6905E76-0604-40E3-B992-8CCD1C17A324}" sibTransId="{515E4E27-5D3E-469A-93BF-6CED4625E801}"/>
    <dgm:cxn modelId="{1F190924-68ED-F14A-A315-D1EFC393BD32}" srcId="{4E3C0550-FC07-1F43-8A17-B50CD34AE29E}" destId="{77D98D75-D988-F040-8C7E-599DB75AAE2A}" srcOrd="2" destOrd="0" parTransId="{BA58D84D-5841-9A4F-8FD3-E79C153AC219}" sibTransId="{260CF97E-F8B1-404F-8520-C0FBC5961FF9}"/>
    <dgm:cxn modelId="{4CE3C424-4E41-3B46-9D55-4AE20CD9CAF5}" srcId="{4E3C0550-FC07-1F43-8A17-B50CD34AE29E}" destId="{A5FDF173-033D-5448-8395-58D41FD439E5}" srcOrd="3" destOrd="0" parTransId="{593D38F9-793D-504E-8B1D-49B1C0D823C3}" sibTransId="{D94791E6-D682-874D-BCFC-2177635D3F12}"/>
    <dgm:cxn modelId="{143B5932-B70B-4AF7-A646-E11764F8E666}" type="presOf" srcId="{D53139A1-2438-4881-96CD-699DFEF0A572}" destId="{33453905-0EE2-4B60-B927-F3F887691A30}" srcOrd="0" destOrd="1" presId="urn:microsoft.com/office/officeart/2005/8/layout/hList1"/>
    <dgm:cxn modelId="{79D21E34-D64F-2444-BEE6-BD1A29487430}" srcId="{F91DAD36-F775-41F2-A5FD-D80B5750A36C}" destId="{2AC2A724-2AC5-CA40-BD55-F64C318D38D2}" srcOrd="1" destOrd="0" parTransId="{7BF6ED5E-1898-0D47-AE08-76313D0DE84D}" sibTransId="{2953FA4C-F55E-FF41-A680-1DEF41BBCD8F}"/>
    <dgm:cxn modelId="{386CD437-77D4-43B0-8512-DC3C47EC66F1}" srcId="{A0121118-A323-409B-8F2C-5F978751AD6B}" destId="{121E896A-7230-4597-B5E3-988FCEBB48F3}" srcOrd="0" destOrd="0" parTransId="{AA91C77F-6D15-4347-8382-31366BD92624}" sibTransId="{E3F71997-C67E-45CB-A68E-EC4B8D2B473A}"/>
    <dgm:cxn modelId="{B472EC37-CDFD-D648-BC58-222F1348AAD7}" srcId="{4E3C0550-FC07-1F43-8A17-B50CD34AE29E}" destId="{E6FB8ECF-0812-5841-8029-72B3F049A413}" srcOrd="0" destOrd="0" parTransId="{C0DDBE63-361E-1E44-B678-748B52B8DD0A}" sibTransId="{2BACA7D2-D3E1-C14D-BB4E-6936DC591E9D}"/>
    <dgm:cxn modelId="{36E7B13A-6E52-4380-8B28-AC18B881B081}" srcId="{E3910F9C-D133-47F4-86D2-DD1B7E6B4A7A}" destId="{A0121118-A323-409B-8F2C-5F978751AD6B}" srcOrd="3" destOrd="0" parTransId="{32356002-7EE7-46ED-AD58-191BA2DE94D1}" sibTransId="{D911742C-312C-4AA9-A6AA-E10F5EB03096}"/>
    <dgm:cxn modelId="{D050943F-1A47-7649-875B-748EAEF18D54}" type="presOf" srcId="{E6FB8ECF-0812-5841-8029-72B3F049A413}" destId="{40AE070D-A692-EF4E-AEFF-32D6373B66D8}" srcOrd="0" destOrd="0" presId="urn:microsoft.com/office/officeart/2005/8/layout/hList1"/>
    <dgm:cxn modelId="{AEBF1E5F-DC83-476D-900E-3D0A48DBB362}" type="presOf" srcId="{E3910F9C-D133-47F4-86D2-DD1B7E6B4A7A}" destId="{B393AD0F-9FDC-4CA1-8824-9AC974F5D60C}" srcOrd="0" destOrd="0" presId="urn:microsoft.com/office/officeart/2005/8/layout/hList1"/>
    <dgm:cxn modelId="{F64B945F-539F-FA44-91FC-2DBCEACCB5DB}" type="presOf" srcId="{77D98D75-D988-F040-8C7E-599DB75AAE2A}" destId="{40AE070D-A692-EF4E-AEFF-32D6373B66D8}" srcOrd="0" destOrd="2" presId="urn:microsoft.com/office/officeart/2005/8/layout/hList1"/>
    <dgm:cxn modelId="{CDA6436D-0D08-4B0D-857D-3F5C95AA8E65}" srcId="{A0121118-A323-409B-8F2C-5F978751AD6B}" destId="{34A432CE-7FE9-4409-ADB2-BA98D90301BE}" srcOrd="2" destOrd="0" parTransId="{B59AC8AF-8C49-4E02-9D00-CDC1188D0966}" sibTransId="{FEEE72C3-DCC0-4543-A189-6D34921167BD}"/>
    <dgm:cxn modelId="{756EF772-9C79-4B6B-AB56-C262E7A8D978}" srcId="{9DBAA420-3711-4FF3-9DB7-D6A68DDCFB89}" destId="{241C3966-CDA8-4716-971A-142A75765D02}" srcOrd="1" destOrd="0" parTransId="{C087B300-61A8-4A14-A8C2-1EEEA057FC5D}" sibTransId="{B2E76A7A-2161-4A86-934C-CC82B9A8048E}"/>
    <dgm:cxn modelId="{BF78327A-4561-4EB7-8BA7-FDC6E2C690C7}" type="presOf" srcId="{A0121118-A323-409B-8F2C-5F978751AD6B}" destId="{AE4B1395-E459-4D5B-8A14-D9F222FF5810}" srcOrd="0" destOrd="0" presId="urn:microsoft.com/office/officeart/2005/8/layout/hList1"/>
    <dgm:cxn modelId="{AC7B7184-E07F-41FE-B776-1A455A0B003F}" type="presOf" srcId="{735083FC-2B8E-41B1-9EF1-C871B247651C}" destId="{9C93811C-FA19-4522-99B4-65EFC75C543C}" srcOrd="0" destOrd="0" presId="urn:microsoft.com/office/officeart/2005/8/layout/hList1"/>
    <dgm:cxn modelId="{0BDA3B86-C939-4277-83B3-AEEB95C7D7C5}" srcId="{9DBAA420-3711-4FF3-9DB7-D6A68DDCFB89}" destId="{735083FC-2B8E-41B1-9EF1-C871B247651C}" srcOrd="0" destOrd="0" parTransId="{36A258FA-AE5B-4FE2-A71E-249BE7CE19A2}" sibTransId="{5448C33F-497B-4B4D-AB1F-E3093DABCE86}"/>
    <dgm:cxn modelId="{A670ED96-FA20-BF45-9DB7-CCF42B1D470A}" type="presOf" srcId="{8F084465-3D4C-B445-88DF-D7C0C469B9C6}" destId="{40AE070D-A692-EF4E-AEFF-32D6373B66D8}" srcOrd="0" destOrd="1" presId="urn:microsoft.com/office/officeart/2005/8/layout/hList1"/>
    <dgm:cxn modelId="{5F8C7B98-60D7-F44B-9DB9-7DB3AAF05ED5}" srcId="{E3910F9C-D133-47F4-86D2-DD1B7E6B4A7A}" destId="{4E3C0550-FC07-1F43-8A17-B50CD34AE29E}" srcOrd="2" destOrd="0" parTransId="{EE9A7541-B8D4-CC44-A19A-DBDB604C7BEF}" sibTransId="{96949A35-BB71-E34B-B3E3-FCF210E38006}"/>
    <dgm:cxn modelId="{D136BE9A-54C1-4F7C-8825-6D2F2039C8EE}" srcId="{F91DAD36-F775-41F2-A5FD-D80B5750A36C}" destId="{0D584D66-DA25-4217-A587-1433E0D3B038}" srcOrd="2" destOrd="0" parTransId="{A71D2CCA-D997-4380-9F88-44FA04153DBC}" sibTransId="{BA6103EF-6EE4-46F1-8948-62D3CF6D2179}"/>
    <dgm:cxn modelId="{AC30D59C-950E-3D43-AC9E-47E20A781F8F}" type="presOf" srcId="{2AC2A724-2AC5-CA40-BD55-F64C318D38D2}" destId="{99E1C774-D853-4BD6-99AC-A3D2522971B8}" srcOrd="0" destOrd="1" presId="urn:microsoft.com/office/officeart/2005/8/layout/hList1"/>
    <dgm:cxn modelId="{779D15A6-F445-4796-AA1A-1FFEC6865EFA}" srcId="{E3910F9C-D133-47F4-86D2-DD1B7E6B4A7A}" destId="{9DBAA420-3711-4FF3-9DB7-D6A68DDCFB89}" srcOrd="1" destOrd="0" parTransId="{A4461582-5CCE-49D0-A9D7-921EDD999163}" sibTransId="{93AA7926-99B0-4D77-A72D-0858B2ED2252}"/>
    <dgm:cxn modelId="{C0756DA8-AF56-4FA1-B6A0-F19C4CC53CAA}" type="presOf" srcId="{9DBAA420-3711-4FF3-9DB7-D6A68DDCFB89}" destId="{01E042CF-B172-4365-A419-834A34731B82}" srcOrd="0" destOrd="0" presId="urn:microsoft.com/office/officeart/2005/8/layout/hList1"/>
    <dgm:cxn modelId="{950F55B3-68B8-4B1C-B9C0-625FABB5DE59}" type="presOf" srcId="{C40F4A5E-2021-47EE-A83D-6A9CAE16D11F}" destId="{99E1C774-D853-4BD6-99AC-A3D2522971B8}" srcOrd="0" destOrd="0" presId="urn:microsoft.com/office/officeart/2005/8/layout/hList1"/>
    <dgm:cxn modelId="{5CD8A7B4-FEBF-4D7E-8900-DBA1AC5DD88D}" srcId="{A0121118-A323-409B-8F2C-5F978751AD6B}" destId="{D53139A1-2438-4881-96CD-699DFEF0A572}" srcOrd="1" destOrd="0" parTransId="{E9669531-03F1-4E86-B233-7F8D960C7FEE}" sibTransId="{C19A8D68-F083-40A4-ABC8-14DA1C1E73F5}"/>
    <dgm:cxn modelId="{5845A4B7-E5F7-42F2-B351-DC1318950FE7}" srcId="{9DBAA420-3711-4FF3-9DB7-D6A68DDCFB89}" destId="{62FA7226-1B7E-4D55-B794-5B2012AA76F9}" srcOrd="2" destOrd="0" parTransId="{8283CE3F-B461-4CB0-BC61-BEC65AB3E14E}" sibTransId="{84351B04-0ED5-416E-8909-08CFC355082F}"/>
    <dgm:cxn modelId="{9ED072BA-3CB7-44B4-A120-52F91296531E}" srcId="{E3910F9C-D133-47F4-86D2-DD1B7E6B4A7A}" destId="{F91DAD36-F775-41F2-A5FD-D80B5750A36C}" srcOrd="0" destOrd="0" parTransId="{7FA47064-8734-4F50-9A7D-7DF2788428BC}" sibTransId="{2E53E0A0-CE58-467F-990C-73F78B8D5FE7}"/>
    <dgm:cxn modelId="{0AF3C6C7-E0C6-5F4C-8FED-2CC73F467634}" srcId="{4E3C0550-FC07-1F43-8A17-B50CD34AE29E}" destId="{8F084465-3D4C-B445-88DF-D7C0C469B9C6}" srcOrd="1" destOrd="0" parTransId="{4094A528-BF9C-D84F-BF1B-45DF3BDA7E06}" sibTransId="{4F816112-5540-3345-B5E3-6B0DBC5C478F}"/>
    <dgm:cxn modelId="{3FBC16C9-9FDF-4F16-AFAF-ABC6B1EA0FC3}" type="presOf" srcId="{241C3966-CDA8-4716-971A-142A75765D02}" destId="{9C93811C-FA19-4522-99B4-65EFC75C543C}" srcOrd="0" destOrd="1" presId="urn:microsoft.com/office/officeart/2005/8/layout/hList1"/>
    <dgm:cxn modelId="{D2E5C5D9-DA43-4D2A-B029-0A7BD3FA22C5}" type="presOf" srcId="{62FA7226-1B7E-4D55-B794-5B2012AA76F9}" destId="{9C93811C-FA19-4522-99B4-65EFC75C543C}" srcOrd="0" destOrd="2" presId="urn:microsoft.com/office/officeart/2005/8/layout/hList1"/>
    <dgm:cxn modelId="{6FFA55DD-349B-4A53-96DC-8B58CB3E2FA2}" type="presOf" srcId="{F91DAD36-F775-41F2-A5FD-D80B5750A36C}" destId="{157C5999-3E99-4585-A427-AD2E69B29151}" srcOrd="0" destOrd="0" presId="urn:microsoft.com/office/officeart/2005/8/layout/hList1"/>
    <dgm:cxn modelId="{31D4E4E3-55B8-5449-80FF-80DE1B7624F4}" type="presOf" srcId="{4E3C0550-FC07-1F43-8A17-B50CD34AE29E}" destId="{A3554D7D-333A-764F-BD28-648C11AE16FF}" srcOrd="0" destOrd="0" presId="urn:microsoft.com/office/officeart/2005/8/layout/hList1"/>
    <dgm:cxn modelId="{095B93F7-F1B6-964C-B051-4EE4113F84BF}" type="presOf" srcId="{A5FDF173-033D-5448-8395-58D41FD439E5}" destId="{40AE070D-A692-EF4E-AEFF-32D6373B66D8}" srcOrd="0" destOrd="3" presId="urn:microsoft.com/office/officeart/2005/8/layout/hList1"/>
    <dgm:cxn modelId="{4BA0F4FE-3494-441C-8903-403C37FDB2E9}" type="presOf" srcId="{121E896A-7230-4597-B5E3-988FCEBB48F3}" destId="{33453905-0EE2-4B60-B927-F3F887691A30}" srcOrd="0" destOrd="0" presId="urn:microsoft.com/office/officeart/2005/8/layout/hList1"/>
    <dgm:cxn modelId="{3D1757A1-22D1-4D7F-A795-F3E09797F7DD}" type="presParOf" srcId="{B393AD0F-9FDC-4CA1-8824-9AC974F5D60C}" destId="{81E276C4-A21E-4362-961D-E2A9B50222F3}" srcOrd="0" destOrd="0" presId="urn:microsoft.com/office/officeart/2005/8/layout/hList1"/>
    <dgm:cxn modelId="{1B70A209-21D3-4B00-9489-FCB3D04AE8D4}" type="presParOf" srcId="{81E276C4-A21E-4362-961D-E2A9B50222F3}" destId="{157C5999-3E99-4585-A427-AD2E69B29151}" srcOrd="0" destOrd="0" presId="urn:microsoft.com/office/officeart/2005/8/layout/hList1"/>
    <dgm:cxn modelId="{FA816F9E-8A73-4868-BBED-0723D33B4092}" type="presParOf" srcId="{81E276C4-A21E-4362-961D-E2A9B50222F3}" destId="{99E1C774-D853-4BD6-99AC-A3D2522971B8}" srcOrd="1" destOrd="0" presId="urn:microsoft.com/office/officeart/2005/8/layout/hList1"/>
    <dgm:cxn modelId="{AD7B30B4-8117-42D5-967E-7AA367F416E6}" type="presParOf" srcId="{B393AD0F-9FDC-4CA1-8824-9AC974F5D60C}" destId="{41867D4B-DD1B-4CCB-BAC1-0FD8597308AB}" srcOrd="1" destOrd="0" presId="urn:microsoft.com/office/officeart/2005/8/layout/hList1"/>
    <dgm:cxn modelId="{C166AC01-4A7E-406F-85BE-2A7D6AD06D26}" type="presParOf" srcId="{B393AD0F-9FDC-4CA1-8824-9AC974F5D60C}" destId="{7161C42A-F563-4EE2-A03E-9A3306774ED9}" srcOrd="2" destOrd="0" presId="urn:microsoft.com/office/officeart/2005/8/layout/hList1"/>
    <dgm:cxn modelId="{67C2795E-43FC-498B-BF9A-4BA59F8EE58F}" type="presParOf" srcId="{7161C42A-F563-4EE2-A03E-9A3306774ED9}" destId="{01E042CF-B172-4365-A419-834A34731B82}" srcOrd="0" destOrd="0" presId="urn:microsoft.com/office/officeart/2005/8/layout/hList1"/>
    <dgm:cxn modelId="{9F35C8DF-4FD1-4AA7-AAE2-8E896911C090}" type="presParOf" srcId="{7161C42A-F563-4EE2-A03E-9A3306774ED9}" destId="{9C93811C-FA19-4522-99B4-65EFC75C543C}" srcOrd="1" destOrd="0" presId="urn:microsoft.com/office/officeart/2005/8/layout/hList1"/>
    <dgm:cxn modelId="{560E33EA-3471-4336-B7E9-F85B1FC57349}" type="presParOf" srcId="{B393AD0F-9FDC-4CA1-8824-9AC974F5D60C}" destId="{64DD379F-5334-421E-B8AC-53A4F55DDEE5}" srcOrd="3" destOrd="0" presId="urn:microsoft.com/office/officeart/2005/8/layout/hList1"/>
    <dgm:cxn modelId="{0B12E29F-FF2F-2D4A-BE10-950F5ED7AF88}" type="presParOf" srcId="{B393AD0F-9FDC-4CA1-8824-9AC974F5D60C}" destId="{33658D8E-B9CC-5748-B5A3-46F5899D4463}" srcOrd="4" destOrd="0" presId="urn:microsoft.com/office/officeart/2005/8/layout/hList1"/>
    <dgm:cxn modelId="{D9E0A682-79B9-C245-B7C8-DA4C37B57101}" type="presParOf" srcId="{33658D8E-B9CC-5748-B5A3-46F5899D4463}" destId="{A3554D7D-333A-764F-BD28-648C11AE16FF}" srcOrd="0" destOrd="0" presId="urn:microsoft.com/office/officeart/2005/8/layout/hList1"/>
    <dgm:cxn modelId="{D63D9313-3356-2B44-BAFD-F521C73A9914}" type="presParOf" srcId="{33658D8E-B9CC-5748-B5A3-46F5899D4463}" destId="{40AE070D-A692-EF4E-AEFF-32D6373B66D8}" srcOrd="1" destOrd="0" presId="urn:microsoft.com/office/officeart/2005/8/layout/hList1"/>
    <dgm:cxn modelId="{613A12A0-1A76-8946-B882-389694FCCF21}" type="presParOf" srcId="{B393AD0F-9FDC-4CA1-8824-9AC974F5D60C}" destId="{32BF265F-9C25-8446-B13D-0E2FE200684C}" srcOrd="5" destOrd="0" presId="urn:microsoft.com/office/officeart/2005/8/layout/hList1"/>
    <dgm:cxn modelId="{B3CCD942-962F-4019-B20D-BF613043CF46}" type="presParOf" srcId="{B393AD0F-9FDC-4CA1-8824-9AC974F5D60C}" destId="{CDFF4149-377E-456C-98F0-4D970720E9B2}" srcOrd="6" destOrd="0" presId="urn:microsoft.com/office/officeart/2005/8/layout/hList1"/>
    <dgm:cxn modelId="{AD4D96DF-42B5-4935-BD74-28901B377FB8}" type="presParOf" srcId="{CDFF4149-377E-456C-98F0-4D970720E9B2}" destId="{AE4B1395-E459-4D5B-8A14-D9F222FF5810}" srcOrd="0" destOrd="0" presId="urn:microsoft.com/office/officeart/2005/8/layout/hList1"/>
    <dgm:cxn modelId="{736D5D5E-6498-4693-8F17-1958546AB215}" type="presParOf" srcId="{CDFF4149-377E-456C-98F0-4D970720E9B2}" destId="{33453905-0EE2-4B60-B927-F3F887691A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1F0A3-D6C9-45EB-85EE-C56AD33CB590}">
      <dsp:nvSpPr>
        <dsp:cNvPr id="0" name=""/>
        <dsp:cNvSpPr/>
      </dsp:nvSpPr>
      <dsp:spPr>
        <a:xfrm>
          <a:off x="0" y="3298575"/>
          <a:ext cx="11538610" cy="968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General</a:t>
          </a:r>
        </a:p>
      </dsp:txBody>
      <dsp:txXfrm>
        <a:off x="0" y="3298575"/>
        <a:ext cx="11538610" cy="523147"/>
      </dsp:txXfrm>
    </dsp:sp>
    <dsp:sp modelId="{EFCBD6F8-ACA1-4271-B8D3-C47DB8C40B78}">
      <dsp:nvSpPr>
        <dsp:cNvPr id="0" name=""/>
        <dsp:cNvSpPr/>
      </dsp:nvSpPr>
      <dsp:spPr>
        <a:xfrm>
          <a:off x="0" y="4003788"/>
          <a:ext cx="5769305" cy="11251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dirty="0"/>
            <a:t>100% of those whose 1st self-harm occurred with 1 month had every other self-harm related to a (subsequent) segregation</a:t>
          </a:r>
          <a:endParaRPr lang="en-US" sz="1600" kern="1200" dirty="0"/>
        </a:p>
      </dsp:txBody>
      <dsp:txXfrm>
        <a:off x="0" y="4003788"/>
        <a:ext cx="5769305" cy="1125165"/>
      </dsp:txXfrm>
    </dsp:sp>
    <dsp:sp modelId="{C85CCACD-A5B5-4FDF-8270-84A0587DC351}">
      <dsp:nvSpPr>
        <dsp:cNvPr id="0" name=""/>
        <dsp:cNvSpPr/>
      </dsp:nvSpPr>
      <dsp:spPr>
        <a:xfrm>
          <a:off x="5744381" y="3725980"/>
          <a:ext cx="5769305" cy="16840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100% had attempted hanging, self-strangulation or suffocation, with 2 with ‘near-miss’. </a:t>
          </a:r>
        </a:p>
        <a:p>
          <a:pPr marL="0" lvl="0" indent="0" algn="ctr" defTabSz="622300">
            <a:lnSpc>
              <a:spcPct val="90000"/>
            </a:lnSpc>
            <a:spcBef>
              <a:spcPct val="0"/>
            </a:spcBef>
            <a:spcAft>
              <a:spcPct val="35000"/>
            </a:spcAft>
            <a:buNone/>
          </a:pPr>
          <a:r>
            <a:rPr lang="en-GB" sz="1400" kern="1200" dirty="0"/>
            <a:t> Again, accounted for 50% of the sample (4 </a:t>
          </a:r>
          <a:r>
            <a:rPr lang="en-GB" sz="1400" kern="1200" dirty="0" err="1"/>
            <a:t>resusitation</a:t>
          </a:r>
          <a:r>
            <a:rPr lang="en-GB" sz="1400" kern="1200" dirty="0"/>
            <a:t>) out of 190 incidents</a:t>
          </a:r>
        </a:p>
        <a:p>
          <a:pPr marL="0" lvl="0" indent="0" algn="ctr" defTabSz="622300">
            <a:lnSpc>
              <a:spcPct val="90000"/>
            </a:lnSpc>
            <a:spcBef>
              <a:spcPct val="0"/>
            </a:spcBef>
            <a:spcAft>
              <a:spcPct val="35000"/>
            </a:spcAft>
            <a:buNone/>
          </a:pPr>
          <a:r>
            <a:rPr lang="en-GB" sz="1200" i="1" kern="1200" dirty="0"/>
            <a:t>Study 4 :  Almost all had (at some point) ligatured, overdosed or set fire to self with 4 requiring </a:t>
          </a:r>
          <a:r>
            <a:rPr lang="en-GB" sz="1200" i="1" kern="1200" dirty="0" err="1"/>
            <a:t>resusitation</a:t>
          </a:r>
          <a:r>
            <a:rPr lang="en-GB" sz="1200" i="1" kern="1200" dirty="0"/>
            <a:t> or hospital (out of 25 so far).</a:t>
          </a:r>
          <a:endParaRPr lang="en-US" sz="1200" i="1" kern="1200" dirty="0"/>
        </a:p>
      </dsp:txBody>
      <dsp:txXfrm>
        <a:off x="5744381" y="3725980"/>
        <a:ext cx="5769305" cy="1684033"/>
      </dsp:txXfrm>
    </dsp:sp>
    <dsp:sp modelId="{F8BFAEA5-05A5-4FA9-8726-FDA994A15B6A}">
      <dsp:nvSpPr>
        <dsp:cNvPr id="0" name=""/>
        <dsp:cNvSpPr/>
      </dsp:nvSpPr>
      <dsp:spPr>
        <a:xfrm rot="10800000">
          <a:off x="0" y="1303333"/>
          <a:ext cx="11538610" cy="226076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Methods post-segregation</a:t>
          </a:r>
        </a:p>
      </dsp:txBody>
      <dsp:txXfrm rot="-10800000">
        <a:off x="0" y="1303333"/>
        <a:ext cx="11538610" cy="793529"/>
      </dsp:txXfrm>
    </dsp:sp>
    <dsp:sp modelId="{859FA6C6-EF30-44BE-87DE-2FAD998969C9}">
      <dsp:nvSpPr>
        <dsp:cNvPr id="0" name=""/>
        <dsp:cNvSpPr/>
      </dsp:nvSpPr>
      <dsp:spPr>
        <a:xfrm>
          <a:off x="0" y="2069873"/>
          <a:ext cx="5769305" cy="13723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64% with ligatures (compared with 15% generally)</a:t>
          </a:r>
        </a:p>
        <a:p>
          <a:pPr marL="0" lvl="0" indent="0" algn="ctr" defTabSz="711200">
            <a:lnSpc>
              <a:spcPct val="90000"/>
            </a:lnSpc>
            <a:spcBef>
              <a:spcPct val="0"/>
            </a:spcBef>
            <a:spcAft>
              <a:spcPct val="35000"/>
            </a:spcAft>
            <a:buNone/>
          </a:pPr>
          <a:r>
            <a:rPr lang="en-US" sz="1600" kern="1200" dirty="0"/>
            <a:t>2 ‘near </a:t>
          </a:r>
          <a:r>
            <a:rPr lang="en-US" sz="1600" kern="1200" dirty="0" err="1"/>
            <a:t>miss’</a:t>
          </a:r>
          <a:r>
            <a:rPr lang="en-US" sz="1600" kern="1200" dirty="0"/>
            <a:t> and required resuscitation</a:t>
          </a:r>
        </a:p>
        <a:p>
          <a:pPr marL="0" lvl="0" indent="0" algn="ctr" defTabSz="711200">
            <a:lnSpc>
              <a:spcPct val="90000"/>
            </a:lnSpc>
            <a:spcBef>
              <a:spcPct val="0"/>
            </a:spcBef>
            <a:spcAft>
              <a:spcPct val="35000"/>
            </a:spcAft>
            <a:buNone/>
          </a:pPr>
          <a:r>
            <a:rPr lang="en-US" sz="1600" kern="1200" dirty="0"/>
            <a:t>Accounted for 50% of resuscitations (4) amongst 262 incidents</a:t>
          </a:r>
        </a:p>
      </dsp:txBody>
      <dsp:txXfrm>
        <a:off x="0" y="2069873"/>
        <a:ext cx="5769305" cy="1372308"/>
      </dsp:txXfrm>
    </dsp:sp>
    <dsp:sp modelId="{0E0C3F26-CFEC-4381-B44C-23CE98B6096F}">
      <dsp:nvSpPr>
        <dsp:cNvPr id="0" name=""/>
        <dsp:cNvSpPr/>
      </dsp:nvSpPr>
      <dsp:spPr>
        <a:xfrm>
          <a:off x="5769304" y="2119649"/>
          <a:ext cx="5769305" cy="13051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dirty="0"/>
            <a:t>1 x cutting, 1 x hanging, 1 x bag over head and 1 x self-strangulation</a:t>
          </a:r>
          <a:endParaRPr lang="en-US" sz="1600" kern="1200" dirty="0"/>
        </a:p>
      </dsp:txBody>
      <dsp:txXfrm>
        <a:off x="5769304" y="2119649"/>
        <a:ext cx="5769305" cy="1305194"/>
      </dsp:txXfrm>
    </dsp:sp>
    <dsp:sp modelId="{AF288723-A650-4850-A194-AED56C98297C}">
      <dsp:nvSpPr>
        <dsp:cNvPr id="0" name=""/>
        <dsp:cNvSpPr/>
      </dsp:nvSpPr>
      <dsp:spPr>
        <a:xfrm rot="10800000">
          <a:off x="0" y="1625"/>
          <a:ext cx="11538610" cy="149104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Post segregation self-harm</a:t>
          </a:r>
        </a:p>
      </dsp:txBody>
      <dsp:txXfrm rot="-10800000">
        <a:off x="0" y="1625"/>
        <a:ext cx="11538610" cy="523356"/>
      </dsp:txXfrm>
    </dsp:sp>
    <dsp:sp modelId="{61999B27-4E3B-4178-B669-483B961580E9}">
      <dsp:nvSpPr>
        <dsp:cNvPr id="0" name=""/>
        <dsp:cNvSpPr/>
      </dsp:nvSpPr>
      <dsp:spPr>
        <a:xfrm>
          <a:off x="0" y="524982"/>
          <a:ext cx="5769305" cy="4458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Study 1  (9 cases)</a:t>
          </a:r>
        </a:p>
      </dsp:txBody>
      <dsp:txXfrm>
        <a:off x="0" y="524982"/>
        <a:ext cx="5769305" cy="445822"/>
      </dsp:txXfrm>
    </dsp:sp>
    <dsp:sp modelId="{3B6DA2CD-4CDD-406B-B087-1E1F5638B0BC}">
      <dsp:nvSpPr>
        <dsp:cNvPr id="0" name=""/>
        <dsp:cNvSpPr/>
      </dsp:nvSpPr>
      <dsp:spPr>
        <a:xfrm>
          <a:off x="5718015" y="541170"/>
          <a:ext cx="5769305" cy="4458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Study 3 (4 cases)  </a:t>
          </a:r>
          <a:r>
            <a:rPr lang="en-US" sz="1600" b="0" i="1" kern="1200" dirty="0"/>
            <a:t>Study 4 (40 cases) TBC</a:t>
          </a:r>
        </a:p>
      </dsp:txBody>
      <dsp:txXfrm>
        <a:off x="5718015" y="541170"/>
        <a:ext cx="5769305" cy="445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03335-D945-439F-A661-B365A6DD24A1}">
      <dsp:nvSpPr>
        <dsp:cNvPr id="0" name=""/>
        <dsp:cNvSpPr/>
      </dsp:nvSpPr>
      <dsp:spPr>
        <a:xfrm>
          <a:off x="3854635" y="1766761"/>
          <a:ext cx="2908830" cy="2893786"/>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en-US" sz="5500" kern="1200" dirty="0"/>
            <a:t>Dual Harm  </a:t>
          </a:r>
        </a:p>
      </dsp:txBody>
      <dsp:txXfrm>
        <a:off x="4280623" y="2190546"/>
        <a:ext cx="2056854" cy="2046216"/>
      </dsp:txXfrm>
    </dsp:sp>
    <dsp:sp modelId="{A767257E-4EE3-4A77-ACF9-901EF565C998}">
      <dsp:nvSpPr>
        <dsp:cNvPr id="0" name=""/>
        <dsp:cNvSpPr/>
      </dsp:nvSpPr>
      <dsp:spPr>
        <a:xfrm>
          <a:off x="4166060" y="-155911"/>
          <a:ext cx="2285980" cy="2249889"/>
        </a:xfrm>
        <a:prstGeom prst="ellipse">
          <a:avLst/>
        </a:prstGeom>
        <a:solidFill>
          <a:schemeClr val="accent2">
            <a:alpha val="50000"/>
            <a:hueOff val="-2880000"/>
            <a:satOff val="-10001"/>
            <a:lumOff val="12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High Risk for </a:t>
          </a:r>
          <a:r>
            <a:rPr lang="en-US" sz="1400" kern="1200" dirty="0" err="1"/>
            <a:t>Firesetting</a:t>
          </a:r>
          <a:r>
            <a:rPr lang="en-US" sz="1400" kern="1200" dirty="0"/>
            <a:t>, </a:t>
          </a:r>
          <a:r>
            <a:rPr lang="en-US" sz="1400" kern="1200" dirty="0" err="1"/>
            <a:t>Propery</a:t>
          </a:r>
          <a:r>
            <a:rPr lang="en-US" sz="1400" kern="1200" dirty="0"/>
            <a:t> Damage and incidents at height (accounted for 29% of fires)</a:t>
          </a:r>
        </a:p>
      </dsp:txBody>
      <dsp:txXfrm>
        <a:off x="4500834" y="173578"/>
        <a:ext cx="1616432" cy="1590911"/>
      </dsp:txXfrm>
    </dsp:sp>
    <dsp:sp modelId="{4FAA895E-F180-414B-A2AF-962B5999FABC}">
      <dsp:nvSpPr>
        <dsp:cNvPr id="0" name=""/>
        <dsp:cNvSpPr/>
      </dsp:nvSpPr>
      <dsp:spPr>
        <a:xfrm>
          <a:off x="6192777" y="1187290"/>
          <a:ext cx="2729840" cy="2598276"/>
        </a:xfrm>
        <a:prstGeom prst="ellipse">
          <a:avLst/>
        </a:prstGeom>
        <a:solidFill>
          <a:schemeClr val="accent2">
            <a:alpha val="50000"/>
            <a:hueOff val="-5760000"/>
            <a:satOff val="-20001"/>
            <a:lumOff val="24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When coupled with SH near segregation -account for 50% of all resuscitations</a:t>
          </a:r>
        </a:p>
      </dsp:txBody>
      <dsp:txXfrm>
        <a:off x="6592553" y="1567799"/>
        <a:ext cx="1930288" cy="1837258"/>
      </dsp:txXfrm>
    </dsp:sp>
    <dsp:sp modelId="{EB1A3389-201D-46FC-875B-F8352403C9F5}">
      <dsp:nvSpPr>
        <dsp:cNvPr id="0" name=""/>
        <dsp:cNvSpPr/>
      </dsp:nvSpPr>
      <dsp:spPr>
        <a:xfrm>
          <a:off x="4908065" y="3879667"/>
          <a:ext cx="4488098" cy="2249975"/>
        </a:xfrm>
        <a:prstGeom prst="ellipse">
          <a:avLst/>
        </a:prstGeom>
        <a:solidFill>
          <a:schemeClr val="accent2">
            <a:alpha val="50000"/>
            <a:hueOff val="-8640000"/>
            <a:satOff val="-30002"/>
            <a:lumOff val="360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90% of all self-harm in or shortly after segregation are in this group </a:t>
          </a:r>
        </a:p>
        <a:p>
          <a:pPr marL="0" lvl="0" indent="0" algn="ctr" defTabSz="622300">
            <a:lnSpc>
              <a:spcPct val="90000"/>
            </a:lnSpc>
            <a:spcBef>
              <a:spcPct val="0"/>
            </a:spcBef>
            <a:spcAft>
              <a:spcPct val="35000"/>
            </a:spcAft>
            <a:buNone/>
          </a:pPr>
          <a:r>
            <a:rPr lang="en-US" sz="1400" kern="1200" dirty="0"/>
            <a:t>1 in 3 of the Dual group will SH in this timespan, and most have a history of high lethal methods.</a:t>
          </a:r>
        </a:p>
      </dsp:txBody>
      <dsp:txXfrm>
        <a:off x="5565332" y="4209168"/>
        <a:ext cx="3173564" cy="1590973"/>
      </dsp:txXfrm>
    </dsp:sp>
    <dsp:sp modelId="{EF167C3C-F238-4F57-B39A-0C5340120FCB}">
      <dsp:nvSpPr>
        <dsp:cNvPr id="0" name=""/>
        <dsp:cNvSpPr/>
      </dsp:nvSpPr>
      <dsp:spPr>
        <a:xfrm>
          <a:off x="2396848" y="4052378"/>
          <a:ext cx="2709172" cy="1863167"/>
        </a:xfrm>
        <a:prstGeom prst="ellipse">
          <a:avLst/>
        </a:prstGeom>
        <a:solidFill>
          <a:schemeClr val="accent2">
            <a:alpha val="50000"/>
            <a:hueOff val="-11520000"/>
            <a:satOff val="-40002"/>
            <a:lumOff val="480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Over 80% will experience segregation (and 97% experience Basic regime)</a:t>
          </a:r>
        </a:p>
      </dsp:txBody>
      <dsp:txXfrm>
        <a:off x="2793597" y="4325232"/>
        <a:ext cx="1915674" cy="1317459"/>
      </dsp:txXfrm>
    </dsp:sp>
    <dsp:sp modelId="{1CF4C729-34DB-4F2A-82C5-A85451F97351}">
      <dsp:nvSpPr>
        <dsp:cNvPr id="0" name=""/>
        <dsp:cNvSpPr/>
      </dsp:nvSpPr>
      <dsp:spPr>
        <a:xfrm>
          <a:off x="1385449" y="1323025"/>
          <a:ext cx="3062287" cy="2443905"/>
        </a:xfrm>
        <a:prstGeom prst="ellipse">
          <a:avLst/>
        </a:prstGeom>
        <a:solidFill>
          <a:schemeClr val="accent2">
            <a:alpha val="50000"/>
            <a:hueOff val="-14400000"/>
            <a:satOff val="-50003"/>
            <a:lumOff val="600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11-15% of population – BUT up to 60% of those who self-harm</a:t>
          </a:r>
        </a:p>
      </dsp:txBody>
      <dsp:txXfrm>
        <a:off x="1833911" y="1680927"/>
        <a:ext cx="2165363" cy="1728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C5999-3E99-4585-A427-AD2E69B29151}">
      <dsp:nvSpPr>
        <dsp:cNvPr id="0" name=""/>
        <dsp:cNvSpPr/>
      </dsp:nvSpPr>
      <dsp:spPr>
        <a:xfrm>
          <a:off x="4163" y="21665"/>
          <a:ext cx="2503636" cy="432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Family</a:t>
          </a:r>
        </a:p>
      </dsp:txBody>
      <dsp:txXfrm>
        <a:off x="4163" y="21665"/>
        <a:ext cx="2503636" cy="432000"/>
      </dsp:txXfrm>
    </dsp:sp>
    <dsp:sp modelId="{99E1C774-D853-4BD6-99AC-A3D2522971B8}">
      <dsp:nvSpPr>
        <dsp:cNvPr id="0" name=""/>
        <dsp:cNvSpPr/>
      </dsp:nvSpPr>
      <dsp:spPr>
        <a:xfrm>
          <a:off x="4163" y="453665"/>
          <a:ext cx="2503636" cy="382927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12% mentioned a recent death of close family member or prisoner</a:t>
          </a:r>
          <a:endParaRPr lang="en-US" sz="1500" kern="1200" dirty="0"/>
        </a:p>
        <a:p>
          <a:pPr marL="114300" lvl="1" indent="-114300" algn="l" defTabSz="666750">
            <a:lnSpc>
              <a:spcPct val="90000"/>
            </a:lnSpc>
            <a:spcBef>
              <a:spcPct val="0"/>
            </a:spcBef>
            <a:spcAft>
              <a:spcPct val="15000"/>
            </a:spcAft>
            <a:buChar char="•"/>
          </a:pPr>
          <a:r>
            <a:rPr lang="en-GB" sz="1500" kern="1200" dirty="0"/>
            <a:t>There </a:t>
          </a:r>
          <a:r>
            <a:rPr lang="en-GB" sz="1500" kern="1200"/>
            <a:t>were serious issues </a:t>
          </a:r>
          <a:r>
            <a:rPr lang="en-GB" sz="1500" kern="1200" dirty="0"/>
            <a:t>with lost connections with loved ones in 24%.</a:t>
          </a:r>
          <a:endParaRPr lang="en-US" sz="1500" kern="1200" dirty="0"/>
        </a:p>
        <a:p>
          <a:pPr marL="114300" lvl="1" indent="-114300" algn="l" defTabSz="666750">
            <a:lnSpc>
              <a:spcPct val="90000"/>
            </a:lnSpc>
            <a:spcBef>
              <a:spcPct val="0"/>
            </a:spcBef>
            <a:spcAft>
              <a:spcPct val="15000"/>
            </a:spcAft>
            <a:buChar char="•"/>
          </a:pPr>
          <a:r>
            <a:rPr lang="en-GB" sz="1500" kern="1200" dirty="0"/>
            <a:t>16% reported current concerns about family health</a:t>
          </a:r>
          <a:endParaRPr lang="en-US" sz="1500" kern="1200" dirty="0"/>
        </a:p>
      </dsp:txBody>
      <dsp:txXfrm>
        <a:off x="4163" y="453665"/>
        <a:ext cx="2503636" cy="3829275"/>
      </dsp:txXfrm>
    </dsp:sp>
    <dsp:sp modelId="{01E042CF-B172-4365-A419-834A34731B82}">
      <dsp:nvSpPr>
        <dsp:cNvPr id="0" name=""/>
        <dsp:cNvSpPr/>
      </dsp:nvSpPr>
      <dsp:spPr>
        <a:xfrm>
          <a:off x="2858309" y="21665"/>
          <a:ext cx="2503636" cy="4320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Difficulties</a:t>
          </a:r>
        </a:p>
      </dsp:txBody>
      <dsp:txXfrm>
        <a:off x="2858309" y="21665"/>
        <a:ext cx="2503636" cy="432000"/>
      </dsp:txXfrm>
    </dsp:sp>
    <dsp:sp modelId="{9C93811C-FA19-4522-99B4-65EFC75C543C}">
      <dsp:nvSpPr>
        <dsp:cNvPr id="0" name=""/>
        <dsp:cNvSpPr/>
      </dsp:nvSpPr>
      <dsp:spPr>
        <a:xfrm>
          <a:off x="2858309" y="453665"/>
          <a:ext cx="2503636" cy="382927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Levels of current punishment regimes are high with 30% currently on a punishment regime (Basic or segregation).</a:t>
          </a:r>
          <a:endParaRPr lang="en-US" sz="1500" kern="1200" dirty="0"/>
        </a:p>
        <a:p>
          <a:pPr marL="114300" lvl="1" indent="-114300" algn="l" defTabSz="666750">
            <a:lnSpc>
              <a:spcPct val="90000"/>
            </a:lnSpc>
            <a:spcBef>
              <a:spcPct val="0"/>
            </a:spcBef>
            <a:spcAft>
              <a:spcPct val="15000"/>
            </a:spcAft>
            <a:buChar char="•"/>
          </a:pPr>
          <a:r>
            <a:rPr lang="en-GB" sz="1500" kern="1200" dirty="0"/>
            <a:t>Level of peer threat and victimisation are high, with 30% reporting this.</a:t>
          </a:r>
          <a:endParaRPr lang="en-US" sz="1500" kern="1200" dirty="0"/>
        </a:p>
        <a:p>
          <a:pPr marL="114300" lvl="1" indent="-114300" algn="l" defTabSz="666750">
            <a:lnSpc>
              <a:spcPct val="90000"/>
            </a:lnSpc>
            <a:spcBef>
              <a:spcPct val="0"/>
            </a:spcBef>
            <a:spcAft>
              <a:spcPct val="15000"/>
            </a:spcAft>
            <a:buChar char="•"/>
          </a:pPr>
          <a:r>
            <a:rPr lang="en-GB" sz="1500" kern="1200" dirty="0"/>
            <a:t>16% mentioned hearing voices which they found difficult with 20% reporting persistent and intrusive suicidal or violent thoughts. </a:t>
          </a:r>
          <a:endParaRPr lang="en-US" sz="1500" kern="1200" dirty="0"/>
        </a:p>
      </dsp:txBody>
      <dsp:txXfrm>
        <a:off x="2858309" y="453665"/>
        <a:ext cx="2503636" cy="3829275"/>
      </dsp:txXfrm>
    </dsp:sp>
    <dsp:sp modelId="{A3554D7D-333A-764F-BD28-648C11AE16FF}">
      <dsp:nvSpPr>
        <dsp:cNvPr id="0" name=""/>
        <dsp:cNvSpPr/>
      </dsp:nvSpPr>
      <dsp:spPr>
        <a:xfrm>
          <a:off x="5712454" y="21665"/>
          <a:ext cx="2503636" cy="4320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Interpretations</a:t>
          </a:r>
        </a:p>
      </dsp:txBody>
      <dsp:txXfrm>
        <a:off x="5712454" y="21665"/>
        <a:ext cx="2503636" cy="432000"/>
      </dsp:txXfrm>
    </dsp:sp>
    <dsp:sp modelId="{40AE070D-A692-EF4E-AEFF-32D6373B66D8}">
      <dsp:nvSpPr>
        <dsp:cNvPr id="0" name=""/>
        <dsp:cNvSpPr/>
      </dsp:nvSpPr>
      <dsp:spPr>
        <a:xfrm>
          <a:off x="5712454" y="453665"/>
          <a:ext cx="2503636" cy="382927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Apathetic Others </a:t>
          </a:r>
          <a:r>
            <a:rPr lang="mr-IN" sz="1500" kern="1200" dirty="0"/>
            <a:t>–</a:t>
          </a:r>
          <a:r>
            <a:rPr lang="en-US" sz="1500" kern="1200" dirty="0"/>
            <a:t> people not listening, not caring, not acting, breaking ‘promises’, even after asking for help.</a:t>
          </a:r>
        </a:p>
        <a:p>
          <a:pPr marL="114300" lvl="1" indent="-114300" algn="l" defTabSz="666750">
            <a:lnSpc>
              <a:spcPct val="90000"/>
            </a:lnSpc>
            <a:spcBef>
              <a:spcPct val="0"/>
            </a:spcBef>
            <a:spcAft>
              <a:spcPct val="15000"/>
            </a:spcAft>
            <a:buChar char="•"/>
          </a:pPr>
          <a:r>
            <a:rPr lang="en-US" sz="1500" kern="1200" dirty="0"/>
            <a:t>Unable to meet </a:t>
          </a:r>
          <a:r>
            <a:rPr lang="en-US" sz="1500" kern="1200" dirty="0" err="1"/>
            <a:t>responsibilties</a:t>
          </a:r>
          <a:r>
            <a:rPr lang="en-US" sz="1500" kern="1200" dirty="0"/>
            <a:t> e.g. supporting or protecting family</a:t>
          </a:r>
        </a:p>
        <a:p>
          <a:pPr marL="114300" lvl="1" indent="-114300" algn="l" defTabSz="666750">
            <a:lnSpc>
              <a:spcPct val="90000"/>
            </a:lnSpc>
            <a:spcBef>
              <a:spcPct val="0"/>
            </a:spcBef>
            <a:spcAft>
              <a:spcPct val="15000"/>
            </a:spcAft>
            <a:buChar char="•"/>
          </a:pPr>
          <a:r>
            <a:rPr lang="en-US" sz="1500" kern="1200" dirty="0"/>
            <a:t>Out of Control </a:t>
          </a:r>
          <a:r>
            <a:rPr lang="mr-IN" sz="1500" kern="1200" dirty="0"/>
            <a:t>–</a:t>
          </a:r>
          <a:r>
            <a:rPr lang="en-US" sz="1500" kern="1200" dirty="0"/>
            <a:t> feeling overwhelmed, impotent and life being out of control. </a:t>
          </a:r>
        </a:p>
        <a:p>
          <a:pPr marL="114300" lvl="1" indent="-114300" algn="l" defTabSz="666750">
            <a:lnSpc>
              <a:spcPct val="90000"/>
            </a:lnSpc>
            <a:spcBef>
              <a:spcPct val="0"/>
            </a:spcBef>
            <a:spcAft>
              <a:spcPct val="15000"/>
            </a:spcAft>
            <a:buChar char="•"/>
          </a:pPr>
          <a:endParaRPr lang="en-US" sz="1500" kern="1200" dirty="0"/>
        </a:p>
      </dsp:txBody>
      <dsp:txXfrm>
        <a:off x="5712454" y="453665"/>
        <a:ext cx="2503636" cy="3829275"/>
      </dsp:txXfrm>
    </dsp:sp>
    <dsp:sp modelId="{AE4B1395-E459-4D5B-8A14-D9F222FF5810}">
      <dsp:nvSpPr>
        <dsp:cNvPr id="0" name=""/>
        <dsp:cNvSpPr/>
      </dsp:nvSpPr>
      <dsp:spPr>
        <a:xfrm>
          <a:off x="8566599" y="21665"/>
          <a:ext cx="2503636" cy="4320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Emotion</a:t>
          </a:r>
        </a:p>
      </dsp:txBody>
      <dsp:txXfrm>
        <a:off x="8566599" y="21665"/>
        <a:ext cx="2503636" cy="432000"/>
      </dsp:txXfrm>
    </dsp:sp>
    <dsp:sp modelId="{33453905-0EE2-4B60-B927-F3F887691A30}">
      <dsp:nvSpPr>
        <dsp:cNvPr id="0" name=""/>
        <dsp:cNvSpPr/>
      </dsp:nvSpPr>
      <dsp:spPr>
        <a:xfrm>
          <a:off x="8569178" y="475331"/>
          <a:ext cx="2503636" cy="3829275"/>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Anxiety or Panic reported in 32% of incidents</a:t>
          </a:r>
          <a:endParaRPr lang="en-US" sz="1500" kern="1200" dirty="0"/>
        </a:p>
        <a:p>
          <a:pPr marL="114300" lvl="1" indent="-114300" algn="l" defTabSz="666750">
            <a:lnSpc>
              <a:spcPct val="90000"/>
            </a:lnSpc>
            <a:spcBef>
              <a:spcPct val="0"/>
            </a:spcBef>
            <a:spcAft>
              <a:spcPct val="15000"/>
            </a:spcAft>
            <a:buChar char="•"/>
          </a:pPr>
          <a:r>
            <a:rPr lang="en-GB" sz="1500" kern="1200"/>
            <a:t>Anger or frustration reported in 29% of incidents</a:t>
          </a:r>
          <a:endParaRPr lang="en-US" sz="1500" kern="1200"/>
        </a:p>
        <a:p>
          <a:pPr marL="114300" lvl="1" indent="-114300" algn="l" defTabSz="666750">
            <a:lnSpc>
              <a:spcPct val="90000"/>
            </a:lnSpc>
            <a:spcBef>
              <a:spcPct val="0"/>
            </a:spcBef>
            <a:spcAft>
              <a:spcPct val="15000"/>
            </a:spcAft>
            <a:buChar char="•"/>
          </a:pPr>
          <a:r>
            <a:rPr lang="en-GB" sz="1500" kern="1200" dirty="0"/>
            <a:t>Feeling low in 35%.</a:t>
          </a:r>
          <a:endParaRPr lang="en-US" sz="1500" kern="1200" dirty="0"/>
        </a:p>
      </dsp:txBody>
      <dsp:txXfrm>
        <a:off x="8569178" y="475331"/>
        <a:ext cx="2503636" cy="38292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D791C-8893-4965-912C-9F4AFAEDB628}" type="datetimeFigureOut">
              <a:rPr lang="en-GB" smtClean="0"/>
              <a:t>02/09/2019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E97A5-5396-44A6-AEB2-FA654732DB17}" type="slidenum">
              <a:rPr lang="en-GB" smtClean="0"/>
              <a:t>‹#›</a:t>
            </a:fld>
            <a:endParaRPr lang="en-GB"/>
          </a:p>
        </p:txBody>
      </p:sp>
    </p:spTree>
    <p:extLst>
      <p:ext uri="{BB962C8B-B14F-4D97-AF65-F5344CB8AC3E}">
        <p14:creationId xmlns:p14="http://schemas.microsoft.com/office/powerpoint/2010/main" val="377003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43F83076-30DA-46D5-A7BA-195C14450E12}" type="slidenum">
              <a:rPr lang="en-GB" sz="1800" kern="0" smtClean="0">
                <a:solidFill>
                  <a:sysClr val="windowText" lastClr="000000"/>
                </a:solidFill>
              </a:rPr>
              <a:pPr fontAlgn="auto">
                <a:spcBef>
                  <a:spcPts val="0"/>
                </a:spcBef>
                <a:spcAft>
                  <a:spcPts val="0"/>
                </a:spcAft>
                <a:defRPr/>
              </a:pPr>
              <a:t>2</a:t>
            </a:fld>
            <a:endParaRPr lang="en-GB" sz="1800" kern="0">
              <a:solidFill>
                <a:sysClr val="windowText" lastClr="000000"/>
              </a:solidFill>
            </a:endParaRPr>
          </a:p>
        </p:txBody>
      </p:sp>
    </p:spTree>
    <p:extLst>
      <p:ext uri="{BB962C8B-B14F-4D97-AF65-F5344CB8AC3E}">
        <p14:creationId xmlns:p14="http://schemas.microsoft.com/office/powerpoint/2010/main" val="1083013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1704-8AE6-40AA-AEC3-52810558C6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EBFD58-B53D-4FF1-8145-6D940AE88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0F449A-282B-4DD9-B050-BE514B84BA94}"/>
              </a:ext>
            </a:extLst>
          </p:cNvPr>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a:extLst>
              <a:ext uri="{FF2B5EF4-FFF2-40B4-BE49-F238E27FC236}">
                <a16:creationId xmlns:a16="http://schemas.microsoft.com/office/drawing/2014/main" id="{FD6CB48F-385A-411C-8D32-AB132606DB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FF3D9-F19F-4014-8606-83BCE261D667}"/>
              </a:ext>
            </a:extLst>
          </p:cNvPr>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28346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CBAC-D662-4316-98E9-35DF05BC98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05E73D-FBC2-476E-9B89-EC6B8240BD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38AA7F-A087-49DD-BD31-1BB689EDF5D7}"/>
              </a:ext>
            </a:extLst>
          </p:cNvPr>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a:extLst>
              <a:ext uri="{FF2B5EF4-FFF2-40B4-BE49-F238E27FC236}">
                <a16:creationId xmlns:a16="http://schemas.microsoft.com/office/drawing/2014/main" id="{C90C3AD3-488C-4413-B44D-7439233331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1C5C29-57CD-44DF-94CA-984261251EEE}"/>
              </a:ext>
            </a:extLst>
          </p:cNvPr>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95327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7299BB-7E90-484B-9C1B-DD3AE672A7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C8C5EA-10D6-4EE6-A265-E07771BFE1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BC76BB-27A3-4C5E-9AD9-3C0DB871383B}"/>
              </a:ext>
            </a:extLst>
          </p:cNvPr>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a:extLst>
              <a:ext uri="{FF2B5EF4-FFF2-40B4-BE49-F238E27FC236}">
                <a16:creationId xmlns:a16="http://schemas.microsoft.com/office/drawing/2014/main" id="{F9A2BFB3-06BF-4C24-9B03-B70555E0C3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F10A7A-A53F-4240-8228-9B0E21B79009}"/>
              </a:ext>
            </a:extLst>
          </p:cNvPr>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475621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9186" name="Rectangle 2"/>
          <p:cNvSpPr>
            <a:spLocks noChangeArrowheads="1"/>
          </p:cNvSpPr>
          <p:nvPr/>
        </p:nvSpPr>
        <p:spPr bwMode="auto">
          <a:xfrm>
            <a:off x="203200" y="1143000"/>
            <a:ext cx="11785600" cy="5562600"/>
          </a:xfrm>
          <a:prstGeom prst="rect">
            <a:avLst/>
          </a:prstGeom>
          <a:solidFill>
            <a:srgbClr val="004D7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2400">
              <a:solidFill>
                <a:srgbClr val="000000"/>
              </a:solidFill>
              <a:latin typeface="Times" pitchFamily="48" charset="0"/>
              <a:cs typeface="Arial" pitchFamily="34" charset="0"/>
            </a:endParaRPr>
          </a:p>
        </p:txBody>
      </p:sp>
      <p:sp>
        <p:nvSpPr>
          <p:cNvPr id="349187" name="Rectangle 3"/>
          <p:cNvSpPr>
            <a:spLocks noGrp="1" noChangeArrowheads="1"/>
          </p:cNvSpPr>
          <p:nvPr>
            <p:ph type="ctrTitle"/>
          </p:nvPr>
        </p:nvSpPr>
        <p:spPr>
          <a:xfrm>
            <a:off x="914400" y="2286000"/>
            <a:ext cx="10363200" cy="990600"/>
          </a:xfrm>
        </p:spPr>
        <p:txBody>
          <a:bodyPr/>
          <a:lstStyle>
            <a:lvl1pPr>
              <a:defRPr sz="2400">
                <a:solidFill>
                  <a:schemeClr val="bg1"/>
                </a:solidFill>
              </a:defRPr>
            </a:lvl1pPr>
          </a:lstStyle>
          <a:p>
            <a:pPr lvl="0"/>
            <a:r>
              <a:rPr lang="en-GB" altLang="en-US" noProof="0"/>
              <a:t>Click to edit Master title style</a:t>
            </a:r>
          </a:p>
        </p:txBody>
      </p:sp>
      <p:sp>
        <p:nvSpPr>
          <p:cNvPr id="349188" name="Rectangle 4"/>
          <p:cNvSpPr>
            <a:spLocks noGrp="1" noChangeArrowheads="1"/>
          </p:cNvSpPr>
          <p:nvPr>
            <p:ph type="subTitle" idx="1"/>
          </p:nvPr>
        </p:nvSpPr>
        <p:spPr>
          <a:xfrm>
            <a:off x="914400" y="3276600"/>
            <a:ext cx="10363200" cy="397032"/>
          </a:xfrm>
        </p:spPr>
        <p:txBody>
          <a:bodyPr/>
          <a:lstStyle>
            <a:lvl1pPr marL="0" indent="0">
              <a:buFontTx/>
              <a:buNone/>
              <a:defRPr>
                <a:solidFill>
                  <a:schemeClr val="bg1"/>
                </a:solidFill>
              </a:defRPr>
            </a:lvl1pPr>
          </a:lstStyle>
          <a:p>
            <a:pPr lvl="0"/>
            <a:r>
              <a:rPr lang="en-GB" altLang="en-US" noProof="0"/>
              <a:t>Click to edit Master subtitle style</a:t>
            </a:r>
          </a:p>
        </p:txBody>
      </p:sp>
      <p:pic>
        <p:nvPicPr>
          <p:cNvPr id="349189" name="Picture 5" descr="NTU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7101" y="323850"/>
            <a:ext cx="3246967" cy="565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9395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44026E08-299C-4CD3-BFC1-AE204EFA12E9}" type="datetime4">
              <a:rPr lang="en-GB" altLang="en-US">
                <a:solidFill>
                  <a:srgbClr val="000000"/>
                </a:solidFill>
              </a:rPr>
              <a:pPr/>
              <a:t>02 September 2019</a:t>
            </a:fld>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D586CA68-4FB1-427B-BB86-91C02EACE32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84463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3976013"/>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F2B1736-CDE6-41D1-8E38-B554BB0EEBF3}" type="datetime4">
              <a:rPr lang="en-GB" altLang="en-US">
                <a:solidFill>
                  <a:srgbClr val="000000"/>
                </a:solidFill>
              </a:rPr>
              <a:pPr/>
              <a:t>02 September 2019</a:t>
            </a:fld>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DAC81774-4884-4C81-A39C-0A65195A017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03074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1447801"/>
            <a:ext cx="54356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6800" y="1447801"/>
            <a:ext cx="54356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D851490F-1FAC-43C4-81F3-4977DEA9B404}" type="datetime4">
              <a:rPr lang="en-GB" altLang="en-US">
                <a:solidFill>
                  <a:srgbClr val="000000"/>
                </a:solidFill>
              </a:rPr>
              <a:pPr/>
              <a:t>02 September 2019</a:t>
            </a:fld>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899A82C7-F67C-48D3-A5D6-DA4F76878EE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7321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676277"/>
            <a:ext cx="5386917"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892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676277"/>
            <a:ext cx="5389033"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1892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27EBD821-FFF8-48B0-9889-567B97D78316}" type="datetime4">
              <a:rPr lang="en-GB" altLang="en-US">
                <a:solidFill>
                  <a:srgbClr val="000000"/>
                </a:solidFill>
              </a:rPr>
              <a:pPr/>
              <a:t>02 September 2019</a:t>
            </a:fld>
            <a:endParaRPr lang="en-GB" alt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7CB27967-D0E4-43DE-9411-B443F773B95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60796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6DBEE02-EA38-4199-927C-E2AEA0948C6A}" type="datetime4">
              <a:rPr lang="en-GB" altLang="en-US">
                <a:solidFill>
                  <a:srgbClr val="000000"/>
                </a:solidFill>
              </a:rPr>
              <a:pPr/>
              <a:t>02 September 2019</a:t>
            </a:fld>
            <a:endParaRPr lang="en-GB" alt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9E6C05E7-DAEE-4713-9AF8-69F5BB6149F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1901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9740339-C47D-45F8-81C8-255DA1A97B86}" type="datetime4">
              <a:rPr lang="en-GB" altLang="en-US">
                <a:solidFill>
                  <a:srgbClr val="000000"/>
                </a:solidFill>
              </a:rPr>
              <a:pPr/>
              <a:t>02 September 2019</a:t>
            </a:fld>
            <a:endParaRPr lang="en-GB" alt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93E2EA42-A00C-473A-ACCA-D95817948D3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5947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2468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E5DB7DC-ABA4-4E8B-9899-B2579B47A377}" type="datetime4">
              <a:rPr lang="en-GB" altLang="en-US">
                <a:solidFill>
                  <a:srgbClr val="000000"/>
                </a:solidFill>
              </a:rPr>
              <a:pPr/>
              <a:t>02 September 2019</a:t>
            </a:fld>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41679189-8039-43BB-9945-05CE2D35D4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1378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69B2-FAFD-4DC0-BEEB-1DDA3C5BE0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6AAE1E-2F1C-4E0B-9EA7-3A09A3BFAF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69014-C502-4843-8702-00EF91B75B9A}"/>
              </a:ext>
            </a:extLst>
          </p:cNvPr>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a:extLst>
              <a:ext uri="{FF2B5EF4-FFF2-40B4-BE49-F238E27FC236}">
                <a16:creationId xmlns:a16="http://schemas.microsoft.com/office/drawing/2014/main" id="{5A72F89E-28AF-449C-88B9-49B23395CF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B383F-841A-4AB3-A142-FCBB813EF328}"/>
              </a:ext>
            </a:extLst>
          </p:cNvPr>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2743172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A3B211A-DE2D-4396-9984-853A2E3CCE4C}" type="datetime4">
              <a:rPr lang="en-GB" altLang="en-US">
                <a:solidFill>
                  <a:srgbClr val="000000"/>
                </a:solidFill>
              </a:rPr>
              <a:pPr/>
              <a:t>02 September 2019</a:t>
            </a:fld>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6B9C556-A627-476D-AFC0-4EE1DAECA79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0379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7653632" y="1447801"/>
            <a:ext cx="3928768" cy="1465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37EB4371-7CF3-46B8-9382-883D1EBE7A96}" type="datetime4">
              <a:rPr lang="en-GB" altLang="en-US">
                <a:solidFill>
                  <a:srgbClr val="000000"/>
                </a:solidFill>
              </a:rPr>
              <a:pPr/>
              <a:t>02 September 2019</a:t>
            </a:fld>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DA741ECE-1100-4CC6-A58D-1D3792A8FAF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2996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81001"/>
            <a:ext cx="2768600" cy="25320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00874" y="381001"/>
            <a:ext cx="1809726" cy="2532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E7D453E5-5E64-4DA0-91B2-BEF7B50944D4}" type="datetime4">
              <a:rPr lang="en-GB" altLang="en-US">
                <a:solidFill>
                  <a:srgbClr val="000000"/>
                </a:solidFill>
              </a:rPr>
              <a:pPr/>
              <a:t>02 September 2019</a:t>
            </a:fld>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2E7C350C-8A37-45D2-A254-EA472DF096D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5000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9BD5-F21B-454D-B5A7-3B7742BAE0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CAE6F7-9DFE-4978-9400-E94901545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8550B-F213-4524-89FE-97FE7A14E365}"/>
              </a:ext>
            </a:extLst>
          </p:cNvPr>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a:extLst>
              <a:ext uri="{FF2B5EF4-FFF2-40B4-BE49-F238E27FC236}">
                <a16:creationId xmlns:a16="http://schemas.microsoft.com/office/drawing/2014/main" id="{47E1663E-54AB-4456-988D-3C32CF5D31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61307-9091-4443-822D-B729AAFE47DD}"/>
              </a:ext>
            </a:extLst>
          </p:cNvPr>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9648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5A52-D59C-4A80-8256-D2AA9CBF6B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78BAB2-D7C1-4A85-A0D6-11C9A28DF1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B2D4D6-0E5D-4F7B-B0CC-FBEA8D070F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73D4BE-A1DA-42BE-85DA-2434C2F45495}"/>
              </a:ext>
            </a:extLst>
          </p:cNvPr>
          <p:cNvSpPr>
            <a:spLocks noGrp="1"/>
          </p:cNvSpPr>
          <p:nvPr>
            <p:ph type="dt" sz="half" idx="10"/>
          </p:nvPr>
        </p:nvSpPr>
        <p:spPr/>
        <p:txBody>
          <a:bodyPr/>
          <a:lstStyle/>
          <a:p>
            <a:fld id="{8833DA87-9BAA-4CBF-B5BA-C0A125DFB0A0}" type="datetimeFigureOut">
              <a:rPr lang="en-GB" smtClean="0"/>
              <a:t>02/09/2019</a:t>
            </a:fld>
            <a:endParaRPr lang="en-GB"/>
          </a:p>
        </p:txBody>
      </p:sp>
      <p:sp>
        <p:nvSpPr>
          <p:cNvPr id="6" name="Footer Placeholder 5">
            <a:extLst>
              <a:ext uri="{FF2B5EF4-FFF2-40B4-BE49-F238E27FC236}">
                <a16:creationId xmlns:a16="http://schemas.microsoft.com/office/drawing/2014/main" id="{78C15F5F-FF1A-4CE6-9EF1-20CD2199F1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1DE164-F5C7-4781-89A0-C2ACC3F9054E}"/>
              </a:ext>
            </a:extLst>
          </p:cNvPr>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64173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FAC-45A9-4672-8F30-FE26AF0964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64E363-E429-408D-AA3B-51ECD4F99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7D7118-1CC4-4E87-91E3-17D04CA8EC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32AB2F-2C41-42F3-AD6F-0BC5143796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6673E4-7AD6-4B9B-BC9F-2B0C920F20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F1E7BD-0B8D-4FA2-884B-A9F9696EA5E1}"/>
              </a:ext>
            </a:extLst>
          </p:cNvPr>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a:extLst>
              <a:ext uri="{FF2B5EF4-FFF2-40B4-BE49-F238E27FC236}">
                <a16:creationId xmlns:a16="http://schemas.microsoft.com/office/drawing/2014/main" id="{9FA61731-BB3A-49C4-8376-EBDF784320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97841D-A09E-42BE-BE31-F269FB0B8B67}"/>
              </a:ext>
            </a:extLst>
          </p:cNvPr>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237132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7986-5A8A-4E82-A4F9-8C73BCB1C8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CAF8DB-1C52-466C-B28A-30D971FE964C}"/>
              </a:ext>
            </a:extLst>
          </p:cNvPr>
          <p:cNvSpPr>
            <a:spLocks noGrp="1"/>
          </p:cNvSpPr>
          <p:nvPr>
            <p:ph type="dt" sz="half" idx="10"/>
          </p:nvPr>
        </p:nvSpPr>
        <p:spPr/>
        <p:txBody>
          <a:bodyPr/>
          <a:lstStyle/>
          <a:p>
            <a:fld id="{8833DA87-9BAA-4CBF-B5BA-C0A125DFB0A0}" type="datetimeFigureOut">
              <a:rPr lang="en-GB" smtClean="0"/>
              <a:t>02/09/2019</a:t>
            </a:fld>
            <a:endParaRPr lang="en-GB"/>
          </a:p>
        </p:txBody>
      </p:sp>
      <p:sp>
        <p:nvSpPr>
          <p:cNvPr id="4" name="Footer Placeholder 3">
            <a:extLst>
              <a:ext uri="{FF2B5EF4-FFF2-40B4-BE49-F238E27FC236}">
                <a16:creationId xmlns:a16="http://schemas.microsoft.com/office/drawing/2014/main" id="{0817B607-F4F4-49A4-9A4D-6D287968DB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B92574-BE9D-4C1A-A96C-B5739D97AA4A}"/>
              </a:ext>
            </a:extLst>
          </p:cNvPr>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268247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79EFE2-0DE9-45EC-B02F-4877B1B7E062}"/>
              </a:ext>
            </a:extLst>
          </p:cNvPr>
          <p:cNvSpPr>
            <a:spLocks noGrp="1"/>
          </p:cNvSpPr>
          <p:nvPr>
            <p:ph type="dt" sz="half" idx="10"/>
          </p:nvPr>
        </p:nvSpPr>
        <p:spPr/>
        <p:txBody>
          <a:bodyPr/>
          <a:lstStyle/>
          <a:p>
            <a:fld id="{8833DA87-9BAA-4CBF-B5BA-C0A125DFB0A0}" type="datetimeFigureOut">
              <a:rPr lang="en-GB" smtClean="0"/>
              <a:t>02/09/2019</a:t>
            </a:fld>
            <a:endParaRPr lang="en-GB"/>
          </a:p>
        </p:txBody>
      </p:sp>
      <p:sp>
        <p:nvSpPr>
          <p:cNvPr id="3" name="Footer Placeholder 2">
            <a:extLst>
              <a:ext uri="{FF2B5EF4-FFF2-40B4-BE49-F238E27FC236}">
                <a16:creationId xmlns:a16="http://schemas.microsoft.com/office/drawing/2014/main" id="{3F82E282-BC6C-42FB-B929-C55BF49B58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B89A00-5DF7-42A0-B806-C0228834BBA1}"/>
              </a:ext>
            </a:extLst>
          </p:cNvPr>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413370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CE10-5538-471F-8230-A2BB1D4CCF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227015-CCA4-4572-8A7A-BC6600C1DF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D0A935-EAF4-44CA-9D58-2C8AF6A9E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17724F-6CF2-4707-9F42-C316261193D0}"/>
              </a:ext>
            </a:extLst>
          </p:cNvPr>
          <p:cNvSpPr>
            <a:spLocks noGrp="1"/>
          </p:cNvSpPr>
          <p:nvPr>
            <p:ph type="dt" sz="half" idx="10"/>
          </p:nvPr>
        </p:nvSpPr>
        <p:spPr/>
        <p:txBody>
          <a:bodyPr/>
          <a:lstStyle/>
          <a:p>
            <a:fld id="{8833DA87-9BAA-4CBF-B5BA-C0A125DFB0A0}" type="datetimeFigureOut">
              <a:rPr lang="en-GB" smtClean="0"/>
              <a:t>02/09/2019</a:t>
            </a:fld>
            <a:endParaRPr lang="en-GB"/>
          </a:p>
        </p:txBody>
      </p:sp>
      <p:sp>
        <p:nvSpPr>
          <p:cNvPr id="6" name="Footer Placeholder 5">
            <a:extLst>
              <a:ext uri="{FF2B5EF4-FFF2-40B4-BE49-F238E27FC236}">
                <a16:creationId xmlns:a16="http://schemas.microsoft.com/office/drawing/2014/main" id="{C155085B-0733-4EBA-B24A-8F6EBC23CA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92AD88-D7A4-4077-B50A-3D7A767759B3}"/>
              </a:ext>
            </a:extLst>
          </p:cNvPr>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82962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4F62-B4AB-4C87-9E46-2669B5375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8A9223-7584-453E-96E1-D84A031D3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DAF8C8-0181-477E-95C5-6C6758A4F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BF2959-4E10-4989-BE57-CF4285D98451}"/>
              </a:ext>
            </a:extLst>
          </p:cNvPr>
          <p:cNvSpPr>
            <a:spLocks noGrp="1"/>
          </p:cNvSpPr>
          <p:nvPr>
            <p:ph type="dt" sz="half" idx="10"/>
          </p:nvPr>
        </p:nvSpPr>
        <p:spPr/>
        <p:txBody>
          <a:bodyPr/>
          <a:lstStyle/>
          <a:p>
            <a:fld id="{8833DA87-9BAA-4CBF-B5BA-C0A125DFB0A0}" type="datetimeFigureOut">
              <a:rPr lang="en-GB" smtClean="0"/>
              <a:t>02/09/2019</a:t>
            </a:fld>
            <a:endParaRPr lang="en-GB"/>
          </a:p>
        </p:txBody>
      </p:sp>
      <p:sp>
        <p:nvSpPr>
          <p:cNvPr id="6" name="Footer Placeholder 5">
            <a:extLst>
              <a:ext uri="{FF2B5EF4-FFF2-40B4-BE49-F238E27FC236}">
                <a16:creationId xmlns:a16="http://schemas.microsoft.com/office/drawing/2014/main" id="{56F32DF7-0933-47E2-812C-F45A944ED0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A1572F-16D2-4A4A-A268-FD0C8B3C7154}"/>
              </a:ext>
            </a:extLst>
          </p:cNvPr>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7778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44F3FC-2FAB-4A3F-BEED-61B79FB64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CB5042-FD31-4413-B990-A7FCEA796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513E47-2D51-419E-B4E7-798898C494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3DA87-9BAA-4CBF-B5BA-C0A125DFB0A0}" type="datetimeFigureOut">
              <a:rPr lang="en-GB" smtClean="0"/>
              <a:t>02/09/2019</a:t>
            </a:fld>
            <a:endParaRPr lang="en-GB"/>
          </a:p>
        </p:txBody>
      </p:sp>
      <p:sp>
        <p:nvSpPr>
          <p:cNvPr id="5" name="Footer Placeholder 4">
            <a:extLst>
              <a:ext uri="{FF2B5EF4-FFF2-40B4-BE49-F238E27FC236}">
                <a16:creationId xmlns:a16="http://schemas.microsoft.com/office/drawing/2014/main" id="{C739B7A9-DA49-4916-B6D7-F2217943B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3C8DB9-A300-42D6-AE22-4D8B3E1E8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14F6D-689E-4CFC-88BB-AEA64CB55A23}" type="slidenum">
              <a:rPr lang="en-GB" smtClean="0"/>
              <a:t>‹#›</a:t>
            </a:fld>
            <a:endParaRPr lang="en-GB"/>
          </a:p>
        </p:txBody>
      </p:sp>
    </p:spTree>
    <p:extLst>
      <p:ext uri="{BB962C8B-B14F-4D97-AF65-F5344CB8AC3E}">
        <p14:creationId xmlns:p14="http://schemas.microsoft.com/office/powerpoint/2010/main" val="1462100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bwMode="auto">
          <a:xfrm>
            <a:off x="508000" y="381000"/>
            <a:ext cx="11074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348163" name="Rectangle 3"/>
          <p:cNvSpPr>
            <a:spLocks noGrp="1" noChangeArrowheads="1"/>
          </p:cNvSpPr>
          <p:nvPr>
            <p:ph type="body" idx="1"/>
          </p:nvPr>
        </p:nvSpPr>
        <p:spPr bwMode="auto">
          <a:xfrm>
            <a:off x="508000" y="1447801"/>
            <a:ext cx="110744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348164"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76001" y="6219826"/>
            <a:ext cx="444500" cy="396875"/>
          </a:xfrm>
          <a:prstGeom prst="rect">
            <a:avLst/>
          </a:prstGeom>
          <a:noFill/>
          <a:extLst>
            <a:ext uri="{909E8E84-426E-40dd-AFC4-6F175D3DCCD1}">
              <a14:hiddenFill xmlns:a14="http://schemas.microsoft.com/office/drawing/2010/main" xmlns="">
                <a:solidFill>
                  <a:srgbClr val="FFFFFF"/>
                </a:solidFill>
              </a14:hiddenFill>
            </a:ext>
          </a:extLst>
        </p:spPr>
      </p:pic>
      <p:sp>
        <p:nvSpPr>
          <p:cNvPr id="348165" name="Line 5"/>
          <p:cNvSpPr>
            <a:spLocks noChangeShapeType="1"/>
          </p:cNvSpPr>
          <p:nvPr/>
        </p:nvSpPr>
        <p:spPr bwMode="auto">
          <a:xfrm flipH="1">
            <a:off x="609600" y="6019800"/>
            <a:ext cx="10972800" cy="0"/>
          </a:xfrm>
          <a:prstGeom prst="line">
            <a:avLst/>
          </a:prstGeom>
          <a:noFill/>
          <a:ln w="15875">
            <a:solidFill>
              <a:srgbClr val="B2C9D5"/>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800">
              <a:solidFill>
                <a:srgbClr val="004D75"/>
              </a:solidFill>
              <a:cs typeface="Arial" pitchFamily="34" charset="0"/>
            </a:endParaRPr>
          </a:p>
        </p:txBody>
      </p:sp>
      <p:sp>
        <p:nvSpPr>
          <p:cNvPr id="348166" name="Text Box 6"/>
          <p:cNvSpPr txBox="1">
            <a:spLocks noChangeArrowheads="1"/>
          </p:cNvSpPr>
          <p:nvPr/>
        </p:nvSpPr>
        <p:spPr bwMode="auto">
          <a:xfrm>
            <a:off x="527051" y="6165850"/>
            <a:ext cx="134408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ltLang="en-US" sz="2400">
              <a:solidFill>
                <a:srgbClr val="000000"/>
              </a:solidFill>
              <a:latin typeface="Times" pitchFamily="48" charset="0"/>
              <a:cs typeface="Arial" pitchFamily="34" charset="0"/>
            </a:endParaRPr>
          </a:p>
        </p:txBody>
      </p:sp>
      <p:sp>
        <p:nvSpPr>
          <p:cNvPr id="348167" name="Rectangle 7"/>
          <p:cNvSpPr>
            <a:spLocks noGrp="1" noChangeArrowheads="1"/>
          </p:cNvSpPr>
          <p:nvPr>
            <p:ph type="dt" sz="half" idx="2"/>
          </p:nvPr>
        </p:nvSpPr>
        <p:spPr bwMode="auto">
          <a:xfrm>
            <a:off x="609600" y="6205538"/>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fontAlgn="base">
              <a:spcBef>
                <a:spcPct val="0"/>
              </a:spcBef>
              <a:spcAft>
                <a:spcPct val="0"/>
              </a:spcAft>
            </a:pPr>
            <a:fld id="{84B50F14-5912-4D65-B0DE-9D42BBDB8D88}" type="datetime4">
              <a:rPr lang="en-GB" altLang="en-US" smtClean="0">
                <a:solidFill>
                  <a:srgbClr val="004D75"/>
                </a:solidFill>
                <a:cs typeface="Arial" pitchFamily="34" charset="0"/>
              </a:rPr>
              <a:pPr fontAlgn="base">
                <a:spcBef>
                  <a:spcPct val="0"/>
                </a:spcBef>
                <a:spcAft>
                  <a:spcPct val="0"/>
                </a:spcAft>
              </a:pPr>
              <a:t>02 September 2019</a:t>
            </a:fld>
            <a:endParaRPr lang="en-GB" altLang="en-US">
              <a:solidFill>
                <a:srgbClr val="004D75"/>
              </a:solidFill>
              <a:cs typeface="Arial" pitchFamily="34" charset="0"/>
            </a:endParaRPr>
          </a:p>
        </p:txBody>
      </p:sp>
      <p:sp>
        <p:nvSpPr>
          <p:cNvPr id="348168" name="Rectangle 8"/>
          <p:cNvSpPr>
            <a:spLocks noGrp="1" noChangeArrowheads="1"/>
          </p:cNvSpPr>
          <p:nvPr>
            <p:ph type="sldNum" sz="quarter" idx="4"/>
          </p:nvPr>
        </p:nvSpPr>
        <p:spPr bwMode="auto">
          <a:xfrm>
            <a:off x="7920567" y="6205538"/>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pPr>
            <a:fld id="{1BD7182F-FC65-49CC-95BA-94112E5AF0DD}" type="slidenum">
              <a:rPr lang="en-GB" altLang="en-US" smtClean="0">
                <a:solidFill>
                  <a:srgbClr val="004D75"/>
                </a:solidFill>
                <a:cs typeface="Arial" pitchFamily="34" charset="0"/>
              </a:rPr>
              <a:pPr fontAlgn="base">
                <a:spcBef>
                  <a:spcPct val="0"/>
                </a:spcBef>
                <a:spcAft>
                  <a:spcPct val="0"/>
                </a:spcAft>
              </a:pPr>
              <a:t>‹#›</a:t>
            </a:fld>
            <a:endParaRPr lang="en-GB" altLang="en-US">
              <a:solidFill>
                <a:srgbClr val="004D75"/>
              </a:solidFill>
              <a:cs typeface="Arial" pitchFamily="34" charset="0"/>
            </a:endParaRPr>
          </a:p>
        </p:txBody>
      </p:sp>
    </p:spTree>
    <p:extLst>
      <p:ext uri="{BB962C8B-B14F-4D97-AF65-F5344CB8AC3E}">
        <p14:creationId xmlns:p14="http://schemas.microsoft.com/office/powerpoint/2010/main" val="2387461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fontAlgn="base">
        <a:spcBef>
          <a:spcPct val="0"/>
        </a:spcBef>
        <a:spcAft>
          <a:spcPct val="0"/>
        </a:spcAft>
        <a:defRPr sz="2800">
          <a:solidFill>
            <a:srgbClr val="004D75"/>
          </a:solidFill>
          <a:latin typeface="+mj-lt"/>
          <a:ea typeface="+mj-ea"/>
          <a:cs typeface="+mj-cs"/>
        </a:defRPr>
      </a:lvl1pPr>
      <a:lvl2pPr algn="l" rtl="0" fontAlgn="base">
        <a:spcBef>
          <a:spcPct val="0"/>
        </a:spcBef>
        <a:spcAft>
          <a:spcPct val="0"/>
        </a:spcAft>
        <a:defRPr sz="2800">
          <a:solidFill>
            <a:srgbClr val="004D75"/>
          </a:solidFill>
          <a:latin typeface="Verdana" pitchFamily="34" charset="0"/>
        </a:defRPr>
      </a:lvl2pPr>
      <a:lvl3pPr algn="l" rtl="0" fontAlgn="base">
        <a:spcBef>
          <a:spcPct val="0"/>
        </a:spcBef>
        <a:spcAft>
          <a:spcPct val="0"/>
        </a:spcAft>
        <a:defRPr sz="2800">
          <a:solidFill>
            <a:srgbClr val="004D75"/>
          </a:solidFill>
          <a:latin typeface="Verdana" pitchFamily="34" charset="0"/>
        </a:defRPr>
      </a:lvl3pPr>
      <a:lvl4pPr algn="l" rtl="0" fontAlgn="base">
        <a:spcBef>
          <a:spcPct val="0"/>
        </a:spcBef>
        <a:spcAft>
          <a:spcPct val="0"/>
        </a:spcAft>
        <a:defRPr sz="2800">
          <a:solidFill>
            <a:srgbClr val="004D75"/>
          </a:solidFill>
          <a:latin typeface="Verdana" pitchFamily="34" charset="0"/>
        </a:defRPr>
      </a:lvl4pPr>
      <a:lvl5pPr algn="l" rtl="0" fontAlgn="base">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fontAlgn="base">
        <a:lnSpc>
          <a:spcPct val="110000"/>
        </a:lnSpc>
        <a:spcBef>
          <a:spcPct val="30000"/>
        </a:spcBef>
        <a:spcAft>
          <a:spcPct val="20000"/>
        </a:spcAft>
        <a:buChar char="•"/>
        <a:defRPr>
          <a:solidFill>
            <a:srgbClr val="004D75"/>
          </a:solidFill>
          <a:latin typeface="+mn-lt"/>
          <a:ea typeface="+mn-ea"/>
          <a:cs typeface="+mn-cs"/>
        </a:defRPr>
      </a:lvl1pPr>
      <a:lvl2pPr marL="379413" indent="-188913" algn="l" rtl="0" fontAlgn="base">
        <a:lnSpc>
          <a:spcPct val="90000"/>
        </a:lnSpc>
        <a:spcBef>
          <a:spcPct val="20000"/>
        </a:spcBef>
        <a:spcAft>
          <a:spcPct val="10000"/>
        </a:spcAft>
        <a:buChar char="–"/>
        <a:defRPr sz="1500">
          <a:solidFill>
            <a:srgbClr val="004D75"/>
          </a:solidFill>
          <a:latin typeface="+mn-lt"/>
        </a:defRPr>
      </a:lvl2pPr>
      <a:lvl3pPr marL="530225" indent="-149225" algn="l" rtl="0" fontAlgn="base">
        <a:lnSpc>
          <a:spcPct val="90000"/>
        </a:lnSpc>
        <a:spcBef>
          <a:spcPct val="20000"/>
        </a:spcBef>
        <a:spcAft>
          <a:spcPct val="20000"/>
        </a:spcAft>
        <a:buChar char="•"/>
        <a:defRPr sz="1200">
          <a:solidFill>
            <a:srgbClr val="004D75"/>
          </a:solidFill>
          <a:latin typeface="+mn-lt"/>
        </a:defRPr>
      </a:lvl3pPr>
      <a:lvl4pPr marL="862013" indent="-141288" algn="l" rtl="0" fontAlgn="base">
        <a:lnSpc>
          <a:spcPct val="90000"/>
        </a:lnSpc>
        <a:spcBef>
          <a:spcPct val="20000"/>
        </a:spcBef>
        <a:spcAft>
          <a:spcPct val="20000"/>
        </a:spcAft>
        <a:buChar char="–"/>
        <a:defRPr sz="1200">
          <a:solidFill>
            <a:srgbClr val="004D75"/>
          </a:solidFill>
          <a:latin typeface="+mn-lt"/>
        </a:defRPr>
      </a:lvl4pPr>
      <a:lvl5pPr marL="1235075" indent="-182563" algn="l" rtl="0" fontAlgn="base">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mailto:karen.slade@ntu.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3264D1-73B8-4145-842F-1DB46CD457F0}"/>
              </a:ext>
            </a:extLst>
          </p:cNvPr>
          <p:cNvPicPr>
            <a:picLocks noChangeAspect="1"/>
          </p:cNvPicPr>
          <p:nvPr/>
        </p:nvPicPr>
        <p:blipFill rotWithShape="1">
          <a:blip r:embed="rId2"/>
          <a:srcRect l="7215" r="31405" b="1"/>
          <a:stretch/>
        </p:blipFill>
        <p:spPr>
          <a:xfrm>
            <a:off x="4818888" y="11"/>
            <a:ext cx="7373112" cy="6857989"/>
          </a:xfrm>
          <a:prstGeom prst="rect">
            <a:avLst/>
          </a:prstGeom>
        </p:spPr>
      </p:pic>
      <p:sp>
        <p:nvSpPr>
          <p:cNvPr id="19"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1836D-A477-429C-A89F-11A0458C1FC9}"/>
              </a:ext>
            </a:extLst>
          </p:cNvPr>
          <p:cNvSpPr>
            <a:spLocks noGrp="1"/>
          </p:cNvSpPr>
          <p:nvPr>
            <p:ph type="ctrTitle"/>
          </p:nvPr>
        </p:nvSpPr>
        <p:spPr>
          <a:xfrm>
            <a:off x="239407" y="1328477"/>
            <a:ext cx="6249272" cy="3320973"/>
          </a:xfrm>
        </p:spPr>
        <p:txBody>
          <a:bodyPr anchor="t">
            <a:normAutofit fontScale="90000"/>
          </a:bodyPr>
          <a:lstStyle/>
          <a:p>
            <a:pPr algn="l"/>
            <a:r>
              <a:rPr lang="en-GB" sz="5400" dirty="0"/>
              <a:t> Dual Harm</a:t>
            </a:r>
            <a:br>
              <a:rPr lang="en-GB" sz="5400" dirty="0"/>
            </a:br>
            <a:br>
              <a:rPr lang="en-GB" sz="4000" dirty="0"/>
            </a:br>
            <a:r>
              <a:rPr lang="en-GB" sz="4000" dirty="0"/>
              <a:t>Towards an understanding of those who harm both themselves and others</a:t>
            </a:r>
            <a:br>
              <a:rPr lang="en-GB" sz="4000" dirty="0"/>
            </a:br>
            <a:r>
              <a:rPr lang="en-GB" sz="5400" dirty="0"/>
              <a:t> </a:t>
            </a:r>
          </a:p>
        </p:txBody>
      </p:sp>
      <p:sp>
        <p:nvSpPr>
          <p:cNvPr id="3" name="Subtitle 2">
            <a:extLst>
              <a:ext uri="{FF2B5EF4-FFF2-40B4-BE49-F238E27FC236}">
                <a16:creationId xmlns:a16="http://schemas.microsoft.com/office/drawing/2014/main" id="{84698004-B67D-406C-AC35-1186539E61E2}"/>
              </a:ext>
            </a:extLst>
          </p:cNvPr>
          <p:cNvSpPr>
            <a:spLocks noGrp="1"/>
          </p:cNvSpPr>
          <p:nvPr>
            <p:ph type="subTitle" idx="1"/>
          </p:nvPr>
        </p:nvSpPr>
        <p:spPr>
          <a:xfrm>
            <a:off x="1369937" y="5400153"/>
            <a:ext cx="4608156" cy="1155525"/>
          </a:xfrm>
        </p:spPr>
        <p:txBody>
          <a:bodyPr anchor="b">
            <a:normAutofit fontScale="85000" lnSpcReduction="20000"/>
          </a:bodyPr>
          <a:lstStyle/>
          <a:p>
            <a:pPr algn="l"/>
            <a:r>
              <a:rPr lang="en-GB" sz="2000" dirty="0"/>
              <a:t>Dr Karen Slade</a:t>
            </a:r>
          </a:p>
          <a:p>
            <a:pPr algn="l"/>
            <a:r>
              <a:rPr lang="en-GB" sz="2000" dirty="0"/>
              <a:t>Associate Professor in Applied Forensic Psychology</a:t>
            </a:r>
          </a:p>
          <a:p>
            <a:pPr algn="l"/>
            <a:r>
              <a:rPr lang="en-GB" sz="2000" dirty="0"/>
              <a:t>Nottingham Trent University</a:t>
            </a:r>
          </a:p>
        </p:txBody>
      </p:sp>
    </p:spTree>
    <p:extLst>
      <p:ext uri="{BB962C8B-B14F-4D97-AF65-F5344CB8AC3E}">
        <p14:creationId xmlns:p14="http://schemas.microsoft.com/office/powerpoint/2010/main" val="11873153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implications</a:t>
            </a:r>
          </a:p>
        </p:txBody>
      </p:sp>
      <p:sp>
        <p:nvSpPr>
          <p:cNvPr id="3" name="Content Placeholder 2"/>
          <p:cNvSpPr>
            <a:spLocks noGrp="1"/>
          </p:cNvSpPr>
          <p:nvPr>
            <p:ph idx="1"/>
          </p:nvPr>
        </p:nvSpPr>
        <p:spPr>
          <a:xfrm>
            <a:off x="838200" y="2055813"/>
            <a:ext cx="10882745" cy="4351338"/>
          </a:xfrm>
        </p:spPr>
        <p:txBody>
          <a:bodyPr/>
          <a:lstStyle/>
          <a:p>
            <a:r>
              <a:rPr lang="en-GB" dirty="0"/>
              <a:t>Dual harm is prevalent amongst offenders</a:t>
            </a:r>
          </a:p>
          <a:p>
            <a:endParaRPr lang="en-GB" dirty="0"/>
          </a:p>
          <a:p>
            <a:r>
              <a:rPr lang="en-GB" dirty="0"/>
              <a:t>When managing one risk, there is a high probability that you will be managing both.</a:t>
            </a:r>
          </a:p>
          <a:p>
            <a:endParaRPr lang="en-GB" dirty="0"/>
          </a:p>
          <a:p>
            <a:r>
              <a:rPr lang="en-GB" dirty="0"/>
              <a:t>Services may wish to reflect on exclusion criteria for violence/aggression</a:t>
            </a:r>
          </a:p>
        </p:txBody>
      </p:sp>
      <p:pic>
        <p:nvPicPr>
          <p:cNvPr id="4" name="Picture 3"/>
          <p:cNvPicPr>
            <a:picLocks noChangeAspect="1"/>
          </p:cNvPicPr>
          <p:nvPr/>
        </p:nvPicPr>
        <p:blipFill>
          <a:blip r:embed="rId2"/>
          <a:stretch>
            <a:fillRect/>
          </a:stretch>
        </p:blipFill>
        <p:spPr>
          <a:xfrm>
            <a:off x="8902700" y="0"/>
            <a:ext cx="3289300" cy="2463800"/>
          </a:xfrm>
          <a:prstGeom prst="rect">
            <a:avLst/>
          </a:prstGeom>
        </p:spPr>
      </p:pic>
    </p:spTree>
    <p:extLst>
      <p:ext uri="{BB962C8B-B14F-4D97-AF65-F5344CB8AC3E}">
        <p14:creationId xmlns:p14="http://schemas.microsoft.com/office/powerpoint/2010/main" val="379129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2" name="Group 9"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3" name="Oval 11">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5" name="Rectangle 14"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9B4EB2F0-E368-49C9-8134-40E8DD5BFA98}"/>
              </a:ext>
            </a:extLst>
          </p:cNvPr>
          <p:cNvSpPr>
            <a:spLocks noGrp="1"/>
          </p:cNvSpPr>
          <p:nvPr>
            <p:ph type="ctrTitle"/>
          </p:nvPr>
        </p:nvSpPr>
        <p:spPr>
          <a:xfrm>
            <a:off x="1524000" y="2776538"/>
            <a:ext cx="9144000" cy="1381188"/>
          </a:xfrm>
        </p:spPr>
        <p:txBody>
          <a:bodyPr anchor="ctr">
            <a:normAutofit/>
          </a:bodyPr>
          <a:lstStyle/>
          <a:p>
            <a:r>
              <a:rPr lang="en-GB" sz="4000">
                <a:solidFill>
                  <a:schemeClr val="bg2"/>
                </a:solidFill>
              </a:rPr>
              <a:t>Chicken or Egg?</a:t>
            </a:r>
          </a:p>
        </p:txBody>
      </p:sp>
      <p:sp>
        <p:nvSpPr>
          <p:cNvPr id="5" name="Subtitle 4">
            <a:extLst>
              <a:ext uri="{FF2B5EF4-FFF2-40B4-BE49-F238E27FC236}">
                <a16:creationId xmlns:a16="http://schemas.microsoft.com/office/drawing/2014/main" id="{C136B042-47C1-4C8C-930B-51397BDCD95F}"/>
              </a:ext>
            </a:extLst>
          </p:cNvPr>
          <p:cNvSpPr>
            <a:spLocks noGrp="1"/>
          </p:cNvSpPr>
          <p:nvPr>
            <p:ph type="subTitle" idx="1"/>
          </p:nvPr>
        </p:nvSpPr>
        <p:spPr>
          <a:xfrm>
            <a:off x="1524000" y="4495800"/>
            <a:ext cx="9144000" cy="762000"/>
          </a:xfrm>
        </p:spPr>
        <p:txBody>
          <a:bodyPr>
            <a:normAutofit/>
          </a:bodyPr>
          <a:lstStyle/>
          <a:p>
            <a:r>
              <a:rPr lang="en-GB" sz="3600" dirty="0"/>
              <a:t>Which came first</a:t>
            </a:r>
          </a:p>
        </p:txBody>
      </p:sp>
      <p:pic>
        <p:nvPicPr>
          <p:cNvPr id="2" name="Picture 1"/>
          <p:cNvPicPr>
            <a:picLocks noChangeAspect="1"/>
          </p:cNvPicPr>
          <p:nvPr/>
        </p:nvPicPr>
        <p:blipFill>
          <a:blip r:embed="rId2"/>
          <a:stretch>
            <a:fillRect/>
          </a:stretch>
        </p:blipFill>
        <p:spPr>
          <a:xfrm>
            <a:off x="9121521" y="2514600"/>
            <a:ext cx="2724150" cy="1828800"/>
          </a:xfrm>
          <a:prstGeom prst="rect">
            <a:avLst/>
          </a:prstGeom>
        </p:spPr>
      </p:pic>
    </p:spTree>
    <p:extLst>
      <p:ext uri="{BB962C8B-B14F-4D97-AF65-F5344CB8AC3E}">
        <p14:creationId xmlns:p14="http://schemas.microsoft.com/office/powerpoint/2010/main" val="272799604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2D86-A526-4001-817A-BD49C997E52F}"/>
              </a:ext>
            </a:extLst>
          </p:cNvPr>
          <p:cNvSpPr>
            <a:spLocks noGrp="1"/>
          </p:cNvSpPr>
          <p:nvPr>
            <p:ph type="title"/>
          </p:nvPr>
        </p:nvSpPr>
        <p:spPr/>
        <p:txBody>
          <a:bodyPr/>
          <a:lstStyle/>
          <a:p>
            <a:r>
              <a:rPr lang="en-GB" dirty="0"/>
              <a:t>Self-harm or assault?</a:t>
            </a:r>
          </a:p>
        </p:txBody>
      </p:sp>
      <p:graphicFrame>
        <p:nvGraphicFramePr>
          <p:cNvPr id="4" name="Content Placeholder 3">
            <a:extLst>
              <a:ext uri="{FF2B5EF4-FFF2-40B4-BE49-F238E27FC236}">
                <a16:creationId xmlns:a16="http://schemas.microsoft.com/office/drawing/2014/main" id="{576F145C-68B1-40C7-9C00-E6288E6D9103}"/>
              </a:ext>
            </a:extLst>
          </p:cNvPr>
          <p:cNvGraphicFramePr>
            <a:graphicFrameLocks noGrp="1"/>
          </p:cNvGraphicFramePr>
          <p:nvPr>
            <p:ph idx="1"/>
            <p:extLst>
              <p:ext uri="{D42A27DB-BD31-4B8C-83A1-F6EECF244321}">
                <p14:modId xmlns:p14="http://schemas.microsoft.com/office/powerpoint/2010/main" val="813294739"/>
              </p:ext>
            </p:extLst>
          </p:nvPr>
        </p:nvGraphicFramePr>
        <p:xfrm>
          <a:off x="6618702" y="356177"/>
          <a:ext cx="4206240" cy="11125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581569384"/>
                    </a:ext>
                  </a:extLst>
                </a:gridCol>
                <a:gridCol w="2103120">
                  <a:extLst>
                    <a:ext uri="{9D8B030D-6E8A-4147-A177-3AD203B41FA5}">
                      <a16:colId xmlns:a16="http://schemas.microsoft.com/office/drawing/2014/main" val="1677715550"/>
                    </a:ext>
                  </a:extLst>
                </a:gridCol>
              </a:tblGrid>
              <a:tr h="370840">
                <a:tc>
                  <a:txBody>
                    <a:bodyPr/>
                    <a:lstStyle/>
                    <a:p>
                      <a:endParaRPr lang="en-GB" dirty="0"/>
                    </a:p>
                  </a:txBody>
                  <a:tcPr/>
                </a:tc>
                <a:tc>
                  <a:txBody>
                    <a:bodyPr/>
                    <a:lstStyle/>
                    <a:p>
                      <a:r>
                        <a:rPr lang="en-GB" dirty="0"/>
                        <a:t>Study 4,</a:t>
                      </a:r>
                      <a:r>
                        <a:rPr lang="en-GB" baseline="0" dirty="0"/>
                        <a:t> </a:t>
                      </a:r>
                      <a:r>
                        <a:rPr lang="en-GB" dirty="0"/>
                        <a:t>Prison C</a:t>
                      </a:r>
                    </a:p>
                  </a:txBody>
                  <a:tcPr/>
                </a:tc>
                <a:extLst>
                  <a:ext uri="{0D108BD9-81ED-4DB2-BD59-A6C34878D82A}">
                    <a16:rowId xmlns:a16="http://schemas.microsoft.com/office/drawing/2014/main" val="313582053"/>
                  </a:ext>
                </a:extLst>
              </a:tr>
              <a:tr h="370840">
                <a:tc>
                  <a:txBody>
                    <a:bodyPr/>
                    <a:lstStyle/>
                    <a:p>
                      <a:r>
                        <a:rPr lang="en-GB" dirty="0"/>
                        <a:t>Assault first</a:t>
                      </a:r>
                    </a:p>
                  </a:txBody>
                  <a:tcPr/>
                </a:tc>
                <a:tc>
                  <a:txBody>
                    <a:bodyPr/>
                    <a:lstStyle/>
                    <a:p>
                      <a:r>
                        <a:rPr lang="en-GB" dirty="0"/>
                        <a:t>63%</a:t>
                      </a:r>
                    </a:p>
                  </a:txBody>
                  <a:tcPr/>
                </a:tc>
                <a:extLst>
                  <a:ext uri="{0D108BD9-81ED-4DB2-BD59-A6C34878D82A}">
                    <a16:rowId xmlns:a16="http://schemas.microsoft.com/office/drawing/2014/main" val="3650980919"/>
                  </a:ext>
                </a:extLst>
              </a:tr>
              <a:tr h="370840">
                <a:tc>
                  <a:txBody>
                    <a:bodyPr/>
                    <a:lstStyle/>
                    <a:p>
                      <a:r>
                        <a:rPr lang="en-GB" dirty="0"/>
                        <a:t>Self-harm first</a:t>
                      </a:r>
                    </a:p>
                  </a:txBody>
                  <a:tcPr/>
                </a:tc>
                <a:tc>
                  <a:txBody>
                    <a:bodyPr/>
                    <a:lstStyle/>
                    <a:p>
                      <a:r>
                        <a:rPr lang="en-GB" dirty="0"/>
                        <a:t>37%</a:t>
                      </a:r>
                    </a:p>
                  </a:txBody>
                  <a:tcPr/>
                </a:tc>
                <a:extLst>
                  <a:ext uri="{0D108BD9-81ED-4DB2-BD59-A6C34878D82A}">
                    <a16:rowId xmlns:a16="http://schemas.microsoft.com/office/drawing/2014/main" val="3697446769"/>
                  </a:ext>
                </a:extLst>
              </a:tr>
            </a:tbl>
          </a:graphicData>
        </a:graphic>
      </p:graphicFrame>
      <p:pic>
        <p:nvPicPr>
          <p:cNvPr id="6" name="Picture 5">
            <a:extLst>
              <a:ext uri="{FF2B5EF4-FFF2-40B4-BE49-F238E27FC236}">
                <a16:creationId xmlns:a16="http://schemas.microsoft.com/office/drawing/2014/main" id="{E71EA417-B010-45BC-B1ED-1A50C9376DE1}"/>
              </a:ext>
            </a:extLst>
          </p:cNvPr>
          <p:cNvPicPr>
            <a:picLocks noChangeAspect="1"/>
          </p:cNvPicPr>
          <p:nvPr/>
        </p:nvPicPr>
        <p:blipFill>
          <a:blip r:embed="rId2"/>
          <a:stretch>
            <a:fillRect/>
          </a:stretch>
        </p:blipFill>
        <p:spPr>
          <a:xfrm>
            <a:off x="145467" y="1690688"/>
            <a:ext cx="5789821" cy="3853901"/>
          </a:xfrm>
          <a:prstGeom prst="rect">
            <a:avLst/>
          </a:prstGeom>
        </p:spPr>
      </p:pic>
      <p:pic>
        <p:nvPicPr>
          <p:cNvPr id="3" name="Picture 2"/>
          <p:cNvPicPr>
            <a:picLocks noChangeAspect="1"/>
          </p:cNvPicPr>
          <p:nvPr/>
        </p:nvPicPr>
        <p:blipFill>
          <a:blip r:embed="rId3"/>
          <a:stretch>
            <a:fillRect/>
          </a:stretch>
        </p:blipFill>
        <p:spPr>
          <a:xfrm>
            <a:off x="5771022" y="1604356"/>
            <a:ext cx="6249182" cy="3940233"/>
          </a:xfrm>
          <a:prstGeom prst="rect">
            <a:avLst/>
          </a:prstGeom>
        </p:spPr>
      </p:pic>
      <p:sp>
        <p:nvSpPr>
          <p:cNvPr id="7" name="TextBox 6"/>
          <p:cNvSpPr txBox="1"/>
          <p:nvPr/>
        </p:nvSpPr>
        <p:spPr>
          <a:xfrm>
            <a:off x="145467" y="5852160"/>
            <a:ext cx="5515499" cy="923330"/>
          </a:xfrm>
          <a:prstGeom prst="rect">
            <a:avLst/>
          </a:prstGeom>
          <a:noFill/>
        </p:spPr>
        <p:txBody>
          <a:bodyPr wrap="square" rtlCol="0">
            <a:spAutoFit/>
          </a:bodyPr>
          <a:lstStyle/>
          <a:p>
            <a:r>
              <a:rPr lang="en-GB" i="1" dirty="0"/>
              <a:t>Mann-Whitney U Test reveals that significantly earlier Mean age for dual than self-harm only group (U = 4237, z = 2.077, p = .038)</a:t>
            </a:r>
          </a:p>
        </p:txBody>
      </p:sp>
      <p:sp>
        <p:nvSpPr>
          <p:cNvPr id="8" name="TextBox 7"/>
          <p:cNvSpPr txBox="1"/>
          <p:nvPr/>
        </p:nvSpPr>
        <p:spPr>
          <a:xfrm>
            <a:off x="5935288" y="5852160"/>
            <a:ext cx="6146646" cy="646331"/>
          </a:xfrm>
          <a:prstGeom prst="rect">
            <a:avLst/>
          </a:prstGeom>
          <a:noFill/>
        </p:spPr>
        <p:txBody>
          <a:bodyPr wrap="square" rtlCol="0">
            <a:spAutoFit/>
          </a:bodyPr>
          <a:lstStyle/>
          <a:p>
            <a:r>
              <a:rPr lang="en-GB" i="1" dirty="0"/>
              <a:t>Mann-Whitney U Test reveals that significantly earlier Mean age for dual than assault only group (U = 9925, z = -1,985, p = .047)</a:t>
            </a:r>
          </a:p>
        </p:txBody>
      </p:sp>
    </p:spTree>
    <p:extLst>
      <p:ext uri="{BB962C8B-B14F-4D97-AF65-F5344CB8AC3E}">
        <p14:creationId xmlns:p14="http://schemas.microsoft.com/office/powerpoint/2010/main" val="279945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65" name="Group 64"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66"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67" name="Oval 66">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68"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70" name="Rectangle 69"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E4602D2-3867-42B7-8259-2576868E5576}"/>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a:solidFill>
                  <a:schemeClr val="bg2"/>
                </a:solidFill>
                <a:latin typeface="+mj-lt"/>
                <a:ea typeface="+mj-ea"/>
                <a:cs typeface="+mj-cs"/>
              </a:rPr>
              <a:t>Wider Incidents</a:t>
            </a:r>
          </a:p>
        </p:txBody>
      </p:sp>
    </p:spTree>
    <p:extLst>
      <p:ext uri="{BB962C8B-B14F-4D97-AF65-F5344CB8AC3E}">
        <p14:creationId xmlns:p14="http://schemas.microsoft.com/office/powerpoint/2010/main" val="9803351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F4881D-1890-45C3-9C8F-58131AB143C0}"/>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chemeClr val="bg1"/>
                </a:solidFill>
                <a:latin typeface="+mj-lt"/>
                <a:ea typeface="+mj-ea"/>
                <a:cs typeface="+mj-cs"/>
              </a:rPr>
              <a:t>Total Incidents</a:t>
            </a:r>
          </a:p>
        </p:txBody>
      </p:sp>
      <p:sp>
        <p:nvSpPr>
          <p:cNvPr id="3" name="TextBox 2"/>
          <p:cNvSpPr txBox="1"/>
          <p:nvPr/>
        </p:nvSpPr>
        <p:spPr>
          <a:xfrm>
            <a:off x="4995950" y="5469775"/>
            <a:ext cx="7049192" cy="923330"/>
          </a:xfrm>
          <a:prstGeom prst="rect">
            <a:avLst/>
          </a:prstGeom>
          <a:noFill/>
        </p:spPr>
        <p:txBody>
          <a:bodyPr wrap="square" rtlCol="0">
            <a:spAutoFit/>
          </a:bodyPr>
          <a:lstStyle/>
          <a:p>
            <a:r>
              <a:rPr lang="en-GB" dirty="0"/>
              <a:t>4C : </a:t>
            </a:r>
            <a:r>
              <a:rPr lang="en-GB" dirty="0" err="1"/>
              <a:t>Kruskal</a:t>
            </a:r>
            <a:r>
              <a:rPr lang="en-GB" dirty="0"/>
              <a:t>-Wallis test revealed that there was a significant difference between the groups, X</a:t>
            </a:r>
            <a:r>
              <a:rPr lang="en-GB" baseline="30000" dirty="0"/>
              <a:t>2</a:t>
            </a:r>
            <a:r>
              <a:rPr lang="en-GB" dirty="0"/>
              <a:t> (4, 965) = 870, p &lt;.001.  Dual Harm was significantly higher than all other groups (p &lt;.001 for all comparisons)</a:t>
            </a:r>
          </a:p>
        </p:txBody>
      </p:sp>
      <p:pic>
        <p:nvPicPr>
          <p:cNvPr id="5" name="Content Placeholder 4"/>
          <p:cNvPicPr>
            <a:picLocks noGrp="1" noChangeAspect="1"/>
          </p:cNvPicPr>
          <p:nvPr>
            <p:ph idx="1"/>
          </p:nvPr>
        </p:nvPicPr>
        <p:blipFill>
          <a:blip r:embed="rId2"/>
          <a:stretch>
            <a:fillRect/>
          </a:stretch>
        </p:blipFill>
        <p:spPr>
          <a:xfrm>
            <a:off x="5334221" y="321177"/>
            <a:ext cx="6353474" cy="5015594"/>
          </a:xfrm>
          <a:prstGeom prst="rect">
            <a:avLst/>
          </a:prstGeom>
        </p:spPr>
      </p:pic>
    </p:spTree>
    <p:extLst>
      <p:ext uri="{BB962C8B-B14F-4D97-AF65-F5344CB8AC3E}">
        <p14:creationId xmlns:p14="http://schemas.microsoft.com/office/powerpoint/2010/main" val="16822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F8F830C-A478-4848-81B4-8A3CA5F49EFC}"/>
              </a:ext>
            </a:extLst>
          </p:cNvPr>
          <p:cNvPicPr>
            <a:picLocks noGrp="1" noChangeAspect="1"/>
          </p:cNvPicPr>
          <p:nvPr>
            <p:ph idx="1"/>
          </p:nvPr>
        </p:nvPicPr>
        <p:blipFill>
          <a:blip r:embed="rId2"/>
          <a:stretch>
            <a:fillRect/>
          </a:stretch>
        </p:blipFill>
        <p:spPr>
          <a:xfrm>
            <a:off x="4613912" y="573578"/>
            <a:ext cx="6526133" cy="4821382"/>
          </a:xfrm>
          <a:prstGeom prst="rect">
            <a:avLst/>
          </a:prstGeom>
        </p:spPr>
      </p:pic>
      <p:sp>
        <p:nvSpPr>
          <p:cNvPr id="2" name="Title 1">
            <a:extLst>
              <a:ext uri="{FF2B5EF4-FFF2-40B4-BE49-F238E27FC236}">
                <a16:creationId xmlns:a16="http://schemas.microsoft.com/office/drawing/2014/main" id="{B5ACC817-81B0-4B5E-BCA3-DD6EC2539154}"/>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dirty="0">
                <a:solidFill>
                  <a:schemeClr val="bg1"/>
                </a:solidFill>
              </a:rPr>
              <a:t>#</a:t>
            </a:r>
            <a:r>
              <a:rPr lang="en-US" sz="2600" kern="1200" dirty="0">
                <a:solidFill>
                  <a:schemeClr val="bg1"/>
                </a:solidFill>
                <a:latin typeface="+mj-lt"/>
                <a:ea typeface="+mj-ea"/>
                <a:cs typeface="+mj-cs"/>
              </a:rPr>
              <a:t>Self-harm</a:t>
            </a:r>
          </a:p>
        </p:txBody>
      </p:sp>
      <p:sp>
        <p:nvSpPr>
          <p:cNvPr id="3" name="TextBox 2"/>
          <p:cNvSpPr txBox="1"/>
          <p:nvPr/>
        </p:nvSpPr>
        <p:spPr>
          <a:xfrm>
            <a:off x="2335876" y="5614911"/>
            <a:ext cx="9792393" cy="646331"/>
          </a:xfrm>
          <a:prstGeom prst="rect">
            <a:avLst/>
          </a:prstGeom>
          <a:noFill/>
        </p:spPr>
        <p:txBody>
          <a:bodyPr wrap="square" rtlCol="0">
            <a:spAutoFit/>
          </a:bodyPr>
          <a:lstStyle/>
          <a:p>
            <a:r>
              <a:rPr lang="en-GB" dirty="0" err="1"/>
              <a:t>Kruskal</a:t>
            </a:r>
            <a:r>
              <a:rPr lang="en-GB" dirty="0"/>
              <a:t>-Wallis test confirmed that Dual harm have greater number of self-harm incidents than self-harm only group, p =.05</a:t>
            </a:r>
          </a:p>
        </p:txBody>
      </p:sp>
    </p:spTree>
    <p:extLst>
      <p:ext uri="{BB962C8B-B14F-4D97-AF65-F5344CB8AC3E}">
        <p14:creationId xmlns:p14="http://schemas.microsoft.com/office/powerpoint/2010/main" val="1586315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CC817-81B0-4B5E-BCA3-DD6EC2539154}"/>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dirty="0">
                <a:solidFill>
                  <a:schemeClr val="bg1"/>
                </a:solidFill>
              </a:rPr>
              <a:t>#</a:t>
            </a:r>
            <a:r>
              <a:rPr lang="en-US" sz="2600" kern="1200" dirty="0">
                <a:solidFill>
                  <a:schemeClr val="bg1"/>
                </a:solidFill>
                <a:latin typeface="+mj-lt"/>
                <a:ea typeface="+mj-ea"/>
                <a:cs typeface="+mj-cs"/>
              </a:rPr>
              <a:t>fire</a:t>
            </a:r>
          </a:p>
        </p:txBody>
      </p:sp>
      <p:pic>
        <p:nvPicPr>
          <p:cNvPr id="6" name="Content Placeholder 5">
            <a:extLst>
              <a:ext uri="{FF2B5EF4-FFF2-40B4-BE49-F238E27FC236}">
                <a16:creationId xmlns:a16="http://schemas.microsoft.com/office/drawing/2014/main" id="{A3846F26-1BE8-4B50-9387-A96332E0A830}"/>
              </a:ext>
            </a:extLst>
          </p:cNvPr>
          <p:cNvPicPr>
            <a:picLocks noGrp="1" noChangeAspect="1"/>
          </p:cNvPicPr>
          <p:nvPr>
            <p:ph idx="1"/>
          </p:nvPr>
        </p:nvPicPr>
        <p:blipFill>
          <a:blip r:embed="rId2"/>
          <a:stretch>
            <a:fillRect/>
          </a:stretch>
        </p:blipFill>
        <p:spPr>
          <a:xfrm>
            <a:off x="4597167" y="507076"/>
            <a:ext cx="6484689" cy="4813069"/>
          </a:xfrm>
          <a:prstGeom prst="rect">
            <a:avLst/>
          </a:prstGeom>
        </p:spPr>
      </p:pic>
      <p:sp>
        <p:nvSpPr>
          <p:cNvPr id="3" name="TextBox 2"/>
          <p:cNvSpPr txBox="1"/>
          <p:nvPr/>
        </p:nvSpPr>
        <p:spPr>
          <a:xfrm>
            <a:off x="2443942" y="5497653"/>
            <a:ext cx="9609512" cy="646331"/>
          </a:xfrm>
          <a:prstGeom prst="rect">
            <a:avLst/>
          </a:prstGeom>
          <a:noFill/>
        </p:spPr>
        <p:txBody>
          <a:bodyPr wrap="square" rtlCol="0">
            <a:spAutoFit/>
          </a:bodyPr>
          <a:lstStyle/>
          <a:p>
            <a:r>
              <a:rPr lang="en-GB" dirty="0" err="1"/>
              <a:t>Kruskal</a:t>
            </a:r>
            <a:r>
              <a:rPr lang="en-GB" dirty="0"/>
              <a:t> Wallis confirmed that Dual harm have far greater number of fire incidents than any other group, p &lt;.0001 for all comparisons.</a:t>
            </a:r>
          </a:p>
        </p:txBody>
      </p:sp>
    </p:spTree>
    <p:extLst>
      <p:ext uri="{BB962C8B-B14F-4D97-AF65-F5344CB8AC3E}">
        <p14:creationId xmlns:p14="http://schemas.microsoft.com/office/powerpoint/2010/main" val="3163135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CC817-81B0-4B5E-BCA3-DD6EC2539154}"/>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dirty="0">
                <a:solidFill>
                  <a:schemeClr val="bg1"/>
                </a:solidFill>
              </a:rPr>
              <a:t>#</a:t>
            </a:r>
            <a:r>
              <a:rPr lang="en-US" sz="2600" kern="1200" dirty="0">
                <a:solidFill>
                  <a:schemeClr val="bg1"/>
                </a:solidFill>
                <a:latin typeface="+mj-lt"/>
                <a:ea typeface="+mj-ea"/>
                <a:cs typeface="+mj-cs"/>
              </a:rPr>
              <a:t>property damage</a:t>
            </a:r>
          </a:p>
        </p:txBody>
      </p:sp>
      <p:pic>
        <p:nvPicPr>
          <p:cNvPr id="5" name="Content Placeholder 4">
            <a:extLst>
              <a:ext uri="{FF2B5EF4-FFF2-40B4-BE49-F238E27FC236}">
                <a16:creationId xmlns:a16="http://schemas.microsoft.com/office/drawing/2014/main" id="{8EA5ADA8-3A08-49A0-A096-1F894F5A1455}"/>
              </a:ext>
            </a:extLst>
          </p:cNvPr>
          <p:cNvPicPr>
            <a:picLocks noGrp="1" noChangeAspect="1"/>
          </p:cNvPicPr>
          <p:nvPr>
            <p:ph idx="1"/>
          </p:nvPr>
        </p:nvPicPr>
        <p:blipFill>
          <a:blip r:embed="rId2"/>
          <a:stretch>
            <a:fillRect/>
          </a:stretch>
        </p:blipFill>
        <p:spPr>
          <a:xfrm>
            <a:off x="4664551" y="356102"/>
            <a:ext cx="6539918" cy="5047171"/>
          </a:xfrm>
          <a:prstGeom prst="rect">
            <a:avLst/>
          </a:prstGeom>
        </p:spPr>
      </p:pic>
      <p:sp>
        <p:nvSpPr>
          <p:cNvPr id="3" name="TextBox 2"/>
          <p:cNvSpPr txBox="1"/>
          <p:nvPr/>
        </p:nvSpPr>
        <p:spPr>
          <a:xfrm>
            <a:off x="2377440" y="5536276"/>
            <a:ext cx="9634451" cy="646331"/>
          </a:xfrm>
          <a:prstGeom prst="rect">
            <a:avLst/>
          </a:prstGeom>
          <a:noFill/>
        </p:spPr>
        <p:txBody>
          <a:bodyPr wrap="square" rtlCol="0">
            <a:spAutoFit/>
          </a:bodyPr>
          <a:lstStyle/>
          <a:p>
            <a:r>
              <a:rPr lang="en-GB" dirty="0" err="1"/>
              <a:t>Kruskal</a:t>
            </a:r>
            <a:r>
              <a:rPr lang="en-GB" dirty="0"/>
              <a:t>-Wallis tests revealed that Dual harm have far greater number of damage incidents than all other groups, p &lt;.0001 for all comparisons. </a:t>
            </a:r>
          </a:p>
        </p:txBody>
      </p:sp>
    </p:spTree>
    <p:extLst>
      <p:ext uri="{BB962C8B-B14F-4D97-AF65-F5344CB8AC3E}">
        <p14:creationId xmlns:p14="http://schemas.microsoft.com/office/powerpoint/2010/main" val="94862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361B6-2AE7-4B32-A120-E751A1D5FADD}"/>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GB" sz="3200"/>
              <a:t>Additional figures</a:t>
            </a:r>
          </a:p>
        </p:txBody>
      </p:sp>
      <p:sp>
        <p:nvSpPr>
          <p:cNvPr id="3" name="Content Placeholder 2">
            <a:extLst>
              <a:ext uri="{FF2B5EF4-FFF2-40B4-BE49-F238E27FC236}">
                <a16:creationId xmlns:a16="http://schemas.microsoft.com/office/drawing/2014/main" id="{3383AD1E-BBA0-470E-A4AC-C02CB55B4DBC}"/>
              </a:ext>
            </a:extLst>
          </p:cNvPr>
          <p:cNvSpPr>
            <a:spLocks noGrp="1"/>
          </p:cNvSpPr>
          <p:nvPr>
            <p:ph idx="1"/>
          </p:nvPr>
        </p:nvSpPr>
        <p:spPr>
          <a:xfrm>
            <a:off x="6049182" y="802638"/>
            <a:ext cx="5408696" cy="5252722"/>
          </a:xfrm>
        </p:spPr>
        <p:txBody>
          <a:bodyPr anchor="ctr">
            <a:normAutofit/>
          </a:bodyPr>
          <a:lstStyle/>
          <a:p>
            <a:pPr marL="0" indent="0">
              <a:buNone/>
            </a:pPr>
            <a:endParaRPr lang="en-GB" sz="2400" dirty="0">
              <a:solidFill>
                <a:schemeClr val="bg1"/>
              </a:solidFill>
            </a:endParaRPr>
          </a:p>
          <a:p>
            <a:pPr marL="0" indent="0">
              <a:buNone/>
            </a:pPr>
            <a:r>
              <a:rPr lang="en-GB" sz="2400" dirty="0">
                <a:solidFill>
                  <a:schemeClr val="bg1"/>
                </a:solidFill>
              </a:rPr>
              <a:t>Around 29-39% of Dual harm prisoners will have a Fire or Property Damage incident in their history.</a:t>
            </a:r>
          </a:p>
          <a:p>
            <a:pPr marL="0" indent="0">
              <a:buNone/>
            </a:pPr>
            <a:endParaRPr lang="en-GB" sz="2400" dirty="0">
              <a:solidFill>
                <a:schemeClr val="bg1"/>
              </a:solidFill>
            </a:endParaRPr>
          </a:p>
          <a:p>
            <a:pPr marL="0" indent="0">
              <a:buNone/>
            </a:pPr>
            <a:r>
              <a:rPr lang="en-GB" sz="2400" dirty="0">
                <a:solidFill>
                  <a:schemeClr val="bg1"/>
                </a:solidFill>
              </a:rPr>
              <a:t>Out of all set fires, Dual harm prisoners account for up to ¾ of them.</a:t>
            </a:r>
          </a:p>
          <a:p>
            <a:endParaRPr lang="en-GB" sz="2400" dirty="0">
              <a:solidFill>
                <a:schemeClr val="bg1"/>
              </a:solidFill>
            </a:endParaRPr>
          </a:p>
        </p:txBody>
      </p:sp>
    </p:spTree>
    <p:extLst>
      <p:ext uri="{BB962C8B-B14F-4D97-AF65-F5344CB8AC3E}">
        <p14:creationId xmlns:p14="http://schemas.microsoft.com/office/powerpoint/2010/main" val="357324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1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BF9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alphaModFix/>
            <a:extLst/>
          </a:blip>
          <a:srcRect l="19630" r="5348" b="3"/>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 name="Title 1"/>
          <p:cNvSpPr>
            <a:spLocks noGrp="1"/>
          </p:cNvSpPr>
          <p:nvPr>
            <p:ph type="title"/>
          </p:nvPr>
        </p:nvSpPr>
        <p:spPr>
          <a:xfrm>
            <a:off x="1136428" y="627564"/>
            <a:ext cx="7474172" cy="1325563"/>
          </a:xfrm>
        </p:spPr>
        <p:txBody>
          <a:bodyPr>
            <a:normAutofit/>
          </a:bodyPr>
          <a:lstStyle/>
          <a:p>
            <a:r>
              <a:rPr lang="en-GB" dirty="0"/>
              <a:t>Practice implications</a:t>
            </a:r>
          </a:p>
        </p:txBody>
      </p:sp>
      <p:sp>
        <p:nvSpPr>
          <p:cNvPr id="3" name="Content Placeholder 2"/>
          <p:cNvSpPr>
            <a:spLocks noGrp="1"/>
          </p:cNvSpPr>
          <p:nvPr>
            <p:ph idx="1"/>
          </p:nvPr>
        </p:nvSpPr>
        <p:spPr>
          <a:xfrm>
            <a:off x="572568" y="2044931"/>
            <a:ext cx="8038032" cy="4432781"/>
          </a:xfrm>
        </p:spPr>
        <p:txBody>
          <a:bodyPr anchor="ctr">
            <a:normAutofit fontScale="92500" lnSpcReduction="10000"/>
          </a:bodyPr>
          <a:lstStyle/>
          <a:p>
            <a:r>
              <a:rPr lang="en-GB" dirty="0"/>
              <a:t>Dual harm offenders will be resource intensive</a:t>
            </a:r>
          </a:p>
          <a:p>
            <a:endParaRPr lang="en-GB" dirty="0"/>
          </a:p>
          <a:p>
            <a:r>
              <a:rPr lang="en-GB" dirty="0"/>
              <a:t>Those who harm at an earlier age in prison may be somewhat more likely to dual harm.</a:t>
            </a:r>
          </a:p>
          <a:p>
            <a:pPr marL="0" indent="0">
              <a:buNone/>
            </a:pPr>
            <a:endParaRPr lang="en-GB" dirty="0"/>
          </a:p>
          <a:p>
            <a:r>
              <a:rPr lang="en-GB" dirty="0"/>
              <a:t>You will be managing not just two, but often a range of behaviour at once.</a:t>
            </a:r>
          </a:p>
          <a:p>
            <a:endParaRPr lang="en-GB" dirty="0"/>
          </a:p>
          <a:p>
            <a:r>
              <a:rPr lang="en-GB" dirty="0"/>
              <a:t>How often do you check in on multiple concerns (especially </a:t>
            </a:r>
            <a:r>
              <a:rPr lang="en-GB" dirty="0" err="1"/>
              <a:t>firesetting</a:t>
            </a:r>
            <a:r>
              <a:rPr lang="en-GB" dirty="0"/>
              <a:t>)- some of which have not yet emerged?</a:t>
            </a:r>
          </a:p>
          <a:p>
            <a:endParaRPr lang="en-GB" sz="2000" dirty="0"/>
          </a:p>
        </p:txBody>
      </p:sp>
    </p:spTree>
    <p:extLst>
      <p:ext uri="{BB962C8B-B14F-4D97-AF65-F5344CB8AC3E}">
        <p14:creationId xmlns:p14="http://schemas.microsoft.com/office/powerpoint/2010/main" val="151837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23595" y="567710"/>
            <a:ext cx="9837736" cy="1280890"/>
          </a:xfrm>
        </p:spPr>
        <p:txBody>
          <a:bodyPr>
            <a:normAutofit fontScale="90000"/>
          </a:bodyPr>
          <a:lstStyle/>
          <a:p>
            <a:pPr algn="ctr"/>
            <a:r>
              <a:rPr lang="en-GB" dirty="0"/>
              <a:t>The link between violence and self-harm </a:t>
            </a:r>
            <a:br>
              <a:rPr lang="en-GB" dirty="0"/>
            </a:br>
            <a:r>
              <a:rPr lang="en-GB" dirty="0"/>
              <a:t>or suicidal behaviour</a:t>
            </a:r>
          </a:p>
        </p:txBody>
      </p:sp>
      <p:sp>
        <p:nvSpPr>
          <p:cNvPr id="10" name="Content Placeholder 9"/>
          <p:cNvSpPr>
            <a:spLocks noGrp="1"/>
          </p:cNvSpPr>
          <p:nvPr>
            <p:ph sz="half" idx="1"/>
          </p:nvPr>
        </p:nvSpPr>
        <p:spPr>
          <a:xfrm>
            <a:off x="232757" y="1767377"/>
            <a:ext cx="5899850" cy="4899701"/>
          </a:xfrm>
        </p:spPr>
        <p:txBody>
          <a:bodyPr>
            <a:normAutofit fontScale="47500" lnSpcReduction="20000"/>
          </a:bodyPr>
          <a:lstStyle/>
          <a:p>
            <a:pPr marL="0" indent="0" algn="ctr">
              <a:buNone/>
            </a:pPr>
            <a:r>
              <a:rPr lang="en-GB" sz="4500" b="1" dirty="0"/>
              <a:t>Community Violence</a:t>
            </a:r>
            <a:endParaRPr lang="en-GB" sz="4500" dirty="0"/>
          </a:p>
          <a:p>
            <a:r>
              <a:rPr lang="en-GB" sz="4000" dirty="0"/>
              <a:t>Exposure to violence increases risk of SH and suicide ideation (</a:t>
            </a:r>
            <a:r>
              <a:rPr lang="en-GB" sz="4000" dirty="0" err="1"/>
              <a:t>Vermeiren</a:t>
            </a:r>
            <a:r>
              <a:rPr lang="en-GB" sz="4000" dirty="0"/>
              <a:t>, et al. 2002)</a:t>
            </a:r>
          </a:p>
          <a:p>
            <a:r>
              <a:rPr lang="en-GB" sz="4000" dirty="0"/>
              <a:t>Systematic review ‘Evidence suggests that aggression and SH frequently co-occur’ with most patients who engaged in self-harm engaged in aggression (74%), whereas most patients who engaged in aggression did not engage in self-harm (20%) (O’Donnell, House and Waterman, 2015).</a:t>
            </a:r>
          </a:p>
          <a:p>
            <a:r>
              <a:rPr lang="en-GB" sz="4000" dirty="0"/>
              <a:t>‘Violent offences have consistently been the most serious offence associated with the deceased person’s detention (53%)’ (Australian Government, 2015)</a:t>
            </a:r>
          </a:p>
          <a:p>
            <a:r>
              <a:rPr lang="en-GB" sz="4000" dirty="0"/>
              <a:t>BUT </a:t>
            </a:r>
            <a:r>
              <a:rPr lang="en-GB" sz="4000" b="1" dirty="0"/>
              <a:t>conducting</a:t>
            </a:r>
            <a:r>
              <a:rPr lang="en-GB" sz="4000" dirty="0"/>
              <a:t> repeated violence is a stronger risk of suicidal behaviour (Jordan &amp; Samuelson, 2015)</a:t>
            </a:r>
          </a:p>
          <a:p>
            <a:endParaRPr lang="en-GB" dirty="0"/>
          </a:p>
          <a:p>
            <a:endParaRPr lang="en-GB" dirty="0"/>
          </a:p>
          <a:p>
            <a:endParaRPr lang="en-GB" dirty="0"/>
          </a:p>
          <a:p>
            <a:endParaRPr lang="en-GB" dirty="0"/>
          </a:p>
        </p:txBody>
      </p:sp>
      <p:sp>
        <p:nvSpPr>
          <p:cNvPr id="11" name="Content Placeholder 10"/>
          <p:cNvSpPr>
            <a:spLocks noGrp="1"/>
          </p:cNvSpPr>
          <p:nvPr>
            <p:ph sz="half" idx="2"/>
          </p:nvPr>
        </p:nvSpPr>
        <p:spPr>
          <a:xfrm>
            <a:off x="6222619" y="1768062"/>
            <a:ext cx="5822523" cy="4970597"/>
          </a:xfrm>
        </p:spPr>
        <p:txBody>
          <a:bodyPr>
            <a:normAutofit fontScale="47500" lnSpcReduction="20000"/>
          </a:bodyPr>
          <a:lstStyle/>
          <a:p>
            <a:pPr marL="0" indent="0" algn="ctr">
              <a:buNone/>
            </a:pPr>
            <a:r>
              <a:rPr lang="en-GB" sz="4500" b="1" dirty="0"/>
              <a:t>Prison Violence</a:t>
            </a:r>
            <a:endParaRPr lang="en-GB" sz="4500" dirty="0"/>
          </a:p>
          <a:p>
            <a:r>
              <a:rPr lang="en-GB" sz="4200" dirty="0"/>
              <a:t>Relationship between violence and SH in prisoners has, so far, largely been correlating SH with violent convictions (Static) with few institutional studies. </a:t>
            </a:r>
          </a:p>
          <a:p>
            <a:r>
              <a:rPr lang="en-GB" sz="4200" dirty="0"/>
              <a:t>Those who engage in institutional physical violence has been demonstrated to be linked with suicide and self-harm behaviour (e.g. lifetime link: Mann et al., 1999)</a:t>
            </a:r>
          </a:p>
          <a:p>
            <a:r>
              <a:rPr lang="en-GB" sz="4200" dirty="0"/>
              <a:t>USA study (Young et al, 2006) suggested that prisoners in healthcare units who self-harmed were 8 times more likely to assault a staff member.</a:t>
            </a:r>
          </a:p>
          <a:p>
            <a:r>
              <a:rPr lang="en-GB" sz="4200" dirty="0"/>
              <a:t>USA: Lanes (2011) demonstrated that male prisoners who self-harm were more likely to be violent and be in segregation. </a:t>
            </a:r>
          </a:p>
          <a:p>
            <a:r>
              <a:rPr lang="en-GB" sz="4200" dirty="0"/>
              <a:t>UK: Women  </a:t>
            </a:r>
            <a:r>
              <a:rPr lang="en-GB" sz="4200" dirty="0" err="1"/>
              <a:t>Kottler</a:t>
            </a:r>
            <a:r>
              <a:rPr lang="en-GB" sz="4200" dirty="0"/>
              <a:t> et al. (2018)  Very recently confirmed that 40% of women who self-harmed were also violent with higher incidence of ligature and </a:t>
            </a:r>
            <a:r>
              <a:rPr lang="en-GB" sz="4200" dirty="0" err="1"/>
              <a:t>firesetting</a:t>
            </a:r>
            <a:r>
              <a:rPr lang="en-GB" sz="4200" dirty="0"/>
              <a:t>. </a:t>
            </a:r>
          </a:p>
          <a:p>
            <a:endParaRPr lang="en-GB" dirty="0"/>
          </a:p>
        </p:txBody>
      </p:sp>
      <p:pic>
        <p:nvPicPr>
          <p:cNvPr id="2" name="Picture 1"/>
          <p:cNvPicPr>
            <a:picLocks noChangeAspect="1"/>
          </p:cNvPicPr>
          <p:nvPr/>
        </p:nvPicPr>
        <p:blipFill>
          <a:blip r:embed="rId3"/>
          <a:stretch>
            <a:fillRect/>
          </a:stretch>
        </p:blipFill>
        <p:spPr>
          <a:xfrm>
            <a:off x="11063229" y="0"/>
            <a:ext cx="1128771" cy="1128771"/>
          </a:xfrm>
          <a:prstGeom prst="rect">
            <a:avLst/>
          </a:prstGeom>
        </p:spPr>
      </p:pic>
    </p:spTree>
    <p:extLst>
      <p:ext uri="{BB962C8B-B14F-4D97-AF65-F5344CB8AC3E}">
        <p14:creationId xmlns:p14="http://schemas.microsoft.com/office/powerpoint/2010/main" val="251819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7" presetID="16" presetClass="emph" presetSubtype="0" fill="hold" nodeType="withEffect">
                                  <p:stCondLst>
                                    <p:cond delay="0"/>
                                  </p:stCondLst>
                                  <p:iterate type="lt">
                                    <p:tmPct val="4000"/>
                                  </p:iterate>
                                  <p:childTnLst>
                                    <p:set>
                                      <p:cBhvr override="childStyle">
                                        <p:cTn id="38" dur="500" fill="hold"/>
                                        <p:tgtEl>
                                          <p:spTgt spid="11">
                                            <p:txEl>
                                              <p:pRg st="4" end="4"/>
                                            </p:txEl>
                                          </p:spTgt>
                                        </p:tgtEl>
                                        <p:attrNameLst>
                                          <p:attrName>style.color</p:attrName>
                                        </p:attrNameLst>
                                      </p:cBhvr>
                                      <p:to>
                                        <p:clrVal>
                                          <a:srgbClr val="FF0000"/>
                                        </p:clrVal>
                                      </p:to>
                                    </p:set>
                                    <p:set>
                                      <p:cBhvr>
                                        <p:cTn id="39" dur="500" fill="hold"/>
                                        <p:tgtEl>
                                          <p:spTgt spid="11">
                                            <p:txEl>
                                              <p:pRg st="4" end="4"/>
                                            </p:txEl>
                                          </p:spTgt>
                                        </p:tgtEl>
                                        <p:attrNameLst>
                                          <p:attrName>fillcolor</p:attrName>
                                        </p:attrNameLst>
                                      </p:cBhvr>
                                      <p:to>
                                        <p:clrVal>
                                          <a:srgbClr val="FF0000"/>
                                        </p:clrVal>
                                      </p:to>
                                    </p:set>
                                    <p:set>
                                      <p:cBhvr>
                                        <p:cTn id="40" dur="500" fill="hold"/>
                                        <p:tgtEl>
                                          <p:spTgt spid="11">
                                            <p:txEl>
                                              <p:pRg st="4" end="4"/>
                                            </p:txEl>
                                          </p:spTgt>
                                        </p:tgtEl>
                                        <p:attrNameLst>
                                          <p:attrName>fill.type</p:attrName>
                                        </p:attrNameLst>
                                      </p:cBhvr>
                                      <p:to>
                                        <p:strVal val="solid"/>
                                      </p:to>
                                    </p:set>
                                  </p:childTnLst>
                                </p:cTn>
                              </p:par>
                              <p:par>
                                <p:cTn id="41" presetID="16" presetClass="emph" presetSubtype="0" fill="hold" nodeType="withEffect">
                                  <p:stCondLst>
                                    <p:cond delay="0"/>
                                  </p:stCondLst>
                                  <p:iterate type="lt">
                                    <p:tmPct val="4000"/>
                                  </p:iterate>
                                  <p:childTnLst>
                                    <p:set>
                                      <p:cBhvr override="childStyle">
                                        <p:cTn id="42" dur="500" fill="hold"/>
                                        <p:tgtEl>
                                          <p:spTgt spid="11">
                                            <p:txEl>
                                              <p:pRg st="5" end="5"/>
                                            </p:txEl>
                                          </p:spTgt>
                                        </p:tgtEl>
                                        <p:attrNameLst>
                                          <p:attrName>style.color</p:attrName>
                                        </p:attrNameLst>
                                      </p:cBhvr>
                                      <p:to>
                                        <p:clrVal>
                                          <a:srgbClr val="FF0000"/>
                                        </p:clrVal>
                                      </p:to>
                                    </p:set>
                                    <p:set>
                                      <p:cBhvr>
                                        <p:cTn id="43" dur="500" fill="hold"/>
                                        <p:tgtEl>
                                          <p:spTgt spid="11">
                                            <p:txEl>
                                              <p:pRg st="5" end="5"/>
                                            </p:txEl>
                                          </p:spTgt>
                                        </p:tgtEl>
                                        <p:attrNameLst>
                                          <p:attrName>fillcolor</p:attrName>
                                        </p:attrNameLst>
                                      </p:cBhvr>
                                      <p:to>
                                        <p:clrVal>
                                          <a:srgbClr val="FF0000"/>
                                        </p:clrVal>
                                      </p:to>
                                    </p:set>
                                    <p:set>
                                      <p:cBhvr>
                                        <p:cTn id="44" dur="500" fill="hold"/>
                                        <p:tgtEl>
                                          <p:spTgt spid="11">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indoor, wall, kitchen, refrigerator&#10;&#10;Description generated with very high confidence">
            <a:extLst>
              <a:ext uri="{FF2B5EF4-FFF2-40B4-BE49-F238E27FC236}">
                <a16:creationId xmlns:a16="http://schemas.microsoft.com/office/drawing/2014/main" id="{B4ED6E78-21B5-4558-98AE-AAE0219D67B2}"/>
              </a:ext>
            </a:extLst>
          </p:cNvPr>
          <p:cNvPicPr>
            <a:picLocks noChangeAspect="1"/>
          </p:cNvPicPr>
          <p:nvPr/>
        </p:nvPicPr>
        <p:blipFill rotWithShape="1">
          <a:blip r:embed="rId2"/>
          <a:srcRect l="20306" r="7923"/>
          <a:stretch/>
        </p:blipFill>
        <p:spPr>
          <a:xfrm>
            <a:off x="4818888" y="10"/>
            <a:ext cx="7373112" cy="6857989"/>
          </a:xfrm>
          <a:prstGeom prst="rect">
            <a:avLst/>
          </a:prstGeom>
        </p:spPr>
      </p:pic>
      <p:sp>
        <p:nvSpPr>
          <p:cNvPr id="31"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602D2-3867-42B7-8259-2576868E5576}"/>
              </a:ext>
            </a:extLst>
          </p:cNvPr>
          <p:cNvSpPr>
            <a:spLocks noGrp="1"/>
          </p:cNvSpPr>
          <p:nvPr>
            <p:ph type="title"/>
          </p:nvPr>
        </p:nvSpPr>
        <p:spPr>
          <a:xfrm>
            <a:off x="804672" y="2600324"/>
            <a:ext cx="5058370" cy="3320973"/>
          </a:xfrm>
        </p:spPr>
        <p:txBody>
          <a:bodyPr vert="horz" lIns="91440" tIns="45720" rIns="91440" bIns="45720" rtlCol="0" anchor="t">
            <a:normAutofit fontScale="90000"/>
          </a:bodyPr>
          <a:lstStyle/>
          <a:p>
            <a:r>
              <a:rPr lang="en-US" sz="5400" dirty="0"/>
              <a:t>Segregation</a:t>
            </a:r>
            <a:br>
              <a:rPr lang="en-US" sz="5400" dirty="0"/>
            </a:br>
            <a:br>
              <a:rPr lang="en-US" sz="5400" dirty="0"/>
            </a:br>
            <a:r>
              <a:rPr lang="en-US" sz="5400" dirty="0"/>
              <a:t>Prison A: Study 1</a:t>
            </a:r>
            <a:br>
              <a:rPr lang="en-US" sz="5400" dirty="0"/>
            </a:br>
            <a:r>
              <a:rPr lang="en-US" sz="5400" dirty="0"/>
              <a:t>Prison B: Study 3</a:t>
            </a:r>
            <a:br>
              <a:rPr lang="en-US" sz="5400" dirty="0"/>
            </a:br>
            <a:r>
              <a:rPr lang="en-US" sz="5400" dirty="0"/>
              <a:t>Prison C: Study 4</a:t>
            </a:r>
          </a:p>
        </p:txBody>
      </p:sp>
    </p:spTree>
    <p:extLst>
      <p:ext uri="{BB962C8B-B14F-4D97-AF65-F5344CB8AC3E}">
        <p14:creationId xmlns:p14="http://schemas.microsoft.com/office/powerpoint/2010/main" val="205601918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1DE7243B-5109-444B-8FAF-7437C66BC0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C5D6221-DA7B-4611-AA26-7D8E349FDE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1412489"/>
            <a:ext cx="2871095" cy="2127124"/>
          </a:xfrm>
        </p:spPr>
        <p:txBody>
          <a:bodyPr anchor="t">
            <a:normAutofit/>
          </a:bodyPr>
          <a:lstStyle/>
          <a:p>
            <a:r>
              <a:rPr lang="en-US" sz="3600" dirty="0">
                <a:solidFill>
                  <a:schemeClr val="bg1"/>
                </a:solidFill>
              </a:rPr>
              <a:t>The impact of segregation</a:t>
            </a:r>
          </a:p>
        </p:txBody>
      </p:sp>
      <p:sp>
        <p:nvSpPr>
          <p:cNvPr id="3" name="Content Placeholder 2"/>
          <p:cNvSpPr>
            <a:spLocks noGrp="1"/>
          </p:cNvSpPr>
          <p:nvPr>
            <p:ph sz="half" idx="1"/>
          </p:nvPr>
        </p:nvSpPr>
        <p:spPr>
          <a:xfrm>
            <a:off x="4480438" y="1113905"/>
            <a:ext cx="3877535" cy="4662428"/>
          </a:xfrm>
        </p:spPr>
        <p:txBody>
          <a:bodyPr>
            <a:normAutofit/>
          </a:bodyPr>
          <a:lstStyle/>
          <a:p>
            <a:pPr marL="0" indent="0" algn="ctr">
              <a:buNone/>
            </a:pPr>
            <a:r>
              <a:rPr lang="en-US" sz="2400" dirty="0">
                <a:solidFill>
                  <a:schemeClr val="tx1">
                    <a:lumMod val="95000"/>
                  </a:schemeClr>
                </a:solidFill>
              </a:rPr>
              <a:t>The good news</a:t>
            </a:r>
          </a:p>
          <a:p>
            <a:pPr marL="0" indent="0">
              <a:buNone/>
            </a:pPr>
            <a:endParaRPr lang="en-US" sz="2000" dirty="0"/>
          </a:p>
          <a:p>
            <a:pPr marL="0" indent="0">
              <a:buNone/>
            </a:pPr>
            <a:r>
              <a:rPr lang="en-US" sz="2400" dirty="0"/>
              <a:t>Research has repeatedly shown that segregation, per se, is not consistently detrimental to mental health (e.g. O’Keefe et al., 2013) and those with mental disorder are not more likely to experience segregation after adjudication (</a:t>
            </a:r>
            <a:r>
              <a:rPr lang="en-US" sz="2400" dirty="0" err="1"/>
              <a:t>e.g.Coid</a:t>
            </a:r>
            <a:r>
              <a:rPr lang="en-US" sz="2400" dirty="0"/>
              <a:t> et al., 2003)</a:t>
            </a:r>
          </a:p>
        </p:txBody>
      </p:sp>
      <p:sp>
        <p:nvSpPr>
          <p:cNvPr id="4" name="Content Placeholder 3"/>
          <p:cNvSpPr>
            <a:spLocks noGrp="1"/>
          </p:cNvSpPr>
          <p:nvPr>
            <p:ph sz="half" idx="2"/>
          </p:nvPr>
        </p:nvSpPr>
        <p:spPr>
          <a:xfrm>
            <a:off x="8357973" y="1172096"/>
            <a:ext cx="3834027" cy="5004260"/>
          </a:xfrm>
        </p:spPr>
        <p:txBody>
          <a:bodyPr>
            <a:normAutofit/>
          </a:bodyPr>
          <a:lstStyle/>
          <a:p>
            <a:pPr marL="0" indent="0" algn="ctr">
              <a:buNone/>
            </a:pPr>
            <a:r>
              <a:rPr lang="en-US" sz="2400" dirty="0">
                <a:solidFill>
                  <a:schemeClr val="tx1">
                    <a:lumMod val="95000"/>
                  </a:schemeClr>
                </a:solidFill>
              </a:rPr>
              <a:t>The not-so-good news</a:t>
            </a:r>
          </a:p>
          <a:p>
            <a:pPr marL="0" indent="0">
              <a:buNone/>
            </a:pPr>
            <a:endParaRPr lang="en-US" sz="2000" dirty="0"/>
          </a:p>
          <a:p>
            <a:pPr marL="0" indent="0">
              <a:buNone/>
            </a:pPr>
            <a:r>
              <a:rPr lang="en-US" sz="2400" dirty="0"/>
              <a:t>Suicidal ideation and </a:t>
            </a:r>
            <a:r>
              <a:rPr lang="en-US" sz="2400" dirty="0" err="1"/>
              <a:t>behaviour</a:t>
            </a:r>
            <a:r>
              <a:rPr lang="en-US" sz="2400" dirty="0"/>
              <a:t> are more prevalent in segregation</a:t>
            </a:r>
          </a:p>
          <a:p>
            <a:pPr marL="0" indent="0">
              <a:buNone/>
            </a:pPr>
            <a:r>
              <a:rPr lang="en-GB" sz="2400" dirty="0"/>
              <a:t>Those who have suicide ideation and anticipated stress in segregation are: more likely to have mental health issues, historical suicidal behaviour and current hopelessness (Bonner, 2006) </a:t>
            </a:r>
          </a:p>
          <a:p>
            <a:pPr marL="0" indent="0">
              <a:buNone/>
            </a:pPr>
            <a:endParaRPr lang="en-GB" sz="2000" dirty="0"/>
          </a:p>
          <a:p>
            <a:pPr marL="0" indent="0">
              <a:buNone/>
            </a:pPr>
            <a:endParaRPr lang="en-US" sz="2000" dirty="0"/>
          </a:p>
          <a:p>
            <a:pPr marL="0" indent="0">
              <a:buNone/>
            </a:pPr>
            <a:endParaRPr lang="en-US" sz="2000" dirty="0"/>
          </a:p>
        </p:txBody>
      </p:sp>
      <p:sp>
        <p:nvSpPr>
          <p:cNvPr id="5" name="Date Placeholder 4"/>
          <p:cNvSpPr>
            <a:spLocks noGrp="1"/>
          </p:cNvSpPr>
          <p:nvPr>
            <p:ph type="dt" sz="half" idx="10"/>
          </p:nvPr>
        </p:nvSpPr>
        <p:spPr>
          <a:xfrm>
            <a:off x="8119871" y="603504"/>
            <a:ext cx="2739574"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51490F-1FAC-43C4-81F3-4977DEA9B404}" type="datetime4">
              <a:rPr kumimoji="0" lang="en-GB" altLang="en-US" sz="1100" b="0" i="0" u="none" strike="noStrike" kern="1200" cap="none" spc="0" normalizeH="0" baseline="0" noProof="0">
                <a:ln>
                  <a:noFill/>
                </a:ln>
                <a:solidFill>
                  <a:prstClr val="white">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02 September 2019</a:t>
            </a:fld>
            <a:endParaRPr kumimoji="0" lang="en-GB" altLang="en-US" sz="1100" b="0" i="0" u="none" strike="noStrike" kern="1200" cap="none" spc="0" normalizeH="0" baseline="0" noProof="0">
              <a:ln>
                <a:noFill/>
              </a:ln>
              <a:solidFill>
                <a:prstClr val="white">
                  <a:alpha val="80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1"/>
          </p:nvPr>
        </p:nvSpPr>
        <p:spPr>
          <a:xfrm>
            <a:off x="10969461" y="6080241"/>
            <a:ext cx="548640" cy="548640"/>
          </a:xfrm>
          <a:prstGeom prst="ellipse">
            <a:avLst/>
          </a:prstGeom>
          <a:solidFill>
            <a:srgbClr val="7F7F7F"/>
          </a:solidFill>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899A82C7-F67C-48D3-A5D6-DA4F76878EE0}" type="slidenum">
              <a:rPr kumimoji="0" lang="en-GB" alt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21</a:t>
            </a:fld>
            <a:endParaRPr kumimoji="0" lang="en-GB" alt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80015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wall, kitchen, refrigerator&#10;&#10;Description generated with very high confidence">
            <a:extLst>
              <a:ext uri="{FF2B5EF4-FFF2-40B4-BE49-F238E27FC236}">
                <a16:creationId xmlns:a16="http://schemas.microsoft.com/office/drawing/2014/main" id="{B94E47B4-CAE7-4911-850C-91421F9BA2A6}"/>
              </a:ext>
            </a:extLst>
          </p:cNvPr>
          <p:cNvPicPr>
            <a:picLocks noChangeAspect="1"/>
          </p:cNvPicPr>
          <p:nvPr/>
        </p:nvPicPr>
        <p:blipFill rotWithShape="1">
          <a:blip r:embed="rId2"/>
          <a:srcRect l="39016" r="15820" b="-1"/>
          <a:stretch/>
        </p:blipFill>
        <p:spPr>
          <a:xfrm>
            <a:off x="20" y="10"/>
            <a:ext cx="4639713" cy="6857990"/>
          </a:xfrm>
          <a:prstGeom prst="rect">
            <a:avLst/>
          </a:prstGeom>
        </p:spPr>
      </p:pic>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23002" y="365124"/>
            <a:ext cx="7214532" cy="1828800"/>
          </a:xfrm>
        </p:spPr>
        <p:txBody>
          <a:bodyPr>
            <a:normAutofit/>
          </a:bodyPr>
          <a:lstStyle/>
          <a:p>
            <a:r>
              <a:rPr lang="en-GB" sz="4000" dirty="0">
                <a:solidFill>
                  <a:schemeClr val="bg1"/>
                </a:solidFill>
              </a:rPr>
              <a:t>Good news and not so good news</a:t>
            </a:r>
          </a:p>
        </p:txBody>
      </p:sp>
      <p:sp>
        <p:nvSpPr>
          <p:cNvPr id="3" name="Content Placeholder 2"/>
          <p:cNvSpPr>
            <a:spLocks noGrp="1"/>
          </p:cNvSpPr>
          <p:nvPr>
            <p:ph idx="1"/>
          </p:nvPr>
        </p:nvSpPr>
        <p:spPr>
          <a:xfrm>
            <a:off x="5069939" y="1610687"/>
            <a:ext cx="7016234" cy="4745664"/>
          </a:xfrm>
        </p:spPr>
        <p:txBody>
          <a:bodyPr>
            <a:normAutofit/>
          </a:bodyPr>
          <a:lstStyle/>
          <a:p>
            <a:pPr marL="0" indent="0">
              <a:lnSpc>
                <a:spcPct val="70000"/>
              </a:lnSpc>
              <a:buNone/>
            </a:pPr>
            <a:r>
              <a:rPr lang="en-GB" sz="2000" dirty="0">
                <a:solidFill>
                  <a:schemeClr val="bg1"/>
                </a:solidFill>
              </a:rPr>
              <a:t>Good news</a:t>
            </a:r>
          </a:p>
          <a:p>
            <a:pPr marL="0" indent="0">
              <a:lnSpc>
                <a:spcPct val="70000"/>
              </a:lnSpc>
              <a:buNone/>
            </a:pPr>
            <a:endParaRPr lang="en-GB" sz="2000" dirty="0">
              <a:solidFill>
                <a:schemeClr val="bg1"/>
              </a:solidFill>
            </a:endParaRPr>
          </a:p>
          <a:p>
            <a:pPr marL="0" indent="0">
              <a:lnSpc>
                <a:spcPct val="70000"/>
              </a:lnSpc>
              <a:buNone/>
            </a:pPr>
            <a:r>
              <a:rPr lang="en-GB" sz="2000" dirty="0">
                <a:solidFill>
                  <a:schemeClr val="bg1"/>
                </a:solidFill>
              </a:rPr>
              <a:t>Although many prisoners who self-harm experience segregation (around 40%), ‘self-harm only’ persons are not repeatedly being held there nor for extended periods relative to violence only or dual harm prisoners.</a:t>
            </a:r>
          </a:p>
          <a:p>
            <a:pPr marL="0" indent="0">
              <a:lnSpc>
                <a:spcPct val="70000"/>
              </a:lnSpc>
              <a:buNone/>
            </a:pPr>
            <a:endParaRPr lang="en-GB" sz="2000" dirty="0">
              <a:solidFill>
                <a:schemeClr val="bg1"/>
              </a:solidFill>
            </a:endParaRPr>
          </a:p>
          <a:p>
            <a:pPr marL="0" indent="0">
              <a:lnSpc>
                <a:spcPct val="70000"/>
              </a:lnSpc>
              <a:buNone/>
            </a:pPr>
            <a:r>
              <a:rPr lang="en-GB" sz="2000" dirty="0">
                <a:solidFill>
                  <a:schemeClr val="bg1"/>
                </a:solidFill>
              </a:rPr>
              <a:t>The not-so-good news</a:t>
            </a:r>
          </a:p>
          <a:p>
            <a:pPr marL="0" indent="0">
              <a:lnSpc>
                <a:spcPct val="70000"/>
              </a:lnSpc>
              <a:buNone/>
            </a:pPr>
            <a:endParaRPr lang="en-GB" sz="2000" dirty="0">
              <a:solidFill>
                <a:schemeClr val="bg1"/>
              </a:solidFill>
            </a:endParaRPr>
          </a:p>
          <a:p>
            <a:pPr marL="0" indent="0">
              <a:lnSpc>
                <a:spcPct val="70000"/>
              </a:lnSpc>
              <a:buNone/>
            </a:pPr>
            <a:r>
              <a:rPr lang="en-GB" sz="2000" dirty="0">
                <a:solidFill>
                  <a:schemeClr val="bg1"/>
                </a:solidFill>
              </a:rPr>
              <a:t>Self-harming prisoners are much more likely to experience segregation than prisoners with non-violent incident types (around 15-20%).</a:t>
            </a:r>
          </a:p>
          <a:p>
            <a:pPr marL="0" indent="0">
              <a:lnSpc>
                <a:spcPct val="70000"/>
              </a:lnSpc>
              <a:buNone/>
            </a:pPr>
            <a:r>
              <a:rPr lang="en-GB" sz="2000" dirty="0">
                <a:solidFill>
                  <a:schemeClr val="bg1"/>
                </a:solidFill>
              </a:rPr>
              <a:t>Up to 78% of prisoners who dual harm will experience segregation which is a higher rate as violence only prisoners (around 67%). </a:t>
            </a:r>
          </a:p>
          <a:p>
            <a:pPr marL="0" indent="0">
              <a:lnSpc>
                <a:spcPct val="70000"/>
              </a:lnSpc>
              <a:buNone/>
            </a:pPr>
            <a:endParaRPr lang="en-GB" sz="2000" dirty="0">
              <a:solidFill>
                <a:schemeClr val="bg1"/>
              </a:solidFill>
            </a:endParaRPr>
          </a:p>
          <a:p>
            <a:pPr marL="0" indent="0">
              <a:lnSpc>
                <a:spcPct val="70000"/>
              </a:lnSpc>
              <a:buNone/>
            </a:pPr>
            <a:endParaRPr lang="en-GB" sz="1900" dirty="0">
              <a:solidFill>
                <a:schemeClr val="bg1"/>
              </a:solidFill>
            </a:endParaRPr>
          </a:p>
        </p:txBody>
      </p:sp>
      <p:sp>
        <p:nvSpPr>
          <p:cNvPr id="4" name="Date Placeholder 3"/>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026E08-299C-4CD3-BFC1-AE204EFA12E9}" type="datetime4">
              <a:rPr kumimoji="0" lang="en-GB" alt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 September 2019</a:t>
            </a:fld>
            <a:endParaRPr kumimoji="0" lang="en-GB" alt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a:xfrm>
            <a:off x="10148934" y="6356350"/>
            <a:ext cx="1204865" cy="365125"/>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86CA68-4FB1-427B-BB86-91C02EACE322}" type="slidenum">
              <a:rPr kumimoji="0" lang="en-GB" altLang="en-US" sz="1200" b="0" i="0" u="none" strike="noStrike" kern="1200" cap="none" spc="0" normalizeH="0" baseline="0" noProof="0">
                <a:ln>
                  <a:noFill/>
                </a:ln>
                <a:solidFill>
                  <a:prstClr val="white">
                    <a:alpha val="8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altLang="en-US" sz="1200" b="0" i="0" u="none" strike="noStrike" kern="1200" cap="none" spc="0" normalizeH="0" baseline="0" noProof="0">
              <a:ln>
                <a:noFill/>
              </a:ln>
              <a:solidFill>
                <a:prstClr val="white">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132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Self-harm in, or within 1 month, of segregation</a:t>
            </a:r>
          </a:p>
        </p:txBody>
      </p:sp>
      <p:sp>
        <p:nvSpPr>
          <p:cNvPr id="6" name="Content Placeholder 5"/>
          <p:cNvSpPr>
            <a:spLocks noGrp="1"/>
          </p:cNvSpPr>
          <p:nvPr>
            <p:ph idx="1"/>
          </p:nvPr>
        </p:nvSpPr>
        <p:spPr>
          <a:xfrm>
            <a:off x="508000" y="1323475"/>
            <a:ext cx="11597315" cy="5362552"/>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pic>
        <p:nvPicPr>
          <p:cNvPr id="5" name="Picture 4"/>
          <p:cNvPicPr>
            <a:picLocks noChangeAspect="1"/>
          </p:cNvPicPr>
          <p:nvPr/>
        </p:nvPicPr>
        <p:blipFill>
          <a:blip r:embed="rId2"/>
          <a:stretch>
            <a:fillRect/>
          </a:stretch>
        </p:blipFill>
        <p:spPr>
          <a:xfrm>
            <a:off x="9935380" y="-53877"/>
            <a:ext cx="2256620" cy="150167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052568393"/>
              </p:ext>
            </p:extLst>
          </p:nvPr>
        </p:nvGraphicFramePr>
        <p:xfrm>
          <a:off x="298741" y="1492121"/>
          <a:ext cx="11492917" cy="2666061"/>
        </p:xfrm>
        <a:graphic>
          <a:graphicData uri="http://schemas.openxmlformats.org/drawingml/2006/table">
            <a:tbl>
              <a:tblPr firstRow="1" bandRow="1">
                <a:tableStyleId>{5C22544A-7EE6-4342-B048-85BDC9FD1C3A}</a:tableStyleId>
              </a:tblPr>
              <a:tblGrid>
                <a:gridCol w="2823505">
                  <a:extLst>
                    <a:ext uri="{9D8B030D-6E8A-4147-A177-3AD203B41FA5}">
                      <a16:colId xmlns:a16="http://schemas.microsoft.com/office/drawing/2014/main" val="755223232"/>
                    </a:ext>
                  </a:extLst>
                </a:gridCol>
                <a:gridCol w="2169622">
                  <a:extLst>
                    <a:ext uri="{9D8B030D-6E8A-4147-A177-3AD203B41FA5}">
                      <a16:colId xmlns:a16="http://schemas.microsoft.com/office/drawing/2014/main" val="4035311623"/>
                    </a:ext>
                  </a:extLst>
                </a:gridCol>
                <a:gridCol w="2369127">
                  <a:extLst>
                    <a:ext uri="{9D8B030D-6E8A-4147-A177-3AD203B41FA5}">
                      <a16:colId xmlns:a16="http://schemas.microsoft.com/office/drawing/2014/main" val="2123549180"/>
                    </a:ext>
                  </a:extLst>
                </a:gridCol>
                <a:gridCol w="2143474">
                  <a:extLst>
                    <a:ext uri="{9D8B030D-6E8A-4147-A177-3AD203B41FA5}">
                      <a16:colId xmlns:a16="http://schemas.microsoft.com/office/drawing/2014/main" val="20003"/>
                    </a:ext>
                  </a:extLst>
                </a:gridCol>
                <a:gridCol w="1987189">
                  <a:extLst>
                    <a:ext uri="{9D8B030D-6E8A-4147-A177-3AD203B41FA5}">
                      <a16:colId xmlns:a16="http://schemas.microsoft.com/office/drawing/2014/main" val="4257439502"/>
                    </a:ext>
                  </a:extLst>
                </a:gridCol>
              </a:tblGrid>
              <a:tr h="843600">
                <a:tc>
                  <a:txBody>
                    <a:bodyPr/>
                    <a:lstStyle/>
                    <a:p>
                      <a:r>
                        <a:rPr lang="en-GB" dirty="0"/>
                        <a:t>Group</a:t>
                      </a:r>
                    </a:p>
                  </a:txBody>
                  <a:tcPr/>
                </a:tc>
                <a:tc>
                  <a:txBody>
                    <a:bodyPr/>
                    <a:lstStyle/>
                    <a:p>
                      <a:pPr algn="ctr"/>
                      <a:r>
                        <a:rPr lang="en-GB" dirty="0"/>
                        <a:t>Study 1</a:t>
                      </a:r>
                    </a:p>
                    <a:p>
                      <a:pPr algn="ctr"/>
                      <a:r>
                        <a:rPr lang="en-GB" dirty="0"/>
                        <a:t>(N = 9)</a:t>
                      </a:r>
                    </a:p>
                  </a:txBody>
                  <a:tcPr/>
                </a:tc>
                <a:tc>
                  <a:txBody>
                    <a:bodyPr/>
                    <a:lstStyle/>
                    <a:p>
                      <a:pPr algn="ctr"/>
                      <a:r>
                        <a:rPr lang="en-GB" dirty="0"/>
                        <a:t>Study 3</a:t>
                      </a:r>
                    </a:p>
                    <a:p>
                      <a:pPr algn="ctr"/>
                      <a:r>
                        <a:rPr lang="en-GB" dirty="0"/>
                        <a:t>(N = 4)</a:t>
                      </a:r>
                    </a:p>
                  </a:txBody>
                  <a:tcPr/>
                </a:tc>
                <a:tc>
                  <a:txBody>
                    <a:bodyPr/>
                    <a:lstStyle/>
                    <a:p>
                      <a:pPr algn="ctr"/>
                      <a:r>
                        <a:rPr lang="en-GB" dirty="0"/>
                        <a:t>Study 4 </a:t>
                      </a:r>
                    </a:p>
                    <a:p>
                      <a:pPr algn="ctr"/>
                      <a:r>
                        <a:rPr lang="en-GB" dirty="0"/>
                        <a:t>(N = 40)</a:t>
                      </a:r>
                    </a:p>
                    <a:p>
                      <a:pPr algn="ctr"/>
                      <a:endParaRPr lang="en-GB" dirty="0"/>
                    </a:p>
                  </a:txBody>
                  <a:tcPr/>
                </a:tc>
                <a:tc>
                  <a:txBody>
                    <a:bodyPr/>
                    <a:lstStyle/>
                    <a:p>
                      <a:pPr algn="ctr"/>
                      <a:r>
                        <a:rPr lang="en-GB" dirty="0"/>
                        <a:t>Combined Group</a:t>
                      </a:r>
                    </a:p>
                  </a:txBody>
                  <a:tcPr/>
                </a:tc>
                <a:extLst>
                  <a:ext uri="{0D108BD9-81ED-4DB2-BD59-A6C34878D82A}">
                    <a16:rowId xmlns:a16="http://schemas.microsoft.com/office/drawing/2014/main" val="615777991"/>
                  </a:ext>
                </a:extLst>
              </a:tr>
              <a:tr h="570136">
                <a:tc>
                  <a:txBody>
                    <a:bodyPr/>
                    <a:lstStyle/>
                    <a:p>
                      <a:r>
                        <a:rPr lang="en-GB" dirty="0"/>
                        <a:t>SH around segregation in history</a:t>
                      </a:r>
                    </a:p>
                  </a:txBody>
                  <a:tcPr/>
                </a:tc>
                <a:tc>
                  <a:txBody>
                    <a:bodyPr/>
                    <a:lstStyle/>
                    <a:p>
                      <a:pPr algn="ctr"/>
                      <a:r>
                        <a:rPr lang="en-GB" dirty="0"/>
                        <a:t>9/46 = 20%</a:t>
                      </a:r>
                    </a:p>
                  </a:txBody>
                  <a:tcPr/>
                </a:tc>
                <a:tc>
                  <a:txBody>
                    <a:bodyPr/>
                    <a:lstStyle/>
                    <a:p>
                      <a:pPr algn="ctr"/>
                      <a:r>
                        <a:rPr lang="en-GB" dirty="0"/>
                        <a:t>4/16 = 40%</a:t>
                      </a:r>
                    </a:p>
                  </a:txBody>
                  <a:tcPr/>
                </a:tc>
                <a:tc>
                  <a:txBody>
                    <a:bodyPr/>
                    <a:lstStyle/>
                    <a:p>
                      <a:pPr algn="ctr"/>
                      <a:r>
                        <a:rPr lang="en-GB" dirty="0"/>
                        <a:t>40/104 = 38%</a:t>
                      </a:r>
                    </a:p>
                  </a:txBody>
                  <a:tcPr/>
                </a:tc>
                <a:tc>
                  <a:txBody>
                    <a:bodyPr/>
                    <a:lstStyle/>
                    <a:p>
                      <a:pPr algn="ctr"/>
                      <a:r>
                        <a:rPr lang="en-GB" dirty="0"/>
                        <a:t>32%</a:t>
                      </a:r>
                    </a:p>
                  </a:txBody>
                  <a:tcPr/>
                </a:tc>
                <a:extLst>
                  <a:ext uri="{0D108BD9-81ED-4DB2-BD59-A6C34878D82A}">
                    <a16:rowId xmlns:a16="http://schemas.microsoft.com/office/drawing/2014/main" val="202237001"/>
                  </a:ext>
                </a:extLst>
              </a:tr>
              <a:tr h="384201">
                <a:tc>
                  <a:txBody>
                    <a:bodyPr/>
                    <a:lstStyle/>
                    <a:p>
                      <a:r>
                        <a:rPr lang="en-GB" dirty="0"/>
                        <a:t>Self-harm only</a:t>
                      </a:r>
                    </a:p>
                  </a:txBody>
                  <a:tcPr/>
                </a:tc>
                <a:tc>
                  <a:txBody>
                    <a:bodyPr/>
                    <a:lstStyle/>
                    <a:p>
                      <a:pPr algn="ctr"/>
                      <a:r>
                        <a:rPr lang="en-GB" dirty="0"/>
                        <a:t>1 (3%)</a:t>
                      </a:r>
                    </a:p>
                  </a:txBody>
                  <a:tcPr/>
                </a:tc>
                <a:tc>
                  <a:txBody>
                    <a:bodyPr/>
                    <a:lstStyle/>
                    <a:p>
                      <a:pPr algn="ctr"/>
                      <a:r>
                        <a:rPr lang="en-GB" dirty="0"/>
                        <a:t>0</a:t>
                      </a:r>
                    </a:p>
                  </a:txBody>
                  <a:tcPr/>
                </a:tc>
                <a:tc>
                  <a:txBody>
                    <a:bodyPr/>
                    <a:lstStyle/>
                    <a:p>
                      <a:pPr algn="ctr"/>
                      <a:r>
                        <a:rPr lang="en-GB" dirty="0"/>
                        <a:t>4 (7%)</a:t>
                      </a:r>
                    </a:p>
                  </a:txBody>
                  <a:tcPr/>
                </a:tc>
                <a:tc>
                  <a:txBody>
                    <a:bodyPr/>
                    <a:lstStyle/>
                    <a:p>
                      <a:pPr algn="ctr"/>
                      <a:r>
                        <a:rPr lang="en-GB" dirty="0"/>
                        <a:t>4%</a:t>
                      </a:r>
                    </a:p>
                  </a:txBody>
                  <a:tcPr/>
                </a:tc>
                <a:extLst>
                  <a:ext uri="{0D108BD9-81ED-4DB2-BD59-A6C34878D82A}">
                    <a16:rowId xmlns:a16="http://schemas.microsoft.com/office/drawing/2014/main" val="2176017435"/>
                  </a:ext>
                </a:extLst>
              </a:tr>
              <a:tr h="727381">
                <a:tc>
                  <a:txBody>
                    <a:bodyPr/>
                    <a:lstStyle/>
                    <a:p>
                      <a:r>
                        <a:rPr lang="en-GB" dirty="0">
                          <a:solidFill>
                            <a:schemeClr val="tx1"/>
                          </a:solidFill>
                        </a:rPr>
                        <a:t>Dual harm </a:t>
                      </a:r>
                    </a:p>
                  </a:txBody>
                  <a:tcPr>
                    <a:solidFill>
                      <a:srgbClr val="00B0F0"/>
                    </a:solidFill>
                  </a:tcPr>
                </a:tc>
                <a:tc>
                  <a:txBody>
                    <a:bodyPr/>
                    <a:lstStyle/>
                    <a:p>
                      <a:pPr algn="ctr"/>
                      <a:r>
                        <a:rPr lang="en-GB" dirty="0">
                          <a:solidFill>
                            <a:schemeClr val="tx1"/>
                          </a:solidFill>
                        </a:rPr>
                        <a:t>8 (17%)</a:t>
                      </a:r>
                    </a:p>
                  </a:txBody>
                  <a:tcPr>
                    <a:solidFill>
                      <a:srgbClr val="00B0F0"/>
                    </a:solidFill>
                  </a:tcPr>
                </a:tc>
                <a:tc>
                  <a:txBody>
                    <a:bodyPr/>
                    <a:lstStyle/>
                    <a:p>
                      <a:pPr algn="ctr"/>
                      <a:r>
                        <a:rPr lang="en-GB" dirty="0">
                          <a:solidFill>
                            <a:schemeClr val="tx1"/>
                          </a:solidFill>
                        </a:rPr>
                        <a:t>4 (29%)</a:t>
                      </a:r>
                    </a:p>
                  </a:txBody>
                  <a:tcPr>
                    <a:solidFill>
                      <a:srgbClr val="00B0F0"/>
                    </a:solidFill>
                  </a:tcPr>
                </a:tc>
                <a:tc>
                  <a:txBody>
                    <a:bodyPr/>
                    <a:lstStyle/>
                    <a:p>
                      <a:pPr algn="ctr"/>
                      <a:r>
                        <a:rPr lang="en-GB" dirty="0">
                          <a:solidFill>
                            <a:schemeClr val="tx1"/>
                          </a:solidFill>
                        </a:rPr>
                        <a:t>36 (35%)</a:t>
                      </a:r>
                    </a:p>
                  </a:txBody>
                  <a:tcPr>
                    <a:solidFill>
                      <a:srgbClr val="00B0F0"/>
                    </a:solidFill>
                  </a:tcPr>
                </a:tc>
                <a:tc>
                  <a:txBody>
                    <a:bodyPr/>
                    <a:lstStyle/>
                    <a:p>
                      <a:pPr algn="ctr"/>
                      <a:r>
                        <a:rPr lang="en-GB" dirty="0">
                          <a:solidFill>
                            <a:schemeClr val="tx1"/>
                          </a:solidFill>
                        </a:rPr>
                        <a:t>29%</a:t>
                      </a:r>
                    </a:p>
                  </a:txBody>
                  <a:tcPr>
                    <a:solidFill>
                      <a:srgbClr val="00B0F0"/>
                    </a:solidFill>
                  </a:tcPr>
                </a:tc>
                <a:extLst>
                  <a:ext uri="{0D108BD9-81ED-4DB2-BD59-A6C34878D82A}">
                    <a16:rowId xmlns:a16="http://schemas.microsoft.com/office/drawing/2014/main" val="857708722"/>
                  </a:ext>
                </a:extLst>
              </a:tr>
            </a:tbl>
          </a:graphicData>
        </a:graphic>
      </p:graphicFrame>
      <p:sp>
        <p:nvSpPr>
          <p:cNvPr id="3" name="TextBox 2"/>
          <p:cNvSpPr txBox="1"/>
          <p:nvPr/>
        </p:nvSpPr>
        <p:spPr>
          <a:xfrm>
            <a:off x="85111" y="4326829"/>
            <a:ext cx="12020204" cy="1754326"/>
          </a:xfrm>
          <a:prstGeom prst="rect">
            <a:avLst/>
          </a:prstGeom>
          <a:noFill/>
        </p:spPr>
        <p:txBody>
          <a:bodyPr wrap="square" rtlCol="0">
            <a:spAutoFit/>
          </a:bodyPr>
          <a:lstStyle/>
          <a:p>
            <a:pPr algn="ctr"/>
            <a:r>
              <a:rPr lang="en-GB" b="1" dirty="0"/>
              <a:t>Summary:  </a:t>
            </a:r>
          </a:p>
          <a:p>
            <a:pPr algn="ctr"/>
            <a:endParaRPr lang="en-GB" b="1" dirty="0"/>
          </a:p>
          <a:p>
            <a:pPr algn="ctr"/>
            <a:r>
              <a:rPr lang="en-GB" dirty="0"/>
              <a:t>32% of individuals who self-harm will have at least 1 episode near segregation</a:t>
            </a:r>
          </a:p>
          <a:p>
            <a:pPr algn="ctr"/>
            <a:r>
              <a:rPr lang="en-GB" dirty="0"/>
              <a:t>Of these, 90% are in the dual harm group.</a:t>
            </a:r>
          </a:p>
          <a:p>
            <a:pPr algn="ctr"/>
            <a:endParaRPr lang="en-GB" dirty="0"/>
          </a:p>
          <a:p>
            <a:pPr algn="ctr"/>
            <a:r>
              <a:rPr lang="en-GB" dirty="0"/>
              <a:t>29% of the Dual Harm group compared with 4% of SH group will harm around segregation </a:t>
            </a:r>
          </a:p>
        </p:txBody>
      </p:sp>
    </p:spTree>
    <p:extLst>
      <p:ext uri="{BB962C8B-B14F-4D97-AF65-F5344CB8AC3E}">
        <p14:creationId xmlns:p14="http://schemas.microsoft.com/office/powerpoint/2010/main" val="3627238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Self-harm in or within 1 month post-segregation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5920521"/>
              </p:ext>
            </p:extLst>
          </p:nvPr>
        </p:nvGraphicFramePr>
        <p:xfrm>
          <a:off x="508000" y="964276"/>
          <a:ext cx="11538610" cy="5410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44026E08-299C-4CD3-BFC1-AE204EFA12E9}" type="datetime4">
              <a:rPr lang="en-GB" altLang="en-US" smtClean="0">
                <a:solidFill>
                  <a:srgbClr val="000000"/>
                </a:solidFill>
              </a:rPr>
              <a:pPr/>
              <a:t>02 September 2019</a:t>
            </a:fld>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D586CA68-4FB1-427B-BB86-91C02EACE322}" type="slidenum">
              <a:rPr lang="en-GB" altLang="en-US" smtClean="0">
                <a:solidFill>
                  <a:srgbClr val="000000"/>
                </a:solidFill>
              </a:rPr>
              <a:pPr/>
              <a:t>24</a:t>
            </a:fld>
            <a:endParaRPr lang="en-GB" altLang="en-US">
              <a:solidFill>
                <a:srgbClr val="000000"/>
              </a:solidFill>
            </a:endParaRPr>
          </a:p>
        </p:txBody>
      </p:sp>
    </p:spTree>
    <p:extLst>
      <p:ext uri="{BB962C8B-B14F-4D97-AF65-F5344CB8AC3E}">
        <p14:creationId xmlns:p14="http://schemas.microsoft.com/office/powerpoint/2010/main" val="28420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BB41-B1CD-48FB-8115-C9EC99844126}"/>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BFF98648-5972-4F50-B7D5-70CD567AE171}"/>
              </a:ext>
            </a:extLst>
          </p:cNvPr>
          <p:cNvGraphicFramePr>
            <a:graphicFrameLocks noGrp="1"/>
          </p:cNvGraphicFramePr>
          <p:nvPr>
            <p:ph idx="1"/>
            <p:extLst>
              <p:ext uri="{D42A27DB-BD31-4B8C-83A1-F6EECF244321}">
                <p14:modId xmlns:p14="http://schemas.microsoft.com/office/powerpoint/2010/main" val="1978917581"/>
              </p:ext>
            </p:extLst>
          </p:nvPr>
        </p:nvGraphicFramePr>
        <p:xfrm>
          <a:off x="838200" y="553673"/>
          <a:ext cx="10515600" cy="5998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045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F94E-DB44-4900-9F2F-AA0145817E90}"/>
              </a:ext>
            </a:extLst>
          </p:cNvPr>
          <p:cNvSpPr>
            <a:spLocks noGrp="1"/>
          </p:cNvSpPr>
          <p:nvPr>
            <p:ph type="ctrTitle"/>
          </p:nvPr>
        </p:nvSpPr>
        <p:spPr/>
        <p:txBody>
          <a:bodyPr/>
          <a:lstStyle/>
          <a:p>
            <a:pPr algn="ctr"/>
            <a:r>
              <a:rPr lang="en-GB" sz="3600" dirty="0"/>
              <a:t>Dual Harm</a:t>
            </a:r>
          </a:p>
        </p:txBody>
      </p:sp>
      <p:sp>
        <p:nvSpPr>
          <p:cNvPr id="3" name="Subtitle 2">
            <a:extLst>
              <a:ext uri="{FF2B5EF4-FFF2-40B4-BE49-F238E27FC236}">
                <a16:creationId xmlns:a16="http://schemas.microsoft.com/office/drawing/2014/main" id="{16B2D161-8A62-4719-9BC3-3B4DA104C347}"/>
              </a:ext>
            </a:extLst>
          </p:cNvPr>
          <p:cNvSpPr>
            <a:spLocks noGrp="1"/>
          </p:cNvSpPr>
          <p:nvPr>
            <p:ph type="subTitle" idx="1"/>
          </p:nvPr>
        </p:nvSpPr>
        <p:spPr>
          <a:xfrm>
            <a:off x="914400" y="3276600"/>
            <a:ext cx="10363200" cy="522259"/>
          </a:xfrm>
        </p:spPr>
        <p:txBody>
          <a:bodyPr/>
          <a:lstStyle/>
          <a:p>
            <a:r>
              <a:rPr lang="en-GB" sz="2800" dirty="0"/>
              <a:t>Function and context</a:t>
            </a:r>
          </a:p>
        </p:txBody>
      </p:sp>
      <p:pic>
        <p:nvPicPr>
          <p:cNvPr id="4" name="Picture 3"/>
          <p:cNvPicPr>
            <a:picLocks noChangeAspect="1"/>
          </p:cNvPicPr>
          <p:nvPr/>
        </p:nvPicPr>
        <p:blipFill>
          <a:blip r:embed="rId2"/>
          <a:stretch>
            <a:fillRect/>
          </a:stretch>
        </p:blipFill>
        <p:spPr>
          <a:xfrm>
            <a:off x="8488899" y="4333694"/>
            <a:ext cx="3505200" cy="2324100"/>
          </a:xfrm>
          <a:prstGeom prst="rect">
            <a:avLst/>
          </a:prstGeom>
        </p:spPr>
      </p:pic>
    </p:spTree>
    <p:extLst>
      <p:ext uri="{BB962C8B-B14F-4D97-AF65-F5344CB8AC3E}">
        <p14:creationId xmlns:p14="http://schemas.microsoft.com/office/powerpoint/2010/main" val="299914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5F83-6567-450E-B7F8-551EDD3959BA}"/>
              </a:ext>
            </a:extLst>
          </p:cNvPr>
          <p:cNvSpPr>
            <a:spLocks noGrp="1"/>
          </p:cNvSpPr>
          <p:nvPr>
            <p:ph type="title"/>
          </p:nvPr>
        </p:nvSpPr>
        <p:spPr>
          <a:xfrm>
            <a:off x="806195" y="804672"/>
            <a:ext cx="3521359" cy="5248656"/>
          </a:xfrm>
        </p:spPr>
        <p:txBody>
          <a:bodyPr anchor="ctr">
            <a:normAutofit/>
          </a:bodyPr>
          <a:lstStyle/>
          <a:p>
            <a:pPr algn="ctr"/>
            <a:r>
              <a:rPr lang="en-GB" dirty="0"/>
              <a:t>Why do offenders harm in prison?</a:t>
            </a:r>
            <a:endParaRPr lang="en-GB"/>
          </a:p>
        </p:txBody>
      </p:sp>
      <p:sp>
        <p:nvSpPr>
          <p:cNvPr id="3" name="Content Placeholder 2">
            <a:extLst>
              <a:ext uri="{FF2B5EF4-FFF2-40B4-BE49-F238E27FC236}">
                <a16:creationId xmlns:a16="http://schemas.microsoft.com/office/drawing/2014/main" id="{AFB3E631-6C78-48F0-99C1-988BF6785A4C}"/>
              </a:ext>
            </a:extLst>
          </p:cNvPr>
          <p:cNvSpPr>
            <a:spLocks noGrp="1"/>
          </p:cNvSpPr>
          <p:nvPr>
            <p:ph idx="1"/>
          </p:nvPr>
        </p:nvSpPr>
        <p:spPr>
          <a:xfrm>
            <a:off x="4975861" y="804671"/>
            <a:ext cx="6399930" cy="5248657"/>
          </a:xfrm>
        </p:spPr>
        <p:txBody>
          <a:bodyPr anchor="ctr">
            <a:normAutofit/>
          </a:bodyPr>
          <a:lstStyle/>
          <a:p>
            <a:r>
              <a:rPr lang="en-GB" dirty="0"/>
              <a:t>Reviewed 148 ACCT interviews and documents to identify what the 67 prisoners said, at the time, about their self-harm behaviour</a:t>
            </a:r>
          </a:p>
          <a:p>
            <a:endParaRPr lang="en-GB" dirty="0"/>
          </a:p>
          <a:p>
            <a:r>
              <a:rPr lang="en-GB" dirty="0"/>
              <a:t>To capture the reasons ‘in the moment’</a:t>
            </a:r>
          </a:p>
          <a:p>
            <a:r>
              <a:rPr lang="en-GB" dirty="0"/>
              <a:t>To consider the interaction between individual factors and the prison environment</a:t>
            </a:r>
          </a:p>
          <a:p>
            <a:r>
              <a:rPr lang="en-GB" dirty="0"/>
              <a:t>To identify any differences for those reporting those who dual harm</a:t>
            </a:r>
          </a:p>
        </p:txBody>
      </p:sp>
    </p:spTree>
    <p:extLst>
      <p:ext uri="{BB962C8B-B14F-4D97-AF65-F5344CB8AC3E}">
        <p14:creationId xmlns:p14="http://schemas.microsoft.com/office/powerpoint/2010/main" val="3475125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Dynamic and recent factors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29461634"/>
              </p:ext>
            </p:extLst>
          </p:nvPr>
        </p:nvGraphicFramePr>
        <p:xfrm>
          <a:off x="508000" y="1447800"/>
          <a:ext cx="11074400" cy="4304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44026E08-299C-4CD3-BFC1-AE204EFA12E9}" type="datetime4">
              <a:rPr lang="en-GB" altLang="en-US" smtClean="0">
                <a:solidFill>
                  <a:srgbClr val="000000"/>
                </a:solidFill>
              </a:rPr>
              <a:pPr/>
              <a:t>02 September 2019</a:t>
            </a:fld>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D586CA68-4FB1-427B-BB86-91C02EACE322}" type="slidenum">
              <a:rPr lang="en-GB" altLang="en-US" smtClean="0">
                <a:solidFill>
                  <a:srgbClr val="000000"/>
                </a:solidFill>
              </a:rPr>
              <a:pPr/>
              <a:t>28</a:t>
            </a:fld>
            <a:endParaRPr lang="en-GB" altLang="en-US">
              <a:solidFill>
                <a:srgbClr val="000000"/>
              </a:solidFill>
            </a:endParaRPr>
          </a:p>
        </p:txBody>
      </p:sp>
    </p:spTree>
    <p:extLst>
      <p:ext uri="{BB962C8B-B14F-4D97-AF65-F5344CB8AC3E}">
        <p14:creationId xmlns:p14="http://schemas.microsoft.com/office/powerpoint/2010/main" val="2430766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7415-6EDA-4EEF-8434-70A64FFD464E}"/>
              </a:ext>
            </a:extLst>
          </p:cNvPr>
          <p:cNvSpPr>
            <a:spLocks noGrp="1"/>
          </p:cNvSpPr>
          <p:nvPr>
            <p:ph type="title"/>
          </p:nvPr>
        </p:nvSpPr>
        <p:spPr/>
        <p:txBody>
          <a:bodyPr/>
          <a:lstStyle/>
          <a:p>
            <a:r>
              <a:rPr lang="en-GB" dirty="0"/>
              <a:t>Suicide Intent</a:t>
            </a:r>
          </a:p>
        </p:txBody>
      </p:sp>
      <p:sp>
        <p:nvSpPr>
          <p:cNvPr id="3" name="Content Placeholder 2">
            <a:extLst>
              <a:ext uri="{FF2B5EF4-FFF2-40B4-BE49-F238E27FC236}">
                <a16:creationId xmlns:a16="http://schemas.microsoft.com/office/drawing/2014/main" id="{BE04967D-76A2-4753-8A8F-CE5582CF3E07}"/>
              </a:ext>
            </a:extLst>
          </p:cNvPr>
          <p:cNvSpPr>
            <a:spLocks noGrp="1"/>
          </p:cNvSpPr>
          <p:nvPr>
            <p:ph idx="1"/>
          </p:nvPr>
        </p:nvSpPr>
        <p:spPr>
          <a:xfrm>
            <a:off x="1126064" y="1970228"/>
            <a:ext cx="10456336" cy="3860121"/>
          </a:xfrm>
        </p:spPr>
        <p:txBody>
          <a:bodyPr>
            <a:normAutofit/>
          </a:bodyPr>
          <a:lstStyle/>
          <a:p>
            <a:pPr marL="0" indent="0">
              <a:buNone/>
            </a:pPr>
            <a:r>
              <a:rPr lang="en-GB" dirty="0"/>
              <a:t>There was a high level of </a:t>
            </a:r>
            <a:r>
              <a:rPr lang="en-GB" b="1" dirty="0"/>
              <a:t>Suicide Intent </a:t>
            </a:r>
            <a:r>
              <a:rPr lang="en-GB" dirty="0"/>
              <a:t>to their self-harm behaviour across both groups.</a:t>
            </a:r>
          </a:p>
          <a:p>
            <a:pPr marL="0" indent="0" algn="ctr">
              <a:buNone/>
            </a:pPr>
            <a:r>
              <a:rPr lang="en-GB" dirty="0"/>
              <a:t>16.3% of SH episodes specifically state suicide intent</a:t>
            </a:r>
          </a:p>
          <a:p>
            <a:pPr marL="0" indent="0">
              <a:buNone/>
            </a:pPr>
            <a:r>
              <a:rPr lang="en-GB" dirty="0"/>
              <a:t>		</a:t>
            </a:r>
          </a:p>
          <a:p>
            <a:pPr marL="0" indent="0" algn="ctr">
              <a:buNone/>
            </a:pPr>
            <a:r>
              <a:rPr lang="en-GB" dirty="0"/>
              <a:t>With each group, at least one episode being reported with a clear ‘wish to die’</a:t>
            </a:r>
          </a:p>
          <a:p>
            <a:pPr marL="0" indent="0" algn="ctr">
              <a:buNone/>
            </a:pPr>
            <a:r>
              <a:rPr lang="en-GB" dirty="0"/>
              <a:t>Dual Harm (33.3%)  vs Sole SH (30%)</a:t>
            </a:r>
          </a:p>
          <a:p>
            <a:pPr marL="0" indent="0" algn="ctr">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2">
            <a:alphaModFix amt="45000"/>
          </a:blip>
          <a:stretch>
            <a:fillRect/>
          </a:stretch>
        </p:blipFill>
        <p:spPr>
          <a:xfrm>
            <a:off x="6189055" y="0"/>
            <a:ext cx="6002945" cy="1722712"/>
          </a:xfrm>
          <a:prstGeom prst="rect">
            <a:avLst/>
          </a:prstGeom>
        </p:spPr>
      </p:pic>
    </p:spTree>
    <p:extLst>
      <p:ext uri="{BB962C8B-B14F-4D97-AF65-F5344CB8AC3E}">
        <p14:creationId xmlns:p14="http://schemas.microsoft.com/office/powerpoint/2010/main" val="197222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 y="624110"/>
            <a:ext cx="11086601" cy="1280890"/>
          </a:xfrm>
        </p:spPr>
        <p:txBody>
          <a:bodyPr>
            <a:normAutofit fontScale="90000"/>
          </a:bodyPr>
          <a:lstStyle/>
          <a:p>
            <a:r>
              <a:rPr lang="en-GB" dirty="0"/>
              <a:t>Service issue: Underlying Assumptions and Response</a:t>
            </a:r>
          </a:p>
        </p:txBody>
      </p:sp>
      <p:sp>
        <p:nvSpPr>
          <p:cNvPr id="6" name="Text Placeholder 5"/>
          <p:cNvSpPr>
            <a:spLocks noGrp="1"/>
          </p:cNvSpPr>
          <p:nvPr>
            <p:ph type="body" idx="1"/>
          </p:nvPr>
        </p:nvSpPr>
        <p:spPr>
          <a:xfrm>
            <a:off x="0" y="2493671"/>
            <a:ext cx="4317876" cy="1089529"/>
          </a:xfrm>
        </p:spPr>
        <p:txBody>
          <a:bodyPr/>
          <a:lstStyle/>
          <a:p>
            <a:pPr algn="ctr"/>
            <a:r>
              <a:rPr lang="en-GB" dirty="0"/>
              <a:t>Zero Tolerance</a:t>
            </a:r>
          </a:p>
          <a:p>
            <a:pPr algn="ctr"/>
            <a:r>
              <a:rPr lang="en-GB" dirty="0"/>
              <a:t>Punishment</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177819" y="3854946"/>
            <a:ext cx="21431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 Placeholder 6"/>
          <p:cNvSpPr>
            <a:spLocks noGrp="1"/>
          </p:cNvSpPr>
          <p:nvPr>
            <p:ph type="body" sz="quarter" idx="3"/>
          </p:nvPr>
        </p:nvSpPr>
        <p:spPr>
          <a:xfrm>
            <a:off x="7360888" y="2716103"/>
            <a:ext cx="4320480" cy="867097"/>
          </a:xfrm>
        </p:spPr>
        <p:txBody>
          <a:bodyPr/>
          <a:lstStyle/>
          <a:p>
            <a:pPr algn="ctr"/>
            <a:r>
              <a:rPr lang="en-GB" dirty="0"/>
              <a:t>Individualised  Supportive Care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194" y="4293096"/>
            <a:ext cx="2686050" cy="1704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4583832" y="5998071"/>
            <a:ext cx="3323346" cy="369332"/>
          </a:xfrm>
          <a:prstGeom prst="rect">
            <a:avLst/>
          </a:prstGeom>
          <a:noFill/>
        </p:spPr>
        <p:txBody>
          <a:bodyPr wrap="none" rtlCol="0">
            <a:spAutoFit/>
          </a:bodyPr>
          <a:lstStyle/>
          <a:p>
            <a:r>
              <a:rPr lang="en-GB" dirty="0"/>
              <a:t>Segregation or Care Suite?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141" y="1892437"/>
            <a:ext cx="1470675" cy="15481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Content Placeholder 7"/>
          <p:cNvPicPr>
            <a:picLocks noGrp="1" noChangeAspect="1"/>
          </p:cNvPicPr>
          <p:nvPr>
            <p:ph sz="quarter" idx="4"/>
          </p:nvPr>
        </p:nvPicPr>
        <p:blipFill>
          <a:blip r:embed="rId5"/>
          <a:stretch>
            <a:fillRect/>
          </a:stretch>
        </p:blipFill>
        <p:spPr>
          <a:xfrm>
            <a:off x="8454132" y="3866710"/>
            <a:ext cx="2466975" cy="1847850"/>
          </a:xfrm>
          <a:prstGeom prst="rect">
            <a:avLst/>
          </a:prstGeom>
        </p:spPr>
      </p:pic>
      <p:pic>
        <p:nvPicPr>
          <p:cNvPr id="4" name="Picture 3"/>
          <p:cNvPicPr>
            <a:picLocks noChangeAspect="1"/>
          </p:cNvPicPr>
          <p:nvPr/>
        </p:nvPicPr>
        <p:blipFill>
          <a:blip r:embed="rId6"/>
          <a:stretch>
            <a:fillRect/>
          </a:stretch>
        </p:blipFill>
        <p:spPr>
          <a:xfrm>
            <a:off x="10921106" y="5599231"/>
            <a:ext cx="1262889" cy="1262889"/>
          </a:xfrm>
          <a:prstGeom prst="rect">
            <a:avLst/>
          </a:prstGeom>
        </p:spPr>
      </p:pic>
    </p:spTree>
    <p:extLst>
      <p:ext uri="{BB962C8B-B14F-4D97-AF65-F5344CB8AC3E}">
        <p14:creationId xmlns:p14="http://schemas.microsoft.com/office/powerpoint/2010/main" val="2079871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AD12-3B56-4E67-A5F2-287919120D35}"/>
              </a:ext>
            </a:extLst>
          </p:cNvPr>
          <p:cNvSpPr>
            <a:spLocks noGrp="1"/>
          </p:cNvSpPr>
          <p:nvPr>
            <p:ph type="title"/>
          </p:nvPr>
        </p:nvSpPr>
        <p:spPr/>
        <p:txBody>
          <a:bodyPr/>
          <a:lstStyle/>
          <a:p>
            <a:r>
              <a:rPr lang="en-GB" dirty="0"/>
              <a:t>Dual harm: Similarities</a:t>
            </a:r>
          </a:p>
        </p:txBody>
      </p:sp>
      <p:sp>
        <p:nvSpPr>
          <p:cNvPr id="3" name="Content Placeholder 2">
            <a:extLst>
              <a:ext uri="{FF2B5EF4-FFF2-40B4-BE49-F238E27FC236}">
                <a16:creationId xmlns:a16="http://schemas.microsoft.com/office/drawing/2014/main" id="{41B326CF-2542-40A4-A3B7-06EF6D529DC1}"/>
              </a:ext>
            </a:extLst>
          </p:cNvPr>
          <p:cNvSpPr>
            <a:spLocks noGrp="1"/>
          </p:cNvSpPr>
          <p:nvPr>
            <p:ph idx="1"/>
          </p:nvPr>
        </p:nvSpPr>
        <p:spPr>
          <a:xfrm>
            <a:off x="440888" y="1749805"/>
            <a:ext cx="11074400" cy="4721292"/>
          </a:xfrm>
        </p:spPr>
        <p:txBody>
          <a:bodyPr/>
          <a:lstStyle/>
          <a:p>
            <a:pPr marL="0" indent="0">
              <a:buNone/>
            </a:pPr>
            <a:r>
              <a:rPr lang="en-GB" sz="2000" dirty="0"/>
              <a:t>No greater reporting around SH due to:</a:t>
            </a:r>
          </a:p>
          <a:p>
            <a:pPr marL="0" indent="0">
              <a:buNone/>
            </a:pPr>
            <a:endParaRPr lang="en-GB" sz="2000" dirty="0"/>
          </a:p>
          <a:p>
            <a:r>
              <a:rPr lang="en-GB" sz="2000" dirty="0"/>
              <a:t>Their reported emotions (anxiety, anger or low mood) </a:t>
            </a:r>
          </a:p>
          <a:p>
            <a:r>
              <a:rPr lang="en-GB" sz="2000" dirty="0"/>
              <a:t>The functions/purpose are pretty much the same.</a:t>
            </a:r>
          </a:p>
          <a:p>
            <a:endParaRPr lang="en-GB" sz="2000" dirty="0"/>
          </a:p>
          <a:p>
            <a:pPr marL="0" indent="0">
              <a:buNone/>
            </a:pPr>
            <a:endParaRPr lang="en-GB" sz="2000" dirty="0"/>
          </a:p>
          <a:p>
            <a:endParaRPr lang="en-GB" sz="2000" dirty="0"/>
          </a:p>
          <a:p>
            <a:endParaRPr lang="en-GB" dirty="0"/>
          </a:p>
          <a:p>
            <a:endParaRPr lang="en-GB" dirty="0"/>
          </a:p>
          <a:p>
            <a:endParaRPr lang="en-GB" dirty="0"/>
          </a:p>
        </p:txBody>
      </p:sp>
      <p:pic>
        <p:nvPicPr>
          <p:cNvPr id="5" name="Picture 4"/>
          <p:cNvPicPr>
            <a:picLocks noChangeAspect="1"/>
          </p:cNvPicPr>
          <p:nvPr/>
        </p:nvPicPr>
        <p:blipFill>
          <a:blip r:embed="rId2"/>
          <a:stretch>
            <a:fillRect/>
          </a:stretch>
        </p:blipFill>
        <p:spPr>
          <a:xfrm>
            <a:off x="9080500" y="0"/>
            <a:ext cx="3111500" cy="2616200"/>
          </a:xfrm>
          <a:prstGeom prst="rect">
            <a:avLst/>
          </a:prstGeom>
        </p:spPr>
      </p:pic>
    </p:spTree>
    <p:extLst>
      <p:ext uri="{BB962C8B-B14F-4D97-AF65-F5344CB8AC3E}">
        <p14:creationId xmlns:p14="http://schemas.microsoft.com/office/powerpoint/2010/main" val="327100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143F-F2EC-4DC1-8BE2-4D2736BE850C}"/>
              </a:ext>
            </a:extLst>
          </p:cNvPr>
          <p:cNvSpPr>
            <a:spLocks noGrp="1"/>
          </p:cNvSpPr>
          <p:nvPr>
            <p:ph type="title"/>
          </p:nvPr>
        </p:nvSpPr>
        <p:spPr/>
        <p:txBody>
          <a:bodyPr/>
          <a:lstStyle/>
          <a:p>
            <a:r>
              <a:rPr lang="en-GB" dirty="0"/>
              <a:t>Dual Harm: differences</a:t>
            </a:r>
            <a:br>
              <a:rPr lang="en-GB" dirty="0"/>
            </a:br>
            <a:br>
              <a:rPr lang="en-GB" dirty="0"/>
            </a:br>
            <a:r>
              <a:rPr lang="en-GB" dirty="0"/>
              <a:t>There are some emerging differences in relation to their reported triggers and concerns:</a:t>
            </a:r>
            <a:br>
              <a:rPr lang="en-GB" dirty="0"/>
            </a:br>
            <a:endParaRPr lang="en-GB" dirty="0"/>
          </a:p>
        </p:txBody>
      </p:sp>
      <p:sp>
        <p:nvSpPr>
          <p:cNvPr id="6" name="Text Placeholder 5">
            <a:extLst>
              <a:ext uri="{FF2B5EF4-FFF2-40B4-BE49-F238E27FC236}">
                <a16:creationId xmlns:a16="http://schemas.microsoft.com/office/drawing/2014/main" id="{B0293BAA-EED7-4B4C-BB60-8E2A081EEE4A}"/>
              </a:ext>
            </a:extLst>
          </p:cNvPr>
          <p:cNvSpPr>
            <a:spLocks noGrp="1"/>
          </p:cNvSpPr>
          <p:nvPr>
            <p:ph type="body" idx="1"/>
          </p:nvPr>
        </p:nvSpPr>
        <p:spPr>
          <a:xfrm>
            <a:off x="709083" y="2551495"/>
            <a:ext cx="5386917" cy="460832"/>
          </a:xfrm>
        </p:spPr>
        <p:txBody>
          <a:bodyPr/>
          <a:lstStyle/>
          <a:p>
            <a:r>
              <a:rPr lang="en-GB" dirty="0"/>
              <a:t>Self-harm</a:t>
            </a:r>
          </a:p>
        </p:txBody>
      </p:sp>
      <p:sp>
        <p:nvSpPr>
          <p:cNvPr id="3" name="Content Placeholder 2">
            <a:extLst>
              <a:ext uri="{FF2B5EF4-FFF2-40B4-BE49-F238E27FC236}">
                <a16:creationId xmlns:a16="http://schemas.microsoft.com/office/drawing/2014/main" id="{C9408BEC-C613-4387-ACB8-F0498CC46A6B}"/>
              </a:ext>
            </a:extLst>
          </p:cNvPr>
          <p:cNvSpPr>
            <a:spLocks noGrp="1"/>
          </p:cNvSpPr>
          <p:nvPr>
            <p:ph sz="half" idx="2"/>
          </p:nvPr>
        </p:nvSpPr>
        <p:spPr>
          <a:xfrm>
            <a:off x="609597" y="3093176"/>
            <a:ext cx="5386917" cy="3490186"/>
          </a:xfrm>
        </p:spPr>
        <p:txBody>
          <a:bodyPr/>
          <a:lstStyle/>
          <a:p>
            <a:r>
              <a:rPr lang="en-GB" dirty="0"/>
              <a:t>Awaiting contact with MH service or medication issue</a:t>
            </a:r>
          </a:p>
          <a:p>
            <a:r>
              <a:rPr lang="en-GB" dirty="0"/>
              <a:t>To feel the absence of a cellmate</a:t>
            </a:r>
          </a:p>
          <a:p>
            <a:r>
              <a:rPr lang="en-GB" dirty="0"/>
              <a:t>To feel anxious about trial or sentencing</a:t>
            </a:r>
          </a:p>
          <a:p>
            <a:endParaRPr lang="en-GB" dirty="0"/>
          </a:p>
        </p:txBody>
      </p:sp>
      <p:sp>
        <p:nvSpPr>
          <p:cNvPr id="7" name="Text Placeholder 6">
            <a:extLst>
              <a:ext uri="{FF2B5EF4-FFF2-40B4-BE49-F238E27FC236}">
                <a16:creationId xmlns:a16="http://schemas.microsoft.com/office/drawing/2014/main" id="{C61F95A8-5FDA-4849-B34B-C42347F67198}"/>
              </a:ext>
            </a:extLst>
          </p:cNvPr>
          <p:cNvSpPr>
            <a:spLocks noGrp="1"/>
          </p:cNvSpPr>
          <p:nvPr>
            <p:ph type="body" sz="quarter" idx="3"/>
          </p:nvPr>
        </p:nvSpPr>
        <p:spPr>
          <a:xfrm>
            <a:off x="6302425" y="2551495"/>
            <a:ext cx="5389033" cy="460832"/>
          </a:xfrm>
        </p:spPr>
        <p:txBody>
          <a:bodyPr/>
          <a:lstStyle/>
          <a:p>
            <a:r>
              <a:rPr lang="en-GB" dirty="0"/>
              <a:t>Dual Harm</a:t>
            </a:r>
          </a:p>
        </p:txBody>
      </p:sp>
      <p:sp>
        <p:nvSpPr>
          <p:cNvPr id="8" name="Content Placeholder 7">
            <a:extLst>
              <a:ext uri="{FF2B5EF4-FFF2-40B4-BE49-F238E27FC236}">
                <a16:creationId xmlns:a16="http://schemas.microsoft.com/office/drawing/2014/main" id="{2D157745-1C61-4907-BBAF-56F03EF5D710}"/>
              </a:ext>
            </a:extLst>
          </p:cNvPr>
          <p:cNvSpPr>
            <a:spLocks noGrp="1"/>
          </p:cNvSpPr>
          <p:nvPr>
            <p:ph sz="quarter" idx="4"/>
          </p:nvPr>
        </p:nvSpPr>
        <p:spPr>
          <a:xfrm>
            <a:off x="6195488" y="3215109"/>
            <a:ext cx="5389033" cy="2598461"/>
          </a:xfrm>
        </p:spPr>
        <p:txBody>
          <a:bodyPr/>
          <a:lstStyle/>
          <a:p>
            <a:r>
              <a:rPr lang="en-GB" dirty="0"/>
              <a:t>Under threat from other prisoners</a:t>
            </a:r>
          </a:p>
          <a:p>
            <a:r>
              <a:rPr lang="en-GB" dirty="0"/>
              <a:t>Compliance with Medication</a:t>
            </a:r>
          </a:p>
          <a:p>
            <a:r>
              <a:rPr lang="en-GB" dirty="0"/>
              <a:t>To feel anxious about release</a:t>
            </a:r>
          </a:p>
        </p:txBody>
      </p:sp>
      <p:sp>
        <p:nvSpPr>
          <p:cNvPr id="4" name="Date Placeholder 3">
            <a:extLst>
              <a:ext uri="{FF2B5EF4-FFF2-40B4-BE49-F238E27FC236}">
                <a16:creationId xmlns:a16="http://schemas.microsoft.com/office/drawing/2014/main" id="{A696ECFF-8712-48B0-8F16-7AAB2B5D0BAB}"/>
              </a:ext>
            </a:extLst>
          </p:cNvPr>
          <p:cNvSpPr>
            <a:spLocks noGrp="1"/>
          </p:cNvSpPr>
          <p:nvPr>
            <p:ph type="dt" sz="half" idx="10"/>
          </p:nvPr>
        </p:nvSpPr>
        <p:spPr/>
        <p:txBody>
          <a:bodyPr/>
          <a:lstStyle/>
          <a:p>
            <a:fld id="{44026E08-299C-4CD3-BFC1-AE204EFA12E9}" type="datetime4">
              <a:rPr lang="en-GB" altLang="en-US" smtClean="0">
                <a:solidFill>
                  <a:srgbClr val="000000"/>
                </a:solidFill>
              </a:rPr>
              <a:pPr/>
              <a:t>02 September 2019</a:t>
            </a:fld>
            <a:endParaRPr lang="en-GB" altLang="en-US">
              <a:solidFill>
                <a:srgbClr val="000000"/>
              </a:solidFill>
            </a:endParaRPr>
          </a:p>
        </p:txBody>
      </p:sp>
      <p:sp>
        <p:nvSpPr>
          <p:cNvPr id="5" name="Slide Number Placeholder 4">
            <a:extLst>
              <a:ext uri="{FF2B5EF4-FFF2-40B4-BE49-F238E27FC236}">
                <a16:creationId xmlns:a16="http://schemas.microsoft.com/office/drawing/2014/main" id="{EB34EB34-F812-49C2-A76A-5BB16DCF9D58}"/>
              </a:ext>
            </a:extLst>
          </p:cNvPr>
          <p:cNvSpPr>
            <a:spLocks noGrp="1"/>
          </p:cNvSpPr>
          <p:nvPr>
            <p:ph type="sldNum" sz="quarter" idx="11"/>
          </p:nvPr>
        </p:nvSpPr>
        <p:spPr/>
        <p:txBody>
          <a:bodyPr/>
          <a:lstStyle/>
          <a:p>
            <a:fld id="{D586CA68-4FB1-427B-BB86-91C02EACE322}" type="slidenum">
              <a:rPr lang="en-GB" altLang="en-US" smtClean="0">
                <a:solidFill>
                  <a:srgbClr val="000000"/>
                </a:solidFill>
              </a:rPr>
              <a:pPr/>
              <a:t>31</a:t>
            </a:fld>
            <a:endParaRPr lang="en-GB" altLang="en-US">
              <a:solidFill>
                <a:srgbClr val="000000"/>
              </a:solidFill>
            </a:endParaRPr>
          </a:p>
        </p:txBody>
      </p:sp>
    </p:spTree>
    <p:extLst>
      <p:ext uri="{BB962C8B-B14F-4D97-AF65-F5344CB8AC3E}">
        <p14:creationId xmlns:p14="http://schemas.microsoft.com/office/powerpoint/2010/main" val="313391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8A1B-C2F5-4AB5-9E5E-087005D77B64}"/>
              </a:ext>
            </a:extLst>
          </p:cNvPr>
          <p:cNvSpPr>
            <a:spLocks noGrp="1"/>
          </p:cNvSpPr>
          <p:nvPr>
            <p:ph type="title"/>
          </p:nvPr>
        </p:nvSpPr>
        <p:spPr>
          <a:xfrm>
            <a:off x="646111" y="452718"/>
            <a:ext cx="9404723" cy="1400530"/>
          </a:xfrm>
        </p:spPr>
        <p:txBody>
          <a:bodyPr/>
          <a:lstStyle/>
          <a:p>
            <a:r>
              <a:rPr lang="en-GB" dirty="0"/>
              <a:t>Tentative Conclusions</a:t>
            </a:r>
          </a:p>
        </p:txBody>
      </p:sp>
      <p:sp>
        <p:nvSpPr>
          <p:cNvPr id="3" name="Content Placeholder 2">
            <a:extLst>
              <a:ext uri="{FF2B5EF4-FFF2-40B4-BE49-F238E27FC236}">
                <a16:creationId xmlns:a16="http://schemas.microsoft.com/office/drawing/2014/main" id="{59E3279A-4FCD-4879-BF12-9A6A956CE6B7}"/>
              </a:ext>
            </a:extLst>
          </p:cNvPr>
          <p:cNvSpPr>
            <a:spLocks noGrp="1"/>
          </p:cNvSpPr>
          <p:nvPr>
            <p:ph idx="1"/>
          </p:nvPr>
        </p:nvSpPr>
        <p:spPr>
          <a:xfrm>
            <a:off x="566759" y="1152983"/>
            <a:ext cx="11207618" cy="4934466"/>
          </a:xfrm>
        </p:spPr>
        <p:txBody>
          <a:bodyPr>
            <a:noAutofit/>
          </a:bodyPr>
          <a:lstStyle/>
          <a:p>
            <a:r>
              <a:rPr lang="en-GB" sz="2000" b="1" dirty="0"/>
              <a:t>The emotion and function of the behaviour does not differ based on whether they are also violent; but there are differences in the triggers and context.</a:t>
            </a:r>
          </a:p>
          <a:p>
            <a:pPr lvl="1"/>
            <a:r>
              <a:rPr lang="en-GB" sz="1600" dirty="0"/>
              <a:t>Self-harm only prisoners: self-harm due to more anxious about the early stages of prison, feeling the absence of a cell mate and awaiting mental health input</a:t>
            </a:r>
          </a:p>
          <a:p>
            <a:pPr lvl="1"/>
            <a:r>
              <a:rPr lang="en-GB" sz="1600" dirty="0"/>
              <a:t>Dual harm prisoners: self-harm higher within the context of anxiety around threats and release.</a:t>
            </a:r>
          </a:p>
          <a:p>
            <a:r>
              <a:rPr lang="en-GB" sz="2000" b="1" dirty="0"/>
              <a:t>Generally in prisoners the leading concerns are related to:</a:t>
            </a:r>
          </a:p>
          <a:p>
            <a:pPr lvl="1"/>
            <a:r>
              <a:rPr lang="en-GB" sz="1600" dirty="0"/>
              <a:t>Bereavement and losing connection with loved ones including inability to fulfil supportive roles</a:t>
            </a:r>
          </a:p>
          <a:p>
            <a:pPr lvl="1"/>
            <a:r>
              <a:rPr lang="en-GB" sz="1600" dirty="0"/>
              <a:t>Under threat by other prisoners and not feeling safe</a:t>
            </a:r>
          </a:p>
          <a:p>
            <a:pPr lvl="1"/>
            <a:r>
              <a:rPr lang="en-GB" sz="1600" dirty="0"/>
              <a:t>Punishment regimes which some find more difficult</a:t>
            </a:r>
          </a:p>
          <a:p>
            <a:pPr lvl="1"/>
            <a:r>
              <a:rPr lang="en-GB" sz="1600" dirty="0"/>
              <a:t>Persistent and intrusive thoughts</a:t>
            </a:r>
          </a:p>
          <a:p>
            <a:pPr lvl="1"/>
            <a:r>
              <a:rPr lang="en-GB" sz="1600" dirty="0"/>
              <a:t>Anxiety, anger and feeling low in equal measure.</a:t>
            </a:r>
          </a:p>
          <a:p>
            <a:pPr marL="190500" lvl="1" indent="0">
              <a:buNone/>
            </a:pPr>
            <a:endParaRPr lang="en-GB" sz="1700" dirty="0"/>
          </a:p>
          <a:p>
            <a:pPr marL="190500" lvl="1" indent="0">
              <a:buNone/>
            </a:pPr>
            <a:endParaRPr lang="en-GB" sz="1700" dirty="0"/>
          </a:p>
        </p:txBody>
      </p:sp>
    </p:spTree>
    <p:extLst>
      <p:ext uri="{BB962C8B-B14F-4D97-AF65-F5344CB8AC3E}">
        <p14:creationId xmlns:p14="http://schemas.microsoft.com/office/powerpoint/2010/main" val="375592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D48D-E8B9-486B-93D5-F6E85100A95C}"/>
              </a:ext>
            </a:extLst>
          </p:cNvPr>
          <p:cNvSpPr>
            <a:spLocks noGrp="1"/>
          </p:cNvSpPr>
          <p:nvPr>
            <p:ph type="title"/>
          </p:nvPr>
        </p:nvSpPr>
        <p:spPr/>
        <p:txBody>
          <a:bodyPr/>
          <a:lstStyle/>
          <a:p>
            <a:r>
              <a:rPr lang="en-GB" dirty="0"/>
              <a:t>What can we do?</a:t>
            </a:r>
          </a:p>
        </p:txBody>
      </p:sp>
      <p:sp>
        <p:nvSpPr>
          <p:cNvPr id="3" name="Content Placeholder 2">
            <a:extLst>
              <a:ext uri="{FF2B5EF4-FFF2-40B4-BE49-F238E27FC236}">
                <a16:creationId xmlns:a16="http://schemas.microsoft.com/office/drawing/2014/main" id="{DE763AD5-AA71-4853-93BE-811855C14EF7}"/>
              </a:ext>
            </a:extLst>
          </p:cNvPr>
          <p:cNvSpPr>
            <a:spLocks noGrp="1"/>
          </p:cNvSpPr>
          <p:nvPr>
            <p:ph idx="1"/>
          </p:nvPr>
        </p:nvSpPr>
        <p:spPr>
          <a:xfrm>
            <a:off x="646111" y="1503723"/>
            <a:ext cx="10565774" cy="4997745"/>
          </a:xfrm>
        </p:spPr>
        <p:txBody>
          <a:bodyPr>
            <a:normAutofit/>
          </a:bodyPr>
          <a:lstStyle/>
          <a:p>
            <a:r>
              <a:rPr lang="en-GB" sz="2000" dirty="0"/>
              <a:t>We can remain mindful that risk of violence is related to risk of harm to self, &amp; together there is a link to </a:t>
            </a:r>
            <a:r>
              <a:rPr lang="en-GB" sz="2000" dirty="0" err="1"/>
              <a:t>firesetting</a:t>
            </a:r>
            <a:r>
              <a:rPr lang="en-GB" sz="2000" dirty="0"/>
              <a:t>.</a:t>
            </a:r>
          </a:p>
          <a:p>
            <a:r>
              <a:rPr lang="en-GB" sz="2000" dirty="0"/>
              <a:t>There is much similarity in the emotions and purpose of the self-harm so similar interventions targeting these aspects may well be appropriate. </a:t>
            </a:r>
          </a:p>
          <a:p>
            <a:endParaRPr lang="en-GB" sz="2000" dirty="0"/>
          </a:p>
          <a:p>
            <a:pPr marL="0" indent="0">
              <a:buNone/>
            </a:pPr>
            <a:r>
              <a:rPr lang="en-GB" sz="2000" dirty="0"/>
              <a:t>We could provide additional assessment and support:</a:t>
            </a:r>
          </a:p>
          <a:p>
            <a:pPr lvl="1"/>
            <a:r>
              <a:rPr lang="en-GB" sz="1700" dirty="0"/>
              <a:t>Stronger safeguards around punishment regimes (particularly Basic regime).</a:t>
            </a:r>
          </a:p>
          <a:p>
            <a:pPr lvl="1"/>
            <a:r>
              <a:rPr lang="en-GB" sz="1700" dirty="0"/>
              <a:t>Enhancing responses to bereavement </a:t>
            </a:r>
          </a:p>
          <a:p>
            <a:pPr lvl="1"/>
            <a:r>
              <a:rPr lang="en-GB" sz="1700" dirty="0"/>
              <a:t>Consider innovative ways across the service to support family connection</a:t>
            </a:r>
          </a:p>
          <a:p>
            <a:pPr lvl="1"/>
            <a:r>
              <a:rPr lang="en-GB" sz="1700" dirty="0"/>
              <a:t>More robust response to reported peer threat.</a:t>
            </a:r>
          </a:p>
          <a:p>
            <a:pPr lvl="1"/>
            <a:r>
              <a:rPr lang="en-GB" sz="1700" dirty="0"/>
              <a:t>Front end support to the early days through trial and sentencing.</a:t>
            </a:r>
          </a:p>
          <a:p>
            <a:pPr lvl="1"/>
            <a:r>
              <a:rPr lang="en-GB" sz="1700" dirty="0"/>
              <a:t>Some differentiation in the timing of support for different groups of prisoners</a:t>
            </a:r>
          </a:p>
          <a:p>
            <a:pPr marL="0" indent="0">
              <a:buNone/>
            </a:pPr>
            <a:endParaRPr lang="en-GB" dirty="0"/>
          </a:p>
          <a:p>
            <a:endParaRPr lang="en-GB" dirty="0"/>
          </a:p>
        </p:txBody>
      </p:sp>
      <p:pic>
        <p:nvPicPr>
          <p:cNvPr id="4" name="Picture 3"/>
          <p:cNvPicPr>
            <a:picLocks noChangeAspect="1"/>
          </p:cNvPicPr>
          <p:nvPr/>
        </p:nvPicPr>
        <p:blipFill>
          <a:blip r:embed="rId2"/>
          <a:stretch>
            <a:fillRect/>
          </a:stretch>
        </p:blipFill>
        <p:spPr>
          <a:xfrm>
            <a:off x="8451563" y="0"/>
            <a:ext cx="3740436" cy="1514359"/>
          </a:xfrm>
          <a:prstGeom prst="rect">
            <a:avLst/>
          </a:prstGeom>
        </p:spPr>
      </p:pic>
    </p:spTree>
    <p:extLst>
      <p:ext uri="{BB962C8B-B14F-4D97-AF65-F5344CB8AC3E}">
        <p14:creationId xmlns:p14="http://schemas.microsoft.com/office/powerpoint/2010/main" val="3963453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Paper (covers studies 1 and 2)</a:t>
            </a:r>
          </a:p>
        </p:txBody>
      </p:sp>
      <p:sp>
        <p:nvSpPr>
          <p:cNvPr id="3" name="Content Placeholder 2"/>
          <p:cNvSpPr>
            <a:spLocks noGrp="1"/>
          </p:cNvSpPr>
          <p:nvPr>
            <p:ph idx="1"/>
          </p:nvPr>
        </p:nvSpPr>
        <p:spPr>
          <a:xfrm>
            <a:off x="508000" y="1447801"/>
            <a:ext cx="11074400" cy="6467924"/>
          </a:xfrm>
        </p:spPr>
        <p:txBody>
          <a:bodyPr/>
          <a:lstStyle/>
          <a:p>
            <a:pPr marL="0" indent="0">
              <a:buNone/>
            </a:pPr>
            <a:r>
              <a:rPr lang="en-GB" dirty="0"/>
              <a:t>Slade, K. (2017) Dual Harm: An exploration of the presence and characteristics for dual violence and self-harm behaviour in prison. </a:t>
            </a:r>
            <a:r>
              <a:rPr lang="en-GB" i="1" dirty="0"/>
              <a:t>Journal of Criminal Psychology (online).</a:t>
            </a:r>
          </a:p>
          <a:p>
            <a:pPr marL="0" indent="0">
              <a:buNone/>
            </a:pPr>
            <a:endParaRPr lang="en-GB" i="1" dirty="0"/>
          </a:p>
          <a:p>
            <a:pPr marL="0" indent="0" algn="ctr">
              <a:buNone/>
            </a:pPr>
            <a:r>
              <a:rPr lang="en-GB" dirty="0"/>
              <a:t>Please contact me if you’d like the slides, papers or interested in research avenues:  </a:t>
            </a:r>
            <a:r>
              <a:rPr lang="en-GB" sz="3200" dirty="0">
                <a:hlinkClick r:id="rId2"/>
              </a:rPr>
              <a:t>karen.slade@ntu.ac.uk</a:t>
            </a:r>
            <a:endParaRPr lang="en-GB" sz="3200" dirty="0"/>
          </a:p>
          <a:p>
            <a:pPr marL="0" indent="0" algn="ctr">
              <a:buNone/>
            </a:pPr>
            <a:endParaRPr lang="en-GB" sz="3200" i="1" dirty="0"/>
          </a:p>
          <a:p>
            <a:pPr marL="0" indent="0" algn="ctr">
              <a:buNone/>
            </a:pPr>
            <a:endParaRPr lang="en-GB" sz="3200" i="1" dirty="0"/>
          </a:p>
          <a:p>
            <a:endParaRPr lang="en-GB" i="1" dirty="0"/>
          </a:p>
          <a:p>
            <a:endParaRPr lang="en-GB" i="1" dirty="0"/>
          </a:p>
        </p:txBody>
      </p:sp>
      <p:sp>
        <p:nvSpPr>
          <p:cNvPr id="4" name="Date Placeholder 3"/>
          <p:cNvSpPr>
            <a:spLocks noGrp="1"/>
          </p:cNvSpPr>
          <p:nvPr>
            <p:ph type="dt" sz="half" idx="10"/>
          </p:nvPr>
        </p:nvSpPr>
        <p:spPr/>
        <p:txBody>
          <a:bodyPr/>
          <a:lstStyle/>
          <a:p>
            <a:fld id="{44026E08-299C-4CD3-BFC1-AE204EFA12E9}" type="datetime4">
              <a:rPr lang="en-GB" altLang="en-US" smtClean="0">
                <a:solidFill>
                  <a:srgbClr val="000000"/>
                </a:solidFill>
              </a:rPr>
              <a:pPr/>
              <a:t>02 September 2019</a:t>
            </a:fld>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D586CA68-4FB1-427B-BB86-91C02EACE322}" type="slidenum">
              <a:rPr lang="en-GB" altLang="en-US" smtClean="0">
                <a:solidFill>
                  <a:srgbClr val="000000"/>
                </a:solidFill>
              </a:rPr>
              <a:pPr/>
              <a:t>34</a:t>
            </a:fld>
            <a:endParaRPr lang="en-GB" altLang="en-US">
              <a:solidFill>
                <a:srgbClr val="000000"/>
              </a:solidFill>
            </a:endParaRPr>
          </a:p>
        </p:txBody>
      </p:sp>
    </p:spTree>
    <p:extLst>
      <p:ext uri="{BB962C8B-B14F-4D97-AF65-F5344CB8AC3E}">
        <p14:creationId xmlns:p14="http://schemas.microsoft.com/office/powerpoint/2010/main" val="98966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a:solidFill>
                  <a:schemeClr val="accent1"/>
                </a:solidFill>
              </a:rPr>
              <a:t>Aims</a:t>
            </a:r>
          </a:p>
        </p:txBody>
      </p:sp>
      <p:sp>
        <p:nvSpPr>
          <p:cNvPr id="3" name="Content Placeholder 2"/>
          <p:cNvSpPr>
            <a:spLocks noGrp="1"/>
          </p:cNvSpPr>
          <p:nvPr>
            <p:ph idx="1"/>
          </p:nvPr>
        </p:nvSpPr>
        <p:spPr>
          <a:xfrm>
            <a:off x="4976031" y="963877"/>
            <a:ext cx="6377769" cy="4930246"/>
          </a:xfrm>
        </p:spPr>
        <p:txBody>
          <a:bodyPr anchor="ctr">
            <a:normAutofit/>
          </a:bodyPr>
          <a:lstStyle/>
          <a:p>
            <a:endParaRPr lang="en-GB" sz="2400" dirty="0"/>
          </a:p>
          <a:p>
            <a:pPr marL="0" indent="0">
              <a:buNone/>
            </a:pPr>
            <a:r>
              <a:rPr lang="en-GB" sz="2400" dirty="0"/>
              <a:t>Between sole self-harm, sole assault and dual harm prisoners:</a:t>
            </a:r>
          </a:p>
          <a:p>
            <a:r>
              <a:rPr lang="en-GB" sz="2400" dirty="0"/>
              <a:t>To consider demographic or offence differences</a:t>
            </a:r>
          </a:p>
          <a:p>
            <a:r>
              <a:rPr lang="en-GB" sz="2400" dirty="0"/>
              <a:t>To review differences in incident rates and types</a:t>
            </a:r>
          </a:p>
          <a:p>
            <a:r>
              <a:rPr lang="en-GB" sz="2400" dirty="0"/>
              <a:t>To consider whether dual prisoners may be unduly affected by punishment (segregation or Basic regime).</a:t>
            </a:r>
          </a:p>
          <a:p>
            <a:pPr marL="0" indent="0">
              <a:buNone/>
            </a:pPr>
            <a:endParaRPr lang="en-GB" sz="2400" dirty="0"/>
          </a:p>
          <a:p>
            <a:endParaRPr lang="en-GB" sz="2400" dirty="0"/>
          </a:p>
        </p:txBody>
      </p:sp>
      <p:sp>
        <p:nvSpPr>
          <p:cNvPr id="4" name="Date Placeholder 3"/>
          <p:cNvSpPr>
            <a:spLocks noGrp="1"/>
          </p:cNvSpPr>
          <p:nvPr>
            <p:ph type="dt" sz="half" idx="10"/>
          </p:nvPr>
        </p:nvSpPr>
        <p:spPr>
          <a:xfrm>
            <a:off x="838200" y="6033479"/>
            <a:ext cx="2743200" cy="365125"/>
          </a:xfrm>
        </p:spPr>
        <p:txBody>
          <a:bodyPr>
            <a:normAutofit/>
          </a:bodyPr>
          <a:lstStyle/>
          <a:p>
            <a:fld id="{44026E08-299C-4CD3-BFC1-AE204EFA12E9}" type="datetime4">
              <a:rPr lang="en-GB" altLang="en-US" sz="1050">
                <a:solidFill>
                  <a:schemeClr val="tx1">
                    <a:alpha val="80000"/>
                  </a:schemeClr>
                </a:solidFill>
              </a:rPr>
              <a:pPr/>
              <a:t>02 September 2019</a:t>
            </a:fld>
            <a:endParaRPr lang="en-GB" altLang="en-US" sz="1050">
              <a:solidFill>
                <a:schemeClr val="tx1">
                  <a:alpha val="80000"/>
                </a:schemeClr>
              </a:solidFill>
            </a:endParaRPr>
          </a:p>
        </p:txBody>
      </p:sp>
      <p:sp>
        <p:nvSpPr>
          <p:cNvPr id="5" name="Slide Number Placeholder 4"/>
          <p:cNvSpPr>
            <a:spLocks noGrp="1"/>
          </p:cNvSpPr>
          <p:nvPr>
            <p:ph type="sldNum" sz="quarter" idx="11"/>
          </p:nvPr>
        </p:nvSpPr>
        <p:spPr>
          <a:xfrm>
            <a:off x="10571516" y="6033479"/>
            <a:ext cx="782283" cy="365125"/>
          </a:xfrm>
        </p:spPr>
        <p:txBody>
          <a:bodyPr>
            <a:normAutofit/>
          </a:bodyPr>
          <a:lstStyle/>
          <a:p>
            <a:fld id="{D586CA68-4FB1-427B-BB86-91C02EACE322}" type="slidenum">
              <a:rPr lang="en-GB" altLang="en-US" sz="1050">
                <a:solidFill>
                  <a:schemeClr val="tx1">
                    <a:alpha val="80000"/>
                  </a:schemeClr>
                </a:solidFill>
              </a:rPr>
              <a:pPr/>
              <a:t>4</a:t>
            </a:fld>
            <a:endParaRPr lang="en-GB" altLang="en-US" sz="1050">
              <a:solidFill>
                <a:schemeClr val="tx1">
                  <a:alpha val="80000"/>
                </a:schemeClr>
              </a:solidFill>
            </a:endParaRPr>
          </a:p>
        </p:txBody>
      </p:sp>
    </p:spTree>
    <p:extLst>
      <p:ext uri="{BB962C8B-B14F-4D97-AF65-F5344CB8AC3E}">
        <p14:creationId xmlns:p14="http://schemas.microsoft.com/office/powerpoint/2010/main" val="427885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4110"/>
            <a:ext cx="10590213" cy="1280890"/>
          </a:xfrm>
        </p:spPr>
        <p:txBody>
          <a:bodyPr>
            <a:normAutofit/>
          </a:bodyPr>
          <a:lstStyle/>
          <a:p>
            <a:r>
              <a:rPr lang="en-US" dirty="0"/>
              <a:t>Exploring Sole and Dual Harm</a:t>
            </a:r>
            <a:br>
              <a:rPr lang="en-US" dirty="0"/>
            </a:br>
            <a:br>
              <a:rPr lang="en-GB" sz="2000" i="1" dirty="0"/>
            </a:br>
            <a:endParaRPr lang="en-US" sz="2000" i="1" dirty="0"/>
          </a:p>
        </p:txBody>
      </p:sp>
      <p:sp>
        <p:nvSpPr>
          <p:cNvPr id="3" name="Content Placeholder 2"/>
          <p:cNvSpPr>
            <a:spLocks noGrp="1"/>
          </p:cNvSpPr>
          <p:nvPr>
            <p:ph idx="1"/>
          </p:nvPr>
        </p:nvSpPr>
        <p:spPr>
          <a:xfrm>
            <a:off x="284846" y="1614345"/>
            <a:ext cx="11595604" cy="4769522"/>
          </a:xfrm>
        </p:spPr>
        <p:txBody>
          <a:bodyPr numCol="2" spcCol="612000">
            <a:normAutofit fontScale="85000" lnSpcReduction="20000"/>
          </a:bodyPr>
          <a:lstStyle/>
          <a:p>
            <a:pPr marL="0" indent="0" algn="ctr">
              <a:buNone/>
            </a:pPr>
            <a:r>
              <a:rPr lang="en-US" dirty="0"/>
              <a:t>Locations</a:t>
            </a:r>
          </a:p>
          <a:p>
            <a:pPr marL="0" indent="0">
              <a:buNone/>
            </a:pPr>
            <a:endParaRPr lang="en-US" dirty="0"/>
          </a:p>
          <a:p>
            <a:pPr marL="0" indent="0">
              <a:lnSpc>
                <a:spcPct val="80000"/>
              </a:lnSpc>
              <a:buNone/>
            </a:pPr>
            <a:r>
              <a:rPr lang="en-GB" b="1" dirty="0"/>
              <a:t>Prison A: Medium (Cat B) Remand + Low/Med (Cat C) Resettlement: </a:t>
            </a:r>
          </a:p>
          <a:p>
            <a:pPr marL="0" indent="0">
              <a:lnSpc>
                <a:spcPct val="80000"/>
              </a:lnSpc>
              <a:buNone/>
            </a:pPr>
            <a:r>
              <a:rPr lang="en-GB" dirty="0">
                <a:solidFill>
                  <a:srgbClr val="7030A0"/>
                </a:solidFill>
              </a:rPr>
              <a:t>Study 1:  1 or more harmful incident at the prison</a:t>
            </a:r>
          </a:p>
          <a:p>
            <a:pPr marL="0" indent="0">
              <a:lnSpc>
                <a:spcPct val="80000"/>
              </a:lnSpc>
              <a:buNone/>
            </a:pPr>
            <a:endParaRPr lang="en-GB" sz="2800" dirty="0"/>
          </a:p>
          <a:p>
            <a:pPr marL="0" lvl="1" indent="0">
              <a:lnSpc>
                <a:spcPct val="80000"/>
              </a:lnSpc>
              <a:buNone/>
            </a:pPr>
            <a:r>
              <a:rPr lang="en-GB" sz="2800" b="1" dirty="0"/>
              <a:t>Prison B: Medium (Cat B) Long-term (4+ years violent offenders): </a:t>
            </a:r>
          </a:p>
          <a:p>
            <a:pPr marL="0" indent="0">
              <a:lnSpc>
                <a:spcPct val="80000"/>
              </a:lnSpc>
              <a:buNone/>
            </a:pPr>
            <a:r>
              <a:rPr lang="en-GB" dirty="0">
                <a:solidFill>
                  <a:srgbClr val="7030A0"/>
                </a:solidFill>
              </a:rPr>
              <a:t>Study 2:  All in-prison assaulters</a:t>
            </a:r>
          </a:p>
          <a:p>
            <a:pPr marL="0" indent="0">
              <a:lnSpc>
                <a:spcPct val="80000"/>
              </a:lnSpc>
              <a:buNone/>
            </a:pPr>
            <a:r>
              <a:rPr lang="en-GB" dirty="0">
                <a:solidFill>
                  <a:srgbClr val="7030A0"/>
                </a:solidFill>
              </a:rPr>
              <a:t>Study 3 </a:t>
            </a:r>
            <a:r>
              <a:rPr lang="en-GB" dirty="0"/>
              <a:t>: </a:t>
            </a:r>
            <a:r>
              <a:rPr lang="en-GB" dirty="0">
                <a:solidFill>
                  <a:srgbClr val="7030A0"/>
                </a:solidFill>
              </a:rPr>
              <a:t>Random sample</a:t>
            </a:r>
          </a:p>
          <a:p>
            <a:pPr marL="0" indent="0">
              <a:lnSpc>
                <a:spcPct val="80000"/>
              </a:lnSpc>
              <a:buNone/>
            </a:pPr>
            <a:endParaRPr lang="en-GB" dirty="0"/>
          </a:p>
          <a:p>
            <a:pPr marL="0" indent="0">
              <a:lnSpc>
                <a:spcPct val="80000"/>
              </a:lnSpc>
              <a:buNone/>
            </a:pPr>
            <a:r>
              <a:rPr lang="en-GB" b="1" dirty="0"/>
              <a:t>Prison C:  Medium (Cat B) Remand and early stage:  </a:t>
            </a:r>
          </a:p>
          <a:p>
            <a:pPr marL="0" indent="0">
              <a:lnSpc>
                <a:spcPct val="80000"/>
              </a:lnSpc>
              <a:buNone/>
            </a:pPr>
            <a:r>
              <a:rPr lang="en-GB" b="1" dirty="0">
                <a:solidFill>
                  <a:srgbClr val="7030A0"/>
                </a:solidFill>
              </a:rPr>
              <a:t>Study 4</a:t>
            </a:r>
            <a:r>
              <a:rPr lang="en-GB" b="1" dirty="0"/>
              <a:t>: </a:t>
            </a:r>
            <a:r>
              <a:rPr lang="en-GB" dirty="0">
                <a:solidFill>
                  <a:srgbClr val="7030A0"/>
                </a:solidFill>
              </a:rPr>
              <a:t>Full prison sample. </a:t>
            </a:r>
          </a:p>
          <a:p>
            <a:pPr marL="0" indent="0">
              <a:buNone/>
            </a:pPr>
            <a:endParaRPr lang="en-US" dirty="0"/>
          </a:p>
          <a:p>
            <a:pPr marL="457200" lvl="1" indent="0">
              <a:buNone/>
            </a:pPr>
            <a:endParaRPr lang="en-US" dirty="0"/>
          </a:p>
          <a:p>
            <a:pPr marL="0" indent="0">
              <a:buNone/>
            </a:pPr>
            <a:endParaRPr lang="en-US" dirty="0"/>
          </a:p>
          <a:p>
            <a:pPr marL="0" indent="0" algn="ctr">
              <a:buNone/>
            </a:pPr>
            <a:r>
              <a:rPr lang="en-US" dirty="0"/>
              <a:t>Groups</a:t>
            </a:r>
          </a:p>
          <a:p>
            <a:pPr marL="0" indent="0">
              <a:buNone/>
            </a:pPr>
            <a:r>
              <a:rPr lang="en-US" dirty="0"/>
              <a:t>(based only on in-prison incidents)</a:t>
            </a:r>
          </a:p>
          <a:p>
            <a:pPr marL="0" indent="0">
              <a:buNone/>
            </a:pPr>
            <a:endParaRPr lang="en-US" dirty="0"/>
          </a:p>
          <a:p>
            <a:pPr marL="0" indent="0">
              <a:buNone/>
            </a:pPr>
            <a:r>
              <a:rPr lang="en-US" dirty="0">
                <a:solidFill>
                  <a:srgbClr val="FF0000"/>
                </a:solidFill>
              </a:rPr>
              <a:t>Sole Assault </a:t>
            </a:r>
            <a:r>
              <a:rPr lang="en-US" dirty="0"/>
              <a:t>(physical assault)</a:t>
            </a:r>
          </a:p>
          <a:p>
            <a:pPr marL="0" indent="0">
              <a:buNone/>
            </a:pPr>
            <a:r>
              <a:rPr lang="en-US" dirty="0">
                <a:solidFill>
                  <a:srgbClr val="FF0000"/>
                </a:solidFill>
              </a:rPr>
              <a:t>Sole Self-harm </a:t>
            </a:r>
            <a:r>
              <a:rPr lang="en-US" dirty="0"/>
              <a:t>(physical harm to self) </a:t>
            </a:r>
          </a:p>
          <a:p>
            <a:pPr marL="0" indent="0">
              <a:buNone/>
            </a:pPr>
            <a:r>
              <a:rPr lang="en-US" dirty="0">
                <a:solidFill>
                  <a:srgbClr val="FF0000"/>
                </a:solidFill>
              </a:rPr>
              <a:t>Dual Harm</a:t>
            </a:r>
            <a:r>
              <a:rPr lang="en-US" dirty="0"/>
              <a:t>: Both assault and self-harm</a:t>
            </a:r>
          </a:p>
          <a:p>
            <a:pPr marL="0" indent="0">
              <a:buNone/>
            </a:pPr>
            <a:r>
              <a:rPr lang="en-US" dirty="0">
                <a:solidFill>
                  <a:srgbClr val="FF0000"/>
                </a:solidFill>
              </a:rPr>
              <a:t>No incidents </a:t>
            </a:r>
            <a:endParaRPr lang="en-US" dirty="0"/>
          </a:p>
          <a:p>
            <a:pPr marL="0" indent="0">
              <a:buNone/>
            </a:pPr>
            <a:r>
              <a:rPr lang="en-US" dirty="0">
                <a:solidFill>
                  <a:srgbClr val="FF0000"/>
                </a:solidFill>
              </a:rPr>
              <a:t>No harm</a:t>
            </a:r>
            <a:r>
              <a:rPr lang="en-US" dirty="0"/>
              <a:t> (</a:t>
            </a:r>
            <a:r>
              <a:rPr lang="en-US" dirty="0" err="1"/>
              <a:t>i</a:t>
            </a:r>
            <a:r>
              <a:rPr lang="en-GB" dirty="0" err="1"/>
              <a:t>ncidents</a:t>
            </a:r>
            <a:r>
              <a:rPr lang="en-GB" dirty="0"/>
              <a:t> but not physical harm)</a:t>
            </a:r>
            <a:endParaRPr lang="en-US" dirty="0"/>
          </a:p>
          <a:p>
            <a:endParaRPr lang="en-US" dirty="0"/>
          </a:p>
        </p:txBody>
      </p:sp>
      <p:pic>
        <p:nvPicPr>
          <p:cNvPr id="4" name="Picture 3"/>
          <p:cNvPicPr>
            <a:picLocks noChangeAspect="1"/>
          </p:cNvPicPr>
          <p:nvPr/>
        </p:nvPicPr>
        <p:blipFill>
          <a:blip r:embed="rId2"/>
          <a:stretch>
            <a:fillRect/>
          </a:stretch>
        </p:blipFill>
        <p:spPr>
          <a:xfrm>
            <a:off x="11002876" y="2576"/>
            <a:ext cx="1189124" cy="1116362"/>
          </a:xfrm>
          <a:prstGeom prst="rect">
            <a:avLst/>
          </a:prstGeom>
        </p:spPr>
      </p:pic>
    </p:spTree>
    <p:extLst>
      <p:ext uri="{BB962C8B-B14F-4D97-AF65-F5344CB8AC3E}">
        <p14:creationId xmlns:p14="http://schemas.microsoft.com/office/powerpoint/2010/main" val="265552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a:t>
            </a:r>
          </a:p>
        </p:txBody>
      </p:sp>
      <p:sp>
        <p:nvSpPr>
          <p:cNvPr id="3" name="Content Placeholder 2"/>
          <p:cNvSpPr>
            <a:spLocks noGrp="1"/>
          </p:cNvSpPr>
          <p:nvPr>
            <p:ph idx="1"/>
          </p:nvPr>
        </p:nvSpPr>
        <p:spPr>
          <a:xfrm>
            <a:off x="508000" y="1447801"/>
            <a:ext cx="11074400" cy="4908549"/>
          </a:xfrm>
        </p:spPr>
        <p:txBody>
          <a:bodyPr/>
          <a:lstStyle/>
          <a:p>
            <a:pPr marL="0" indent="0">
              <a:buNone/>
            </a:pPr>
            <a:r>
              <a:rPr lang="en-GB" dirty="0"/>
              <a:t>Data:  Routinely gathered detailed incident, location and demographic data from electronic database system</a:t>
            </a:r>
          </a:p>
          <a:p>
            <a:pPr marL="0" indent="0">
              <a:buNone/>
            </a:pPr>
            <a:endParaRPr lang="en-GB" dirty="0"/>
          </a:p>
          <a:p>
            <a:pPr marL="0" indent="0">
              <a:buNone/>
            </a:pPr>
            <a:r>
              <a:rPr lang="en-GB" dirty="0"/>
              <a:t>Each participant had demographic, current offence, dates of segregation dates, incident dates and incident types recorded</a:t>
            </a:r>
          </a:p>
          <a:p>
            <a:pPr marL="0" indent="0">
              <a:buNone/>
            </a:pPr>
            <a:endParaRPr lang="en-GB" dirty="0"/>
          </a:p>
          <a:p>
            <a:pPr marL="0" indent="0">
              <a:buNone/>
            </a:pPr>
            <a:r>
              <a:rPr lang="en-GB" dirty="0"/>
              <a:t>Limitation:  The reason for segregation was not recorded.</a:t>
            </a:r>
          </a:p>
          <a:p>
            <a:pPr marL="0" indent="0">
              <a:buNone/>
            </a:pPr>
            <a:endParaRPr lang="en-GB" dirty="0"/>
          </a:p>
          <a:p>
            <a:pPr marL="0" indent="0">
              <a:buNone/>
            </a:pP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026E08-299C-4CD3-BFC1-AE204EFA12E9}" type="datetime4">
              <a:rPr kumimoji="0" lang="en-GB" altLang="en-US" sz="1200" b="0"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 September 2019</a:t>
            </a:fld>
            <a:endParaRPr kumimoji="0" lang="en-GB" alt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6CA68-4FB1-427B-BB86-91C02EACE322}" type="slidenum">
              <a:rPr kumimoji="0" lang="en-GB" altLang="en-US"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75958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Definitions</a:t>
            </a:r>
          </a:p>
        </p:txBody>
      </p:sp>
      <p:sp>
        <p:nvSpPr>
          <p:cNvPr id="3" name="Content Placeholder 2"/>
          <p:cNvSpPr>
            <a:spLocks noGrp="1"/>
          </p:cNvSpPr>
          <p:nvPr>
            <p:ph idx="1"/>
          </p:nvPr>
        </p:nvSpPr>
        <p:spPr/>
        <p:txBody>
          <a:bodyPr/>
          <a:lstStyle/>
          <a:p>
            <a:r>
              <a:rPr lang="en-GB" b="1" dirty="0"/>
              <a:t>Assault: </a:t>
            </a:r>
            <a:r>
              <a:rPr lang="en-GB" dirty="0"/>
              <a:t>Assaults in prison custody cover a wide range of physically violent incidents including fights between prisoners. </a:t>
            </a:r>
          </a:p>
          <a:p>
            <a:r>
              <a:rPr lang="en-GB" b="1" dirty="0"/>
              <a:t>Self-harm: </a:t>
            </a:r>
            <a:r>
              <a:rPr lang="en-GB" dirty="0"/>
              <a:t>Any act where a prisoner deliberately harms themselves irrespective of the method, intent or severity of any injury.</a:t>
            </a:r>
          </a:p>
          <a:p>
            <a:r>
              <a:rPr lang="en-GB" b="1" dirty="0"/>
              <a:t>Reportable Incident:  </a:t>
            </a:r>
            <a:r>
              <a:rPr lang="en-GB" dirty="0"/>
              <a:t>Any incident, as outlined in HM Prison Service Order 1400, which requires staff to report it onto the PNOMIS electronic computer system.  These include: assault, self-harm, damage to property, fire, drugs, mobile phone possession, death of a prisoner, miscellaneous, incidents at height, tool possession and barricade.</a:t>
            </a:r>
          </a:p>
          <a:p>
            <a:endParaRPr lang="en-GB" dirty="0"/>
          </a:p>
        </p:txBody>
      </p:sp>
    </p:spTree>
    <p:extLst>
      <p:ext uri="{BB962C8B-B14F-4D97-AF65-F5344CB8AC3E}">
        <p14:creationId xmlns:p14="http://schemas.microsoft.com/office/powerpoint/2010/main" val="206298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Samples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489400"/>
              </p:ext>
            </p:extLst>
          </p:nvPr>
        </p:nvGraphicFramePr>
        <p:xfrm>
          <a:off x="609600" y="1532021"/>
          <a:ext cx="10665204" cy="3653592"/>
        </p:xfrm>
        <a:graphic>
          <a:graphicData uri="http://schemas.openxmlformats.org/drawingml/2006/table">
            <a:tbl>
              <a:tblPr firstRow="1" bandRow="1">
                <a:tableStyleId>{5C22544A-7EE6-4342-B048-85BDC9FD1C3A}</a:tableStyleId>
              </a:tblPr>
              <a:tblGrid>
                <a:gridCol w="1980504">
                  <a:extLst>
                    <a:ext uri="{9D8B030D-6E8A-4147-A177-3AD203B41FA5}">
                      <a16:colId xmlns:a16="http://schemas.microsoft.com/office/drawing/2014/main" val="3617725503"/>
                    </a:ext>
                  </a:extLst>
                </a:gridCol>
                <a:gridCol w="1984885">
                  <a:extLst>
                    <a:ext uri="{9D8B030D-6E8A-4147-A177-3AD203B41FA5}">
                      <a16:colId xmlns:a16="http://schemas.microsoft.com/office/drawing/2014/main" val="3243983742"/>
                    </a:ext>
                  </a:extLst>
                </a:gridCol>
                <a:gridCol w="2081005">
                  <a:extLst>
                    <a:ext uri="{9D8B030D-6E8A-4147-A177-3AD203B41FA5}">
                      <a16:colId xmlns:a16="http://schemas.microsoft.com/office/drawing/2014/main" val="2338386315"/>
                    </a:ext>
                  </a:extLst>
                </a:gridCol>
                <a:gridCol w="2309405">
                  <a:extLst>
                    <a:ext uri="{9D8B030D-6E8A-4147-A177-3AD203B41FA5}">
                      <a16:colId xmlns:a16="http://schemas.microsoft.com/office/drawing/2014/main" val="4238140329"/>
                    </a:ext>
                  </a:extLst>
                </a:gridCol>
                <a:gridCol w="2309405">
                  <a:extLst>
                    <a:ext uri="{9D8B030D-6E8A-4147-A177-3AD203B41FA5}">
                      <a16:colId xmlns:a16="http://schemas.microsoft.com/office/drawing/2014/main" val="20004"/>
                    </a:ext>
                  </a:extLst>
                </a:gridCol>
              </a:tblGrid>
              <a:tr h="816228">
                <a:tc>
                  <a:txBody>
                    <a:bodyPr/>
                    <a:lstStyle/>
                    <a:p>
                      <a:endParaRPr lang="en-GB" sz="2000" dirty="0"/>
                    </a:p>
                  </a:txBody>
                  <a:tcPr/>
                </a:tc>
                <a:tc>
                  <a:txBody>
                    <a:bodyPr/>
                    <a:lstStyle/>
                    <a:p>
                      <a:pPr algn="ctr"/>
                      <a:r>
                        <a:rPr lang="en-GB" sz="2000" dirty="0"/>
                        <a:t>Study 1:Prison A </a:t>
                      </a:r>
                    </a:p>
                    <a:p>
                      <a:pPr algn="ctr"/>
                      <a:r>
                        <a:rPr lang="en-GB" sz="2000" dirty="0"/>
                        <a:t>N</a:t>
                      </a:r>
                      <a:r>
                        <a:rPr lang="en-GB" sz="2000" baseline="0" dirty="0"/>
                        <a:t> (%)</a:t>
                      </a:r>
                      <a:endParaRPr lang="en-GB" sz="2000" dirty="0"/>
                    </a:p>
                  </a:txBody>
                  <a:tcPr/>
                </a:tc>
                <a:tc>
                  <a:txBody>
                    <a:bodyPr/>
                    <a:lstStyle/>
                    <a:p>
                      <a:pPr algn="ctr"/>
                      <a:r>
                        <a:rPr lang="en-GB" sz="2000" dirty="0"/>
                        <a:t>Study 2:</a:t>
                      </a:r>
                      <a:r>
                        <a:rPr lang="en-GB" sz="2000" baseline="0" dirty="0"/>
                        <a:t> Prison B</a:t>
                      </a:r>
                      <a:endParaRPr lang="en-GB" sz="2000" dirty="0"/>
                    </a:p>
                    <a:p>
                      <a:pPr algn="ctr"/>
                      <a:r>
                        <a:rPr lang="en-GB" sz="2000" dirty="0"/>
                        <a:t>N (%)</a:t>
                      </a:r>
                    </a:p>
                  </a:txBody>
                  <a:tcPr/>
                </a:tc>
                <a:tc>
                  <a:txBody>
                    <a:bodyPr/>
                    <a:lstStyle/>
                    <a:p>
                      <a:pPr algn="ctr"/>
                      <a:r>
                        <a:rPr lang="en-GB" sz="2000" dirty="0"/>
                        <a:t>Study 3:</a:t>
                      </a:r>
                      <a:r>
                        <a:rPr lang="en-GB" sz="2000" baseline="0" dirty="0"/>
                        <a:t> </a:t>
                      </a:r>
                      <a:r>
                        <a:rPr lang="en-GB" sz="2000" dirty="0"/>
                        <a:t>P</a:t>
                      </a:r>
                      <a:r>
                        <a:rPr lang="en-GB" sz="2000" baseline="0" dirty="0"/>
                        <a:t>rison B</a:t>
                      </a:r>
                      <a:endParaRPr lang="en-GB" sz="2000" dirty="0"/>
                    </a:p>
                    <a:p>
                      <a:pPr algn="ctr"/>
                      <a:r>
                        <a:rPr lang="en-GB" sz="2000" dirty="0"/>
                        <a:t>N (%)</a:t>
                      </a:r>
                    </a:p>
                  </a:txBody>
                  <a:tcPr/>
                </a:tc>
                <a:tc>
                  <a:txBody>
                    <a:bodyPr/>
                    <a:lstStyle/>
                    <a:p>
                      <a:pPr algn="ctr"/>
                      <a:r>
                        <a:rPr lang="en-GB" sz="2000" dirty="0"/>
                        <a:t>Study 4: Prison C</a:t>
                      </a:r>
                    </a:p>
                    <a:p>
                      <a:pPr algn="ctr"/>
                      <a:r>
                        <a:rPr lang="en-GB" sz="2000" dirty="0"/>
                        <a:t>N(%)</a:t>
                      </a:r>
                    </a:p>
                  </a:txBody>
                  <a:tcPr/>
                </a:tc>
                <a:extLst>
                  <a:ext uri="{0D108BD9-81ED-4DB2-BD59-A6C34878D82A}">
                    <a16:rowId xmlns:a16="http://schemas.microsoft.com/office/drawing/2014/main" val="1188834708"/>
                  </a:ext>
                </a:extLst>
              </a:tr>
              <a:tr h="472894">
                <a:tc>
                  <a:txBody>
                    <a:bodyPr/>
                    <a:lstStyle/>
                    <a:p>
                      <a:r>
                        <a:rPr lang="en-GB" sz="2000" dirty="0"/>
                        <a:t>Self-Harm</a:t>
                      </a:r>
                      <a:r>
                        <a:rPr lang="en-GB" sz="2000" baseline="0" dirty="0"/>
                        <a:t> Only</a:t>
                      </a:r>
                      <a:endParaRPr lang="en-GB" sz="2000" dirty="0"/>
                    </a:p>
                  </a:txBody>
                  <a:tcPr/>
                </a:tc>
                <a:tc>
                  <a:txBody>
                    <a:bodyPr/>
                    <a:lstStyle/>
                    <a:p>
                      <a:pPr algn="ctr"/>
                      <a:r>
                        <a:rPr lang="en-GB" sz="2000" dirty="0"/>
                        <a:t>65 (36)</a:t>
                      </a:r>
                    </a:p>
                  </a:txBody>
                  <a:tcPr/>
                </a:tc>
                <a:tc>
                  <a:txBody>
                    <a:bodyPr/>
                    <a:lstStyle/>
                    <a:p>
                      <a:pPr algn="ctr"/>
                      <a:r>
                        <a:rPr lang="en-GB" sz="1000" i="1" dirty="0"/>
                        <a:t>n/a</a:t>
                      </a:r>
                    </a:p>
                  </a:txBody>
                  <a:tcPr/>
                </a:tc>
                <a:tc>
                  <a:txBody>
                    <a:bodyPr/>
                    <a:lstStyle/>
                    <a:p>
                      <a:pPr algn="ctr"/>
                      <a:r>
                        <a:rPr lang="en-GB" sz="2000" dirty="0"/>
                        <a:t>9 (9.2)</a:t>
                      </a:r>
                    </a:p>
                  </a:txBody>
                  <a:tcPr/>
                </a:tc>
                <a:tc>
                  <a:txBody>
                    <a:bodyPr/>
                    <a:lstStyle/>
                    <a:p>
                      <a:pPr algn="ctr"/>
                      <a:r>
                        <a:rPr lang="en-GB" sz="2000" dirty="0"/>
                        <a:t>70 (7.3)</a:t>
                      </a:r>
                    </a:p>
                  </a:txBody>
                  <a:tcPr/>
                </a:tc>
                <a:extLst>
                  <a:ext uri="{0D108BD9-81ED-4DB2-BD59-A6C34878D82A}">
                    <a16:rowId xmlns:a16="http://schemas.microsoft.com/office/drawing/2014/main" val="1402624046"/>
                  </a:ext>
                </a:extLst>
              </a:tr>
              <a:tr h="472894">
                <a:tc>
                  <a:txBody>
                    <a:bodyPr/>
                    <a:lstStyle/>
                    <a:p>
                      <a:r>
                        <a:rPr lang="en-GB" sz="2000" dirty="0"/>
                        <a:t>Dual Harm</a:t>
                      </a:r>
                    </a:p>
                  </a:txBody>
                  <a:tcPr/>
                </a:tc>
                <a:tc>
                  <a:txBody>
                    <a:bodyPr/>
                    <a:lstStyle/>
                    <a:p>
                      <a:pPr algn="ctr"/>
                      <a:r>
                        <a:rPr lang="en-GB" sz="2000" dirty="0"/>
                        <a:t>48 (27)</a:t>
                      </a:r>
                    </a:p>
                  </a:txBody>
                  <a:tcPr/>
                </a:tc>
                <a:tc>
                  <a:txBody>
                    <a:bodyPr/>
                    <a:lstStyle/>
                    <a:p>
                      <a:pPr algn="ctr"/>
                      <a:r>
                        <a:rPr lang="en-GB" sz="2000" dirty="0"/>
                        <a:t>42 (29.6)</a:t>
                      </a:r>
                    </a:p>
                  </a:txBody>
                  <a:tcPr/>
                </a:tc>
                <a:tc>
                  <a:txBody>
                    <a:bodyPr/>
                    <a:lstStyle/>
                    <a:p>
                      <a:pPr algn="ctr"/>
                      <a:r>
                        <a:rPr lang="en-GB" sz="2000" dirty="0"/>
                        <a:t>15 (15.3)</a:t>
                      </a:r>
                    </a:p>
                  </a:txBody>
                  <a:tcPr/>
                </a:tc>
                <a:tc>
                  <a:txBody>
                    <a:bodyPr/>
                    <a:lstStyle/>
                    <a:p>
                      <a:pPr algn="ctr"/>
                      <a:r>
                        <a:rPr lang="en-GB" sz="2000" dirty="0"/>
                        <a:t>105 (10.9)</a:t>
                      </a:r>
                    </a:p>
                  </a:txBody>
                  <a:tcPr/>
                </a:tc>
                <a:extLst>
                  <a:ext uri="{0D108BD9-81ED-4DB2-BD59-A6C34878D82A}">
                    <a16:rowId xmlns:a16="http://schemas.microsoft.com/office/drawing/2014/main" val="1683172303"/>
                  </a:ext>
                </a:extLst>
              </a:tr>
              <a:tr h="472894">
                <a:tc>
                  <a:txBody>
                    <a:bodyPr/>
                    <a:lstStyle/>
                    <a:p>
                      <a:r>
                        <a:rPr lang="en-GB" sz="2000" dirty="0"/>
                        <a:t>Assault Only</a:t>
                      </a:r>
                    </a:p>
                  </a:txBody>
                  <a:tcPr/>
                </a:tc>
                <a:tc>
                  <a:txBody>
                    <a:bodyPr/>
                    <a:lstStyle/>
                    <a:p>
                      <a:pPr algn="ctr"/>
                      <a:r>
                        <a:rPr lang="en-GB" sz="2000" dirty="0"/>
                        <a:t>65 (36)</a:t>
                      </a:r>
                    </a:p>
                  </a:txBody>
                  <a:tcPr/>
                </a:tc>
                <a:tc>
                  <a:txBody>
                    <a:bodyPr/>
                    <a:lstStyle/>
                    <a:p>
                      <a:pPr algn="ctr"/>
                      <a:r>
                        <a:rPr lang="en-GB" sz="2000" dirty="0"/>
                        <a:t>100 (70.4)</a:t>
                      </a:r>
                    </a:p>
                  </a:txBody>
                  <a:tcPr/>
                </a:tc>
                <a:tc>
                  <a:txBody>
                    <a:bodyPr/>
                    <a:lstStyle/>
                    <a:p>
                      <a:pPr algn="ctr"/>
                      <a:r>
                        <a:rPr lang="en-GB" sz="2000" dirty="0"/>
                        <a:t>22 (22.4)</a:t>
                      </a:r>
                    </a:p>
                  </a:txBody>
                  <a:tcPr/>
                </a:tc>
                <a:tc>
                  <a:txBody>
                    <a:bodyPr/>
                    <a:lstStyle/>
                    <a:p>
                      <a:pPr algn="ctr"/>
                      <a:r>
                        <a:rPr lang="en-GB" sz="2000" dirty="0"/>
                        <a:t>223 (23.1)</a:t>
                      </a:r>
                    </a:p>
                  </a:txBody>
                  <a:tcPr/>
                </a:tc>
                <a:extLst>
                  <a:ext uri="{0D108BD9-81ED-4DB2-BD59-A6C34878D82A}">
                    <a16:rowId xmlns:a16="http://schemas.microsoft.com/office/drawing/2014/main" val="876513778"/>
                  </a:ext>
                </a:extLst>
              </a:tr>
              <a:tr h="472894">
                <a:tc>
                  <a:txBody>
                    <a:bodyPr/>
                    <a:lstStyle/>
                    <a:p>
                      <a:r>
                        <a:rPr lang="en-GB" sz="2000" dirty="0"/>
                        <a:t>No Harm</a:t>
                      </a:r>
                    </a:p>
                  </a:txBody>
                  <a:tcPr/>
                </a:tc>
                <a:tc>
                  <a:txBody>
                    <a:bodyPr/>
                    <a:lstStyle/>
                    <a:p>
                      <a:pPr algn="ctr"/>
                      <a:r>
                        <a:rPr lang="en-GB" sz="1000" i="1" dirty="0"/>
                        <a:t>n/a</a:t>
                      </a:r>
                    </a:p>
                  </a:txBody>
                  <a:tcPr/>
                </a:tc>
                <a:tc>
                  <a:txBody>
                    <a:bodyPr/>
                    <a:lstStyle/>
                    <a:p>
                      <a:pPr algn="ctr"/>
                      <a:r>
                        <a:rPr lang="en-GB" sz="1100" i="1" dirty="0"/>
                        <a:t>n/a</a:t>
                      </a:r>
                    </a:p>
                  </a:txBody>
                  <a:tcPr/>
                </a:tc>
                <a:tc>
                  <a:txBody>
                    <a:bodyPr/>
                    <a:lstStyle/>
                    <a:p>
                      <a:pPr algn="ctr"/>
                      <a:r>
                        <a:rPr lang="en-GB" sz="2000" dirty="0"/>
                        <a:t>24 (25.5)</a:t>
                      </a:r>
                    </a:p>
                  </a:txBody>
                  <a:tcPr/>
                </a:tc>
                <a:tc>
                  <a:txBody>
                    <a:bodyPr/>
                    <a:lstStyle/>
                    <a:p>
                      <a:pPr algn="ctr"/>
                      <a:r>
                        <a:rPr lang="en-GB" sz="2000" dirty="0"/>
                        <a:t>86 (8.9)</a:t>
                      </a:r>
                    </a:p>
                  </a:txBody>
                  <a:tcPr/>
                </a:tc>
                <a:extLst>
                  <a:ext uri="{0D108BD9-81ED-4DB2-BD59-A6C34878D82A}">
                    <a16:rowId xmlns:a16="http://schemas.microsoft.com/office/drawing/2014/main" val="1310507457"/>
                  </a:ext>
                </a:extLst>
              </a:tr>
              <a:tr h="472894">
                <a:tc>
                  <a:txBody>
                    <a:bodyPr/>
                    <a:lstStyle/>
                    <a:p>
                      <a:r>
                        <a:rPr lang="en-GB" sz="2000" dirty="0"/>
                        <a:t>No Incidents</a:t>
                      </a:r>
                    </a:p>
                  </a:txBody>
                  <a:tcPr/>
                </a:tc>
                <a:tc>
                  <a:txBody>
                    <a:bodyPr/>
                    <a:lstStyle/>
                    <a:p>
                      <a:pPr algn="ctr"/>
                      <a:r>
                        <a:rPr lang="en-GB" sz="1000" i="1" dirty="0"/>
                        <a:t>n/a</a:t>
                      </a:r>
                    </a:p>
                  </a:txBody>
                  <a:tcPr/>
                </a:tc>
                <a:tc>
                  <a:txBody>
                    <a:bodyPr/>
                    <a:lstStyle/>
                    <a:p>
                      <a:pPr algn="ctr"/>
                      <a:r>
                        <a:rPr lang="en-GB" sz="1100" i="1" dirty="0"/>
                        <a:t>n/a</a:t>
                      </a:r>
                    </a:p>
                  </a:txBody>
                  <a:tcPr/>
                </a:tc>
                <a:tc>
                  <a:txBody>
                    <a:bodyPr/>
                    <a:lstStyle/>
                    <a:p>
                      <a:pPr algn="ctr"/>
                      <a:r>
                        <a:rPr lang="en-GB" sz="2000" dirty="0"/>
                        <a:t>27 (27.6)</a:t>
                      </a:r>
                    </a:p>
                  </a:txBody>
                  <a:tcPr/>
                </a:tc>
                <a:tc>
                  <a:txBody>
                    <a:bodyPr/>
                    <a:lstStyle/>
                    <a:p>
                      <a:pPr algn="ctr"/>
                      <a:r>
                        <a:rPr lang="en-GB" sz="2000" dirty="0"/>
                        <a:t>481 (49.8)</a:t>
                      </a:r>
                    </a:p>
                  </a:txBody>
                  <a:tcPr/>
                </a:tc>
                <a:extLst>
                  <a:ext uri="{0D108BD9-81ED-4DB2-BD59-A6C34878D82A}">
                    <a16:rowId xmlns:a16="http://schemas.microsoft.com/office/drawing/2014/main" val="2184608395"/>
                  </a:ext>
                </a:extLst>
              </a:tr>
              <a:tr h="472894">
                <a:tc>
                  <a:txBody>
                    <a:bodyPr/>
                    <a:lstStyle/>
                    <a:p>
                      <a:r>
                        <a:rPr lang="en-GB" sz="2000" dirty="0"/>
                        <a:t>Total</a:t>
                      </a:r>
                    </a:p>
                  </a:txBody>
                  <a:tcPr/>
                </a:tc>
                <a:tc>
                  <a:txBody>
                    <a:bodyPr/>
                    <a:lstStyle/>
                    <a:p>
                      <a:pPr algn="ctr"/>
                      <a:r>
                        <a:rPr lang="en-GB" sz="2000" b="1" i="0" dirty="0"/>
                        <a:t>178</a:t>
                      </a:r>
                    </a:p>
                  </a:txBody>
                  <a:tcPr/>
                </a:tc>
                <a:tc>
                  <a:txBody>
                    <a:bodyPr/>
                    <a:lstStyle/>
                    <a:p>
                      <a:pPr algn="ctr"/>
                      <a:r>
                        <a:rPr lang="en-GB" sz="2000" b="1" dirty="0"/>
                        <a:t>142</a:t>
                      </a:r>
                    </a:p>
                  </a:txBody>
                  <a:tcPr/>
                </a:tc>
                <a:tc>
                  <a:txBody>
                    <a:bodyPr/>
                    <a:lstStyle/>
                    <a:p>
                      <a:pPr algn="ctr"/>
                      <a:r>
                        <a:rPr lang="en-GB" sz="2000" b="1" dirty="0"/>
                        <a:t>98</a:t>
                      </a:r>
                    </a:p>
                  </a:txBody>
                  <a:tcPr/>
                </a:tc>
                <a:tc>
                  <a:txBody>
                    <a:bodyPr/>
                    <a:lstStyle/>
                    <a:p>
                      <a:pPr algn="ctr"/>
                      <a:r>
                        <a:rPr lang="en-GB" sz="2000" b="1" dirty="0"/>
                        <a:t>965</a:t>
                      </a:r>
                    </a:p>
                  </a:txBody>
                  <a:tcPr/>
                </a:tc>
                <a:extLst>
                  <a:ext uri="{0D108BD9-81ED-4DB2-BD59-A6C34878D82A}">
                    <a16:rowId xmlns:a16="http://schemas.microsoft.com/office/drawing/2014/main" val="2913585602"/>
                  </a:ext>
                </a:extLst>
              </a:tr>
            </a:tbl>
          </a:graphicData>
        </a:graphic>
      </p:graphicFrame>
      <p:sp>
        <p:nvSpPr>
          <p:cNvPr id="4" name="Date Placeholder 3"/>
          <p:cNvSpPr>
            <a:spLocks noGrp="1"/>
          </p:cNvSpPr>
          <p:nvPr>
            <p:ph type="dt" sz="half" idx="10"/>
          </p:nvPr>
        </p:nvSpPr>
        <p:spPr/>
        <p:txBody>
          <a:bodyPr/>
          <a:lstStyle/>
          <a:p>
            <a:fld id="{44026E08-299C-4CD3-BFC1-AE204EFA12E9}" type="datetime4">
              <a:rPr lang="en-GB" altLang="en-US" smtClean="0">
                <a:solidFill>
                  <a:srgbClr val="000000"/>
                </a:solidFill>
              </a:rPr>
              <a:pPr/>
              <a:t>02 September 2019</a:t>
            </a:fld>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D586CA68-4FB1-427B-BB86-91C02EACE322}" type="slidenum">
              <a:rPr lang="en-GB" altLang="en-US" smtClean="0">
                <a:solidFill>
                  <a:srgbClr val="000000"/>
                </a:solidFill>
              </a:rPr>
              <a:pPr/>
              <a:t>8</a:t>
            </a:fld>
            <a:endParaRPr lang="en-GB" altLang="en-US">
              <a:solidFill>
                <a:srgbClr val="000000"/>
              </a:solidFill>
            </a:endParaRPr>
          </a:p>
        </p:txBody>
      </p:sp>
      <p:sp>
        <p:nvSpPr>
          <p:cNvPr id="7" name="TextBox 6"/>
          <p:cNvSpPr txBox="1"/>
          <p:nvPr/>
        </p:nvSpPr>
        <p:spPr>
          <a:xfrm>
            <a:off x="2634916" y="5269834"/>
            <a:ext cx="6023829" cy="1200329"/>
          </a:xfrm>
          <a:prstGeom prst="rect">
            <a:avLst/>
          </a:prstGeom>
          <a:noFill/>
        </p:spPr>
        <p:txBody>
          <a:bodyPr wrap="none" rtlCol="0">
            <a:spAutoFit/>
          </a:bodyPr>
          <a:lstStyle/>
          <a:p>
            <a:r>
              <a:rPr lang="en-GB" i="1" dirty="0"/>
              <a:t>Prison A: 1 or more incidents: Local/Early stage – Resettlement</a:t>
            </a:r>
          </a:p>
          <a:p>
            <a:r>
              <a:rPr lang="en-GB" i="1" dirty="0"/>
              <a:t>Prison B Study 1: Assaulters only: Long-stay violent</a:t>
            </a:r>
          </a:p>
          <a:p>
            <a:r>
              <a:rPr lang="en-GB" i="1" dirty="0"/>
              <a:t>Prison B Study 2:  All incidents: Long stay violent</a:t>
            </a:r>
          </a:p>
          <a:p>
            <a:r>
              <a:rPr lang="en-GB" i="1" dirty="0"/>
              <a:t>Prison C:  Full Population : Local/Early stage</a:t>
            </a:r>
          </a:p>
        </p:txBody>
      </p:sp>
    </p:spTree>
    <p:extLst>
      <p:ext uri="{BB962C8B-B14F-4D97-AF65-F5344CB8AC3E}">
        <p14:creationId xmlns:p14="http://schemas.microsoft.com/office/powerpoint/2010/main" val="155142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20E6-06A5-454B-B203-9C7E6E37FBE4}"/>
              </a:ext>
            </a:extLst>
          </p:cNvPr>
          <p:cNvSpPr>
            <a:spLocks noGrp="1"/>
          </p:cNvSpPr>
          <p:nvPr>
            <p:ph type="title"/>
          </p:nvPr>
        </p:nvSpPr>
        <p:spPr/>
        <p:txBody>
          <a:bodyPr/>
          <a:lstStyle/>
          <a:p>
            <a:r>
              <a:rPr lang="en-GB" dirty="0"/>
              <a:t>Summary of Dual Harm Risk</a:t>
            </a:r>
          </a:p>
        </p:txBody>
      </p:sp>
      <p:sp>
        <p:nvSpPr>
          <p:cNvPr id="3" name="Content Placeholder 2">
            <a:extLst>
              <a:ext uri="{FF2B5EF4-FFF2-40B4-BE49-F238E27FC236}">
                <a16:creationId xmlns:a16="http://schemas.microsoft.com/office/drawing/2014/main" id="{A6CCF1B4-D24A-4E9B-B330-4B3D6BC8D0D2}"/>
              </a:ext>
            </a:extLst>
          </p:cNvPr>
          <p:cNvSpPr>
            <a:spLocks noGrp="1"/>
          </p:cNvSpPr>
          <p:nvPr>
            <p:ph idx="1"/>
          </p:nvPr>
        </p:nvSpPr>
        <p:spPr/>
        <p:txBody>
          <a:bodyPr>
            <a:normAutofit lnSpcReduction="10000"/>
          </a:bodyPr>
          <a:lstStyle/>
          <a:p>
            <a:pPr marL="0" indent="0">
              <a:buNone/>
            </a:pPr>
            <a:r>
              <a:rPr lang="en-GB" dirty="0"/>
              <a:t>Amongst the full offender population: Dual Harm ≈ 11%, rising slightly within violent offender prison.</a:t>
            </a:r>
          </a:p>
          <a:p>
            <a:pPr marL="0" indent="0">
              <a:buNone/>
            </a:pPr>
            <a:endParaRPr lang="en-GB" dirty="0"/>
          </a:p>
          <a:p>
            <a:pPr marL="0" indent="0">
              <a:buNone/>
            </a:pPr>
            <a:r>
              <a:rPr lang="en-GB" dirty="0"/>
              <a:t>Amongst an in-prison assault population: 30-40% also have a self-harm incident in prison</a:t>
            </a:r>
          </a:p>
          <a:p>
            <a:pPr marL="0" indent="0">
              <a:buNone/>
            </a:pPr>
            <a:endParaRPr lang="en-GB" dirty="0"/>
          </a:p>
          <a:p>
            <a:pPr marL="0" indent="0">
              <a:buNone/>
            </a:pPr>
            <a:r>
              <a:rPr lang="en-GB" dirty="0"/>
              <a:t>Amongst an in-prison self-harm population: 40-60% also have an assault in prison.</a:t>
            </a:r>
          </a:p>
          <a:p>
            <a:pPr marL="0" indent="0">
              <a:buNone/>
            </a:pPr>
            <a:endParaRPr lang="en-GB" dirty="0"/>
          </a:p>
          <a:p>
            <a:pPr marL="0" indent="0">
              <a:buNone/>
            </a:pPr>
            <a:r>
              <a:rPr lang="en-GB" sz="1800" i="1" dirty="0"/>
              <a:t>This is a similar pattern to that reported in the systematic review of O’Donnell, House and Waterman, 2015</a:t>
            </a:r>
          </a:p>
          <a:p>
            <a:endParaRPr lang="en-GB" dirty="0"/>
          </a:p>
        </p:txBody>
      </p:sp>
    </p:spTree>
    <p:extLst>
      <p:ext uri="{BB962C8B-B14F-4D97-AF65-F5344CB8AC3E}">
        <p14:creationId xmlns:p14="http://schemas.microsoft.com/office/powerpoint/2010/main" val="3460062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itchFamily="34" charset="0"/>
            <a:cs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2379</TotalTime>
  <Words>2455</Words>
  <Application>Microsoft Office PowerPoint</Application>
  <PresentationFormat>Widescreen</PresentationFormat>
  <Paragraphs>327</Paragraphs>
  <Slides>34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Times</vt:lpstr>
      <vt:lpstr>Verdana</vt:lpstr>
      <vt:lpstr>Office Theme</vt:lpstr>
      <vt:lpstr>blank</vt:lpstr>
      <vt:lpstr> Dual Harm  Towards an understanding of those who harm both themselves and others  </vt:lpstr>
      <vt:lpstr>The link between violence and self-harm  or suicidal behaviour</vt:lpstr>
      <vt:lpstr>Service issue: Underlying Assumptions and Response</vt:lpstr>
      <vt:lpstr>Aims</vt:lpstr>
      <vt:lpstr>Exploring Sole and Dual Harm  </vt:lpstr>
      <vt:lpstr>Method</vt:lpstr>
      <vt:lpstr>Definitions</vt:lpstr>
      <vt:lpstr>Samples</vt:lpstr>
      <vt:lpstr>Summary of Dual Harm Risk</vt:lpstr>
      <vt:lpstr>Practice implications</vt:lpstr>
      <vt:lpstr>Chicken or Egg?</vt:lpstr>
      <vt:lpstr>Self-harm or assault?</vt:lpstr>
      <vt:lpstr>Wider Incidents</vt:lpstr>
      <vt:lpstr>Total Incidents</vt:lpstr>
      <vt:lpstr>#Self-harm</vt:lpstr>
      <vt:lpstr>#fire</vt:lpstr>
      <vt:lpstr>#property damage</vt:lpstr>
      <vt:lpstr>Additional figures</vt:lpstr>
      <vt:lpstr>Practice implications</vt:lpstr>
      <vt:lpstr>Segregation  Prison A: Study 1 Prison B: Study 3 Prison C: Study 4</vt:lpstr>
      <vt:lpstr>The impact of segregation</vt:lpstr>
      <vt:lpstr>Good news and not so good news</vt:lpstr>
      <vt:lpstr>Self-harm in, or within 1 month, of segregation</vt:lpstr>
      <vt:lpstr>Self-harm in or within 1 month post-segregation</vt:lpstr>
      <vt:lpstr>PowerPoint Presentation</vt:lpstr>
      <vt:lpstr>Dual Harm</vt:lpstr>
      <vt:lpstr>Why do offenders harm in prison?</vt:lpstr>
      <vt:lpstr>Dynamic and recent factors</vt:lpstr>
      <vt:lpstr>Suicide Intent</vt:lpstr>
      <vt:lpstr>Dual harm: Similarities</vt:lpstr>
      <vt:lpstr>Dual Harm: differences  There are some emerging differences in relation to their reported triggers and concerns: </vt:lpstr>
      <vt:lpstr>Tentative Conclusions</vt:lpstr>
      <vt:lpstr>What can we do?</vt:lpstr>
      <vt:lpstr>Paper (covers studies 1 and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Harm 2</dc:title>
  <dc:creator>tallkaz</dc:creator>
  <cp:lastModifiedBy>Sullivan, Linda</cp:lastModifiedBy>
  <cp:revision>102</cp:revision>
  <dcterms:created xsi:type="dcterms:W3CDTF">2017-06-27T14:59:13Z</dcterms:created>
  <dcterms:modified xsi:type="dcterms:W3CDTF">2019-09-02T11:38:16Z</dcterms:modified>
</cp:coreProperties>
</file>