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9" r:id="rId10"/>
    <p:sldId id="264" r:id="rId11"/>
    <p:sldId id="265" r:id="rId12"/>
    <p:sldId id="267" r:id="rId13"/>
    <p:sldId id="268" r:id="rId14"/>
    <p:sldId id="266" r:id="rId15"/>
    <p:sldId id="270"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CC5E0CD-E59E-4B1C-BD04-C6E1509FD340}" v="3" dt="2020-09-28T15:54:41.61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41" d="100"/>
          <a:sy n="41" d="100"/>
        </p:scale>
        <p:origin x="808" y="2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2EDF87-63C9-42E4-ADF2-F966072D45A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27D8D6B0-0C05-4492-AC5C-508BEF5FB60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F8E0D3CD-81E3-4C8F-A854-1BE22B4851FF}"/>
              </a:ext>
            </a:extLst>
          </p:cNvPr>
          <p:cNvSpPr>
            <a:spLocks noGrp="1"/>
          </p:cNvSpPr>
          <p:nvPr>
            <p:ph type="dt" sz="half" idx="10"/>
          </p:nvPr>
        </p:nvSpPr>
        <p:spPr/>
        <p:txBody>
          <a:bodyPr/>
          <a:lstStyle/>
          <a:p>
            <a:fld id="{7E053F7D-051F-4977-83BD-FE013CB1A77D}" type="datetimeFigureOut">
              <a:rPr lang="en-GB" smtClean="0"/>
              <a:t>29/09/2020</a:t>
            </a:fld>
            <a:endParaRPr lang="en-GB"/>
          </a:p>
        </p:txBody>
      </p:sp>
      <p:sp>
        <p:nvSpPr>
          <p:cNvPr id="5" name="Footer Placeholder 4">
            <a:extLst>
              <a:ext uri="{FF2B5EF4-FFF2-40B4-BE49-F238E27FC236}">
                <a16:creationId xmlns:a16="http://schemas.microsoft.com/office/drawing/2014/main" id="{36600618-A945-4BD4-9249-E5B5511F68F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5B2CFAC-E639-4BC0-8EAC-7F8CEAF9E251}"/>
              </a:ext>
            </a:extLst>
          </p:cNvPr>
          <p:cNvSpPr>
            <a:spLocks noGrp="1"/>
          </p:cNvSpPr>
          <p:nvPr>
            <p:ph type="sldNum" sz="quarter" idx="12"/>
          </p:nvPr>
        </p:nvSpPr>
        <p:spPr/>
        <p:txBody>
          <a:bodyPr/>
          <a:lstStyle/>
          <a:p>
            <a:fld id="{78C5B636-AEFE-46FE-8626-63C5FF68A33D}" type="slidenum">
              <a:rPr lang="en-GB" smtClean="0"/>
              <a:t>‹#›</a:t>
            </a:fld>
            <a:endParaRPr lang="en-GB"/>
          </a:p>
        </p:txBody>
      </p:sp>
    </p:spTree>
    <p:extLst>
      <p:ext uri="{BB962C8B-B14F-4D97-AF65-F5344CB8AC3E}">
        <p14:creationId xmlns:p14="http://schemas.microsoft.com/office/powerpoint/2010/main" val="24213608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5743F2-49DD-4299-84E5-96A84E65B8D2}"/>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97792A4-1107-403A-94ED-C73C92B09EC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95C5CE8-B477-4742-8FD1-33E79A9DB8F2}"/>
              </a:ext>
            </a:extLst>
          </p:cNvPr>
          <p:cNvSpPr>
            <a:spLocks noGrp="1"/>
          </p:cNvSpPr>
          <p:nvPr>
            <p:ph type="dt" sz="half" idx="10"/>
          </p:nvPr>
        </p:nvSpPr>
        <p:spPr/>
        <p:txBody>
          <a:bodyPr/>
          <a:lstStyle/>
          <a:p>
            <a:fld id="{7E053F7D-051F-4977-83BD-FE013CB1A77D}" type="datetimeFigureOut">
              <a:rPr lang="en-GB" smtClean="0"/>
              <a:t>29/09/2020</a:t>
            </a:fld>
            <a:endParaRPr lang="en-GB"/>
          </a:p>
        </p:txBody>
      </p:sp>
      <p:sp>
        <p:nvSpPr>
          <p:cNvPr id="5" name="Footer Placeholder 4">
            <a:extLst>
              <a:ext uri="{FF2B5EF4-FFF2-40B4-BE49-F238E27FC236}">
                <a16:creationId xmlns:a16="http://schemas.microsoft.com/office/drawing/2014/main" id="{D703F84B-8BD4-4B73-8788-0417B0F2A2F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F187B3B-403C-4431-B73A-40D7DFCDCC06}"/>
              </a:ext>
            </a:extLst>
          </p:cNvPr>
          <p:cNvSpPr>
            <a:spLocks noGrp="1"/>
          </p:cNvSpPr>
          <p:nvPr>
            <p:ph type="sldNum" sz="quarter" idx="12"/>
          </p:nvPr>
        </p:nvSpPr>
        <p:spPr/>
        <p:txBody>
          <a:bodyPr/>
          <a:lstStyle/>
          <a:p>
            <a:fld id="{78C5B636-AEFE-46FE-8626-63C5FF68A33D}" type="slidenum">
              <a:rPr lang="en-GB" smtClean="0"/>
              <a:t>‹#›</a:t>
            </a:fld>
            <a:endParaRPr lang="en-GB"/>
          </a:p>
        </p:txBody>
      </p:sp>
    </p:spTree>
    <p:extLst>
      <p:ext uri="{BB962C8B-B14F-4D97-AF65-F5344CB8AC3E}">
        <p14:creationId xmlns:p14="http://schemas.microsoft.com/office/powerpoint/2010/main" val="19599842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EB0C116-2980-44B7-B31E-1467259D493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371720B-C7FE-4C9D-BFD2-75D97A2D318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E8999F5-CC7A-4821-A271-C21C352C0CA1}"/>
              </a:ext>
            </a:extLst>
          </p:cNvPr>
          <p:cNvSpPr>
            <a:spLocks noGrp="1"/>
          </p:cNvSpPr>
          <p:nvPr>
            <p:ph type="dt" sz="half" idx="10"/>
          </p:nvPr>
        </p:nvSpPr>
        <p:spPr/>
        <p:txBody>
          <a:bodyPr/>
          <a:lstStyle/>
          <a:p>
            <a:fld id="{7E053F7D-051F-4977-83BD-FE013CB1A77D}" type="datetimeFigureOut">
              <a:rPr lang="en-GB" smtClean="0"/>
              <a:t>29/09/2020</a:t>
            </a:fld>
            <a:endParaRPr lang="en-GB"/>
          </a:p>
        </p:txBody>
      </p:sp>
      <p:sp>
        <p:nvSpPr>
          <p:cNvPr id="5" name="Footer Placeholder 4">
            <a:extLst>
              <a:ext uri="{FF2B5EF4-FFF2-40B4-BE49-F238E27FC236}">
                <a16:creationId xmlns:a16="http://schemas.microsoft.com/office/drawing/2014/main" id="{2CFB88B0-27F2-4FD0-A90C-A143AE52341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48DBB2C-9FD1-442C-964C-84EC339E3929}"/>
              </a:ext>
            </a:extLst>
          </p:cNvPr>
          <p:cNvSpPr>
            <a:spLocks noGrp="1"/>
          </p:cNvSpPr>
          <p:nvPr>
            <p:ph type="sldNum" sz="quarter" idx="12"/>
          </p:nvPr>
        </p:nvSpPr>
        <p:spPr/>
        <p:txBody>
          <a:bodyPr/>
          <a:lstStyle/>
          <a:p>
            <a:fld id="{78C5B636-AEFE-46FE-8626-63C5FF68A33D}" type="slidenum">
              <a:rPr lang="en-GB" smtClean="0"/>
              <a:t>‹#›</a:t>
            </a:fld>
            <a:endParaRPr lang="en-GB"/>
          </a:p>
        </p:txBody>
      </p:sp>
    </p:spTree>
    <p:extLst>
      <p:ext uri="{BB962C8B-B14F-4D97-AF65-F5344CB8AC3E}">
        <p14:creationId xmlns:p14="http://schemas.microsoft.com/office/powerpoint/2010/main" val="12532875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65ABB-1D6C-4EC2-9DB6-F290F8B4603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DEF4BE5-D97E-4C42-BB7B-072E243F32E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C34508C-430E-4793-9497-15B0FA262D1F}"/>
              </a:ext>
            </a:extLst>
          </p:cNvPr>
          <p:cNvSpPr>
            <a:spLocks noGrp="1"/>
          </p:cNvSpPr>
          <p:nvPr>
            <p:ph type="dt" sz="half" idx="10"/>
          </p:nvPr>
        </p:nvSpPr>
        <p:spPr/>
        <p:txBody>
          <a:bodyPr/>
          <a:lstStyle/>
          <a:p>
            <a:fld id="{7E053F7D-051F-4977-83BD-FE013CB1A77D}" type="datetimeFigureOut">
              <a:rPr lang="en-GB" smtClean="0"/>
              <a:t>29/09/2020</a:t>
            </a:fld>
            <a:endParaRPr lang="en-GB"/>
          </a:p>
        </p:txBody>
      </p:sp>
      <p:sp>
        <p:nvSpPr>
          <p:cNvPr id="5" name="Footer Placeholder 4">
            <a:extLst>
              <a:ext uri="{FF2B5EF4-FFF2-40B4-BE49-F238E27FC236}">
                <a16:creationId xmlns:a16="http://schemas.microsoft.com/office/drawing/2014/main" id="{60C31AD0-F414-47F2-92AC-51D12238221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F2794FD-9A01-4191-A4EF-17D0C2B37909}"/>
              </a:ext>
            </a:extLst>
          </p:cNvPr>
          <p:cNvSpPr>
            <a:spLocks noGrp="1"/>
          </p:cNvSpPr>
          <p:nvPr>
            <p:ph type="sldNum" sz="quarter" idx="12"/>
          </p:nvPr>
        </p:nvSpPr>
        <p:spPr/>
        <p:txBody>
          <a:bodyPr/>
          <a:lstStyle/>
          <a:p>
            <a:fld id="{78C5B636-AEFE-46FE-8626-63C5FF68A33D}" type="slidenum">
              <a:rPr lang="en-GB" smtClean="0"/>
              <a:t>‹#›</a:t>
            </a:fld>
            <a:endParaRPr lang="en-GB"/>
          </a:p>
        </p:txBody>
      </p:sp>
    </p:spTree>
    <p:extLst>
      <p:ext uri="{BB962C8B-B14F-4D97-AF65-F5344CB8AC3E}">
        <p14:creationId xmlns:p14="http://schemas.microsoft.com/office/powerpoint/2010/main" val="11587104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0D21ED-2BA3-4788-941E-5399BB39C6F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FFB9239F-01E0-49D5-AE35-9087A8F622C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3CD59AA-0726-4E11-87CC-E905418FB08D}"/>
              </a:ext>
            </a:extLst>
          </p:cNvPr>
          <p:cNvSpPr>
            <a:spLocks noGrp="1"/>
          </p:cNvSpPr>
          <p:nvPr>
            <p:ph type="dt" sz="half" idx="10"/>
          </p:nvPr>
        </p:nvSpPr>
        <p:spPr/>
        <p:txBody>
          <a:bodyPr/>
          <a:lstStyle/>
          <a:p>
            <a:fld id="{7E053F7D-051F-4977-83BD-FE013CB1A77D}" type="datetimeFigureOut">
              <a:rPr lang="en-GB" smtClean="0"/>
              <a:t>29/09/2020</a:t>
            </a:fld>
            <a:endParaRPr lang="en-GB"/>
          </a:p>
        </p:txBody>
      </p:sp>
      <p:sp>
        <p:nvSpPr>
          <p:cNvPr id="5" name="Footer Placeholder 4">
            <a:extLst>
              <a:ext uri="{FF2B5EF4-FFF2-40B4-BE49-F238E27FC236}">
                <a16:creationId xmlns:a16="http://schemas.microsoft.com/office/drawing/2014/main" id="{4C3C5C9D-ED27-4043-94ED-44E7AE49A35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3017F56-8949-4906-9005-507A63B63A1B}"/>
              </a:ext>
            </a:extLst>
          </p:cNvPr>
          <p:cNvSpPr>
            <a:spLocks noGrp="1"/>
          </p:cNvSpPr>
          <p:nvPr>
            <p:ph type="sldNum" sz="quarter" idx="12"/>
          </p:nvPr>
        </p:nvSpPr>
        <p:spPr/>
        <p:txBody>
          <a:bodyPr/>
          <a:lstStyle/>
          <a:p>
            <a:fld id="{78C5B636-AEFE-46FE-8626-63C5FF68A33D}" type="slidenum">
              <a:rPr lang="en-GB" smtClean="0"/>
              <a:t>‹#›</a:t>
            </a:fld>
            <a:endParaRPr lang="en-GB"/>
          </a:p>
        </p:txBody>
      </p:sp>
    </p:spTree>
    <p:extLst>
      <p:ext uri="{BB962C8B-B14F-4D97-AF65-F5344CB8AC3E}">
        <p14:creationId xmlns:p14="http://schemas.microsoft.com/office/powerpoint/2010/main" val="33694650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A05AC-D467-4ED2-988E-1D145F7BFFD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F7FBF19-1B1C-4823-905B-FD6BBC55688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DF3A199-3778-4185-84D3-E1B1143B457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4238F33C-9848-4CC3-8BFF-81C206E323D9}"/>
              </a:ext>
            </a:extLst>
          </p:cNvPr>
          <p:cNvSpPr>
            <a:spLocks noGrp="1"/>
          </p:cNvSpPr>
          <p:nvPr>
            <p:ph type="dt" sz="half" idx="10"/>
          </p:nvPr>
        </p:nvSpPr>
        <p:spPr/>
        <p:txBody>
          <a:bodyPr/>
          <a:lstStyle/>
          <a:p>
            <a:fld id="{7E053F7D-051F-4977-83BD-FE013CB1A77D}" type="datetimeFigureOut">
              <a:rPr lang="en-GB" smtClean="0"/>
              <a:t>29/09/2020</a:t>
            </a:fld>
            <a:endParaRPr lang="en-GB"/>
          </a:p>
        </p:txBody>
      </p:sp>
      <p:sp>
        <p:nvSpPr>
          <p:cNvPr id="6" name="Footer Placeholder 5">
            <a:extLst>
              <a:ext uri="{FF2B5EF4-FFF2-40B4-BE49-F238E27FC236}">
                <a16:creationId xmlns:a16="http://schemas.microsoft.com/office/drawing/2014/main" id="{3EF55875-79CD-4003-8005-91D4C72167F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B6C88A4-0CA6-457E-8EB9-A6154CC74019}"/>
              </a:ext>
            </a:extLst>
          </p:cNvPr>
          <p:cNvSpPr>
            <a:spLocks noGrp="1"/>
          </p:cNvSpPr>
          <p:nvPr>
            <p:ph type="sldNum" sz="quarter" idx="12"/>
          </p:nvPr>
        </p:nvSpPr>
        <p:spPr/>
        <p:txBody>
          <a:bodyPr/>
          <a:lstStyle/>
          <a:p>
            <a:fld id="{78C5B636-AEFE-46FE-8626-63C5FF68A33D}" type="slidenum">
              <a:rPr lang="en-GB" smtClean="0"/>
              <a:t>‹#›</a:t>
            </a:fld>
            <a:endParaRPr lang="en-GB"/>
          </a:p>
        </p:txBody>
      </p:sp>
    </p:spTree>
    <p:extLst>
      <p:ext uri="{BB962C8B-B14F-4D97-AF65-F5344CB8AC3E}">
        <p14:creationId xmlns:p14="http://schemas.microsoft.com/office/powerpoint/2010/main" val="27725831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0B1B23-2503-4CEB-A209-4FDEB0DDF678}"/>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2BAC901-77EF-4425-A530-559E4A57A4F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F9FA173-D731-4955-8A2E-902B6E7F290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655E0E05-FB56-4999-BB44-75459C0D99B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03280D0-D1D6-4B48-8449-462B0F501B8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5AE7CC74-CBA1-432B-8690-02769D720B70}"/>
              </a:ext>
            </a:extLst>
          </p:cNvPr>
          <p:cNvSpPr>
            <a:spLocks noGrp="1"/>
          </p:cNvSpPr>
          <p:nvPr>
            <p:ph type="dt" sz="half" idx="10"/>
          </p:nvPr>
        </p:nvSpPr>
        <p:spPr/>
        <p:txBody>
          <a:bodyPr/>
          <a:lstStyle/>
          <a:p>
            <a:fld id="{7E053F7D-051F-4977-83BD-FE013CB1A77D}" type="datetimeFigureOut">
              <a:rPr lang="en-GB" smtClean="0"/>
              <a:t>29/09/2020</a:t>
            </a:fld>
            <a:endParaRPr lang="en-GB"/>
          </a:p>
        </p:txBody>
      </p:sp>
      <p:sp>
        <p:nvSpPr>
          <p:cNvPr id="8" name="Footer Placeholder 7">
            <a:extLst>
              <a:ext uri="{FF2B5EF4-FFF2-40B4-BE49-F238E27FC236}">
                <a16:creationId xmlns:a16="http://schemas.microsoft.com/office/drawing/2014/main" id="{2701A161-35CD-4F3C-B82C-C6B47836DF7C}"/>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C2A41D00-AC10-40A1-B0AA-801B02992B2C}"/>
              </a:ext>
            </a:extLst>
          </p:cNvPr>
          <p:cNvSpPr>
            <a:spLocks noGrp="1"/>
          </p:cNvSpPr>
          <p:nvPr>
            <p:ph type="sldNum" sz="quarter" idx="12"/>
          </p:nvPr>
        </p:nvSpPr>
        <p:spPr/>
        <p:txBody>
          <a:bodyPr/>
          <a:lstStyle/>
          <a:p>
            <a:fld id="{78C5B636-AEFE-46FE-8626-63C5FF68A33D}" type="slidenum">
              <a:rPr lang="en-GB" smtClean="0"/>
              <a:t>‹#›</a:t>
            </a:fld>
            <a:endParaRPr lang="en-GB"/>
          </a:p>
        </p:txBody>
      </p:sp>
    </p:spTree>
    <p:extLst>
      <p:ext uri="{BB962C8B-B14F-4D97-AF65-F5344CB8AC3E}">
        <p14:creationId xmlns:p14="http://schemas.microsoft.com/office/powerpoint/2010/main" val="25114974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065484-877E-4016-A0BA-E2D5A22A7318}"/>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C8CF09E8-44A0-400D-960B-DCFFE6E8AC2B}"/>
              </a:ext>
            </a:extLst>
          </p:cNvPr>
          <p:cNvSpPr>
            <a:spLocks noGrp="1"/>
          </p:cNvSpPr>
          <p:nvPr>
            <p:ph type="dt" sz="half" idx="10"/>
          </p:nvPr>
        </p:nvSpPr>
        <p:spPr/>
        <p:txBody>
          <a:bodyPr/>
          <a:lstStyle/>
          <a:p>
            <a:fld id="{7E053F7D-051F-4977-83BD-FE013CB1A77D}" type="datetimeFigureOut">
              <a:rPr lang="en-GB" smtClean="0"/>
              <a:t>29/09/2020</a:t>
            </a:fld>
            <a:endParaRPr lang="en-GB"/>
          </a:p>
        </p:txBody>
      </p:sp>
      <p:sp>
        <p:nvSpPr>
          <p:cNvPr id="4" name="Footer Placeholder 3">
            <a:extLst>
              <a:ext uri="{FF2B5EF4-FFF2-40B4-BE49-F238E27FC236}">
                <a16:creationId xmlns:a16="http://schemas.microsoft.com/office/drawing/2014/main" id="{28423FDD-D18E-4FB3-86CA-B8CD31101178}"/>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FF18B648-3116-4EDD-8F1F-CB88EF81DF86}"/>
              </a:ext>
            </a:extLst>
          </p:cNvPr>
          <p:cNvSpPr>
            <a:spLocks noGrp="1"/>
          </p:cNvSpPr>
          <p:nvPr>
            <p:ph type="sldNum" sz="quarter" idx="12"/>
          </p:nvPr>
        </p:nvSpPr>
        <p:spPr/>
        <p:txBody>
          <a:bodyPr/>
          <a:lstStyle/>
          <a:p>
            <a:fld id="{78C5B636-AEFE-46FE-8626-63C5FF68A33D}" type="slidenum">
              <a:rPr lang="en-GB" smtClean="0"/>
              <a:t>‹#›</a:t>
            </a:fld>
            <a:endParaRPr lang="en-GB"/>
          </a:p>
        </p:txBody>
      </p:sp>
    </p:spTree>
    <p:extLst>
      <p:ext uri="{BB962C8B-B14F-4D97-AF65-F5344CB8AC3E}">
        <p14:creationId xmlns:p14="http://schemas.microsoft.com/office/powerpoint/2010/main" val="13237155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A9D204-DCC9-45B5-B149-273370C249C7}"/>
              </a:ext>
            </a:extLst>
          </p:cNvPr>
          <p:cNvSpPr>
            <a:spLocks noGrp="1"/>
          </p:cNvSpPr>
          <p:nvPr>
            <p:ph type="dt" sz="half" idx="10"/>
          </p:nvPr>
        </p:nvSpPr>
        <p:spPr/>
        <p:txBody>
          <a:bodyPr/>
          <a:lstStyle/>
          <a:p>
            <a:fld id="{7E053F7D-051F-4977-83BD-FE013CB1A77D}" type="datetimeFigureOut">
              <a:rPr lang="en-GB" smtClean="0"/>
              <a:t>29/09/2020</a:t>
            </a:fld>
            <a:endParaRPr lang="en-GB"/>
          </a:p>
        </p:txBody>
      </p:sp>
      <p:sp>
        <p:nvSpPr>
          <p:cNvPr id="3" name="Footer Placeholder 2">
            <a:extLst>
              <a:ext uri="{FF2B5EF4-FFF2-40B4-BE49-F238E27FC236}">
                <a16:creationId xmlns:a16="http://schemas.microsoft.com/office/drawing/2014/main" id="{59B8872D-297E-45DE-AC44-BC9FCF744C7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DDA495C-4293-4008-97BD-F3C7B0A6A227}"/>
              </a:ext>
            </a:extLst>
          </p:cNvPr>
          <p:cNvSpPr>
            <a:spLocks noGrp="1"/>
          </p:cNvSpPr>
          <p:nvPr>
            <p:ph type="sldNum" sz="quarter" idx="12"/>
          </p:nvPr>
        </p:nvSpPr>
        <p:spPr/>
        <p:txBody>
          <a:bodyPr/>
          <a:lstStyle/>
          <a:p>
            <a:fld id="{78C5B636-AEFE-46FE-8626-63C5FF68A33D}" type="slidenum">
              <a:rPr lang="en-GB" smtClean="0"/>
              <a:t>‹#›</a:t>
            </a:fld>
            <a:endParaRPr lang="en-GB"/>
          </a:p>
        </p:txBody>
      </p:sp>
    </p:spTree>
    <p:extLst>
      <p:ext uri="{BB962C8B-B14F-4D97-AF65-F5344CB8AC3E}">
        <p14:creationId xmlns:p14="http://schemas.microsoft.com/office/powerpoint/2010/main" val="23519543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D5755-FF3B-4188-ACD9-28177920D02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9CB896B-5C74-4C5A-8770-DA9DAB1E081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B89DEDA7-7D4E-4916-8892-DF67EAAD78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BC034EB-D3D8-44CC-A352-705C6D3DBFB4}"/>
              </a:ext>
            </a:extLst>
          </p:cNvPr>
          <p:cNvSpPr>
            <a:spLocks noGrp="1"/>
          </p:cNvSpPr>
          <p:nvPr>
            <p:ph type="dt" sz="half" idx="10"/>
          </p:nvPr>
        </p:nvSpPr>
        <p:spPr/>
        <p:txBody>
          <a:bodyPr/>
          <a:lstStyle/>
          <a:p>
            <a:fld id="{7E053F7D-051F-4977-83BD-FE013CB1A77D}" type="datetimeFigureOut">
              <a:rPr lang="en-GB" smtClean="0"/>
              <a:t>29/09/2020</a:t>
            </a:fld>
            <a:endParaRPr lang="en-GB"/>
          </a:p>
        </p:txBody>
      </p:sp>
      <p:sp>
        <p:nvSpPr>
          <p:cNvPr id="6" name="Footer Placeholder 5">
            <a:extLst>
              <a:ext uri="{FF2B5EF4-FFF2-40B4-BE49-F238E27FC236}">
                <a16:creationId xmlns:a16="http://schemas.microsoft.com/office/drawing/2014/main" id="{9AA2BCF9-8467-41E0-A174-AF821E95F29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9BA32D3-9D05-4290-AC2A-3D2BF0AE8D46}"/>
              </a:ext>
            </a:extLst>
          </p:cNvPr>
          <p:cNvSpPr>
            <a:spLocks noGrp="1"/>
          </p:cNvSpPr>
          <p:nvPr>
            <p:ph type="sldNum" sz="quarter" idx="12"/>
          </p:nvPr>
        </p:nvSpPr>
        <p:spPr/>
        <p:txBody>
          <a:bodyPr/>
          <a:lstStyle/>
          <a:p>
            <a:fld id="{78C5B636-AEFE-46FE-8626-63C5FF68A33D}" type="slidenum">
              <a:rPr lang="en-GB" smtClean="0"/>
              <a:t>‹#›</a:t>
            </a:fld>
            <a:endParaRPr lang="en-GB"/>
          </a:p>
        </p:txBody>
      </p:sp>
    </p:spTree>
    <p:extLst>
      <p:ext uri="{BB962C8B-B14F-4D97-AF65-F5344CB8AC3E}">
        <p14:creationId xmlns:p14="http://schemas.microsoft.com/office/powerpoint/2010/main" val="34413220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C48C5-6190-4C66-AF3C-04F548A8FEB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C7AB34A0-C9C7-40B9-A488-8D426CAD188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A5BE3FCA-C98B-43FC-BE6C-B811429A229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52C8E3-87D5-42EF-811E-ACE7CE7332B5}"/>
              </a:ext>
            </a:extLst>
          </p:cNvPr>
          <p:cNvSpPr>
            <a:spLocks noGrp="1"/>
          </p:cNvSpPr>
          <p:nvPr>
            <p:ph type="dt" sz="half" idx="10"/>
          </p:nvPr>
        </p:nvSpPr>
        <p:spPr/>
        <p:txBody>
          <a:bodyPr/>
          <a:lstStyle/>
          <a:p>
            <a:fld id="{7E053F7D-051F-4977-83BD-FE013CB1A77D}" type="datetimeFigureOut">
              <a:rPr lang="en-GB" smtClean="0"/>
              <a:t>29/09/2020</a:t>
            </a:fld>
            <a:endParaRPr lang="en-GB"/>
          </a:p>
        </p:txBody>
      </p:sp>
      <p:sp>
        <p:nvSpPr>
          <p:cNvPr id="6" name="Footer Placeholder 5">
            <a:extLst>
              <a:ext uri="{FF2B5EF4-FFF2-40B4-BE49-F238E27FC236}">
                <a16:creationId xmlns:a16="http://schemas.microsoft.com/office/drawing/2014/main" id="{16AABBE7-A926-4E27-901F-701F30863D4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072BFA0-159B-4B9A-B328-0ECF22560134}"/>
              </a:ext>
            </a:extLst>
          </p:cNvPr>
          <p:cNvSpPr>
            <a:spLocks noGrp="1"/>
          </p:cNvSpPr>
          <p:nvPr>
            <p:ph type="sldNum" sz="quarter" idx="12"/>
          </p:nvPr>
        </p:nvSpPr>
        <p:spPr/>
        <p:txBody>
          <a:bodyPr/>
          <a:lstStyle/>
          <a:p>
            <a:fld id="{78C5B636-AEFE-46FE-8626-63C5FF68A33D}" type="slidenum">
              <a:rPr lang="en-GB" smtClean="0"/>
              <a:t>‹#›</a:t>
            </a:fld>
            <a:endParaRPr lang="en-GB"/>
          </a:p>
        </p:txBody>
      </p:sp>
    </p:spTree>
    <p:extLst>
      <p:ext uri="{BB962C8B-B14F-4D97-AF65-F5344CB8AC3E}">
        <p14:creationId xmlns:p14="http://schemas.microsoft.com/office/powerpoint/2010/main" val="9096237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79668B1-51AD-4417-89DB-7A52D429B3F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52AFEBD-7364-450E-982A-A3DCCF37918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EB11F50-AD83-46B9-83B8-39C5F349403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053F7D-051F-4977-83BD-FE013CB1A77D}" type="datetimeFigureOut">
              <a:rPr lang="en-GB" smtClean="0"/>
              <a:t>29/09/2020</a:t>
            </a:fld>
            <a:endParaRPr lang="en-GB"/>
          </a:p>
        </p:txBody>
      </p:sp>
      <p:sp>
        <p:nvSpPr>
          <p:cNvPr id="5" name="Footer Placeholder 4">
            <a:extLst>
              <a:ext uri="{FF2B5EF4-FFF2-40B4-BE49-F238E27FC236}">
                <a16:creationId xmlns:a16="http://schemas.microsoft.com/office/drawing/2014/main" id="{E3482FB1-6ECD-447C-92AA-7E6E992AB64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522BC113-7E0A-4358-89E9-9F2AE3AAF24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8C5B636-AEFE-46FE-8626-63C5FF68A33D}" type="slidenum">
              <a:rPr lang="en-GB" smtClean="0"/>
              <a:t>‹#›</a:t>
            </a:fld>
            <a:endParaRPr lang="en-GB"/>
          </a:p>
        </p:txBody>
      </p:sp>
    </p:spTree>
    <p:extLst>
      <p:ext uri="{BB962C8B-B14F-4D97-AF65-F5344CB8AC3E}">
        <p14:creationId xmlns:p14="http://schemas.microsoft.com/office/powerpoint/2010/main" val="33131858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1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www.theguardian.com/cities/2019/apr/16/upward-slope-how-skateboarding-transformed-the-manchester-of-finland-tampere" TargetMode="External"/><Relationship Id="rId2" Type="http://schemas.openxmlformats.org/officeDocument/2006/relationships/hyperlink" Target="https://pullias.usc.edu/download/beyond-the-board-findings-from-the-field/" TargetMode="External"/><Relationship Id="rId1" Type="http://schemas.openxmlformats.org/officeDocument/2006/relationships/slideLayout" Target="../slideLayouts/slideLayout2.xml"/><Relationship Id="rId6" Type="http://schemas.openxmlformats.org/officeDocument/2006/relationships/hyperlink" Target="https://www.citylab.com/life/2019/08/skateboarders-are-saving-your-city/596986/" TargetMode="External"/><Relationship Id="rId5" Type="http://schemas.openxmlformats.org/officeDocument/2006/relationships/hyperlink" Target="https://www.leftlion.co.uk/read/2019/november/skate-nottingham-skateboard-innovation/" TargetMode="External"/><Relationship Id="rId4" Type="http://schemas.openxmlformats.org/officeDocument/2006/relationships/hyperlink" Target="http://www.caughtinthecrossfire.com/skate/malmo-using-skateboarding-to-transform-your-hometown/"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9CD2D09-B1BB-4DF5-9E1C-3D21B21EDE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20431" y="0"/>
            <a:ext cx="6271569"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83355637-BA71-4F63-94C9-E77BF81BDFC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2" name="Title 1">
            <a:extLst>
              <a:ext uri="{FF2B5EF4-FFF2-40B4-BE49-F238E27FC236}">
                <a16:creationId xmlns:a16="http://schemas.microsoft.com/office/drawing/2014/main" id="{74CE925F-81BC-4FEA-B10F-800010C278E4}"/>
              </a:ext>
            </a:extLst>
          </p:cNvPr>
          <p:cNvSpPr>
            <a:spLocks noGrp="1"/>
          </p:cNvSpPr>
          <p:nvPr>
            <p:ph type="ctrTitle"/>
          </p:nvPr>
        </p:nvSpPr>
        <p:spPr>
          <a:xfrm>
            <a:off x="750234" y="951003"/>
            <a:ext cx="4965882" cy="1311664"/>
          </a:xfrm>
        </p:spPr>
        <p:txBody>
          <a:bodyPr vert="horz" lIns="91440" tIns="45720" rIns="91440" bIns="45720" rtlCol="0" anchor="ctr">
            <a:noAutofit/>
          </a:bodyPr>
          <a:lstStyle/>
          <a:p>
            <a:pPr algn="l"/>
            <a:r>
              <a:rPr lang="en-US" dirty="0">
                <a:solidFill>
                  <a:srgbClr val="000000"/>
                </a:solidFill>
              </a:rPr>
              <a:t>Skate Urbanism</a:t>
            </a:r>
          </a:p>
        </p:txBody>
      </p:sp>
      <p:sp>
        <p:nvSpPr>
          <p:cNvPr id="3" name="Subtitle 2">
            <a:extLst>
              <a:ext uri="{FF2B5EF4-FFF2-40B4-BE49-F238E27FC236}">
                <a16:creationId xmlns:a16="http://schemas.microsoft.com/office/drawing/2014/main" id="{D9B8AABA-A15C-4E21-9264-BDFB4B9C5E08}"/>
              </a:ext>
            </a:extLst>
          </p:cNvPr>
          <p:cNvSpPr>
            <a:spLocks noGrp="1"/>
          </p:cNvSpPr>
          <p:nvPr>
            <p:ph type="subTitle" idx="1"/>
          </p:nvPr>
        </p:nvSpPr>
        <p:spPr>
          <a:xfrm>
            <a:off x="804997" y="2272143"/>
            <a:ext cx="4706803" cy="3788830"/>
          </a:xfrm>
        </p:spPr>
        <p:txBody>
          <a:bodyPr vert="horz" lIns="91440" tIns="45720" rIns="91440" bIns="45720" rtlCol="0" anchor="ctr">
            <a:normAutofit/>
          </a:bodyPr>
          <a:lstStyle/>
          <a:p>
            <a:pPr algn="l"/>
            <a:r>
              <a:rPr lang="en-US" dirty="0">
                <a:solidFill>
                  <a:srgbClr val="000000"/>
                </a:solidFill>
              </a:rPr>
              <a:t>Imagining Towns and Cities for Wheeled Urban Sports -</a:t>
            </a:r>
          </a:p>
          <a:p>
            <a:pPr algn="l"/>
            <a:r>
              <a:rPr lang="en-US" dirty="0">
                <a:solidFill>
                  <a:srgbClr val="000000"/>
                </a:solidFill>
              </a:rPr>
              <a:t>Benefits, Barriers and Strategies</a:t>
            </a:r>
          </a:p>
          <a:p>
            <a:pPr algn="l"/>
            <a:br>
              <a:rPr lang="en-US" sz="2000" dirty="0">
                <a:solidFill>
                  <a:srgbClr val="000000"/>
                </a:solidFill>
              </a:rPr>
            </a:br>
            <a:r>
              <a:rPr lang="en-US" sz="2000" dirty="0">
                <a:solidFill>
                  <a:srgbClr val="000000"/>
                </a:solidFill>
              </a:rPr>
              <a:t>Chris Lawton</a:t>
            </a:r>
            <a:br>
              <a:rPr lang="en-US" sz="2000" dirty="0">
                <a:solidFill>
                  <a:srgbClr val="000000"/>
                </a:solidFill>
              </a:rPr>
            </a:br>
            <a:r>
              <a:rPr lang="en-US" sz="2000" dirty="0">
                <a:solidFill>
                  <a:srgbClr val="000000"/>
                </a:solidFill>
              </a:rPr>
              <a:t>Co-founder, Skate Nottingham CIC</a:t>
            </a:r>
          </a:p>
          <a:p>
            <a:pPr algn="l"/>
            <a:r>
              <a:rPr lang="en-US" sz="2000" dirty="0">
                <a:solidFill>
                  <a:srgbClr val="000000"/>
                </a:solidFill>
              </a:rPr>
              <a:t>Senior Lecturer, Economics. Nottingham Trent University</a:t>
            </a:r>
          </a:p>
        </p:txBody>
      </p:sp>
      <p:sp>
        <p:nvSpPr>
          <p:cNvPr id="14" name="Freeform 49">
            <a:extLst>
              <a:ext uri="{FF2B5EF4-FFF2-40B4-BE49-F238E27FC236}">
                <a16:creationId xmlns:a16="http://schemas.microsoft.com/office/drawing/2014/main" id="{967C29FE-FD32-4AFB-AD20-DBDF5864B2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713915" y="590635"/>
            <a:ext cx="5478085" cy="6276841"/>
          </a:xfrm>
          <a:custGeom>
            <a:avLst/>
            <a:gdLst>
              <a:gd name="connsiteX0" fmla="*/ 2178155 w 5478085"/>
              <a:gd name="connsiteY0" fmla="*/ 0 h 6276841"/>
              <a:gd name="connsiteX1" fmla="*/ 5478085 w 5478085"/>
              <a:gd name="connsiteY1" fmla="*/ 3299930 h 6276841"/>
              <a:gd name="connsiteX2" fmla="*/ 3751098 w 5478085"/>
              <a:gd name="connsiteY2" fmla="*/ 6201577 h 6276841"/>
              <a:gd name="connsiteX3" fmla="*/ 3594858 w 5478085"/>
              <a:gd name="connsiteY3" fmla="*/ 6276841 h 6276841"/>
              <a:gd name="connsiteX4" fmla="*/ 761453 w 5478085"/>
              <a:gd name="connsiteY4" fmla="*/ 6276841 h 6276841"/>
              <a:gd name="connsiteX5" fmla="*/ 605213 w 5478085"/>
              <a:gd name="connsiteY5" fmla="*/ 6201577 h 6276841"/>
              <a:gd name="connsiteX6" fmla="*/ 79093 w 5478085"/>
              <a:gd name="connsiteY6" fmla="*/ 5846317 h 6276841"/>
              <a:gd name="connsiteX7" fmla="*/ 0 w 5478085"/>
              <a:gd name="connsiteY7" fmla="*/ 5774432 h 6276841"/>
              <a:gd name="connsiteX8" fmla="*/ 0 w 5478085"/>
              <a:gd name="connsiteY8" fmla="*/ 825429 h 6276841"/>
              <a:gd name="connsiteX9" fmla="*/ 79093 w 5478085"/>
              <a:gd name="connsiteY9" fmla="*/ 753544 h 6276841"/>
              <a:gd name="connsiteX10" fmla="*/ 2178155 w 5478085"/>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78085" h="6276841">
                <a:moveTo>
                  <a:pt x="2178155" y="0"/>
                </a:moveTo>
                <a:cubicBezTo>
                  <a:pt x="4000656" y="0"/>
                  <a:pt x="5478085" y="1477429"/>
                  <a:pt x="5478085" y="3299930"/>
                </a:cubicBezTo>
                <a:cubicBezTo>
                  <a:pt x="5478085" y="4552900"/>
                  <a:pt x="4779769" y="5642769"/>
                  <a:pt x="3751098" y="6201577"/>
                </a:cubicBezTo>
                <a:lnTo>
                  <a:pt x="3594858" y="6276841"/>
                </a:lnTo>
                <a:lnTo>
                  <a:pt x="761453" y="6276841"/>
                </a:lnTo>
                <a:lnTo>
                  <a:pt x="605213" y="6201577"/>
                </a:lnTo>
                <a:cubicBezTo>
                  <a:pt x="418182" y="6099975"/>
                  <a:pt x="242071" y="5980818"/>
                  <a:pt x="79093" y="5846317"/>
                </a:cubicBezTo>
                <a:lnTo>
                  <a:pt x="0" y="5774432"/>
                </a:lnTo>
                <a:lnTo>
                  <a:pt x="0" y="825429"/>
                </a:lnTo>
                <a:lnTo>
                  <a:pt x="79093" y="753544"/>
                </a:lnTo>
                <a:cubicBezTo>
                  <a:pt x="649516" y="282789"/>
                  <a:pt x="1380811" y="0"/>
                  <a:pt x="2178155"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accent3"/>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descr="Shape&#10;&#10;Description automatically generated">
            <a:extLst>
              <a:ext uri="{FF2B5EF4-FFF2-40B4-BE49-F238E27FC236}">
                <a16:creationId xmlns:a16="http://schemas.microsoft.com/office/drawing/2014/main" id="{230F15B4-7753-45BA-B7C5-52A731DB36F0}"/>
              </a:ext>
            </a:extLst>
          </p:cNvPr>
          <p:cNvPicPr>
            <a:picLocks noChangeAspect="1"/>
          </p:cNvPicPr>
          <p:nvPr/>
        </p:nvPicPr>
        <p:blipFill rotWithShape="1">
          <a:blip r:embed="rId3">
            <a:extLst>
              <a:ext uri="{28A0092B-C50C-407E-A947-70E740481C1C}">
                <a14:useLocalDpi xmlns:a14="http://schemas.microsoft.com/office/drawing/2010/main" val="0"/>
              </a:ext>
            </a:extLst>
          </a:blip>
          <a:srcRect l="4762" r="8335" b="-3"/>
          <a:stretch/>
        </p:blipFill>
        <p:spPr>
          <a:xfrm>
            <a:off x="6893318" y="770037"/>
            <a:ext cx="5298683" cy="6097438"/>
          </a:xfrm>
          <a:custGeom>
            <a:avLst/>
            <a:gdLst/>
            <a:ahLst/>
            <a:cxnLst/>
            <a:rect l="l" t="t" r="r" b="b"/>
            <a:pathLst>
              <a:path w="5298683" h="6097438">
                <a:moveTo>
                  <a:pt x="3120528" y="0"/>
                </a:moveTo>
                <a:cubicBezTo>
                  <a:pt x="3874524" y="0"/>
                  <a:pt x="4566062" y="267415"/>
                  <a:pt x="5105473" y="712577"/>
                </a:cubicBezTo>
                <a:lnTo>
                  <a:pt x="5298683" y="888178"/>
                </a:lnTo>
                <a:lnTo>
                  <a:pt x="5298683" y="5352876"/>
                </a:lnTo>
                <a:lnTo>
                  <a:pt x="5105473" y="5528477"/>
                </a:lnTo>
                <a:cubicBezTo>
                  <a:pt x="4874296" y="5719261"/>
                  <a:pt x="4615179" y="5877397"/>
                  <a:pt x="4335177" y="5995828"/>
                </a:cubicBezTo>
                <a:lnTo>
                  <a:pt x="4057556" y="6097438"/>
                </a:lnTo>
                <a:lnTo>
                  <a:pt x="2183499" y="6097438"/>
                </a:lnTo>
                <a:lnTo>
                  <a:pt x="1905878" y="5995828"/>
                </a:lnTo>
                <a:cubicBezTo>
                  <a:pt x="785873" y="5522106"/>
                  <a:pt x="0" y="4413092"/>
                  <a:pt x="0" y="3120527"/>
                </a:cubicBezTo>
                <a:cubicBezTo>
                  <a:pt x="0" y="1397108"/>
                  <a:pt x="1397108" y="0"/>
                  <a:pt x="3120528" y="0"/>
                </a:cubicBezTo>
                <a:close/>
              </a:path>
            </a:pathLst>
          </a:custGeom>
        </p:spPr>
      </p:pic>
    </p:spTree>
    <p:extLst>
      <p:ext uri="{BB962C8B-B14F-4D97-AF65-F5344CB8AC3E}">
        <p14:creationId xmlns:p14="http://schemas.microsoft.com/office/powerpoint/2010/main" val="4604808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0BA55F-F792-4DEF-B65C-F8D9728919E5}"/>
              </a:ext>
            </a:extLst>
          </p:cNvPr>
          <p:cNvSpPr>
            <a:spLocks noGrp="1"/>
          </p:cNvSpPr>
          <p:nvPr>
            <p:ph type="title"/>
          </p:nvPr>
        </p:nvSpPr>
        <p:spPr>
          <a:xfrm>
            <a:off x="574040" y="1"/>
            <a:ext cx="10515600" cy="1070450"/>
          </a:xfrm>
        </p:spPr>
        <p:txBody>
          <a:bodyPr/>
          <a:lstStyle/>
          <a:p>
            <a:r>
              <a:rPr lang="en-GB" dirty="0"/>
              <a:t>UK cities and strategies for political impact</a:t>
            </a:r>
          </a:p>
        </p:txBody>
      </p:sp>
      <p:sp>
        <p:nvSpPr>
          <p:cNvPr id="3" name="Content Placeholder 2">
            <a:extLst>
              <a:ext uri="{FF2B5EF4-FFF2-40B4-BE49-F238E27FC236}">
                <a16:creationId xmlns:a16="http://schemas.microsoft.com/office/drawing/2014/main" id="{7C025BE9-A987-49BF-ACDA-37D9C6442F1C}"/>
              </a:ext>
            </a:extLst>
          </p:cNvPr>
          <p:cNvSpPr>
            <a:spLocks noGrp="1"/>
          </p:cNvSpPr>
          <p:nvPr>
            <p:ph idx="1"/>
          </p:nvPr>
        </p:nvSpPr>
        <p:spPr>
          <a:xfrm>
            <a:off x="838200" y="1212691"/>
            <a:ext cx="10515600" cy="5096669"/>
          </a:xfrm>
        </p:spPr>
        <p:txBody>
          <a:bodyPr>
            <a:normAutofit fontScale="70000" lnSpcReduction="20000"/>
          </a:bodyPr>
          <a:lstStyle/>
          <a:p>
            <a:r>
              <a:rPr lang="en-GB" dirty="0"/>
              <a:t>Cities can remain ‘good for skateboarding’, have a good scene (large numbers of participants, lots of cultural/creative outputs, good profile in international skateboarding etc.), spots and skate shop without this expanding and creating employment, educational and wider opportunities</a:t>
            </a:r>
          </a:p>
          <a:p>
            <a:r>
              <a:rPr lang="en-GB" dirty="0"/>
              <a:t>This applies to all UK cities, including those with active community organising and/or NGOs</a:t>
            </a:r>
          </a:p>
          <a:p>
            <a:r>
              <a:rPr lang="en-GB" dirty="0"/>
              <a:t>The city of Hull had a stated municipal objective to be the UK’s ‘First Skate Friendly City’ (2017 UK City of Culture), but without resilient grassroots capacity, momentum was not sustained</a:t>
            </a:r>
          </a:p>
          <a:p>
            <a:r>
              <a:rPr lang="en-GB" dirty="0"/>
              <a:t>Manchester Gasworks and London Southbank (Sharon Dickinson). Manchester skaters tried to replicate the social inclusion and heritage discourse that worked so well for LLSB, but this failed to save the Gasworks</a:t>
            </a:r>
          </a:p>
          <a:p>
            <a:r>
              <a:rPr lang="en-GB" dirty="0"/>
              <a:t>Skate Nottingham have a mission to use skateboarding to improve the lives of excluded young people;  but our most successful strategy to date for engaging our municipality is through place marketing. Different municipalities have different priorities</a:t>
            </a:r>
          </a:p>
          <a:p>
            <a:r>
              <a:rPr lang="en-GB" dirty="0"/>
              <a:t>Skate Nottingham and Skate Southampton have strong working relationships with arts galleries (cultural anchor institutions), as alternatives to the municipality.   Other partners include the Creative Quarter (Nottingham) and the Business Improvement District (Southampton)</a:t>
            </a:r>
          </a:p>
          <a:p>
            <a:r>
              <a:rPr lang="en-GB" b="1" dirty="0"/>
              <a:t>The strategy that works for one city doesn’t necessarily work elsewhere</a:t>
            </a:r>
          </a:p>
          <a:p>
            <a:r>
              <a:rPr lang="en-GB" dirty="0"/>
              <a:t>Chris Giamarino: example of a security discourse (Brooklyn Banks – unsuccessful) vs a discourse of creativity, conviviality and entrepreneurialism (LA Courthouse – successful))</a:t>
            </a:r>
          </a:p>
        </p:txBody>
      </p:sp>
    </p:spTree>
    <p:extLst>
      <p:ext uri="{BB962C8B-B14F-4D97-AF65-F5344CB8AC3E}">
        <p14:creationId xmlns:p14="http://schemas.microsoft.com/office/powerpoint/2010/main" val="8508743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C41A74-AF50-4557-9820-DB465EB8ECC1}"/>
              </a:ext>
            </a:extLst>
          </p:cNvPr>
          <p:cNvSpPr>
            <a:spLocks noGrp="1"/>
          </p:cNvSpPr>
          <p:nvPr>
            <p:ph type="title"/>
          </p:nvPr>
        </p:nvSpPr>
        <p:spPr>
          <a:xfrm>
            <a:off x="447040" y="0"/>
            <a:ext cx="10515600" cy="1056640"/>
          </a:xfrm>
        </p:spPr>
        <p:txBody>
          <a:bodyPr/>
          <a:lstStyle/>
          <a:p>
            <a:r>
              <a:rPr lang="en-GB" dirty="0"/>
              <a:t>Case Study: Skate Nottingham’s story</a:t>
            </a:r>
          </a:p>
        </p:txBody>
      </p:sp>
      <p:sp>
        <p:nvSpPr>
          <p:cNvPr id="3" name="Content Placeholder 2">
            <a:extLst>
              <a:ext uri="{FF2B5EF4-FFF2-40B4-BE49-F238E27FC236}">
                <a16:creationId xmlns:a16="http://schemas.microsoft.com/office/drawing/2014/main" id="{AADD4D4C-6A26-402B-B5AE-552C869941BD}"/>
              </a:ext>
            </a:extLst>
          </p:cNvPr>
          <p:cNvSpPr>
            <a:spLocks noGrp="1"/>
          </p:cNvSpPr>
          <p:nvPr>
            <p:ph idx="1"/>
          </p:nvPr>
        </p:nvSpPr>
        <p:spPr>
          <a:xfrm>
            <a:off x="754380" y="924562"/>
            <a:ext cx="10990580" cy="5648958"/>
          </a:xfrm>
        </p:spPr>
        <p:txBody>
          <a:bodyPr>
            <a:normAutofit fontScale="55000" lnSpcReduction="20000"/>
          </a:bodyPr>
          <a:lstStyle/>
          <a:p>
            <a:r>
              <a:rPr lang="en-GB" sz="2500" dirty="0"/>
              <a:t>A famous UK skate city, 1970s-late 1990s.  A total of 4 skate shops present in the city, several well known pros, large scale events, resident photographers from both national magazines</a:t>
            </a:r>
          </a:p>
          <a:p>
            <a:r>
              <a:rPr lang="en-GB" sz="2500" dirty="0"/>
              <a:t>Nottingham City Council enacted a By Law banning skateboarding in the city in 2000</a:t>
            </a:r>
          </a:p>
          <a:p>
            <a:r>
              <a:rPr lang="en-GB" sz="2500" dirty="0"/>
              <a:t>Nottingham has significant socio-economic challenges: lowest household income (GDHI) in the UK and worst Youth Opportunity Index ranking, despite having a large economy in terms of Gross Value Added (£10 billion) and a young population</a:t>
            </a:r>
          </a:p>
          <a:p>
            <a:r>
              <a:rPr lang="en-GB" sz="2500" dirty="0" err="1"/>
              <a:t>Sneinton</a:t>
            </a:r>
            <a:r>
              <a:rPr lang="en-GB" sz="2500" dirty="0"/>
              <a:t> Market opened in 2011, followed by a new independent </a:t>
            </a:r>
            <a:r>
              <a:rPr lang="en-GB" sz="2500" dirty="0" err="1"/>
              <a:t>skateshop</a:t>
            </a:r>
            <a:r>
              <a:rPr lang="en-GB" sz="2500" dirty="0"/>
              <a:t>, Forty Two, and DIY</a:t>
            </a:r>
          </a:p>
          <a:p>
            <a:r>
              <a:rPr lang="en-GB" sz="2500" dirty="0"/>
              <a:t>Skate Nottingham incorporated as a Community Interest Company in 2017 – objective to ‘do a Malmö’!</a:t>
            </a:r>
          </a:p>
          <a:p>
            <a:pPr lvl="1"/>
            <a:r>
              <a:rPr lang="en-GB" sz="2500" dirty="0"/>
              <a:t>More than 2,000 young people and adults engaged in our programmes; 43% female (compared to 15% nationally), high retention rate, strong qualitative educational and employment outcomes, several awards won (for user-led skatepark design, heritage etc)</a:t>
            </a:r>
          </a:p>
          <a:p>
            <a:pPr lvl="1"/>
            <a:r>
              <a:rPr lang="en-GB" sz="2500" dirty="0"/>
              <a:t>Helped and provided resources for indoor skatepark, Flo, to be taken into charitable, community ownership in September 2018</a:t>
            </a:r>
          </a:p>
          <a:p>
            <a:pPr lvl="1"/>
            <a:r>
              <a:rPr lang="en-GB" sz="2500" dirty="0"/>
              <a:t>Directly levered more than £60,000 of external (national) grant income into the city  </a:t>
            </a:r>
          </a:p>
          <a:p>
            <a:pPr lvl="1"/>
            <a:r>
              <a:rPr lang="en-GB" sz="2500" dirty="0"/>
              <a:t>Indirectly helped raise and direct spending of £0.8 million of capital investment into outdoor public skateparks</a:t>
            </a:r>
          </a:p>
          <a:p>
            <a:pPr lvl="1"/>
            <a:r>
              <a:rPr lang="en-GB" sz="2500" dirty="0"/>
              <a:t>Delivered UK’s first city based, multi-venue festival of skateboarding, funded by the National Lottery, with more than 630 participants and covered by the BBC, the Times, the Atlantic and Newsweek Japan</a:t>
            </a:r>
          </a:p>
          <a:p>
            <a:r>
              <a:rPr lang="en-GB" sz="2500" b="1" dirty="0"/>
              <a:t>But</a:t>
            </a:r>
            <a:r>
              <a:rPr lang="en-GB" sz="2500" dirty="0"/>
              <a:t>: no formal, sustained relationship with the municipality and no engagement with elected members (Councillors), although good relationships with individual officers/departments</a:t>
            </a:r>
          </a:p>
          <a:p>
            <a:r>
              <a:rPr lang="en-GB" sz="2500" dirty="0"/>
              <a:t>The By Law remains in place (although not enforced)</a:t>
            </a:r>
          </a:p>
          <a:p>
            <a:r>
              <a:rPr lang="en-GB" sz="2500" dirty="0"/>
              <a:t>Our community is most typified by young people who ‘fall through the cracks’ – relatively engaged in education with good potential employability, no or little exposure to the youth justice system, often from disadvantaged areas, often underemployed or unemployed.  Little local resource exists for this population group – municipal resource primarily for the ‘hardest to help’, particularly those already in the youth justice system</a:t>
            </a:r>
          </a:p>
          <a:p>
            <a:r>
              <a:rPr lang="en-GB" sz="2500" dirty="0"/>
              <a:t>So we must be agile and resilient, able to draw in funding  from national and international sources  - and we must build new alliances, particularly with cultural and educational anchor institutions</a:t>
            </a:r>
          </a:p>
          <a:p>
            <a:r>
              <a:rPr lang="en-GB" sz="2500" dirty="0"/>
              <a:t>This can unlock wider benefits: e.g. there is little awareness locally or internationally than VF Corp’s (Vans, Dickies, the North Face) Northern European HQ is in Nottingham!  There is big interest in skate heritage – history from below – from Nottingham Castle Trust etc.; working with Universities on participatory research to improve the student experience and increase graduate retention, etc. etc.</a:t>
            </a:r>
          </a:p>
          <a:p>
            <a:endParaRPr lang="en-GB" dirty="0"/>
          </a:p>
          <a:p>
            <a:endParaRPr lang="en-GB" dirty="0"/>
          </a:p>
        </p:txBody>
      </p:sp>
    </p:spTree>
    <p:extLst>
      <p:ext uri="{BB962C8B-B14F-4D97-AF65-F5344CB8AC3E}">
        <p14:creationId xmlns:p14="http://schemas.microsoft.com/office/powerpoint/2010/main" val="466592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in a room&#10;&#10;Description automatically generated">
            <a:extLst>
              <a:ext uri="{FF2B5EF4-FFF2-40B4-BE49-F238E27FC236}">
                <a16:creationId xmlns:a16="http://schemas.microsoft.com/office/drawing/2014/main" id="{B394C5B6-ED72-4D59-B816-B9488785FB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01" y="0"/>
            <a:ext cx="4098327" cy="5126804"/>
          </a:xfrm>
          <a:prstGeom prst="rect">
            <a:avLst/>
          </a:prstGeom>
        </p:spPr>
      </p:pic>
      <p:pic>
        <p:nvPicPr>
          <p:cNvPr id="7" name="Picture 6" descr="A group of people standing in front of a crowd&#10;&#10;Description automatically generated">
            <a:extLst>
              <a:ext uri="{FF2B5EF4-FFF2-40B4-BE49-F238E27FC236}">
                <a16:creationId xmlns:a16="http://schemas.microsoft.com/office/drawing/2014/main" id="{7BC979E8-53C4-432A-A9F1-6B54D8BADE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07840" y="3861464"/>
            <a:ext cx="5988477" cy="2996536"/>
          </a:xfrm>
          <a:prstGeom prst="rect">
            <a:avLst/>
          </a:prstGeom>
        </p:spPr>
      </p:pic>
      <p:pic>
        <p:nvPicPr>
          <p:cNvPr id="9" name="Picture 8" descr="A young person jumping in the air doing a trick on a skateboard&#10;&#10;Description automatically generated">
            <a:extLst>
              <a:ext uri="{FF2B5EF4-FFF2-40B4-BE49-F238E27FC236}">
                <a16:creationId xmlns:a16="http://schemas.microsoft.com/office/drawing/2014/main" id="{1BE7DAEA-FEB5-458B-9317-04599BE451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95224" y="-21804"/>
            <a:ext cx="5584876" cy="3733547"/>
          </a:xfrm>
          <a:prstGeom prst="rect">
            <a:avLst/>
          </a:prstGeom>
        </p:spPr>
      </p:pic>
    </p:spTree>
    <p:extLst>
      <p:ext uri="{BB962C8B-B14F-4D97-AF65-F5344CB8AC3E}">
        <p14:creationId xmlns:p14="http://schemas.microsoft.com/office/powerpoint/2010/main" val="8978325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sitting on a sidewalk&#10;&#10;Description automatically generated">
            <a:extLst>
              <a:ext uri="{FF2B5EF4-FFF2-40B4-BE49-F238E27FC236}">
                <a16:creationId xmlns:a16="http://schemas.microsoft.com/office/drawing/2014/main" id="{1D498AEE-B2C3-4316-8F0F-27650AE62A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1120" y="0"/>
            <a:ext cx="4572000" cy="6858000"/>
          </a:xfrm>
          <a:prstGeom prst="rect">
            <a:avLst/>
          </a:prstGeom>
        </p:spPr>
      </p:pic>
      <p:pic>
        <p:nvPicPr>
          <p:cNvPr id="7" name="Picture 6" descr="A picture containing jumping, person, outdoor, trick&#10;&#10;Description automatically generated">
            <a:extLst>
              <a:ext uri="{FF2B5EF4-FFF2-40B4-BE49-F238E27FC236}">
                <a16:creationId xmlns:a16="http://schemas.microsoft.com/office/drawing/2014/main" id="{1E969516-F9AE-43DC-B08D-FEA9DE5E25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13120" y="0"/>
            <a:ext cx="4572000" cy="6858000"/>
          </a:xfrm>
          <a:prstGeom prst="rect">
            <a:avLst/>
          </a:prstGeom>
        </p:spPr>
      </p:pic>
    </p:spTree>
    <p:extLst>
      <p:ext uri="{BB962C8B-B14F-4D97-AF65-F5344CB8AC3E}">
        <p14:creationId xmlns:p14="http://schemas.microsoft.com/office/powerpoint/2010/main" val="35604513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A23EF9-0B23-440A-BFC4-0E227D1DC588}"/>
              </a:ext>
            </a:extLst>
          </p:cNvPr>
          <p:cNvSpPr>
            <a:spLocks noGrp="1"/>
          </p:cNvSpPr>
          <p:nvPr>
            <p:ph type="title"/>
          </p:nvPr>
        </p:nvSpPr>
        <p:spPr>
          <a:xfrm>
            <a:off x="401320" y="93662"/>
            <a:ext cx="10515600" cy="1325563"/>
          </a:xfrm>
        </p:spPr>
        <p:txBody>
          <a:bodyPr/>
          <a:lstStyle/>
          <a:p>
            <a:r>
              <a:rPr lang="en-GB" dirty="0"/>
              <a:t>Where now? How do we learn &amp; collaborate?</a:t>
            </a:r>
          </a:p>
        </p:txBody>
      </p:sp>
      <p:sp>
        <p:nvSpPr>
          <p:cNvPr id="3" name="Content Placeholder 2">
            <a:extLst>
              <a:ext uri="{FF2B5EF4-FFF2-40B4-BE49-F238E27FC236}">
                <a16:creationId xmlns:a16="http://schemas.microsoft.com/office/drawing/2014/main" id="{4C16496D-E9F6-429A-BD9C-2F67F6A0C726}"/>
              </a:ext>
            </a:extLst>
          </p:cNvPr>
          <p:cNvSpPr>
            <a:spLocks noGrp="1"/>
          </p:cNvSpPr>
          <p:nvPr>
            <p:ph idx="1"/>
          </p:nvPr>
        </p:nvSpPr>
        <p:spPr>
          <a:xfrm>
            <a:off x="904240" y="1571625"/>
            <a:ext cx="10683240" cy="4351338"/>
          </a:xfrm>
        </p:spPr>
        <p:txBody>
          <a:bodyPr>
            <a:normAutofit fontScale="77500" lnSpcReduction="20000"/>
          </a:bodyPr>
          <a:lstStyle/>
          <a:p>
            <a:r>
              <a:rPr lang="en-GB" dirty="0"/>
              <a:t>We need to share learning – a toolkit of strategies from different cases</a:t>
            </a:r>
          </a:p>
          <a:p>
            <a:r>
              <a:rPr lang="en-GB" dirty="0"/>
              <a:t>We need to celebrate successes – in addition to the ‘big two’ of Malmö and Bordeaux</a:t>
            </a:r>
          </a:p>
          <a:p>
            <a:r>
              <a:rPr lang="en-GB" dirty="0"/>
              <a:t>We need to collaborate, especially in the age of COVID-19.  Opportunities for ‘travelling without travelling’ – coach and mentor exchanges; skating ‘together’ over Instagram; events where we do similar things at the same time</a:t>
            </a:r>
          </a:p>
          <a:p>
            <a:r>
              <a:rPr lang="en-GB" dirty="0"/>
              <a:t>Twin skate cities – unofficial or DIY twinning! Tampere and Nottingham – cities with similar challenges and complementary strengths</a:t>
            </a:r>
          </a:p>
          <a:p>
            <a:r>
              <a:rPr lang="en-GB" dirty="0"/>
              <a:t>Collaboration with academic and mainstream economic development – we need to ‘make the case’ across a range of different priorities, including Economic Impact Analysis and Social Return on Investment, as well as exploring and quantifying benefits for wellbeing </a:t>
            </a:r>
          </a:p>
          <a:p>
            <a:r>
              <a:rPr lang="en-GB" dirty="0"/>
              <a:t>Publications! Both in skate/BMX and mainstream media.  SOLO Magazine’s ‘skate urbanism’ issue is a great start – but peer reviewed journal articles alongside professional and popular journalistic titles needed</a:t>
            </a:r>
          </a:p>
        </p:txBody>
      </p:sp>
    </p:spTree>
    <p:extLst>
      <p:ext uri="{BB962C8B-B14F-4D97-AF65-F5344CB8AC3E}">
        <p14:creationId xmlns:p14="http://schemas.microsoft.com/office/powerpoint/2010/main" val="35550021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0DE8A-C272-4EE9-B8E1-C6A8D5FE0254}"/>
              </a:ext>
            </a:extLst>
          </p:cNvPr>
          <p:cNvSpPr>
            <a:spLocks noGrp="1"/>
          </p:cNvSpPr>
          <p:nvPr>
            <p:ph type="title"/>
          </p:nvPr>
        </p:nvSpPr>
        <p:spPr>
          <a:xfrm>
            <a:off x="949960" y="174942"/>
            <a:ext cx="10515600" cy="1325563"/>
          </a:xfrm>
        </p:spPr>
        <p:txBody>
          <a:bodyPr/>
          <a:lstStyle/>
          <a:p>
            <a:r>
              <a:rPr lang="en-GB" dirty="0"/>
              <a:t>References</a:t>
            </a:r>
          </a:p>
        </p:txBody>
      </p:sp>
      <p:sp>
        <p:nvSpPr>
          <p:cNvPr id="3" name="Content Placeholder 2">
            <a:extLst>
              <a:ext uri="{FF2B5EF4-FFF2-40B4-BE49-F238E27FC236}">
                <a16:creationId xmlns:a16="http://schemas.microsoft.com/office/drawing/2014/main" id="{2096E10C-EB75-4AC8-BACE-DB643683D1EA}"/>
              </a:ext>
            </a:extLst>
          </p:cNvPr>
          <p:cNvSpPr>
            <a:spLocks noGrp="1"/>
          </p:cNvSpPr>
          <p:nvPr>
            <p:ph idx="1"/>
          </p:nvPr>
        </p:nvSpPr>
        <p:spPr>
          <a:xfrm>
            <a:off x="949960" y="1500504"/>
            <a:ext cx="10515600" cy="4798695"/>
          </a:xfrm>
        </p:spPr>
        <p:txBody>
          <a:bodyPr>
            <a:normAutofit fontScale="77500" lnSpcReduction="20000"/>
          </a:bodyPr>
          <a:lstStyle/>
          <a:p>
            <a:pPr marL="0" indent="0">
              <a:buNone/>
            </a:pPr>
            <a:r>
              <a:rPr lang="en-GB" sz="1800" dirty="0">
                <a:solidFill>
                  <a:srgbClr val="000000"/>
                </a:solidFill>
                <a:effectLst/>
                <a:ea typeface="Calibri" panose="020F0502020204030204" pitchFamily="34" charset="0"/>
                <a:cs typeface="Times New Roman" panose="02020603050405020304" pitchFamily="18" charset="0"/>
              </a:rPr>
              <a:t>Chiu, C., &amp; </a:t>
            </a:r>
            <a:r>
              <a:rPr lang="en-GB" sz="1800" dirty="0" err="1">
                <a:solidFill>
                  <a:srgbClr val="000000"/>
                </a:solidFill>
                <a:effectLst/>
                <a:ea typeface="Calibri" panose="020F0502020204030204" pitchFamily="34" charset="0"/>
                <a:cs typeface="Times New Roman" panose="02020603050405020304" pitchFamily="18" charset="0"/>
              </a:rPr>
              <a:t>Giamarino</a:t>
            </a:r>
            <a:r>
              <a:rPr lang="en-GB" sz="1800" dirty="0">
                <a:solidFill>
                  <a:srgbClr val="000000"/>
                </a:solidFill>
                <a:effectLst/>
                <a:ea typeface="Calibri" panose="020F0502020204030204" pitchFamily="34" charset="0"/>
                <a:cs typeface="Times New Roman" panose="02020603050405020304" pitchFamily="18" charset="0"/>
              </a:rPr>
              <a:t>, C., 2019. Creativity, Conviviality, and Civil Society in </a:t>
            </a:r>
            <a:r>
              <a:rPr lang="en-GB" sz="1800" dirty="0" err="1">
                <a:solidFill>
                  <a:srgbClr val="000000"/>
                </a:solidFill>
                <a:effectLst/>
                <a:ea typeface="Calibri" panose="020F0502020204030204" pitchFamily="34" charset="0"/>
                <a:cs typeface="Times New Roman" panose="02020603050405020304" pitchFamily="18" charset="0"/>
              </a:rPr>
              <a:t>Neoliberalizing</a:t>
            </a:r>
            <a:r>
              <a:rPr lang="en-GB" sz="1800" dirty="0">
                <a:solidFill>
                  <a:srgbClr val="000000"/>
                </a:solidFill>
                <a:effectLst/>
                <a:ea typeface="Calibri" panose="020F0502020204030204" pitchFamily="34" charset="0"/>
                <a:cs typeface="Times New Roman" panose="02020603050405020304" pitchFamily="18" charset="0"/>
              </a:rPr>
              <a:t> Public Space: Changing Politics and Discourses in Skateboarder Activism From New York City to Los Angeles. </a:t>
            </a:r>
            <a:r>
              <a:rPr lang="en-GB" sz="1800" i="1" dirty="0">
                <a:solidFill>
                  <a:srgbClr val="000000"/>
                </a:solidFill>
                <a:effectLst/>
                <a:ea typeface="Calibri" panose="020F0502020204030204" pitchFamily="34" charset="0"/>
                <a:cs typeface="Times New Roman" panose="02020603050405020304" pitchFamily="18" charset="0"/>
              </a:rPr>
              <a:t>Journal of Sport and Social Issues</a:t>
            </a:r>
            <a:r>
              <a:rPr lang="en-GB" sz="1800" dirty="0">
                <a:solidFill>
                  <a:srgbClr val="000000"/>
                </a:solidFill>
                <a:effectLst/>
                <a:ea typeface="Calibri" panose="020F0502020204030204" pitchFamily="34" charset="0"/>
                <a:cs typeface="Times New Roman" panose="02020603050405020304" pitchFamily="18" charset="0"/>
              </a:rPr>
              <a:t>, 43(6), 462–492. https://doi.org/10.1177/0193723519842219</a:t>
            </a:r>
            <a:endParaRPr lang="en-GB" sz="1800" dirty="0">
              <a:effectLst/>
              <a:ea typeface="Calibri" panose="020F0502020204030204" pitchFamily="34" charset="0"/>
              <a:cs typeface="Times New Roman" panose="02020603050405020304" pitchFamily="18" charset="0"/>
            </a:endParaRPr>
          </a:p>
          <a:p>
            <a:pPr marL="0" indent="0">
              <a:buNone/>
            </a:pPr>
            <a:r>
              <a:rPr lang="en-GB" sz="1800" dirty="0">
                <a:effectLst/>
                <a:ea typeface="Calibri" panose="020F0502020204030204" pitchFamily="34" charset="0"/>
                <a:cs typeface="Times New Roman" panose="02020603050405020304" pitchFamily="18" charset="0"/>
              </a:rPr>
              <a:t>Zoe B. Corwin, </a:t>
            </a:r>
            <a:r>
              <a:rPr lang="en-GB" sz="1800" dirty="0" err="1">
                <a:effectLst/>
                <a:ea typeface="Calibri" panose="020F0502020204030204" pitchFamily="34" charset="0"/>
                <a:cs typeface="Times New Roman" panose="02020603050405020304" pitchFamily="18" charset="0"/>
              </a:rPr>
              <a:t>Tattiya</a:t>
            </a:r>
            <a:r>
              <a:rPr lang="en-GB" sz="1800" dirty="0">
                <a:effectLst/>
                <a:ea typeface="Calibri" panose="020F0502020204030204" pitchFamily="34" charset="0"/>
                <a:cs typeface="Times New Roman" panose="02020603050405020304" pitchFamily="18" charset="0"/>
              </a:rPr>
              <a:t> </a:t>
            </a:r>
            <a:r>
              <a:rPr lang="en-GB" sz="1800" dirty="0" err="1">
                <a:effectLst/>
                <a:ea typeface="Calibri" panose="020F0502020204030204" pitchFamily="34" charset="0"/>
                <a:cs typeface="Times New Roman" panose="02020603050405020304" pitchFamily="18" charset="0"/>
              </a:rPr>
              <a:t>Maruco</a:t>
            </a:r>
            <a:r>
              <a:rPr lang="en-GB" sz="1800" dirty="0">
                <a:effectLst/>
                <a:ea typeface="Calibri" panose="020F0502020204030204" pitchFamily="34" charset="0"/>
                <a:cs typeface="Times New Roman" panose="02020603050405020304" pitchFamily="18" charset="0"/>
              </a:rPr>
              <a:t>, </a:t>
            </a:r>
            <a:r>
              <a:rPr lang="en-GB" sz="1800" dirty="0" err="1">
                <a:effectLst/>
                <a:ea typeface="Calibri" panose="020F0502020204030204" pitchFamily="34" charset="0"/>
                <a:cs typeface="Times New Roman" panose="02020603050405020304" pitchFamily="18" charset="0"/>
              </a:rPr>
              <a:t>Neftalie</a:t>
            </a:r>
            <a:r>
              <a:rPr lang="en-GB" sz="1800" dirty="0">
                <a:effectLst/>
                <a:ea typeface="Calibri" panose="020F0502020204030204" pitchFamily="34" charset="0"/>
                <a:cs typeface="Times New Roman" panose="02020603050405020304" pitchFamily="18" charset="0"/>
              </a:rPr>
              <a:t> Williams, Robert Reichardt, Maria Romero-Morales, Christine Rocha, and Constanza </a:t>
            </a:r>
            <a:r>
              <a:rPr lang="en-GB" sz="1800" dirty="0" err="1">
                <a:effectLst/>
                <a:ea typeface="Calibri" panose="020F0502020204030204" pitchFamily="34" charset="0"/>
                <a:cs typeface="Times New Roman" panose="02020603050405020304" pitchFamily="18" charset="0"/>
              </a:rPr>
              <a:t>Astiazaran</a:t>
            </a:r>
            <a:r>
              <a:rPr lang="en-GB" sz="1800" dirty="0">
                <a:effectLst/>
                <a:ea typeface="Calibri" panose="020F0502020204030204" pitchFamily="34" charset="0"/>
                <a:cs typeface="Times New Roman" panose="02020603050405020304" pitchFamily="18" charset="0"/>
              </a:rPr>
              <a:t>, 2020. </a:t>
            </a:r>
            <a:r>
              <a:rPr lang="en-GB" sz="1800" i="1" dirty="0">
                <a:effectLst/>
                <a:ea typeface="Calibri" panose="020F0502020204030204" pitchFamily="34" charset="0"/>
                <a:cs typeface="Times New Roman" panose="02020603050405020304" pitchFamily="18" charset="0"/>
              </a:rPr>
              <a:t>Beyond the Board: Findings from the Field</a:t>
            </a:r>
            <a:r>
              <a:rPr lang="en-GB" sz="1800" dirty="0">
                <a:effectLst/>
                <a:ea typeface="Calibri" panose="020F0502020204030204" pitchFamily="34" charset="0"/>
                <a:cs typeface="Times New Roman" panose="02020603050405020304" pitchFamily="18" charset="0"/>
              </a:rPr>
              <a:t>, California: Tony Hawk Foundation, USC </a:t>
            </a:r>
            <a:r>
              <a:rPr lang="en-GB" sz="1800" dirty="0" err="1">
                <a:effectLst/>
                <a:ea typeface="Calibri" panose="020F0502020204030204" pitchFamily="34" charset="0"/>
                <a:cs typeface="Times New Roman" panose="02020603050405020304" pitchFamily="18" charset="0"/>
              </a:rPr>
              <a:t>Rossier</a:t>
            </a:r>
            <a:r>
              <a:rPr lang="en-GB" sz="1800" dirty="0">
                <a:effectLst/>
                <a:ea typeface="Calibri" panose="020F0502020204030204" pitchFamily="34" charset="0"/>
                <a:cs typeface="Times New Roman" panose="02020603050405020304" pitchFamily="18" charset="0"/>
              </a:rPr>
              <a:t> </a:t>
            </a:r>
            <a:r>
              <a:rPr lang="en-GB" sz="1800" dirty="0" err="1">
                <a:effectLst/>
                <a:ea typeface="Calibri" panose="020F0502020204030204" pitchFamily="34" charset="0"/>
                <a:cs typeface="Times New Roman" panose="02020603050405020304" pitchFamily="18" charset="0"/>
              </a:rPr>
              <a:t>Pullias</a:t>
            </a:r>
            <a:r>
              <a:rPr lang="en-GB" sz="1800" dirty="0">
                <a:effectLst/>
                <a:ea typeface="Calibri" panose="020F0502020204030204" pitchFamily="34" charset="0"/>
                <a:cs typeface="Times New Roman" panose="02020603050405020304" pitchFamily="18" charset="0"/>
              </a:rPr>
              <a:t> </a:t>
            </a:r>
            <a:r>
              <a:rPr lang="en-GB" sz="1800" dirty="0" err="1">
                <a:effectLst/>
                <a:ea typeface="Calibri" panose="020F0502020204030204" pitchFamily="34" charset="0"/>
                <a:cs typeface="Times New Roman" panose="02020603050405020304" pitchFamily="18" charset="0"/>
              </a:rPr>
              <a:t>Center</a:t>
            </a:r>
            <a:r>
              <a:rPr lang="en-GB" sz="1800" dirty="0">
                <a:effectLst/>
                <a:ea typeface="Calibri" panose="020F0502020204030204" pitchFamily="34" charset="0"/>
                <a:cs typeface="Times New Roman" panose="02020603050405020304" pitchFamily="18" charset="0"/>
              </a:rPr>
              <a:t> for Higher Education, USC Annenberg. URL: </a:t>
            </a:r>
            <a:r>
              <a:rPr lang="en-GB" sz="1800" u="sng" dirty="0">
                <a:solidFill>
                  <a:srgbClr val="0563C1"/>
                </a:solidFill>
                <a:effectLst/>
                <a:ea typeface="Calibri" panose="020F0502020204030204" pitchFamily="34" charset="0"/>
                <a:cs typeface="Times New Roman" panose="02020603050405020304" pitchFamily="18" charset="0"/>
                <a:hlinkClick r:id="rId2"/>
              </a:rPr>
              <a:t>https://pullias.usc.edu/download/beyond-the-board-findings-from-the-field/</a:t>
            </a:r>
            <a:r>
              <a:rPr lang="en-GB" sz="1800" dirty="0">
                <a:effectLst/>
                <a:ea typeface="Calibri" panose="020F0502020204030204" pitchFamily="34" charset="0"/>
                <a:cs typeface="Times New Roman" panose="02020603050405020304" pitchFamily="18" charset="0"/>
              </a:rPr>
              <a:t>  </a:t>
            </a:r>
          </a:p>
          <a:p>
            <a:pPr marL="0" indent="0">
              <a:buNone/>
            </a:pPr>
            <a:r>
              <a:rPr lang="en-GB" sz="1800" dirty="0">
                <a:effectLst/>
                <a:ea typeface="Calibri" panose="020F0502020204030204" pitchFamily="34" charset="0"/>
                <a:cs typeface="Times New Roman" panose="02020603050405020304" pitchFamily="18" charset="0"/>
              </a:rPr>
              <a:t>Brian </a:t>
            </a:r>
            <a:r>
              <a:rPr lang="en-GB" sz="1800" dirty="0" err="1">
                <a:effectLst/>
                <a:ea typeface="Calibri" panose="020F0502020204030204" pitchFamily="34" charset="0"/>
                <a:cs typeface="Times New Roman" panose="02020603050405020304" pitchFamily="18" charset="0"/>
              </a:rPr>
              <a:t>Glenney</a:t>
            </a:r>
            <a:r>
              <a:rPr lang="en-GB" sz="1800" dirty="0">
                <a:effectLst/>
                <a:ea typeface="Calibri" panose="020F0502020204030204" pitchFamily="34" charset="0"/>
                <a:cs typeface="Times New Roman" panose="02020603050405020304" pitchFamily="18" charset="0"/>
              </a:rPr>
              <a:t> and Paul O’Connor, 2019.  Skateparks as </a:t>
            </a:r>
            <a:r>
              <a:rPr lang="en-GB" sz="1800" dirty="0" err="1">
                <a:effectLst/>
                <a:ea typeface="Calibri" panose="020F0502020204030204" pitchFamily="34" charset="0"/>
                <a:cs typeface="Times New Roman" panose="02020603050405020304" pitchFamily="18" charset="0"/>
              </a:rPr>
              <a:t>hyrbrid</a:t>
            </a:r>
            <a:r>
              <a:rPr lang="en-GB" sz="1800" dirty="0">
                <a:effectLst/>
                <a:ea typeface="Calibri" panose="020F0502020204030204" pitchFamily="34" charset="0"/>
                <a:cs typeface="Times New Roman" panose="02020603050405020304" pitchFamily="18" charset="0"/>
              </a:rPr>
              <a:t> elements of the city, </a:t>
            </a:r>
            <a:r>
              <a:rPr lang="en-GB" sz="1800" i="1" dirty="0">
                <a:effectLst/>
                <a:ea typeface="Calibri" panose="020F0502020204030204" pitchFamily="34" charset="0"/>
                <a:cs typeface="Times New Roman" panose="02020603050405020304" pitchFamily="18" charset="0"/>
              </a:rPr>
              <a:t>Journal of Urban Design</a:t>
            </a:r>
            <a:r>
              <a:rPr lang="en-GB" sz="1800" dirty="0">
                <a:effectLst/>
                <a:ea typeface="Calibri" panose="020F0502020204030204" pitchFamily="34" charset="0"/>
                <a:cs typeface="Times New Roman" panose="02020603050405020304" pitchFamily="18" charset="0"/>
              </a:rPr>
              <a:t>, DOI: 10.1080/13574809.2019.1568189 </a:t>
            </a:r>
          </a:p>
          <a:p>
            <a:pPr marL="0" indent="0">
              <a:buNone/>
            </a:pPr>
            <a:r>
              <a:rPr lang="en-GB" sz="1800" dirty="0">
                <a:effectLst/>
                <a:ea typeface="Calibri" panose="020F0502020204030204" pitchFamily="34" charset="0"/>
                <a:cs typeface="Times New Roman" panose="02020603050405020304" pitchFamily="18" charset="0"/>
              </a:rPr>
              <a:t>Ocean Howell, 2005. The “Creative Class” and the Gentrifying City: Skateboarding in Philadelphia’s Love Park, reprinted in Konstantin </a:t>
            </a:r>
            <a:r>
              <a:rPr lang="en-GB" sz="1800" dirty="0" err="1">
                <a:effectLst/>
                <a:ea typeface="Calibri" panose="020F0502020204030204" pitchFamily="34" charset="0"/>
                <a:cs typeface="Times New Roman" panose="02020603050405020304" pitchFamily="18" charset="0"/>
              </a:rPr>
              <a:t>Butz</a:t>
            </a:r>
            <a:r>
              <a:rPr lang="en-GB" sz="1800" dirty="0">
                <a:effectLst/>
                <a:ea typeface="Calibri" panose="020F0502020204030204" pitchFamily="34" charset="0"/>
                <a:cs typeface="Times New Roman" panose="02020603050405020304" pitchFamily="18" charset="0"/>
              </a:rPr>
              <a:t> and Christian Peters (eds), 2018. </a:t>
            </a:r>
            <a:r>
              <a:rPr lang="en-GB" sz="1800" i="1" dirty="0">
                <a:effectLst/>
                <a:ea typeface="Calibri" panose="020F0502020204030204" pitchFamily="34" charset="0"/>
                <a:cs typeface="Times New Roman" panose="02020603050405020304" pitchFamily="18" charset="0"/>
              </a:rPr>
              <a:t>Skateboard Studies</a:t>
            </a:r>
            <a:r>
              <a:rPr lang="en-GB" sz="1800" dirty="0">
                <a:effectLst/>
                <a:ea typeface="Calibri" panose="020F0502020204030204" pitchFamily="34" charset="0"/>
                <a:cs typeface="Times New Roman" panose="02020603050405020304" pitchFamily="18" charset="0"/>
              </a:rPr>
              <a:t>, London: Koenig Books, pp. 154-173.</a:t>
            </a:r>
          </a:p>
          <a:p>
            <a:pPr marL="0" indent="0">
              <a:buNone/>
            </a:pPr>
            <a:r>
              <a:rPr lang="en-GB" sz="1800" dirty="0">
                <a:effectLst/>
                <a:ea typeface="Calibri" panose="020F0502020204030204" pitchFamily="34" charset="0"/>
                <a:cs typeface="Times New Roman" panose="02020603050405020304" pitchFamily="18" charset="0"/>
              </a:rPr>
              <a:t>Alex King, 2019. Upward slope: how skateboarding transformed the ‘Manchester of Finland’, </a:t>
            </a:r>
            <a:r>
              <a:rPr lang="en-GB" sz="1800" i="1" dirty="0">
                <a:effectLst/>
                <a:ea typeface="Calibri" panose="020F0502020204030204" pitchFamily="34" charset="0"/>
                <a:cs typeface="Times New Roman" panose="02020603050405020304" pitchFamily="18" charset="0"/>
              </a:rPr>
              <a:t>The Guardian Cities</a:t>
            </a:r>
            <a:r>
              <a:rPr lang="en-GB" sz="1800" dirty="0">
                <a:effectLst/>
                <a:ea typeface="Calibri" panose="020F0502020204030204" pitchFamily="34" charset="0"/>
                <a:cs typeface="Times New Roman" panose="02020603050405020304" pitchFamily="18" charset="0"/>
              </a:rPr>
              <a:t>, 16 April, 2019. London: The Guardian. URL: </a:t>
            </a:r>
            <a:r>
              <a:rPr lang="en-GB" sz="1800" u="sng" dirty="0">
                <a:solidFill>
                  <a:srgbClr val="0563C1"/>
                </a:solidFill>
                <a:effectLst/>
                <a:ea typeface="Calibri" panose="020F0502020204030204" pitchFamily="34" charset="0"/>
                <a:cs typeface="Times New Roman" panose="02020603050405020304" pitchFamily="18" charset="0"/>
                <a:hlinkClick r:id="rId3"/>
              </a:rPr>
              <a:t>https://www.theguardian.com/cities/2019/apr/16/upward-slope-how-skateboarding-transformed-the-manchester-of-finland-tampere</a:t>
            </a:r>
            <a:endParaRPr lang="en-GB" sz="1800" u="sng" dirty="0">
              <a:solidFill>
                <a:srgbClr val="0563C1"/>
              </a:solidFill>
              <a:effectLst/>
              <a:ea typeface="Calibri" panose="020F0502020204030204" pitchFamily="34" charset="0"/>
              <a:cs typeface="Times New Roman" panose="02020603050405020304" pitchFamily="18" charset="0"/>
            </a:endParaRPr>
          </a:p>
          <a:p>
            <a:pPr marL="0" indent="0">
              <a:lnSpc>
                <a:spcPct val="107000"/>
              </a:lnSpc>
              <a:spcAft>
                <a:spcPts val="800"/>
              </a:spcAft>
              <a:buNone/>
            </a:pPr>
            <a:r>
              <a:rPr lang="en-GB" sz="1800" dirty="0">
                <a:effectLst/>
                <a:ea typeface="Calibri" panose="020F0502020204030204" pitchFamily="34" charset="0"/>
                <a:cs typeface="Times New Roman" panose="02020603050405020304" pitchFamily="18" charset="0"/>
              </a:rPr>
              <a:t>Lawton, C., 2017. Malmö: Using Skateboarding to Transform Your Hometown,  London: Caught in the Crossfire. URL: </a:t>
            </a:r>
            <a:r>
              <a:rPr lang="en-GB" sz="1800" u="sng" dirty="0">
                <a:solidFill>
                  <a:srgbClr val="0563C1"/>
                </a:solidFill>
                <a:effectLst/>
                <a:ea typeface="Calibri" panose="020F0502020204030204" pitchFamily="34" charset="0"/>
                <a:cs typeface="Times New Roman" panose="02020603050405020304" pitchFamily="18" charset="0"/>
                <a:hlinkClick r:id="rId4"/>
              </a:rPr>
              <a:t>http://www.caughtinthecrossfire.com/skate/malmo-using-skateboarding-to-transform-your-hometown/</a:t>
            </a:r>
            <a:r>
              <a:rPr lang="en-GB" sz="1800" dirty="0">
                <a:effectLst/>
                <a:ea typeface="Calibri" panose="020F0502020204030204" pitchFamily="34" charset="0"/>
                <a:cs typeface="Times New Roman" panose="02020603050405020304" pitchFamily="18" charset="0"/>
              </a:rPr>
              <a:t> </a:t>
            </a:r>
          </a:p>
          <a:p>
            <a:pPr marL="0" indent="0">
              <a:lnSpc>
                <a:spcPct val="107000"/>
              </a:lnSpc>
              <a:spcAft>
                <a:spcPts val="800"/>
              </a:spcAft>
              <a:buNone/>
            </a:pPr>
            <a:r>
              <a:rPr lang="en-GB" sz="1800" dirty="0">
                <a:effectLst/>
                <a:ea typeface="Calibri" panose="020F0502020204030204" pitchFamily="34" charset="0"/>
                <a:cs typeface="Times New Roman" panose="02020603050405020304" pitchFamily="18" charset="0"/>
              </a:rPr>
              <a:t>Lawton, C., 2019. Skate Nottingham on the Innovative Development of Disused Spaces and How Skateboarding Enriches the Community, in Nottingham: </a:t>
            </a:r>
            <a:r>
              <a:rPr lang="en-GB" sz="1800" dirty="0" err="1">
                <a:effectLst/>
                <a:ea typeface="Calibri" panose="020F0502020204030204" pitchFamily="34" charset="0"/>
                <a:cs typeface="Times New Roman" panose="02020603050405020304" pitchFamily="18" charset="0"/>
              </a:rPr>
              <a:t>Leftlion</a:t>
            </a:r>
            <a:r>
              <a:rPr lang="en-GB" sz="1800" dirty="0">
                <a:effectLst/>
                <a:ea typeface="Calibri" panose="020F0502020204030204" pitchFamily="34" charset="0"/>
                <a:cs typeface="Times New Roman" panose="02020603050405020304" pitchFamily="18" charset="0"/>
              </a:rPr>
              <a:t> Magazine. URL: </a:t>
            </a:r>
            <a:r>
              <a:rPr lang="en-GB" sz="1800" u="sng" dirty="0">
                <a:solidFill>
                  <a:srgbClr val="0563C1"/>
                </a:solidFill>
                <a:effectLst/>
                <a:ea typeface="Calibri" panose="020F0502020204030204" pitchFamily="34" charset="0"/>
                <a:cs typeface="Times New Roman" panose="02020603050405020304" pitchFamily="18" charset="0"/>
                <a:hlinkClick r:id="rId5"/>
              </a:rPr>
              <a:t>https://www.leftlion.co.uk/read/2019/november/skate-nottingham-skateboard-innovation/</a:t>
            </a:r>
            <a:r>
              <a:rPr lang="en-GB" sz="1800" dirty="0">
                <a:effectLst/>
                <a:ea typeface="Calibri" panose="020F0502020204030204" pitchFamily="34" charset="0"/>
                <a:cs typeface="Times New Roman" panose="02020603050405020304" pitchFamily="18" charset="0"/>
              </a:rPr>
              <a:t> </a:t>
            </a:r>
          </a:p>
          <a:p>
            <a:pPr marL="0" indent="0">
              <a:lnSpc>
                <a:spcPct val="107000"/>
              </a:lnSpc>
              <a:spcAft>
                <a:spcPts val="800"/>
              </a:spcAft>
              <a:buNone/>
            </a:pPr>
            <a:r>
              <a:rPr lang="en-GB" sz="1800" dirty="0">
                <a:effectLst/>
                <a:ea typeface="Calibri" panose="020F0502020204030204" pitchFamily="34" charset="0"/>
                <a:cs typeface="Times New Roman" panose="02020603050405020304" pitchFamily="18" charset="0"/>
              </a:rPr>
              <a:t>Lawton, C., 2019, Skateboarders are Saving Your City, in CityLab, New York: The Atlantic. URL: </a:t>
            </a:r>
            <a:r>
              <a:rPr lang="en-GB" sz="1800" u="sng" dirty="0">
                <a:solidFill>
                  <a:srgbClr val="0563C1"/>
                </a:solidFill>
                <a:effectLst/>
                <a:ea typeface="Calibri" panose="020F0502020204030204" pitchFamily="34" charset="0"/>
                <a:cs typeface="Times New Roman" panose="02020603050405020304" pitchFamily="18" charset="0"/>
                <a:hlinkClick r:id="rId6"/>
              </a:rPr>
              <a:t>https://www.citylab.com/life/2019/08/skateboarders-are-saving-your-city/596986/</a:t>
            </a:r>
            <a:r>
              <a:rPr lang="en-GB" sz="1800" dirty="0">
                <a:effectLst/>
                <a:ea typeface="Calibri" panose="020F0502020204030204" pitchFamily="34" charset="0"/>
                <a:cs typeface="Times New Roman" panose="02020603050405020304" pitchFamily="18" charset="0"/>
              </a:rPr>
              <a:t>   - includes reference to the work of Sharon Dickinson (Edge Hill University) and </a:t>
            </a:r>
            <a:r>
              <a:rPr lang="en-GB" sz="1800" dirty="0" err="1">
                <a:effectLst/>
                <a:ea typeface="Calibri" panose="020F0502020204030204" pitchFamily="34" charset="0"/>
                <a:cs typeface="Times New Roman" panose="02020603050405020304" pitchFamily="18" charset="0"/>
              </a:rPr>
              <a:t>Mikko</a:t>
            </a:r>
            <a:r>
              <a:rPr lang="en-GB" sz="1800" dirty="0">
                <a:effectLst/>
                <a:ea typeface="Calibri" panose="020F0502020204030204" pitchFamily="34" charset="0"/>
                <a:cs typeface="Times New Roman" panose="02020603050405020304" pitchFamily="18" charset="0"/>
              </a:rPr>
              <a:t> </a:t>
            </a:r>
            <a:r>
              <a:rPr lang="en-GB" sz="1800" dirty="0" err="1">
                <a:effectLst/>
                <a:ea typeface="Calibri" panose="020F0502020204030204" pitchFamily="34" charset="0"/>
                <a:cs typeface="Times New Roman" panose="02020603050405020304" pitchFamily="18" charset="0"/>
              </a:rPr>
              <a:t>Kyrönviita</a:t>
            </a:r>
            <a:r>
              <a:rPr lang="en-GB" sz="1800" dirty="0">
                <a:ea typeface="Calibri" panose="020F0502020204030204" pitchFamily="34" charset="0"/>
                <a:cs typeface="Times New Roman" panose="02020603050405020304" pitchFamily="18" charset="0"/>
              </a:rPr>
              <a:t> (University of Tampere)</a:t>
            </a:r>
            <a:endParaRPr lang="en-GB" sz="1800" dirty="0">
              <a:effectLst/>
              <a:ea typeface="Calibri" panose="020F0502020204030204" pitchFamily="34" charset="0"/>
              <a:cs typeface="Times New Roman" panose="02020603050405020304" pitchFamily="18" charset="0"/>
            </a:endParaRPr>
          </a:p>
          <a:p>
            <a:pPr marL="0" indent="0">
              <a:buNone/>
            </a:pPr>
            <a:endParaRPr lang="en-GB"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GB" sz="18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739089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FFB3E8-B9C6-4F69-8E12-EE59E5223537}"/>
              </a:ext>
            </a:extLst>
          </p:cNvPr>
          <p:cNvSpPr>
            <a:spLocks noGrp="1"/>
          </p:cNvSpPr>
          <p:nvPr>
            <p:ph type="title"/>
          </p:nvPr>
        </p:nvSpPr>
        <p:spPr>
          <a:xfrm>
            <a:off x="838200" y="365125"/>
            <a:ext cx="10515600" cy="986155"/>
          </a:xfrm>
        </p:spPr>
        <p:txBody>
          <a:bodyPr/>
          <a:lstStyle/>
          <a:p>
            <a:r>
              <a:rPr lang="en-GB" dirty="0"/>
              <a:t>Questions and themes</a:t>
            </a:r>
          </a:p>
        </p:txBody>
      </p:sp>
      <p:sp>
        <p:nvSpPr>
          <p:cNvPr id="3" name="Content Placeholder 2">
            <a:extLst>
              <a:ext uri="{FF2B5EF4-FFF2-40B4-BE49-F238E27FC236}">
                <a16:creationId xmlns:a16="http://schemas.microsoft.com/office/drawing/2014/main" id="{F211647F-338A-44EF-ACD7-00D9F308DEF9}"/>
              </a:ext>
            </a:extLst>
          </p:cNvPr>
          <p:cNvSpPr>
            <a:spLocks noGrp="1"/>
          </p:cNvSpPr>
          <p:nvPr>
            <p:ph idx="1"/>
          </p:nvPr>
        </p:nvSpPr>
        <p:spPr>
          <a:xfrm>
            <a:off x="838200" y="1642745"/>
            <a:ext cx="10515600" cy="4351338"/>
          </a:xfrm>
        </p:spPr>
        <p:txBody>
          <a:bodyPr/>
          <a:lstStyle/>
          <a:p>
            <a:r>
              <a:rPr lang="en-GB" dirty="0"/>
              <a:t>What are ‘skate friendly’ cities?</a:t>
            </a:r>
          </a:p>
          <a:p>
            <a:r>
              <a:rPr lang="en-GB" dirty="0"/>
              <a:t>Benefits of ‘skate friendly cities’ – why ‘skate urbanism’?</a:t>
            </a:r>
          </a:p>
          <a:p>
            <a:r>
              <a:rPr lang="en-GB" dirty="0"/>
              <a:t>Common factors behind successful skate urbanism: Malmö, Bordeaux and Tampere</a:t>
            </a:r>
          </a:p>
          <a:p>
            <a:r>
              <a:rPr lang="en-GB" dirty="0"/>
              <a:t>Journeys to ‘skate friendliness’ –what can we learn from our experiences in Nottingham</a:t>
            </a:r>
          </a:p>
          <a:p>
            <a:r>
              <a:rPr lang="en-GB" dirty="0"/>
              <a:t>Strategies for engaging with the municipality – UK examples</a:t>
            </a:r>
          </a:p>
          <a:p>
            <a:r>
              <a:rPr lang="en-GB" dirty="0"/>
              <a:t>Next steps and opportunities for collaboration</a:t>
            </a:r>
          </a:p>
        </p:txBody>
      </p:sp>
    </p:spTree>
    <p:extLst>
      <p:ext uri="{BB962C8B-B14F-4D97-AF65-F5344CB8AC3E}">
        <p14:creationId xmlns:p14="http://schemas.microsoft.com/office/powerpoint/2010/main" val="14153530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58A05A-BF86-4B8A-9286-4511D9FA35A9}"/>
              </a:ext>
            </a:extLst>
          </p:cNvPr>
          <p:cNvSpPr>
            <a:spLocks noGrp="1"/>
          </p:cNvSpPr>
          <p:nvPr>
            <p:ph type="title"/>
          </p:nvPr>
        </p:nvSpPr>
        <p:spPr>
          <a:xfrm>
            <a:off x="723900" y="20320"/>
            <a:ext cx="8326120" cy="721360"/>
          </a:xfrm>
        </p:spPr>
        <p:txBody>
          <a:bodyPr/>
          <a:lstStyle/>
          <a:p>
            <a:r>
              <a:rPr lang="en-GB" dirty="0"/>
              <a:t>What are ‘skate friendly’ cities</a:t>
            </a:r>
          </a:p>
        </p:txBody>
      </p:sp>
      <p:sp>
        <p:nvSpPr>
          <p:cNvPr id="3" name="Content Placeholder 2">
            <a:extLst>
              <a:ext uri="{FF2B5EF4-FFF2-40B4-BE49-F238E27FC236}">
                <a16:creationId xmlns:a16="http://schemas.microsoft.com/office/drawing/2014/main" id="{A9850986-1FC0-45A6-8A15-B249C5DA3006}"/>
              </a:ext>
            </a:extLst>
          </p:cNvPr>
          <p:cNvSpPr>
            <a:spLocks noGrp="1"/>
          </p:cNvSpPr>
          <p:nvPr>
            <p:ph idx="1"/>
          </p:nvPr>
        </p:nvSpPr>
        <p:spPr>
          <a:xfrm>
            <a:off x="805180" y="1036321"/>
            <a:ext cx="11041380" cy="5801359"/>
          </a:xfrm>
        </p:spPr>
        <p:txBody>
          <a:bodyPr>
            <a:normAutofit fontScale="70000" lnSpcReduction="20000"/>
          </a:bodyPr>
          <a:lstStyle/>
          <a:p>
            <a:r>
              <a:rPr lang="en-GB" dirty="0"/>
              <a:t>Based on participant-observation and action research, talks, films and interviews/articles</a:t>
            </a:r>
          </a:p>
          <a:p>
            <a:r>
              <a:rPr lang="en-GB" dirty="0"/>
              <a:t>Particularly indebted to: Gustav </a:t>
            </a:r>
            <a:r>
              <a:rPr lang="en-GB" dirty="0" err="1"/>
              <a:t>Svanborg</a:t>
            </a:r>
            <a:r>
              <a:rPr lang="en-GB" dirty="0"/>
              <a:t> </a:t>
            </a:r>
            <a:r>
              <a:rPr lang="en-GB" dirty="0" err="1"/>
              <a:t>Edén</a:t>
            </a:r>
            <a:r>
              <a:rPr lang="en-GB" dirty="0"/>
              <a:t>; David Gough; </a:t>
            </a:r>
            <a:r>
              <a:rPr lang="en-GB" dirty="0" err="1"/>
              <a:t>Bedir</a:t>
            </a:r>
            <a:r>
              <a:rPr lang="en-GB" dirty="0"/>
              <a:t> </a:t>
            </a:r>
            <a:r>
              <a:rPr lang="en-GB" dirty="0" err="1"/>
              <a:t>Bekar</a:t>
            </a:r>
            <a:r>
              <a:rPr lang="en-GB" dirty="0"/>
              <a:t>; Rich Holland; Ariel </a:t>
            </a:r>
            <a:r>
              <a:rPr lang="en-GB" dirty="0" err="1"/>
              <a:t>Stagni</a:t>
            </a:r>
            <a:r>
              <a:rPr lang="en-GB" dirty="0"/>
              <a:t>; Stefan Schwinghammer/SOLO magazine – and academic research of Mikko Kyrönviita, Paul O’Connor &amp; Brian </a:t>
            </a:r>
            <a:r>
              <a:rPr lang="en-GB" dirty="0" err="1"/>
              <a:t>Glenney</a:t>
            </a:r>
            <a:r>
              <a:rPr lang="en-GB" dirty="0"/>
              <a:t> and Sharon Dickinson; research </a:t>
            </a:r>
            <a:r>
              <a:rPr lang="en-GB" u="sng" dirty="0"/>
              <a:t>and</a:t>
            </a:r>
            <a:r>
              <a:rPr lang="en-GB" dirty="0"/>
              <a:t> activism of Indigo Willing and Chris Giamarino</a:t>
            </a:r>
          </a:p>
          <a:p>
            <a:r>
              <a:rPr lang="en-GB" dirty="0"/>
              <a:t>I define ‘skate friendliness’ as something wider than the provision of a single large, destination skatepark or a network of smaller skateparks; or municipal support of engagement programmes and/or events/competitions</a:t>
            </a:r>
          </a:p>
          <a:p>
            <a:r>
              <a:rPr lang="en-GB" dirty="0"/>
              <a:t>A more holistic, </a:t>
            </a:r>
            <a:r>
              <a:rPr lang="en-GB" u="sng" dirty="0"/>
              <a:t>deliberate </a:t>
            </a:r>
            <a:r>
              <a:rPr lang="en-GB" dirty="0"/>
              <a:t> city-wide</a:t>
            </a:r>
            <a:r>
              <a:rPr lang="en-GB" i="1" dirty="0"/>
              <a:t> enabling </a:t>
            </a:r>
            <a:r>
              <a:rPr lang="en-GB" dirty="0"/>
              <a:t>and </a:t>
            </a:r>
            <a:r>
              <a:rPr lang="en-GB" i="1" dirty="0"/>
              <a:t>centring</a:t>
            </a:r>
            <a:r>
              <a:rPr lang="en-GB" dirty="0"/>
              <a:t> of youth-oriented activity as it relates to wheeled sports.  Not </a:t>
            </a:r>
            <a:r>
              <a:rPr lang="en-GB" i="1" dirty="0"/>
              <a:t>just </a:t>
            </a:r>
            <a:r>
              <a:rPr lang="en-GB" dirty="0"/>
              <a:t>cities that are good for skateboarding (e.g. Barcelona)!</a:t>
            </a:r>
          </a:p>
          <a:p>
            <a:r>
              <a:rPr lang="en-GB" dirty="0"/>
              <a:t>In addition to skateparks, events etc., this can take the form of:</a:t>
            </a:r>
          </a:p>
          <a:p>
            <a:pPr lvl="1"/>
            <a:r>
              <a:rPr lang="en-GB" dirty="0"/>
              <a:t>Permissive approaches to street skating/BMX/other forms of outdoor, active play – including rights and responsibilities maintained through negotiation and consent of participants (e.g. Bordeaux)</a:t>
            </a:r>
          </a:p>
          <a:p>
            <a:pPr lvl="1"/>
            <a:r>
              <a:rPr lang="en-GB" dirty="0"/>
              <a:t>Active design of the urban infrastructure – outside of and in addition to purpose-built skateparks – to include multi-use or multi-functional ‘skate friendly’ architecture (e.g. Malmö, Bordeaux, Tampere)</a:t>
            </a:r>
          </a:p>
          <a:p>
            <a:pPr lvl="1"/>
            <a:r>
              <a:rPr lang="en-GB" dirty="0"/>
              <a:t>Support and/or funding and/or collaboration with user communities, including supporting the establishment of NGOs (e.g. Malmö, Tampere) – enabling user-led resilience and agility.  And authenticity</a:t>
            </a:r>
          </a:p>
          <a:p>
            <a:pPr lvl="1"/>
            <a:r>
              <a:rPr lang="en-GB" dirty="0"/>
              <a:t>Skateboarding (and other urban sports) as a key ‘story’ within the city’s place making (e.g. Malmö, Tampere) </a:t>
            </a:r>
          </a:p>
          <a:p>
            <a:r>
              <a:rPr lang="en-GB" dirty="0"/>
              <a:t>These instances of municipal support and collaboration are also accompanied with private sector investment and grass-roots entrepreneurship and creative practices. Lively eco-systems of both non-profit and commercial activity that complement municipal strategies (e.g. Malmö:  </a:t>
            </a:r>
            <a:r>
              <a:rPr lang="en-GB" dirty="0" err="1"/>
              <a:t>Bryggeriet</a:t>
            </a:r>
            <a:r>
              <a:rPr lang="en-GB" dirty="0"/>
              <a:t> skatepark and school, Polar Skate Co and Poetic Collective, Posts, Hats &amp; Details apparel, Street Lab </a:t>
            </a:r>
            <a:r>
              <a:rPr lang="en-GB" dirty="0" err="1"/>
              <a:t>skateshop</a:t>
            </a:r>
            <a:r>
              <a:rPr lang="en-GB" dirty="0"/>
              <a:t> and significant inward investment from Vans, Nike, Converse etc.)</a:t>
            </a:r>
          </a:p>
          <a:p>
            <a:pPr lvl="1"/>
            <a:endParaRPr lang="en-GB" dirty="0"/>
          </a:p>
        </p:txBody>
      </p:sp>
    </p:spTree>
    <p:extLst>
      <p:ext uri="{BB962C8B-B14F-4D97-AF65-F5344CB8AC3E}">
        <p14:creationId xmlns:p14="http://schemas.microsoft.com/office/powerpoint/2010/main" val="2640432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E84B6F-ABC7-4EFE-9276-08AF58FE2D2E}"/>
              </a:ext>
            </a:extLst>
          </p:cNvPr>
          <p:cNvSpPr>
            <a:spLocks noGrp="1"/>
          </p:cNvSpPr>
          <p:nvPr>
            <p:ph type="title"/>
          </p:nvPr>
        </p:nvSpPr>
        <p:spPr>
          <a:xfrm>
            <a:off x="523240" y="-113825"/>
            <a:ext cx="10515600" cy="957105"/>
          </a:xfrm>
        </p:spPr>
        <p:txBody>
          <a:bodyPr/>
          <a:lstStyle/>
          <a:p>
            <a:r>
              <a:rPr lang="en-GB" dirty="0"/>
              <a:t>What are the benefits?</a:t>
            </a:r>
          </a:p>
        </p:txBody>
      </p:sp>
      <p:sp>
        <p:nvSpPr>
          <p:cNvPr id="3" name="Content Placeholder 2">
            <a:extLst>
              <a:ext uri="{FF2B5EF4-FFF2-40B4-BE49-F238E27FC236}">
                <a16:creationId xmlns:a16="http://schemas.microsoft.com/office/drawing/2014/main" id="{5CF826AC-2296-45B0-A9FA-565E170BA785}"/>
              </a:ext>
            </a:extLst>
          </p:cNvPr>
          <p:cNvSpPr>
            <a:spLocks noGrp="1"/>
          </p:cNvSpPr>
          <p:nvPr>
            <p:ph idx="1"/>
          </p:nvPr>
        </p:nvSpPr>
        <p:spPr>
          <a:xfrm>
            <a:off x="843280" y="863600"/>
            <a:ext cx="10845800" cy="5506720"/>
          </a:xfrm>
        </p:spPr>
        <p:txBody>
          <a:bodyPr>
            <a:normAutofit fontScale="62500" lnSpcReduction="20000"/>
          </a:bodyPr>
          <a:lstStyle/>
          <a:p>
            <a:r>
              <a:rPr lang="en-GB" dirty="0"/>
              <a:t>For residents and workers: </a:t>
            </a:r>
          </a:p>
          <a:p>
            <a:pPr lvl="1"/>
            <a:r>
              <a:rPr lang="en-GB" dirty="0"/>
              <a:t>Health and wellbeing benefits of physical activity, particularly for marginalised groups.  Appeal to young people who are disengaged by mainstream team sports, including women and girls</a:t>
            </a:r>
          </a:p>
          <a:p>
            <a:pPr lvl="1"/>
            <a:r>
              <a:rPr lang="en-GB" dirty="0"/>
              <a:t>Educational engagement, in related creative, digital and built environment subjects.  A tool for linking intrinsic interests plus informal and peer-to-peer learning into more formalised learning outcomes – Malmö</a:t>
            </a:r>
          </a:p>
          <a:p>
            <a:pPr lvl="1"/>
            <a:r>
              <a:rPr lang="en-GB" dirty="0"/>
              <a:t>Employability and economic inclusion - Tampere</a:t>
            </a:r>
          </a:p>
          <a:p>
            <a:pPr lvl="1"/>
            <a:r>
              <a:rPr lang="en-GB" dirty="0"/>
              <a:t>Pride of place and heritage – including young people as agents of ‘history from below’</a:t>
            </a:r>
          </a:p>
          <a:p>
            <a:r>
              <a:rPr lang="en-GB" dirty="0"/>
              <a:t>For businesses:</a:t>
            </a:r>
          </a:p>
          <a:p>
            <a:pPr lvl="1"/>
            <a:r>
              <a:rPr lang="en-GB" dirty="0"/>
              <a:t>Attracting and retaining skilled workers – the ‘creative class’ (Ocean Howell) and graduate retention</a:t>
            </a:r>
          </a:p>
          <a:p>
            <a:pPr lvl="1"/>
            <a:r>
              <a:rPr lang="en-GB" dirty="0"/>
              <a:t>Clustering of like-minded firms across arts, fashion, media, design, architecture as well as action sports</a:t>
            </a:r>
          </a:p>
          <a:p>
            <a:pPr lvl="1"/>
            <a:r>
              <a:rPr lang="en-GB" dirty="0"/>
              <a:t>Engagement of ‘anchor institutions’ </a:t>
            </a:r>
          </a:p>
          <a:p>
            <a:pPr lvl="1"/>
            <a:r>
              <a:rPr lang="en-GB" dirty="0"/>
              <a:t>‘Eyes on the street’ – security associated with lively, well-used public spaces</a:t>
            </a:r>
          </a:p>
          <a:p>
            <a:pPr lvl="1"/>
            <a:r>
              <a:rPr lang="en-GB" dirty="0"/>
              <a:t>Skate tourism – day trips and overnight stays, spend in retail and hospitality. Copenhagen Pro, Vans Park Series – enormous international events + year-round activity</a:t>
            </a:r>
          </a:p>
          <a:p>
            <a:r>
              <a:rPr lang="en-GB" dirty="0"/>
              <a:t>For ‘the city’ (place making and place marketing):</a:t>
            </a:r>
          </a:p>
          <a:p>
            <a:pPr lvl="1"/>
            <a:r>
              <a:rPr lang="en-GB" dirty="0"/>
              <a:t>Projecting a young, youthful ‘edgy’ image to potential investors and tourists</a:t>
            </a:r>
          </a:p>
          <a:p>
            <a:pPr lvl="1"/>
            <a:r>
              <a:rPr lang="en-GB" dirty="0"/>
              <a:t>Potential for sustainable and multi-modal transport strategies</a:t>
            </a:r>
          </a:p>
          <a:p>
            <a:pPr lvl="1"/>
            <a:r>
              <a:rPr lang="en-GB" dirty="0"/>
              <a:t>Potential to revitalise city centres following COVID-19, the decline of the high-street and the hollowing out of city centre life</a:t>
            </a:r>
          </a:p>
          <a:p>
            <a:pPr lvl="1"/>
            <a:r>
              <a:rPr lang="en-GB" dirty="0"/>
              <a:t>Revitalising neglected or unloved spaces, ‘nowhere’ spaces or SLOAPs (space left over after planning)</a:t>
            </a:r>
          </a:p>
          <a:p>
            <a:pPr lvl="1"/>
            <a:r>
              <a:rPr lang="en-GB" dirty="0"/>
              <a:t>Inclusive of Black, Asian and other minority ethnic and immigrant groups.  Skateboarding is an ‘Octopus’ (Gustav), with tentacles that reach across music and fashion – including a city’s ethnic minority heritage and culture (London, Bristol, Nottingham – projection of Black culture and heritage through unique character of skate scenes, brands and cultural production)</a:t>
            </a:r>
          </a:p>
          <a:p>
            <a:pPr lvl="1"/>
            <a:r>
              <a:rPr lang="en-GB" dirty="0"/>
              <a:t>Differentiation of cities from their country’s capital – Malmö (vs Stockholm), Tampere (vs Helsinki)</a:t>
            </a:r>
          </a:p>
          <a:p>
            <a:pPr lvl="1"/>
            <a:r>
              <a:rPr lang="en-GB" dirty="0"/>
              <a:t>Ability to engage with and appeal to a much larger section of ‘hard-to-reach’ young people.  Nottingham – young people who ‘fall through the gaps’ but have high potential to contribute significantly to the city’s future economic, civic and cultural life</a:t>
            </a:r>
          </a:p>
        </p:txBody>
      </p:sp>
    </p:spTree>
    <p:extLst>
      <p:ext uri="{BB962C8B-B14F-4D97-AF65-F5344CB8AC3E}">
        <p14:creationId xmlns:p14="http://schemas.microsoft.com/office/powerpoint/2010/main" val="12390525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Malmo, Folkets Park - 2019 Pushing Boarders.  Forms by Soren Enevoldsen, photo by Simon Bernacki">
            <a:extLst>
              <a:ext uri="{FF2B5EF4-FFF2-40B4-BE49-F238E27FC236}">
                <a16:creationId xmlns:a16="http://schemas.microsoft.com/office/drawing/2014/main" id="{56378579-629C-4F00-8415-F6ED87132575}"/>
              </a:ext>
            </a:extLst>
          </p:cNvPr>
          <p:cNvPicPr>
            <a:picLocks noChangeAspect="1"/>
          </p:cNvPicPr>
          <p:nvPr/>
        </p:nvPicPr>
        <p:blipFill rotWithShape="1">
          <a:blip r:embed="rId2">
            <a:extLst>
              <a:ext uri="{28A0092B-C50C-407E-A947-70E740481C1C}">
                <a14:useLocalDpi xmlns:a14="http://schemas.microsoft.com/office/drawing/2010/main" val="0"/>
              </a:ext>
            </a:extLst>
          </a:blip>
          <a:srcRect l="10018" r="1077" b="1"/>
          <a:stretch/>
        </p:blipFill>
        <p:spPr>
          <a:xfrm>
            <a:off x="20" y="1282"/>
            <a:ext cx="12191980" cy="6856718"/>
          </a:xfrm>
          <a:prstGeom prst="rect">
            <a:avLst/>
          </a:prstGeom>
        </p:spPr>
      </p:pic>
    </p:spTree>
    <p:extLst>
      <p:ext uri="{BB962C8B-B14F-4D97-AF65-F5344CB8AC3E}">
        <p14:creationId xmlns:p14="http://schemas.microsoft.com/office/powerpoint/2010/main" val="32233448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Jack and Mello at Skate Nottingham's legal street skate jam at BioCity, Nottingham. August 2019. Photo by Tom Quigley">
            <a:extLst>
              <a:ext uri="{FF2B5EF4-FFF2-40B4-BE49-F238E27FC236}">
                <a16:creationId xmlns:a16="http://schemas.microsoft.com/office/drawing/2014/main" id="{16F366EF-1595-4978-80D7-9A4172A54A18}"/>
              </a:ext>
            </a:extLst>
          </p:cNvPr>
          <p:cNvPicPr>
            <a:picLocks noChangeAspect="1"/>
          </p:cNvPicPr>
          <p:nvPr/>
        </p:nvPicPr>
        <p:blipFill rotWithShape="1">
          <a:blip r:embed="rId2">
            <a:extLst>
              <a:ext uri="{28A0092B-C50C-407E-A947-70E740481C1C}">
                <a14:useLocalDpi xmlns:a14="http://schemas.microsoft.com/office/drawing/2010/main" val="0"/>
              </a:ext>
            </a:extLst>
          </a:blip>
          <a:srcRect b="15746"/>
          <a:stretch/>
        </p:blipFill>
        <p:spPr>
          <a:xfrm>
            <a:off x="20" y="1282"/>
            <a:ext cx="12191980" cy="6856718"/>
          </a:xfrm>
          <a:prstGeom prst="rect">
            <a:avLst/>
          </a:prstGeom>
        </p:spPr>
      </p:pic>
    </p:spTree>
    <p:extLst>
      <p:ext uri="{BB962C8B-B14F-4D97-AF65-F5344CB8AC3E}">
        <p14:creationId xmlns:p14="http://schemas.microsoft.com/office/powerpoint/2010/main" val="21737732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Miriam and Robyn at the start of Skate Nottingham's 'Skateboarding in the City' festival, 2019. Photo by Tom Quigley">
            <a:extLst>
              <a:ext uri="{FF2B5EF4-FFF2-40B4-BE49-F238E27FC236}">
                <a16:creationId xmlns:a16="http://schemas.microsoft.com/office/drawing/2014/main" id="{6C0D88D5-C6CA-4043-A4B5-405B97AC247A}"/>
              </a:ext>
            </a:extLst>
          </p:cNvPr>
          <p:cNvPicPr>
            <a:picLocks noChangeAspect="1"/>
          </p:cNvPicPr>
          <p:nvPr/>
        </p:nvPicPr>
        <p:blipFill rotWithShape="1">
          <a:blip r:embed="rId2">
            <a:extLst>
              <a:ext uri="{28A0092B-C50C-407E-A947-70E740481C1C}">
                <a14:useLocalDpi xmlns:a14="http://schemas.microsoft.com/office/drawing/2010/main" val="0"/>
              </a:ext>
            </a:extLst>
          </a:blip>
          <a:srcRect t="4287" b="11459"/>
          <a:stretch/>
        </p:blipFill>
        <p:spPr>
          <a:xfrm>
            <a:off x="20" y="1282"/>
            <a:ext cx="12191980" cy="6856718"/>
          </a:xfrm>
          <a:prstGeom prst="rect">
            <a:avLst/>
          </a:prstGeom>
        </p:spPr>
      </p:pic>
    </p:spTree>
    <p:extLst>
      <p:ext uri="{BB962C8B-B14F-4D97-AF65-F5344CB8AC3E}">
        <p14:creationId xmlns:p14="http://schemas.microsoft.com/office/powerpoint/2010/main" val="2761505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F660C4-3187-421C-B363-9D028F04BBC9}"/>
              </a:ext>
            </a:extLst>
          </p:cNvPr>
          <p:cNvSpPr>
            <a:spLocks noGrp="1"/>
          </p:cNvSpPr>
          <p:nvPr>
            <p:ph type="title"/>
          </p:nvPr>
        </p:nvSpPr>
        <p:spPr>
          <a:xfrm>
            <a:off x="1198880" y="-9444"/>
            <a:ext cx="10515600" cy="1325563"/>
          </a:xfrm>
          <a:ln>
            <a:noFill/>
          </a:ln>
        </p:spPr>
        <p:txBody>
          <a:bodyPr/>
          <a:lstStyle/>
          <a:p>
            <a:r>
              <a:rPr lang="en-GB" dirty="0"/>
              <a:t>Common Factors of Skate Friendly Cities</a:t>
            </a:r>
          </a:p>
        </p:txBody>
      </p:sp>
      <p:sp>
        <p:nvSpPr>
          <p:cNvPr id="4" name="Oval 3">
            <a:extLst>
              <a:ext uri="{FF2B5EF4-FFF2-40B4-BE49-F238E27FC236}">
                <a16:creationId xmlns:a16="http://schemas.microsoft.com/office/drawing/2014/main" id="{11A41CCB-CB2A-4092-8467-E69BDB6032D2}"/>
              </a:ext>
            </a:extLst>
          </p:cNvPr>
          <p:cNvSpPr/>
          <p:nvPr/>
        </p:nvSpPr>
        <p:spPr>
          <a:xfrm>
            <a:off x="6207760" y="2795112"/>
            <a:ext cx="2438400" cy="100584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A strong grass-roots user community</a:t>
            </a:r>
          </a:p>
        </p:txBody>
      </p:sp>
      <p:sp>
        <p:nvSpPr>
          <p:cNvPr id="6" name="Oval 5">
            <a:extLst>
              <a:ext uri="{FF2B5EF4-FFF2-40B4-BE49-F238E27FC236}">
                <a16:creationId xmlns:a16="http://schemas.microsoft.com/office/drawing/2014/main" id="{0611B327-35D4-4CC0-9AC1-7BE6DED7CCE3}"/>
              </a:ext>
            </a:extLst>
          </p:cNvPr>
          <p:cNvSpPr/>
          <p:nvPr/>
        </p:nvSpPr>
        <p:spPr>
          <a:xfrm>
            <a:off x="3512820" y="2795112"/>
            <a:ext cx="2438400" cy="100584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A supportive municipality</a:t>
            </a:r>
          </a:p>
        </p:txBody>
      </p:sp>
      <p:sp>
        <p:nvSpPr>
          <p:cNvPr id="8" name="Oval 7">
            <a:extLst>
              <a:ext uri="{FF2B5EF4-FFF2-40B4-BE49-F238E27FC236}">
                <a16:creationId xmlns:a16="http://schemas.microsoft.com/office/drawing/2014/main" id="{7A26CB29-9AD8-4794-89B9-829D6FA2D8B4}"/>
              </a:ext>
            </a:extLst>
          </p:cNvPr>
          <p:cNvSpPr/>
          <p:nvPr/>
        </p:nvSpPr>
        <p:spPr>
          <a:xfrm>
            <a:off x="1572260" y="1362191"/>
            <a:ext cx="2438400" cy="1005840"/>
          </a:xfrm>
          <a:prstGeom prst="ellipse">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dirty="0"/>
              <a:t>Good outdoor public skateparks</a:t>
            </a:r>
          </a:p>
        </p:txBody>
      </p:sp>
      <p:sp>
        <p:nvSpPr>
          <p:cNvPr id="10" name="Oval 9">
            <a:extLst>
              <a:ext uri="{FF2B5EF4-FFF2-40B4-BE49-F238E27FC236}">
                <a16:creationId xmlns:a16="http://schemas.microsoft.com/office/drawing/2014/main" id="{DB64B391-A822-4D07-B252-DC128C6330CF}"/>
              </a:ext>
            </a:extLst>
          </p:cNvPr>
          <p:cNvSpPr/>
          <p:nvPr/>
        </p:nvSpPr>
        <p:spPr>
          <a:xfrm>
            <a:off x="942340" y="4714706"/>
            <a:ext cx="2438400" cy="1005840"/>
          </a:xfrm>
          <a:prstGeom prst="ellipse">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dirty="0"/>
              <a:t>An indoor skatepark</a:t>
            </a:r>
          </a:p>
        </p:txBody>
      </p:sp>
      <p:sp>
        <p:nvSpPr>
          <p:cNvPr id="12" name="Oval 11">
            <a:extLst>
              <a:ext uri="{FF2B5EF4-FFF2-40B4-BE49-F238E27FC236}">
                <a16:creationId xmlns:a16="http://schemas.microsoft.com/office/drawing/2014/main" id="{9A1E1AA0-C647-4D22-BE2B-7B28947F3134}"/>
              </a:ext>
            </a:extLst>
          </p:cNvPr>
          <p:cNvSpPr/>
          <p:nvPr/>
        </p:nvSpPr>
        <p:spPr>
          <a:xfrm>
            <a:off x="7734300" y="1312510"/>
            <a:ext cx="2438400" cy="1005840"/>
          </a:xfrm>
          <a:prstGeom prst="ellipse">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dirty="0"/>
              <a:t>Events (of different sizes/types)</a:t>
            </a:r>
          </a:p>
        </p:txBody>
      </p:sp>
      <p:sp>
        <p:nvSpPr>
          <p:cNvPr id="14" name="Oval 13">
            <a:extLst>
              <a:ext uri="{FF2B5EF4-FFF2-40B4-BE49-F238E27FC236}">
                <a16:creationId xmlns:a16="http://schemas.microsoft.com/office/drawing/2014/main" id="{94B74C53-BD21-42B5-AB98-8817A3655962}"/>
              </a:ext>
            </a:extLst>
          </p:cNvPr>
          <p:cNvSpPr/>
          <p:nvPr/>
        </p:nvSpPr>
        <p:spPr>
          <a:xfrm>
            <a:off x="9032240" y="4714706"/>
            <a:ext cx="2438400" cy="1005840"/>
          </a:xfrm>
          <a:prstGeom prst="ellipse">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dirty="0"/>
              <a:t>Educational and creative programmes</a:t>
            </a:r>
          </a:p>
        </p:txBody>
      </p:sp>
      <p:sp>
        <p:nvSpPr>
          <p:cNvPr id="16" name="Oval 15">
            <a:extLst>
              <a:ext uri="{FF2B5EF4-FFF2-40B4-BE49-F238E27FC236}">
                <a16:creationId xmlns:a16="http://schemas.microsoft.com/office/drawing/2014/main" id="{4700DC6F-C1CC-4461-81C9-DA26FB2FECBA}"/>
              </a:ext>
            </a:extLst>
          </p:cNvPr>
          <p:cNvSpPr/>
          <p:nvPr/>
        </p:nvSpPr>
        <p:spPr>
          <a:xfrm>
            <a:off x="9032240" y="2386741"/>
            <a:ext cx="2438400" cy="1036491"/>
          </a:xfrm>
          <a:prstGeom prst="ellipse">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dirty="0"/>
              <a:t>Local brands, videos and photographers</a:t>
            </a:r>
          </a:p>
        </p:txBody>
      </p:sp>
      <p:sp>
        <p:nvSpPr>
          <p:cNvPr id="18" name="Oval 17">
            <a:extLst>
              <a:ext uri="{FF2B5EF4-FFF2-40B4-BE49-F238E27FC236}">
                <a16:creationId xmlns:a16="http://schemas.microsoft.com/office/drawing/2014/main" id="{D150BBA4-BBFF-4919-B5A7-46C0608FAD05}"/>
              </a:ext>
            </a:extLst>
          </p:cNvPr>
          <p:cNvSpPr/>
          <p:nvPr/>
        </p:nvSpPr>
        <p:spPr>
          <a:xfrm>
            <a:off x="4577080" y="1393028"/>
            <a:ext cx="2590800" cy="1177608"/>
          </a:xfrm>
          <a:prstGeom prst="ellipse">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dirty="0"/>
              <a:t>A permissive policy towards active use of public realm</a:t>
            </a:r>
          </a:p>
        </p:txBody>
      </p:sp>
      <p:sp>
        <p:nvSpPr>
          <p:cNvPr id="20" name="Oval 19">
            <a:extLst>
              <a:ext uri="{FF2B5EF4-FFF2-40B4-BE49-F238E27FC236}">
                <a16:creationId xmlns:a16="http://schemas.microsoft.com/office/drawing/2014/main" id="{AE64FF3C-3780-4DC3-B2FE-299979697A45}"/>
              </a:ext>
            </a:extLst>
          </p:cNvPr>
          <p:cNvSpPr/>
          <p:nvPr/>
        </p:nvSpPr>
        <p:spPr>
          <a:xfrm>
            <a:off x="4607560" y="3969065"/>
            <a:ext cx="2773680" cy="1468357"/>
          </a:xfrm>
          <a:prstGeom prst="ellipse">
            <a:avLst/>
          </a:prstGeom>
          <a:ln>
            <a:noFill/>
          </a:ln>
        </p:spPr>
        <p:style>
          <a:lnRef idx="3">
            <a:schemeClr val="lt1"/>
          </a:lnRef>
          <a:fillRef idx="1">
            <a:schemeClr val="accent2"/>
          </a:fillRef>
          <a:effectRef idx="1">
            <a:schemeClr val="accent2"/>
          </a:effectRef>
          <a:fontRef idx="minor">
            <a:schemeClr val="lt1"/>
          </a:fontRef>
        </p:style>
        <p:txBody>
          <a:bodyPr rtlCol="0" anchor="ctr"/>
          <a:lstStyle/>
          <a:p>
            <a:pPr algn="ctr"/>
            <a:r>
              <a:rPr lang="en-GB" dirty="0"/>
              <a:t>A non-profit or business partner to the city – the </a:t>
            </a:r>
            <a:r>
              <a:rPr lang="en-GB" dirty="0" err="1"/>
              <a:t>skateshop</a:t>
            </a:r>
            <a:r>
              <a:rPr lang="en-GB" dirty="0"/>
              <a:t>, an NGO etc</a:t>
            </a:r>
          </a:p>
        </p:txBody>
      </p:sp>
      <p:sp>
        <p:nvSpPr>
          <p:cNvPr id="22" name="Oval 21">
            <a:extLst>
              <a:ext uri="{FF2B5EF4-FFF2-40B4-BE49-F238E27FC236}">
                <a16:creationId xmlns:a16="http://schemas.microsoft.com/office/drawing/2014/main" id="{743F6BDF-E298-43FE-AA99-1AA7A5151B51}"/>
              </a:ext>
            </a:extLst>
          </p:cNvPr>
          <p:cNvSpPr/>
          <p:nvPr/>
        </p:nvSpPr>
        <p:spPr>
          <a:xfrm>
            <a:off x="801370" y="2494280"/>
            <a:ext cx="2438400" cy="1005840"/>
          </a:xfrm>
          <a:prstGeom prst="ellipse">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dirty="0"/>
              <a:t>Multi-functional public architecture</a:t>
            </a:r>
          </a:p>
        </p:txBody>
      </p:sp>
      <p:sp>
        <p:nvSpPr>
          <p:cNvPr id="24" name="Oval 23">
            <a:extLst>
              <a:ext uri="{FF2B5EF4-FFF2-40B4-BE49-F238E27FC236}">
                <a16:creationId xmlns:a16="http://schemas.microsoft.com/office/drawing/2014/main" id="{DEDC42BF-4CDC-49CD-85F7-DF4AE5DA4D76}"/>
              </a:ext>
            </a:extLst>
          </p:cNvPr>
          <p:cNvSpPr/>
          <p:nvPr/>
        </p:nvSpPr>
        <p:spPr>
          <a:xfrm>
            <a:off x="2560320" y="5668230"/>
            <a:ext cx="3434080" cy="1005840"/>
          </a:xfrm>
          <a:prstGeom prst="ellipse">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dirty="0"/>
              <a:t>Other civic partners – e.g. art galleries, schools, universities</a:t>
            </a:r>
          </a:p>
        </p:txBody>
      </p:sp>
      <p:sp>
        <p:nvSpPr>
          <p:cNvPr id="26" name="Oval 25">
            <a:extLst>
              <a:ext uri="{FF2B5EF4-FFF2-40B4-BE49-F238E27FC236}">
                <a16:creationId xmlns:a16="http://schemas.microsoft.com/office/drawing/2014/main" id="{8DE535EA-8FC1-4457-B27B-BA6F26203553}"/>
              </a:ext>
            </a:extLst>
          </p:cNvPr>
          <p:cNvSpPr/>
          <p:nvPr/>
        </p:nvSpPr>
        <p:spPr>
          <a:xfrm>
            <a:off x="6075680" y="5668230"/>
            <a:ext cx="3434080" cy="1005840"/>
          </a:xfrm>
          <a:prstGeom prst="ellipse">
            <a:avLst/>
          </a:prstGeom>
          <a:ln>
            <a:noFill/>
          </a:ln>
        </p:spPr>
        <p:style>
          <a:lnRef idx="3">
            <a:schemeClr val="lt1"/>
          </a:lnRef>
          <a:fillRef idx="1">
            <a:schemeClr val="accent3"/>
          </a:fillRef>
          <a:effectRef idx="1">
            <a:schemeClr val="accent3"/>
          </a:effectRef>
          <a:fontRef idx="minor">
            <a:schemeClr val="lt1"/>
          </a:fontRef>
        </p:style>
        <p:txBody>
          <a:bodyPr rtlCol="0" anchor="ctr"/>
          <a:lstStyle/>
          <a:p>
            <a:pPr algn="ctr"/>
            <a:r>
              <a:rPr lang="en-GB" dirty="0"/>
              <a:t>International investment from skate and sports brands</a:t>
            </a:r>
          </a:p>
        </p:txBody>
      </p:sp>
      <p:sp>
        <p:nvSpPr>
          <p:cNvPr id="28" name="Oval 27">
            <a:extLst>
              <a:ext uri="{FF2B5EF4-FFF2-40B4-BE49-F238E27FC236}">
                <a16:creationId xmlns:a16="http://schemas.microsoft.com/office/drawing/2014/main" id="{7F90161E-2051-48F5-A5E0-8EDEA1C41124}"/>
              </a:ext>
            </a:extLst>
          </p:cNvPr>
          <p:cNvSpPr/>
          <p:nvPr/>
        </p:nvSpPr>
        <p:spPr>
          <a:xfrm>
            <a:off x="9114792" y="3607522"/>
            <a:ext cx="2438400" cy="1005840"/>
          </a:xfrm>
          <a:prstGeom prst="ellipse">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dirty="0"/>
              <a:t>One or more ‘big name’ pro or role model</a:t>
            </a:r>
          </a:p>
        </p:txBody>
      </p:sp>
      <p:sp>
        <p:nvSpPr>
          <p:cNvPr id="30" name="Oval 29">
            <a:extLst>
              <a:ext uri="{FF2B5EF4-FFF2-40B4-BE49-F238E27FC236}">
                <a16:creationId xmlns:a16="http://schemas.microsoft.com/office/drawing/2014/main" id="{F27BA3F8-88A6-40AD-86E3-5016B8D48C98}"/>
              </a:ext>
            </a:extLst>
          </p:cNvPr>
          <p:cNvSpPr/>
          <p:nvPr/>
        </p:nvSpPr>
        <p:spPr>
          <a:xfrm>
            <a:off x="591820" y="3604493"/>
            <a:ext cx="2438400" cy="1005840"/>
          </a:xfrm>
          <a:prstGeom prst="ellipse">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dirty="0"/>
              <a:t>Strong commitment to inclusion </a:t>
            </a:r>
          </a:p>
        </p:txBody>
      </p:sp>
    </p:spTree>
    <p:extLst>
      <p:ext uri="{BB962C8B-B14F-4D97-AF65-F5344CB8AC3E}">
        <p14:creationId xmlns:p14="http://schemas.microsoft.com/office/powerpoint/2010/main" val="14328104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216F6A-39D4-476C-89F4-270CE383E94C}"/>
              </a:ext>
            </a:extLst>
          </p:cNvPr>
          <p:cNvSpPr>
            <a:spLocks noGrp="1"/>
          </p:cNvSpPr>
          <p:nvPr>
            <p:ph type="title"/>
          </p:nvPr>
        </p:nvSpPr>
        <p:spPr>
          <a:xfrm>
            <a:off x="838200" y="241459"/>
            <a:ext cx="10764520" cy="1325563"/>
          </a:xfrm>
        </p:spPr>
        <p:txBody>
          <a:bodyPr/>
          <a:lstStyle/>
          <a:p>
            <a:r>
              <a:rPr lang="en-GB" dirty="0"/>
              <a:t>Making the case – which discourse is effective? </a:t>
            </a:r>
          </a:p>
        </p:txBody>
      </p:sp>
      <p:graphicFrame>
        <p:nvGraphicFramePr>
          <p:cNvPr id="4" name="Table 4">
            <a:extLst>
              <a:ext uri="{FF2B5EF4-FFF2-40B4-BE49-F238E27FC236}">
                <a16:creationId xmlns:a16="http://schemas.microsoft.com/office/drawing/2014/main" id="{A99CC0DB-4E6F-4AE7-BAD0-C999EC806E19}"/>
              </a:ext>
            </a:extLst>
          </p:cNvPr>
          <p:cNvGraphicFramePr>
            <a:graphicFrameLocks noGrp="1"/>
          </p:cNvGraphicFramePr>
          <p:nvPr>
            <p:ph idx="1"/>
            <p:extLst>
              <p:ext uri="{D42A27DB-BD31-4B8C-83A1-F6EECF244321}">
                <p14:modId xmlns:p14="http://schemas.microsoft.com/office/powerpoint/2010/main" val="3334467315"/>
              </p:ext>
            </p:extLst>
          </p:nvPr>
        </p:nvGraphicFramePr>
        <p:xfrm>
          <a:off x="1300480" y="1757680"/>
          <a:ext cx="9123680" cy="4133443"/>
        </p:xfrm>
        <a:graphic>
          <a:graphicData uri="http://schemas.openxmlformats.org/drawingml/2006/table">
            <a:tbl>
              <a:tblPr firstRow="1" bandRow="1">
                <a:tableStyleId>{5C22544A-7EE6-4342-B048-85BDC9FD1C3A}</a:tableStyleId>
              </a:tblPr>
              <a:tblGrid>
                <a:gridCol w="4328160">
                  <a:extLst>
                    <a:ext uri="{9D8B030D-6E8A-4147-A177-3AD203B41FA5}">
                      <a16:colId xmlns:a16="http://schemas.microsoft.com/office/drawing/2014/main" val="994853033"/>
                    </a:ext>
                  </a:extLst>
                </a:gridCol>
                <a:gridCol w="4795520">
                  <a:extLst>
                    <a:ext uri="{9D8B030D-6E8A-4147-A177-3AD203B41FA5}">
                      <a16:colId xmlns:a16="http://schemas.microsoft.com/office/drawing/2014/main" val="614317701"/>
                    </a:ext>
                  </a:extLst>
                </a:gridCol>
              </a:tblGrid>
              <a:tr h="1234491">
                <a:tc>
                  <a:txBody>
                    <a:bodyPr/>
                    <a:lstStyle/>
                    <a:p>
                      <a:pPr algn="ctr"/>
                      <a:r>
                        <a:rPr lang="en-GB" b="1" dirty="0">
                          <a:solidFill>
                            <a:schemeClr val="tx1"/>
                          </a:solidFill>
                        </a:rPr>
                        <a:t>Social – </a:t>
                      </a:r>
                      <a:r>
                        <a:rPr lang="en-GB" b="0" dirty="0">
                          <a:solidFill>
                            <a:schemeClr val="tx1"/>
                          </a:solidFill>
                        </a:rPr>
                        <a:t>inclusion, diversity (gender, ethnicity, social class, children and young people)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b="1" dirty="0">
                          <a:solidFill>
                            <a:schemeClr val="tx1"/>
                          </a:solidFill>
                        </a:rPr>
                        <a:t>Culture and Creativity – </a:t>
                      </a:r>
                      <a:r>
                        <a:rPr lang="en-GB" b="0" dirty="0">
                          <a:solidFill>
                            <a:schemeClr val="tx1"/>
                          </a:solidFill>
                        </a:rPr>
                        <a:t>including cultural education and attracting/retaining professional for the creative industries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28288102"/>
                  </a:ext>
                </a:extLst>
              </a:tr>
              <a:tr h="855116">
                <a:tc>
                  <a:txBody>
                    <a:bodyPr/>
                    <a:lstStyle/>
                    <a:p>
                      <a:pPr algn="ctr"/>
                      <a:r>
                        <a:rPr lang="en-GB" b="1" dirty="0">
                          <a:solidFill>
                            <a:schemeClr val="tx1"/>
                          </a:solidFill>
                        </a:rPr>
                        <a:t>Health – </a:t>
                      </a:r>
                      <a:r>
                        <a:rPr lang="en-GB" b="0" dirty="0">
                          <a:solidFill>
                            <a:schemeClr val="tx1"/>
                          </a:solidFill>
                        </a:rPr>
                        <a:t>exercise, physical and mental wellbeing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b="1" dirty="0">
                          <a:solidFill>
                            <a:schemeClr val="tx1"/>
                          </a:solidFill>
                        </a:rPr>
                        <a:t>Economy and Business </a:t>
                      </a:r>
                      <a:r>
                        <a:rPr lang="en-GB" b="0" dirty="0">
                          <a:solidFill>
                            <a:schemeClr val="tx1"/>
                          </a:solidFill>
                        </a:rPr>
                        <a:t>- including inward investment, enterprise and entrepreneurship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63209746"/>
                  </a:ext>
                </a:extLst>
              </a:tr>
              <a:tr h="855116">
                <a:tc>
                  <a:txBody>
                    <a:bodyPr/>
                    <a:lstStyle/>
                    <a:p>
                      <a:pPr algn="ctr"/>
                      <a:r>
                        <a:rPr lang="en-GB" b="1" dirty="0">
                          <a:solidFill>
                            <a:schemeClr val="tx1"/>
                          </a:solidFill>
                        </a:rPr>
                        <a:t>Sustainability and transport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b="1" dirty="0">
                          <a:solidFill>
                            <a:schemeClr val="tx1"/>
                          </a:solidFill>
                        </a:rPr>
                        <a:t>Heritage – </a:t>
                      </a:r>
                      <a:r>
                        <a:rPr lang="en-GB" b="0" dirty="0">
                          <a:solidFill>
                            <a:schemeClr val="tx1"/>
                          </a:solidFill>
                        </a:rPr>
                        <a:t>places, ‘stories’ and the celebration of individual achievements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76918314"/>
                  </a:ext>
                </a:extLst>
              </a:tr>
              <a:tr h="855116">
                <a:tc>
                  <a:txBody>
                    <a:bodyPr/>
                    <a:lstStyle/>
                    <a:p>
                      <a:pPr algn="ctr"/>
                      <a:r>
                        <a:rPr lang="en-GB" b="1" dirty="0">
                          <a:solidFill>
                            <a:schemeClr val="tx1"/>
                          </a:solidFill>
                        </a:rPr>
                        <a:t>Space and security – </a:t>
                      </a:r>
                      <a:r>
                        <a:rPr lang="en-GB" b="0" dirty="0">
                          <a:solidFill>
                            <a:schemeClr val="tx1"/>
                          </a:solidFill>
                        </a:rPr>
                        <a:t>including lively, well-used places and wider ‘urban renewal’ and regeneration, reducing crime and ASB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b="1" dirty="0">
                          <a:solidFill>
                            <a:schemeClr val="tx1"/>
                          </a:solidFill>
                        </a:rPr>
                        <a:t>Place Making/Place Marketing </a:t>
                      </a:r>
                      <a:r>
                        <a:rPr lang="en-GB" b="0" dirty="0">
                          <a:solidFill>
                            <a:schemeClr val="tx1"/>
                          </a:solidFill>
                        </a:rPr>
                        <a:t>– including events, international profile, reputation and identity</a:t>
                      </a:r>
                    </a:p>
                    <a:p>
                      <a:pPr algn="ctr"/>
                      <a:endParaRPr lang="en-GB"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58655063"/>
                  </a:ext>
                </a:extLst>
              </a:tr>
            </a:tbl>
          </a:graphicData>
        </a:graphic>
      </p:graphicFrame>
    </p:spTree>
    <p:extLst>
      <p:ext uri="{BB962C8B-B14F-4D97-AF65-F5344CB8AC3E}">
        <p14:creationId xmlns:p14="http://schemas.microsoft.com/office/powerpoint/2010/main" val="90932390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2378</Words>
  <Application>Microsoft Office PowerPoint</Application>
  <PresentationFormat>Widescreen</PresentationFormat>
  <Paragraphs>110</Paragraphs>
  <Slides>15</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15</vt:i4>
      </vt:variant>
    </vt:vector>
  </HeadingPairs>
  <TitlesOfParts>
    <vt:vector size="19" baseType="lpstr">
      <vt:lpstr>Arial</vt:lpstr>
      <vt:lpstr>Calibri</vt:lpstr>
      <vt:lpstr>Calibri Light</vt:lpstr>
      <vt:lpstr>Office Theme</vt:lpstr>
      <vt:lpstr>Skate Urbanism</vt:lpstr>
      <vt:lpstr>Questions and themes</vt:lpstr>
      <vt:lpstr>What are ‘skate friendly’ cities</vt:lpstr>
      <vt:lpstr>What are the benefits?</vt:lpstr>
      <vt:lpstr>PowerPoint Presentation</vt:lpstr>
      <vt:lpstr>PowerPoint Presentation</vt:lpstr>
      <vt:lpstr>PowerPoint Presentation</vt:lpstr>
      <vt:lpstr>Common Factors of Skate Friendly Cities</vt:lpstr>
      <vt:lpstr>Making the case – which discourse is effective? </vt:lpstr>
      <vt:lpstr>UK cities and strategies for political impact</vt:lpstr>
      <vt:lpstr>Case Study: Skate Nottingham’s story</vt:lpstr>
      <vt:lpstr>PowerPoint Presentation</vt:lpstr>
      <vt:lpstr>PowerPoint Presentation</vt:lpstr>
      <vt:lpstr>Where now? How do we learn &amp; collaborate?</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Skate Urbanism</dc:title>
  <dc:creator>Lawton, Chris</dc:creator>
  <cp:lastModifiedBy>Sullivan, Linda</cp:lastModifiedBy>
  <cp:revision>3</cp:revision>
  <dcterms:created xsi:type="dcterms:W3CDTF">2020-09-28T14:33:12Z</dcterms:created>
  <dcterms:modified xsi:type="dcterms:W3CDTF">2020-09-29T13:06:33Z</dcterms:modified>
</cp:coreProperties>
</file>