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89" r:id="rId1"/>
    <p:sldMasterId id="2147484395" r:id="rId2"/>
    <p:sldMasterId id="2147484397" r:id="rId3"/>
    <p:sldMasterId id="2147484399" r:id="rId4"/>
    <p:sldMasterId id="2147484406" r:id="rId5"/>
    <p:sldMasterId id="2147484408" r:id="rId6"/>
    <p:sldMasterId id="2147483648" r:id="rId7"/>
    <p:sldMasterId id="2147484411" r:id="rId8"/>
    <p:sldMasterId id="2147484419" r:id="rId9"/>
    <p:sldMasterId id="2147484421" r:id="rId10"/>
    <p:sldMasterId id="2147484423" r:id="rId11"/>
    <p:sldMasterId id="2147484431" r:id="rId12"/>
    <p:sldMasterId id="2147484433" r:id="rId13"/>
  </p:sldMasterIdLst>
  <p:notesMasterIdLst>
    <p:notesMasterId r:id="rId26"/>
  </p:notesMasterIdLst>
  <p:handoutMasterIdLst>
    <p:handoutMasterId r:id="rId27"/>
  </p:handoutMasterIdLst>
  <p:sldIdLst>
    <p:sldId id="372" r:id="rId14"/>
    <p:sldId id="375" r:id="rId15"/>
    <p:sldId id="377" r:id="rId16"/>
    <p:sldId id="376" r:id="rId17"/>
    <p:sldId id="378" r:id="rId18"/>
    <p:sldId id="352" r:id="rId19"/>
    <p:sldId id="379" r:id="rId20"/>
    <p:sldId id="381" r:id="rId21"/>
    <p:sldId id="380" r:id="rId22"/>
    <p:sldId id="383" r:id="rId23"/>
    <p:sldId id="382" r:id="rId24"/>
    <p:sldId id="350" r:id="rId25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7AE8F4"/>
    <a:srgbClr val="FF66FF"/>
    <a:srgbClr val="9E17B9"/>
    <a:srgbClr val="3366FF"/>
    <a:srgbClr val="0000CC"/>
    <a:srgbClr val="66FF99"/>
    <a:srgbClr val="99CC00"/>
    <a:srgbClr val="D3FA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9F8E8-B73C-4C30-95F1-6C5202C7E62B}" v="1" dt="2020-10-20T08:33:25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12" autoAdjust="0"/>
  </p:normalViewPr>
  <p:slideViewPr>
    <p:cSldViewPr>
      <p:cViewPr varScale="1">
        <p:scale>
          <a:sx n="41" d="100"/>
          <a:sy n="41" d="100"/>
        </p:scale>
        <p:origin x="118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30DEAC9-0743-4C9C-B50D-5949C21852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F020024-BB0D-46DC-8DFB-0CB3A15947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76606681-06A0-4717-9099-FAE06A4AD70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ABCCF48F-71F7-4060-925D-51B05F4C59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51313C-45A4-4951-82A6-8BE2E90D3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8563843-E754-4F0A-A619-5B59F398B0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E6B362A-6AA5-4B7C-A328-A96BD72785A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BAD41AC-E906-40B8-A0E5-48FB559C759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EB810B40-7296-41EA-8464-5F3884EB51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46FD0D45-5A6D-45AB-B041-B753B53D44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F1AC7A82-A942-464A-BC02-5E164D5E7F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6050C9-C9C9-4526-AEA7-B247108A1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6B48CB23-7562-47C2-9E0C-58CE46DF9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FA5D53F9-F315-4757-81BF-A8960C122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1"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0B93116-F03C-4FDD-B32C-FCAA6DE32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AF98DC-F68F-451C-8E1F-91464A3DD56A}" type="slidenum">
              <a:rPr lang="en-US" altLang="en-US" smtClean="0">
                <a:latin typeface="Arial" panose="020B0604020202020204" pitchFamily="34" charset="0"/>
                <a:ea typeface="ヒラギノ角ゴ Pro W3" charset="-128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6B48CB23-7562-47C2-9E0C-58CE46DF9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FA5D53F9-F315-4757-81BF-A8960C122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1"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0B93116-F03C-4FDD-B32C-FCAA6DE32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AF98DC-F68F-451C-8E1F-91464A3DD56A}" type="slidenum">
              <a:rPr lang="en-US" altLang="en-US" smtClean="0">
                <a:latin typeface="Arial" panose="020B0604020202020204" pitchFamily="34" charset="0"/>
                <a:ea typeface="ヒラギノ角ゴ Pro W3" charset="-128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25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6B48CB23-7562-47C2-9E0C-58CE46DF9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FA5D53F9-F315-4757-81BF-A8960C122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1"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0B93116-F03C-4FDD-B32C-FCAA6DE32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AF98DC-F68F-451C-8E1F-91464A3DD56A}" type="slidenum">
              <a:rPr lang="en-US" altLang="en-US" smtClean="0">
                <a:latin typeface="Arial" panose="020B0604020202020204" pitchFamily="34" charset="0"/>
                <a:ea typeface="ヒラギノ角ゴ Pro W3" charset="-128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50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3E0AD7EE-2452-4453-AB08-C52413247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FB4B7C-5927-4C56-818D-E5280C612AD5}" type="slidenum">
              <a:rPr lang="en-US" altLang="en-US" smtClean="0">
                <a:latin typeface="Arial" panose="020B0604020202020204" pitchFamily="34" charset="0"/>
                <a:ea typeface="ヒラギノ角ゴ Pro W3" charset="-128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051A444-B025-461F-A927-6930539DC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013980FB-49B2-4AD9-A3DA-FA887F531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.em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.em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.em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em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3AE30-351C-D446-ABED-F504DA2F4479}"/>
              </a:ext>
            </a:extLst>
          </p:cNvPr>
          <p:cNvSpPr/>
          <p:nvPr/>
        </p:nvSpPr>
        <p:spPr>
          <a:xfrm>
            <a:off x="0" y="0"/>
            <a:ext cx="9144000" cy="5723530"/>
          </a:xfrm>
          <a:prstGeom prst="rect">
            <a:avLst/>
          </a:prstGeom>
          <a:gradFill flip="none" rotWithShape="1">
            <a:gsLst>
              <a:gs pos="0">
                <a:srgbClr val="202D58">
                  <a:lumMod val="100000"/>
                </a:srgbClr>
              </a:gs>
              <a:gs pos="60000">
                <a:srgbClr val="E8005A">
                  <a:shade val="67500"/>
                  <a:satMod val="115000"/>
                </a:srgbClr>
              </a:gs>
              <a:gs pos="100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9B95B-3268-F04C-8270-86C7B68C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96" y="5723530"/>
            <a:ext cx="2440304" cy="113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F23B8-8EDA-A748-8FFF-E42FDFD8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5820300"/>
            <a:ext cx="931512" cy="893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59662-3E6F-A44D-B0A1-2DF73D78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0" y="6005092"/>
            <a:ext cx="1476205" cy="664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9704C-B5E2-234B-9A09-F2DCC51B4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703" y="6072314"/>
            <a:ext cx="3132000" cy="591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5AB11-5194-9D4D-A590-00EA53E19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888" y="704356"/>
            <a:ext cx="4170808" cy="20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390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3294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3181C2-D8B1-40AA-A166-59F2D8370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B8F470-CFEB-4587-92ED-576C27388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55BAA0D-21E5-45DE-87F7-6386E2F53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66FB-9A12-4C13-A4FA-4160DE5275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4621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E4DA4B-1EED-4136-9203-1A3FA8059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4D31F-D44F-4D79-BB49-9754677E1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F445610-85FE-4479-949D-524696A53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0779-A2FF-4C04-9F25-14C74C9ABF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0306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62787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DA16D70-44DE-49B0-BF8F-F58180D04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</p:spPr>
        <p:txBody>
          <a:bodyPr wrap="none" anchor="ctr"/>
          <a:lstStyle>
            <a:lvl1pPr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F15E45CB-3FC7-4096-AD73-B3E4C575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6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3686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8617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E83E24-749E-442B-AD3C-D232A15E4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5276E6-C038-4EB1-8CB1-9D2BEC6BC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B6B611-25AD-418A-851D-90AA1F8B5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8801-60A0-4C12-97B0-1A5F5A9A5F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287004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3AE30-351C-D446-ABED-F504DA2F4479}"/>
              </a:ext>
            </a:extLst>
          </p:cNvPr>
          <p:cNvSpPr/>
          <p:nvPr userDrawn="1"/>
        </p:nvSpPr>
        <p:spPr>
          <a:xfrm>
            <a:off x="0" y="0"/>
            <a:ext cx="9144000" cy="5723530"/>
          </a:xfrm>
          <a:prstGeom prst="rect">
            <a:avLst/>
          </a:prstGeom>
          <a:gradFill flip="none" rotWithShape="1">
            <a:gsLst>
              <a:gs pos="0">
                <a:srgbClr val="202D58">
                  <a:lumMod val="100000"/>
                </a:srgbClr>
              </a:gs>
              <a:gs pos="60000">
                <a:srgbClr val="E8005A">
                  <a:shade val="67500"/>
                  <a:satMod val="115000"/>
                </a:srgbClr>
              </a:gs>
              <a:gs pos="100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9B95B-3268-F04C-8270-86C7B68CF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3696" y="5723530"/>
            <a:ext cx="2440304" cy="113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F23B8-8EDA-A748-8FFF-E42FDFD84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5820300"/>
            <a:ext cx="931512" cy="893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59662-3E6F-A44D-B0A1-2DF73D781C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0" y="6005092"/>
            <a:ext cx="1476205" cy="664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9704C-B5E2-234B-9A09-F2DCC51B4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09703" y="6072314"/>
            <a:ext cx="3132000" cy="591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5AB11-5194-9D4D-A590-00EA53E194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32888" y="704356"/>
            <a:ext cx="4170808" cy="20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C3D7-6B58-534F-B5BE-3C70A598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36526"/>
            <a:ext cx="8503920" cy="1070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2E1DF-D594-7E42-8EED-DB3A7813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487425"/>
            <a:ext cx="8503920" cy="464077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78E5-4F49-A748-8121-34904778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CAFB-31A2-9843-A817-93E6C0D7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F430F-4C61-0D49-8752-53BD487D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75BF2A-598D-48E4-852C-5C793CC528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92188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3181C2-D8B1-40AA-A166-59F2D8370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B8F470-CFEB-4587-92ED-576C27388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55BAA0D-21E5-45DE-87F7-6386E2F53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66FB-9A12-4C13-A4FA-4160DE5275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226244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E4DA4B-1EED-4136-9203-1A3FA8059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4D31F-D44F-4D79-BB49-9754677E1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F445610-85FE-4479-949D-524696A53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0779-A2FF-4C04-9F25-14C74C9ABF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93577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C3D7-6B58-534F-B5BE-3C70A598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36526"/>
            <a:ext cx="8503920" cy="1070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2E1DF-D594-7E42-8EED-DB3A7813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487425"/>
            <a:ext cx="8503920" cy="464077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78E5-4F49-A748-8121-34904778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CAFB-31A2-9843-A817-93E6C0D7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F430F-4C61-0D49-8752-53BD487D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DA959F-51A0-4A17-8ADB-7CE1655AF8C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3915811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3AE30-351C-D446-ABED-F504DA2F4479}"/>
              </a:ext>
            </a:extLst>
          </p:cNvPr>
          <p:cNvSpPr/>
          <p:nvPr/>
        </p:nvSpPr>
        <p:spPr>
          <a:xfrm>
            <a:off x="0" y="0"/>
            <a:ext cx="9144000" cy="5723530"/>
          </a:xfrm>
          <a:prstGeom prst="rect">
            <a:avLst/>
          </a:prstGeom>
          <a:gradFill flip="none" rotWithShape="1">
            <a:gsLst>
              <a:gs pos="0">
                <a:srgbClr val="202D58">
                  <a:lumMod val="100000"/>
                </a:srgbClr>
              </a:gs>
              <a:gs pos="60000">
                <a:srgbClr val="E8005A">
                  <a:shade val="67500"/>
                  <a:satMod val="115000"/>
                </a:srgbClr>
              </a:gs>
              <a:gs pos="100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9B95B-3268-F04C-8270-86C7B68C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96" y="5723530"/>
            <a:ext cx="2440304" cy="113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F23B8-8EDA-A748-8FFF-E42FDFD8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5820300"/>
            <a:ext cx="931512" cy="893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59662-3E6F-A44D-B0A1-2DF73D78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0" y="6005092"/>
            <a:ext cx="1476205" cy="664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9704C-B5E2-234B-9A09-F2DCC51B4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703" y="6072314"/>
            <a:ext cx="3132000" cy="591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5AB11-5194-9D4D-A590-00EA53E19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888" y="704356"/>
            <a:ext cx="4170808" cy="20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366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C3D7-6B58-534F-B5BE-3C70A598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36526"/>
            <a:ext cx="8503920" cy="1070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2E1DF-D594-7E42-8EED-DB3A7813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487425"/>
            <a:ext cx="8503920" cy="464077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78E5-4F49-A748-8121-34904778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CAFB-31A2-9843-A817-93E6C0D7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F430F-4C61-0D49-8752-53BD487D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75BF2A-598D-48E4-852C-5C793CC528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021639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3AE30-351C-D446-ABED-F504DA2F4479}"/>
              </a:ext>
            </a:extLst>
          </p:cNvPr>
          <p:cNvSpPr/>
          <p:nvPr/>
        </p:nvSpPr>
        <p:spPr>
          <a:xfrm>
            <a:off x="0" y="0"/>
            <a:ext cx="9144000" cy="5723530"/>
          </a:xfrm>
          <a:prstGeom prst="rect">
            <a:avLst/>
          </a:prstGeom>
          <a:gradFill flip="none" rotWithShape="1">
            <a:gsLst>
              <a:gs pos="0">
                <a:srgbClr val="202D58">
                  <a:lumMod val="100000"/>
                </a:srgbClr>
              </a:gs>
              <a:gs pos="60000">
                <a:srgbClr val="E8005A">
                  <a:shade val="67500"/>
                  <a:satMod val="115000"/>
                </a:srgbClr>
              </a:gs>
              <a:gs pos="100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9B95B-3268-F04C-8270-86C7B68C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96" y="5723530"/>
            <a:ext cx="2440304" cy="113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F23B8-8EDA-A748-8FFF-E42FDFD8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5820300"/>
            <a:ext cx="931512" cy="893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59662-3E6F-A44D-B0A1-2DF73D78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0" y="6005092"/>
            <a:ext cx="1476205" cy="664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9704C-B5E2-234B-9A09-F2DCC51B4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703" y="6072314"/>
            <a:ext cx="3132000" cy="5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630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656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48600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3181C2-D8B1-40AA-A166-59F2D8370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B8F470-CFEB-4587-92ED-576C27388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55BAA0D-21E5-45DE-87F7-6386E2F53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66FB-9A12-4C13-A4FA-4160DE5275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963034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E4DA4B-1EED-4136-9203-1A3FA8059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4D31F-D44F-4D79-BB49-9754677E1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F445610-85FE-4479-949D-524696A53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0779-A2FF-4C04-9F25-14C74C9ABF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926212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DA16D70-44DE-49B0-BF8F-F58180D04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</p:spPr>
        <p:txBody>
          <a:bodyPr wrap="none" anchor="ctr"/>
          <a:lstStyle>
            <a:lvl1pPr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F15E45CB-3FC7-4096-AD73-B3E4C575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6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3686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5288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E83E24-749E-442B-AD3C-D232A15E4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5276E6-C038-4EB1-8CB1-9D2BEC6BC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B6B611-25AD-418A-851D-90AA1F8B5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8801-60A0-4C12-97B0-1A5F5A9A5F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550305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3AE30-351C-D446-ABED-F504DA2F4479}"/>
              </a:ext>
            </a:extLst>
          </p:cNvPr>
          <p:cNvSpPr/>
          <p:nvPr/>
        </p:nvSpPr>
        <p:spPr>
          <a:xfrm>
            <a:off x="0" y="0"/>
            <a:ext cx="9144000" cy="5723530"/>
          </a:xfrm>
          <a:prstGeom prst="rect">
            <a:avLst/>
          </a:prstGeom>
          <a:gradFill flip="none" rotWithShape="1">
            <a:gsLst>
              <a:gs pos="0">
                <a:srgbClr val="202D58">
                  <a:lumMod val="100000"/>
                </a:srgbClr>
              </a:gs>
              <a:gs pos="60000">
                <a:srgbClr val="E8005A">
                  <a:shade val="67500"/>
                  <a:satMod val="115000"/>
                </a:srgbClr>
              </a:gs>
              <a:gs pos="100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9B95B-3268-F04C-8270-86C7B68C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96" y="5723530"/>
            <a:ext cx="2440304" cy="113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F23B8-8EDA-A748-8FFF-E42FDFD8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5820300"/>
            <a:ext cx="931512" cy="893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59662-3E6F-A44D-B0A1-2DF73D78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0" y="6005092"/>
            <a:ext cx="1476205" cy="664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9704C-B5E2-234B-9A09-F2DCC51B4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703" y="6072314"/>
            <a:ext cx="3132000" cy="591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5AB11-5194-9D4D-A590-00EA53E19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888" y="704356"/>
            <a:ext cx="4170808" cy="20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300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3AE30-351C-D446-ABED-F504DA2F4479}"/>
              </a:ext>
            </a:extLst>
          </p:cNvPr>
          <p:cNvSpPr/>
          <p:nvPr/>
        </p:nvSpPr>
        <p:spPr>
          <a:xfrm>
            <a:off x="0" y="0"/>
            <a:ext cx="9144000" cy="5723530"/>
          </a:xfrm>
          <a:prstGeom prst="rect">
            <a:avLst/>
          </a:prstGeom>
          <a:gradFill flip="none" rotWithShape="1">
            <a:gsLst>
              <a:gs pos="0">
                <a:srgbClr val="202D58">
                  <a:lumMod val="100000"/>
                </a:srgbClr>
              </a:gs>
              <a:gs pos="60000">
                <a:srgbClr val="E8005A">
                  <a:shade val="67500"/>
                  <a:satMod val="115000"/>
                </a:srgbClr>
              </a:gs>
              <a:gs pos="100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9B95B-3268-F04C-8270-86C7B68C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96" y="5723530"/>
            <a:ext cx="2440304" cy="113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F23B8-8EDA-A748-8FFF-E42FDFD8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5820300"/>
            <a:ext cx="931512" cy="893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59662-3E6F-A44D-B0A1-2DF73D78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0" y="6005092"/>
            <a:ext cx="1476205" cy="664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9704C-B5E2-234B-9A09-F2DCC51B4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703" y="6072314"/>
            <a:ext cx="3132000" cy="5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48655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C3D7-6B58-534F-B5BE-3C70A598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36526"/>
            <a:ext cx="8503920" cy="1070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2E1DF-D594-7E42-8EED-DB3A7813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487425"/>
            <a:ext cx="8503920" cy="464077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78E5-4F49-A748-8121-34904778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CAFB-31A2-9843-A817-93E6C0D7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F430F-4C61-0D49-8752-53BD487D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75BF2A-598D-48E4-852C-5C793CC528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513455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3AE30-351C-D446-ABED-F504DA2F4479}"/>
              </a:ext>
            </a:extLst>
          </p:cNvPr>
          <p:cNvSpPr/>
          <p:nvPr/>
        </p:nvSpPr>
        <p:spPr>
          <a:xfrm>
            <a:off x="0" y="0"/>
            <a:ext cx="9144000" cy="5723530"/>
          </a:xfrm>
          <a:prstGeom prst="rect">
            <a:avLst/>
          </a:prstGeom>
          <a:gradFill flip="none" rotWithShape="1">
            <a:gsLst>
              <a:gs pos="0">
                <a:srgbClr val="202D58">
                  <a:lumMod val="100000"/>
                </a:srgbClr>
              </a:gs>
              <a:gs pos="60000">
                <a:srgbClr val="E8005A">
                  <a:shade val="67500"/>
                  <a:satMod val="115000"/>
                </a:srgbClr>
              </a:gs>
              <a:gs pos="100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9B95B-3268-F04C-8270-86C7B68C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96" y="5723530"/>
            <a:ext cx="2440304" cy="113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F23B8-8EDA-A748-8FFF-E42FDFD8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5820300"/>
            <a:ext cx="931512" cy="893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59662-3E6F-A44D-B0A1-2DF73D78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0" y="6005092"/>
            <a:ext cx="1476205" cy="664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9704C-B5E2-234B-9A09-F2DCC51B4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703" y="6072314"/>
            <a:ext cx="3132000" cy="5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8372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79417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18541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3181C2-D8B1-40AA-A166-59F2D8370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B8F470-CFEB-4587-92ED-576C27388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55BAA0D-21E5-45DE-87F7-6386E2F53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66FB-9A12-4C13-A4FA-4160DE5275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266340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E4DA4B-1EED-4136-9203-1A3FA8059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4D31F-D44F-4D79-BB49-9754677E1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F445610-85FE-4479-949D-524696A53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0779-A2FF-4C04-9F25-14C74C9ABF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948857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DA16D70-44DE-49B0-BF8F-F58180D04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</p:spPr>
        <p:txBody>
          <a:bodyPr wrap="none" anchor="ctr"/>
          <a:lstStyle>
            <a:lvl1pPr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F15E45CB-3FC7-4096-AD73-B3E4C575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6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3686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6496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E83E24-749E-442B-AD3C-D232A15E4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5276E6-C038-4EB1-8CB1-9D2BEC6BC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B6B611-25AD-418A-851D-90AA1F8B5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8801-60A0-4C12-97B0-1A5F5A9A5F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36473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59186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DA16D70-44DE-49B0-BF8F-F58180D04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</p:spPr>
        <p:txBody>
          <a:bodyPr wrap="none" anchor="ctr"/>
          <a:lstStyle>
            <a:lvl1pPr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F15E45CB-3FC7-4096-AD73-B3E4C575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6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3686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009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E83E24-749E-442B-AD3C-D232A15E4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5276E6-C038-4EB1-8CB1-9D2BEC6BC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B6B611-25AD-418A-851D-90AA1F8B5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8801-60A0-4C12-97B0-1A5F5A9A5F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42780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3AE30-351C-D446-ABED-F504DA2F4479}"/>
              </a:ext>
            </a:extLst>
          </p:cNvPr>
          <p:cNvSpPr/>
          <p:nvPr/>
        </p:nvSpPr>
        <p:spPr>
          <a:xfrm>
            <a:off x="0" y="0"/>
            <a:ext cx="9144000" cy="5723530"/>
          </a:xfrm>
          <a:prstGeom prst="rect">
            <a:avLst/>
          </a:prstGeom>
          <a:gradFill flip="none" rotWithShape="1">
            <a:gsLst>
              <a:gs pos="0">
                <a:srgbClr val="202D58">
                  <a:lumMod val="100000"/>
                </a:srgbClr>
              </a:gs>
              <a:gs pos="60000">
                <a:srgbClr val="E8005A">
                  <a:shade val="67500"/>
                  <a:satMod val="115000"/>
                </a:srgbClr>
              </a:gs>
              <a:gs pos="100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9B95B-3268-F04C-8270-86C7B68C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96" y="5723530"/>
            <a:ext cx="2440304" cy="113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F23B8-8EDA-A748-8FFF-E42FDFD8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5820300"/>
            <a:ext cx="931512" cy="893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59662-3E6F-A44D-B0A1-2DF73D78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0" y="6005092"/>
            <a:ext cx="1476205" cy="664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9704C-B5E2-234B-9A09-F2DCC51B4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703" y="6072314"/>
            <a:ext cx="3132000" cy="591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5AB11-5194-9D4D-A590-00EA53E19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888" y="704356"/>
            <a:ext cx="4170808" cy="20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252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C3D7-6B58-534F-B5BE-3C70A598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36526"/>
            <a:ext cx="8503920" cy="1070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2E1DF-D594-7E42-8EED-DB3A7813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487425"/>
            <a:ext cx="8503920" cy="464077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78E5-4F49-A748-8121-34904778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CAFB-31A2-9843-A817-93E6C0D7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F430F-4C61-0D49-8752-53BD487D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75BF2A-598D-48E4-852C-5C793CC528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05606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3AE30-351C-D446-ABED-F504DA2F4479}"/>
              </a:ext>
            </a:extLst>
          </p:cNvPr>
          <p:cNvSpPr/>
          <p:nvPr/>
        </p:nvSpPr>
        <p:spPr>
          <a:xfrm>
            <a:off x="0" y="0"/>
            <a:ext cx="9144000" cy="5723530"/>
          </a:xfrm>
          <a:prstGeom prst="rect">
            <a:avLst/>
          </a:prstGeom>
          <a:gradFill flip="none" rotWithShape="1">
            <a:gsLst>
              <a:gs pos="0">
                <a:srgbClr val="202D58">
                  <a:lumMod val="100000"/>
                </a:srgbClr>
              </a:gs>
              <a:gs pos="60000">
                <a:srgbClr val="E8005A">
                  <a:shade val="67500"/>
                  <a:satMod val="115000"/>
                </a:srgbClr>
              </a:gs>
              <a:gs pos="100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9B95B-3268-F04C-8270-86C7B68C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96" y="5723530"/>
            <a:ext cx="2440304" cy="113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F23B8-8EDA-A748-8FFF-E42FDFD8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5820300"/>
            <a:ext cx="931512" cy="893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59662-3E6F-A44D-B0A1-2DF73D78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0" y="6005092"/>
            <a:ext cx="1476205" cy="664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9704C-B5E2-234B-9A09-F2DCC51B4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703" y="6072314"/>
            <a:ext cx="3132000" cy="5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813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6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emf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44778-1048-5645-B6CD-CDE38C98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45" y="1402081"/>
            <a:ext cx="8437859" cy="466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 copy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one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two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three</a:t>
            </a:r>
          </a:p>
          <a:p>
            <a:pPr marL="557213" lvl="1" indent="-214313">
              <a:lnSpc>
                <a:spcPct val="150000"/>
              </a:lnSpc>
              <a:buFont typeface="System Font Regular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 bullet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E26524-F0B8-6548-A13E-6B09E7B49C97}"/>
              </a:ext>
            </a:extLst>
          </p:cNvPr>
          <p:cNvSpPr txBox="1">
            <a:spLocks/>
          </p:cNvSpPr>
          <p:nvPr/>
        </p:nvSpPr>
        <p:spPr>
          <a:xfrm>
            <a:off x="457200" y="1210493"/>
            <a:ext cx="8058150" cy="4267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5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A7DEE231-D999-0145-818F-17705192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45" y="173352"/>
            <a:ext cx="8437859" cy="1037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BC749-54A3-3441-83F0-E8165C3E9672}"/>
              </a:ext>
            </a:extLst>
          </p:cNvPr>
          <p:cNvSpPr/>
          <p:nvPr/>
        </p:nvSpPr>
        <p:spPr>
          <a:xfrm>
            <a:off x="0" y="6200863"/>
            <a:ext cx="9144000" cy="657138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45000">
                <a:srgbClr val="E8005A">
                  <a:shade val="67500"/>
                  <a:satMod val="115000"/>
                </a:srgbClr>
              </a:gs>
              <a:gs pos="99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74297-1DBD-4C43-8C0C-C7111C619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106" y="6247393"/>
            <a:ext cx="1148376" cy="56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5B495-64D4-254E-B3A5-BB65F5BF10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717" t="21902" r="27717" b="24294"/>
          <a:stretch/>
        </p:blipFill>
        <p:spPr>
          <a:xfrm>
            <a:off x="46662" y="6272483"/>
            <a:ext cx="348584" cy="561133"/>
          </a:xfrm>
          <a:prstGeom prst="rect">
            <a:avLst/>
          </a:prstGeom>
          <a:solidFill>
            <a:srgbClr val="EA1B67"/>
          </a:solidFill>
        </p:spPr>
      </p:pic>
    </p:spTree>
    <p:extLst>
      <p:ext uri="{BB962C8B-B14F-4D97-AF65-F5344CB8AC3E}">
        <p14:creationId xmlns:p14="http://schemas.microsoft.com/office/powerpoint/2010/main" val="18021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  <p:hf hdr="0" ftr="0" dt="0"/>
  <p:txStyles>
    <p:titleStyle>
      <a:lvl1pPr marL="0" marR="0" indent="0" algn="ctr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700" kern="1200">
          <a:solidFill>
            <a:srgbClr val="3D56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14313" indent="-214313" algn="l" defTabSz="685800" rtl="0" eaLnBrk="1" latinLnBrk="0" hangingPunct="1">
        <a:lnSpc>
          <a:spcPct val="150000"/>
        </a:lnSpc>
        <a:spcBef>
          <a:spcPts val="750"/>
        </a:spcBef>
        <a:buFont typeface="Wingdings" pitchFamily="2" charset="2"/>
        <a:buChar char="§"/>
        <a:defRPr sz="2100" kern="1200">
          <a:solidFill>
            <a:srgbClr val="3D56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D5687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FBAB48E7-3EBA-4606-BAD6-65F228479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8A85D83-1E71-45F6-B7DE-472EB82F1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9A488FB7-05EF-44B4-81F6-0FD7810AD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DF4BC46E-622F-45EF-9502-6144D5DE3A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B23A9121-D9D4-4D3E-B744-18FB5F03F2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79AE9AEA-D96E-41BA-92C3-9A26ED077C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/>
            </a:lvl1pPr>
          </a:lstStyle>
          <a:p>
            <a:pPr>
              <a:defRPr/>
            </a:pPr>
            <a:fld id="{D4112998-9556-42A8-B880-7F61A7B068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B2236708-240C-450C-9189-E8ECA94F4C56}"/>
              </a:ext>
            </a:extLst>
          </p:cNvPr>
          <p:cNvGrpSpPr>
            <a:grpSpLocks/>
          </p:cNvGrpSpPr>
          <p:nvPr/>
        </p:nvGrpSpPr>
        <p:grpSpPr bwMode="auto">
          <a:xfrm>
            <a:off x="8153401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87D3485E-C466-445A-8092-84B9649E5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369AB81C-E332-459A-A532-DC7934358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10335451-2D32-46AD-B30A-2DF9CA104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671967D2-9EA5-440E-96A4-16601751E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8C61644F-72D1-47D7-95B4-66D35CDCE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8674D719-657D-45DB-B370-B751DCDCF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47F20941-3336-4DCA-995D-A86378C38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84BC7F73-555E-4961-9D80-8A2DA8990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9E5DC8A4-0C1A-4F69-8D7C-D1670798B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465D97EF-51B1-4997-A806-0A6AA2073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AD497980-6F2A-4204-9AC7-484F8E9C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6DA706F0-C29E-4F0F-AA20-95DB9E73A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B75DB058-9010-4F3B-B063-406B80B62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8E4BA100-4740-409F-AAA4-305D4672D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960F9B99-C777-41D5-9447-AB1A6DAE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080E2D36-3306-46B7-8A8E-72360318B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CB1BE044-99E3-417F-A465-332136AF4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5BB6F746-E41F-483A-9873-41B77BE8C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7AA03667-90CC-42CE-8F07-5A10C363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C458BD0C-A975-4C58-970F-696FD2065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8579D9F7-24FD-4429-91BE-230863732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076A536A-7388-4AA7-A3B3-FB8E1218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D3A89207-9DE3-4CBE-9177-F59F3945E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1F0DE887-704F-4B7A-BB53-79AC2C6A1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22F08BB9-B757-470D-B95F-0668C4C6A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2871F7DF-1ABE-4EEF-89E7-CFD2CD4F7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E85DFE93-D43D-4B83-9C67-A540975BB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D47B195E-F420-417A-B82B-649ED9615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63EA9A35-1727-484A-B2C9-72FA325B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9497C48F-A6BB-4FC0-A8E1-BB53E9A18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34F5E2DC-5C9F-4E97-9BCD-4288322C5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50">
          <a:solidFill>
            <a:schemeClr val="tx1"/>
          </a:solidFill>
          <a:latin typeface="+mn-lt"/>
        </a:defRPr>
      </a:lvl2pPr>
      <a:lvl3pPr marL="740569" indent="-2202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725">
          <a:solidFill>
            <a:schemeClr val="tx1"/>
          </a:solidFill>
          <a:latin typeface="+mn-lt"/>
        </a:defRPr>
      </a:lvl3pPr>
      <a:lvl4pPr marL="960835" indent="-2190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4pPr>
      <a:lvl5pPr marL="11989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5418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8847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276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5705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44778-1048-5645-B6CD-CDE38C98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45" y="1402081"/>
            <a:ext cx="8437859" cy="466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 copy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one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two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three</a:t>
            </a:r>
          </a:p>
          <a:p>
            <a:pPr marL="557213" lvl="1" indent="-214313">
              <a:lnSpc>
                <a:spcPct val="150000"/>
              </a:lnSpc>
              <a:buFont typeface="System Font Regular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 bullet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E26524-F0B8-6548-A13E-6B09E7B49C97}"/>
              </a:ext>
            </a:extLst>
          </p:cNvPr>
          <p:cNvSpPr txBox="1">
            <a:spLocks/>
          </p:cNvSpPr>
          <p:nvPr/>
        </p:nvSpPr>
        <p:spPr>
          <a:xfrm>
            <a:off x="457200" y="1210493"/>
            <a:ext cx="8058150" cy="4267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5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A7DEE231-D999-0145-818F-17705192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45" y="173352"/>
            <a:ext cx="8437859" cy="1037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BC749-54A3-3441-83F0-E8165C3E9672}"/>
              </a:ext>
            </a:extLst>
          </p:cNvPr>
          <p:cNvSpPr/>
          <p:nvPr/>
        </p:nvSpPr>
        <p:spPr>
          <a:xfrm>
            <a:off x="0" y="6200863"/>
            <a:ext cx="9144000" cy="657138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45000">
                <a:srgbClr val="E8005A">
                  <a:shade val="67500"/>
                  <a:satMod val="115000"/>
                </a:srgbClr>
              </a:gs>
              <a:gs pos="99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74297-1DBD-4C43-8C0C-C7111C6190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8106" y="6247393"/>
            <a:ext cx="1148376" cy="56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5B495-64D4-254E-B3A5-BB65F5BF106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717" t="21902" r="27717" b="24294"/>
          <a:stretch/>
        </p:blipFill>
        <p:spPr>
          <a:xfrm>
            <a:off x="46662" y="6272483"/>
            <a:ext cx="348584" cy="561133"/>
          </a:xfrm>
          <a:prstGeom prst="rect">
            <a:avLst/>
          </a:prstGeom>
          <a:solidFill>
            <a:srgbClr val="EA1B67"/>
          </a:solidFill>
        </p:spPr>
      </p:pic>
    </p:spTree>
    <p:extLst>
      <p:ext uri="{BB962C8B-B14F-4D97-AF65-F5344CB8AC3E}">
        <p14:creationId xmlns:p14="http://schemas.microsoft.com/office/powerpoint/2010/main" val="184054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  <p:hf hdr="0" ftr="0" dt="0"/>
  <p:txStyles>
    <p:titleStyle>
      <a:lvl1pPr marL="0" marR="0" indent="0" algn="ctr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700" kern="1200">
          <a:solidFill>
            <a:srgbClr val="3D56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14313" indent="-214313" algn="l" defTabSz="685800" rtl="0" eaLnBrk="1" latinLnBrk="0" hangingPunct="1">
        <a:lnSpc>
          <a:spcPct val="150000"/>
        </a:lnSpc>
        <a:spcBef>
          <a:spcPts val="750"/>
        </a:spcBef>
        <a:buFont typeface="Wingdings" pitchFamily="2" charset="2"/>
        <a:buChar char="§"/>
        <a:defRPr sz="2100" kern="1200">
          <a:solidFill>
            <a:srgbClr val="3D56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D5687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EA365BD-A02C-4355-8D9F-7C385218B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2050D1C-6D83-4F12-AA73-CB161BB47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2"/>
            <a:ext cx="8305800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4442424-9CB2-4748-B1A9-83A11B29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6219827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5">
            <a:extLst>
              <a:ext uri="{FF2B5EF4-FFF2-40B4-BE49-F238E27FC236}">
                <a16:creationId xmlns:a16="http://schemas.microsoft.com/office/drawing/2014/main" id="{FB2CC381-E6C6-403B-855A-5F9799E4F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BFC6841D-9C00-4EEA-BBC5-C5C258EF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6165850"/>
            <a:ext cx="1008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Times" charset="0"/>
              <a:cs typeface="Arial" pitchFamily="34" charset="0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CE879E91-A033-45BA-8DAC-3C3D24CB44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D75"/>
                </a:solidFill>
                <a:latin typeface="Verdana" panose="020B0604030504040204" pitchFamily="34" charset="0"/>
                <a:ea typeface="ヒラギノ角ゴ Pro W3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79F8DFDF-7954-4626-8AF0-674A91FD6D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4D75"/>
                </a:solidFill>
                <a:latin typeface="Verdana" panose="020B0604030504040204" pitchFamily="34" charset="0"/>
                <a:ea typeface="ヒラギノ角ゴ Pro W3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53A3E4-E7C7-476B-BE7A-6D69465CC8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386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9pPr>
    </p:titleStyle>
    <p:bodyStyle>
      <a:lvl1pPr marL="141685" indent="-141685" algn="l" rtl="0" eaLnBrk="1" fontAlgn="base" hangingPunct="1">
        <a:lnSpc>
          <a:spcPct val="110000"/>
        </a:lnSpc>
        <a:spcBef>
          <a:spcPct val="30000"/>
        </a:spcBef>
        <a:spcAft>
          <a:spcPct val="20000"/>
        </a:spcAft>
        <a:buChar char="•"/>
        <a:defRPr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1pPr>
      <a:lvl2pPr marL="284560" indent="-141685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Char char="–"/>
        <a:defRPr sz="1125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2pPr>
      <a:lvl3pPr marL="397669" indent="-111919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•"/>
        <a:defRPr sz="900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3pPr>
      <a:lvl4pPr marL="646510" indent="-105966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–"/>
        <a:defRPr sz="900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4pPr>
      <a:lvl5pPr marL="9263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5pPr>
      <a:lvl6pPr marL="12692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6pPr>
      <a:lvl7pPr marL="16121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7pPr>
      <a:lvl8pPr marL="19550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8pPr>
      <a:lvl9pPr marL="22979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FBAB48E7-3EBA-4606-BAD6-65F228479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8A85D83-1E71-45F6-B7DE-472EB82F1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9A488FB7-05EF-44B4-81F6-0FD7810AD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DF4BC46E-622F-45EF-9502-6144D5DE3A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B23A9121-D9D4-4D3E-B744-18FB5F03F2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79AE9AEA-D96E-41BA-92C3-9A26ED077C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/>
            </a:lvl1pPr>
          </a:lstStyle>
          <a:p>
            <a:pPr>
              <a:defRPr/>
            </a:pPr>
            <a:fld id="{D4112998-9556-42A8-B880-7F61A7B068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B2236708-240C-450C-9189-E8ECA94F4C56}"/>
              </a:ext>
            </a:extLst>
          </p:cNvPr>
          <p:cNvGrpSpPr>
            <a:grpSpLocks/>
          </p:cNvGrpSpPr>
          <p:nvPr/>
        </p:nvGrpSpPr>
        <p:grpSpPr bwMode="auto">
          <a:xfrm>
            <a:off x="8153401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87D3485E-C466-445A-8092-84B9649E5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369AB81C-E332-459A-A532-DC7934358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10335451-2D32-46AD-B30A-2DF9CA104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671967D2-9EA5-440E-96A4-16601751E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8C61644F-72D1-47D7-95B4-66D35CDCE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8674D719-657D-45DB-B370-B751DCDCF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47F20941-3336-4DCA-995D-A86378C38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84BC7F73-555E-4961-9D80-8A2DA8990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9E5DC8A4-0C1A-4F69-8D7C-D1670798B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465D97EF-51B1-4997-A806-0A6AA2073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AD497980-6F2A-4204-9AC7-484F8E9C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6DA706F0-C29E-4F0F-AA20-95DB9E73A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B75DB058-9010-4F3B-B063-406B80B62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8E4BA100-4740-409F-AAA4-305D4672D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960F9B99-C777-41D5-9447-AB1A6DAE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080E2D36-3306-46B7-8A8E-72360318B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CB1BE044-99E3-417F-A465-332136AF4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5BB6F746-E41F-483A-9873-41B77BE8C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7AA03667-90CC-42CE-8F07-5A10C363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C458BD0C-A975-4C58-970F-696FD2065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8579D9F7-24FD-4429-91BE-230863732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076A536A-7388-4AA7-A3B3-FB8E1218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D3A89207-9DE3-4CBE-9177-F59F3945E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1F0DE887-704F-4B7A-BB53-79AC2C6A1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22F08BB9-B757-470D-B95F-0668C4C6A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2871F7DF-1ABE-4EEF-89E7-CFD2CD4F7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E85DFE93-D43D-4B83-9C67-A540975BB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D47B195E-F420-417A-B82B-649ED9615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63EA9A35-1727-484A-B2C9-72FA325B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9497C48F-A6BB-4FC0-A8E1-BB53E9A18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34F5E2DC-5C9F-4E97-9BCD-4288322C5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63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50">
          <a:solidFill>
            <a:schemeClr val="tx1"/>
          </a:solidFill>
          <a:latin typeface="+mn-lt"/>
        </a:defRPr>
      </a:lvl2pPr>
      <a:lvl3pPr marL="740569" indent="-2202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725">
          <a:solidFill>
            <a:schemeClr val="tx1"/>
          </a:solidFill>
          <a:latin typeface="+mn-lt"/>
        </a:defRPr>
      </a:lvl3pPr>
      <a:lvl4pPr marL="960835" indent="-2190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4pPr>
      <a:lvl5pPr marL="11989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5418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8847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276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5705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EA365BD-A02C-4355-8D9F-7C385218B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2050D1C-6D83-4F12-AA73-CB161BB47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2"/>
            <a:ext cx="8305800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4442424-9CB2-4748-B1A9-83A11B29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6219827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5">
            <a:extLst>
              <a:ext uri="{FF2B5EF4-FFF2-40B4-BE49-F238E27FC236}">
                <a16:creationId xmlns:a16="http://schemas.microsoft.com/office/drawing/2014/main" id="{FB2CC381-E6C6-403B-855A-5F9799E4F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BFC6841D-9C00-4EEA-BBC5-C5C258EF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6165850"/>
            <a:ext cx="1008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Times" charset="0"/>
              <a:cs typeface="Arial" pitchFamily="34" charset="0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CE879E91-A033-45BA-8DAC-3C3D24CB44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D75"/>
                </a:solidFill>
                <a:latin typeface="Verdana" panose="020B0604030504040204" pitchFamily="34" charset="0"/>
                <a:ea typeface="ヒラギノ角ゴ Pro W3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79F8DFDF-7954-4626-8AF0-674A91FD6D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4D75"/>
                </a:solidFill>
                <a:latin typeface="Verdana" panose="020B0604030504040204" pitchFamily="34" charset="0"/>
                <a:ea typeface="ヒラギノ角ゴ Pro W3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53A3E4-E7C7-476B-BE7A-6D69465CC8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320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9pPr>
    </p:titleStyle>
    <p:bodyStyle>
      <a:lvl1pPr marL="141685" indent="-141685" algn="l" rtl="0" eaLnBrk="1" fontAlgn="base" hangingPunct="1">
        <a:lnSpc>
          <a:spcPct val="110000"/>
        </a:lnSpc>
        <a:spcBef>
          <a:spcPct val="30000"/>
        </a:spcBef>
        <a:spcAft>
          <a:spcPct val="20000"/>
        </a:spcAft>
        <a:buChar char="•"/>
        <a:defRPr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1pPr>
      <a:lvl2pPr marL="284560" indent="-141685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Char char="–"/>
        <a:defRPr sz="1125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2pPr>
      <a:lvl3pPr marL="397669" indent="-111919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•"/>
        <a:defRPr sz="900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3pPr>
      <a:lvl4pPr marL="646510" indent="-105966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–"/>
        <a:defRPr sz="900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4pPr>
      <a:lvl5pPr marL="9263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5pPr>
      <a:lvl6pPr marL="12692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6pPr>
      <a:lvl7pPr marL="16121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7pPr>
      <a:lvl8pPr marL="19550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8pPr>
      <a:lvl9pPr marL="22979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FBAB48E7-3EBA-4606-BAD6-65F228479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8A85D83-1E71-45F6-B7DE-472EB82F1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9A488FB7-05EF-44B4-81F6-0FD7810AD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DF4BC46E-622F-45EF-9502-6144D5DE3A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B23A9121-D9D4-4D3E-B744-18FB5F03F2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79AE9AEA-D96E-41BA-92C3-9A26ED077C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/>
            </a:lvl1pPr>
          </a:lstStyle>
          <a:p>
            <a:pPr>
              <a:defRPr/>
            </a:pPr>
            <a:fld id="{D4112998-9556-42A8-B880-7F61A7B068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B2236708-240C-450C-9189-E8ECA94F4C56}"/>
              </a:ext>
            </a:extLst>
          </p:cNvPr>
          <p:cNvGrpSpPr>
            <a:grpSpLocks/>
          </p:cNvGrpSpPr>
          <p:nvPr/>
        </p:nvGrpSpPr>
        <p:grpSpPr bwMode="auto">
          <a:xfrm>
            <a:off x="8153401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87D3485E-C466-445A-8092-84B9649E5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369AB81C-E332-459A-A532-DC7934358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10335451-2D32-46AD-B30A-2DF9CA104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671967D2-9EA5-440E-96A4-16601751E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8C61644F-72D1-47D7-95B4-66D35CDCE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8674D719-657D-45DB-B370-B751DCDCF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47F20941-3336-4DCA-995D-A86378C38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84BC7F73-555E-4961-9D80-8A2DA8990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9E5DC8A4-0C1A-4F69-8D7C-D1670798B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465D97EF-51B1-4997-A806-0A6AA2073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AD497980-6F2A-4204-9AC7-484F8E9C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6DA706F0-C29E-4F0F-AA20-95DB9E73A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B75DB058-9010-4F3B-B063-406B80B62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8E4BA100-4740-409F-AAA4-305D4672D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960F9B99-C777-41D5-9447-AB1A6DAE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080E2D36-3306-46B7-8A8E-72360318B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CB1BE044-99E3-417F-A465-332136AF4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5BB6F746-E41F-483A-9873-41B77BE8C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7AA03667-90CC-42CE-8F07-5A10C363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C458BD0C-A975-4C58-970F-696FD2065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8579D9F7-24FD-4429-91BE-230863732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076A536A-7388-4AA7-A3B3-FB8E1218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D3A89207-9DE3-4CBE-9177-F59F3945E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1F0DE887-704F-4B7A-BB53-79AC2C6A1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22F08BB9-B757-470D-B95F-0668C4C6A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2871F7DF-1ABE-4EEF-89E7-CFD2CD4F7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E85DFE93-D43D-4B83-9C67-A540975BB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D47B195E-F420-417A-B82B-649ED9615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63EA9A35-1727-484A-B2C9-72FA325B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9497C48F-A6BB-4FC0-A8E1-BB53E9A18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34F5E2DC-5C9F-4E97-9BCD-4288322C5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69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50">
          <a:solidFill>
            <a:schemeClr val="tx1"/>
          </a:solidFill>
          <a:latin typeface="+mn-lt"/>
        </a:defRPr>
      </a:lvl2pPr>
      <a:lvl3pPr marL="740569" indent="-2202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725">
          <a:solidFill>
            <a:schemeClr val="tx1"/>
          </a:solidFill>
          <a:latin typeface="+mn-lt"/>
        </a:defRPr>
      </a:lvl3pPr>
      <a:lvl4pPr marL="960835" indent="-2190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4pPr>
      <a:lvl5pPr marL="11989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5418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8847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276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5705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44778-1048-5645-B6CD-CDE38C98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45" y="1402081"/>
            <a:ext cx="8437859" cy="466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 copy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one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two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three</a:t>
            </a:r>
          </a:p>
          <a:p>
            <a:pPr marL="557213" lvl="1" indent="-214313">
              <a:lnSpc>
                <a:spcPct val="150000"/>
              </a:lnSpc>
              <a:buFont typeface="System Font Regular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 bullet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E26524-F0B8-6548-A13E-6B09E7B49C97}"/>
              </a:ext>
            </a:extLst>
          </p:cNvPr>
          <p:cNvSpPr txBox="1">
            <a:spLocks/>
          </p:cNvSpPr>
          <p:nvPr/>
        </p:nvSpPr>
        <p:spPr>
          <a:xfrm>
            <a:off x="457200" y="1210493"/>
            <a:ext cx="8058150" cy="4267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5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A7DEE231-D999-0145-818F-17705192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45" y="173352"/>
            <a:ext cx="8437859" cy="1037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BC749-54A3-3441-83F0-E8165C3E9672}"/>
              </a:ext>
            </a:extLst>
          </p:cNvPr>
          <p:cNvSpPr/>
          <p:nvPr/>
        </p:nvSpPr>
        <p:spPr>
          <a:xfrm>
            <a:off x="0" y="6200863"/>
            <a:ext cx="9144000" cy="657138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45000">
                <a:srgbClr val="E8005A">
                  <a:shade val="67500"/>
                  <a:satMod val="115000"/>
                </a:srgbClr>
              </a:gs>
              <a:gs pos="99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74297-1DBD-4C43-8C0C-C7111C6190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8106" y="6247393"/>
            <a:ext cx="1148376" cy="56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5B495-64D4-254E-B3A5-BB65F5BF106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717" t="21902" r="27717" b="24294"/>
          <a:stretch/>
        </p:blipFill>
        <p:spPr>
          <a:xfrm>
            <a:off x="46662" y="6272483"/>
            <a:ext cx="348584" cy="561133"/>
          </a:xfrm>
          <a:prstGeom prst="rect">
            <a:avLst/>
          </a:prstGeom>
          <a:solidFill>
            <a:srgbClr val="EA1B67"/>
          </a:solidFill>
        </p:spPr>
      </p:pic>
    </p:spTree>
    <p:extLst>
      <p:ext uri="{BB962C8B-B14F-4D97-AF65-F5344CB8AC3E}">
        <p14:creationId xmlns:p14="http://schemas.microsoft.com/office/powerpoint/2010/main" val="110421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10" r:id="rId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  <p:hf hdr="0" ftr="0" dt="0"/>
  <p:txStyles>
    <p:titleStyle>
      <a:lvl1pPr marL="0" marR="0" indent="0" algn="ctr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700" kern="1200">
          <a:solidFill>
            <a:srgbClr val="3D56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14313" indent="-214313" algn="l" defTabSz="685800" rtl="0" eaLnBrk="1" latinLnBrk="0" hangingPunct="1">
        <a:lnSpc>
          <a:spcPct val="150000"/>
        </a:lnSpc>
        <a:spcBef>
          <a:spcPts val="750"/>
        </a:spcBef>
        <a:buFont typeface="Wingdings" pitchFamily="2" charset="2"/>
        <a:buChar char="§"/>
        <a:defRPr sz="2100" kern="1200">
          <a:solidFill>
            <a:srgbClr val="3D56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D5687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EA365BD-A02C-4355-8D9F-7C385218B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2050D1C-6D83-4F12-AA73-CB161BB47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2"/>
            <a:ext cx="8305800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4442424-9CB2-4748-B1A9-83A11B29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6219827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5">
            <a:extLst>
              <a:ext uri="{FF2B5EF4-FFF2-40B4-BE49-F238E27FC236}">
                <a16:creationId xmlns:a16="http://schemas.microsoft.com/office/drawing/2014/main" id="{FB2CC381-E6C6-403B-855A-5F9799E4F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BFC6841D-9C00-4EEA-BBC5-C5C258EF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6165850"/>
            <a:ext cx="1008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Times" charset="0"/>
              <a:cs typeface="Arial" pitchFamily="34" charset="0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CE879E91-A033-45BA-8DAC-3C3D24CB44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D75"/>
                </a:solidFill>
                <a:latin typeface="Verdana" panose="020B0604030504040204" pitchFamily="34" charset="0"/>
                <a:ea typeface="ヒラギノ角ゴ Pro W3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79F8DFDF-7954-4626-8AF0-674A91FD6D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4D75"/>
                </a:solidFill>
                <a:latin typeface="Verdana" panose="020B0604030504040204" pitchFamily="34" charset="0"/>
                <a:ea typeface="ヒラギノ角ゴ Pro W3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53A3E4-E7C7-476B-BE7A-6D69465CC8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1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9pPr>
    </p:titleStyle>
    <p:bodyStyle>
      <a:lvl1pPr marL="141685" indent="-141685" algn="l" rtl="0" eaLnBrk="1" fontAlgn="base" hangingPunct="1">
        <a:lnSpc>
          <a:spcPct val="110000"/>
        </a:lnSpc>
        <a:spcBef>
          <a:spcPct val="30000"/>
        </a:spcBef>
        <a:spcAft>
          <a:spcPct val="20000"/>
        </a:spcAft>
        <a:buChar char="•"/>
        <a:defRPr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1pPr>
      <a:lvl2pPr marL="284560" indent="-141685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Char char="–"/>
        <a:defRPr sz="1125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2pPr>
      <a:lvl3pPr marL="397669" indent="-111919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•"/>
        <a:defRPr sz="900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3pPr>
      <a:lvl4pPr marL="646510" indent="-105966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–"/>
        <a:defRPr sz="900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4pPr>
      <a:lvl5pPr marL="9263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5pPr>
      <a:lvl6pPr marL="12692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6pPr>
      <a:lvl7pPr marL="16121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7pPr>
      <a:lvl8pPr marL="19550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8pPr>
      <a:lvl9pPr marL="22979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FBAB48E7-3EBA-4606-BAD6-65F228479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8A85D83-1E71-45F6-B7DE-472EB82F1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9A488FB7-05EF-44B4-81F6-0FD7810AD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DF4BC46E-622F-45EF-9502-6144D5DE3A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B23A9121-D9D4-4D3E-B744-18FB5F03F2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79AE9AEA-D96E-41BA-92C3-9A26ED077C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/>
            </a:lvl1pPr>
          </a:lstStyle>
          <a:p>
            <a:pPr>
              <a:defRPr/>
            </a:pPr>
            <a:fld id="{D4112998-9556-42A8-B880-7F61A7B068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B2236708-240C-450C-9189-E8ECA94F4C56}"/>
              </a:ext>
            </a:extLst>
          </p:cNvPr>
          <p:cNvGrpSpPr>
            <a:grpSpLocks/>
          </p:cNvGrpSpPr>
          <p:nvPr/>
        </p:nvGrpSpPr>
        <p:grpSpPr bwMode="auto">
          <a:xfrm>
            <a:off x="8153401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87D3485E-C466-445A-8092-84B9649E5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369AB81C-E332-459A-A532-DC7934358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10335451-2D32-46AD-B30A-2DF9CA104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671967D2-9EA5-440E-96A4-16601751E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8C61644F-72D1-47D7-95B4-66D35CDCE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8674D719-657D-45DB-B370-B751DCDCF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47F20941-3336-4DCA-995D-A86378C38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84BC7F73-555E-4961-9D80-8A2DA8990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9E5DC8A4-0C1A-4F69-8D7C-D1670798B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465D97EF-51B1-4997-A806-0A6AA2073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AD497980-6F2A-4204-9AC7-484F8E9C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6DA706F0-C29E-4F0F-AA20-95DB9E73A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B75DB058-9010-4F3B-B063-406B80B62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8E4BA100-4740-409F-AAA4-305D4672D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960F9B99-C777-41D5-9447-AB1A6DAE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080E2D36-3306-46B7-8A8E-72360318B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CB1BE044-99E3-417F-A465-332136AF4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5BB6F746-E41F-483A-9873-41B77BE8C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7AA03667-90CC-42CE-8F07-5A10C363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C458BD0C-A975-4C58-970F-696FD2065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8579D9F7-24FD-4429-91BE-230863732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076A536A-7388-4AA7-A3B3-FB8E1218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D3A89207-9DE3-4CBE-9177-F59F3945E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1F0DE887-704F-4B7A-BB53-79AC2C6A1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22F08BB9-B757-470D-B95F-0668C4C6A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2871F7DF-1ABE-4EEF-89E7-CFD2CD4F7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E85DFE93-D43D-4B83-9C67-A540975BB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D47B195E-F420-417A-B82B-649ED9615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63EA9A35-1727-484A-B2C9-72FA325B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9497C48F-A6BB-4FC0-A8E1-BB53E9A18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34F5E2DC-5C9F-4E97-9BCD-4288322C5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52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50">
          <a:solidFill>
            <a:schemeClr val="tx1"/>
          </a:solidFill>
          <a:latin typeface="+mn-lt"/>
        </a:defRPr>
      </a:lvl2pPr>
      <a:lvl3pPr marL="740569" indent="-2202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725">
          <a:solidFill>
            <a:schemeClr val="tx1"/>
          </a:solidFill>
          <a:latin typeface="+mn-lt"/>
        </a:defRPr>
      </a:lvl3pPr>
      <a:lvl4pPr marL="960835" indent="-2190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4pPr>
      <a:lvl5pPr marL="11989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5418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8847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276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5705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44778-1048-5645-B6CD-CDE38C98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45" y="1402081"/>
            <a:ext cx="8437859" cy="466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 copy</a:t>
            </a:r>
          </a:p>
          <a:p>
            <a:pPr marL="214313" indent="-214313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one</a:t>
            </a:r>
          </a:p>
          <a:p>
            <a:pPr marL="214313" indent="-214313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two</a:t>
            </a:r>
          </a:p>
          <a:p>
            <a:pPr marL="214313" indent="-214313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three</a:t>
            </a:r>
          </a:p>
          <a:p>
            <a:pPr marL="557213" lvl="1" indent="-214313">
              <a:lnSpc>
                <a:spcPct val="150000"/>
              </a:lnSpc>
              <a:buFont typeface="System Font Regular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 bullet</a:t>
            </a:r>
          </a:p>
          <a:p>
            <a:pPr marL="214313" indent="-214313"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E26524-F0B8-6548-A13E-6B09E7B49C97}"/>
              </a:ext>
            </a:extLst>
          </p:cNvPr>
          <p:cNvSpPr txBox="1">
            <a:spLocks/>
          </p:cNvSpPr>
          <p:nvPr userDrawn="1"/>
        </p:nvSpPr>
        <p:spPr>
          <a:xfrm>
            <a:off x="457200" y="1210493"/>
            <a:ext cx="8058150" cy="4267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5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A7DEE231-D999-0145-818F-17705192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45" y="173352"/>
            <a:ext cx="8437859" cy="1037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BC749-54A3-3441-83F0-E8165C3E9672}"/>
              </a:ext>
            </a:extLst>
          </p:cNvPr>
          <p:cNvSpPr/>
          <p:nvPr userDrawn="1"/>
        </p:nvSpPr>
        <p:spPr>
          <a:xfrm>
            <a:off x="0" y="6200863"/>
            <a:ext cx="9144000" cy="657138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45000">
                <a:srgbClr val="E8005A">
                  <a:shade val="67500"/>
                  <a:satMod val="115000"/>
                </a:srgbClr>
              </a:gs>
              <a:gs pos="99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74297-1DBD-4C43-8C0C-C7111C6190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58106" y="6247393"/>
            <a:ext cx="1148376" cy="56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5B495-64D4-254E-B3A5-BB65F5BF1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7717" t="21902" r="27717" b="24294"/>
          <a:stretch/>
        </p:blipFill>
        <p:spPr>
          <a:xfrm>
            <a:off x="46662" y="6272483"/>
            <a:ext cx="348584" cy="561133"/>
          </a:xfrm>
          <a:prstGeom prst="rect">
            <a:avLst/>
          </a:prstGeom>
          <a:solidFill>
            <a:srgbClr val="EA1B67"/>
          </a:solidFill>
        </p:spPr>
      </p:pic>
    </p:spTree>
    <p:extLst>
      <p:ext uri="{BB962C8B-B14F-4D97-AF65-F5344CB8AC3E}">
        <p14:creationId xmlns:p14="http://schemas.microsoft.com/office/powerpoint/2010/main" val="37274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436" r:id="rId2"/>
    <p:sldLayoutId id="2147484437" r:id="rId3"/>
    <p:sldLayoutId id="2147484438" r:id="rId4"/>
  </p:sldLayoutIdLst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rgbClr val="3D56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3D56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568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44778-1048-5645-B6CD-CDE38C98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45" y="1402081"/>
            <a:ext cx="8437859" cy="466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 copy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one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two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three</a:t>
            </a:r>
          </a:p>
          <a:p>
            <a:pPr marL="557213" lvl="1" indent="-214313">
              <a:lnSpc>
                <a:spcPct val="150000"/>
              </a:lnSpc>
              <a:buFont typeface="System Font Regular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 bullet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E26524-F0B8-6548-A13E-6B09E7B49C97}"/>
              </a:ext>
            </a:extLst>
          </p:cNvPr>
          <p:cNvSpPr txBox="1">
            <a:spLocks/>
          </p:cNvSpPr>
          <p:nvPr/>
        </p:nvSpPr>
        <p:spPr>
          <a:xfrm>
            <a:off x="457200" y="1210493"/>
            <a:ext cx="8058150" cy="4267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5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A7DEE231-D999-0145-818F-17705192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45" y="173352"/>
            <a:ext cx="8437859" cy="1037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BC749-54A3-3441-83F0-E8165C3E9672}"/>
              </a:ext>
            </a:extLst>
          </p:cNvPr>
          <p:cNvSpPr/>
          <p:nvPr/>
        </p:nvSpPr>
        <p:spPr>
          <a:xfrm>
            <a:off x="0" y="6200863"/>
            <a:ext cx="9144000" cy="657138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45000">
                <a:srgbClr val="E8005A">
                  <a:shade val="67500"/>
                  <a:satMod val="115000"/>
                </a:srgbClr>
              </a:gs>
              <a:gs pos="99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74297-1DBD-4C43-8C0C-C7111C6190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8106" y="6247393"/>
            <a:ext cx="1148376" cy="56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5B495-64D4-254E-B3A5-BB65F5BF106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717" t="21902" r="27717" b="24294"/>
          <a:stretch/>
        </p:blipFill>
        <p:spPr>
          <a:xfrm>
            <a:off x="46662" y="6272483"/>
            <a:ext cx="348584" cy="561133"/>
          </a:xfrm>
          <a:prstGeom prst="rect">
            <a:avLst/>
          </a:prstGeom>
          <a:solidFill>
            <a:srgbClr val="EA1B67"/>
          </a:solidFill>
        </p:spPr>
      </p:pic>
    </p:spTree>
    <p:extLst>
      <p:ext uri="{BB962C8B-B14F-4D97-AF65-F5344CB8AC3E}">
        <p14:creationId xmlns:p14="http://schemas.microsoft.com/office/powerpoint/2010/main" val="428029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  <p:hf hdr="0" ftr="0" dt="0"/>
  <p:txStyles>
    <p:titleStyle>
      <a:lvl1pPr marL="0" marR="0" indent="0" algn="ctr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700" kern="1200">
          <a:solidFill>
            <a:srgbClr val="3D56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14313" indent="-214313" algn="l" defTabSz="685800" rtl="0" eaLnBrk="1" latinLnBrk="0" hangingPunct="1">
        <a:lnSpc>
          <a:spcPct val="150000"/>
        </a:lnSpc>
        <a:spcBef>
          <a:spcPts val="750"/>
        </a:spcBef>
        <a:buFont typeface="Wingdings" pitchFamily="2" charset="2"/>
        <a:buChar char="§"/>
        <a:defRPr sz="2100" kern="1200">
          <a:solidFill>
            <a:srgbClr val="3D56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D5687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EA365BD-A02C-4355-8D9F-7C385218B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2050D1C-6D83-4F12-AA73-CB161BB47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2"/>
            <a:ext cx="8305800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4442424-9CB2-4748-B1A9-83A11B29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6219827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5">
            <a:extLst>
              <a:ext uri="{FF2B5EF4-FFF2-40B4-BE49-F238E27FC236}">
                <a16:creationId xmlns:a16="http://schemas.microsoft.com/office/drawing/2014/main" id="{FB2CC381-E6C6-403B-855A-5F9799E4F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BFC6841D-9C00-4EEA-BBC5-C5C258EF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6165850"/>
            <a:ext cx="1008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75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Times" charset="0"/>
              <a:cs typeface="Arial" pitchFamily="34" charset="0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CE879E91-A033-45BA-8DAC-3C3D24CB44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D75"/>
                </a:solidFill>
                <a:latin typeface="Verdana" panose="020B0604030504040204" pitchFamily="34" charset="0"/>
                <a:ea typeface="ヒラギノ角ゴ Pro W3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79F8DFDF-7954-4626-8AF0-674A91FD6D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4D75"/>
                </a:solidFill>
                <a:latin typeface="Verdana" panose="020B0604030504040204" pitchFamily="34" charset="0"/>
                <a:ea typeface="ヒラギノ角ゴ Pro W3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53A3E4-E7C7-476B-BE7A-6D69465CC8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355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  <a:ea typeface="ヒラギノ角ゴ Pro W3" charset="0"/>
          <a:cs typeface="ヒラギノ角ゴ Pro W3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D75"/>
          </a:solidFill>
          <a:latin typeface="Verdana" pitchFamily="34" charset="0"/>
        </a:defRPr>
      </a:lvl9pPr>
    </p:titleStyle>
    <p:bodyStyle>
      <a:lvl1pPr marL="141685" indent="-141685" algn="l" rtl="0" eaLnBrk="1" fontAlgn="base" hangingPunct="1">
        <a:lnSpc>
          <a:spcPct val="110000"/>
        </a:lnSpc>
        <a:spcBef>
          <a:spcPct val="30000"/>
        </a:spcBef>
        <a:spcAft>
          <a:spcPct val="20000"/>
        </a:spcAft>
        <a:buChar char="•"/>
        <a:defRPr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1pPr>
      <a:lvl2pPr marL="284560" indent="-141685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Char char="–"/>
        <a:defRPr sz="1125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2pPr>
      <a:lvl3pPr marL="397669" indent="-111919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•"/>
        <a:defRPr sz="900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3pPr>
      <a:lvl4pPr marL="646510" indent="-105966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–"/>
        <a:defRPr sz="900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4pPr>
      <a:lvl5pPr marL="9263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  <a:ea typeface="ヒラギノ角ゴ Pro W3" charset="0"/>
          <a:cs typeface="ヒラギノ角ゴ Pro W3" charset="0"/>
        </a:defRPr>
      </a:lvl5pPr>
      <a:lvl6pPr marL="12692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6pPr>
      <a:lvl7pPr marL="16121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7pPr>
      <a:lvl8pPr marL="19550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8pPr>
      <a:lvl9pPr marL="2297906" indent="-136922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 sz="9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9CF00-A998-4437-B019-B68C704F63D5}"/>
              </a:ext>
            </a:extLst>
          </p:cNvPr>
          <p:cNvSpPr txBox="1"/>
          <p:nvPr/>
        </p:nvSpPr>
        <p:spPr>
          <a:xfrm>
            <a:off x="467544" y="2996952"/>
            <a:ext cx="8352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International Symposium on Agricultural Policy in the Free Trade Zone: 16 October 2020, Dongguan, China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Covid-19, Value and Consumption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Dr Tony Woodall (Division of Marketing)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6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17"/>
    </mc:Choice>
    <mc:Fallback xmlns="">
      <p:transition spd="slow" advTm="238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6EE39F27-4AA5-4306-BB25-2348691C9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5642" y="83536"/>
            <a:ext cx="8158162" cy="89704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Covid-19, Value and Consumption</a:t>
            </a:r>
            <a:endParaRPr lang="en-US" altLang="en-US" sz="3300" b="1" dirty="0">
              <a:solidFill>
                <a:srgbClr val="606060"/>
              </a:solidFill>
              <a:latin typeface="Tahoma" panose="020B0604030504040204" pitchFamily="34" charset="0"/>
              <a:ea typeface="ヒラギノ角ゴ Pro W3" charset="-128"/>
            </a:endParaRP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E5DEC38-EECB-4983-B0DF-BF67489A94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052736"/>
            <a:ext cx="8496300" cy="417646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200" b="1" dirty="0">
                <a:ea typeface="ヒラギノ角ゴ Pro W3" charset="-128"/>
              </a:rPr>
              <a:t>Example 1: Re-evaluation of ‘shopping’ – online and home delivery (a ‘new’ PPA) </a:t>
            </a:r>
            <a:endParaRPr lang="en-US" altLang="en-US" sz="1500" b="1" dirty="0">
              <a:solidFill>
                <a:srgbClr val="800080"/>
              </a:solidFill>
              <a:ea typeface="ヒラギノ角ゴ Pro W3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000" dirty="0">
              <a:solidFill>
                <a:srgbClr val="003366"/>
              </a:solidFill>
              <a:ea typeface="ヒラギノ角ゴ Pro W3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4000" dirty="0">
              <a:solidFill>
                <a:srgbClr val="003366"/>
              </a:solidFill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2800" b="1" dirty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2000" b="1" dirty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1200" b="1" dirty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200" dirty="0">
                <a:solidFill>
                  <a:srgbClr val="003366"/>
                </a:solidFill>
                <a:ea typeface="ヒラギノ角ゴ Pro W3" charset="-128"/>
              </a:rPr>
              <a:t> </a:t>
            </a:r>
            <a:endParaRPr lang="en-US" altLang="en-US" sz="2200" dirty="0">
              <a:solidFill>
                <a:srgbClr val="003366"/>
              </a:solidFill>
              <a:ea typeface="ヒラギノ角ゴ Pro W3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200" dirty="0">
              <a:solidFill>
                <a:srgbClr val="336600"/>
              </a:solidFill>
              <a:ea typeface="ヒラギノ角ゴ Pro W3" charset="-128"/>
            </a:endParaRPr>
          </a:p>
          <a:p>
            <a:pPr eaLnBrk="1" hangingPunct="1"/>
            <a:endParaRPr lang="en-US" altLang="en-US" sz="2000" dirty="0">
              <a:solidFill>
                <a:srgbClr val="003366"/>
              </a:solidFill>
              <a:ea typeface="ヒラギノ角ゴ Pro W3" charset="-128"/>
            </a:endParaRPr>
          </a:p>
        </p:txBody>
      </p:sp>
      <p:sp>
        <p:nvSpPr>
          <p:cNvPr id="49169" name="Slide Number Placeholder 3">
            <a:extLst>
              <a:ext uri="{FF2B5EF4-FFF2-40B4-BE49-F238E27FC236}">
                <a16:creationId xmlns:a16="http://schemas.microsoft.com/office/drawing/2014/main" id="{B8E7DDFD-11BE-475D-A249-C1A01E08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E76FE9-BEB9-4827-A8CA-28635D9A2538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000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9A399B5A-0455-44FE-B8FA-11515FDA1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00" y="4004146"/>
            <a:ext cx="554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FFAABA98-8F07-429C-9FEC-D9FE09E08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3034183"/>
            <a:ext cx="2665412" cy="756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solidFill>
                <a:schemeClr val="bg1"/>
              </a:solidFill>
              <a:latin typeface="Verdana" panose="020B0604030504040204" pitchFamily="34" charset="0"/>
              <a:ea typeface="ヒラギノ角ゴ Pro W3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ヒラギノ角ゴ Pro W3" charset="-128"/>
              </a:rPr>
              <a:t>Positive Outcomes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000" dirty="0">
              <a:solidFill>
                <a:schemeClr val="bg1"/>
              </a:solidFill>
              <a:latin typeface="Verdana" panose="020B0604030504040204" pitchFamily="34" charset="0"/>
              <a:ea typeface="ヒラギノ角ゴ Pro W3" charset="-128"/>
            </a:endParaRPr>
          </a:p>
        </p:txBody>
      </p:sp>
      <p:sp>
        <p:nvSpPr>
          <p:cNvPr id="116743" name="Text Box 7">
            <a:extLst>
              <a:ext uri="{FF2B5EF4-FFF2-40B4-BE49-F238E27FC236}">
                <a16:creationId xmlns:a16="http://schemas.microsoft.com/office/drawing/2014/main" id="{FB7CB51C-B379-4EC0-8BC1-B737650E1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032596"/>
            <a:ext cx="2663825" cy="7572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Verdana" panose="020B0604030504040204" pitchFamily="34" charset="0"/>
                <a:ea typeface="ヒラギノ角ゴ Pro W3" charset="-128"/>
              </a:rPr>
              <a:t>Attributes of the Offering</a:t>
            </a:r>
            <a:endParaRPr lang="en-GB" altLang="en-US" sz="2100">
              <a:solidFill>
                <a:schemeClr val="bg1"/>
              </a:solidFill>
              <a:latin typeface="Verdana" panose="020B0604030504040204" pitchFamily="34" charset="0"/>
              <a:ea typeface="ヒラギノ角ゴ Pro W3" charset="-128"/>
            </a:endParaRPr>
          </a:p>
        </p:txBody>
      </p:sp>
      <p:sp>
        <p:nvSpPr>
          <p:cNvPr id="116744" name="Text Box 8">
            <a:extLst>
              <a:ext uri="{FF2B5EF4-FFF2-40B4-BE49-F238E27FC236}">
                <a16:creationId xmlns:a16="http://schemas.microsoft.com/office/drawing/2014/main" id="{9A077603-E007-4167-A4EB-44CE187D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4178771"/>
            <a:ext cx="2663825" cy="7556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200">
                <a:solidFill>
                  <a:schemeClr val="bg1"/>
                </a:solidFill>
                <a:latin typeface="Verdana" pitchFamily="34" charset="0"/>
                <a:ea typeface="ヒラギノ角ゴ Pro W3"/>
                <a:cs typeface="ヒラギノ角ゴ Pro W3"/>
              </a:rPr>
              <a:t>Price</a:t>
            </a:r>
            <a:endParaRPr lang="en-GB" altLang="en-US" sz="2200">
              <a:solidFill>
                <a:schemeClr val="bg1"/>
              </a:solidFill>
              <a:latin typeface="Verdana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4584" name="Rectangle 9">
            <a:extLst>
              <a:ext uri="{FF2B5EF4-FFF2-40B4-BE49-F238E27FC236}">
                <a16:creationId xmlns:a16="http://schemas.microsoft.com/office/drawing/2014/main" id="{949CFF90-27CE-4A48-AFEA-EDD3AD98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88" y="4185121"/>
            <a:ext cx="2663825" cy="7556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bg1"/>
                </a:solidFill>
              </a:rPr>
              <a:t>Acquisition and relationship costs</a:t>
            </a:r>
          </a:p>
        </p:txBody>
      </p:sp>
      <p:sp>
        <p:nvSpPr>
          <p:cNvPr id="24585" name="Line 10">
            <a:extLst>
              <a:ext uri="{FF2B5EF4-FFF2-40B4-BE49-F238E27FC236}">
                <a16:creationId xmlns:a16="http://schemas.microsoft.com/office/drawing/2014/main" id="{C9DDAD8E-196C-4E8B-B4EE-A76D7CE8E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3069108"/>
            <a:ext cx="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9ED139-6F7F-46B7-86FD-7FE117F6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763" y="2175511"/>
            <a:ext cx="3869023" cy="2626223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6C2B02-8C0F-4106-8189-6CA8F818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699" y="3502495"/>
            <a:ext cx="1852554" cy="1037809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/>
              <a:t>Consumer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DD9CD28A-A234-4D88-991C-E52D6CA22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530" y="2099148"/>
            <a:ext cx="2421325" cy="804645"/>
          </a:xfrm>
          <a:prstGeom prst="wedgeRoundRectCallout">
            <a:avLst>
              <a:gd name="adj1" fmla="val 32042"/>
              <a:gd name="adj2" fmla="val 85065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000" indent="-720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400" dirty="0">
                <a:cs typeface="Arial" panose="020B0604020202020204" pitchFamily="34" charset="0"/>
              </a:rPr>
              <a:t>Convenient</a:t>
            </a:r>
          </a:p>
          <a:p>
            <a:pPr marL="72000" indent="-720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400" dirty="0">
                <a:cs typeface="Arial" panose="020B0604020202020204" pitchFamily="34" charset="0"/>
              </a:rPr>
              <a:t>Avoids contact with others</a:t>
            </a:r>
          </a:p>
          <a:p>
            <a:pPr marL="72000" indent="-720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400" dirty="0">
                <a:cs typeface="Arial" panose="020B0604020202020204" pitchFamily="34" charset="0"/>
              </a:rPr>
              <a:t>Beats ‘the lockdown’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400" dirty="0">
              <a:cs typeface="Arial" panose="020B0604020202020204" pitchFamily="34" charset="0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12516056-693B-472E-84F0-575188BEC0F6}"/>
              </a:ext>
            </a:extLst>
          </p:cNvPr>
          <p:cNvSpPr/>
          <p:nvPr/>
        </p:nvSpPr>
        <p:spPr bwMode="auto">
          <a:xfrm>
            <a:off x="5927400" y="1514833"/>
            <a:ext cx="3081982" cy="1257362"/>
          </a:xfrm>
          <a:prstGeom prst="wedgeRoundRectCallout">
            <a:avLst>
              <a:gd name="adj1" fmla="val 4162"/>
              <a:gd name="adj2" fmla="val 7795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Less chance of catching Covid-19</a:t>
            </a:r>
          </a:p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Online relationship with supplier…</a:t>
            </a:r>
          </a:p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…Perceived security of supply</a:t>
            </a:r>
          </a:p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Less fear/anxiety</a:t>
            </a:r>
          </a:p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Parcel/shopping arrival an event</a:t>
            </a:r>
          </a:p>
        </p:txBody>
      </p:sp>
      <p:sp>
        <p:nvSpPr>
          <p:cNvPr id="24587" name="Rounded Rectangular Callout 12">
            <a:extLst>
              <a:ext uri="{FF2B5EF4-FFF2-40B4-BE49-F238E27FC236}">
                <a16:creationId xmlns:a16="http://schemas.microsoft.com/office/drawing/2014/main" id="{5725F451-CA67-43BA-A577-359C83355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50" y="5085234"/>
            <a:ext cx="3081982" cy="804646"/>
          </a:xfrm>
          <a:prstGeom prst="wedgeRoundRectCallout">
            <a:avLst>
              <a:gd name="adj1" fmla="val -12824"/>
              <a:gd name="adj2" fmla="val -7878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cs typeface="Arial" panose="020B0604020202020204" pitchFamily="34" charset="0"/>
              </a:rPr>
              <a:t>Loss of ‘experience’ properties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cs typeface="Arial" panose="020B0604020202020204" pitchFamily="34" charset="0"/>
              </a:rPr>
              <a:t>Less personal interaction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cs typeface="Arial" panose="020B0604020202020204" pitchFamily="34" charset="0"/>
              </a:rPr>
              <a:t>Shopping no longer an ‘event’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400" dirty="0">
              <a:cs typeface="Arial" panose="020B0604020202020204" pitchFamily="34" charset="0"/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D13D336-26BD-4F82-8EB8-3995E591E79D}"/>
              </a:ext>
            </a:extLst>
          </p:cNvPr>
          <p:cNvSpPr/>
          <p:nvPr/>
        </p:nvSpPr>
        <p:spPr bwMode="auto">
          <a:xfrm>
            <a:off x="899592" y="5156670"/>
            <a:ext cx="3456682" cy="804645"/>
          </a:xfrm>
          <a:prstGeom prst="wedgeRoundRectCallout">
            <a:avLst>
              <a:gd name="adj1" fmla="val 5929"/>
              <a:gd name="adj2" fmla="val -9441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May include postage</a:t>
            </a:r>
          </a:p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Better economies of scale for suppliers</a:t>
            </a:r>
          </a:p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What price safety?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B3B82A-A204-49D5-A528-189592A0F807}"/>
              </a:ext>
            </a:extLst>
          </p:cNvPr>
          <p:cNvSpPr txBox="1"/>
          <p:nvPr/>
        </p:nvSpPr>
        <p:spPr>
          <a:xfrm>
            <a:off x="189396" y="3291554"/>
            <a:ext cx="2117613" cy="149855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b="1" dirty="0">
                <a:solidFill>
                  <a:srgbClr val="00B050"/>
                </a:solidFill>
              </a:rPr>
              <a:t>Re-evaluation: PPA/PPD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Importance/unimportance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Benefit/sacrifice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Worth/worthlessness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Fair exchange/unfair exchange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Meaning/irrelevance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8CEEC-E88A-4F13-84B3-3C9E4A1D0DB6}"/>
              </a:ext>
            </a:extLst>
          </p:cNvPr>
          <p:cNvSpPr txBox="1"/>
          <p:nvPr/>
        </p:nvSpPr>
        <p:spPr>
          <a:xfrm>
            <a:off x="4347071" y="2323187"/>
            <a:ext cx="1408270" cy="38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Experience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1EE5AE-4064-4C1D-B543-CA3DABDF5B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6274" y="2708920"/>
            <a:ext cx="143986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365511230"/>
      </p:ext>
    </p:extLst>
  </p:cSld>
  <p:clrMapOvr>
    <a:masterClrMapping/>
  </p:clrMapOvr>
  <p:transition advTm="1554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116742" grpId="0" animBg="1"/>
      <p:bldP spid="116743" grpId="0" animBg="1"/>
      <p:bldP spid="116744" grpId="0" animBg="1"/>
      <p:bldP spid="24584" grpId="0" animBg="1"/>
      <p:bldP spid="24585" grpId="0" animBg="1"/>
      <p:bldP spid="16" grpId="0" animBg="1"/>
      <p:bldP spid="20" grpId="0" animBg="1"/>
      <p:bldP spid="15" grpId="0" animBg="1"/>
      <p:bldP spid="12" grpId="0" animBg="1"/>
      <p:bldP spid="24587" grpId="0" animBg="1"/>
      <p:bldP spid="14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6EE39F27-4AA5-4306-BB25-2348691C9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5642" y="83536"/>
            <a:ext cx="8158162" cy="89704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Covid-19, Value and Consumption</a:t>
            </a:r>
            <a:endParaRPr lang="en-US" altLang="en-US" sz="3300" b="1" dirty="0">
              <a:solidFill>
                <a:srgbClr val="606060"/>
              </a:solidFill>
              <a:latin typeface="Tahoma" panose="020B0604030504040204" pitchFamily="34" charset="0"/>
              <a:ea typeface="ヒラギノ角ゴ Pro W3" charset="-128"/>
            </a:endParaRP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E5DEC38-EECB-4983-B0DF-BF67489A94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836712"/>
            <a:ext cx="8496300" cy="417646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200" b="1" dirty="0">
                <a:ea typeface="ヒラギノ角ゴ Pro W3" charset="-128"/>
              </a:rPr>
              <a:t>Example 2: Transport re-evaluation – increase in cycling and bike sales (a ‘new’ PPA)</a:t>
            </a:r>
            <a:endParaRPr lang="en-US" altLang="en-US" sz="2200" dirty="0">
              <a:ea typeface="ヒラギノ角ゴ Pro W3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500" b="1" dirty="0">
              <a:solidFill>
                <a:srgbClr val="800080"/>
              </a:solidFill>
              <a:ea typeface="ヒラギノ角ゴ Pro W3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000" dirty="0">
              <a:solidFill>
                <a:srgbClr val="003366"/>
              </a:solidFill>
              <a:ea typeface="ヒラギノ角ゴ Pro W3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4000" dirty="0">
              <a:solidFill>
                <a:srgbClr val="003366"/>
              </a:solidFill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2800" b="1" dirty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2000" b="1" dirty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1200" b="1" dirty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 b="1" dirty="0">
                <a:ea typeface="ヒラギノ角ゴ Pro W3" charset="-128"/>
              </a:rPr>
              <a:t> </a:t>
            </a:r>
            <a:endParaRPr lang="en-US" altLang="en-US" sz="2200" dirty="0">
              <a:solidFill>
                <a:srgbClr val="003366"/>
              </a:solidFill>
              <a:ea typeface="ヒラギノ角ゴ Pro W3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200" dirty="0">
              <a:solidFill>
                <a:srgbClr val="336600"/>
              </a:solidFill>
              <a:ea typeface="ヒラギノ角ゴ Pro W3" charset="-128"/>
            </a:endParaRPr>
          </a:p>
          <a:p>
            <a:pPr eaLnBrk="1" hangingPunct="1"/>
            <a:endParaRPr lang="en-US" altLang="en-US" sz="2000" dirty="0">
              <a:solidFill>
                <a:srgbClr val="003366"/>
              </a:solidFill>
              <a:ea typeface="ヒラギノ角ゴ Pro W3" charset="-128"/>
            </a:endParaRPr>
          </a:p>
        </p:txBody>
      </p:sp>
      <p:sp>
        <p:nvSpPr>
          <p:cNvPr id="49169" name="Slide Number Placeholder 3">
            <a:extLst>
              <a:ext uri="{FF2B5EF4-FFF2-40B4-BE49-F238E27FC236}">
                <a16:creationId xmlns:a16="http://schemas.microsoft.com/office/drawing/2014/main" id="{B8E7DDFD-11BE-475D-A249-C1A01E08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E76FE9-BEB9-4827-A8CA-28635D9A2538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000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9A399B5A-0455-44FE-B8FA-11515FDA1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00" y="4004146"/>
            <a:ext cx="554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FFAABA98-8F07-429C-9FEC-D9FE09E08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3034183"/>
            <a:ext cx="2665412" cy="756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solidFill>
                <a:schemeClr val="bg1"/>
              </a:solidFill>
              <a:latin typeface="Verdana" panose="020B0604030504040204" pitchFamily="34" charset="0"/>
              <a:ea typeface="ヒラギノ角ゴ Pro W3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ヒラギノ角ゴ Pro W3" charset="-128"/>
              </a:rPr>
              <a:t>Positive Outcomes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000" dirty="0">
              <a:solidFill>
                <a:schemeClr val="bg1"/>
              </a:solidFill>
              <a:latin typeface="Verdana" panose="020B0604030504040204" pitchFamily="34" charset="0"/>
              <a:ea typeface="ヒラギノ角ゴ Pro W3" charset="-128"/>
            </a:endParaRPr>
          </a:p>
        </p:txBody>
      </p:sp>
      <p:sp>
        <p:nvSpPr>
          <p:cNvPr id="116743" name="Text Box 7">
            <a:extLst>
              <a:ext uri="{FF2B5EF4-FFF2-40B4-BE49-F238E27FC236}">
                <a16:creationId xmlns:a16="http://schemas.microsoft.com/office/drawing/2014/main" id="{FB7CB51C-B379-4EC0-8BC1-B737650E1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032596"/>
            <a:ext cx="2663825" cy="7572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Verdana" panose="020B0604030504040204" pitchFamily="34" charset="0"/>
                <a:ea typeface="ヒラギノ角ゴ Pro W3" charset="-128"/>
              </a:rPr>
              <a:t>Attributes of the Offering</a:t>
            </a:r>
            <a:endParaRPr lang="en-GB" altLang="en-US" sz="2100">
              <a:solidFill>
                <a:schemeClr val="bg1"/>
              </a:solidFill>
              <a:latin typeface="Verdana" panose="020B0604030504040204" pitchFamily="34" charset="0"/>
              <a:ea typeface="ヒラギノ角ゴ Pro W3" charset="-128"/>
            </a:endParaRPr>
          </a:p>
        </p:txBody>
      </p:sp>
      <p:sp>
        <p:nvSpPr>
          <p:cNvPr id="116744" name="Text Box 8">
            <a:extLst>
              <a:ext uri="{FF2B5EF4-FFF2-40B4-BE49-F238E27FC236}">
                <a16:creationId xmlns:a16="http://schemas.microsoft.com/office/drawing/2014/main" id="{9A077603-E007-4167-A4EB-44CE187D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4178771"/>
            <a:ext cx="2663825" cy="7556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200">
                <a:solidFill>
                  <a:schemeClr val="bg1"/>
                </a:solidFill>
                <a:latin typeface="Verdana" pitchFamily="34" charset="0"/>
                <a:ea typeface="ヒラギノ角ゴ Pro W3"/>
                <a:cs typeface="ヒラギノ角ゴ Pro W3"/>
              </a:rPr>
              <a:t>Price</a:t>
            </a:r>
            <a:endParaRPr lang="en-GB" altLang="en-US" sz="2200">
              <a:solidFill>
                <a:schemeClr val="bg1"/>
              </a:solidFill>
              <a:latin typeface="Verdana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4584" name="Rectangle 9">
            <a:extLst>
              <a:ext uri="{FF2B5EF4-FFF2-40B4-BE49-F238E27FC236}">
                <a16:creationId xmlns:a16="http://schemas.microsoft.com/office/drawing/2014/main" id="{949CFF90-27CE-4A48-AFEA-EDD3AD98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88" y="4185121"/>
            <a:ext cx="2663825" cy="7556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bg1"/>
                </a:solidFill>
              </a:rPr>
              <a:t>Acquisition and relationship costs</a:t>
            </a:r>
          </a:p>
        </p:txBody>
      </p:sp>
      <p:sp>
        <p:nvSpPr>
          <p:cNvPr id="24585" name="Line 10">
            <a:extLst>
              <a:ext uri="{FF2B5EF4-FFF2-40B4-BE49-F238E27FC236}">
                <a16:creationId xmlns:a16="http://schemas.microsoft.com/office/drawing/2014/main" id="{C9DDAD8E-196C-4E8B-B4EE-A76D7CE8E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3069108"/>
            <a:ext cx="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9ED139-6F7F-46B7-86FD-7FE117F6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763" y="2175512"/>
            <a:ext cx="3758123" cy="2550946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6C2B02-8C0F-4106-8189-6CA8F818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199" y="3502496"/>
            <a:ext cx="1799949" cy="1008062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/>
              <a:t>Consumer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DD9CD28A-A234-4D88-991C-E52D6CA22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92" y="1617351"/>
            <a:ext cx="2519145" cy="1192171"/>
          </a:xfrm>
          <a:prstGeom prst="wedgeRoundRectCallout">
            <a:avLst>
              <a:gd name="adj1" fmla="val 30542"/>
              <a:gd name="adj2" fmla="val 7655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000" indent="-7200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en-US" sz="1400" dirty="0">
                <a:cs typeface="Arial" panose="020B0604020202020204" pitchFamily="34" charset="0"/>
              </a:rPr>
              <a:t>Avoids contact with others</a:t>
            </a:r>
          </a:p>
          <a:p>
            <a:pPr marL="72000" indent="-7200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en-US" sz="1400" dirty="0">
                <a:cs typeface="Arial" panose="020B0604020202020204" pitchFamily="34" charset="0"/>
              </a:rPr>
              <a:t>Viable replacement for public transport</a:t>
            </a:r>
          </a:p>
          <a:p>
            <a:pPr marL="72000" indent="-7200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en-US" sz="1400" dirty="0">
                <a:cs typeface="Arial" panose="020B0604020202020204" pitchFamily="34" charset="0"/>
              </a:rPr>
              <a:t>Symbol of </a:t>
            </a:r>
            <a:r>
              <a:rPr lang="en-GB" altLang="en-US" sz="1400" dirty="0" err="1">
                <a:cs typeface="Arial" panose="020B0604020202020204" pitchFamily="34" charset="0"/>
              </a:rPr>
              <a:t>Covid</a:t>
            </a:r>
            <a:r>
              <a:rPr lang="en-GB" altLang="en-US" sz="1400" dirty="0">
                <a:cs typeface="Arial" panose="020B0604020202020204" pitchFamily="34" charset="0"/>
              </a:rPr>
              <a:t> defiance</a:t>
            </a:r>
          </a:p>
          <a:p>
            <a:pPr marL="72000" indent="-7200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en-US" sz="1400" dirty="0">
                <a:cs typeface="Arial" panose="020B0604020202020204" pitchFamily="34" charset="0"/>
              </a:rPr>
              <a:t>Less polluting than car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12516056-693B-472E-84F0-575188BEC0F6}"/>
              </a:ext>
            </a:extLst>
          </p:cNvPr>
          <p:cNvSpPr/>
          <p:nvPr/>
        </p:nvSpPr>
        <p:spPr bwMode="auto">
          <a:xfrm>
            <a:off x="5866281" y="1413969"/>
            <a:ext cx="3098207" cy="1402548"/>
          </a:xfrm>
          <a:prstGeom prst="wedgeRoundRectCallout">
            <a:avLst>
              <a:gd name="adj1" fmla="val -32398"/>
              <a:gd name="adj2" fmla="val 7303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Less chance of catching Covid-19</a:t>
            </a:r>
          </a:p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Greater fitness/</a:t>
            </a:r>
            <a:r>
              <a:rPr lang="en-GB" sz="1400" dirty="0" err="1">
                <a:latin typeface="Arial" charset="0"/>
                <a:cs typeface="Arial" pitchFamily="34" charset="0"/>
              </a:rPr>
              <a:t>Covid</a:t>
            </a:r>
            <a:r>
              <a:rPr lang="en-GB" sz="1400" dirty="0">
                <a:latin typeface="Arial" charset="0"/>
                <a:cs typeface="Arial" pitchFamily="34" charset="0"/>
              </a:rPr>
              <a:t> resistance</a:t>
            </a:r>
          </a:p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Long-term savings</a:t>
            </a:r>
          </a:p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Environmental benefit</a:t>
            </a:r>
          </a:p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Perceived as ‘responsible behaviour</a:t>
            </a:r>
          </a:p>
        </p:txBody>
      </p:sp>
      <p:sp>
        <p:nvSpPr>
          <p:cNvPr id="24587" name="Rounded Rectangular Callout 12">
            <a:extLst>
              <a:ext uri="{FF2B5EF4-FFF2-40B4-BE49-F238E27FC236}">
                <a16:creationId xmlns:a16="http://schemas.microsoft.com/office/drawing/2014/main" id="{5725F451-CA67-43BA-A577-359C83355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50" y="5085234"/>
            <a:ext cx="3081982" cy="1008062"/>
          </a:xfrm>
          <a:prstGeom prst="wedgeRoundRectCallout">
            <a:avLst>
              <a:gd name="adj1" fmla="val -27536"/>
              <a:gd name="adj2" fmla="val -8647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000" indent="-720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400" dirty="0">
                <a:cs typeface="Arial" panose="020B0604020202020204" pitchFamily="34" charset="0"/>
              </a:rPr>
              <a:t>More physical effort..</a:t>
            </a:r>
          </a:p>
          <a:p>
            <a:pPr marL="72000" indent="-720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400" dirty="0">
                <a:cs typeface="Arial" panose="020B0604020202020204" pitchFamily="34" charset="0"/>
              </a:rPr>
              <a:t>…but effort seen as worthwhile?</a:t>
            </a:r>
          </a:p>
          <a:p>
            <a:pPr marL="72000" indent="-720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400" dirty="0">
                <a:cs typeface="Arial" panose="020B0604020202020204" pitchFamily="34" charset="0"/>
              </a:rPr>
              <a:t>Loss of convenience/speed</a:t>
            </a:r>
          </a:p>
          <a:p>
            <a:pPr marL="72000" indent="-720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400" dirty="0">
                <a:cs typeface="Arial" panose="020B0604020202020204" pitchFamily="34" charset="0"/>
              </a:rPr>
              <a:t>Road safety concerns revised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D13D336-26BD-4F82-8EB8-3995E591E79D}"/>
              </a:ext>
            </a:extLst>
          </p:cNvPr>
          <p:cNvSpPr/>
          <p:nvPr/>
        </p:nvSpPr>
        <p:spPr bwMode="auto">
          <a:xfrm>
            <a:off x="1115616" y="5116744"/>
            <a:ext cx="2808312" cy="804645"/>
          </a:xfrm>
          <a:prstGeom prst="wedgeRoundRectCallout">
            <a:avLst>
              <a:gd name="adj1" fmla="val 29929"/>
              <a:gd name="adj2" fmla="val -9441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Subsidies from government for repair/maintenance of cycles</a:t>
            </a:r>
          </a:p>
          <a:p>
            <a:pPr marL="72000" indent="-7200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Retailer ‘offers’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5A73F-C0AA-42D0-9121-F740BC13F24E}"/>
              </a:ext>
            </a:extLst>
          </p:cNvPr>
          <p:cNvSpPr txBox="1"/>
          <p:nvPr/>
        </p:nvSpPr>
        <p:spPr>
          <a:xfrm>
            <a:off x="189396" y="3291554"/>
            <a:ext cx="2117613" cy="149855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b="1" dirty="0">
                <a:solidFill>
                  <a:srgbClr val="00B050"/>
                </a:solidFill>
              </a:rPr>
              <a:t>Re-evaluation: PPA/PPD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Importance/unimportance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Benefit/sacrifice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Worth/worthlessness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Fair exchange/unfair exchange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Meaning/irrelevance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0CDA52-31C8-45AD-B37F-1FDE478BA298}"/>
              </a:ext>
            </a:extLst>
          </p:cNvPr>
          <p:cNvSpPr txBox="1"/>
          <p:nvPr/>
        </p:nvSpPr>
        <p:spPr>
          <a:xfrm>
            <a:off x="4347071" y="2323188"/>
            <a:ext cx="136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Experience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248D1D-15B6-428B-AD37-BD9CC2809E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6274" y="2708920"/>
            <a:ext cx="143986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10007305"/>
      </p:ext>
    </p:extLst>
  </p:cSld>
  <p:clrMapOvr>
    <a:masterClrMapping/>
  </p:clrMapOvr>
  <p:transition advTm="1433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116742" grpId="0" animBg="1"/>
      <p:bldP spid="116743" grpId="0" animBg="1"/>
      <p:bldP spid="116744" grpId="0" animBg="1"/>
      <p:bldP spid="24584" grpId="0" animBg="1"/>
      <p:bldP spid="24585" grpId="0" animBg="1"/>
      <p:bldP spid="16" grpId="0" animBg="1"/>
      <p:bldP spid="20" grpId="0" animBg="1"/>
      <p:bldP spid="15" grpId="0" animBg="1"/>
      <p:bldP spid="12" grpId="0" animBg="1"/>
      <p:bldP spid="24587" grpId="0" animBg="1"/>
      <p:bldP spid="14" grpId="0" animBg="1"/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8577AB7-7650-44BE-BAA8-D8F6278C6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098" y="404664"/>
            <a:ext cx="8134350" cy="682625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0070C0"/>
                </a:solidFill>
              </a:rPr>
              <a:t>Covid-19, Value and Consumption</a:t>
            </a:r>
            <a:endParaRPr lang="en-US" altLang="en-US" sz="3000" dirty="0">
              <a:solidFill>
                <a:srgbClr val="606060"/>
              </a:solidFill>
              <a:ea typeface="ヒラギノ角ゴ Pro W3" charset="-128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28AB2AC-5A28-4028-9935-4653D14D90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69988"/>
            <a:ext cx="8207375" cy="5138737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en-US" sz="2800" b="1" dirty="0"/>
          </a:p>
          <a:p>
            <a:pPr marL="0" indent="0"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GB" alt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listening</a:t>
            </a:r>
          </a:p>
          <a:p>
            <a:pPr marL="0" indent="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en-US" sz="2800" b="1" dirty="0"/>
          </a:p>
          <a:p>
            <a:pPr marL="0" indent="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GB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</a:p>
          <a:p>
            <a:pPr>
              <a:spcBef>
                <a:spcPts val="900"/>
              </a:spcBef>
            </a:pPr>
            <a:r>
              <a:rPr lang="en-GB" altLang="en-US" sz="1400" dirty="0"/>
              <a:t>Hiller, A., &amp; Woodall, T. (2019). Everything Flows: A pragmatist perspective of trade-offs and value in ethical consumption. </a:t>
            </a:r>
            <a:r>
              <a:rPr lang="en-GB" altLang="en-US" sz="1400" i="1" dirty="0"/>
              <a:t>Journal of Business Ethics</a:t>
            </a:r>
            <a:r>
              <a:rPr lang="en-GB" altLang="en-US" sz="1400" dirty="0"/>
              <a:t>, </a:t>
            </a:r>
            <a:r>
              <a:rPr lang="en-GB" sz="1400" i="1" dirty="0"/>
              <a:t>157</a:t>
            </a:r>
            <a:r>
              <a:rPr lang="en-GB" sz="1400" dirty="0"/>
              <a:t>(4), pp.893-912</a:t>
            </a:r>
            <a:endParaRPr lang="en-GB" altLang="en-US" sz="1400" dirty="0"/>
          </a:p>
          <a:p>
            <a:pPr>
              <a:spcBef>
                <a:spcPts val="900"/>
              </a:spcBef>
            </a:pPr>
            <a:r>
              <a:rPr lang="en-GB" altLang="en-US" sz="1400" dirty="0">
                <a:ea typeface="ヒラギノ角ゴ Pro W3" charset="-128"/>
              </a:rPr>
              <a:t>Woodall, T., Hiller, A. and Resnick, S. (2014).  Making sense of higher education: students as consumers and the value of the university experience.  </a:t>
            </a:r>
            <a:r>
              <a:rPr lang="en-GB" altLang="en-US" sz="1400" i="1" dirty="0">
                <a:ea typeface="ヒラギノ角ゴ Pro W3" charset="-128"/>
              </a:rPr>
              <a:t>Studies in Higher Education, </a:t>
            </a:r>
            <a:r>
              <a:rPr lang="en-GB" altLang="en-US" sz="1400" dirty="0">
                <a:ea typeface="ヒラギノ角ゴ Pro W3" charset="-128"/>
              </a:rPr>
              <a:t>39 (1), 46-67</a:t>
            </a:r>
            <a:r>
              <a:rPr lang="en-GB" altLang="en-US" sz="1400" dirty="0"/>
              <a:t>.</a:t>
            </a:r>
          </a:p>
          <a:p>
            <a:pPr>
              <a:spcBef>
                <a:spcPts val="900"/>
              </a:spcBef>
            </a:pPr>
            <a:endParaRPr lang="en-GB" altLang="en-US" sz="1400" dirty="0"/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endParaRPr lang="en-GB" altLang="en-US" sz="1500" b="1" dirty="0"/>
          </a:p>
          <a:p>
            <a:pPr marL="0" indent="0" eaLnBrk="1" hangingPunct="1">
              <a:buFontTx/>
              <a:buNone/>
            </a:pPr>
            <a:endParaRPr lang="en-GB" altLang="en-US" sz="1600" dirty="0">
              <a:ea typeface="ヒラギノ角ゴ Pro W3" charset="-128"/>
            </a:endParaRPr>
          </a:p>
          <a:p>
            <a:pPr marL="0" indent="0" eaLnBrk="1" hangingPunct="1"/>
            <a:endParaRPr lang="en-US" altLang="en-US" sz="1700" dirty="0">
              <a:solidFill>
                <a:srgbClr val="003366"/>
              </a:solidFill>
              <a:latin typeface="Tahoma" panose="020B0604030504040204" pitchFamily="34" charset="0"/>
              <a:ea typeface="ヒラギノ角ゴ Pro W3" charset="-128"/>
            </a:endParaRPr>
          </a:p>
        </p:txBody>
      </p:sp>
      <p:sp>
        <p:nvSpPr>
          <p:cNvPr id="62468" name="Slide Number Placeholder 2">
            <a:extLst>
              <a:ext uri="{FF2B5EF4-FFF2-40B4-BE49-F238E27FC236}">
                <a16:creationId xmlns:a16="http://schemas.microsoft.com/office/drawing/2014/main" id="{6CE2C826-48D8-4BF4-8A78-C6D27F7D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95BA9D-9247-459F-80B4-F7DD7CF2D380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000"/>
          </a:p>
        </p:txBody>
      </p:sp>
    </p:spTree>
    <p:custDataLst>
      <p:tags r:id="rId1"/>
    </p:custDataLst>
  </p:cSld>
  <p:clrMapOvr>
    <a:masterClrMapping/>
  </p:clrMapOvr>
  <p:transition advTm="1975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9A76-587B-4B90-9C97-32CE5AC6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Covid-19, Value and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BFE5E-B6A5-4D2C-B3EE-E4D52633F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124744"/>
            <a:ext cx="8503920" cy="5040560"/>
          </a:xfrm>
        </p:spPr>
        <p:txBody>
          <a:bodyPr>
            <a:normAutofit fontScale="92500" lnSpcReduction="20000"/>
          </a:bodyPr>
          <a:lstStyle/>
          <a:p>
            <a:r>
              <a:rPr lang="en-GB" sz="2600" b="1" dirty="0"/>
              <a:t>‘Value’ </a:t>
            </a:r>
            <a:r>
              <a:rPr lang="en-GB" sz="2600" dirty="0"/>
              <a:t>has many meanings in our daily lives and conversations: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 perceived relative importance/relevance of an entity (the value </a:t>
            </a:r>
            <a:r>
              <a:rPr lang="en-GB" sz="2000" u="sng" dirty="0"/>
              <a:t>of</a:t>
            </a:r>
            <a:r>
              <a:rPr lang="en-GB" sz="2000" dirty="0"/>
              <a:t> ‘x’ is it that it will do ‘y’ better than ‘z’)</a:t>
            </a:r>
            <a:r>
              <a:rPr lang="en-GB" sz="2000" b="1" dirty="0"/>
              <a:t> ‘Value of…’ </a:t>
            </a:r>
            <a:endParaRPr lang="en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 psycho-social benefit derived from experience of an entity (value </a:t>
            </a:r>
            <a:r>
              <a:rPr lang="en-GB" sz="2000" u="sng" dirty="0"/>
              <a:t>as</a:t>
            </a:r>
            <a:r>
              <a:rPr lang="en-GB" sz="2000" dirty="0"/>
              <a:t> happiness; </a:t>
            </a:r>
            <a:r>
              <a:rPr lang="en-GB" sz="2000" u="sng" dirty="0"/>
              <a:t>as</a:t>
            </a:r>
            <a:r>
              <a:rPr lang="en-GB" sz="2000" dirty="0"/>
              <a:t> comfort)</a:t>
            </a:r>
            <a:r>
              <a:rPr lang="en-GB" sz="2000" b="1" dirty="0"/>
              <a:t> ‘Value as…’ </a:t>
            </a:r>
            <a:endParaRPr lang="en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 return on something exchanged or given up (‘x’ is good value </a:t>
            </a:r>
            <a:r>
              <a:rPr lang="en-GB" sz="2000" u="sng" dirty="0"/>
              <a:t>for </a:t>
            </a:r>
            <a:r>
              <a:rPr lang="en-GB" sz="2000" dirty="0"/>
              <a:t>money)</a:t>
            </a:r>
            <a:r>
              <a:rPr lang="en-GB" sz="2000" b="1" dirty="0"/>
              <a:t> ‘Value for…’ </a:t>
            </a:r>
            <a:r>
              <a:rPr lang="en-GB" sz="1800" dirty="0"/>
              <a:t> </a:t>
            </a:r>
            <a:endParaRPr lang="en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 cultural, strategic, social or material benefit derived following experience of an entity (the ability to compete, or earn a good salary – derived </a:t>
            </a:r>
            <a:r>
              <a:rPr lang="en-GB" sz="2000" u="sng" dirty="0"/>
              <a:t>from</a:t>
            </a:r>
            <a:r>
              <a:rPr lang="en-GB" sz="2000" dirty="0"/>
              <a:t> an education)</a:t>
            </a:r>
            <a:r>
              <a:rPr lang="en-GB" sz="2000" b="1" dirty="0"/>
              <a:t> Value from…’ </a:t>
            </a:r>
            <a:endParaRPr lang="en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 statement of worth or symbolic significance in a shared cultural or exchange system (This ring </a:t>
            </a:r>
            <a:r>
              <a:rPr lang="en-GB" sz="2000" u="sng" dirty="0"/>
              <a:t>is</a:t>
            </a:r>
            <a:r>
              <a:rPr lang="en-GB" sz="2000" dirty="0"/>
              <a:t> priced at ¥50,000; this ring </a:t>
            </a:r>
            <a:r>
              <a:rPr lang="en-GB" sz="2000" u="sng" dirty="0"/>
              <a:t>is</a:t>
            </a:r>
            <a:r>
              <a:rPr lang="en-GB" sz="2000" dirty="0"/>
              <a:t> a reminder of my grandmother)</a:t>
            </a:r>
            <a:r>
              <a:rPr lang="en-GB" sz="2000" b="1" dirty="0"/>
              <a:t> ‘Value is…’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All express positive perspectives on our relationship with something we ‘consume’ or experience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815295"/>
      </p:ext>
    </p:extLst>
  </p:cSld>
  <p:clrMapOvr>
    <a:masterClrMapping/>
  </p:clrMapOvr>
  <p:transition advTm="755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B16C-469D-453D-B40D-1A046489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0C0"/>
                </a:solidFill>
              </a:rPr>
              <a:t>Covid-19, Value and Consumption</a:t>
            </a:r>
            <a:endParaRPr lang="en-GB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EF94-CF67-49EA-B6AC-3313349D4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41166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000" b="1" dirty="0"/>
              <a:t>However, not all our encounters are positive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But nevertheless will recall different meanings:</a:t>
            </a: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Unimportance</a:t>
            </a: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Loss</a:t>
            </a: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Worthlessness</a:t>
            </a: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Inferiority</a:t>
            </a: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Poor exchange</a:t>
            </a: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Sacrifice</a:t>
            </a: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Emptiness</a:t>
            </a: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Unaffordability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FCD31-3C85-414E-94DC-F2AABCB1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5976" y="1268760"/>
            <a:ext cx="4477128" cy="464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dirty="0"/>
              <a:t>Consequently, to both overcome and embrace this diversity of meaning I collapse these many meanings into two words: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Positive aspects of value = 	</a:t>
            </a:r>
            <a:r>
              <a:rPr lang="en-GB" sz="1900" b="1" dirty="0"/>
              <a:t>Advantage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Negative aspects of value = 		</a:t>
            </a:r>
            <a:r>
              <a:rPr lang="en-GB" sz="1900" b="1" dirty="0"/>
              <a:t>Disadvantage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Consumers are motivated – perhaps cognitively, perhaps by habit - to increase/maintain Advantage and/or to decrease or banish Disadvantage. </a:t>
            </a:r>
            <a:r>
              <a:rPr lang="en-GB" sz="1800" dirty="0"/>
              <a:t>(Hiller and Woodall, 2019)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904502"/>
      </p:ext>
    </p:extLst>
  </p:cSld>
  <p:clrMapOvr>
    <a:masterClrMapping/>
  </p:clrMapOvr>
  <p:transition advTm="669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F9B0-24B3-46A5-9673-31EADAB7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0C0"/>
                </a:solidFill>
              </a:rPr>
              <a:t>Covid-19, Value and Consumption</a:t>
            </a:r>
            <a:endParaRPr lang="en-GB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1625-C91B-454F-A1BD-FF410ED2C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6336704" cy="51845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sz="2100" dirty="0"/>
              <a:t>We talk also about </a:t>
            </a:r>
            <a:r>
              <a:rPr lang="en-GB" sz="2100" b="1" dirty="0"/>
              <a:t>value</a:t>
            </a:r>
            <a:r>
              <a:rPr lang="en-GB" sz="2100" b="1" u="sng" dirty="0"/>
              <a:t>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… As guiding principles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… As factors helping determine our habits and behaviours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And these will differ dependent on culture, upbringing and religion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Values thus vary from context to context, but are also interlaced with personality and other aspects of psychological individual difference (character)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Individuals also vary according to physiology, socio-economic status and also life-stage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Individual perceptions of </a:t>
            </a:r>
            <a:r>
              <a:rPr lang="en-GB" sz="1900" b="1" dirty="0"/>
              <a:t>Advantage</a:t>
            </a:r>
            <a:r>
              <a:rPr lang="en-GB" sz="1900" dirty="0"/>
              <a:t> or </a:t>
            </a:r>
            <a:r>
              <a:rPr lang="en-GB" sz="1900" b="1" dirty="0"/>
              <a:t>Disadvantage</a:t>
            </a:r>
            <a:r>
              <a:rPr lang="en-GB" sz="1900" dirty="0"/>
              <a:t> are therefore contingent, overlapping, and also highly personal.  I thus refer to these as </a:t>
            </a:r>
            <a:r>
              <a:rPr lang="en-GB" sz="1900" i="1" dirty="0"/>
              <a:t>Perceived Personal </a:t>
            </a:r>
            <a:r>
              <a:rPr lang="en-GB" sz="1900" dirty="0"/>
              <a:t>Advantage </a:t>
            </a:r>
            <a:r>
              <a:rPr lang="en-GB" sz="1900" b="1" dirty="0"/>
              <a:t>(PPA) </a:t>
            </a:r>
            <a:r>
              <a:rPr lang="en-GB" sz="1900" dirty="0"/>
              <a:t>and </a:t>
            </a:r>
            <a:r>
              <a:rPr lang="en-GB" sz="1900" i="1" dirty="0"/>
              <a:t>Perceived Personal </a:t>
            </a:r>
            <a:r>
              <a:rPr lang="en-GB" sz="1900" dirty="0"/>
              <a:t>Disadvantage </a:t>
            </a:r>
            <a:r>
              <a:rPr lang="en-GB" sz="1900" b="1" dirty="0"/>
              <a:t>(PPD)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35200FC-2048-4A95-905E-32A588AED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-304" r="47637" b="1"/>
          <a:stretch/>
        </p:blipFill>
        <p:spPr bwMode="auto">
          <a:xfrm>
            <a:off x="6660232" y="1196752"/>
            <a:ext cx="2232248" cy="48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412200"/>
      </p:ext>
    </p:extLst>
  </p:cSld>
  <p:clrMapOvr>
    <a:masterClrMapping/>
  </p:clrMapOvr>
  <p:transition advTm="599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DAE08-E77C-4CA1-86D7-8C604812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Covid-19, Value and Consumption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6C42C-4817-4CFB-B280-3D5011ED0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268760"/>
            <a:ext cx="6483064" cy="5040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GB" b="1" dirty="0"/>
              <a:t>PPA/PPD </a:t>
            </a:r>
            <a:r>
              <a:rPr lang="en-GB" dirty="0"/>
              <a:t>combine an individual’s value-related perspectives on a market offering, reflected over several continua. For example: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Importance/unimportance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Benefit/sacrifice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Worth/worthlessness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Fair exchange/unfair exchange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Meaning/irrelevance</a:t>
            </a:r>
          </a:p>
          <a:p>
            <a:pPr>
              <a:lnSpc>
                <a:spcPct val="110000"/>
              </a:lnSpc>
            </a:pPr>
            <a:r>
              <a:rPr lang="en-GB" b="1" dirty="0"/>
              <a:t>PPA/PPD is the outcome </a:t>
            </a:r>
            <a:r>
              <a:rPr lang="en-GB" dirty="0"/>
              <a:t>of a </a:t>
            </a:r>
            <a:r>
              <a:rPr lang="en-GB" b="1" dirty="0"/>
              <a:t>hybrid conscious/unconscious </a:t>
            </a:r>
            <a:r>
              <a:rPr lang="en-GB" dirty="0"/>
              <a:t>process of </a:t>
            </a:r>
            <a:r>
              <a:rPr lang="en-GB" b="1" dirty="0"/>
              <a:t>evaluation </a:t>
            </a:r>
            <a:r>
              <a:rPr lang="en-GB" dirty="0"/>
              <a:t>that is individually, contextually and longitudinally variable, and rooted in experience.</a:t>
            </a:r>
          </a:p>
          <a:p>
            <a:pPr>
              <a:lnSpc>
                <a:spcPct val="110000"/>
              </a:lnSpc>
            </a:pPr>
            <a:r>
              <a:rPr lang="en-GB" b="1" dirty="0"/>
              <a:t>PPA/PPD evaluation </a:t>
            </a:r>
            <a:r>
              <a:rPr lang="en-GB" dirty="0"/>
              <a:t>combines perspectives that draw on both past and present experiences, and also predictions of future experiences</a:t>
            </a:r>
          </a:p>
          <a:p>
            <a:endParaRPr lang="en-GB" dirty="0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33F64D86-8EAA-4CCB-B9A2-3BF020B22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-304" r="47637" b="1"/>
          <a:stretch/>
        </p:blipFill>
        <p:spPr bwMode="auto">
          <a:xfrm>
            <a:off x="6732240" y="1196752"/>
            <a:ext cx="2232248" cy="48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470874"/>
      </p:ext>
    </p:extLst>
  </p:cSld>
  <p:clrMapOvr>
    <a:masterClrMapping/>
  </p:clrMapOvr>
  <p:transition advTm="548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6EE39F27-4AA5-4306-BB25-2348691C9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5642" y="83536"/>
            <a:ext cx="8158162" cy="89704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Covid-19, Value and Consumption</a:t>
            </a:r>
            <a:endParaRPr lang="en-US" altLang="en-US" sz="3300" b="1" dirty="0">
              <a:solidFill>
                <a:srgbClr val="606060"/>
              </a:solidFill>
              <a:latin typeface="Tahoma" panose="020B0604030504040204" pitchFamily="34" charset="0"/>
              <a:ea typeface="ヒラギノ角ゴ Pro W3" charset="-128"/>
            </a:endParaRP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E5DEC38-EECB-4983-B0DF-BF67489A94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908720"/>
            <a:ext cx="8496300" cy="417646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600" b="1" dirty="0">
                <a:ea typeface="ヒラギノ角ゴ Pro W3" charset="-128"/>
              </a:rPr>
              <a:t>Evaluation </a:t>
            </a:r>
            <a:r>
              <a:rPr lang="en-GB" altLang="en-US" sz="1800" dirty="0">
                <a:ea typeface="ヒラギノ角ゴ Pro W3" charset="-128"/>
              </a:rPr>
              <a:t>(See</a:t>
            </a:r>
            <a:r>
              <a:rPr lang="en-US" altLang="en-US" sz="1800" dirty="0">
                <a:ea typeface="ヒラギノ角ゴ Pro W3" charset="-128"/>
              </a:rPr>
              <a:t> </a:t>
            </a:r>
            <a:r>
              <a:rPr lang="en-GB" altLang="en-US" sz="1800" dirty="0">
                <a:ea typeface="ヒラギノ角ゴ Pro W3" charset="-128"/>
              </a:rPr>
              <a:t>Woodall, Hiller and Resnick [2014]</a:t>
            </a:r>
            <a:r>
              <a:rPr lang="en-US" altLang="en-US" sz="1800" dirty="0">
                <a:ea typeface="ヒラギノ角ゴ Pro W3" charset="-128"/>
              </a:rPr>
              <a:t> takes account of differing, but combined, aspects of a market offering. Simply put we can associate these as the four quadrants of an ‘equation’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500" b="1" dirty="0">
              <a:solidFill>
                <a:srgbClr val="800080"/>
              </a:solidFill>
              <a:ea typeface="ヒラギノ角ゴ Pro W3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000" dirty="0">
              <a:solidFill>
                <a:srgbClr val="003366"/>
              </a:solidFill>
              <a:ea typeface="ヒラギノ角ゴ Pro W3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4000" dirty="0">
              <a:solidFill>
                <a:srgbClr val="003366"/>
              </a:solidFill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2800" b="1" dirty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2400" b="1" dirty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 b="1" dirty="0">
                <a:ea typeface="ヒラギノ角ゴ Pro W3" charset="-128"/>
              </a:rPr>
              <a:t> PPA/PPD</a:t>
            </a:r>
            <a:r>
              <a:rPr lang="en-GB" altLang="en-US" sz="2200" dirty="0">
                <a:ea typeface="ヒラギノ角ゴ Pro W3" charset="-128"/>
              </a:rPr>
              <a:t>=</a:t>
            </a:r>
            <a:r>
              <a:rPr lang="en-GB" altLang="en-US" sz="2200" dirty="0">
                <a:solidFill>
                  <a:srgbClr val="003366"/>
                </a:solidFill>
                <a:ea typeface="ヒラギノ角ゴ Pro W3" charset="-128"/>
              </a:rPr>
              <a:t> </a:t>
            </a:r>
            <a:endParaRPr lang="en-US" altLang="en-US" sz="2200" dirty="0">
              <a:solidFill>
                <a:srgbClr val="003366"/>
              </a:solidFill>
              <a:ea typeface="ヒラギノ角ゴ Pro W3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200" dirty="0">
              <a:solidFill>
                <a:srgbClr val="336600"/>
              </a:solidFill>
              <a:ea typeface="ヒラギノ角ゴ Pro W3" charset="-128"/>
            </a:endParaRPr>
          </a:p>
          <a:p>
            <a:pPr eaLnBrk="1" hangingPunct="1"/>
            <a:endParaRPr lang="en-US" altLang="en-US" sz="2000" dirty="0">
              <a:solidFill>
                <a:srgbClr val="003366"/>
              </a:solidFill>
              <a:ea typeface="ヒラギノ角ゴ Pro W3" charset="-128"/>
            </a:endParaRPr>
          </a:p>
        </p:txBody>
      </p:sp>
      <p:sp>
        <p:nvSpPr>
          <p:cNvPr id="49169" name="Slide Number Placeholder 3">
            <a:extLst>
              <a:ext uri="{FF2B5EF4-FFF2-40B4-BE49-F238E27FC236}">
                <a16:creationId xmlns:a16="http://schemas.microsoft.com/office/drawing/2014/main" id="{B8E7DDFD-11BE-475D-A249-C1A01E08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E76FE9-BEB9-4827-A8CA-28635D9A2538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000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9A399B5A-0455-44FE-B8FA-11515FDA1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00" y="4004146"/>
            <a:ext cx="554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FFAABA98-8F07-429C-9FEC-D9FE09E08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3034183"/>
            <a:ext cx="2665412" cy="756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solidFill>
                <a:schemeClr val="bg1"/>
              </a:solidFill>
              <a:latin typeface="Verdana" panose="020B0604030504040204" pitchFamily="34" charset="0"/>
              <a:ea typeface="ヒラギノ角ゴ Pro W3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ヒラギノ角ゴ Pro W3" charset="-128"/>
              </a:rPr>
              <a:t>Positive Outcomes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000" dirty="0">
              <a:solidFill>
                <a:schemeClr val="bg1"/>
              </a:solidFill>
              <a:latin typeface="Verdana" panose="020B0604030504040204" pitchFamily="34" charset="0"/>
              <a:ea typeface="ヒラギノ角ゴ Pro W3" charset="-128"/>
            </a:endParaRPr>
          </a:p>
        </p:txBody>
      </p:sp>
      <p:sp>
        <p:nvSpPr>
          <p:cNvPr id="116743" name="Text Box 7">
            <a:extLst>
              <a:ext uri="{FF2B5EF4-FFF2-40B4-BE49-F238E27FC236}">
                <a16:creationId xmlns:a16="http://schemas.microsoft.com/office/drawing/2014/main" id="{FB7CB51C-B379-4EC0-8BC1-B737650E1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032596"/>
            <a:ext cx="2663825" cy="7572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Verdana" panose="020B0604030504040204" pitchFamily="34" charset="0"/>
                <a:ea typeface="ヒラギノ角ゴ Pro W3" charset="-128"/>
              </a:rPr>
              <a:t>Attributes of the Offering</a:t>
            </a:r>
            <a:endParaRPr lang="en-GB" altLang="en-US" sz="2100">
              <a:solidFill>
                <a:schemeClr val="bg1"/>
              </a:solidFill>
              <a:latin typeface="Verdana" panose="020B0604030504040204" pitchFamily="34" charset="0"/>
              <a:ea typeface="ヒラギノ角ゴ Pro W3" charset="-128"/>
            </a:endParaRPr>
          </a:p>
        </p:txBody>
      </p:sp>
      <p:sp>
        <p:nvSpPr>
          <p:cNvPr id="116744" name="Text Box 8">
            <a:extLst>
              <a:ext uri="{FF2B5EF4-FFF2-40B4-BE49-F238E27FC236}">
                <a16:creationId xmlns:a16="http://schemas.microsoft.com/office/drawing/2014/main" id="{9A077603-E007-4167-A4EB-44CE187D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4178771"/>
            <a:ext cx="2663825" cy="7556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200">
                <a:solidFill>
                  <a:schemeClr val="bg1"/>
                </a:solidFill>
                <a:latin typeface="Verdana" pitchFamily="34" charset="0"/>
                <a:ea typeface="ヒラギノ角ゴ Pro W3"/>
                <a:cs typeface="ヒラギノ角ゴ Pro W3"/>
              </a:rPr>
              <a:t>Price</a:t>
            </a:r>
            <a:endParaRPr lang="en-GB" altLang="en-US" sz="2200">
              <a:solidFill>
                <a:schemeClr val="bg1"/>
              </a:solidFill>
              <a:latin typeface="Verdana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4584" name="Rectangle 9">
            <a:extLst>
              <a:ext uri="{FF2B5EF4-FFF2-40B4-BE49-F238E27FC236}">
                <a16:creationId xmlns:a16="http://schemas.microsoft.com/office/drawing/2014/main" id="{949CFF90-27CE-4A48-AFEA-EDD3AD98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88" y="4185121"/>
            <a:ext cx="2663825" cy="7556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bg1"/>
                </a:solidFill>
              </a:rPr>
              <a:t>Acquisition and relationship costs</a:t>
            </a:r>
          </a:p>
        </p:txBody>
      </p:sp>
      <p:sp>
        <p:nvSpPr>
          <p:cNvPr id="24585" name="Line 10">
            <a:extLst>
              <a:ext uri="{FF2B5EF4-FFF2-40B4-BE49-F238E27FC236}">
                <a16:creationId xmlns:a16="http://schemas.microsoft.com/office/drawing/2014/main" id="{C9DDAD8E-196C-4E8B-B4EE-A76D7CE8E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3069108"/>
            <a:ext cx="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9ED139-6F7F-46B7-86FD-7FE117F6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763" y="2175512"/>
            <a:ext cx="3758123" cy="2550946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2B386B-FA44-40D3-B949-66976C1FEB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6274" y="2708920"/>
            <a:ext cx="143986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26C2B02-8C0F-4106-8189-6CA8F818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647" y="3502496"/>
            <a:ext cx="1799753" cy="1008062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/>
              <a:t>Consumer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DD9CD28A-A234-4D88-991C-E52D6CA22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531" y="2301714"/>
            <a:ext cx="2266950" cy="602079"/>
          </a:xfrm>
          <a:prstGeom prst="wedgeRoundRectCallout">
            <a:avLst>
              <a:gd name="adj1" fmla="val 32042"/>
              <a:gd name="adj2" fmla="val 85065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cs typeface="Arial" panose="020B0604020202020204" pitchFamily="34" charset="0"/>
              </a:rPr>
              <a:t>Features, qualities, properties of the offering 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12516056-693B-472E-84F0-575188BEC0F6}"/>
              </a:ext>
            </a:extLst>
          </p:cNvPr>
          <p:cNvSpPr/>
          <p:nvPr/>
        </p:nvSpPr>
        <p:spPr bwMode="auto">
          <a:xfrm>
            <a:off x="6135458" y="1967549"/>
            <a:ext cx="2457353" cy="804645"/>
          </a:xfrm>
          <a:prstGeom prst="wedgeRoundRectCallout">
            <a:avLst>
              <a:gd name="adj1" fmla="val 3181"/>
              <a:gd name="adj2" fmla="val 9538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Consequences of customer experience associated with the offering</a:t>
            </a:r>
            <a:endParaRPr lang="en-GB" sz="1400" b="1" dirty="0">
              <a:latin typeface="Arial" charset="0"/>
              <a:cs typeface="Arial" pitchFamily="34" charset="0"/>
            </a:endParaRPr>
          </a:p>
        </p:txBody>
      </p:sp>
      <p:sp>
        <p:nvSpPr>
          <p:cNvPr id="24587" name="Rounded Rectangular Callout 12">
            <a:extLst>
              <a:ext uri="{FF2B5EF4-FFF2-40B4-BE49-F238E27FC236}">
                <a16:creationId xmlns:a16="http://schemas.microsoft.com/office/drawing/2014/main" id="{5725F451-CA67-43BA-A577-359C83355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50" y="5085234"/>
            <a:ext cx="3081982" cy="804646"/>
          </a:xfrm>
          <a:prstGeom prst="wedgeRoundRectCallout">
            <a:avLst>
              <a:gd name="adj1" fmla="val -12824"/>
              <a:gd name="adj2" fmla="val -7878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cs typeface="Arial" panose="020B0604020202020204" pitchFamily="34" charset="0"/>
              </a:rPr>
              <a:t>Could be monetary or non-monetary (effort, time, opportunity, fear, material loss)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D13D336-26BD-4F82-8EB8-3995E591E79D}"/>
              </a:ext>
            </a:extLst>
          </p:cNvPr>
          <p:cNvSpPr/>
          <p:nvPr/>
        </p:nvSpPr>
        <p:spPr bwMode="auto">
          <a:xfrm>
            <a:off x="2483768" y="5156671"/>
            <a:ext cx="1583879" cy="574524"/>
          </a:xfrm>
          <a:prstGeom prst="wedgeRoundRectCallout">
            <a:avLst>
              <a:gd name="adj1" fmla="val 2212"/>
              <a:gd name="adj2" fmla="val -12071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sz="1400" dirty="0">
                <a:latin typeface="Arial" charset="0"/>
                <a:cs typeface="Arial" pitchFamily="34" charset="0"/>
              </a:rPr>
              <a:t>‘Up-front’ cost of the offering</a:t>
            </a:r>
            <a:endParaRPr lang="en-GB" sz="1400" b="1" dirty="0">
              <a:latin typeface="Arial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95C14F-9D20-4E9B-BEE9-E1DD443F403F}"/>
              </a:ext>
            </a:extLst>
          </p:cNvPr>
          <p:cNvSpPr txBox="1"/>
          <p:nvPr/>
        </p:nvSpPr>
        <p:spPr>
          <a:xfrm>
            <a:off x="4347071" y="2323188"/>
            <a:ext cx="136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Experience</a:t>
            </a:r>
          </a:p>
        </p:txBody>
      </p:sp>
    </p:spTree>
    <p:custDataLst>
      <p:tags r:id="rId1"/>
    </p:custDataLst>
  </p:cSld>
  <p:clrMapOvr>
    <a:masterClrMapping/>
  </p:clrMapOvr>
  <p:transition advTm="673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  <p:bldP spid="116742" grpId="0" animBg="1"/>
      <p:bldP spid="116743" grpId="0" animBg="1"/>
      <p:bldP spid="116744" grpId="0" animBg="1"/>
      <p:bldP spid="24584" grpId="0" animBg="1"/>
      <p:bldP spid="16" grpId="0" animBg="1"/>
      <p:bldP spid="20" grpId="0" animBg="1"/>
      <p:bldP spid="15" grpId="0" animBg="1"/>
      <p:bldP spid="12" grpId="0" animBg="1"/>
      <p:bldP spid="24587" grpId="0" animBg="1"/>
      <p:bldP spid="14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FC0C-B61C-4A22-A790-910F163D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0C0"/>
                </a:solidFill>
              </a:rPr>
              <a:t>Covid-19, Value and Consumption</a:t>
            </a:r>
            <a:endParaRPr lang="en-GB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96E60-39D9-4FA9-93F2-19C26DDFC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088740"/>
            <a:ext cx="8211256" cy="468052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Covid-19 </a:t>
            </a:r>
            <a:r>
              <a:rPr lang="en-GB" dirty="0"/>
              <a:t>is a disruptive event that impacts all aspects of our consumption experience: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900" dirty="0"/>
              <a:t>Aspects of our personal consumption context:</a:t>
            </a:r>
          </a:p>
          <a:p>
            <a:pPr marL="1028700" lvl="1" indent="-342900"/>
            <a:r>
              <a:rPr lang="en-GB" sz="1900" dirty="0"/>
              <a:t>Re-assessment or reinforcement of values</a:t>
            </a:r>
          </a:p>
          <a:p>
            <a:pPr marL="1028700" lvl="1" indent="-342900"/>
            <a:r>
              <a:rPr lang="en-GB" sz="1900" dirty="0"/>
              <a:t>Sudden changes in socio-economic status</a:t>
            </a:r>
          </a:p>
          <a:p>
            <a:pPr marL="1028700" lvl="1" indent="-342900"/>
            <a:r>
              <a:rPr lang="en-GB" sz="1900" dirty="0"/>
              <a:t>Shift in life-stage expectations</a:t>
            </a:r>
          </a:p>
          <a:p>
            <a:pPr marL="1028700" lvl="1" indent="-342900"/>
            <a:r>
              <a:rPr lang="en-GB" sz="1900" dirty="0"/>
              <a:t>Psychological ‘character’ challenged</a:t>
            </a:r>
          </a:p>
          <a:p>
            <a:r>
              <a:rPr lang="en-GB" sz="1900" dirty="0"/>
              <a:t>2. The present customer experience and predictions of future  	experiences</a:t>
            </a:r>
          </a:p>
          <a:p>
            <a:r>
              <a:rPr lang="en-GB" sz="1900" dirty="0"/>
              <a:t>3. Attributes/Price/outcomes/acquisition &amp; relationship costs:</a:t>
            </a:r>
          </a:p>
          <a:p>
            <a:pPr marL="1028700" lvl="1" indent="-342900"/>
            <a:r>
              <a:rPr lang="en-GB" sz="1900" dirty="0"/>
              <a:t>Intentional acts by suppliers (value proposition)</a:t>
            </a:r>
          </a:p>
          <a:p>
            <a:pPr marL="1028700" lvl="1" indent="-342900"/>
            <a:r>
              <a:rPr lang="en-GB" sz="1900" dirty="0"/>
              <a:t>Patterns of engagement and value co-creation (supplier/consumer)</a:t>
            </a:r>
          </a:p>
          <a:p>
            <a:pPr marL="342900" indent="-342900">
              <a:lnSpc>
                <a:spcPct val="120000"/>
              </a:lnSpc>
            </a:pPr>
            <a:r>
              <a:rPr lang="en-GB" sz="1900" dirty="0"/>
              <a:t>4. Evaluation/interpretation by consumers (PPA/PPD) now becomes more </a:t>
            </a:r>
            <a:r>
              <a:rPr lang="en-GB" sz="1900" b="1" i="1" dirty="0"/>
              <a:t>re-evaluation</a:t>
            </a:r>
            <a:r>
              <a:rPr lang="en-GB" sz="1900" dirty="0"/>
              <a:t> than </a:t>
            </a:r>
            <a:r>
              <a:rPr lang="en-GB" sz="1900" b="1" i="1" dirty="0"/>
              <a:t>valuation. </a:t>
            </a:r>
            <a:r>
              <a:rPr lang="en-GB" sz="1900" i="1" dirty="0"/>
              <a:t>We balance out the quadrants of the offering in a different way using – and developing - different priorities</a:t>
            </a:r>
          </a:p>
          <a:p>
            <a:pPr marL="1028700" lvl="1" indent="-342900"/>
            <a:endParaRPr lang="en-GB" sz="2200" dirty="0"/>
          </a:p>
          <a:p>
            <a:pPr marL="1028700" lvl="1" indent="-342900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157528"/>
      </p:ext>
    </p:extLst>
  </p:cSld>
  <p:clrMapOvr>
    <a:masterClrMapping/>
  </p:clrMapOvr>
  <p:transition advTm="940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A381-1B7A-42D8-BF14-2D94E490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0C0"/>
                </a:solidFill>
              </a:rPr>
              <a:t>Covid-19, Value and Consumption</a:t>
            </a:r>
            <a:endParaRPr lang="en-GB" sz="3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0228BA-EF65-4530-9DCA-909F7DB8B908}"/>
              </a:ext>
            </a:extLst>
          </p:cNvPr>
          <p:cNvGrpSpPr/>
          <p:nvPr/>
        </p:nvGrpSpPr>
        <p:grpSpPr>
          <a:xfrm>
            <a:off x="2627784" y="2492896"/>
            <a:ext cx="4163360" cy="2556821"/>
            <a:chOff x="1547664" y="1628800"/>
            <a:chExt cx="7018601" cy="439248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29CB743-942C-41C5-9DE4-275C1DEE4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664" y="1628800"/>
              <a:ext cx="7018601" cy="43924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dirty="0">
                  <a:cs typeface="Arial" panose="020B0604020202020204" pitchFamily="34" charset="0"/>
                </a:rPr>
                <a:t>Experience</a:t>
              </a:r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73002864-C9F2-48D0-A6D6-BDCB8517B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500" y="4004146"/>
              <a:ext cx="5543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B17CC421-6D2A-4942-81C9-BDFF63A12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073" y="3237048"/>
              <a:ext cx="2665412" cy="61846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Verdana" panose="020B0604030504040204" pitchFamily="34" charset="0"/>
                  <a:ea typeface="ヒラギノ角ゴ Pro W3" charset="-128"/>
                </a:rPr>
                <a:t>Outcomes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000" dirty="0">
                <a:solidFill>
                  <a:schemeClr val="bg1"/>
                </a:solidFill>
                <a:latin typeface="Verdana" panose="020B0604030504040204" pitchFamily="34" charset="0"/>
                <a:ea typeface="ヒラギノ角ゴ Pro W3" charset="-128"/>
              </a:endParaRP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A8180923-6880-4465-BEE4-1528B2D94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075" y="3237048"/>
              <a:ext cx="2663825" cy="6184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Verdana" panose="020B0604030504040204" pitchFamily="34" charset="0"/>
                  <a:ea typeface="ヒラギノ角ゴ Pro W3" charset="-128"/>
                </a:rPr>
                <a:t>Attributes</a:t>
              </a:r>
              <a:endParaRPr lang="en-GB" altLang="en-US" sz="2100" dirty="0">
                <a:solidFill>
                  <a:schemeClr val="bg1"/>
                </a:solidFill>
                <a:latin typeface="Verdana" panose="020B0604030504040204" pitchFamily="34" charset="0"/>
                <a:ea typeface="ヒラギノ角ゴ Pro W3" charset="-128"/>
              </a:endParaRP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65C6E57A-121D-46AC-98DD-C87C25B32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774" y="4178771"/>
              <a:ext cx="2663825" cy="63449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Verdana" pitchFamily="34" charset="0"/>
                  <a:ea typeface="ヒラギノ角ゴ Pro W3"/>
                  <a:cs typeface="ヒラギノ角ゴ Pro W3"/>
                </a:rPr>
                <a:t>Price</a:t>
              </a:r>
              <a:endParaRPr lang="en-GB" altLang="en-US" dirty="0">
                <a:solidFill>
                  <a:schemeClr val="bg1"/>
                </a:solidFill>
                <a:latin typeface="Verdan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302E5D-9EF5-42D8-802F-5BDF14BB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288" y="4185122"/>
              <a:ext cx="2663825" cy="634494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en-US" sz="1800" dirty="0">
                  <a:solidFill>
                    <a:schemeClr val="bg1"/>
                  </a:solidFill>
                </a:rPr>
                <a:t>A&amp;R Costs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0956DBD2-D1F3-460A-93D2-BB60409E5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0" y="3069108"/>
              <a:ext cx="0" cy="1871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378D0C-9FA5-4957-93D1-7FDADF108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763" y="2175512"/>
              <a:ext cx="3758123" cy="2550946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C23D69F-D381-456E-A59F-5A1E8E226D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56274" y="2865861"/>
              <a:ext cx="1439862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01DD36C-ED06-42FE-87CA-BA16570A7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489" y="3502497"/>
              <a:ext cx="1962525" cy="100806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36000" rIns="36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200" dirty="0"/>
                <a:t>Consumer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9D1A0EC-C751-466A-9DE2-4FC943B59C6A}"/>
              </a:ext>
            </a:extLst>
          </p:cNvPr>
          <p:cNvSpPr txBox="1"/>
          <p:nvPr/>
        </p:nvSpPr>
        <p:spPr>
          <a:xfrm>
            <a:off x="3707910" y="4581128"/>
            <a:ext cx="2016216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Values</a:t>
            </a:r>
          </a:p>
          <a:p>
            <a:pPr algn="ctr"/>
            <a:r>
              <a:rPr lang="en-GB" sz="1400" dirty="0"/>
              <a:t>Socio-economic status</a:t>
            </a:r>
          </a:p>
          <a:p>
            <a:pPr algn="ctr"/>
            <a:r>
              <a:rPr lang="en-GB" sz="1400" dirty="0"/>
              <a:t>Life-stage events</a:t>
            </a:r>
          </a:p>
          <a:p>
            <a:pPr algn="ctr"/>
            <a:r>
              <a:rPr lang="en-GB" sz="1400" dirty="0"/>
              <a:t>Character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FB52B-6846-47F0-AF59-FEFCAB06DD20}"/>
              </a:ext>
            </a:extLst>
          </p:cNvPr>
          <p:cNvSpPr/>
          <p:nvPr/>
        </p:nvSpPr>
        <p:spPr>
          <a:xfrm>
            <a:off x="539552" y="2276872"/>
            <a:ext cx="7272808" cy="360040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C68483-0EF0-4501-A383-852081618841}"/>
              </a:ext>
            </a:extLst>
          </p:cNvPr>
          <p:cNvSpPr txBox="1"/>
          <p:nvPr/>
        </p:nvSpPr>
        <p:spPr>
          <a:xfrm>
            <a:off x="611562" y="3068960"/>
            <a:ext cx="2117613" cy="17016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b="1" dirty="0">
                <a:solidFill>
                  <a:srgbClr val="FF0000"/>
                </a:solidFill>
              </a:rPr>
              <a:t>Evaluation</a:t>
            </a:r>
            <a:r>
              <a:rPr lang="en-GB" sz="1200" b="1" dirty="0"/>
              <a:t>/</a:t>
            </a:r>
            <a:r>
              <a:rPr lang="en-GB" sz="1200" b="1" dirty="0">
                <a:solidFill>
                  <a:srgbClr val="00B050"/>
                </a:solidFill>
              </a:rPr>
              <a:t>Re-evaluation</a:t>
            </a:r>
            <a:r>
              <a:rPr lang="en-GB" sz="1200" b="1" dirty="0"/>
              <a:t>: PPA/PPD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Importance/unimportance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Benefit/sacrifice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Worth/worthlessness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Fair exchange/unfair exchange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Meaning/irrelevance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AB0F4B-B045-43A7-AC98-E67C2344354F}"/>
              </a:ext>
            </a:extLst>
          </p:cNvPr>
          <p:cNvSpPr txBox="1"/>
          <p:nvPr/>
        </p:nvSpPr>
        <p:spPr>
          <a:xfrm>
            <a:off x="7164288" y="3068960"/>
            <a:ext cx="1296144" cy="141577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Political</a:t>
            </a:r>
          </a:p>
          <a:p>
            <a:r>
              <a:rPr lang="en-GB" sz="1400" dirty="0"/>
              <a:t>Sociocultural</a:t>
            </a:r>
          </a:p>
          <a:p>
            <a:r>
              <a:rPr lang="en-GB" sz="1400" dirty="0"/>
              <a:t>Technological</a:t>
            </a:r>
          </a:p>
          <a:p>
            <a:r>
              <a:rPr lang="en-GB" sz="1400" dirty="0"/>
              <a:t>Economic</a:t>
            </a:r>
          </a:p>
          <a:p>
            <a:r>
              <a:rPr lang="en-GB" sz="1400" dirty="0"/>
              <a:t>Legal </a:t>
            </a:r>
          </a:p>
          <a:p>
            <a:r>
              <a:rPr lang="en-GB" sz="1600" b="1" dirty="0">
                <a:solidFill>
                  <a:srgbClr val="00B050"/>
                </a:solidFill>
              </a:rPr>
              <a:t>Ecological</a:t>
            </a: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A7D02EAF-3D21-4D5E-80EA-1029AD2EA7B1}"/>
              </a:ext>
            </a:extLst>
          </p:cNvPr>
          <p:cNvSpPr/>
          <p:nvPr/>
        </p:nvSpPr>
        <p:spPr>
          <a:xfrm rot="9332753">
            <a:off x="5448821" y="4798101"/>
            <a:ext cx="2182616" cy="6731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81566C3F-5579-4AFD-97CA-469DAC1B548C}"/>
              </a:ext>
            </a:extLst>
          </p:cNvPr>
          <p:cNvSpPr/>
          <p:nvPr/>
        </p:nvSpPr>
        <p:spPr>
          <a:xfrm flipH="1">
            <a:off x="5179272" y="2420888"/>
            <a:ext cx="2417063" cy="6835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E9B1B2E4-C6D0-4DA9-B14C-8EE1172B86AC}"/>
              </a:ext>
            </a:extLst>
          </p:cNvPr>
          <p:cNvSpPr/>
          <p:nvPr/>
        </p:nvSpPr>
        <p:spPr>
          <a:xfrm flipH="1">
            <a:off x="1403648" y="1772816"/>
            <a:ext cx="6768752" cy="13441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5B2882FD-89F4-440D-8BC6-37519CF976FB}"/>
              </a:ext>
            </a:extLst>
          </p:cNvPr>
          <p:cNvSpPr/>
          <p:nvPr/>
        </p:nvSpPr>
        <p:spPr>
          <a:xfrm rot="1179980" flipH="1" flipV="1">
            <a:off x="1470667" y="4795431"/>
            <a:ext cx="2296031" cy="6333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DAA9A-3A24-4A25-BF64-BF90A3915F93}"/>
              </a:ext>
            </a:extLst>
          </p:cNvPr>
          <p:cNvSpPr txBox="1"/>
          <p:nvPr/>
        </p:nvSpPr>
        <p:spPr>
          <a:xfrm>
            <a:off x="539552" y="2983698"/>
            <a:ext cx="2265500" cy="1872208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60F6569-8A35-439C-99E1-9BCCD921006E}"/>
              </a:ext>
            </a:extLst>
          </p:cNvPr>
          <p:cNvSpPr/>
          <p:nvPr/>
        </p:nvSpPr>
        <p:spPr>
          <a:xfrm>
            <a:off x="2267744" y="3707740"/>
            <a:ext cx="716966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C4B4A1-3D44-4368-B372-22302324AF24}"/>
              </a:ext>
            </a:extLst>
          </p:cNvPr>
          <p:cNvSpPr txBox="1"/>
          <p:nvPr/>
        </p:nvSpPr>
        <p:spPr>
          <a:xfrm>
            <a:off x="539552" y="116713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The impact of the external environment on PPA/PPD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982658"/>
      </p:ext>
    </p:extLst>
  </p:cSld>
  <p:clrMapOvr>
    <a:masterClrMapping/>
  </p:clrMapOvr>
  <p:transition advTm="733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4C6-3CE9-4ADE-A0FB-1D84BA2A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0C0"/>
                </a:solidFill>
              </a:rPr>
              <a:t>Covid-19, Value and Consumption</a:t>
            </a:r>
            <a:endParaRPr lang="en-GB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561A-74FF-45E2-A85B-09B895CF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21" y="1196752"/>
            <a:ext cx="6547743" cy="5040560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/>
              <a:t>Re-evaluation:</a:t>
            </a:r>
          </a:p>
          <a:p>
            <a:r>
              <a:rPr lang="en-GB" sz="2200" b="1" dirty="0"/>
              <a:t>Antecedents of PPA/PPD under Covid-19: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Reinforcement of beliefs (values compounded)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Preferred habits and behaviours questioned or compromised (values confounded)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Altered perspectives on value for money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Shift from material value to symbolic value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Predictions for the future uncertain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Extent of resilience under stress</a:t>
            </a:r>
          </a:p>
          <a:p>
            <a:pPr>
              <a:lnSpc>
                <a:spcPct val="110000"/>
              </a:lnSpc>
            </a:pPr>
            <a:r>
              <a:rPr lang="en-GB" sz="2200" b="1" dirty="0"/>
              <a:t>Altered imperatives under Covid-19: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Homemaking vs outside experience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Availability/convenience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Needs vs wants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Values congruence – individual and business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Fitness and resilience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Security of supply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Focus on technology that ‘works’</a:t>
            </a:r>
            <a:endParaRPr lang="en-GB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E874961E-7378-44D8-912A-E7DF23F87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367" r="48341"/>
          <a:stretch/>
        </p:blipFill>
        <p:spPr bwMode="auto">
          <a:xfrm>
            <a:off x="6732240" y="1226820"/>
            <a:ext cx="2167920" cy="472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5683907"/>
      </p:ext>
    </p:extLst>
  </p:cSld>
  <p:clrMapOvr>
    <a:masterClrMapping/>
  </p:clrMapOvr>
  <p:transition advTm="1040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17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.2|1.4|22.4|38.3|27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1.3|2|23.3|45.2|2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1.9|10|7.6|14.9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6|4.6|2.7|1.4|2.4|1.4|1.5|1.3|1.3|2.3|9.3|5.8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4.5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3.4|1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10.7|1.4|7.2|12|6.7|16.1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8.2|8.2|3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7.1|13|5.7|20.4|6.8|9.5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36.9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3891E53-1B88-4071-A5C5-FC79B18CE4BE}" vid="{A0B330AC-DC71-41CB-99CA-B7AB13D0133F}"/>
    </a:ext>
  </a:extLst>
</a:theme>
</file>

<file path=ppt/theme/theme10.xml><?xml version="1.0" encoding="utf-8"?>
<a:theme xmlns:a="http://schemas.openxmlformats.org/drawingml/2006/main" name="2_Network">
  <a:themeElements>
    <a:clrScheme name="Custom 9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000000"/>
      </a:hlink>
      <a:folHlink>
        <a:srgbClr val="00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3891E53-1B88-4071-A5C5-FC79B18CE4BE}" vid="{A0B330AC-DC71-41CB-99CA-B7AB13D0133F}"/>
    </a:ext>
  </a:extLst>
</a:theme>
</file>

<file path=ppt/theme/theme1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Network">
  <a:themeElements>
    <a:clrScheme name="Custom 9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000000"/>
      </a:hlink>
      <a:folHlink>
        <a:srgbClr val="00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twork">
  <a:themeElements>
    <a:clrScheme name="Custom 9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000000"/>
      </a:hlink>
      <a:folHlink>
        <a:srgbClr val="00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3891E53-1B88-4071-A5C5-FC79B18CE4BE}" vid="{A0B330AC-DC71-41CB-99CA-B7AB13D0133F}"/>
    </a:ext>
  </a:extLst>
</a:theme>
</file>

<file path=ppt/theme/theme5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etwork">
  <a:themeElements>
    <a:clrScheme name="Custom 9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000000"/>
      </a:hlink>
      <a:folHlink>
        <a:srgbClr val="00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S School WIde Meeting Feb 2020 draft" id="{84FD24A3-7D68-2A47-98BB-FADCF85006A5}" vid="{726604A1-45A1-EA43-8ED0-790A218529A1}"/>
    </a:ext>
  </a:extLst>
</a:theme>
</file>

<file path=ppt/theme/theme8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3891E53-1B88-4071-A5C5-FC79B18CE4BE}" vid="{A0B330AC-DC71-41CB-99CA-B7AB13D0133F}"/>
    </a:ext>
  </a:extLst>
</a:theme>
</file>

<file path=ppt/theme/theme9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1239</Words>
  <Application>Microsoft Office PowerPoint</Application>
  <PresentationFormat>On-screen Show (4:3)</PresentationFormat>
  <Paragraphs>211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System Font Regular</vt:lpstr>
      <vt:lpstr>Arial</vt:lpstr>
      <vt:lpstr>Cambria</vt:lpstr>
      <vt:lpstr>Tahoma</vt:lpstr>
      <vt:lpstr>Times</vt:lpstr>
      <vt:lpstr>Times New Roman</vt:lpstr>
      <vt:lpstr>Verdana</vt:lpstr>
      <vt:lpstr>Wingdings</vt:lpstr>
      <vt:lpstr>Theme1</vt:lpstr>
      <vt:lpstr>blank</vt:lpstr>
      <vt:lpstr>1_Network</vt:lpstr>
      <vt:lpstr>1_Theme1</vt:lpstr>
      <vt:lpstr>1_blank</vt:lpstr>
      <vt:lpstr>Network</vt:lpstr>
      <vt:lpstr>Office Theme</vt:lpstr>
      <vt:lpstr>2_Theme1</vt:lpstr>
      <vt:lpstr>2_blank</vt:lpstr>
      <vt:lpstr>2_Network</vt:lpstr>
      <vt:lpstr>3_Theme1</vt:lpstr>
      <vt:lpstr>3_blank</vt:lpstr>
      <vt:lpstr>3_Network</vt:lpstr>
      <vt:lpstr>PowerPoint Presentation</vt:lpstr>
      <vt:lpstr>Covid-19, Value and Consumption</vt:lpstr>
      <vt:lpstr>Covid-19, Value and Consumption</vt:lpstr>
      <vt:lpstr>Covid-19, Value and Consumption</vt:lpstr>
      <vt:lpstr>Covid-19, Value and Consumption</vt:lpstr>
      <vt:lpstr>Covid-19, Value and Consumption</vt:lpstr>
      <vt:lpstr>Covid-19, Value and Consumption</vt:lpstr>
      <vt:lpstr>Covid-19, Value and Consumption</vt:lpstr>
      <vt:lpstr>Covid-19, Value and Consumption</vt:lpstr>
      <vt:lpstr>Covid-19, Value and Consumption</vt:lpstr>
      <vt:lpstr>Covid-19, Value and Consumption</vt:lpstr>
      <vt:lpstr>Covid-19, Value and Consumption</vt:lpstr>
    </vt:vector>
  </TitlesOfParts>
  <Company>TNTU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Customer/Supplier Relationship</dc:title>
  <dc:creator>MAT3WOODAAF</dc:creator>
  <cp:lastModifiedBy>Sullivan, Linda</cp:lastModifiedBy>
  <cp:revision>186</cp:revision>
  <cp:lastPrinted>2016-11-01T10:07:55Z</cp:lastPrinted>
  <dcterms:created xsi:type="dcterms:W3CDTF">2000-10-25T11:48:11Z</dcterms:created>
  <dcterms:modified xsi:type="dcterms:W3CDTF">2020-10-20T14:19:09Z</dcterms:modified>
</cp:coreProperties>
</file>