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90" r:id="rId6"/>
    <p:sldId id="295" r:id="rId7"/>
    <p:sldId id="296" r:id="rId8"/>
    <p:sldId id="291" r:id="rId9"/>
    <p:sldId id="293" r:id="rId10"/>
    <p:sldId id="297" r:id="rId11"/>
    <p:sldId id="29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76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5F3F64-2A95-44E5-9954-8CDB76729465}"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F1E51-111F-4807-B0D3-E347A798C489}"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977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5F3F64-2A95-44E5-9954-8CDB76729465}"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F1E51-111F-4807-B0D3-E347A798C489}" type="slidenum">
              <a:rPr lang="en-GB" smtClean="0"/>
              <a:t>‹#›</a:t>
            </a:fld>
            <a:endParaRPr lang="en-GB"/>
          </a:p>
        </p:txBody>
      </p:sp>
    </p:spTree>
    <p:extLst>
      <p:ext uri="{BB962C8B-B14F-4D97-AF65-F5344CB8AC3E}">
        <p14:creationId xmlns:p14="http://schemas.microsoft.com/office/powerpoint/2010/main" val="711965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5F3F64-2A95-44E5-9954-8CDB76729465}"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F1E51-111F-4807-B0D3-E347A798C489}" type="slidenum">
              <a:rPr lang="en-GB" smtClean="0"/>
              <a:t>‹#›</a:t>
            </a:fld>
            <a:endParaRPr lang="en-GB"/>
          </a:p>
        </p:txBody>
      </p:sp>
    </p:spTree>
    <p:extLst>
      <p:ext uri="{BB962C8B-B14F-4D97-AF65-F5344CB8AC3E}">
        <p14:creationId xmlns:p14="http://schemas.microsoft.com/office/powerpoint/2010/main" val="1157857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5F3F64-2A95-44E5-9954-8CDB76729465}"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F1E51-111F-4807-B0D3-E347A798C489}" type="slidenum">
              <a:rPr lang="en-GB" smtClean="0"/>
              <a:t>‹#›</a:t>
            </a:fld>
            <a:endParaRPr lang="en-GB"/>
          </a:p>
        </p:txBody>
      </p:sp>
    </p:spTree>
    <p:extLst>
      <p:ext uri="{BB962C8B-B14F-4D97-AF65-F5344CB8AC3E}">
        <p14:creationId xmlns:p14="http://schemas.microsoft.com/office/powerpoint/2010/main" val="202333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5F3F64-2A95-44E5-9954-8CDB76729465}" type="datetimeFigureOut">
              <a:rPr lang="en-GB" smtClean="0"/>
              <a:t>02/12/2020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FF1E51-111F-4807-B0D3-E347A798C489}"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074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5F3F64-2A95-44E5-9954-8CDB76729465}" type="datetimeFigureOut">
              <a:rPr lang="en-GB" smtClean="0"/>
              <a:t>02/12/2020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F1E51-111F-4807-B0D3-E347A798C489}" type="slidenum">
              <a:rPr lang="en-GB" smtClean="0"/>
              <a:t>‹#›</a:t>
            </a:fld>
            <a:endParaRPr lang="en-GB"/>
          </a:p>
        </p:txBody>
      </p:sp>
    </p:spTree>
    <p:extLst>
      <p:ext uri="{BB962C8B-B14F-4D97-AF65-F5344CB8AC3E}">
        <p14:creationId xmlns:p14="http://schemas.microsoft.com/office/powerpoint/2010/main" val="3784975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5F3F64-2A95-44E5-9954-8CDB76729465}" type="datetimeFigureOut">
              <a:rPr lang="en-GB" smtClean="0"/>
              <a:t>02/12/2020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8FF1E51-111F-4807-B0D3-E347A798C489}" type="slidenum">
              <a:rPr lang="en-GB" smtClean="0"/>
              <a:t>‹#›</a:t>
            </a:fld>
            <a:endParaRPr lang="en-GB"/>
          </a:p>
        </p:txBody>
      </p:sp>
    </p:spTree>
    <p:extLst>
      <p:ext uri="{BB962C8B-B14F-4D97-AF65-F5344CB8AC3E}">
        <p14:creationId xmlns:p14="http://schemas.microsoft.com/office/powerpoint/2010/main" val="284123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5F3F64-2A95-44E5-9954-8CDB76729465}" type="datetimeFigureOut">
              <a:rPr lang="en-GB" smtClean="0"/>
              <a:t>02/12/2020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8FF1E51-111F-4807-B0D3-E347A798C489}" type="slidenum">
              <a:rPr lang="en-GB" smtClean="0"/>
              <a:t>‹#›</a:t>
            </a:fld>
            <a:endParaRPr lang="en-GB"/>
          </a:p>
        </p:txBody>
      </p:sp>
    </p:spTree>
    <p:extLst>
      <p:ext uri="{BB962C8B-B14F-4D97-AF65-F5344CB8AC3E}">
        <p14:creationId xmlns:p14="http://schemas.microsoft.com/office/powerpoint/2010/main" val="3722631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45F3F64-2A95-44E5-9954-8CDB76729465}" type="datetimeFigureOut">
              <a:rPr lang="en-GB" smtClean="0"/>
              <a:t>02/12/2020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58FF1E51-111F-4807-B0D3-E347A798C489}" type="slidenum">
              <a:rPr lang="en-GB" smtClean="0"/>
              <a:t>‹#›</a:t>
            </a:fld>
            <a:endParaRPr lang="en-GB"/>
          </a:p>
        </p:txBody>
      </p:sp>
    </p:spTree>
    <p:extLst>
      <p:ext uri="{BB962C8B-B14F-4D97-AF65-F5344CB8AC3E}">
        <p14:creationId xmlns:p14="http://schemas.microsoft.com/office/powerpoint/2010/main" val="374826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45F3F64-2A95-44E5-9954-8CDB76729465}" type="datetimeFigureOut">
              <a:rPr lang="en-GB" smtClean="0"/>
              <a:t>02/12/2020</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8FF1E51-111F-4807-B0D3-E347A798C489}" type="slidenum">
              <a:rPr lang="en-GB" smtClean="0"/>
              <a:t>‹#›</a:t>
            </a:fld>
            <a:endParaRPr lang="en-GB"/>
          </a:p>
        </p:txBody>
      </p:sp>
    </p:spTree>
    <p:extLst>
      <p:ext uri="{BB962C8B-B14F-4D97-AF65-F5344CB8AC3E}">
        <p14:creationId xmlns:p14="http://schemas.microsoft.com/office/powerpoint/2010/main" val="3584467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45F3F64-2A95-44E5-9954-8CDB76729465}" type="datetimeFigureOut">
              <a:rPr lang="en-GB" smtClean="0"/>
              <a:t>02/12/2020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8FF1E51-111F-4807-B0D3-E347A798C489}" type="slidenum">
              <a:rPr lang="en-GB" smtClean="0"/>
              <a:t>‹#›</a:t>
            </a:fld>
            <a:endParaRPr lang="en-GB"/>
          </a:p>
        </p:txBody>
      </p:sp>
    </p:spTree>
    <p:extLst>
      <p:ext uri="{BB962C8B-B14F-4D97-AF65-F5344CB8AC3E}">
        <p14:creationId xmlns:p14="http://schemas.microsoft.com/office/powerpoint/2010/main" val="1659850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45F3F64-2A95-44E5-9954-8CDB76729465}" type="datetimeFigureOut">
              <a:rPr lang="en-GB" smtClean="0"/>
              <a:t>02/12/2020</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8FF1E51-111F-4807-B0D3-E347A798C489}"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5569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E54349D-4E65-4B3B-9659-56B77591D1E1}"/>
              </a:ext>
            </a:extLst>
          </p:cNvPr>
          <p:cNvPicPr>
            <a:picLocks noChangeAspect="1"/>
          </p:cNvPicPr>
          <p:nvPr/>
        </p:nvPicPr>
        <p:blipFill rotWithShape="1">
          <a:blip r:embed="rId2"/>
          <a:srcRect t="20886" r="-1" b="-1"/>
          <a:stretch/>
        </p:blipFill>
        <p:spPr>
          <a:xfrm>
            <a:off x="3523488" y="10"/>
            <a:ext cx="8668512" cy="6857990"/>
          </a:xfrm>
          <a:prstGeom prst="rect">
            <a:avLst/>
          </a:prstGeom>
        </p:spPr>
      </p:pic>
      <p:sp>
        <p:nvSpPr>
          <p:cNvPr id="2" name="Title 1">
            <a:extLst>
              <a:ext uri="{FF2B5EF4-FFF2-40B4-BE49-F238E27FC236}">
                <a16:creationId xmlns:a16="http://schemas.microsoft.com/office/drawing/2014/main" id="{A4B8C76D-B7D6-4D99-B5E9-F2493D9FA64A}"/>
              </a:ext>
            </a:extLst>
          </p:cNvPr>
          <p:cNvSpPr>
            <a:spLocks noGrp="1"/>
          </p:cNvSpPr>
          <p:nvPr>
            <p:ph type="ctrTitle"/>
          </p:nvPr>
        </p:nvSpPr>
        <p:spPr>
          <a:xfrm>
            <a:off x="477981" y="1122363"/>
            <a:ext cx="3045507" cy="3204134"/>
          </a:xfrm>
        </p:spPr>
        <p:txBody>
          <a:bodyPr anchor="b">
            <a:normAutofit/>
          </a:bodyPr>
          <a:lstStyle/>
          <a:p>
            <a:pPr algn="l"/>
            <a:r>
              <a:rPr lang="en-GB" sz="4800" dirty="0"/>
              <a:t>Suicide risk after prison or recall</a:t>
            </a:r>
          </a:p>
        </p:txBody>
      </p:sp>
      <p:sp>
        <p:nvSpPr>
          <p:cNvPr id="3" name="Subtitle 2">
            <a:extLst>
              <a:ext uri="{FF2B5EF4-FFF2-40B4-BE49-F238E27FC236}">
                <a16:creationId xmlns:a16="http://schemas.microsoft.com/office/drawing/2014/main" id="{616C62D6-784F-4B7B-A8F4-2AFBA1B605C3}"/>
              </a:ext>
            </a:extLst>
          </p:cNvPr>
          <p:cNvSpPr>
            <a:spLocks noGrp="1"/>
          </p:cNvSpPr>
          <p:nvPr>
            <p:ph type="subTitle" idx="1"/>
          </p:nvPr>
        </p:nvSpPr>
        <p:spPr>
          <a:xfrm>
            <a:off x="477980" y="4872922"/>
            <a:ext cx="4023359" cy="1208141"/>
          </a:xfrm>
        </p:spPr>
        <p:txBody>
          <a:bodyPr>
            <a:normAutofit/>
          </a:bodyPr>
          <a:lstStyle/>
          <a:p>
            <a:pPr algn="l"/>
            <a:endParaRPr lang="en-GB" sz="2000"/>
          </a:p>
        </p:txBody>
      </p:sp>
    </p:spTree>
    <p:extLst>
      <p:ext uri="{BB962C8B-B14F-4D97-AF65-F5344CB8AC3E}">
        <p14:creationId xmlns:p14="http://schemas.microsoft.com/office/powerpoint/2010/main" val="375381821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BB9E0C6-A556-4B95-9466-91B29FA4068B}"/>
              </a:ext>
            </a:extLst>
          </p:cNvPr>
          <p:cNvSpPr>
            <a:spLocks noGrp="1"/>
          </p:cNvSpPr>
          <p:nvPr>
            <p:ph type="title"/>
          </p:nvPr>
        </p:nvSpPr>
        <p:spPr>
          <a:xfrm>
            <a:off x="492370" y="605896"/>
            <a:ext cx="3084844" cy="5646208"/>
          </a:xfrm>
        </p:spPr>
        <p:txBody>
          <a:bodyPr anchor="ctr">
            <a:normAutofit/>
          </a:bodyPr>
          <a:lstStyle/>
          <a:p>
            <a:r>
              <a:rPr lang="en-GB" sz="3600" dirty="0">
                <a:solidFill>
                  <a:srgbClr val="FFFFFF"/>
                </a:solidFill>
              </a:rPr>
              <a:t>Suicide risk under supervision</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618A45B-C3F9-4E50-BF09-37ADA25CA166}"/>
              </a:ext>
            </a:extLst>
          </p:cNvPr>
          <p:cNvSpPr>
            <a:spLocks noGrp="1"/>
          </p:cNvSpPr>
          <p:nvPr>
            <p:ph idx="1"/>
          </p:nvPr>
        </p:nvSpPr>
        <p:spPr>
          <a:xfrm>
            <a:off x="4742016" y="605896"/>
            <a:ext cx="6957614" cy="5646208"/>
          </a:xfrm>
        </p:spPr>
        <p:txBody>
          <a:bodyPr anchor="ctr">
            <a:normAutofit/>
          </a:bodyPr>
          <a:lstStyle/>
          <a:p>
            <a:r>
              <a:rPr lang="en-GB" dirty="0"/>
              <a:t>There is some evidence in the UK that there is a raised risk of suicide after imprisonment (although not consistent in every country) </a:t>
            </a:r>
          </a:p>
          <a:p>
            <a:r>
              <a:rPr lang="en-GB" dirty="0"/>
              <a:t>Those under probation supervision have higher rates of suicide than the general population and also higher than those in prison custody </a:t>
            </a:r>
            <a:r>
              <a:rPr lang="en-GB" sz="1400" dirty="0"/>
              <a:t>(</a:t>
            </a:r>
            <a:r>
              <a:rPr lang="en-GB" sz="1400" i="1" dirty="0"/>
              <a:t>Jones and Maynard, 2013; Phillips et al., 2018</a:t>
            </a:r>
            <a:r>
              <a:rPr lang="en-GB" sz="1400" dirty="0"/>
              <a:t>).</a:t>
            </a:r>
          </a:p>
          <a:p>
            <a:r>
              <a:rPr lang="en-GB" dirty="0"/>
              <a:t>Probationers are at heightened risk of suicide in the early weeks after leaving prison </a:t>
            </a:r>
            <a:r>
              <a:rPr lang="en-GB" sz="1400" dirty="0"/>
              <a:t>(</a:t>
            </a:r>
            <a:r>
              <a:rPr lang="en-GB" sz="1400" i="1" dirty="0"/>
              <a:t>Sattar, 2001; Pratt et al., 2006</a:t>
            </a:r>
            <a:r>
              <a:rPr lang="en-GB" sz="1400" dirty="0"/>
              <a:t>). </a:t>
            </a:r>
          </a:p>
          <a:p>
            <a:r>
              <a:rPr lang="en-GB" dirty="0"/>
              <a:t>We know from our own data that about 1 in 3 of self-inflicted deaths are apparent suicides and this is probably over 100 every year.</a:t>
            </a:r>
          </a:p>
        </p:txBody>
      </p:sp>
    </p:spTree>
    <p:extLst>
      <p:ext uri="{BB962C8B-B14F-4D97-AF65-F5344CB8AC3E}">
        <p14:creationId xmlns:p14="http://schemas.microsoft.com/office/powerpoint/2010/main" val="807386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3B004-058C-AD44-BB3E-B31B0E7E4799}"/>
              </a:ext>
            </a:extLst>
          </p:cNvPr>
          <p:cNvSpPr>
            <a:spLocks noGrp="1"/>
          </p:cNvSpPr>
          <p:nvPr>
            <p:ph type="title"/>
          </p:nvPr>
        </p:nvSpPr>
        <p:spPr/>
        <p:txBody>
          <a:bodyPr/>
          <a:lstStyle/>
          <a:p>
            <a:r>
              <a:rPr lang="en-US" dirty="0"/>
              <a:t>Recall/Breach and Suicide</a:t>
            </a:r>
          </a:p>
        </p:txBody>
      </p:sp>
      <p:sp>
        <p:nvSpPr>
          <p:cNvPr id="3" name="Content Placeholder 2">
            <a:extLst>
              <a:ext uri="{FF2B5EF4-FFF2-40B4-BE49-F238E27FC236}">
                <a16:creationId xmlns:a16="http://schemas.microsoft.com/office/drawing/2014/main" id="{130B1861-123E-8043-920D-2CBE69A1E241}"/>
              </a:ext>
            </a:extLst>
          </p:cNvPr>
          <p:cNvSpPr>
            <a:spLocks noGrp="1"/>
          </p:cNvSpPr>
          <p:nvPr>
            <p:ph idx="1"/>
          </p:nvPr>
        </p:nvSpPr>
        <p:spPr>
          <a:xfrm>
            <a:off x="1097279" y="1845734"/>
            <a:ext cx="10656755" cy="4023360"/>
          </a:xfrm>
        </p:spPr>
        <p:txBody>
          <a:bodyPr/>
          <a:lstStyle/>
          <a:p>
            <a:pPr marL="0" indent="0">
              <a:buNone/>
            </a:pPr>
            <a:r>
              <a:rPr lang="en-GB" dirty="0"/>
              <a:t>Interviews with 0ffenders on probation who had attempted suicide, identified key times which raised their risk – including if they were about to be recalled to prison because of a breach of probation conditions or had reached the end of their probation sentence (</a:t>
            </a:r>
            <a:r>
              <a:rPr lang="en-GB" dirty="0" err="1"/>
              <a:t>MacKenzie</a:t>
            </a:r>
            <a:r>
              <a:rPr lang="en-GB" dirty="0"/>
              <a:t> et al., 2018) </a:t>
            </a:r>
            <a:endParaRPr lang="en-GB" b="1" dirty="0"/>
          </a:p>
          <a:p>
            <a:pPr marL="0" indent="0">
              <a:buNone/>
            </a:pPr>
            <a:endParaRPr lang="en-GB" dirty="0"/>
          </a:p>
          <a:p>
            <a:pPr marL="0" indent="0">
              <a:buNone/>
            </a:pPr>
            <a:r>
              <a:rPr lang="en-GB" dirty="0"/>
              <a:t>Another study looking at suicides in offenders under supervision (across London), found that 64% (of the 28 cases) were recorded as receiving one or more enforcement warning letters following missed appointments during the supervision period, or were returned to court for failing to meet the requirements of their sentence. </a:t>
            </a:r>
          </a:p>
          <a:p>
            <a:pPr marL="0" indent="0">
              <a:buNone/>
            </a:pPr>
            <a:endParaRPr lang="en-GB" dirty="0"/>
          </a:p>
          <a:p>
            <a:pPr marL="0" indent="0">
              <a:buNone/>
            </a:pPr>
            <a:r>
              <a:rPr lang="en-GB" dirty="0"/>
              <a:t>Furthermore, 54% of the deaths took place within a month of warnings or breaches, with half of these actually within a week or less.  (</a:t>
            </a:r>
            <a:r>
              <a:rPr lang="en-GB" dirty="0" err="1"/>
              <a:t>Borrill</a:t>
            </a:r>
            <a:r>
              <a:rPr lang="en-GB" dirty="0"/>
              <a:t>, Cook and Beck, 2017). </a:t>
            </a:r>
            <a:endParaRPr lang="en-US" dirty="0"/>
          </a:p>
        </p:txBody>
      </p:sp>
      <p:sp>
        <p:nvSpPr>
          <p:cNvPr id="4" name="Date Placeholder 3">
            <a:extLst>
              <a:ext uri="{FF2B5EF4-FFF2-40B4-BE49-F238E27FC236}">
                <a16:creationId xmlns:a16="http://schemas.microsoft.com/office/drawing/2014/main" id="{E2D74CB6-78FC-E045-83EF-0B175F98231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04D058B-CDED-0B46-9807-0C7CC7944204}" type="datetime1">
              <a:rPr kumimoji="0" lang="en-GB" sz="1100" b="0" i="0" u="none" strike="noStrike" kern="1200" cap="none" spc="0" normalizeH="0" baseline="0" noProof="0" smtClean="0">
                <a:ln>
                  <a:noFill/>
                </a:ln>
                <a:solidFill>
                  <a:prstClr val="black">
                    <a:lumMod val="50000"/>
                    <a:lumOff val="50000"/>
                  </a:prstClr>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02/12/2020</a:t>
            </a:fld>
            <a:endParaRPr kumimoji="0" lang="en-GB" sz="1100" b="0" i="0" u="none" strike="noStrike" kern="1200" cap="none" spc="0" normalizeH="0" baseline="0" noProof="0">
              <a:ln>
                <a:noFill/>
              </a:ln>
              <a:solidFill>
                <a:prstClr val="black">
                  <a:lumMod val="50000"/>
                  <a:lumOff val="50000"/>
                </a:prstClr>
              </a:solidFill>
              <a:effectLst/>
              <a:uLnTx/>
              <a:uFillTx/>
              <a:latin typeface="Corbel"/>
              <a:ea typeface="+mn-ea"/>
              <a:cs typeface="+mn-cs"/>
            </a:endParaRPr>
          </a:p>
        </p:txBody>
      </p:sp>
      <p:sp>
        <p:nvSpPr>
          <p:cNvPr id="5" name="Slide Number Placeholder 4">
            <a:extLst>
              <a:ext uri="{FF2B5EF4-FFF2-40B4-BE49-F238E27FC236}">
                <a16:creationId xmlns:a16="http://schemas.microsoft.com/office/drawing/2014/main" id="{05DED28A-D09D-FD47-9C8B-FA0F440E4BD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14F6D-689E-4CFC-88BB-AEA64CB55A23}" type="slidenum">
              <a:rPr kumimoji="0" lang="en-GB" sz="1200" b="1" i="0" u="none" strike="noStrike" kern="1200" cap="none" spc="0" normalizeH="0" baseline="0" noProof="0" smtClean="0">
                <a:ln>
                  <a:noFill/>
                </a:ln>
                <a:solidFill>
                  <a:srgbClr val="4A66AC"/>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1" i="0" u="none" strike="noStrike" kern="1200" cap="none" spc="0" normalizeH="0" baseline="0" noProof="0">
              <a:ln>
                <a:noFill/>
              </a:ln>
              <a:solidFill>
                <a:srgbClr val="4A66AC"/>
              </a:solidFill>
              <a:effectLst/>
              <a:uLnTx/>
              <a:uFillTx/>
              <a:latin typeface="Corbel"/>
              <a:ea typeface="+mn-ea"/>
              <a:cs typeface="+mn-cs"/>
            </a:endParaRPr>
          </a:p>
        </p:txBody>
      </p:sp>
    </p:spTree>
    <p:extLst>
      <p:ext uri="{BB962C8B-B14F-4D97-AF65-F5344CB8AC3E}">
        <p14:creationId xmlns:p14="http://schemas.microsoft.com/office/powerpoint/2010/main" val="1874033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3126B-576F-40EF-9CD5-61FE15C567A8}"/>
              </a:ext>
            </a:extLst>
          </p:cNvPr>
          <p:cNvSpPr>
            <a:spLocks noGrp="1"/>
          </p:cNvSpPr>
          <p:nvPr>
            <p:ph type="title"/>
          </p:nvPr>
        </p:nvSpPr>
        <p:spPr>
          <a:xfrm>
            <a:off x="252921" y="1123848"/>
            <a:ext cx="3134856" cy="2649162"/>
          </a:xfrm>
        </p:spPr>
        <p:txBody>
          <a:bodyPr/>
          <a:lstStyle/>
          <a:p>
            <a:r>
              <a:rPr lang="en-GB" dirty="0"/>
              <a:t>Recall and Suicide </a:t>
            </a:r>
            <a:br>
              <a:rPr lang="en-GB" dirty="0"/>
            </a:br>
            <a:r>
              <a:rPr lang="en-GB" dirty="0"/>
              <a:t>(in prison)</a:t>
            </a:r>
          </a:p>
        </p:txBody>
      </p:sp>
      <p:sp>
        <p:nvSpPr>
          <p:cNvPr id="3" name="Content Placeholder 2">
            <a:extLst>
              <a:ext uri="{FF2B5EF4-FFF2-40B4-BE49-F238E27FC236}">
                <a16:creationId xmlns:a16="http://schemas.microsoft.com/office/drawing/2014/main" id="{4F55D50A-7EA9-475B-87FC-2460C6722638}"/>
              </a:ext>
            </a:extLst>
          </p:cNvPr>
          <p:cNvSpPr>
            <a:spLocks noGrp="1"/>
          </p:cNvSpPr>
          <p:nvPr>
            <p:ph idx="1"/>
          </p:nvPr>
        </p:nvSpPr>
        <p:spPr>
          <a:xfrm>
            <a:off x="3869268" y="864108"/>
            <a:ext cx="8002942" cy="5120640"/>
          </a:xfrm>
        </p:spPr>
        <p:txBody>
          <a:bodyPr>
            <a:normAutofit/>
          </a:bodyPr>
          <a:lstStyle/>
          <a:p>
            <a:pPr marL="0" indent="0">
              <a:buNone/>
            </a:pPr>
            <a:r>
              <a:rPr lang="en-GB" b="1" dirty="0"/>
              <a:t>It has also been recently identified that recall prisoners are at a greater risk of suicide/SID whilst in prison</a:t>
            </a:r>
          </a:p>
          <a:p>
            <a:pPr marL="0" indent="0">
              <a:buNone/>
            </a:pPr>
            <a:endParaRPr lang="en-GB" b="1" dirty="0"/>
          </a:p>
          <a:p>
            <a:pPr marL="0" indent="0">
              <a:buNone/>
            </a:pPr>
            <a:r>
              <a:rPr lang="en-GB" dirty="0"/>
              <a:t>“Recall to prison after a breach of licence was a noticeable characteristic of several of the deaths within the first few weeks in prison. Recall is an inevitably distressing experience and is a known risk factor for suicide and self-harm. However, we found cases where little information about their recall was provided to recalled prisoners, increasing their distress even further “  (Prison and Probation Ombudsmen, Learning Lessons, 2016)</a:t>
            </a:r>
          </a:p>
          <a:p>
            <a:pPr marL="0" indent="0">
              <a:buNone/>
            </a:pPr>
            <a:r>
              <a:rPr lang="en-GB" dirty="0"/>
              <a:t> </a:t>
            </a:r>
          </a:p>
          <a:p>
            <a:pPr marL="0" indent="0">
              <a:buNone/>
            </a:pPr>
            <a:r>
              <a:rPr lang="en-GB" b="1" dirty="0"/>
              <a:t>In context:</a:t>
            </a:r>
            <a:endParaRPr lang="en-GB" dirty="0"/>
          </a:p>
          <a:p>
            <a:pPr marL="0" indent="0">
              <a:buNone/>
            </a:pPr>
            <a:r>
              <a:rPr lang="en-GB" dirty="0"/>
              <a:t>18% of the most recent SIDs are recall prisoners</a:t>
            </a:r>
          </a:p>
          <a:p>
            <a:pPr marL="0" indent="0">
              <a:buNone/>
            </a:pPr>
            <a:r>
              <a:rPr lang="en-GB" dirty="0"/>
              <a:t>Compared with 7.6% of the prison population being recall prisoners (</a:t>
            </a:r>
            <a:r>
              <a:rPr lang="en-GB" dirty="0" err="1"/>
              <a:t>MoJ</a:t>
            </a:r>
            <a:r>
              <a:rPr lang="en-GB" dirty="0"/>
              <a:t>, June 2018) – so SIDs are disproportionately high in this group. </a:t>
            </a:r>
          </a:p>
          <a:p>
            <a:endParaRPr lang="en-GB" dirty="0"/>
          </a:p>
        </p:txBody>
      </p:sp>
      <p:sp>
        <p:nvSpPr>
          <p:cNvPr id="4" name="Date Placeholder 3">
            <a:extLst>
              <a:ext uri="{FF2B5EF4-FFF2-40B4-BE49-F238E27FC236}">
                <a16:creationId xmlns:a16="http://schemas.microsoft.com/office/drawing/2014/main" id="{4CCF577D-BD0A-49CE-A23E-1AF80735A9C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8FA00B5-FF4D-4605-9F32-FDA415CC67A7}" type="datetime1">
              <a:rPr kumimoji="0" lang="en-GB" sz="1100" b="0" i="0" u="none" strike="noStrike" kern="1200" cap="none" spc="0" normalizeH="0" baseline="0" noProof="0" smtClean="0">
                <a:ln>
                  <a:noFill/>
                </a:ln>
                <a:solidFill>
                  <a:prstClr val="black">
                    <a:lumMod val="50000"/>
                    <a:lumOff val="50000"/>
                  </a:prstClr>
                </a:solidFill>
                <a:effectLst/>
                <a:uLnTx/>
                <a:uFillTx/>
                <a:latin typeface="Corbe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02/12/2020</a:t>
            </a:fld>
            <a:endParaRPr kumimoji="0" lang="en-GB" sz="1100" b="0" i="0" u="none" strike="noStrike" kern="1200" cap="none" spc="0" normalizeH="0" baseline="0" noProof="0">
              <a:ln>
                <a:noFill/>
              </a:ln>
              <a:solidFill>
                <a:prstClr val="black">
                  <a:lumMod val="50000"/>
                  <a:lumOff val="50000"/>
                </a:prstClr>
              </a:solidFill>
              <a:effectLst/>
              <a:uLnTx/>
              <a:uFillTx/>
              <a:latin typeface="Corbel"/>
              <a:ea typeface="+mn-ea"/>
              <a:cs typeface="+mn-cs"/>
            </a:endParaRPr>
          </a:p>
        </p:txBody>
      </p:sp>
      <p:sp>
        <p:nvSpPr>
          <p:cNvPr id="5" name="Slide Number Placeholder 4">
            <a:extLst>
              <a:ext uri="{FF2B5EF4-FFF2-40B4-BE49-F238E27FC236}">
                <a16:creationId xmlns:a16="http://schemas.microsoft.com/office/drawing/2014/main" id="{1CB52857-996B-4A2B-98C6-721D8333A20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514F6D-689E-4CFC-88BB-AEA64CB55A23}" type="slidenum">
              <a:rPr kumimoji="0" lang="en-GB" sz="1200" b="1" i="0" u="none" strike="noStrike" kern="1200" cap="none" spc="0" normalizeH="0" baseline="0" noProof="0" smtClean="0">
                <a:ln>
                  <a:noFill/>
                </a:ln>
                <a:solidFill>
                  <a:srgbClr val="4A66AC"/>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1" i="0" u="none" strike="noStrike" kern="1200" cap="none" spc="0" normalizeH="0" baseline="0" noProof="0">
              <a:ln>
                <a:noFill/>
              </a:ln>
              <a:solidFill>
                <a:srgbClr val="4A66AC"/>
              </a:solidFill>
              <a:effectLst/>
              <a:uLnTx/>
              <a:uFillTx/>
              <a:latin typeface="Corbel"/>
              <a:ea typeface="+mn-ea"/>
              <a:cs typeface="+mn-cs"/>
            </a:endParaRPr>
          </a:p>
        </p:txBody>
      </p:sp>
      <p:pic>
        <p:nvPicPr>
          <p:cNvPr id="6" name="Picture 5">
            <a:extLst>
              <a:ext uri="{FF2B5EF4-FFF2-40B4-BE49-F238E27FC236}">
                <a16:creationId xmlns:a16="http://schemas.microsoft.com/office/drawing/2014/main" id="{95266C47-2727-46DE-8BC6-5FD1D6118EDF}"/>
              </a:ext>
            </a:extLst>
          </p:cNvPr>
          <p:cNvPicPr>
            <a:picLocks noChangeAspect="1"/>
          </p:cNvPicPr>
          <p:nvPr/>
        </p:nvPicPr>
        <p:blipFill>
          <a:blip r:embed="rId2"/>
          <a:stretch>
            <a:fillRect/>
          </a:stretch>
        </p:blipFill>
        <p:spPr>
          <a:xfrm>
            <a:off x="397483" y="3982915"/>
            <a:ext cx="2545122" cy="2476870"/>
          </a:xfrm>
          <a:prstGeom prst="rect">
            <a:avLst/>
          </a:prstGeom>
        </p:spPr>
      </p:pic>
    </p:spTree>
    <p:extLst>
      <p:ext uri="{BB962C8B-B14F-4D97-AF65-F5344CB8AC3E}">
        <p14:creationId xmlns:p14="http://schemas.microsoft.com/office/powerpoint/2010/main" val="40026001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D686E51D-FF69-42AF-8315-672BD66CB37F}"/>
              </a:ext>
            </a:extLst>
          </p:cNvPr>
          <p:cNvSpPr>
            <a:spLocks noGrp="1"/>
          </p:cNvSpPr>
          <p:nvPr>
            <p:ph type="title"/>
          </p:nvPr>
        </p:nvSpPr>
        <p:spPr>
          <a:xfrm>
            <a:off x="492370" y="605896"/>
            <a:ext cx="3084844" cy="5646208"/>
          </a:xfrm>
        </p:spPr>
        <p:txBody>
          <a:bodyPr anchor="ctr">
            <a:normAutofit/>
          </a:bodyPr>
          <a:lstStyle/>
          <a:p>
            <a:r>
              <a:rPr lang="en-GB" sz="3600" dirty="0">
                <a:solidFill>
                  <a:srgbClr val="FFFFFF"/>
                </a:solidFill>
              </a:rPr>
              <a:t>What is ‘relevant information’</a:t>
            </a:r>
            <a:br>
              <a:rPr lang="en-GB" sz="3600" dirty="0">
                <a:solidFill>
                  <a:srgbClr val="FFFFFF"/>
                </a:solidFill>
              </a:rPr>
            </a:br>
            <a:br>
              <a:rPr lang="en-GB" sz="3600" dirty="0">
                <a:solidFill>
                  <a:srgbClr val="FFFFFF"/>
                </a:solidFill>
              </a:rPr>
            </a:br>
            <a:r>
              <a:rPr lang="en-GB" sz="3600" dirty="0">
                <a:solidFill>
                  <a:srgbClr val="FFFFFF"/>
                </a:solidFill>
              </a:rPr>
              <a:t>A two-way street!</a:t>
            </a: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6DC0122F-BC32-4BE4-815B-09D14E090FF1}"/>
              </a:ext>
            </a:extLst>
          </p:cNvPr>
          <p:cNvSpPr>
            <a:spLocks noGrp="1"/>
          </p:cNvSpPr>
          <p:nvPr>
            <p:ph idx="1"/>
          </p:nvPr>
        </p:nvSpPr>
        <p:spPr>
          <a:xfrm>
            <a:off x="4742016" y="605896"/>
            <a:ext cx="7023886" cy="5646208"/>
          </a:xfrm>
        </p:spPr>
        <p:txBody>
          <a:bodyPr anchor="ctr">
            <a:normAutofit/>
          </a:bodyPr>
          <a:lstStyle/>
          <a:p>
            <a:pPr marL="0" indent="0">
              <a:buNone/>
            </a:pPr>
            <a:r>
              <a:rPr lang="en-GB" sz="1900" dirty="0"/>
              <a:t>We often hear about passing on ‘relevant information’.   In suicide and self-harm management this includes:</a:t>
            </a:r>
          </a:p>
          <a:p>
            <a:endParaRPr lang="en-GB" sz="1900" dirty="0"/>
          </a:p>
          <a:p>
            <a:pPr>
              <a:buFont typeface="Wingdings" panose="05000000000000000000" pitchFamily="2" charset="2"/>
              <a:buChar char="q"/>
            </a:pPr>
            <a:r>
              <a:rPr lang="en-GB" sz="1900" dirty="0"/>
              <a:t>  Any knowledge of suicide and self-harm events at any age – in particular more serious events or where lethal methods were used (e.g. ligature, trains, falling from height) as we know these especially raise the current and lifetime risk.</a:t>
            </a:r>
          </a:p>
          <a:p>
            <a:pPr>
              <a:buFont typeface="Wingdings" panose="05000000000000000000" pitchFamily="2" charset="2"/>
              <a:buChar char="q"/>
            </a:pPr>
            <a:r>
              <a:rPr lang="en-GB" sz="1900" dirty="0"/>
              <a:t>  Knowledge of any relevant risk factors for suicide or self-harm</a:t>
            </a:r>
          </a:p>
          <a:p>
            <a:pPr>
              <a:buFont typeface="Wingdings" panose="05000000000000000000" pitchFamily="2" charset="2"/>
              <a:buChar char="q"/>
            </a:pPr>
            <a:r>
              <a:rPr lang="en-GB" sz="1900" dirty="0"/>
              <a:t>  The current situation with the Service-user or resident with your service e.g. current needs, treatment/intervention and engagement and any upcoming ‘endings’</a:t>
            </a:r>
          </a:p>
          <a:p>
            <a:pPr>
              <a:buFont typeface="Wingdings" panose="05000000000000000000" pitchFamily="2" charset="2"/>
              <a:buChar char="q"/>
            </a:pPr>
            <a:r>
              <a:rPr lang="en-GB" sz="1900" dirty="0"/>
              <a:t>  The current circumstances with the resident which may be difficult or bring about a change (even if seems positive e.g. birth of a child). </a:t>
            </a:r>
          </a:p>
          <a:p>
            <a:pPr>
              <a:buFont typeface="Wingdings" panose="05000000000000000000" pitchFamily="2" charset="2"/>
              <a:buChar char="q"/>
            </a:pPr>
            <a:r>
              <a:rPr lang="en-GB" sz="1900" dirty="0"/>
              <a:t>  Knowledge of ways of coping and helpful things to support the individual</a:t>
            </a:r>
          </a:p>
          <a:p>
            <a:endParaRPr lang="en-GB" sz="1900" dirty="0"/>
          </a:p>
        </p:txBody>
      </p:sp>
    </p:spTree>
    <p:extLst>
      <p:ext uri="{BB962C8B-B14F-4D97-AF65-F5344CB8AC3E}">
        <p14:creationId xmlns:p14="http://schemas.microsoft.com/office/powerpoint/2010/main" val="3075217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0890-D879-46EE-A9EF-849DF93DFC9B}"/>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1B0F6B6B-6560-401E-96C2-40A9AD5078F3}"/>
              </a:ext>
            </a:extLst>
          </p:cNvPr>
          <p:cNvPicPr>
            <a:picLocks noGrp="1" noChangeAspect="1"/>
          </p:cNvPicPr>
          <p:nvPr>
            <p:ph idx="1"/>
          </p:nvPr>
        </p:nvPicPr>
        <p:blipFill rotWithShape="1">
          <a:blip r:embed="rId2"/>
          <a:srcRect l="19703" t="15014" r="35980" b="4293"/>
          <a:stretch/>
        </p:blipFill>
        <p:spPr>
          <a:xfrm>
            <a:off x="2592280" y="144560"/>
            <a:ext cx="6445188" cy="6713440"/>
          </a:xfrm>
          <a:prstGeom prst="rect">
            <a:avLst/>
          </a:prstGeom>
        </p:spPr>
      </p:pic>
    </p:spTree>
    <p:extLst>
      <p:ext uri="{BB962C8B-B14F-4D97-AF65-F5344CB8AC3E}">
        <p14:creationId xmlns:p14="http://schemas.microsoft.com/office/powerpoint/2010/main" val="221940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E0890-D879-46EE-A9EF-849DF93DFC9B}"/>
              </a:ext>
            </a:extLst>
          </p:cNvPr>
          <p:cNvSpPr>
            <a:spLocks noGrp="1"/>
          </p:cNvSpPr>
          <p:nvPr>
            <p:ph type="title"/>
          </p:nvPr>
        </p:nvSpPr>
        <p:spPr/>
        <p:txBody>
          <a:bodyPr/>
          <a:lstStyle/>
          <a:p>
            <a:endParaRPr lang="en-GB"/>
          </a:p>
        </p:txBody>
      </p:sp>
      <p:pic>
        <p:nvPicPr>
          <p:cNvPr id="4" name="Content Placeholder 3">
            <a:extLst>
              <a:ext uri="{FF2B5EF4-FFF2-40B4-BE49-F238E27FC236}">
                <a16:creationId xmlns:a16="http://schemas.microsoft.com/office/drawing/2014/main" id="{1B0F6B6B-6560-401E-96C2-40A9AD5078F3}"/>
              </a:ext>
            </a:extLst>
          </p:cNvPr>
          <p:cNvPicPr>
            <a:picLocks noGrp="1" noChangeAspect="1"/>
          </p:cNvPicPr>
          <p:nvPr>
            <p:ph idx="1"/>
          </p:nvPr>
        </p:nvPicPr>
        <p:blipFill rotWithShape="1">
          <a:blip r:embed="rId2"/>
          <a:srcRect l="19834" t="49450" r="36029" b="26328"/>
          <a:stretch/>
        </p:blipFill>
        <p:spPr>
          <a:xfrm>
            <a:off x="266330" y="286603"/>
            <a:ext cx="11842812" cy="5581537"/>
          </a:xfrm>
          <a:prstGeom prst="rect">
            <a:avLst/>
          </a:prstGeom>
        </p:spPr>
      </p:pic>
    </p:spTree>
    <p:extLst>
      <p:ext uri="{BB962C8B-B14F-4D97-AF65-F5344CB8AC3E}">
        <p14:creationId xmlns:p14="http://schemas.microsoft.com/office/powerpoint/2010/main" val="331356095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34B4C-328F-407F-B9D2-F2EFD11934EE}"/>
              </a:ext>
            </a:extLst>
          </p:cNvPr>
          <p:cNvSpPr>
            <a:spLocks noGrp="1"/>
          </p:cNvSpPr>
          <p:nvPr>
            <p:ph type="title"/>
          </p:nvPr>
        </p:nvSpPr>
        <p:spPr/>
        <p:txBody>
          <a:bodyPr/>
          <a:lstStyle/>
          <a:p>
            <a:r>
              <a:rPr lang="en-GB" dirty="0"/>
              <a:t>Who to ask or tell other than POM?</a:t>
            </a:r>
          </a:p>
        </p:txBody>
      </p:sp>
      <p:sp>
        <p:nvSpPr>
          <p:cNvPr id="3" name="Content Placeholder 2">
            <a:extLst>
              <a:ext uri="{FF2B5EF4-FFF2-40B4-BE49-F238E27FC236}">
                <a16:creationId xmlns:a16="http://schemas.microsoft.com/office/drawing/2014/main" id="{012B6A8A-9B78-4C9A-8435-80B251A1AEFA}"/>
              </a:ext>
            </a:extLst>
          </p:cNvPr>
          <p:cNvSpPr>
            <a:spLocks noGrp="1"/>
          </p:cNvSpPr>
          <p:nvPr>
            <p:ph idx="1"/>
          </p:nvPr>
        </p:nvSpPr>
        <p:spPr>
          <a:xfrm>
            <a:off x="630315" y="1845734"/>
            <a:ext cx="10525365" cy="4023360"/>
          </a:xfrm>
        </p:spPr>
        <p:txBody>
          <a:bodyPr/>
          <a:lstStyle/>
          <a:p>
            <a:r>
              <a:rPr lang="en-GB" b="1" dirty="0"/>
              <a:t>Healthcare</a:t>
            </a:r>
          </a:p>
          <a:p>
            <a:r>
              <a:rPr lang="en-GB" dirty="0"/>
              <a:t>To gain all medical and health information including community plans</a:t>
            </a:r>
          </a:p>
          <a:p>
            <a:r>
              <a:rPr lang="en-GB" dirty="0"/>
              <a:t>Be mindful that healthcare staff may not have access to the ACCT form or have the full picture of suicide/SH risk where no injury occurred.   Healthcare should have records of any major injuries.</a:t>
            </a:r>
          </a:p>
          <a:p>
            <a:r>
              <a:rPr lang="en-GB" b="1" dirty="0"/>
              <a:t>Safety Custody</a:t>
            </a:r>
          </a:p>
          <a:p>
            <a:r>
              <a:rPr lang="en-GB" dirty="0"/>
              <a:t>This is the department in the prison who has the brief to oversee suicide and self-harm management. They will have the best knowledge of who to talk to, if they can’t assist directly. </a:t>
            </a:r>
          </a:p>
          <a:p>
            <a:r>
              <a:rPr lang="en-GB" b="1" dirty="0"/>
              <a:t>Orderly Officer or Duty Governor</a:t>
            </a:r>
          </a:p>
          <a:p>
            <a:r>
              <a:rPr lang="en-GB" dirty="0"/>
              <a:t>At all times there will be an orderly officer on duty and either a present/on-call Duty Governor so if the request or passing on of information is urgent, then you can contact them.  </a:t>
            </a:r>
          </a:p>
        </p:txBody>
      </p:sp>
    </p:spTree>
    <p:extLst>
      <p:ext uri="{BB962C8B-B14F-4D97-AF65-F5344CB8AC3E}">
        <p14:creationId xmlns:p14="http://schemas.microsoft.com/office/powerpoint/2010/main" val="2295380365"/>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743266329F80488EAD3E281C565628" ma:contentTypeVersion="9" ma:contentTypeDescription="Create a new document." ma:contentTypeScope="" ma:versionID="cdf8d1802e5fc2dd9a583d37c247b82a">
  <xsd:schema xmlns:xsd="http://www.w3.org/2001/XMLSchema" xmlns:xs="http://www.w3.org/2001/XMLSchema" xmlns:p="http://schemas.microsoft.com/office/2006/metadata/properties" xmlns:ns3="c639100c-17e0-42e5-a80f-7f97c0c8a90e" targetNamespace="http://schemas.microsoft.com/office/2006/metadata/properties" ma:root="true" ma:fieldsID="1e84bcdbd15b76ae76d3da1a16f92ef9" ns3:_="">
    <xsd:import namespace="c639100c-17e0-42e5-a80f-7f97c0c8a90e"/>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AutoKeyPoints" minOccurs="0"/>
                <xsd:element ref="ns3:MediaServiceKeyPoints"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39100c-17e0-42e5-a80f-7f97c0c8a9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C66956-3B1A-4FAE-A303-E785B44B8F3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c639100c-17e0-42e5-a80f-7f97c0c8a90e"/>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43C3CB77-90A0-4C87-AAF1-312F1D4770BD}">
  <ds:schemaRefs>
    <ds:schemaRef ds:uri="http://schemas.microsoft.com/sharepoint/v3/contenttype/forms"/>
  </ds:schemaRefs>
</ds:datastoreItem>
</file>

<file path=customXml/itemProps3.xml><?xml version="1.0" encoding="utf-8"?>
<ds:datastoreItem xmlns:ds="http://schemas.openxmlformats.org/officeDocument/2006/customXml" ds:itemID="{B954E12E-B697-4543-9A72-A807A0F2CE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39100c-17e0-42e5-a80f-7f97c0c8a90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0</TotalTime>
  <Words>719</Words>
  <Application>Microsoft Office PowerPoint</Application>
  <PresentationFormat>Widescreen</PresentationFormat>
  <Paragraphs>40</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Calibri Light</vt:lpstr>
      <vt:lpstr>Corbel</vt:lpstr>
      <vt:lpstr>Wingdings</vt:lpstr>
      <vt:lpstr>Retrospect</vt:lpstr>
      <vt:lpstr>Suicide risk after prison or recall</vt:lpstr>
      <vt:lpstr>Suicide risk under supervision</vt:lpstr>
      <vt:lpstr>Recall/Breach and Suicide</vt:lpstr>
      <vt:lpstr>Recall and Suicide  (in prison)</vt:lpstr>
      <vt:lpstr>What is ‘relevant information’  A two-way street!</vt:lpstr>
      <vt:lpstr>PowerPoint Presentation</vt:lpstr>
      <vt:lpstr>PowerPoint Presentation</vt:lpstr>
      <vt:lpstr>Who to ask or tell other than POM?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Suicide risk after prison</dc:title>
  <dc:creator>Slade, Karen</dc:creator>
  <cp:lastModifiedBy>Sullivan, Linda</cp:lastModifiedBy>
  <cp:revision>7</cp:revision>
  <dcterms:created xsi:type="dcterms:W3CDTF">2020-09-10T12:43:37Z</dcterms:created>
  <dcterms:modified xsi:type="dcterms:W3CDTF">2020-12-02T15:12:54Z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0x01010070743266329F80488EAD3E281C565628</vt:lpwstr>
  </property>
</Properties>
</file>