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7" r:id="rId3"/>
    <p:sldId id="274" r:id="rId4"/>
    <p:sldId id="256" r:id="rId5"/>
    <p:sldId id="271" r:id="rId6"/>
    <p:sldId id="268" r:id="rId7"/>
    <p:sldId id="269" r:id="rId8"/>
    <p:sldId id="264" r:id="rId9"/>
    <p:sldId id="270" r:id="rId10"/>
    <p:sldId id="272" r:id="rId11"/>
    <p:sldId id="287" r:id="rId12"/>
    <p:sldId id="290" r:id="rId13"/>
    <p:sldId id="291" r:id="rId14"/>
    <p:sldId id="260" r:id="rId15"/>
    <p:sldId id="258" r:id="rId16"/>
    <p:sldId id="267" r:id="rId17"/>
    <p:sldId id="284" r:id="rId18"/>
    <p:sldId id="288" r:id="rId19"/>
    <p:sldId id="289" r:id="rId20"/>
    <p:sldId id="259" r:id="rId21"/>
    <p:sldId id="292" r:id="rId22"/>
    <p:sldId id="293" r:id="rId23"/>
    <p:sldId id="295" r:id="rId24"/>
    <p:sldId id="294" r:id="rId25"/>
    <p:sldId id="263" r:id="rId26"/>
    <p:sldId id="296" r:id="rId27"/>
    <p:sldId id="297" r:id="rId28"/>
    <p:sldId id="273" r:id="rId29"/>
    <p:sldId id="276"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55" d="100"/>
          <a:sy n="55" d="100"/>
        </p:scale>
        <p:origin x="6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RNARD%20KOFI%20DOM\Documents\PhD%20NTU\ACADEMIC\Project%20Transfer%20Document\Literature%20Review\2.%20Literature%20on%20Perceived%20Vulnerability\Literature%20Review\PV%20LR%20Tables%20and%20Figures%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2800" dirty="0"/>
              <a:t>% REDUCTION IN RESERVES (BY 2018/19)</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Sheet2!$C$1</c:f>
              <c:strCache>
                <c:ptCount val="1"/>
                <c:pt idx="0">
                  <c:v>% LOSS IN RESERVE (BY 2018/19)</c:v>
                </c:pt>
              </c:strCache>
            </c:strRef>
          </c:tx>
          <c:spPr>
            <a:solidFill>
              <a:srgbClr val="FF0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Sheet2!$B$2:$B$12</c:f>
              <c:strCache>
                <c:ptCount val="11"/>
                <c:pt idx="0">
                  <c:v>Northamptonshire</c:v>
                </c:pt>
                <c:pt idx="1">
                  <c:v>Somerset</c:v>
                </c:pt>
                <c:pt idx="2">
                  <c:v>Thurrock</c:v>
                </c:pt>
                <c:pt idx="3">
                  <c:v>Rotherham</c:v>
                </c:pt>
                <c:pt idx="4">
                  <c:v>Croydon</c:v>
                </c:pt>
                <c:pt idx="5">
                  <c:v>Stoke-on-Trent</c:v>
                </c:pt>
                <c:pt idx="6">
                  <c:v>Sutton</c:v>
                </c:pt>
                <c:pt idx="7">
                  <c:v>Isles of Scilly</c:v>
                </c:pt>
                <c:pt idx="8">
                  <c:v>Knowsley</c:v>
                </c:pt>
                <c:pt idx="9">
                  <c:v>Greenwich</c:v>
                </c:pt>
                <c:pt idx="10">
                  <c:v>Medway</c:v>
                </c:pt>
              </c:strCache>
            </c:strRef>
          </c:cat>
          <c:val>
            <c:numRef>
              <c:f>Sheet2!$C$2:$C$12</c:f>
              <c:numCache>
                <c:formatCode>0%</c:formatCode>
                <c:ptCount val="11"/>
                <c:pt idx="0">
                  <c:v>0.91</c:v>
                </c:pt>
                <c:pt idx="1">
                  <c:v>0.73</c:v>
                </c:pt>
                <c:pt idx="2">
                  <c:v>0.62</c:v>
                </c:pt>
                <c:pt idx="3">
                  <c:v>0.57999999999999996</c:v>
                </c:pt>
                <c:pt idx="4">
                  <c:v>0.55000000000000004</c:v>
                </c:pt>
                <c:pt idx="5">
                  <c:v>0.55000000000000004</c:v>
                </c:pt>
                <c:pt idx="6">
                  <c:v>0.46</c:v>
                </c:pt>
                <c:pt idx="7">
                  <c:v>0.46</c:v>
                </c:pt>
                <c:pt idx="8">
                  <c:v>0.44</c:v>
                </c:pt>
                <c:pt idx="9">
                  <c:v>0.44</c:v>
                </c:pt>
                <c:pt idx="10">
                  <c:v>0.44</c:v>
                </c:pt>
              </c:numCache>
            </c:numRef>
          </c:val>
          <c:extLst>
            <c:ext xmlns:c16="http://schemas.microsoft.com/office/drawing/2014/chart" uri="{C3380CC4-5D6E-409C-BE32-E72D297353CC}">
              <c16:uniqueId val="{00000000-025D-4BF1-816B-C6606B9D1B9F}"/>
            </c:ext>
          </c:extLst>
        </c:ser>
        <c:dLbls>
          <c:showLegendKey val="0"/>
          <c:showVal val="0"/>
          <c:showCatName val="0"/>
          <c:showSerName val="0"/>
          <c:showPercent val="0"/>
          <c:showBubbleSize val="0"/>
        </c:dLbls>
        <c:gapWidth val="115"/>
        <c:overlap val="-20"/>
        <c:axId val="2011674223"/>
        <c:axId val="2012044383"/>
      </c:barChart>
      <c:catAx>
        <c:axId val="2011674223"/>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2044383"/>
        <c:crosses val="autoZero"/>
        <c:auto val="1"/>
        <c:lblAlgn val="ctr"/>
        <c:lblOffset val="100"/>
        <c:noMultiLvlLbl val="0"/>
      </c:catAx>
      <c:valAx>
        <c:axId val="20120443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16742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54B12-6F4B-4C36-B5AB-292EC5B27EF2}" type="datetimeFigureOut">
              <a:rPr lang="en-GB" smtClean="0"/>
              <a:t>23/04/2021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B811F-65CA-48D1-8F53-EA7D9FBA514E}" type="slidenum">
              <a:rPr lang="en-GB" smtClean="0"/>
              <a:t>‹#›</a:t>
            </a:fld>
            <a:endParaRPr lang="en-GB"/>
          </a:p>
        </p:txBody>
      </p:sp>
    </p:spTree>
    <p:extLst>
      <p:ext uri="{BB962C8B-B14F-4D97-AF65-F5344CB8AC3E}">
        <p14:creationId xmlns:p14="http://schemas.microsoft.com/office/powerpoint/2010/main" val="124490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2E8A-D803-4E55-8A56-A614AD8FB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F9C728-0FBD-453A-AF49-5A96090DD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8E191-37A0-47EC-87C0-750EAC340E27}"/>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5" name="Footer Placeholder 4">
            <a:extLst>
              <a:ext uri="{FF2B5EF4-FFF2-40B4-BE49-F238E27FC236}">
                <a16:creationId xmlns:a16="http://schemas.microsoft.com/office/drawing/2014/main" id="{D02BA5A3-95C3-429E-B140-23833D93E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29FA67-E23D-4135-93E6-3EC60F5BF379}"/>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416096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6E57-BAF9-4F99-8EC7-E48070A3EC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938A9-2FBE-4031-A458-137FB3219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1BD08-9CE2-4707-AE03-AF6BBC77F1F5}"/>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5" name="Footer Placeholder 4">
            <a:extLst>
              <a:ext uri="{FF2B5EF4-FFF2-40B4-BE49-F238E27FC236}">
                <a16:creationId xmlns:a16="http://schemas.microsoft.com/office/drawing/2014/main" id="{F98FE1D7-0ACA-41DB-A51C-96CF68420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16EED-4E6D-4A89-A95C-B28DAC382C2F}"/>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207387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88B70-2035-4F37-AFC0-FE9751E948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2C2547-4BA1-4831-A70C-BF9EE051E3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D38EED-B7BC-4D63-ACBE-36D7EE4EF5D2}"/>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5" name="Footer Placeholder 4">
            <a:extLst>
              <a:ext uri="{FF2B5EF4-FFF2-40B4-BE49-F238E27FC236}">
                <a16:creationId xmlns:a16="http://schemas.microsoft.com/office/drawing/2014/main" id="{078B001D-B886-43C4-94D1-3DDC02B04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0C7CE3-11D2-4F64-8FFB-74AC9D2299A9}"/>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396030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29FF76-F6B4-45D6-882F-9B66E70D578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236292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29FF76-F6B4-45D6-882F-9B66E70D578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3319361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29FF76-F6B4-45D6-882F-9B66E70D578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423981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29FF76-F6B4-45D6-882F-9B66E70D5788}"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353739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29FF76-F6B4-45D6-882F-9B66E70D5788}" type="datetimeFigureOut">
              <a:rPr lang="en-GB" smtClean="0"/>
              <a:t>23/04/2021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1961193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29FF76-F6B4-45D6-882F-9B66E70D5788}" type="datetimeFigureOut">
              <a:rPr lang="en-GB" smtClean="0"/>
              <a:t>23/04/2021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2260030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9FF76-F6B4-45D6-882F-9B66E70D5788}" type="datetimeFigureOut">
              <a:rPr lang="en-GB" smtClean="0"/>
              <a:t>23/04/2021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1561659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29FF76-F6B4-45D6-882F-9B66E70D5788}"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268159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B519-3ED7-4BCC-B33D-149EAC799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A97F05-15E5-4277-82EC-F147F72CD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17D13-F30A-41EC-90F8-679E26D307EB}"/>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5" name="Footer Placeholder 4">
            <a:extLst>
              <a:ext uri="{FF2B5EF4-FFF2-40B4-BE49-F238E27FC236}">
                <a16:creationId xmlns:a16="http://schemas.microsoft.com/office/drawing/2014/main" id="{F5A8CC4C-5DC6-4C5C-AA7C-1E31683FF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948CEB-6D5A-453D-9198-00267BCBDB20}"/>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2584681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29FF76-F6B4-45D6-882F-9B66E70D5788}"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1504576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29FF76-F6B4-45D6-882F-9B66E70D578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2220817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29FF76-F6B4-45D6-882F-9B66E70D578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E5A5E-C630-4477-979C-4FDC7C3EADAA}" type="slidenum">
              <a:rPr lang="en-GB" smtClean="0"/>
              <a:t>‹#›</a:t>
            </a:fld>
            <a:endParaRPr lang="en-GB"/>
          </a:p>
        </p:txBody>
      </p:sp>
    </p:spTree>
    <p:extLst>
      <p:ext uri="{BB962C8B-B14F-4D97-AF65-F5344CB8AC3E}">
        <p14:creationId xmlns:p14="http://schemas.microsoft.com/office/powerpoint/2010/main" val="152153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0041-FB1E-4834-BFAA-A4E5B1A4A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1131D-4A90-4D07-B48E-649A525FD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F2F09-3BBE-4190-B349-6E0AAFE415A1}"/>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5" name="Footer Placeholder 4">
            <a:extLst>
              <a:ext uri="{FF2B5EF4-FFF2-40B4-BE49-F238E27FC236}">
                <a16:creationId xmlns:a16="http://schemas.microsoft.com/office/drawing/2014/main" id="{D02429FB-A9A0-4C42-B38B-9D3FE86F16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15A3F3-5FF5-416D-B768-E86423F86AE7}"/>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359113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2DF8-537A-4342-8A13-C2D72746BE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81850C-566E-4E43-B9FE-70B1805CD4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4DB594-7905-4CFB-9F81-F48D7C929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5D36EB-0930-412E-A199-434A5F3A41FB}"/>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6" name="Footer Placeholder 5">
            <a:extLst>
              <a:ext uri="{FF2B5EF4-FFF2-40B4-BE49-F238E27FC236}">
                <a16:creationId xmlns:a16="http://schemas.microsoft.com/office/drawing/2014/main" id="{F2CBE747-E9E9-408D-8885-A208EEB7D8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DE0B83-FEF6-43C1-9313-0E8F3144B5F3}"/>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414145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7B6E5-DD3C-4441-9606-510B839DD4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870BFF-A0DE-411D-A32F-12B0D5DB2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725A41-1AAB-4F30-8C14-D69A81A34A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AC6E16-2278-44D1-A778-60FF166AA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96C7FC-D44E-4C53-A379-512FC11EB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830C57-5E86-4239-9D74-7763BE48828B}"/>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8" name="Footer Placeholder 7">
            <a:extLst>
              <a:ext uri="{FF2B5EF4-FFF2-40B4-BE49-F238E27FC236}">
                <a16:creationId xmlns:a16="http://schemas.microsoft.com/office/drawing/2014/main" id="{549A43D0-5F28-4006-9D0F-1D807A96B0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62C34C-548C-492D-889F-C8A70EC9F193}"/>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11093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94E9-AC81-4D96-9BC8-486BDDEFAE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33A8AD-24E4-4CDC-8E8A-6F292E752488}"/>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4" name="Footer Placeholder 3">
            <a:extLst>
              <a:ext uri="{FF2B5EF4-FFF2-40B4-BE49-F238E27FC236}">
                <a16:creationId xmlns:a16="http://schemas.microsoft.com/office/drawing/2014/main" id="{D81AEEB1-9762-49CB-BF2A-3C91DBAA32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CB437D-8747-4045-8D9F-C3FBFC7A1938}"/>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259814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D1462-6A63-43D6-921A-2E2847DC66A1}"/>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3" name="Footer Placeholder 2">
            <a:extLst>
              <a:ext uri="{FF2B5EF4-FFF2-40B4-BE49-F238E27FC236}">
                <a16:creationId xmlns:a16="http://schemas.microsoft.com/office/drawing/2014/main" id="{2B717ADB-CDAE-44CB-9D50-F0F59DD925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502776-CD10-4F09-A555-1FC36DA06049}"/>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110681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5822-A18F-4B31-9C92-FC59DB9AA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426836-17AF-45EC-A4D6-9A936550B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45CAA7-690A-4785-B822-67461037C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838DD-82A5-45F0-923A-ACF39F76E049}"/>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6" name="Footer Placeholder 5">
            <a:extLst>
              <a:ext uri="{FF2B5EF4-FFF2-40B4-BE49-F238E27FC236}">
                <a16:creationId xmlns:a16="http://schemas.microsoft.com/office/drawing/2014/main" id="{B68D64EC-E8F6-4A9A-844A-44C7D15BC2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36F449-0FB9-4CBD-9C53-C19C91D51430}"/>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373559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B045-A03C-4BFD-85C6-1CF9E80A3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8B85E4-6815-4284-967C-31C10D5E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FBAD50-ACB4-4A10-BD13-29F5E8716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E6A19-2AB1-4E9E-BECA-90EAFF3541EF}"/>
              </a:ext>
            </a:extLst>
          </p:cNvPr>
          <p:cNvSpPr>
            <a:spLocks noGrp="1"/>
          </p:cNvSpPr>
          <p:nvPr>
            <p:ph type="dt" sz="half" idx="10"/>
          </p:nvPr>
        </p:nvSpPr>
        <p:spPr/>
        <p:txBody>
          <a:bodyPr/>
          <a:lstStyle/>
          <a:p>
            <a:fld id="{54E340D8-34A4-4E1C-9283-CA6E2C522EE0}" type="datetimeFigureOut">
              <a:rPr lang="en-GB" smtClean="0"/>
              <a:t>23/04/2021</a:t>
            </a:fld>
            <a:endParaRPr lang="en-GB"/>
          </a:p>
        </p:txBody>
      </p:sp>
      <p:sp>
        <p:nvSpPr>
          <p:cNvPr id="6" name="Footer Placeholder 5">
            <a:extLst>
              <a:ext uri="{FF2B5EF4-FFF2-40B4-BE49-F238E27FC236}">
                <a16:creationId xmlns:a16="http://schemas.microsoft.com/office/drawing/2014/main" id="{B4260234-4029-4C4D-9B28-ACDA596C07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19435-B8A0-46A2-8DCA-6D9F2371EC9A}"/>
              </a:ext>
            </a:extLst>
          </p:cNvPr>
          <p:cNvSpPr>
            <a:spLocks noGrp="1"/>
          </p:cNvSpPr>
          <p:nvPr>
            <p:ph type="sldNum" sz="quarter" idx="12"/>
          </p:nvPr>
        </p:nvSpPr>
        <p:spPr/>
        <p:txBody>
          <a:bodyPr/>
          <a:lstStyle/>
          <a:p>
            <a:fld id="{AA19B6C5-C628-44CB-A6A4-2F5D192C2D75}" type="slidenum">
              <a:rPr lang="en-GB" smtClean="0"/>
              <a:t>‹#›</a:t>
            </a:fld>
            <a:endParaRPr lang="en-GB"/>
          </a:p>
        </p:txBody>
      </p:sp>
    </p:spTree>
    <p:extLst>
      <p:ext uri="{BB962C8B-B14F-4D97-AF65-F5344CB8AC3E}">
        <p14:creationId xmlns:p14="http://schemas.microsoft.com/office/powerpoint/2010/main" val="203405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6C72F-4232-48D3-9A0C-C6A79F8392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D54648-B753-4ABE-9DEE-03699AA51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6D74B6-9CA5-4EFE-A439-AB93C881E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340D8-34A4-4E1C-9283-CA6E2C522EE0}" type="datetimeFigureOut">
              <a:rPr lang="en-GB" smtClean="0"/>
              <a:t>23/04/2021</a:t>
            </a:fld>
            <a:endParaRPr lang="en-GB"/>
          </a:p>
        </p:txBody>
      </p:sp>
      <p:sp>
        <p:nvSpPr>
          <p:cNvPr id="5" name="Footer Placeholder 4">
            <a:extLst>
              <a:ext uri="{FF2B5EF4-FFF2-40B4-BE49-F238E27FC236}">
                <a16:creationId xmlns:a16="http://schemas.microsoft.com/office/drawing/2014/main" id="{CFE5A9CF-C1F7-4ECD-9185-9074E84B6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F8C87C-799F-4C7B-9909-DC5C9265E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9B6C5-C628-44CB-A6A4-2F5D192C2D75}" type="slidenum">
              <a:rPr lang="en-GB" smtClean="0"/>
              <a:t>‹#›</a:t>
            </a:fld>
            <a:endParaRPr lang="en-GB"/>
          </a:p>
        </p:txBody>
      </p:sp>
    </p:spTree>
    <p:extLst>
      <p:ext uri="{BB962C8B-B14F-4D97-AF65-F5344CB8AC3E}">
        <p14:creationId xmlns:p14="http://schemas.microsoft.com/office/powerpoint/2010/main" val="422911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9FF76-F6B4-45D6-882F-9B66E70D5788}" type="datetimeFigureOut">
              <a:rPr lang="en-GB" smtClean="0"/>
              <a:t>23/04/2021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5A5E-C630-4477-979C-4FDC7C3EADAA}" type="slidenum">
              <a:rPr lang="en-GB" smtClean="0"/>
              <a:t>‹#›</a:t>
            </a:fld>
            <a:endParaRPr lang="en-GB"/>
          </a:p>
        </p:txBody>
      </p:sp>
    </p:spTree>
    <p:extLst>
      <p:ext uri="{BB962C8B-B14F-4D97-AF65-F5344CB8AC3E}">
        <p14:creationId xmlns:p14="http://schemas.microsoft.com/office/powerpoint/2010/main" val="2946323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farm4.staticflickr.com/3190/2706088547_f08c088bf1_z.jpg">
            <a:extLst>
              <a:ext uri="{FF2B5EF4-FFF2-40B4-BE49-F238E27FC236}">
                <a16:creationId xmlns:a16="http://schemas.microsoft.com/office/drawing/2014/main" id="{A7214B90-56C2-4CFB-84CE-CD05E6F6F6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5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9072FC8-7713-494A-BE15-221D5E96BF8F}"/>
              </a:ext>
            </a:extLst>
          </p:cNvPr>
          <p:cNvSpPr>
            <a:spLocks noGrp="1"/>
          </p:cNvSpPr>
          <p:nvPr>
            <p:ph type="title"/>
          </p:nvPr>
        </p:nvSpPr>
        <p:spPr>
          <a:xfrm>
            <a:off x="709448" y="1913950"/>
            <a:ext cx="4204137" cy="1342754"/>
          </a:xfrm>
        </p:spPr>
        <p:txBody>
          <a:bodyPr>
            <a:noAutofit/>
          </a:bodyPr>
          <a:lstStyle/>
          <a:p>
            <a:pPr algn="ctr"/>
            <a:r>
              <a:rPr lang="en-GB" sz="2400" b="1" dirty="0"/>
              <a:t>European Group for Public Administration</a:t>
            </a:r>
            <a:br>
              <a:rPr lang="en-GB" sz="2400" b="1" dirty="0"/>
            </a:br>
            <a:r>
              <a:rPr lang="en-GB" sz="2400" b="1" dirty="0"/>
              <a:t>Conference</a:t>
            </a:r>
            <a:br>
              <a:rPr lang="en-GB" sz="2400" b="1" dirty="0"/>
            </a:br>
            <a:r>
              <a:rPr lang="en-GB" sz="2000" b="1" dirty="0"/>
              <a:t>Queen’s University, Belfast – 11</a:t>
            </a:r>
            <a:r>
              <a:rPr lang="en-GB" sz="2000" b="1" baseline="30000" dirty="0"/>
              <a:t>th</a:t>
            </a:r>
            <a:r>
              <a:rPr lang="en-GB" sz="2000" b="1" dirty="0"/>
              <a:t> - 13</a:t>
            </a:r>
            <a:r>
              <a:rPr lang="en-GB" sz="2000" b="1" baseline="30000" dirty="0"/>
              <a:t>th</a:t>
            </a:r>
            <a:r>
              <a:rPr lang="en-GB" sz="2000" b="1" dirty="0"/>
              <a:t> September, 2019.</a:t>
            </a:r>
            <a:br>
              <a:rPr lang="en-GB" sz="2000" b="1" dirty="0"/>
            </a:br>
            <a:br>
              <a:rPr lang="en-GB" sz="2000" dirty="0"/>
            </a:br>
            <a:endParaRPr lang="en-GB" sz="2000" dirty="0"/>
          </a:p>
        </p:txBody>
      </p:sp>
      <p:cxnSp>
        <p:nvCxnSpPr>
          <p:cNvPr id="205" name="Straight Connector 20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098CEC-B730-4A8C-AA6B-63356A385FAE}"/>
              </a:ext>
            </a:extLst>
          </p:cNvPr>
          <p:cNvSpPr>
            <a:spLocks noGrp="1"/>
          </p:cNvSpPr>
          <p:nvPr>
            <p:ph idx="1"/>
          </p:nvPr>
        </p:nvSpPr>
        <p:spPr>
          <a:xfrm>
            <a:off x="709448" y="3628901"/>
            <a:ext cx="4593021" cy="2619839"/>
          </a:xfrm>
        </p:spPr>
        <p:txBody>
          <a:bodyPr anchor="ctr">
            <a:normAutofit fontScale="92500" lnSpcReduction="10000"/>
          </a:bodyPr>
          <a:lstStyle/>
          <a:p>
            <a:pPr marL="0" indent="0" algn="ctr">
              <a:spcAft>
                <a:spcPts val="800"/>
              </a:spcAft>
              <a:buNone/>
            </a:pPr>
            <a:r>
              <a:rPr lang="en-GB" b="1" dirty="0">
                <a:latin typeface="+mj-lt"/>
                <a:ea typeface="+mj-ea"/>
                <a:cs typeface="+mj-cs"/>
              </a:rPr>
              <a:t>Perceiving Financial Vulnerability: Investigating Northamptonshire County Council through the Lens of Financial Resilience</a:t>
            </a:r>
            <a:endParaRPr lang="en-GB" b="1" dirty="0"/>
          </a:p>
          <a:p>
            <a:pPr marL="0" indent="0">
              <a:buNone/>
            </a:pPr>
            <a:r>
              <a:rPr lang="en-GB" sz="1800" b="1" dirty="0"/>
              <a:t>Martin JONES, Bernard Kofi DOM and Peter MURPHY</a:t>
            </a:r>
          </a:p>
          <a:p>
            <a:pPr marL="0" indent="0">
              <a:buNone/>
            </a:pPr>
            <a:r>
              <a:rPr lang="en-GB" sz="1800" b="1" dirty="0"/>
              <a:t>Nottingham Business School, Nottingham Trent University</a:t>
            </a:r>
          </a:p>
          <a:p>
            <a:pPr marL="0" indent="0">
              <a:buNone/>
            </a:pPr>
            <a:endParaRPr lang="en-GB" sz="1800" dirty="0"/>
          </a:p>
          <a:p>
            <a:pPr marL="0" indent="0">
              <a:buNone/>
            </a:pPr>
            <a:endParaRPr lang="en-GB" sz="1800" dirty="0"/>
          </a:p>
        </p:txBody>
      </p:sp>
      <p:pic>
        <p:nvPicPr>
          <p:cNvPr id="7" name="Picture 6"/>
          <p:cNvPicPr>
            <a:picLocks noChangeAspect="1"/>
          </p:cNvPicPr>
          <p:nvPr/>
        </p:nvPicPr>
        <p:blipFill>
          <a:blip r:embed="rId3"/>
          <a:stretch>
            <a:fillRect/>
          </a:stretch>
        </p:blipFill>
        <p:spPr>
          <a:xfrm>
            <a:off x="8635231" y="493176"/>
            <a:ext cx="2514600" cy="1567198"/>
          </a:xfrm>
          <a:prstGeom prst="rect">
            <a:avLst/>
          </a:prstGeom>
        </p:spPr>
      </p:pic>
      <p:pic>
        <p:nvPicPr>
          <p:cNvPr id="8" name="Picture 7"/>
          <p:cNvPicPr>
            <a:picLocks noChangeAspect="1"/>
          </p:cNvPicPr>
          <p:nvPr/>
        </p:nvPicPr>
        <p:blipFill>
          <a:blip r:embed="rId4"/>
          <a:stretch>
            <a:fillRect/>
          </a:stretch>
        </p:blipFill>
        <p:spPr>
          <a:xfrm>
            <a:off x="8635231" y="2715998"/>
            <a:ext cx="2514600" cy="1567198"/>
          </a:xfrm>
          <a:prstGeom prst="rect">
            <a:avLst/>
          </a:prstGeom>
        </p:spPr>
      </p:pic>
      <p:pic>
        <p:nvPicPr>
          <p:cNvPr id="9" name="Picture 8"/>
          <p:cNvPicPr>
            <a:picLocks noChangeAspect="1"/>
          </p:cNvPicPr>
          <p:nvPr/>
        </p:nvPicPr>
        <p:blipFill>
          <a:blip r:embed="rId5"/>
          <a:stretch>
            <a:fillRect/>
          </a:stretch>
        </p:blipFill>
        <p:spPr>
          <a:xfrm>
            <a:off x="8635231" y="4938820"/>
            <a:ext cx="2514600" cy="1567198"/>
          </a:xfrm>
          <a:prstGeom prst="rect">
            <a:avLst/>
          </a:prstGeom>
        </p:spPr>
      </p:pic>
    </p:spTree>
    <p:extLst>
      <p:ext uri="{BB962C8B-B14F-4D97-AF65-F5344CB8AC3E}">
        <p14:creationId xmlns:p14="http://schemas.microsoft.com/office/powerpoint/2010/main" val="252768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2466-98B3-4CC1-8F95-B49043E0F72A}"/>
              </a:ext>
            </a:extLst>
          </p:cNvPr>
          <p:cNvSpPr>
            <a:spLocks noGrp="1"/>
          </p:cNvSpPr>
          <p:nvPr>
            <p:ph type="title"/>
          </p:nvPr>
        </p:nvSpPr>
        <p:spPr>
          <a:xfrm>
            <a:off x="838200" y="365125"/>
            <a:ext cx="10515600" cy="638485"/>
          </a:xfrm>
        </p:spPr>
        <p:txBody>
          <a:bodyPr>
            <a:normAutofit fontScale="90000"/>
          </a:bodyPr>
          <a:lstStyle/>
          <a:p>
            <a:r>
              <a:rPr lang="en-GB" dirty="0"/>
              <a:t>Conceptualising</a:t>
            </a:r>
            <a:r>
              <a:rPr lang="en-GB" b="1" dirty="0"/>
              <a:t> ‘Perceived Vulnerability’</a:t>
            </a:r>
          </a:p>
        </p:txBody>
      </p:sp>
      <p:sp>
        <p:nvSpPr>
          <p:cNvPr id="3" name="Content Placeholder 2">
            <a:extLst>
              <a:ext uri="{FF2B5EF4-FFF2-40B4-BE49-F238E27FC236}">
                <a16:creationId xmlns:a16="http://schemas.microsoft.com/office/drawing/2014/main" id="{E7DBF6D0-B726-47AE-8B5B-0F4344CF6E5F}"/>
              </a:ext>
            </a:extLst>
          </p:cNvPr>
          <p:cNvSpPr>
            <a:spLocks noGrp="1"/>
          </p:cNvSpPr>
          <p:nvPr>
            <p:ph idx="1"/>
          </p:nvPr>
        </p:nvSpPr>
        <p:spPr>
          <a:xfrm>
            <a:off x="838200" y="1182029"/>
            <a:ext cx="11006138" cy="4994934"/>
          </a:xfrm>
        </p:spPr>
        <p:txBody>
          <a:bodyPr>
            <a:normAutofit fontScale="92500" lnSpcReduction="10000"/>
          </a:bodyPr>
          <a:lstStyle/>
          <a:p>
            <a:pPr marL="0" indent="0">
              <a:buNone/>
            </a:pPr>
            <a:r>
              <a:rPr lang="en-US" b="1" dirty="0"/>
              <a:t>What we want to develop</a:t>
            </a:r>
            <a:r>
              <a:rPr lang="en-US" i="1" dirty="0"/>
              <a:t>……</a:t>
            </a:r>
          </a:p>
          <a:p>
            <a:r>
              <a:rPr lang="en-US" i="1" dirty="0"/>
              <a:t>Health/Psychology Related Models? </a:t>
            </a:r>
            <a:r>
              <a:rPr lang="en-US" dirty="0"/>
              <a:t>– linked to contracting illnesses</a:t>
            </a:r>
          </a:p>
          <a:p>
            <a:endParaRPr lang="en-US" sz="900" dirty="0"/>
          </a:p>
          <a:p>
            <a:r>
              <a:rPr lang="en-US" dirty="0"/>
              <a:t>Precautionary behavior is linked to perceived vulnerability to developing a health problem – cost/benefit </a:t>
            </a:r>
          </a:p>
          <a:p>
            <a:pPr marL="0" indent="0">
              <a:buNone/>
            </a:pPr>
            <a:r>
              <a:rPr lang="en-US" b="1" i="1" dirty="0"/>
              <a:t>But....</a:t>
            </a:r>
          </a:p>
          <a:p>
            <a:r>
              <a:rPr lang="en-US" dirty="0"/>
              <a:t>Perception is a cognitive combination of likelihood &amp; potential consequences</a:t>
            </a:r>
          </a:p>
          <a:p>
            <a:r>
              <a:rPr lang="en-US" dirty="0"/>
              <a:t>Bias occurs due to:</a:t>
            </a:r>
          </a:p>
          <a:p>
            <a:pPr lvl="1"/>
            <a:r>
              <a:rPr lang="en-US" dirty="0"/>
              <a:t>…. availability/prominence of information….</a:t>
            </a:r>
          </a:p>
          <a:p>
            <a:pPr lvl="1"/>
            <a:r>
              <a:rPr lang="en-US" dirty="0"/>
              <a:t>.… and motivational factors leading to </a:t>
            </a:r>
            <a:r>
              <a:rPr lang="en-US" b="1" i="1" dirty="0"/>
              <a:t>denial</a:t>
            </a:r>
            <a:r>
              <a:rPr lang="en-US" dirty="0"/>
              <a:t> and </a:t>
            </a:r>
            <a:r>
              <a:rPr lang="en-US" b="1" i="1" dirty="0"/>
              <a:t>ignoring</a:t>
            </a:r>
            <a:r>
              <a:rPr lang="en-US" dirty="0"/>
              <a:t> information</a:t>
            </a:r>
          </a:p>
          <a:p>
            <a:r>
              <a:rPr lang="en-US" dirty="0"/>
              <a:t>Perception of vulnerability is a necessary pre-cursor for change but does not necessarily induce change</a:t>
            </a:r>
          </a:p>
        </p:txBody>
      </p:sp>
    </p:spTree>
    <p:extLst>
      <p:ext uri="{BB962C8B-B14F-4D97-AF65-F5344CB8AC3E}">
        <p14:creationId xmlns:p14="http://schemas.microsoft.com/office/powerpoint/2010/main" val="143062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2466-98B3-4CC1-8F95-B49043E0F72A}"/>
              </a:ext>
            </a:extLst>
          </p:cNvPr>
          <p:cNvSpPr>
            <a:spLocks noGrp="1"/>
          </p:cNvSpPr>
          <p:nvPr>
            <p:ph type="title"/>
          </p:nvPr>
        </p:nvSpPr>
        <p:spPr>
          <a:xfrm>
            <a:off x="838200" y="365125"/>
            <a:ext cx="10515600" cy="638485"/>
          </a:xfrm>
        </p:spPr>
        <p:txBody>
          <a:bodyPr>
            <a:normAutofit fontScale="90000"/>
          </a:bodyPr>
          <a:lstStyle/>
          <a:p>
            <a:r>
              <a:rPr lang="en-GB" dirty="0"/>
              <a:t>Conceptualising</a:t>
            </a:r>
            <a:r>
              <a:rPr lang="en-GB" b="1" dirty="0"/>
              <a:t> ‘Perceived Vulnerability’</a:t>
            </a:r>
          </a:p>
        </p:txBody>
      </p:sp>
      <p:sp>
        <p:nvSpPr>
          <p:cNvPr id="3" name="Content Placeholder 2">
            <a:extLst>
              <a:ext uri="{FF2B5EF4-FFF2-40B4-BE49-F238E27FC236}">
                <a16:creationId xmlns:a16="http://schemas.microsoft.com/office/drawing/2014/main" id="{E7DBF6D0-B726-47AE-8B5B-0F4344CF6E5F}"/>
              </a:ext>
            </a:extLst>
          </p:cNvPr>
          <p:cNvSpPr>
            <a:spLocks noGrp="1"/>
          </p:cNvSpPr>
          <p:nvPr>
            <p:ph idx="1"/>
          </p:nvPr>
        </p:nvSpPr>
        <p:spPr>
          <a:xfrm>
            <a:off x="838200" y="1182029"/>
            <a:ext cx="10720388" cy="4994934"/>
          </a:xfrm>
        </p:spPr>
        <p:txBody>
          <a:bodyPr>
            <a:normAutofit/>
          </a:bodyPr>
          <a:lstStyle/>
          <a:p>
            <a:pPr marL="0" indent="0">
              <a:buNone/>
            </a:pPr>
            <a:r>
              <a:rPr lang="en-US" b="1" i="1" dirty="0"/>
              <a:t>What we want to develop</a:t>
            </a:r>
            <a:r>
              <a:rPr lang="en-US" i="1" dirty="0"/>
              <a:t>……</a:t>
            </a:r>
          </a:p>
          <a:p>
            <a:r>
              <a:rPr lang="en-US" i="1" dirty="0"/>
              <a:t>Perceived Vulnerability </a:t>
            </a:r>
            <a:r>
              <a:rPr lang="en-US" dirty="0"/>
              <a:t>– Linked to </a:t>
            </a:r>
            <a:r>
              <a:rPr lang="en-US" b="1" i="1" dirty="0"/>
              <a:t>Unrealistic Optimism</a:t>
            </a:r>
            <a:r>
              <a:rPr lang="en-US" dirty="0"/>
              <a:t>:</a:t>
            </a:r>
          </a:p>
          <a:p>
            <a:pPr lvl="1"/>
            <a:r>
              <a:rPr lang="en-US" dirty="0"/>
              <a:t>Tendency to underestimate own vulnerability</a:t>
            </a:r>
          </a:p>
          <a:p>
            <a:pPr lvl="1"/>
            <a:r>
              <a:rPr lang="en-US" dirty="0"/>
              <a:t>Optimistic biases lead to less protective action or higher risks</a:t>
            </a:r>
          </a:p>
          <a:p>
            <a:pPr lvl="1"/>
            <a:r>
              <a:rPr lang="en-US" dirty="0"/>
              <a:t>Representative Heuristic (stereotyping) – </a:t>
            </a:r>
            <a:r>
              <a:rPr lang="en-US" b="1" i="1" dirty="0"/>
              <a:t>“it doesn’t apply to my group” </a:t>
            </a:r>
            <a:endParaRPr lang="en-US" dirty="0"/>
          </a:p>
          <a:p>
            <a:pPr lvl="1"/>
            <a:r>
              <a:rPr lang="en-US" dirty="0"/>
              <a:t>Availability Heuristic (publication) – </a:t>
            </a:r>
            <a:r>
              <a:rPr lang="en-US" b="1" i="1" dirty="0"/>
              <a:t>“I’ve not heard of that happening before” </a:t>
            </a:r>
            <a:endParaRPr lang="en-US" dirty="0"/>
          </a:p>
          <a:p>
            <a:pPr lvl="1"/>
            <a:r>
              <a:rPr lang="en-US" dirty="0"/>
              <a:t>Causal attributions (controllability) – </a:t>
            </a:r>
            <a:r>
              <a:rPr lang="en-US" b="1" i="1" dirty="0"/>
              <a:t>“I’m in control of this”</a:t>
            </a:r>
          </a:p>
          <a:p>
            <a:pPr lvl="1"/>
            <a:r>
              <a:rPr lang="en-US" dirty="0"/>
              <a:t>Protecting self-esteem (exaggeration) – </a:t>
            </a:r>
            <a:r>
              <a:rPr lang="en-US" b="1" i="1" dirty="0"/>
              <a:t>“I’ve got out of worse situations…”</a:t>
            </a:r>
            <a:r>
              <a:rPr lang="en-US" dirty="0"/>
              <a:t> </a:t>
            </a:r>
          </a:p>
          <a:p>
            <a:pPr lvl="1"/>
            <a:endParaRPr lang="en-US" dirty="0"/>
          </a:p>
          <a:p>
            <a:pPr marL="457200" lvl="1" indent="0">
              <a:buNone/>
            </a:pPr>
            <a:r>
              <a:rPr lang="en-US" i="1" dirty="0"/>
              <a:t>(Weinstein in </a:t>
            </a:r>
            <a:r>
              <a:rPr lang="en-US" i="1" dirty="0" err="1"/>
              <a:t>Lek</a:t>
            </a:r>
            <a:r>
              <a:rPr lang="en-US" i="1" dirty="0"/>
              <a:t> and Bishop, 1995)</a:t>
            </a:r>
            <a:endParaRPr lang="en-GB" i="1" dirty="0"/>
          </a:p>
        </p:txBody>
      </p:sp>
    </p:spTree>
    <p:extLst>
      <p:ext uri="{BB962C8B-B14F-4D97-AF65-F5344CB8AC3E}">
        <p14:creationId xmlns:p14="http://schemas.microsoft.com/office/powerpoint/2010/main" val="61219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GB" sz="4000" dirty="0"/>
              <a:t>Initial Systematic Review of Literature – </a:t>
            </a:r>
            <a:r>
              <a:rPr lang="en-GB" sz="3600" dirty="0"/>
              <a:t>Web of Science</a:t>
            </a:r>
          </a:p>
        </p:txBody>
      </p:sp>
      <p:sp>
        <p:nvSpPr>
          <p:cNvPr id="3" name="Content Placeholder 2"/>
          <p:cNvSpPr>
            <a:spLocks noGrp="1"/>
          </p:cNvSpPr>
          <p:nvPr>
            <p:ph idx="1"/>
          </p:nvPr>
        </p:nvSpPr>
        <p:spPr>
          <a:xfrm>
            <a:off x="838200" y="1709737"/>
            <a:ext cx="10515600" cy="4351338"/>
          </a:xfrm>
        </p:spPr>
        <p:txBody>
          <a:bodyPr/>
          <a:lstStyle/>
          <a:p>
            <a:r>
              <a:rPr lang="en-GB" dirty="0"/>
              <a:t>Perceived Vulnerability – some 4,500 responses</a:t>
            </a:r>
          </a:p>
          <a:p>
            <a:r>
              <a:rPr lang="en-GB" dirty="0"/>
              <a:t>By subject/discipline 203 papers, around 50% since 2015</a:t>
            </a:r>
          </a:p>
          <a:p>
            <a:pPr marL="892175" indent="0">
              <a:buNone/>
            </a:pPr>
            <a:r>
              <a:rPr lang="en-GB" dirty="0"/>
              <a:t>– Management (61), Business (54), Economics (50), Social Studies (21), Public Administration (17)</a:t>
            </a:r>
          </a:p>
          <a:p>
            <a:endParaRPr lang="en-GB" dirty="0"/>
          </a:p>
          <a:p>
            <a:endParaRPr lang="en-GB" dirty="0"/>
          </a:p>
        </p:txBody>
      </p:sp>
      <p:pic>
        <p:nvPicPr>
          <p:cNvPr id="6" name="Picture 5">
            <a:extLst>
              <a:ext uri="{FF2B5EF4-FFF2-40B4-BE49-F238E27FC236}">
                <a16:creationId xmlns:a16="http://schemas.microsoft.com/office/drawing/2014/main" id="{4616D879-5813-4A3D-A4C2-4C271440AFED}"/>
              </a:ext>
            </a:extLst>
          </p:cNvPr>
          <p:cNvPicPr>
            <a:picLocks noChangeAspect="1"/>
          </p:cNvPicPr>
          <p:nvPr/>
        </p:nvPicPr>
        <p:blipFill>
          <a:blip r:embed="rId2"/>
          <a:stretch>
            <a:fillRect/>
          </a:stretch>
        </p:blipFill>
        <p:spPr>
          <a:xfrm>
            <a:off x="695996" y="3685374"/>
            <a:ext cx="5427792" cy="2867370"/>
          </a:xfrm>
          <a:prstGeom prst="rect">
            <a:avLst/>
          </a:prstGeom>
        </p:spPr>
      </p:pic>
      <p:pic>
        <p:nvPicPr>
          <p:cNvPr id="7" name="Picture 6">
            <a:extLst>
              <a:ext uri="{FF2B5EF4-FFF2-40B4-BE49-F238E27FC236}">
                <a16:creationId xmlns:a16="http://schemas.microsoft.com/office/drawing/2014/main" id="{A638E65E-EF5A-4884-8ACB-A70EBC8E9609}"/>
              </a:ext>
            </a:extLst>
          </p:cNvPr>
          <p:cNvPicPr>
            <a:picLocks noChangeAspect="1"/>
          </p:cNvPicPr>
          <p:nvPr/>
        </p:nvPicPr>
        <p:blipFill>
          <a:blip r:embed="rId3"/>
          <a:stretch>
            <a:fillRect/>
          </a:stretch>
        </p:blipFill>
        <p:spPr>
          <a:xfrm>
            <a:off x="6542919" y="4336936"/>
            <a:ext cx="5325404" cy="2155939"/>
          </a:xfrm>
          <a:prstGeom prst="rect">
            <a:avLst/>
          </a:prstGeom>
        </p:spPr>
      </p:pic>
      <p:sp>
        <p:nvSpPr>
          <p:cNvPr id="8" name="TextBox 7">
            <a:extLst>
              <a:ext uri="{FF2B5EF4-FFF2-40B4-BE49-F238E27FC236}">
                <a16:creationId xmlns:a16="http://schemas.microsoft.com/office/drawing/2014/main" id="{E0406768-6600-4E2D-BE09-CECAED6D9F95}"/>
              </a:ext>
            </a:extLst>
          </p:cNvPr>
          <p:cNvSpPr txBox="1"/>
          <p:nvPr/>
        </p:nvSpPr>
        <p:spPr>
          <a:xfrm>
            <a:off x="7081197" y="5004486"/>
            <a:ext cx="461665" cy="646331"/>
          </a:xfrm>
          <a:prstGeom prst="rect">
            <a:avLst/>
          </a:prstGeom>
          <a:noFill/>
        </p:spPr>
        <p:txBody>
          <a:bodyPr vert="vert270" wrap="square" rtlCol="0">
            <a:spAutoFit/>
          </a:bodyPr>
          <a:lstStyle/>
          <a:p>
            <a:r>
              <a:rPr lang="en-GB" dirty="0"/>
              <a:t>2019</a:t>
            </a:r>
          </a:p>
        </p:txBody>
      </p:sp>
      <p:sp>
        <p:nvSpPr>
          <p:cNvPr id="9" name="TextBox 8">
            <a:extLst>
              <a:ext uri="{FF2B5EF4-FFF2-40B4-BE49-F238E27FC236}">
                <a16:creationId xmlns:a16="http://schemas.microsoft.com/office/drawing/2014/main" id="{7C17997D-4C2B-4CFA-AFFF-2CF9CBCDB04E}"/>
              </a:ext>
            </a:extLst>
          </p:cNvPr>
          <p:cNvSpPr txBox="1"/>
          <p:nvPr/>
        </p:nvSpPr>
        <p:spPr>
          <a:xfrm>
            <a:off x="7963602" y="5091739"/>
            <a:ext cx="461665" cy="646331"/>
          </a:xfrm>
          <a:prstGeom prst="rect">
            <a:avLst/>
          </a:prstGeom>
          <a:noFill/>
        </p:spPr>
        <p:txBody>
          <a:bodyPr vert="vert270" wrap="square" rtlCol="0">
            <a:spAutoFit/>
          </a:bodyPr>
          <a:lstStyle/>
          <a:p>
            <a:r>
              <a:rPr lang="en-GB" dirty="0"/>
              <a:t>2018</a:t>
            </a:r>
          </a:p>
        </p:txBody>
      </p:sp>
      <p:sp>
        <p:nvSpPr>
          <p:cNvPr id="10" name="TextBox 9">
            <a:extLst>
              <a:ext uri="{FF2B5EF4-FFF2-40B4-BE49-F238E27FC236}">
                <a16:creationId xmlns:a16="http://schemas.microsoft.com/office/drawing/2014/main" id="{5C665D6C-AFDF-4174-B489-2E0D272E7170}"/>
              </a:ext>
            </a:extLst>
          </p:cNvPr>
          <p:cNvSpPr txBox="1"/>
          <p:nvPr/>
        </p:nvSpPr>
        <p:spPr>
          <a:xfrm>
            <a:off x="9923156" y="5167997"/>
            <a:ext cx="461665" cy="646331"/>
          </a:xfrm>
          <a:prstGeom prst="rect">
            <a:avLst/>
          </a:prstGeom>
          <a:noFill/>
        </p:spPr>
        <p:txBody>
          <a:bodyPr vert="vert270" wrap="square" rtlCol="0">
            <a:spAutoFit/>
          </a:bodyPr>
          <a:lstStyle/>
          <a:p>
            <a:r>
              <a:rPr lang="en-GB" dirty="0"/>
              <a:t>2016</a:t>
            </a:r>
          </a:p>
        </p:txBody>
      </p:sp>
      <p:sp>
        <p:nvSpPr>
          <p:cNvPr id="11" name="TextBox 10">
            <a:extLst>
              <a:ext uri="{FF2B5EF4-FFF2-40B4-BE49-F238E27FC236}">
                <a16:creationId xmlns:a16="http://schemas.microsoft.com/office/drawing/2014/main" id="{FD8D6ECB-72BC-4DC0-9ACC-83C108A406F2}"/>
              </a:ext>
            </a:extLst>
          </p:cNvPr>
          <p:cNvSpPr txBox="1"/>
          <p:nvPr/>
        </p:nvSpPr>
        <p:spPr>
          <a:xfrm>
            <a:off x="10984123" y="5156886"/>
            <a:ext cx="461665" cy="646331"/>
          </a:xfrm>
          <a:prstGeom prst="rect">
            <a:avLst/>
          </a:prstGeom>
          <a:noFill/>
        </p:spPr>
        <p:txBody>
          <a:bodyPr vert="vert270" wrap="square" rtlCol="0">
            <a:spAutoFit/>
          </a:bodyPr>
          <a:lstStyle/>
          <a:p>
            <a:r>
              <a:rPr lang="en-GB" dirty="0"/>
              <a:t>2015</a:t>
            </a:r>
          </a:p>
        </p:txBody>
      </p:sp>
      <p:sp>
        <p:nvSpPr>
          <p:cNvPr id="12" name="TextBox 11">
            <a:extLst>
              <a:ext uri="{FF2B5EF4-FFF2-40B4-BE49-F238E27FC236}">
                <a16:creationId xmlns:a16="http://schemas.microsoft.com/office/drawing/2014/main" id="{D49DD69A-A94B-43CD-B02C-0F16574F84CA}"/>
              </a:ext>
            </a:extLst>
          </p:cNvPr>
          <p:cNvSpPr txBox="1"/>
          <p:nvPr/>
        </p:nvSpPr>
        <p:spPr>
          <a:xfrm>
            <a:off x="8973226" y="5148263"/>
            <a:ext cx="461665" cy="646331"/>
          </a:xfrm>
          <a:prstGeom prst="rect">
            <a:avLst/>
          </a:prstGeom>
          <a:noFill/>
        </p:spPr>
        <p:txBody>
          <a:bodyPr vert="vert270" wrap="square" rtlCol="0">
            <a:spAutoFit/>
          </a:bodyPr>
          <a:lstStyle/>
          <a:p>
            <a:r>
              <a:rPr lang="en-GB" dirty="0"/>
              <a:t>2017</a:t>
            </a:r>
          </a:p>
        </p:txBody>
      </p:sp>
    </p:spTree>
    <p:extLst>
      <p:ext uri="{BB962C8B-B14F-4D97-AF65-F5344CB8AC3E}">
        <p14:creationId xmlns:p14="http://schemas.microsoft.com/office/powerpoint/2010/main" val="4131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4F28-4434-4DCF-817B-D25874376D4F}"/>
              </a:ext>
            </a:extLst>
          </p:cNvPr>
          <p:cNvSpPr>
            <a:spLocks noGrp="1"/>
          </p:cNvSpPr>
          <p:nvPr>
            <p:ph type="title"/>
          </p:nvPr>
        </p:nvSpPr>
        <p:spPr>
          <a:xfrm>
            <a:off x="838200" y="365126"/>
            <a:ext cx="10515600" cy="426612"/>
          </a:xfrm>
        </p:spPr>
        <p:txBody>
          <a:bodyPr>
            <a:normAutofit fontScale="90000"/>
          </a:bodyPr>
          <a:lstStyle/>
          <a:p>
            <a:r>
              <a:rPr lang="en-GB" dirty="0"/>
              <a:t>Methodology and Methods</a:t>
            </a:r>
          </a:p>
        </p:txBody>
      </p:sp>
      <p:sp>
        <p:nvSpPr>
          <p:cNvPr id="3" name="Content Placeholder 2">
            <a:extLst>
              <a:ext uri="{FF2B5EF4-FFF2-40B4-BE49-F238E27FC236}">
                <a16:creationId xmlns:a16="http://schemas.microsoft.com/office/drawing/2014/main" id="{E0C21DC0-C030-493F-A337-9172B71CCBF0}"/>
              </a:ext>
            </a:extLst>
          </p:cNvPr>
          <p:cNvSpPr>
            <a:spLocks noGrp="1"/>
          </p:cNvSpPr>
          <p:nvPr>
            <p:ph idx="1"/>
          </p:nvPr>
        </p:nvSpPr>
        <p:spPr>
          <a:xfrm>
            <a:off x="758283" y="1000125"/>
            <a:ext cx="10595517" cy="5729287"/>
          </a:xfrm>
        </p:spPr>
        <p:txBody>
          <a:bodyPr>
            <a:normAutofit fontScale="85000" lnSpcReduction="20000"/>
          </a:bodyPr>
          <a:lstStyle/>
          <a:p>
            <a:r>
              <a:rPr lang="en-GB" dirty="0"/>
              <a:t>Longitudinal case study – 2002 to 2019</a:t>
            </a:r>
          </a:p>
          <a:p>
            <a:r>
              <a:rPr lang="en-GB" dirty="0"/>
              <a:t>“Deviant Case” analysis (</a:t>
            </a:r>
            <a:r>
              <a:rPr lang="en-GB" dirty="0" err="1"/>
              <a:t>Gerring</a:t>
            </a:r>
            <a:r>
              <a:rPr lang="en-GB" dirty="0"/>
              <a:t>, 2008)</a:t>
            </a:r>
          </a:p>
          <a:p>
            <a:pPr lvl="1"/>
            <a:r>
              <a:rPr lang="en-GB" sz="2600" dirty="0"/>
              <a:t>Goes against previous findings</a:t>
            </a:r>
          </a:p>
          <a:p>
            <a:pPr lvl="1"/>
            <a:r>
              <a:rPr lang="en-GB" sz="2600" dirty="0"/>
              <a:t>what can we learn from this?</a:t>
            </a:r>
          </a:p>
          <a:p>
            <a:pPr lvl="1"/>
            <a:r>
              <a:rPr lang="en-GB" sz="2600" dirty="0"/>
              <a:t>Can findings be re-applied in a wider financial resilience context?</a:t>
            </a:r>
          </a:p>
          <a:p>
            <a:r>
              <a:rPr lang="en-GB" dirty="0"/>
              <a:t>Qualitative document analysis; Largely deductive, but scope for inductive</a:t>
            </a:r>
          </a:p>
          <a:p>
            <a:r>
              <a:rPr lang="en-GB" dirty="0"/>
              <a:t>Using archival data from :</a:t>
            </a:r>
          </a:p>
          <a:p>
            <a:pPr marL="1120775" indent="-457200"/>
            <a:r>
              <a:rPr lang="en-GB" dirty="0"/>
              <a:t>Financial data held by the UK government – RO/CO returns </a:t>
            </a:r>
            <a:r>
              <a:rPr lang="en-GB" dirty="0" err="1"/>
              <a:t>etc</a:t>
            </a:r>
            <a:endParaRPr lang="en-GB" dirty="0"/>
          </a:p>
          <a:p>
            <a:pPr marL="1120775" indent="-457200"/>
            <a:r>
              <a:rPr lang="en-GB" dirty="0"/>
              <a:t>External audit and other inspection reports</a:t>
            </a:r>
          </a:p>
          <a:p>
            <a:pPr marL="1120775" indent="-457200"/>
            <a:r>
              <a:rPr lang="en-GB" dirty="0"/>
              <a:t>NCC’s published accounts</a:t>
            </a:r>
          </a:p>
          <a:p>
            <a:pPr marL="1120775" indent="-457200"/>
            <a:r>
              <a:rPr lang="en-GB" dirty="0"/>
              <a:t>NCC’s peer assessments and other council reports (CPA/CAA reports &amp; LGA)</a:t>
            </a:r>
          </a:p>
          <a:p>
            <a:pPr marL="1120775" indent="-457200"/>
            <a:r>
              <a:rPr lang="en-GB" dirty="0"/>
              <a:t>Best Value Inspection report – Max Caller Report 2018 </a:t>
            </a:r>
          </a:p>
          <a:p>
            <a:pPr marL="1120775" indent="-457200"/>
            <a:r>
              <a:rPr lang="en-GB" dirty="0"/>
              <a:t>Published proceedings from the council’s meetings</a:t>
            </a:r>
          </a:p>
          <a:p>
            <a:pPr marL="1120775" indent="-457200"/>
            <a:r>
              <a:rPr lang="en-GB" dirty="0"/>
              <a:t>Press coverage – especially public sector financial press</a:t>
            </a:r>
          </a:p>
          <a:p>
            <a:pPr marL="1120775" indent="-457200">
              <a:buFont typeface="Wingdings" panose="05000000000000000000" pitchFamily="2" charset="2"/>
              <a:buChar char="ü"/>
            </a:pPr>
            <a:endParaRPr lang="en-GB" dirty="0"/>
          </a:p>
        </p:txBody>
      </p:sp>
    </p:spTree>
    <p:extLst>
      <p:ext uri="{BB962C8B-B14F-4D97-AF65-F5344CB8AC3E}">
        <p14:creationId xmlns:p14="http://schemas.microsoft.com/office/powerpoint/2010/main" val="121568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F046-60C6-414F-A49F-C2391580DF99}"/>
              </a:ext>
            </a:extLst>
          </p:cNvPr>
          <p:cNvSpPr>
            <a:spLocks noGrp="1"/>
          </p:cNvSpPr>
          <p:nvPr>
            <p:ph type="title"/>
          </p:nvPr>
        </p:nvSpPr>
        <p:spPr>
          <a:xfrm>
            <a:off x="838200" y="130949"/>
            <a:ext cx="11353800" cy="1325563"/>
          </a:xfrm>
        </p:spPr>
        <p:txBody>
          <a:bodyPr/>
          <a:lstStyle/>
          <a:p>
            <a:r>
              <a:rPr lang="en-GB" dirty="0"/>
              <a:t>Why Northamptonshire County Council (NCC)?</a:t>
            </a:r>
          </a:p>
        </p:txBody>
      </p:sp>
      <p:sp>
        <p:nvSpPr>
          <p:cNvPr id="3" name="Content Placeholder 2">
            <a:extLst>
              <a:ext uri="{FF2B5EF4-FFF2-40B4-BE49-F238E27FC236}">
                <a16:creationId xmlns:a16="http://schemas.microsoft.com/office/drawing/2014/main" id="{FE101296-57D9-4A59-8F88-5905596F43DA}"/>
              </a:ext>
            </a:extLst>
          </p:cNvPr>
          <p:cNvSpPr>
            <a:spLocks noGrp="1"/>
          </p:cNvSpPr>
          <p:nvPr>
            <p:ph idx="1"/>
          </p:nvPr>
        </p:nvSpPr>
        <p:spPr>
          <a:xfrm>
            <a:off x="691376" y="1536437"/>
            <a:ext cx="10662424" cy="4838817"/>
          </a:xfrm>
        </p:spPr>
        <p:txBody>
          <a:bodyPr>
            <a:normAutofit/>
          </a:bodyPr>
          <a:lstStyle/>
          <a:p>
            <a:r>
              <a:rPr lang="en-GB" dirty="0"/>
              <a:t>First English Authority to issue a section “114 notice” in two decades</a:t>
            </a:r>
          </a:p>
          <a:p>
            <a:endParaRPr lang="en-GB" dirty="0"/>
          </a:p>
          <a:p>
            <a:pPr lvl="1"/>
            <a:r>
              <a:rPr lang="en-GB" dirty="0"/>
              <a:t>Section 114 of Local Government Finance Act 1988 – unlawful expenditure</a:t>
            </a:r>
          </a:p>
          <a:p>
            <a:endParaRPr lang="en-GB" dirty="0"/>
          </a:p>
          <a:p>
            <a:r>
              <a:rPr lang="en-GB" dirty="0"/>
              <a:t>Not only one but two Section 114 notices within 6 months</a:t>
            </a:r>
          </a:p>
          <a:p>
            <a:endParaRPr lang="en-GB" dirty="0"/>
          </a:p>
          <a:p>
            <a:r>
              <a:rPr lang="en-GB" dirty="0"/>
              <a:t>We have a suspicion that NCC may not have perceived their financial vulnerability correctly…………..</a:t>
            </a:r>
          </a:p>
        </p:txBody>
      </p:sp>
    </p:spTree>
    <p:extLst>
      <p:ext uri="{BB962C8B-B14F-4D97-AF65-F5344CB8AC3E}">
        <p14:creationId xmlns:p14="http://schemas.microsoft.com/office/powerpoint/2010/main" val="365140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3600" b="1" dirty="0">
                <a:latin typeface="+mn-lt"/>
              </a:rPr>
              <a:t>NCC Local Government: Organisational Capacity </a:t>
            </a:r>
          </a:p>
        </p:txBody>
      </p:sp>
      <p:pic>
        <p:nvPicPr>
          <p:cNvPr id="7" name="Content Placeholder 6"/>
          <p:cNvPicPr>
            <a:picLocks noGrp="1" noChangeAspect="1"/>
          </p:cNvPicPr>
          <p:nvPr>
            <p:ph sz="half" idx="1"/>
          </p:nvPr>
        </p:nvPicPr>
        <p:blipFill>
          <a:blip r:embed="rId2"/>
          <a:stretch>
            <a:fillRect/>
          </a:stretch>
        </p:blipFill>
        <p:spPr>
          <a:xfrm>
            <a:off x="1663140" y="1825625"/>
            <a:ext cx="3907501" cy="4351338"/>
          </a:xfrm>
          <a:prstGeom prst="rect">
            <a:avLst/>
          </a:prstGeom>
        </p:spPr>
      </p:pic>
      <p:sp>
        <p:nvSpPr>
          <p:cNvPr id="6" name="Content Placeholder 5"/>
          <p:cNvSpPr>
            <a:spLocks noGrp="1"/>
          </p:cNvSpPr>
          <p:nvPr>
            <p:ph sz="half" idx="2"/>
          </p:nvPr>
        </p:nvSpPr>
        <p:spPr/>
        <p:txBody>
          <a:bodyPr>
            <a:normAutofit fontScale="92500" lnSpcReduction="20000"/>
          </a:bodyPr>
          <a:lstStyle/>
          <a:p>
            <a:r>
              <a:rPr lang="en-GB" sz="2600" dirty="0"/>
              <a:t>Northamptonshire is a key part of Milton Keynes/South Midlands Growth Area </a:t>
            </a:r>
          </a:p>
          <a:p>
            <a:endParaRPr lang="en-GB" sz="900" dirty="0"/>
          </a:p>
          <a:p>
            <a:r>
              <a:rPr lang="en-GB" sz="2600" dirty="0"/>
              <a:t>Lowest average CPA scores of any county group of districts</a:t>
            </a:r>
          </a:p>
          <a:p>
            <a:endParaRPr lang="en-GB" sz="900" dirty="0"/>
          </a:p>
          <a:p>
            <a:r>
              <a:rPr lang="en-GB" sz="2600" dirty="0"/>
              <a:t>Highest proportion of small councils in any county (6 out of 7) </a:t>
            </a:r>
          </a:p>
          <a:p>
            <a:endParaRPr lang="en-GB" sz="900" dirty="0"/>
          </a:p>
          <a:p>
            <a:r>
              <a:rPr lang="en-GB" sz="2600" dirty="0"/>
              <a:t>Northampton Borough Council (largest district council in the country) and Corby DC were both ‘poor’ and subject to government intervention between 2003 and 2008 </a:t>
            </a:r>
          </a:p>
          <a:p>
            <a:endParaRPr lang="en-GB" dirty="0"/>
          </a:p>
        </p:txBody>
      </p:sp>
      <p:pic>
        <p:nvPicPr>
          <p:cNvPr id="8" name="Picture 7"/>
          <p:cNvPicPr>
            <a:picLocks noChangeAspect="1"/>
          </p:cNvPicPr>
          <p:nvPr/>
        </p:nvPicPr>
        <p:blipFill>
          <a:blip r:embed="rId3"/>
          <a:stretch>
            <a:fillRect/>
          </a:stretch>
        </p:blipFill>
        <p:spPr>
          <a:xfrm>
            <a:off x="838200" y="1979302"/>
            <a:ext cx="1403959" cy="1701598"/>
          </a:xfrm>
          <a:prstGeom prst="rect">
            <a:avLst/>
          </a:prstGeom>
        </p:spPr>
      </p:pic>
      <p:pic>
        <p:nvPicPr>
          <p:cNvPr id="9" name="Picture 8"/>
          <p:cNvPicPr>
            <a:picLocks noChangeAspect="1"/>
          </p:cNvPicPr>
          <p:nvPr/>
        </p:nvPicPr>
        <p:blipFill>
          <a:blip r:embed="rId4"/>
          <a:stretch>
            <a:fillRect/>
          </a:stretch>
        </p:blipFill>
        <p:spPr>
          <a:xfrm>
            <a:off x="4382038" y="4911246"/>
            <a:ext cx="1642982" cy="1150087"/>
          </a:xfrm>
          <a:prstGeom prst="rect">
            <a:avLst/>
          </a:prstGeom>
        </p:spPr>
      </p:pic>
    </p:spTree>
    <p:extLst>
      <p:ext uri="{BB962C8B-B14F-4D97-AF65-F5344CB8AC3E}">
        <p14:creationId xmlns:p14="http://schemas.microsoft.com/office/powerpoint/2010/main" val="251933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Contextual Issues – A Deviant Case?</a:t>
            </a:r>
          </a:p>
        </p:txBody>
      </p:sp>
      <p:sp>
        <p:nvSpPr>
          <p:cNvPr id="3" name="Content Placeholder 2"/>
          <p:cNvSpPr>
            <a:spLocks noGrp="1"/>
          </p:cNvSpPr>
          <p:nvPr>
            <p:ph idx="1"/>
          </p:nvPr>
        </p:nvSpPr>
        <p:spPr>
          <a:xfrm>
            <a:off x="838200" y="1457325"/>
            <a:ext cx="10515600" cy="4719638"/>
          </a:xfrm>
        </p:spPr>
        <p:txBody>
          <a:bodyPr>
            <a:normAutofit lnSpcReduction="10000"/>
          </a:bodyPr>
          <a:lstStyle/>
          <a:p>
            <a:r>
              <a:rPr lang="en-GB" dirty="0"/>
              <a:t>Previous poor performance under CPA – since 2002</a:t>
            </a:r>
          </a:p>
          <a:p>
            <a:r>
              <a:rPr lang="en-GB" dirty="0"/>
              <a:t>History of failed strategic/structural change implementation</a:t>
            </a:r>
          </a:p>
          <a:p>
            <a:r>
              <a:rPr lang="en-GB" dirty="0"/>
              <a:t>LGSS – A shared service model where all finance staff were outside the council except the section 151 officer</a:t>
            </a:r>
          </a:p>
          <a:p>
            <a:pPr fontAlgn="base"/>
            <a:r>
              <a:rPr lang="en-GB" dirty="0"/>
              <a:t>"Next Generation Model" - outsource all services and create new bodies covering child protection, care of vulnerable adults, health provision and "improving the county". Owned by the authority but charge a fixed fee for services. Subsequently brought back in house.</a:t>
            </a:r>
          </a:p>
          <a:p>
            <a:r>
              <a:rPr lang="en-GB" dirty="0"/>
              <a:t>Low council tax rates and a policy of not increasing them</a:t>
            </a:r>
          </a:p>
          <a:p>
            <a:r>
              <a:rPr lang="en-GB" dirty="0"/>
              <a:t>Claim to be poorly funded from central government due to floored population statistics</a:t>
            </a:r>
          </a:p>
          <a:p>
            <a:endParaRPr lang="en-GB" dirty="0"/>
          </a:p>
        </p:txBody>
      </p:sp>
    </p:spTree>
    <p:extLst>
      <p:ext uri="{BB962C8B-B14F-4D97-AF65-F5344CB8AC3E}">
        <p14:creationId xmlns:p14="http://schemas.microsoft.com/office/powerpoint/2010/main" val="17214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LGA Peer Inspection 2017</a:t>
            </a:r>
          </a:p>
        </p:txBody>
      </p:sp>
      <p:pic>
        <p:nvPicPr>
          <p:cNvPr id="6" name="Content Placeholder 5"/>
          <p:cNvPicPr>
            <a:picLocks noGrp="1" noChangeAspect="1"/>
          </p:cNvPicPr>
          <p:nvPr>
            <p:ph idx="1"/>
          </p:nvPr>
        </p:nvPicPr>
        <p:blipFill>
          <a:blip r:embed="rId2"/>
          <a:stretch>
            <a:fillRect/>
          </a:stretch>
        </p:blipFill>
        <p:spPr>
          <a:xfrm>
            <a:off x="838200" y="1448224"/>
            <a:ext cx="8562975" cy="1913435"/>
          </a:xfrm>
          <a:prstGeom prst="rect">
            <a:avLst/>
          </a:prstGeom>
        </p:spPr>
      </p:pic>
      <p:pic>
        <p:nvPicPr>
          <p:cNvPr id="7" name="Picture 6"/>
          <p:cNvPicPr>
            <a:picLocks noChangeAspect="1"/>
          </p:cNvPicPr>
          <p:nvPr/>
        </p:nvPicPr>
        <p:blipFill>
          <a:blip r:embed="rId3"/>
          <a:stretch>
            <a:fillRect/>
          </a:stretch>
        </p:blipFill>
        <p:spPr>
          <a:xfrm>
            <a:off x="781048" y="3361659"/>
            <a:ext cx="9134475" cy="916230"/>
          </a:xfrm>
          <a:prstGeom prst="rect">
            <a:avLst/>
          </a:prstGeom>
        </p:spPr>
      </p:pic>
      <p:pic>
        <p:nvPicPr>
          <p:cNvPr id="8" name="Picture 7"/>
          <p:cNvPicPr>
            <a:picLocks noChangeAspect="1"/>
          </p:cNvPicPr>
          <p:nvPr/>
        </p:nvPicPr>
        <p:blipFill>
          <a:blip r:embed="rId4"/>
          <a:stretch>
            <a:fillRect/>
          </a:stretch>
        </p:blipFill>
        <p:spPr>
          <a:xfrm>
            <a:off x="838200" y="4369612"/>
            <a:ext cx="8562975" cy="1326036"/>
          </a:xfrm>
          <a:prstGeom prst="rect">
            <a:avLst/>
          </a:prstGeom>
        </p:spPr>
      </p:pic>
      <p:pic>
        <p:nvPicPr>
          <p:cNvPr id="9" name="Picture 8"/>
          <p:cNvPicPr>
            <a:picLocks noChangeAspect="1"/>
          </p:cNvPicPr>
          <p:nvPr/>
        </p:nvPicPr>
        <p:blipFill>
          <a:blip r:embed="rId5"/>
          <a:stretch>
            <a:fillRect/>
          </a:stretch>
        </p:blipFill>
        <p:spPr>
          <a:xfrm>
            <a:off x="838200" y="5787371"/>
            <a:ext cx="7699711" cy="789127"/>
          </a:xfrm>
          <a:prstGeom prst="rect">
            <a:avLst/>
          </a:prstGeom>
        </p:spPr>
      </p:pic>
    </p:spTree>
    <p:extLst>
      <p:ext uri="{BB962C8B-B14F-4D97-AF65-F5344CB8AC3E}">
        <p14:creationId xmlns:p14="http://schemas.microsoft.com/office/powerpoint/2010/main" val="106802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Value Inspection - 2018</a:t>
            </a:r>
          </a:p>
        </p:txBody>
      </p:sp>
      <p:pic>
        <p:nvPicPr>
          <p:cNvPr id="4" name="Picture 3"/>
          <p:cNvPicPr>
            <a:picLocks noChangeAspect="1"/>
          </p:cNvPicPr>
          <p:nvPr/>
        </p:nvPicPr>
        <p:blipFill>
          <a:blip r:embed="rId2"/>
          <a:stretch>
            <a:fillRect/>
          </a:stretch>
        </p:blipFill>
        <p:spPr>
          <a:xfrm>
            <a:off x="838200" y="1477739"/>
            <a:ext cx="8395741" cy="1194557"/>
          </a:xfrm>
          <a:prstGeom prst="rect">
            <a:avLst/>
          </a:prstGeom>
        </p:spPr>
      </p:pic>
      <p:pic>
        <p:nvPicPr>
          <p:cNvPr id="5" name="Picture 4"/>
          <p:cNvPicPr>
            <a:picLocks noChangeAspect="1"/>
          </p:cNvPicPr>
          <p:nvPr/>
        </p:nvPicPr>
        <p:blipFill>
          <a:blip r:embed="rId3"/>
          <a:stretch>
            <a:fillRect/>
          </a:stretch>
        </p:blipFill>
        <p:spPr>
          <a:xfrm>
            <a:off x="2571395" y="2801963"/>
            <a:ext cx="9057918" cy="1812054"/>
          </a:xfrm>
          <a:prstGeom prst="rect">
            <a:avLst/>
          </a:prstGeom>
        </p:spPr>
      </p:pic>
      <p:pic>
        <p:nvPicPr>
          <p:cNvPr id="6" name="Picture 5"/>
          <p:cNvPicPr>
            <a:picLocks noChangeAspect="1"/>
          </p:cNvPicPr>
          <p:nvPr/>
        </p:nvPicPr>
        <p:blipFill>
          <a:blip r:embed="rId4"/>
          <a:stretch>
            <a:fillRect/>
          </a:stretch>
        </p:blipFill>
        <p:spPr>
          <a:xfrm>
            <a:off x="838200" y="4565913"/>
            <a:ext cx="7859011" cy="2292087"/>
          </a:xfrm>
          <a:prstGeom prst="rect">
            <a:avLst/>
          </a:prstGeom>
        </p:spPr>
      </p:pic>
    </p:spTree>
    <p:extLst>
      <p:ext uri="{BB962C8B-B14F-4D97-AF65-F5344CB8AC3E}">
        <p14:creationId xmlns:p14="http://schemas.microsoft.com/office/powerpoint/2010/main" val="386158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0100-8035-447D-B0A7-7F3320554AA6}"/>
              </a:ext>
            </a:extLst>
          </p:cNvPr>
          <p:cNvSpPr>
            <a:spLocks noGrp="1"/>
          </p:cNvSpPr>
          <p:nvPr>
            <p:ph type="title"/>
          </p:nvPr>
        </p:nvSpPr>
        <p:spPr>
          <a:xfrm>
            <a:off x="838200" y="18256"/>
            <a:ext cx="10515600" cy="818086"/>
          </a:xfrm>
        </p:spPr>
        <p:txBody>
          <a:bodyPr/>
          <a:lstStyle/>
          <a:p>
            <a:r>
              <a:rPr lang="en-GB" dirty="0"/>
              <a:t>Brief Summary of NCC Timeline </a:t>
            </a:r>
          </a:p>
        </p:txBody>
      </p:sp>
      <p:sp>
        <p:nvSpPr>
          <p:cNvPr id="3" name="Content Placeholder 2">
            <a:extLst>
              <a:ext uri="{FF2B5EF4-FFF2-40B4-BE49-F238E27FC236}">
                <a16:creationId xmlns:a16="http://schemas.microsoft.com/office/drawing/2014/main" id="{118CF95D-0445-41F0-8780-637A451C260D}"/>
              </a:ext>
            </a:extLst>
          </p:cNvPr>
          <p:cNvSpPr>
            <a:spLocks noGrp="1"/>
          </p:cNvSpPr>
          <p:nvPr>
            <p:ph idx="1"/>
          </p:nvPr>
        </p:nvSpPr>
        <p:spPr>
          <a:xfrm>
            <a:off x="838200" y="979217"/>
            <a:ext cx="10515600" cy="5710762"/>
          </a:xfrm>
        </p:spPr>
        <p:txBody>
          <a:bodyPr>
            <a:normAutofit fontScale="92500" lnSpcReduction="20000"/>
          </a:bodyPr>
          <a:lstStyle/>
          <a:p>
            <a:pPr lvl="0" eaLnBrk="0" fontAlgn="base" hangingPunct="0">
              <a:lnSpc>
                <a:spcPct val="110000"/>
              </a:lnSpc>
              <a:spcBef>
                <a:spcPct val="30000"/>
              </a:spcBef>
              <a:spcAft>
                <a:spcPct val="20000"/>
              </a:spcAft>
            </a:pPr>
            <a:r>
              <a:rPr lang="en-GB" sz="1800" kern="0" dirty="0">
                <a:solidFill>
                  <a:srgbClr val="000000"/>
                </a:solidFill>
                <a:latin typeface="Verdana"/>
              </a:rPr>
              <a:t>Pre-Section 114 Issue</a:t>
            </a:r>
          </a:p>
          <a:p>
            <a:pPr marL="776288" lvl="0" indent="-285750" eaLnBrk="0" fontAlgn="base" hangingPunct="0">
              <a:lnSpc>
                <a:spcPct val="110000"/>
              </a:lnSpc>
              <a:spcBef>
                <a:spcPct val="30000"/>
              </a:spcBef>
              <a:spcAft>
                <a:spcPct val="20000"/>
              </a:spcAft>
            </a:pPr>
            <a:r>
              <a:rPr lang="en-GB" sz="1800" kern="0" dirty="0">
                <a:solidFill>
                  <a:srgbClr val="000000"/>
                </a:solidFill>
                <a:latin typeface="Verdana"/>
              </a:rPr>
              <a:t>The Northamptonshire County Council’s (NCC’s) financial failure was not a shock</a:t>
            </a:r>
          </a:p>
          <a:p>
            <a:pPr marL="776288" lvl="0" indent="-285750" eaLnBrk="0" fontAlgn="base" hangingPunct="0">
              <a:lnSpc>
                <a:spcPct val="110000"/>
              </a:lnSpc>
              <a:spcBef>
                <a:spcPct val="30000"/>
              </a:spcBef>
              <a:spcAft>
                <a:spcPct val="20000"/>
              </a:spcAft>
            </a:pPr>
            <a:r>
              <a:rPr lang="en-GB" sz="1800" kern="0" dirty="0">
                <a:solidFill>
                  <a:srgbClr val="000000"/>
                </a:solidFill>
                <a:latin typeface="Verdana"/>
              </a:rPr>
              <a:t>Poor CPA performance since 2002 – including use of resources</a:t>
            </a:r>
          </a:p>
          <a:p>
            <a:pPr marL="776288" lvl="0" indent="-285750" eaLnBrk="0" fontAlgn="base" hangingPunct="0">
              <a:lnSpc>
                <a:spcPct val="110000"/>
              </a:lnSpc>
              <a:spcBef>
                <a:spcPct val="30000"/>
              </a:spcBef>
              <a:spcAft>
                <a:spcPct val="20000"/>
              </a:spcAft>
            </a:pPr>
            <a:r>
              <a:rPr lang="en-GB" sz="1800" kern="0" dirty="0">
                <a:solidFill>
                  <a:srgbClr val="000000"/>
                </a:solidFill>
                <a:latin typeface="Verdana"/>
              </a:rPr>
              <a:t>Poor Financial Management – KPMG</a:t>
            </a:r>
          </a:p>
          <a:p>
            <a:pPr marL="776288" lvl="0" indent="-285750" eaLnBrk="0" fontAlgn="base" hangingPunct="0">
              <a:lnSpc>
                <a:spcPct val="110000"/>
              </a:lnSpc>
              <a:spcBef>
                <a:spcPct val="30000"/>
              </a:spcBef>
              <a:spcAft>
                <a:spcPct val="20000"/>
              </a:spcAft>
            </a:pPr>
            <a:r>
              <a:rPr lang="en-GB" sz="1800" kern="0" dirty="0">
                <a:solidFill>
                  <a:srgbClr val="000000"/>
                </a:solidFill>
                <a:latin typeface="Verdana"/>
              </a:rPr>
              <a:t>LGA peer review findings</a:t>
            </a:r>
          </a:p>
          <a:p>
            <a:pPr marL="776288" lvl="0" indent="-285750" eaLnBrk="0" fontAlgn="base" hangingPunct="0">
              <a:lnSpc>
                <a:spcPct val="110000"/>
              </a:lnSpc>
              <a:spcBef>
                <a:spcPct val="30000"/>
              </a:spcBef>
              <a:spcAft>
                <a:spcPct val="20000"/>
              </a:spcAft>
            </a:pPr>
            <a:r>
              <a:rPr lang="en-GB" sz="1800" b="1" kern="0" dirty="0">
                <a:solidFill>
                  <a:srgbClr val="000000"/>
                </a:solidFill>
                <a:latin typeface="Verdana"/>
              </a:rPr>
              <a:t>Gov’t’ Intervenes: </a:t>
            </a:r>
            <a:r>
              <a:rPr lang="en-GB" sz="1800" kern="0" dirty="0">
                <a:solidFill>
                  <a:srgbClr val="000000"/>
                </a:solidFill>
                <a:latin typeface="Verdana"/>
              </a:rPr>
              <a:t>Communities Secretary sends</a:t>
            </a:r>
            <a:r>
              <a:rPr lang="en-GB" sz="1800" b="1" kern="0" dirty="0">
                <a:solidFill>
                  <a:srgbClr val="000000"/>
                </a:solidFill>
                <a:latin typeface="Verdana"/>
              </a:rPr>
              <a:t> </a:t>
            </a:r>
            <a:r>
              <a:rPr lang="en-GB" sz="1800" kern="0" dirty="0">
                <a:solidFill>
                  <a:srgbClr val="000000"/>
                </a:solidFill>
                <a:latin typeface="Verdana"/>
              </a:rPr>
              <a:t>Special Inspectors to NCC for an internal scrutiny – subsequent Best Value review – not delivering Best Value</a:t>
            </a:r>
          </a:p>
          <a:p>
            <a:pPr lvl="0" eaLnBrk="0" fontAlgn="base" hangingPunct="0">
              <a:lnSpc>
                <a:spcPct val="110000"/>
              </a:lnSpc>
              <a:spcBef>
                <a:spcPct val="30000"/>
              </a:spcBef>
              <a:spcAft>
                <a:spcPct val="20000"/>
              </a:spcAft>
            </a:pPr>
            <a:r>
              <a:rPr lang="en-GB" sz="1800" b="1" kern="0" dirty="0">
                <a:solidFill>
                  <a:srgbClr val="FF0000"/>
                </a:solidFill>
                <a:latin typeface="Verdana"/>
              </a:rPr>
              <a:t>Section 114 notice issued – February 2018 (first in 2 decades)</a:t>
            </a:r>
          </a:p>
          <a:p>
            <a:pPr marL="776288" indent="-285750" eaLnBrk="0" fontAlgn="base" hangingPunct="0">
              <a:lnSpc>
                <a:spcPct val="110000"/>
              </a:lnSpc>
              <a:spcBef>
                <a:spcPct val="30000"/>
              </a:spcBef>
              <a:spcAft>
                <a:spcPct val="20000"/>
              </a:spcAft>
            </a:pPr>
            <a:r>
              <a:rPr lang="en-GB" sz="1800" kern="0" dirty="0">
                <a:solidFill>
                  <a:srgbClr val="000000"/>
                </a:solidFill>
                <a:latin typeface="Verdana"/>
              </a:rPr>
              <a:t>Core service budget put in place</a:t>
            </a:r>
          </a:p>
          <a:p>
            <a:pPr marL="776288" indent="-285750" eaLnBrk="0" fontAlgn="base" hangingPunct="0">
              <a:lnSpc>
                <a:spcPct val="110000"/>
              </a:lnSpc>
              <a:spcBef>
                <a:spcPct val="30000"/>
              </a:spcBef>
              <a:spcAft>
                <a:spcPct val="20000"/>
              </a:spcAft>
            </a:pPr>
            <a:r>
              <a:rPr lang="en-GB" sz="1800" kern="0" dirty="0">
                <a:solidFill>
                  <a:srgbClr val="000000"/>
                </a:solidFill>
                <a:latin typeface="Verdana"/>
              </a:rPr>
              <a:t>However……. The outgoing chief finance officer reported</a:t>
            </a:r>
          </a:p>
          <a:p>
            <a:pPr marL="776288" indent="-285750" eaLnBrk="0" fontAlgn="base" hangingPunct="0">
              <a:lnSpc>
                <a:spcPct val="110000"/>
              </a:lnSpc>
              <a:spcBef>
                <a:spcPct val="30000"/>
              </a:spcBef>
              <a:spcAft>
                <a:spcPct val="20000"/>
              </a:spcAft>
            </a:pPr>
            <a:r>
              <a:rPr lang="en-GB" sz="1800" kern="0" dirty="0">
                <a:solidFill>
                  <a:srgbClr val="000000"/>
                </a:solidFill>
                <a:latin typeface="Verdana"/>
              </a:rPr>
              <a:t>“Services were asked…to come up with meaningful further in-year savings proposals.</a:t>
            </a:r>
            <a:br>
              <a:rPr lang="en-GB" sz="1800" kern="0" dirty="0">
                <a:solidFill>
                  <a:srgbClr val="000000"/>
                </a:solidFill>
                <a:latin typeface="Verdana"/>
              </a:rPr>
            </a:br>
            <a:r>
              <a:rPr lang="en-GB" sz="1800" kern="0" dirty="0">
                <a:solidFill>
                  <a:srgbClr val="000000"/>
                </a:solidFill>
                <a:latin typeface="Verdana"/>
              </a:rPr>
              <a:t>“No realistic proposals, other than the mitigation of existing pressures, were provided and so I must assume that this process is unlikely to yield additional savings.”</a:t>
            </a:r>
          </a:p>
          <a:p>
            <a:pPr marL="776288" indent="-285750" eaLnBrk="0" fontAlgn="base" hangingPunct="0">
              <a:lnSpc>
                <a:spcPct val="110000"/>
              </a:lnSpc>
              <a:spcBef>
                <a:spcPct val="30000"/>
              </a:spcBef>
              <a:spcAft>
                <a:spcPct val="20000"/>
              </a:spcAft>
            </a:pPr>
            <a:r>
              <a:rPr lang="en-GB" sz="1800" kern="0" dirty="0">
                <a:solidFill>
                  <a:srgbClr val="000000"/>
                </a:solidFill>
                <a:latin typeface="Verdana"/>
              </a:rPr>
              <a:t>He added that the council “has no financial resilience” and that the budget target of using £30.9m of capital receipts as revenue funding under government transformational expenditure rules was “unlikely to be achieved in full”.</a:t>
            </a:r>
          </a:p>
          <a:p>
            <a:pPr eaLnBrk="0" fontAlgn="base" hangingPunct="0">
              <a:lnSpc>
                <a:spcPct val="110000"/>
              </a:lnSpc>
              <a:spcBef>
                <a:spcPct val="30000"/>
              </a:spcBef>
              <a:spcAft>
                <a:spcPct val="20000"/>
              </a:spcAft>
            </a:pPr>
            <a:r>
              <a:rPr lang="en-GB" sz="1800" b="1" kern="0" dirty="0">
                <a:solidFill>
                  <a:srgbClr val="FF0000"/>
                </a:solidFill>
                <a:latin typeface="Verdana"/>
              </a:rPr>
              <a:t>Second Section 114 notice issued – July 2018</a:t>
            </a:r>
          </a:p>
        </p:txBody>
      </p:sp>
    </p:spTree>
    <p:extLst>
      <p:ext uri="{BB962C8B-B14F-4D97-AF65-F5344CB8AC3E}">
        <p14:creationId xmlns:p14="http://schemas.microsoft.com/office/powerpoint/2010/main" val="312180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a:bodyPr>
          <a:lstStyle/>
          <a:p>
            <a:r>
              <a:rPr lang="en-GB" dirty="0"/>
              <a:t>Outline</a:t>
            </a:r>
          </a:p>
          <a:p>
            <a:r>
              <a:rPr lang="en-GB" dirty="0"/>
              <a:t>Positioning Perceived Financial Vulnerability</a:t>
            </a:r>
          </a:p>
          <a:p>
            <a:r>
              <a:rPr lang="en-GB" dirty="0"/>
              <a:t>Literature</a:t>
            </a:r>
          </a:p>
          <a:p>
            <a:r>
              <a:rPr lang="en-GB" dirty="0"/>
              <a:t>Methodology</a:t>
            </a:r>
          </a:p>
          <a:p>
            <a:r>
              <a:rPr lang="en-GB" dirty="0"/>
              <a:t>Why Northamptonshire?</a:t>
            </a:r>
          </a:p>
          <a:p>
            <a:r>
              <a:rPr lang="en-GB" dirty="0"/>
              <a:t>The Northamptonshire Case</a:t>
            </a:r>
          </a:p>
          <a:p>
            <a:r>
              <a:rPr lang="en-GB" dirty="0"/>
              <a:t>Initial Findings</a:t>
            </a:r>
          </a:p>
          <a:p>
            <a:r>
              <a:rPr lang="en-GB" dirty="0"/>
              <a:t>Next steps</a:t>
            </a:r>
          </a:p>
        </p:txBody>
      </p:sp>
      <p:pic>
        <p:nvPicPr>
          <p:cNvPr id="4" name="Picture 3"/>
          <p:cNvPicPr>
            <a:picLocks noChangeAspect="1"/>
          </p:cNvPicPr>
          <p:nvPr/>
        </p:nvPicPr>
        <p:blipFill>
          <a:blip r:embed="rId2"/>
          <a:stretch>
            <a:fillRect/>
          </a:stretch>
        </p:blipFill>
        <p:spPr>
          <a:xfrm>
            <a:off x="9000078" y="1502457"/>
            <a:ext cx="2164268" cy="1347333"/>
          </a:xfrm>
          <a:prstGeom prst="rect">
            <a:avLst/>
          </a:prstGeom>
        </p:spPr>
      </p:pic>
      <p:pic>
        <p:nvPicPr>
          <p:cNvPr id="5" name="Picture 4"/>
          <p:cNvPicPr>
            <a:picLocks noChangeAspect="1"/>
          </p:cNvPicPr>
          <p:nvPr/>
        </p:nvPicPr>
        <p:blipFill>
          <a:blip r:embed="rId3"/>
          <a:stretch>
            <a:fillRect/>
          </a:stretch>
        </p:blipFill>
        <p:spPr>
          <a:xfrm>
            <a:off x="8124888" y="3710092"/>
            <a:ext cx="3228912" cy="2390566"/>
          </a:xfrm>
          <a:prstGeom prst="rect">
            <a:avLst/>
          </a:prstGeom>
        </p:spPr>
      </p:pic>
    </p:spTree>
    <p:extLst>
      <p:ext uri="{BB962C8B-B14F-4D97-AF65-F5344CB8AC3E}">
        <p14:creationId xmlns:p14="http://schemas.microsoft.com/office/powerpoint/2010/main" val="15532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966"/>
            <a:ext cx="10515600" cy="526972"/>
          </a:xfrm>
        </p:spPr>
        <p:txBody>
          <a:bodyPr>
            <a:normAutofit fontScale="90000"/>
          </a:bodyPr>
          <a:lstStyle/>
          <a:p>
            <a:r>
              <a:rPr lang="en-GB" dirty="0"/>
              <a:t>Pre-recession Era (2002 to 2010)</a:t>
            </a:r>
          </a:p>
        </p:txBody>
      </p:sp>
      <p:sp>
        <p:nvSpPr>
          <p:cNvPr id="3" name="Content Placeholder 2"/>
          <p:cNvSpPr>
            <a:spLocks noGrp="1"/>
          </p:cNvSpPr>
          <p:nvPr>
            <p:ph idx="1"/>
          </p:nvPr>
        </p:nvSpPr>
        <p:spPr>
          <a:xfrm>
            <a:off x="453482" y="671938"/>
            <a:ext cx="11485758" cy="6333892"/>
          </a:xfrm>
        </p:spPr>
        <p:txBody>
          <a:bodyPr>
            <a:normAutofit/>
          </a:bodyPr>
          <a:lstStyle/>
          <a:p>
            <a:pPr marL="0" indent="0" algn="just">
              <a:buNone/>
            </a:pPr>
            <a:r>
              <a:rPr lang="en-GB" sz="2400" dirty="0">
                <a:solidFill>
                  <a:srgbClr val="7030A0"/>
                </a:solidFill>
              </a:rPr>
              <a:t>2002 -</a:t>
            </a:r>
            <a:r>
              <a:rPr lang="en-GB" sz="2400" dirty="0"/>
              <a:t> NCC provided ‘weak’ services at a slow improvement pace </a:t>
            </a:r>
          </a:p>
          <a:p>
            <a:pPr marL="0" indent="0" algn="just">
              <a:buNone/>
            </a:pPr>
            <a:r>
              <a:rPr lang="en-GB" sz="2400" dirty="0">
                <a:solidFill>
                  <a:srgbClr val="7030A0"/>
                </a:solidFill>
              </a:rPr>
              <a:t>2003 - </a:t>
            </a:r>
            <a:r>
              <a:rPr lang="en-GB" sz="2400" dirty="0"/>
              <a:t>NCC had an improved ‘financial control and management’ score which suggested a better financial positioning, but systems were still weak</a:t>
            </a:r>
          </a:p>
          <a:p>
            <a:pPr marL="0" indent="0" algn="just">
              <a:buNone/>
            </a:pPr>
            <a:r>
              <a:rPr lang="en-GB" sz="2400" dirty="0">
                <a:solidFill>
                  <a:srgbClr val="7030A0"/>
                </a:solidFill>
              </a:rPr>
              <a:t>2004 -</a:t>
            </a:r>
            <a:r>
              <a:rPr lang="en-GB" sz="2400" dirty="0"/>
              <a:t> NCC provided slightly improved services that were rated ‘fair’ </a:t>
            </a:r>
          </a:p>
          <a:p>
            <a:pPr marL="0" indent="0" algn="just">
              <a:buNone/>
            </a:pPr>
            <a:r>
              <a:rPr lang="en-GB" sz="2400" dirty="0">
                <a:solidFill>
                  <a:srgbClr val="7030A0"/>
                </a:solidFill>
              </a:rPr>
              <a:t>2005 -</a:t>
            </a:r>
            <a:r>
              <a:rPr lang="en-GB" sz="2400" dirty="0"/>
              <a:t> NCC had the 14</a:t>
            </a:r>
            <a:r>
              <a:rPr lang="en-GB" sz="2400" baseline="30000" dirty="0"/>
              <a:t>th</a:t>
            </a:r>
            <a:r>
              <a:rPr lang="en-GB" sz="2400" dirty="0"/>
              <a:t> lowest score out of the 150 Single Tier and County Councils (STCCs) and struggled to improve its priority services.</a:t>
            </a:r>
          </a:p>
          <a:p>
            <a:pPr marL="0" indent="0">
              <a:buNone/>
            </a:pPr>
            <a:r>
              <a:rPr lang="en-GB" sz="2400" dirty="0">
                <a:solidFill>
                  <a:srgbClr val="7030A0"/>
                </a:solidFill>
              </a:rPr>
              <a:t>2007 -</a:t>
            </a:r>
            <a:r>
              <a:rPr lang="en-GB" sz="2400" dirty="0"/>
              <a:t> Poor programme, and performance management led to a further review of NCC’s Integrated Change Programme (ICP)</a:t>
            </a:r>
          </a:p>
          <a:p>
            <a:pPr marL="0" indent="0">
              <a:buNone/>
            </a:pPr>
            <a:r>
              <a:rPr lang="en-GB" sz="2400" dirty="0">
                <a:solidFill>
                  <a:srgbClr val="7030A0"/>
                </a:solidFill>
              </a:rPr>
              <a:t>2008 -</a:t>
            </a:r>
            <a:r>
              <a:rPr lang="en-GB" sz="2400" dirty="0"/>
              <a:t> NCC made some progress by implementing improvement plans to sustain efficiency in service delivery</a:t>
            </a:r>
          </a:p>
          <a:p>
            <a:pPr marL="0" indent="0">
              <a:buNone/>
            </a:pPr>
            <a:r>
              <a:rPr lang="en-GB" sz="2400" dirty="0">
                <a:solidFill>
                  <a:srgbClr val="7030A0"/>
                </a:solidFill>
              </a:rPr>
              <a:t>2009 -</a:t>
            </a:r>
            <a:r>
              <a:rPr lang="en-GB" sz="2400" dirty="0"/>
              <a:t> NCC adopted governance structures and leadership processes that proved unsuccessful, rated them 2 out of 4 for Use of Resources</a:t>
            </a:r>
          </a:p>
          <a:p>
            <a:pPr marL="0" indent="0" algn="just">
              <a:buNone/>
            </a:pPr>
            <a:r>
              <a:rPr lang="en-GB" sz="2400" dirty="0">
                <a:solidFill>
                  <a:srgbClr val="7030A0"/>
                </a:solidFill>
              </a:rPr>
              <a:t>2010 -</a:t>
            </a:r>
            <a:r>
              <a:rPr lang="en-GB" sz="2400" dirty="0"/>
              <a:t> NCC’s external auditors (KPMG) issued “an unqualified” audit verdict - referred to NCC’s financial reporting processes as “unrecognisable compared to 2007/08” but still included 17 significant adjustments (valued at £107m) to balance the books</a:t>
            </a:r>
          </a:p>
        </p:txBody>
      </p:sp>
    </p:spTree>
    <p:extLst>
      <p:ext uri="{BB962C8B-B14F-4D97-AF65-F5344CB8AC3E}">
        <p14:creationId xmlns:p14="http://schemas.microsoft.com/office/powerpoint/2010/main" val="11624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403"/>
            <a:ext cx="10515600" cy="638485"/>
          </a:xfrm>
        </p:spPr>
        <p:txBody>
          <a:bodyPr>
            <a:normAutofit fontScale="90000"/>
          </a:bodyPr>
          <a:lstStyle/>
          <a:p>
            <a:r>
              <a:rPr lang="en-GB" dirty="0">
                <a:latin typeface="Calibri" panose="020F0502020204030204" pitchFamily="34" charset="0"/>
                <a:ea typeface="Calibri" panose="020F0502020204030204" pitchFamily="34" charset="0"/>
              </a:rPr>
              <a:t>Post-recession Era (2010 to 2016/17)</a:t>
            </a:r>
            <a:endParaRPr lang="en-GB" dirty="0"/>
          </a:p>
        </p:txBody>
      </p:sp>
      <p:sp>
        <p:nvSpPr>
          <p:cNvPr id="3" name="Content Placeholder 2"/>
          <p:cNvSpPr>
            <a:spLocks noGrp="1"/>
          </p:cNvSpPr>
          <p:nvPr>
            <p:ph idx="1"/>
          </p:nvPr>
        </p:nvSpPr>
        <p:spPr>
          <a:xfrm>
            <a:off x="236963" y="955791"/>
            <a:ext cx="11718073" cy="5890709"/>
          </a:xfrm>
        </p:spPr>
        <p:txBody>
          <a:bodyPr>
            <a:normAutofit/>
          </a:bodyPr>
          <a:lstStyle/>
          <a:p>
            <a:pPr marL="0" indent="0">
              <a:buNone/>
            </a:pPr>
            <a:r>
              <a:rPr lang="en-GB" sz="2400" dirty="0">
                <a:solidFill>
                  <a:srgbClr val="7030A0"/>
                </a:solidFill>
              </a:rPr>
              <a:t>2010 -</a:t>
            </a:r>
            <a:r>
              <a:rPr lang="en-GB" sz="2400" dirty="0"/>
              <a:t> Reduced Revenue Service Grants (RSGs) affected NCC’s (and most English LAs’) spending on core services</a:t>
            </a:r>
          </a:p>
          <a:p>
            <a:pPr marL="0" indent="0">
              <a:buNone/>
            </a:pPr>
            <a:r>
              <a:rPr lang="en-GB" sz="2400" dirty="0">
                <a:solidFill>
                  <a:srgbClr val="7030A0"/>
                </a:solidFill>
              </a:rPr>
              <a:t>2011 - </a:t>
            </a:r>
            <a:r>
              <a:rPr lang="en-GB" sz="2400" dirty="0"/>
              <a:t>KPMG reported that NCC had failed to address issues outlined in previous audits</a:t>
            </a:r>
          </a:p>
          <a:p>
            <a:pPr marL="0" indent="0">
              <a:buNone/>
            </a:pPr>
            <a:r>
              <a:rPr lang="en-GB" sz="2400" dirty="0">
                <a:solidFill>
                  <a:srgbClr val="7030A0"/>
                </a:solidFill>
              </a:rPr>
              <a:t>2012 -</a:t>
            </a:r>
            <a:r>
              <a:rPr lang="en-GB" sz="2400" dirty="0"/>
              <a:t> KPMG reported that NCC lacked expertise in financial reporting and management, which affected the quality of specific accounting areas</a:t>
            </a:r>
          </a:p>
          <a:p>
            <a:pPr marL="0" indent="0">
              <a:buNone/>
            </a:pPr>
            <a:r>
              <a:rPr lang="en-GB" sz="2400" dirty="0">
                <a:solidFill>
                  <a:srgbClr val="7030A0"/>
                </a:solidFill>
              </a:rPr>
              <a:t>2014 -</a:t>
            </a:r>
            <a:r>
              <a:rPr lang="en-GB" sz="2400" dirty="0"/>
              <a:t> NCC confirmed an £8.5m unadjusted audit error, which remained unadjusted and NCC failed to correct it</a:t>
            </a:r>
          </a:p>
          <a:p>
            <a:pPr marL="0" indent="0">
              <a:buNone/>
            </a:pPr>
            <a:r>
              <a:rPr lang="en-GB" sz="2400" dirty="0">
                <a:solidFill>
                  <a:srgbClr val="7030A0"/>
                </a:solidFill>
              </a:rPr>
              <a:t>2015 -</a:t>
            </a:r>
            <a:r>
              <a:rPr lang="en-GB" sz="2400" dirty="0"/>
              <a:t> NCC faced challenges in meeting service demands due to a budget deficit of £415m</a:t>
            </a:r>
          </a:p>
          <a:p>
            <a:pPr marL="0" indent="0">
              <a:buNone/>
            </a:pPr>
            <a:r>
              <a:rPr lang="en-GB" sz="2400" dirty="0">
                <a:solidFill>
                  <a:srgbClr val="7030A0"/>
                </a:solidFill>
              </a:rPr>
              <a:t>2015/16 -</a:t>
            </a:r>
            <a:r>
              <a:rPr lang="en-GB" sz="2400" dirty="0"/>
              <a:t> NCC developed a ‘New Generation Model’ (NGM) to avoid escalating costs and produce savings of £96.7m</a:t>
            </a:r>
          </a:p>
          <a:p>
            <a:pPr marL="0" indent="0">
              <a:buNone/>
            </a:pPr>
            <a:r>
              <a:rPr lang="en-GB" sz="2400" dirty="0">
                <a:solidFill>
                  <a:srgbClr val="7030A0"/>
                </a:solidFill>
              </a:rPr>
              <a:t>2017 -</a:t>
            </a:r>
            <a:r>
              <a:rPr lang="en-GB" sz="2400" dirty="0"/>
              <a:t> An LGA peer Review highlighted that NCC engaged in retrenchment to solve long-term problems - due to the excessive use of earmarked reserves</a:t>
            </a:r>
          </a:p>
          <a:p>
            <a:pPr marL="0" indent="0">
              <a:buNone/>
            </a:pPr>
            <a:r>
              <a:rPr lang="en-GB" sz="2400" dirty="0">
                <a:solidFill>
                  <a:srgbClr val="7030A0"/>
                </a:solidFill>
              </a:rPr>
              <a:t>2018 – </a:t>
            </a:r>
            <a:r>
              <a:rPr lang="en-GB" sz="2400" dirty="0"/>
              <a:t>All services were brought back in-house after the NGM failed to materialise</a:t>
            </a:r>
          </a:p>
        </p:txBody>
      </p:sp>
    </p:spTree>
    <p:extLst>
      <p:ext uri="{BB962C8B-B14F-4D97-AF65-F5344CB8AC3E}">
        <p14:creationId xmlns:p14="http://schemas.microsoft.com/office/powerpoint/2010/main" val="408641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561"/>
            <a:ext cx="10515600" cy="722270"/>
          </a:xfrm>
        </p:spPr>
        <p:txBody>
          <a:bodyPr/>
          <a:lstStyle/>
          <a:p>
            <a:pPr algn="ctr"/>
            <a:r>
              <a:rPr lang="en-GB" b="1" dirty="0"/>
              <a:t>Council Use of Reserves since 2015</a:t>
            </a:r>
          </a:p>
        </p:txBody>
      </p:sp>
      <p:graphicFrame>
        <p:nvGraphicFramePr>
          <p:cNvPr id="4" name="Chart 3">
            <a:extLst>
              <a:ext uri="{FF2B5EF4-FFF2-40B4-BE49-F238E27FC236}">
                <a16:creationId xmlns:a16="http://schemas.microsoft.com/office/drawing/2014/main" id="{E2988934-AD2A-4D2E-929F-4E13F2B47C50}"/>
              </a:ext>
            </a:extLst>
          </p:cNvPr>
          <p:cNvGraphicFramePr>
            <a:graphicFrameLocks/>
          </p:cNvGraphicFramePr>
          <p:nvPr/>
        </p:nvGraphicFramePr>
        <p:xfrm>
          <a:off x="1421027" y="889686"/>
          <a:ext cx="9306697" cy="5533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182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47"/>
            <a:ext cx="11108473" cy="683902"/>
          </a:xfrm>
        </p:spPr>
        <p:txBody>
          <a:bodyPr>
            <a:normAutofit fontScale="90000"/>
          </a:bodyPr>
          <a:lstStyle/>
          <a:p>
            <a:r>
              <a:rPr lang="en-GB" dirty="0"/>
              <a:t>Section</a:t>
            </a:r>
            <a:r>
              <a:rPr lang="en-GB" b="1" dirty="0"/>
              <a:t> </a:t>
            </a:r>
            <a:r>
              <a:rPr lang="en-GB" dirty="0"/>
              <a:t>114 Notice(s) and to date</a:t>
            </a:r>
          </a:p>
        </p:txBody>
      </p:sp>
      <p:sp>
        <p:nvSpPr>
          <p:cNvPr id="3" name="Content Placeholder 2"/>
          <p:cNvSpPr>
            <a:spLocks noGrp="1"/>
          </p:cNvSpPr>
          <p:nvPr>
            <p:ph idx="1"/>
          </p:nvPr>
        </p:nvSpPr>
        <p:spPr>
          <a:xfrm>
            <a:off x="457200" y="962838"/>
            <a:ext cx="11476463" cy="5600777"/>
          </a:xfrm>
        </p:spPr>
        <p:txBody>
          <a:bodyPr>
            <a:normAutofit fontScale="85000" lnSpcReduction="20000"/>
          </a:bodyPr>
          <a:lstStyle/>
          <a:p>
            <a:pPr marL="0" indent="0">
              <a:buNone/>
            </a:pPr>
            <a:r>
              <a:rPr lang="en-GB" b="1" dirty="0">
                <a:solidFill>
                  <a:srgbClr val="7030A0"/>
                </a:solidFill>
              </a:rPr>
              <a:t>January 2018 – </a:t>
            </a:r>
            <a:r>
              <a:rPr lang="en-GB" dirty="0"/>
              <a:t>Communities secretary sends inspector to investigate the NCC’s financial management</a:t>
            </a:r>
          </a:p>
          <a:p>
            <a:pPr marL="0" indent="0">
              <a:buNone/>
            </a:pPr>
            <a:r>
              <a:rPr lang="en-GB" b="1" dirty="0">
                <a:solidFill>
                  <a:srgbClr val="7030A0"/>
                </a:solidFill>
              </a:rPr>
              <a:t>February 2018 – </a:t>
            </a:r>
            <a:r>
              <a:rPr lang="en-GB" dirty="0"/>
              <a:t>NCC issues first Section 114 after depleting limited reserves led to an unlawful budget</a:t>
            </a:r>
          </a:p>
          <a:p>
            <a:pPr marL="0" indent="0">
              <a:buNone/>
            </a:pPr>
            <a:r>
              <a:rPr lang="en-GB" b="1" dirty="0">
                <a:solidFill>
                  <a:srgbClr val="7030A0"/>
                </a:solidFill>
              </a:rPr>
              <a:t>July, 2018 –</a:t>
            </a:r>
            <a:r>
              <a:rPr lang="en-GB" dirty="0"/>
              <a:t> NCC issues second Section 114 with a budget deficit of £70m</a:t>
            </a:r>
          </a:p>
          <a:p>
            <a:pPr marL="0" indent="0">
              <a:buNone/>
            </a:pPr>
            <a:endParaRPr lang="en-GB" dirty="0"/>
          </a:p>
          <a:p>
            <a:pPr marL="0" indent="0">
              <a:buNone/>
            </a:pPr>
            <a:r>
              <a:rPr lang="en-GB" b="1" dirty="0">
                <a:solidFill>
                  <a:srgbClr val="7030A0"/>
                </a:solidFill>
              </a:rPr>
              <a:t>January 2019 – </a:t>
            </a:r>
            <a:r>
              <a:rPr lang="en-GB" dirty="0"/>
              <a:t>NCC gets green light to raise council tax by 5% in 2019/20</a:t>
            </a:r>
          </a:p>
          <a:p>
            <a:pPr marL="0" indent="0">
              <a:buNone/>
            </a:pPr>
            <a:r>
              <a:rPr lang="en-GB" b="1" dirty="0">
                <a:solidFill>
                  <a:srgbClr val="7030A0"/>
                </a:solidFill>
              </a:rPr>
              <a:t>May 2019 – </a:t>
            </a:r>
            <a:r>
              <a:rPr lang="en-GB" dirty="0"/>
              <a:t>NCC makes ‘unprecedented’ in-year turnaround budget surplus of £1m</a:t>
            </a:r>
          </a:p>
          <a:p>
            <a:pPr marL="0" indent="0">
              <a:buNone/>
            </a:pPr>
            <a:r>
              <a:rPr lang="en-GB" b="1" dirty="0">
                <a:solidFill>
                  <a:srgbClr val="7030A0"/>
                </a:solidFill>
              </a:rPr>
              <a:t>July 2019 –</a:t>
            </a:r>
            <a:r>
              <a:rPr lang="en-GB" dirty="0"/>
              <a:t> NCC declares a budget surplus of £4.5m</a:t>
            </a:r>
          </a:p>
          <a:p>
            <a:pPr marL="0" indent="0">
              <a:buNone/>
            </a:pPr>
            <a:r>
              <a:rPr lang="en-GB" b="1" dirty="0">
                <a:solidFill>
                  <a:srgbClr val="7030A0"/>
                </a:solidFill>
              </a:rPr>
              <a:t>2018/2019 –</a:t>
            </a:r>
            <a:r>
              <a:rPr lang="en-GB" dirty="0"/>
              <a:t> Flexible use of capital Receipt strategy to support future medium term savings -enable cost avoidance on demand led services and improve the effectiveness of service delivery</a:t>
            </a:r>
          </a:p>
          <a:p>
            <a:pPr lvl="1"/>
            <a:r>
              <a:rPr lang="en-GB" sz="2800" dirty="0"/>
              <a:t>Not used powers to convert capital receipts to revenue</a:t>
            </a:r>
          </a:p>
          <a:p>
            <a:pPr lvl="1"/>
            <a:r>
              <a:rPr lang="en-GB" sz="2800" dirty="0"/>
              <a:t>Rebuilding reserves</a:t>
            </a:r>
          </a:p>
          <a:p>
            <a:pPr lvl="1"/>
            <a:r>
              <a:rPr lang="en-GB" sz="2800" dirty="0"/>
              <a:t>NCC &amp; seven lower-tier districts will be replaced by two unitary authorities in April 2021</a:t>
            </a:r>
          </a:p>
        </p:txBody>
      </p:sp>
    </p:spTree>
    <p:extLst>
      <p:ext uri="{BB962C8B-B14F-4D97-AF65-F5344CB8AC3E}">
        <p14:creationId xmlns:p14="http://schemas.microsoft.com/office/powerpoint/2010/main" val="411386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C869-BB63-44DB-B72C-70EB505B7DA0}"/>
              </a:ext>
            </a:extLst>
          </p:cNvPr>
          <p:cNvSpPr>
            <a:spLocks noGrp="1"/>
          </p:cNvSpPr>
          <p:nvPr>
            <p:ph type="title"/>
          </p:nvPr>
        </p:nvSpPr>
        <p:spPr>
          <a:xfrm>
            <a:off x="838200" y="365125"/>
            <a:ext cx="10515600" cy="638485"/>
          </a:xfrm>
        </p:spPr>
        <p:txBody>
          <a:bodyPr>
            <a:normAutofit fontScale="90000"/>
          </a:bodyPr>
          <a:lstStyle/>
          <a:p>
            <a:r>
              <a:rPr lang="en-GB" dirty="0"/>
              <a:t>Emerging Findings</a:t>
            </a:r>
          </a:p>
        </p:txBody>
      </p:sp>
      <p:sp>
        <p:nvSpPr>
          <p:cNvPr id="3" name="Content Placeholder 2">
            <a:extLst>
              <a:ext uri="{FF2B5EF4-FFF2-40B4-BE49-F238E27FC236}">
                <a16:creationId xmlns:a16="http://schemas.microsoft.com/office/drawing/2014/main" id="{3E4CC4A0-65DB-499D-9706-0DB822C427D0}"/>
              </a:ext>
            </a:extLst>
          </p:cNvPr>
          <p:cNvSpPr>
            <a:spLocks noGrp="1"/>
          </p:cNvSpPr>
          <p:nvPr>
            <p:ph idx="1"/>
          </p:nvPr>
        </p:nvSpPr>
        <p:spPr>
          <a:xfrm>
            <a:off x="457199" y="1134288"/>
            <a:ext cx="11415713" cy="5409387"/>
          </a:xfrm>
        </p:spPr>
        <p:txBody>
          <a:bodyPr>
            <a:noAutofit/>
          </a:bodyPr>
          <a:lstStyle/>
          <a:p>
            <a:pPr>
              <a:lnSpc>
                <a:spcPct val="70000"/>
              </a:lnSpc>
            </a:pPr>
            <a:r>
              <a:rPr lang="en-GB" sz="2400" dirty="0"/>
              <a:t>Section 114 notice was a consequence of longer-term accumulated weaknesses of NCC</a:t>
            </a:r>
          </a:p>
          <a:p>
            <a:pPr>
              <a:lnSpc>
                <a:spcPct val="70000"/>
              </a:lnSpc>
            </a:pPr>
            <a:r>
              <a:rPr lang="en-GB" sz="2400" dirty="0"/>
              <a:t>Early warning signs that continual retrenchment not adequate for NCC in the long run</a:t>
            </a:r>
          </a:p>
          <a:p>
            <a:pPr>
              <a:lnSpc>
                <a:spcPct val="70000"/>
              </a:lnSpc>
            </a:pPr>
            <a:r>
              <a:rPr lang="en-GB" sz="2400" dirty="0"/>
              <a:t>Weak financial position due to financial mismanagement by NCC’s Leadership – KPMG</a:t>
            </a:r>
          </a:p>
          <a:p>
            <a:pPr>
              <a:lnSpc>
                <a:spcPct val="70000"/>
              </a:lnSpc>
            </a:pPr>
            <a:r>
              <a:rPr lang="en-GB" sz="2400" dirty="0"/>
              <a:t>The potential of retrenchment had virtually become exhausted ……………….</a:t>
            </a:r>
          </a:p>
          <a:p>
            <a:pPr>
              <a:lnSpc>
                <a:spcPct val="70000"/>
              </a:lnSpc>
            </a:pPr>
            <a:r>
              <a:rPr lang="en-GB" sz="2400" dirty="0"/>
              <a:t>………………….leading to unsustainable levels of reserves.</a:t>
            </a:r>
          </a:p>
          <a:p>
            <a:pPr>
              <a:lnSpc>
                <a:spcPct val="70000"/>
              </a:lnSpc>
            </a:pPr>
            <a:endParaRPr lang="en-GB" sz="2400" dirty="0"/>
          </a:p>
          <a:p>
            <a:pPr>
              <a:lnSpc>
                <a:spcPct val="70000"/>
              </a:lnSpc>
            </a:pPr>
            <a:r>
              <a:rPr lang="en-GB" sz="2400" dirty="0"/>
              <a:t>NCC had high levels of external vulnerability in line with other council during austerity</a:t>
            </a:r>
          </a:p>
          <a:p>
            <a:pPr>
              <a:lnSpc>
                <a:spcPct val="70000"/>
              </a:lnSpc>
            </a:pPr>
            <a:r>
              <a:rPr lang="en-GB" sz="2400" dirty="0"/>
              <a:t>Embarked on ambitious transformations more suited to strong internal capacities and realistic understanding of perceived vulnerabilities IRAS and PA links</a:t>
            </a:r>
          </a:p>
          <a:p>
            <a:pPr>
              <a:lnSpc>
                <a:spcPct val="70000"/>
              </a:lnSpc>
            </a:pPr>
            <a:r>
              <a:rPr lang="en-GB" sz="2400" dirty="0"/>
              <a:t>Coping capacities Buffering/Adapting/Transforming – misapplied due to misperception?</a:t>
            </a:r>
          </a:p>
          <a:p>
            <a:pPr>
              <a:lnSpc>
                <a:spcPct val="70000"/>
              </a:lnSpc>
            </a:pPr>
            <a:r>
              <a:rPr lang="en-GB" sz="2400" dirty="0"/>
              <a:t>Lack of transparency of information to key decision makers masked problems</a:t>
            </a:r>
          </a:p>
          <a:p>
            <a:pPr>
              <a:lnSpc>
                <a:spcPct val="70000"/>
              </a:lnSpc>
            </a:pPr>
            <a:r>
              <a:rPr lang="en-GB" sz="2400" dirty="0"/>
              <a:t>Optimism bias appears to be a factor</a:t>
            </a:r>
          </a:p>
        </p:txBody>
      </p:sp>
    </p:spTree>
    <p:extLst>
      <p:ext uri="{BB962C8B-B14F-4D97-AF65-F5344CB8AC3E}">
        <p14:creationId xmlns:p14="http://schemas.microsoft.com/office/powerpoint/2010/main" val="389824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lstStyle/>
          <a:p>
            <a:r>
              <a:rPr lang="en-GB" dirty="0"/>
              <a:t>Finalise methodology</a:t>
            </a:r>
          </a:p>
          <a:p>
            <a:pPr lvl="1"/>
            <a:r>
              <a:rPr lang="en-GB" dirty="0"/>
              <a:t>Documents only?</a:t>
            </a:r>
          </a:p>
          <a:p>
            <a:pPr lvl="1"/>
            <a:r>
              <a:rPr lang="en-GB" dirty="0"/>
              <a:t>Interviews – NCC/Oversight Bodies/Key Stakeholders?</a:t>
            </a:r>
          </a:p>
          <a:p>
            <a:pPr lvl="1"/>
            <a:endParaRPr lang="en-GB" dirty="0"/>
          </a:p>
          <a:p>
            <a:r>
              <a:rPr lang="en-GB" dirty="0"/>
              <a:t>Settle on conceptual framework</a:t>
            </a:r>
          </a:p>
          <a:p>
            <a:pPr lvl="1"/>
            <a:r>
              <a:rPr lang="en-GB" dirty="0"/>
              <a:t>Is there one out there we can borrow…….</a:t>
            </a:r>
          </a:p>
          <a:p>
            <a:pPr lvl="1"/>
            <a:r>
              <a:rPr lang="en-GB" dirty="0"/>
              <a:t>Strategy……</a:t>
            </a:r>
          </a:p>
          <a:p>
            <a:pPr lvl="1"/>
            <a:r>
              <a:rPr lang="en-GB" dirty="0"/>
              <a:t>Social sciences…….</a:t>
            </a:r>
          </a:p>
          <a:p>
            <a:pPr lvl="1"/>
            <a:endParaRPr lang="en-GB" dirty="0"/>
          </a:p>
          <a:p>
            <a:r>
              <a:rPr lang="en-GB" dirty="0"/>
              <a:t>Single case or comparative study?</a:t>
            </a:r>
          </a:p>
        </p:txBody>
      </p:sp>
    </p:spTree>
    <p:extLst>
      <p:ext uri="{BB962C8B-B14F-4D97-AF65-F5344CB8AC3E}">
        <p14:creationId xmlns:p14="http://schemas.microsoft.com/office/powerpoint/2010/main" val="251957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62814" y="961644"/>
            <a:ext cx="6580632" cy="4934712"/>
          </a:xfrm>
          <a:prstGeom prst="rect">
            <a:avLst/>
          </a:prstGeom>
        </p:spPr>
      </p:pic>
    </p:spTree>
    <p:extLst>
      <p:ext uri="{BB962C8B-B14F-4D97-AF65-F5344CB8AC3E}">
        <p14:creationId xmlns:p14="http://schemas.microsoft.com/office/powerpoint/2010/main" val="363183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References</a:t>
            </a:r>
          </a:p>
        </p:txBody>
      </p:sp>
      <p:sp>
        <p:nvSpPr>
          <p:cNvPr id="3" name="Content Placeholder 2"/>
          <p:cNvSpPr>
            <a:spLocks noGrp="1"/>
          </p:cNvSpPr>
          <p:nvPr>
            <p:ph idx="1"/>
          </p:nvPr>
        </p:nvSpPr>
        <p:spPr/>
        <p:txBody>
          <a:bodyPr/>
          <a:lstStyle/>
          <a:p>
            <a:r>
              <a:rPr lang="en-US" dirty="0" err="1"/>
              <a:t>Lek</a:t>
            </a:r>
            <a:r>
              <a:rPr lang="en-US" dirty="0"/>
              <a:t> Y and Bishop G (1995) Perceived Vulnerability to Illness Threats: The Role of Disease type, risk factor perception and attributions, Psychology and Health, Vol 10, pp205-217</a:t>
            </a:r>
          </a:p>
          <a:p>
            <a:r>
              <a:rPr lang="en-US" dirty="0"/>
              <a:t>McManus S, Seville E, </a:t>
            </a:r>
            <a:r>
              <a:rPr lang="en-US" dirty="0" err="1"/>
              <a:t>Brunsden</a:t>
            </a:r>
            <a:r>
              <a:rPr lang="en-US" dirty="0"/>
              <a:t> D, and </a:t>
            </a:r>
            <a:r>
              <a:rPr lang="en-US" dirty="0" err="1"/>
              <a:t>Vargo</a:t>
            </a:r>
            <a:r>
              <a:rPr lang="en-US" dirty="0"/>
              <a:t> J (2007) Resilience management: a framework for assessing and improving the resilience of organisations. Report, Resilient Organisations Programme, New Zealand.</a:t>
            </a:r>
            <a:endParaRPr lang="en-GB" dirty="0"/>
          </a:p>
        </p:txBody>
      </p:sp>
    </p:spTree>
    <p:extLst>
      <p:ext uri="{BB962C8B-B14F-4D97-AF65-F5344CB8AC3E}">
        <p14:creationId xmlns:p14="http://schemas.microsoft.com/office/powerpoint/2010/main" val="87077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Financial Vulnerability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3094400"/>
              </p:ext>
            </p:extLst>
          </p:nvPr>
        </p:nvGraphicFramePr>
        <p:xfrm>
          <a:off x="838200" y="1825625"/>
          <a:ext cx="10515600" cy="148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891146"/>
                    </a:ext>
                  </a:extLst>
                </a:gridCol>
                <a:gridCol w="5257800">
                  <a:extLst>
                    <a:ext uri="{9D8B030D-6E8A-4147-A177-3AD203B41FA5}">
                      <a16:colId xmlns:a16="http://schemas.microsoft.com/office/drawing/2014/main" val="3690850246"/>
                    </a:ext>
                  </a:extLst>
                </a:gridCol>
              </a:tblGrid>
              <a:tr h="370840">
                <a:tc>
                  <a:txBody>
                    <a:bodyPr/>
                    <a:lstStyle/>
                    <a:p>
                      <a:pPr algn="ctr"/>
                      <a:r>
                        <a:rPr lang="en-GB" dirty="0"/>
                        <a:t>INTERNAL</a:t>
                      </a:r>
                    </a:p>
                  </a:txBody>
                  <a:tcPr/>
                </a:tc>
                <a:tc>
                  <a:txBody>
                    <a:bodyPr/>
                    <a:lstStyle/>
                    <a:p>
                      <a:pPr algn="ctr"/>
                      <a:r>
                        <a:rPr lang="en-GB" dirty="0"/>
                        <a:t>EXTERNAL</a:t>
                      </a:r>
                    </a:p>
                  </a:txBody>
                  <a:tcPr/>
                </a:tc>
                <a:extLst>
                  <a:ext uri="{0D108BD9-81ED-4DB2-BD59-A6C34878D82A}">
                    <a16:rowId xmlns:a16="http://schemas.microsoft.com/office/drawing/2014/main" val="644531820"/>
                  </a:ext>
                </a:extLst>
              </a:tr>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1484962850"/>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5881472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37732073"/>
                  </a:ext>
                </a:extLst>
              </a:tr>
            </a:tbl>
          </a:graphicData>
        </a:graphic>
      </p:graphicFrame>
      <p:sp>
        <p:nvSpPr>
          <p:cNvPr id="5" name="TextBox 4"/>
          <p:cNvSpPr txBox="1"/>
          <p:nvPr/>
        </p:nvSpPr>
        <p:spPr>
          <a:xfrm>
            <a:off x="1371600" y="3986213"/>
            <a:ext cx="9672638" cy="2031325"/>
          </a:xfrm>
          <a:prstGeom prst="rect">
            <a:avLst/>
          </a:prstGeom>
          <a:noFill/>
        </p:spPr>
        <p:txBody>
          <a:bodyPr wrap="square" rtlCol="0">
            <a:spAutoFit/>
          </a:bodyPr>
          <a:lstStyle/>
          <a:p>
            <a:r>
              <a:rPr lang="en-GB" dirty="0"/>
              <a:t>Northamptonshire clearly had high levels of external vulnerability in line with other council during austerity</a:t>
            </a:r>
          </a:p>
          <a:p>
            <a:r>
              <a:rPr lang="en-GB" dirty="0"/>
              <a:t>Embarked on ambitious change programmes/transformations more suited to strong internal capacities which it did not have and misunderstood…. IRAS and PA links</a:t>
            </a:r>
          </a:p>
          <a:p>
            <a:r>
              <a:rPr lang="en-GB" dirty="0"/>
              <a:t>Coping capacities Buffering/Adapting/transforming – were misapplied?</a:t>
            </a:r>
          </a:p>
          <a:p>
            <a:r>
              <a:rPr lang="en-GB" dirty="0"/>
              <a:t>Lack of transparency of information to key decision makers masked problems</a:t>
            </a:r>
          </a:p>
          <a:p>
            <a:r>
              <a:rPr lang="en-GB" dirty="0"/>
              <a:t>Optimism bias appears to be a factor</a:t>
            </a:r>
          </a:p>
        </p:txBody>
      </p:sp>
    </p:spTree>
    <p:extLst>
      <p:ext uri="{BB962C8B-B14F-4D97-AF65-F5344CB8AC3E}">
        <p14:creationId xmlns:p14="http://schemas.microsoft.com/office/powerpoint/2010/main" val="382358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0483884"/>
              </p:ext>
            </p:extLst>
          </p:nvPr>
        </p:nvGraphicFramePr>
        <p:xfrm>
          <a:off x="838200" y="1825625"/>
          <a:ext cx="10515600" cy="23825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46450401"/>
                    </a:ext>
                  </a:extLst>
                </a:gridCol>
                <a:gridCol w="2103120">
                  <a:extLst>
                    <a:ext uri="{9D8B030D-6E8A-4147-A177-3AD203B41FA5}">
                      <a16:colId xmlns:a16="http://schemas.microsoft.com/office/drawing/2014/main" val="3844218152"/>
                    </a:ext>
                  </a:extLst>
                </a:gridCol>
                <a:gridCol w="2103120">
                  <a:extLst>
                    <a:ext uri="{9D8B030D-6E8A-4147-A177-3AD203B41FA5}">
                      <a16:colId xmlns:a16="http://schemas.microsoft.com/office/drawing/2014/main" val="2524362230"/>
                    </a:ext>
                  </a:extLst>
                </a:gridCol>
                <a:gridCol w="2103120">
                  <a:extLst>
                    <a:ext uri="{9D8B030D-6E8A-4147-A177-3AD203B41FA5}">
                      <a16:colId xmlns:a16="http://schemas.microsoft.com/office/drawing/2014/main" val="506245661"/>
                    </a:ext>
                  </a:extLst>
                </a:gridCol>
                <a:gridCol w="2103120">
                  <a:extLst>
                    <a:ext uri="{9D8B030D-6E8A-4147-A177-3AD203B41FA5}">
                      <a16:colId xmlns:a16="http://schemas.microsoft.com/office/drawing/2014/main" val="77241302"/>
                    </a:ext>
                  </a:extLst>
                </a:gridCol>
              </a:tblGrid>
              <a:tr h="370840">
                <a:tc gridSpan="2">
                  <a:txBody>
                    <a:bodyPr/>
                    <a:lstStyle/>
                    <a:p>
                      <a:pPr algn="ctr"/>
                      <a:r>
                        <a:rPr lang="en-GB" dirty="0"/>
                        <a:t>Sources</a:t>
                      </a:r>
                    </a:p>
                  </a:txBody>
                  <a:tcPr/>
                </a:tc>
                <a:tc hMerge="1">
                  <a:txBody>
                    <a:bodyPr/>
                    <a:lstStyle/>
                    <a:p>
                      <a:endParaRPr lang="en-GB" dirty="0"/>
                    </a:p>
                  </a:txBody>
                  <a:tcPr/>
                </a:tc>
                <a:tc gridSpan="3">
                  <a:txBody>
                    <a:bodyPr/>
                    <a:lstStyle/>
                    <a:p>
                      <a:pPr algn="ctr"/>
                      <a:r>
                        <a:rPr lang="en-GB" dirty="0"/>
                        <a:t>Perception Based</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677932657"/>
                  </a:ext>
                </a:extLst>
              </a:tr>
              <a:tr h="370840">
                <a:tc>
                  <a:txBody>
                    <a:bodyPr/>
                    <a:lstStyle/>
                    <a:p>
                      <a:r>
                        <a:rPr lang="en-GB" dirty="0"/>
                        <a:t>Internal</a:t>
                      </a:r>
                    </a:p>
                  </a:txBody>
                  <a:tcPr/>
                </a:tc>
                <a:tc>
                  <a:txBody>
                    <a:bodyPr/>
                    <a:lstStyle/>
                    <a:p>
                      <a:r>
                        <a:rPr lang="en-GB" dirty="0"/>
                        <a:t>External</a:t>
                      </a:r>
                    </a:p>
                  </a:txBody>
                  <a:tcPr/>
                </a:tc>
                <a:tc>
                  <a:txBody>
                    <a:bodyPr/>
                    <a:lstStyle/>
                    <a:p>
                      <a:r>
                        <a:rPr lang="en-GB" dirty="0"/>
                        <a:t>Optimism Bias</a:t>
                      </a:r>
                    </a:p>
                  </a:txBody>
                  <a:tcPr/>
                </a:tc>
                <a:tc>
                  <a:txBody>
                    <a:bodyPr/>
                    <a:lstStyle/>
                    <a:p>
                      <a:r>
                        <a:rPr lang="en-GB" dirty="0"/>
                        <a:t>??</a:t>
                      </a:r>
                    </a:p>
                  </a:txBody>
                  <a:tcPr/>
                </a:tc>
                <a:tc>
                  <a:txBody>
                    <a:bodyPr/>
                    <a:lstStyle/>
                    <a:p>
                      <a:r>
                        <a:rPr lang="en-GB" dirty="0"/>
                        <a:t>??</a:t>
                      </a:r>
                    </a:p>
                    <a:p>
                      <a:endParaRPr lang="en-GB" dirty="0"/>
                    </a:p>
                    <a:p>
                      <a:endParaRPr lang="en-GB" dirty="0"/>
                    </a:p>
                    <a:p>
                      <a:endParaRPr lang="en-GB" dirty="0"/>
                    </a:p>
                    <a:p>
                      <a:r>
                        <a:rPr lang="en-GB" dirty="0"/>
                        <a:t>Buffering</a:t>
                      </a:r>
                    </a:p>
                    <a:p>
                      <a:r>
                        <a:rPr lang="en-GB" dirty="0"/>
                        <a:t>Adapting</a:t>
                      </a:r>
                    </a:p>
                    <a:p>
                      <a:r>
                        <a:rPr lang="en-GB" dirty="0"/>
                        <a:t>Transforming</a:t>
                      </a:r>
                    </a:p>
                  </a:txBody>
                  <a:tcPr/>
                </a:tc>
                <a:extLst>
                  <a:ext uri="{0D108BD9-81ED-4DB2-BD59-A6C34878D82A}">
                    <a16:rowId xmlns:a16="http://schemas.microsoft.com/office/drawing/2014/main" val="2547452117"/>
                  </a:ext>
                </a:extLst>
              </a:tr>
            </a:tbl>
          </a:graphicData>
        </a:graphic>
      </p:graphicFrame>
    </p:spTree>
    <p:extLst>
      <p:ext uri="{BB962C8B-B14F-4D97-AF65-F5344CB8AC3E}">
        <p14:creationId xmlns:p14="http://schemas.microsoft.com/office/powerpoint/2010/main" val="112378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C2B3C9-7444-445C-BCDB-086FEC790351}"/>
              </a:ext>
            </a:extLst>
          </p:cNvPr>
          <p:cNvSpPr>
            <a:spLocks noGrp="1"/>
          </p:cNvSpPr>
          <p:nvPr>
            <p:ph type="title"/>
          </p:nvPr>
        </p:nvSpPr>
        <p:spPr>
          <a:xfrm>
            <a:off x="838200" y="365126"/>
            <a:ext cx="10515600" cy="683090"/>
          </a:xfrm>
        </p:spPr>
        <p:txBody>
          <a:bodyPr>
            <a:normAutofit fontScale="90000"/>
          </a:bodyPr>
          <a:lstStyle/>
          <a:p>
            <a:r>
              <a:rPr lang="en-GB" dirty="0"/>
              <a:t>Outline</a:t>
            </a:r>
          </a:p>
        </p:txBody>
      </p:sp>
      <p:sp>
        <p:nvSpPr>
          <p:cNvPr id="5" name="Content Placeholder 4">
            <a:extLst>
              <a:ext uri="{FF2B5EF4-FFF2-40B4-BE49-F238E27FC236}">
                <a16:creationId xmlns:a16="http://schemas.microsoft.com/office/drawing/2014/main" id="{AEFEA87F-FA65-40F9-AE58-FD1AA98D2DBE}"/>
              </a:ext>
            </a:extLst>
          </p:cNvPr>
          <p:cNvSpPr>
            <a:spLocks noGrp="1"/>
          </p:cNvSpPr>
          <p:nvPr>
            <p:ph idx="1"/>
          </p:nvPr>
        </p:nvSpPr>
        <p:spPr>
          <a:xfrm>
            <a:off x="838200" y="1048216"/>
            <a:ext cx="10515600" cy="5128747"/>
          </a:xfrm>
        </p:spPr>
        <p:txBody>
          <a:bodyPr>
            <a:normAutofit fontScale="92500" lnSpcReduction="10000"/>
          </a:bodyPr>
          <a:lstStyle/>
          <a:p>
            <a:r>
              <a:rPr lang="en-GB" dirty="0"/>
              <a:t>NCC’s case presents an opportunity for research related to financial resilience and perceived financial vulnerability</a:t>
            </a:r>
          </a:p>
          <a:p>
            <a:r>
              <a:rPr lang="en-GB" dirty="0"/>
              <a:t>The issuing of two Section 114 notices in quick succession indicated a potential misunderstanding within the organisation of its financial position</a:t>
            </a:r>
          </a:p>
          <a:p>
            <a:r>
              <a:rPr lang="en-GB" dirty="0"/>
              <a:t>Not the first signs of financial management problems with the Council</a:t>
            </a:r>
          </a:p>
          <a:p>
            <a:r>
              <a:rPr lang="en-GB" dirty="0"/>
              <a:t>It was possible to investigate the public record back to 2002 </a:t>
            </a:r>
          </a:p>
          <a:p>
            <a:r>
              <a:rPr lang="en-GB" dirty="0"/>
              <a:t>In view of this background, this paper will utilise the lens of financial resilience to examine how Northamptonshire County Council perceived its financial vulnerability during the years leading up to February 2018</a:t>
            </a:r>
          </a:p>
          <a:p>
            <a:endParaRPr lang="en-GB" dirty="0"/>
          </a:p>
          <a:p>
            <a:pPr marL="0" indent="0">
              <a:buNone/>
            </a:pPr>
            <a:r>
              <a:rPr lang="en-GB" b="1" i="1" dirty="0"/>
              <a:t>Aim  - to better understand the process of perceiving financial vulnerability and how this informs decision making</a:t>
            </a:r>
          </a:p>
          <a:p>
            <a:endParaRPr lang="en-GB" dirty="0"/>
          </a:p>
        </p:txBody>
      </p:sp>
    </p:spTree>
    <p:extLst>
      <p:ext uri="{BB962C8B-B14F-4D97-AF65-F5344CB8AC3E}">
        <p14:creationId xmlns:p14="http://schemas.microsoft.com/office/powerpoint/2010/main" val="328502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Local Government Financial Resilience</a:t>
            </a:r>
          </a:p>
        </p:txBody>
      </p:sp>
      <p:sp>
        <p:nvSpPr>
          <p:cNvPr id="3" name="Content Placeholder 2"/>
          <p:cNvSpPr>
            <a:spLocks noGrp="1"/>
          </p:cNvSpPr>
          <p:nvPr>
            <p:ph idx="1"/>
          </p:nvPr>
        </p:nvSpPr>
        <p:spPr>
          <a:xfrm>
            <a:off x="838200" y="1396785"/>
            <a:ext cx="10515600" cy="3554819"/>
          </a:xfrm>
        </p:spPr>
        <p:txBody>
          <a:bodyPr>
            <a:normAutofit fontScale="70000" lnSpcReduction="20000"/>
          </a:bodyPr>
          <a:lstStyle/>
          <a:p>
            <a:r>
              <a:rPr lang="en-US" dirty="0"/>
              <a:t>Barbera C, Jones M and Steccolini I (2015) Governmental Financial Resilience Under Austerity: The Case of English Local Authorities. </a:t>
            </a:r>
            <a:r>
              <a:rPr lang="en-US" i="1" dirty="0"/>
              <a:t>CIMA Executive Summary Report</a:t>
            </a:r>
            <a:r>
              <a:rPr lang="en-US" dirty="0"/>
              <a:t>.</a:t>
            </a:r>
            <a:endParaRPr lang="en-GB" dirty="0"/>
          </a:p>
          <a:p>
            <a:r>
              <a:rPr lang="en-GB" dirty="0"/>
              <a:t>Barbera, C., Jones, M., Korac, S., Saliterer, I., &amp; Steccolini, I. (2017). Governmental financial resilience under austerity in Austria, England and Italy: how do local governments cope with financial shocks? </a:t>
            </a:r>
            <a:r>
              <a:rPr lang="en-GB" i="1" dirty="0"/>
              <a:t>Public Administration</a:t>
            </a:r>
            <a:r>
              <a:rPr lang="en-GB" dirty="0"/>
              <a:t>, 1–38.</a:t>
            </a:r>
          </a:p>
          <a:p>
            <a:r>
              <a:rPr lang="en-US" dirty="0"/>
              <a:t>Steccolini I, Jones M and Saliterer I (</a:t>
            </a:r>
            <a:r>
              <a:rPr lang="en-US" dirty="0" err="1"/>
              <a:t>eds</a:t>
            </a:r>
            <a:r>
              <a:rPr lang="en-US" dirty="0"/>
              <a:t>) (2017) </a:t>
            </a:r>
            <a:r>
              <a:rPr lang="en-US" i="1" dirty="0"/>
              <a:t>Governmental Financial Resilience: International Perspectives on how Local Governments Face Austerity</a:t>
            </a:r>
            <a:r>
              <a:rPr lang="en-US" dirty="0"/>
              <a:t>. Bingley: Emerald Group Publishing.</a:t>
            </a:r>
            <a:endParaRPr lang="en-GB" dirty="0"/>
          </a:p>
          <a:p>
            <a:r>
              <a:rPr lang="en-GB" dirty="0"/>
              <a:t>Barbera, C., Jones, M., Korac, S., Saliterer, I. &amp; Steccolini, I., (2019).  ‘Local Government Strategies in the Face of Shocks and Crises: the Role of Anticipatory Capacities and Financial Vulnerability. </a:t>
            </a:r>
            <a:r>
              <a:rPr lang="en-GB" i="1" dirty="0"/>
              <a:t>International Review of Administrative Sciences</a:t>
            </a:r>
            <a:r>
              <a:rPr lang="en-GB" dirty="0"/>
              <a:t>. ISSN 0020-8523.</a:t>
            </a:r>
          </a:p>
          <a:p>
            <a:r>
              <a:rPr lang="en-GB" dirty="0"/>
              <a:t>Barbera, C., Jones, M., Korac, S., Saliterer, I. &amp; Steccolini, I., (2019). Local government financial resilience: Germany, Italy and UK compared </a:t>
            </a:r>
            <a:r>
              <a:rPr lang="en-US" i="1" dirty="0"/>
              <a:t>CIMA Executive Summary Report.</a:t>
            </a:r>
            <a:r>
              <a:rPr lang="en-US" dirty="0"/>
              <a:t> </a:t>
            </a:r>
            <a:endParaRPr lang="en-GB" sz="1800" b="1" dirty="0"/>
          </a:p>
        </p:txBody>
      </p:sp>
      <p:pic>
        <p:nvPicPr>
          <p:cNvPr id="4" name="Picture 3"/>
          <p:cNvPicPr>
            <a:picLocks noChangeAspect="1"/>
          </p:cNvPicPr>
          <p:nvPr/>
        </p:nvPicPr>
        <p:blipFill>
          <a:blip r:embed="rId2"/>
          <a:stretch>
            <a:fillRect/>
          </a:stretch>
        </p:blipFill>
        <p:spPr>
          <a:xfrm>
            <a:off x="5375920" y="4698058"/>
            <a:ext cx="1215976" cy="1827287"/>
          </a:xfrm>
          <a:prstGeom prst="rect">
            <a:avLst/>
          </a:prstGeom>
        </p:spPr>
      </p:pic>
      <p:pic>
        <p:nvPicPr>
          <p:cNvPr id="5" name="Picture 4"/>
          <p:cNvPicPr>
            <a:picLocks noChangeAspect="1"/>
          </p:cNvPicPr>
          <p:nvPr/>
        </p:nvPicPr>
        <p:blipFill>
          <a:blip r:embed="rId3"/>
          <a:stretch>
            <a:fillRect/>
          </a:stretch>
        </p:blipFill>
        <p:spPr>
          <a:xfrm>
            <a:off x="6816080" y="4509120"/>
            <a:ext cx="1728192" cy="2330680"/>
          </a:xfrm>
          <a:prstGeom prst="rect">
            <a:avLst/>
          </a:prstGeom>
        </p:spPr>
      </p:pic>
      <p:pic>
        <p:nvPicPr>
          <p:cNvPr id="6" name="Picture 5"/>
          <p:cNvPicPr>
            <a:picLocks noChangeAspect="1"/>
          </p:cNvPicPr>
          <p:nvPr/>
        </p:nvPicPr>
        <p:blipFill>
          <a:blip r:embed="rId4"/>
          <a:stretch>
            <a:fillRect/>
          </a:stretch>
        </p:blipFill>
        <p:spPr>
          <a:xfrm>
            <a:off x="3537815" y="4598701"/>
            <a:ext cx="1726830" cy="2223947"/>
          </a:xfrm>
          <a:prstGeom prst="rect">
            <a:avLst/>
          </a:prstGeom>
        </p:spPr>
      </p:pic>
    </p:spTree>
    <p:extLst>
      <p:ext uri="{BB962C8B-B14F-4D97-AF65-F5344CB8AC3E}">
        <p14:creationId xmlns:p14="http://schemas.microsoft.com/office/powerpoint/2010/main" val="420962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805"/>
            <a:ext cx="10515600" cy="1325563"/>
          </a:xfrm>
        </p:spPr>
        <p:txBody>
          <a:bodyPr/>
          <a:lstStyle/>
          <a:p>
            <a:r>
              <a:rPr lang="en-GB" dirty="0"/>
              <a:t>Positioning Financial Vulnerability</a:t>
            </a:r>
          </a:p>
        </p:txBody>
      </p:sp>
      <p:sp>
        <p:nvSpPr>
          <p:cNvPr id="4" name="Rettangolo arrotondato 14"/>
          <p:cNvSpPr/>
          <p:nvPr/>
        </p:nvSpPr>
        <p:spPr>
          <a:xfrm>
            <a:off x="5299759" y="1780747"/>
            <a:ext cx="1620000" cy="1152000"/>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600" dirty="0" err="1">
                <a:solidFill>
                  <a:srgbClr val="262159"/>
                </a:solidFill>
                <a:latin typeface="Calibri" panose="020F0502020204030204" pitchFamily="34" charset="0"/>
              </a:rPr>
              <a:t>Anticipatory</a:t>
            </a:r>
            <a:r>
              <a:rPr lang="it-IT" sz="1600" dirty="0">
                <a:solidFill>
                  <a:srgbClr val="262159"/>
                </a:solidFill>
                <a:latin typeface="Calibri" panose="020F0502020204030204" pitchFamily="34" charset="0"/>
              </a:rPr>
              <a:t> </a:t>
            </a:r>
            <a:r>
              <a:rPr lang="it-IT" sz="1600" dirty="0" err="1">
                <a:solidFill>
                  <a:srgbClr val="262159"/>
                </a:solidFill>
                <a:latin typeface="Calibri" panose="020F0502020204030204" pitchFamily="34" charset="0"/>
              </a:rPr>
              <a:t>Capacities</a:t>
            </a:r>
            <a:endParaRPr lang="it-IT" sz="1600" dirty="0">
              <a:solidFill>
                <a:srgbClr val="262159"/>
              </a:solidFill>
              <a:latin typeface="Calibri" panose="020F0502020204030204" pitchFamily="34" charset="0"/>
            </a:endParaRPr>
          </a:p>
          <a:p>
            <a:pPr algn="ctr"/>
            <a:r>
              <a:rPr lang="it-IT" sz="1600" dirty="0">
                <a:solidFill>
                  <a:srgbClr val="262159"/>
                </a:solidFill>
                <a:latin typeface="Calibri" panose="020F0502020204030204" pitchFamily="34" charset="0"/>
              </a:rPr>
              <a:t>(AC)</a:t>
            </a:r>
          </a:p>
        </p:txBody>
      </p:sp>
      <p:cxnSp>
        <p:nvCxnSpPr>
          <p:cNvPr id="5" name="Connettore 2 16"/>
          <p:cNvCxnSpPr>
            <a:stCxn id="13" idx="3"/>
            <a:endCxn id="12" idx="1"/>
          </p:cNvCxnSpPr>
          <p:nvPr/>
        </p:nvCxnSpPr>
        <p:spPr>
          <a:xfrm>
            <a:off x="3171771" y="3761326"/>
            <a:ext cx="809999" cy="0"/>
          </a:xfrm>
          <a:prstGeom prst="straightConnector1">
            <a:avLst/>
          </a:prstGeom>
          <a:ln>
            <a:solidFill>
              <a:srgbClr val="262159"/>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sp>
        <p:nvSpPr>
          <p:cNvPr id="6" name="Rettangolo arrotondato 28"/>
          <p:cNvSpPr/>
          <p:nvPr/>
        </p:nvSpPr>
        <p:spPr>
          <a:xfrm>
            <a:off x="5299759" y="4599089"/>
            <a:ext cx="1620000" cy="1152000"/>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600" dirty="0" err="1">
                <a:solidFill>
                  <a:srgbClr val="262159"/>
                </a:solidFill>
                <a:latin typeface="Calibri" panose="020F0502020204030204" pitchFamily="34" charset="0"/>
              </a:rPr>
              <a:t>Coping</a:t>
            </a:r>
            <a:r>
              <a:rPr lang="it-IT" sz="1600" dirty="0">
                <a:solidFill>
                  <a:srgbClr val="262159"/>
                </a:solidFill>
                <a:latin typeface="Calibri" panose="020F0502020204030204" pitchFamily="34" charset="0"/>
              </a:rPr>
              <a:t>  </a:t>
            </a:r>
            <a:r>
              <a:rPr lang="it-IT" sz="1600" dirty="0" err="1">
                <a:solidFill>
                  <a:srgbClr val="262159"/>
                </a:solidFill>
                <a:latin typeface="Calibri" panose="020F0502020204030204" pitchFamily="34" charset="0"/>
              </a:rPr>
              <a:t>Capacities</a:t>
            </a:r>
            <a:endParaRPr lang="it-IT" sz="1600" dirty="0">
              <a:solidFill>
                <a:srgbClr val="262159"/>
              </a:solidFill>
              <a:latin typeface="Calibri" panose="020F0502020204030204" pitchFamily="34" charset="0"/>
            </a:endParaRPr>
          </a:p>
          <a:p>
            <a:pPr algn="ctr"/>
            <a:r>
              <a:rPr lang="it-IT" sz="1600" dirty="0">
                <a:solidFill>
                  <a:srgbClr val="262159"/>
                </a:solidFill>
                <a:latin typeface="Calibri" panose="020F0502020204030204" pitchFamily="34" charset="0"/>
              </a:rPr>
              <a:t>/</a:t>
            </a:r>
            <a:r>
              <a:rPr lang="it-IT" sz="1600" dirty="0" err="1">
                <a:solidFill>
                  <a:srgbClr val="262159"/>
                </a:solidFill>
                <a:latin typeface="Calibri" panose="020F0502020204030204" pitchFamily="34" charset="0"/>
              </a:rPr>
              <a:t>Stategies</a:t>
            </a:r>
            <a:endParaRPr lang="it-IT" sz="1600" dirty="0">
              <a:solidFill>
                <a:srgbClr val="262159"/>
              </a:solidFill>
              <a:latin typeface="Calibri" panose="020F0502020204030204" pitchFamily="34" charset="0"/>
            </a:endParaRPr>
          </a:p>
        </p:txBody>
      </p:sp>
      <p:cxnSp>
        <p:nvCxnSpPr>
          <p:cNvPr id="7" name="Connettore 2 16"/>
          <p:cNvCxnSpPr>
            <a:stCxn id="12" idx="3"/>
            <a:endCxn id="4" idx="2"/>
          </p:cNvCxnSpPr>
          <p:nvPr/>
        </p:nvCxnSpPr>
        <p:spPr>
          <a:xfrm flipV="1">
            <a:off x="5601770" y="2932747"/>
            <a:ext cx="507989" cy="828579"/>
          </a:xfrm>
          <a:prstGeom prst="straightConnector1">
            <a:avLst/>
          </a:prstGeom>
          <a:ln>
            <a:solidFill>
              <a:srgbClr val="26215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8" name="Connettore 2 32"/>
          <p:cNvCxnSpPr>
            <a:stCxn id="13" idx="2"/>
            <a:endCxn id="6" idx="1"/>
          </p:cNvCxnSpPr>
          <p:nvPr/>
        </p:nvCxnSpPr>
        <p:spPr>
          <a:xfrm>
            <a:off x="2361771" y="4337326"/>
            <a:ext cx="2937988" cy="837763"/>
          </a:xfrm>
          <a:prstGeom prst="straightConnector1">
            <a:avLst/>
          </a:prstGeom>
          <a:ln>
            <a:solidFill>
              <a:srgbClr val="262159"/>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9" name="Connettore 2 36"/>
          <p:cNvCxnSpPr>
            <a:stCxn id="13" idx="0"/>
            <a:endCxn id="4" idx="1"/>
          </p:cNvCxnSpPr>
          <p:nvPr/>
        </p:nvCxnSpPr>
        <p:spPr>
          <a:xfrm flipV="1">
            <a:off x="2361771" y="2356747"/>
            <a:ext cx="2937988" cy="828579"/>
          </a:xfrm>
          <a:prstGeom prst="straightConnector1">
            <a:avLst/>
          </a:prstGeom>
          <a:ln>
            <a:solidFill>
              <a:srgbClr val="262159"/>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10" name="Connettore 2 39"/>
          <p:cNvCxnSpPr>
            <a:stCxn id="6" idx="0"/>
            <a:endCxn id="4" idx="2"/>
          </p:cNvCxnSpPr>
          <p:nvPr/>
        </p:nvCxnSpPr>
        <p:spPr>
          <a:xfrm flipV="1">
            <a:off x="6109759" y="2932747"/>
            <a:ext cx="0" cy="1666342"/>
          </a:xfrm>
          <a:prstGeom prst="straightConnector1">
            <a:avLst/>
          </a:prstGeom>
          <a:ln>
            <a:solidFill>
              <a:srgbClr val="26215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1" name="Connettore 2 50"/>
          <p:cNvCxnSpPr>
            <a:stCxn id="12" idx="3"/>
            <a:endCxn id="6" idx="0"/>
          </p:cNvCxnSpPr>
          <p:nvPr/>
        </p:nvCxnSpPr>
        <p:spPr>
          <a:xfrm>
            <a:off x="5601770" y="3761326"/>
            <a:ext cx="507989" cy="837763"/>
          </a:xfrm>
          <a:prstGeom prst="straightConnector1">
            <a:avLst/>
          </a:prstGeom>
          <a:ln>
            <a:solidFill>
              <a:srgbClr val="26215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2" name="Rettangolo arrotondato 14"/>
          <p:cNvSpPr/>
          <p:nvPr/>
        </p:nvSpPr>
        <p:spPr>
          <a:xfrm>
            <a:off x="3981770" y="3185326"/>
            <a:ext cx="1620000" cy="1152000"/>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600" dirty="0" err="1">
                <a:solidFill>
                  <a:srgbClr val="262159"/>
                </a:solidFill>
                <a:latin typeface="Calibri" panose="020F0502020204030204" pitchFamily="34" charset="0"/>
              </a:rPr>
              <a:t>Perceived</a:t>
            </a:r>
            <a:r>
              <a:rPr lang="it-IT" sz="1600" dirty="0">
                <a:solidFill>
                  <a:srgbClr val="262159"/>
                </a:solidFill>
                <a:latin typeface="Calibri" panose="020F0502020204030204" pitchFamily="34" charset="0"/>
              </a:rPr>
              <a:t> </a:t>
            </a:r>
            <a:r>
              <a:rPr lang="it-IT" sz="1600" dirty="0" err="1">
                <a:solidFill>
                  <a:srgbClr val="262159"/>
                </a:solidFill>
                <a:latin typeface="Calibri" panose="020F0502020204030204" pitchFamily="34" charset="0"/>
              </a:rPr>
              <a:t>Vulnerability</a:t>
            </a:r>
            <a:endParaRPr lang="it-IT" sz="1600" dirty="0">
              <a:solidFill>
                <a:srgbClr val="262159"/>
              </a:solidFill>
              <a:latin typeface="Calibri" panose="020F0502020204030204" pitchFamily="34" charset="0"/>
            </a:endParaRPr>
          </a:p>
        </p:txBody>
      </p:sp>
      <p:sp>
        <p:nvSpPr>
          <p:cNvPr id="13" name="Rettangolo arrotondato 14"/>
          <p:cNvSpPr/>
          <p:nvPr/>
        </p:nvSpPr>
        <p:spPr>
          <a:xfrm>
            <a:off x="1551771" y="3185326"/>
            <a:ext cx="1620000" cy="1152000"/>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t"/>
          <a:lstStyle/>
          <a:p>
            <a:pPr algn="ctr"/>
            <a:r>
              <a:rPr lang="it-IT" sz="1600" dirty="0" err="1">
                <a:solidFill>
                  <a:srgbClr val="262159"/>
                </a:solidFill>
                <a:latin typeface="Calibri" panose="020F0502020204030204" pitchFamily="34" charset="0"/>
              </a:rPr>
              <a:t>Environmental</a:t>
            </a:r>
            <a:endParaRPr lang="it-IT" sz="1600" dirty="0">
              <a:solidFill>
                <a:srgbClr val="262159"/>
              </a:solidFill>
              <a:latin typeface="Calibri" panose="020F0502020204030204" pitchFamily="34" charset="0"/>
            </a:endParaRPr>
          </a:p>
          <a:p>
            <a:pPr algn="ctr"/>
            <a:endParaRPr lang="it-IT" sz="1600" dirty="0">
              <a:solidFill>
                <a:srgbClr val="262159"/>
              </a:solidFill>
              <a:latin typeface="Calibri" panose="020F0502020204030204" pitchFamily="34" charset="0"/>
            </a:endParaRPr>
          </a:p>
          <a:p>
            <a:pPr algn="ctr"/>
            <a:endParaRPr lang="it-IT" sz="2000" dirty="0">
              <a:solidFill>
                <a:srgbClr val="262159"/>
              </a:solidFill>
              <a:latin typeface="Calibri" panose="020F0502020204030204" pitchFamily="34" charset="0"/>
            </a:endParaRPr>
          </a:p>
          <a:p>
            <a:pPr algn="ctr"/>
            <a:r>
              <a:rPr lang="it-IT" sz="1600" dirty="0" err="1">
                <a:solidFill>
                  <a:srgbClr val="262159"/>
                </a:solidFill>
                <a:latin typeface="Calibri" panose="020F0502020204030204" pitchFamily="34" charset="0"/>
              </a:rPr>
              <a:t>Conditions</a:t>
            </a:r>
            <a:endParaRPr lang="it-IT" sz="1600" dirty="0">
              <a:solidFill>
                <a:srgbClr val="262159"/>
              </a:solidFill>
              <a:latin typeface="Calibri" panose="020F0502020204030204" pitchFamily="34" charset="0"/>
            </a:endParaRPr>
          </a:p>
        </p:txBody>
      </p:sp>
      <p:sp>
        <p:nvSpPr>
          <p:cNvPr id="14" name="Ellipse 26"/>
          <p:cNvSpPr/>
          <p:nvPr/>
        </p:nvSpPr>
        <p:spPr>
          <a:xfrm>
            <a:off x="1710439" y="3519962"/>
            <a:ext cx="1296144" cy="493943"/>
          </a:xfrm>
          <a:prstGeom prst="ellipse">
            <a:avLst/>
          </a:prstGeom>
          <a:solidFill>
            <a:srgbClr val="26215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err="1">
                <a:solidFill>
                  <a:srgbClr val="262159"/>
                </a:solidFill>
                <a:latin typeface="Calibri" panose="020F0502020204030204" pitchFamily="34" charset="0"/>
              </a:rPr>
              <a:t>External</a:t>
            </a:r>
            <a:r>
              <a:rPr lang="de-AT" sz="1600" dirty="0">
                <a:solidFill>
                  <a:srgbClr val="262159"/>
                </a:solidFill>
                <a:latin typeface="Calibri" panose="020F0502020204030204" pitchFamily="34" charset="0"/>
              </a:rPr>
              <a:t> Shock</a:t>
            </a:r>
          </a:p>
        </p:txBody>
      </p:sp>
      <p:sp>
        <p:nvSpPr>
          <p:cNvPr id="15" name="Geschweifte Klammer rechts 31"/>
          <p:cNvSpPr/>
          <p:nvPr/>
        </p:nvSpPr>
        <p:spPr>
          <a:xfrm>
            <a:off x="6918577" y="1760867"/>
            <a:ext cx="331094" cy="4000917"/>
          </a:xfrm>
          <a:prstGeom prst="rightBrace">
            <a:avLst>
              <a:gd name="adj1" fmla="val 79484"/>
              <a:gd name="adj2" fmla="val 50000"/>
            </a:avLst>
          </a:prstGeom>
          <a:ln w="25400">
            <a:solidFill>
              <a:srgbClr val="262159">
                <a:alpha val="7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6" name="Rettangolo arrotondato 14"/>
          <p:cNvSpPr/>
          <p:nvPr/>
        </p:nvSpPr>
        <p:spPr>
          <a:xfrm>
            <a:off x="7297247" y="1780747"/>
            <a:ext cx="1132378" cy="3981037"/>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200" dirty="0">
                <a:solidFill>
                  <a:srgbClr val="262159"/>
                </a:solidFill>
                <a:latin typeface="Calibri" panose="020F0502020204030204" pitchFamily="34" charset="0"/>
              </a:rPr>
              <a:t>Self-</a:t>
            </a:r>
            <a:r>
              <a:rPr lang="it-IT" sz="1200" dirty="0" err="1">
                <a:solidFill>
                  <a:srgbClr val="262159"/>
                </a:solidFill>
                <a:latin typeface="Calibri" panose="020F0502020204030204" pitchFamily="34" charset="0"/>
              </a:rPr>
              <a:t>regulators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Constrained</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Adapters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Reactive</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Adapters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Contented</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Fatalists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Powerless</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Fatalists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p:txBody>
      </p:sp>
      <p:sp>
        <p:nvSpPr>
          <p:cNvPr id="17" name="Textfeld 33"/>
          <p:cNvSpPr txBox="1"/>
          <p:nvPr/>
        </p:nvSpPr>
        <p:spPr>
          <a:xfrm rot="16200000">
            <a:off x="6759514" y="3581251"/>
            <a:ext cx="3970342" cy="369332"/>
          </a:xfrm>
          <a:prstGeom prst="rect">
            <a:avLst/>
          </a:prstGeom>
          <a:noFill/>
        </p:spPr>
        <p:txBody>
          <a:bodyPr wrap="square" rtlCol="0">
            <a:spAutoFit/>
          </a:bodyPr>
          <a:lstStyle/>
          <a:p>
            <a:pPr algn="ctr"/>
            <a:r>
              <a:rPr lang="de-AT" dirty="0">
                <a:solidFill>
                  <a:srgbClr val="262159"/>
                </a:solidFill>
                <a:latin typeface="Calibri" panose="020F0502020204030204" pitchFamily="34" charset="0"/>
              </a:rPr>
              <a:t>Patterns </a:t>
            </a:r>
            <a:r>
              <a:rPr lang="de-AT" dirty="0" err="1">
                <a:solidFill>
                  <a:srgbClr val="262159"/>
                </a:solidFill>
                <a:latin typeface="Calibri" panose="020F0502020204030204" pitchFamily="34" charset="0"/>
              </a:rPr>
              <a:t>of</a:t>
            </a:r>
            <a:r>
              <a:rPr lang="de-AT" dirty="0">
                <a:solidFill>
                  <a:srgbClr val="262159"/>
                </a:solidFill>
                <a:latin typeface="Calibri" panose="020F0502020204030204" pitchFamily="34" charset="0"/>
              </a:rPr>
              <a:t> Financial </a:t>
            </a:r>
            <a:r>
              <a:rPr lang="de-AT" dirty="0" err="1">
                <a:solidFill>
                  <a:srgbClr val="262159"/>
                </a:solidFill>
                <a:latin typeface="Calibri" panose="020F0502020204030204" pitchFamily="34" charset="0"/>
              </a:rPr>
              <a:t>Resilience</a:t>
            </a:r>
            <a:endParaRPr lang="de-AT" dirty="0">
              <a:solidFill>
                <a:srgbClr val="262159"/>
              </a:solidFill>
              <a:latin typeface="Calibri" panose="020F0502020204030204" pitchFamily="34" charset="0"/>
            </a:endParaRPr>
          </a:p>
        </p:txBody>
      </p:sp>
      <p:sp>
        <p:nvSpPr>
          <p:cNvPr id="18" name="Textfeld 2"/>
          <p:cNvSpPr txBox="1"/>
          <p:nvPr/>
        </p:nvSpPr>
        <p:spPr>
          <a:xfrm>
            <a:off x="2019300" y="5924176"/>
            <a:ext cx="6908036" cy="646331"/>
          </a:xfrm>
          <a:prstGeom prst="rect">
            <a:avLst/>
          </a:prstGeom>
          <a:noFill/>
        </p:spPr>
        <p:txBody>
          <a:bodyPr wrap="square" rtlCol="0">
            <a:spAutoFit/>
          </a:bodyPr>
          <a:lstStyle/>
          <a:p>
            <a:r>
              <a:rPr lang="de-AT" sz="12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Carmela Barbera, Martin Jones, Sanja Korac, Iris Saliterer, Ileana Steccolini, “Governmental financial resilience under austerity in Austria, England and Italy: How do local governments cope with financial shocks?”, </a:t>
            </a:r>
            <a:r>
              <a:rPr lang="en-GB" sz="1200" i="1" dirty="0">
                <a:latin typeface="Arial" panose="020B0604020202020204" pitchFamily="34" charset="0"/>
                <a:cs typeface="Arial" panose="020B0604020202020204" pitchFamily="34" charset="0"/>
              </a:rPr>
              <a:t>Public Administration</a:t>
            </a:r>
            <a:r>
              <a:rPr lang="en-GB" sz="1200" dirty="0">
                <a:latin typeface="Arial" panose="020B0604020202020204" pitchFamily="34" charset="0"/>
                <a:cs typeface="Arial" panose="020B0604020202020204" pitchFamily="34" charset="0"/>
              </a:rPr>
              <a:t>, DOI: 10.1111/padm.12350</a:t>
            </a:r>
            <a:r>
              <a:rPr lang="de-AT"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91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71886" y="2743197"/>
            <a:ext cx="2228850" cy="2100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arrotondato 14"/>
          <p:cNvSpPr/>
          <p:nvPr/>
        </p:nvSpPr>
        <p:spPr>
          <a:xfrm>
            <a:off x="5299759" y="1780747"/>
            <a:ext cx="1620000" cy="1152000"/>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600" dirty="0" err="1">
                <a:solidFill>
                  <a:srgbClr val="262159"/>
                </a:solidFill>
                <a:latin typeface="Calibri" panose="020F0502020204030204" pitchFamily="34" charset="0"/>
              </a:rPr>
              <a:t>Anticipatory</a:t>
            </a:r>
            <a:r>
              <a:rPr lang="it-IT" sz="1600" dirty="0">
                <a:solidFill>
                  <a:srgbClr val="262159"/>
                </a:solidFill>
                <a:latin typeface="Calibri" panose="020F0502020204030204" pitchFamily="34" charset="0"/>
              </a:rPr>
              <a:t> </a:t>
            </a:r>
            <a:r>
              <a:rPr lang="it-IT" sz="1600" dirty="0" err="1">
                <a:solidFill>
                  <a:srgbClr val="262159"/>
                </a:solidFill>
                <a:latin typeface="Calibri" panose="020F0502020204030204" pitchFamily="34" charset="0"/>
              </a:rPr>
              <a:t>Capacities</a:t>
            </a:r>
            <a:endParaRPr lang="it-IT" sz="1600" dirty="0">
              <a:solidFill>
                <a:srgbClr val="262159"/>
              </a:solidFill>
              <a:latin typeface="Calibri" panose="020F0502020204030204" pitchFamily="34" charset="0"/>
            </a:endParaRPr>
          </a:p>
          <a:p>
            <a:pPr algn="ctr"/>
            <a:r>
              <a:rPr lang="it-IT" sz="1600" dirty="0">
                <a:solidFill>
                  <a:srgbClr val="262159"/>
                </a:solidFill>
                <a:latin typeface="Calibri" panose="020F0502020204030204" pitchFamily="34" charset="0"/>
              </a:rPr>
              <a:t>(AC)</a:t>
            </a:r>
          </a:p>
        </p:txBody>
      </p:sp>
      <p:cxnSp>
        <p:nvCxnSpPr>
          <p:cNvPr id="5" name="Connettore 2 16"/>
          <p:cNvCxnSpPr>
            <a:stCxn id="13" idx="3"/>
            <a:endCxn id="12" idx="1"/>
          </p:cNvCxnSpPr>
          <p:nvPr/>
        </p:nvCxnSpPr>
        <p:spPr>
          <a:xfrm>
            <a:off x="3171771" y="3761326"/>
            <a:ext cx="809999" cy="0"/>
          </a:xfrm>
          <a:prstGeom prst="straightConnector1">
            <a:avLst/>
          </a:prstGeom>
          <a:ln>
            <a:solidFill>
              <a:srgbClr val="262159"/>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sp>
        <p:nvSpPr>
          <p:cNvPr id="6" name="Rettangolo arrotondato 28"/>
          <p:cNvSpPr/>
          <p:nvPr/>
        </p:nvSpPr>
        <p:spPr>
          <a:xfrm>
            <a:off x="5299759" y="4599089"/>
            <a:ext cx="1620000" cy="1152000"/>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600" dirty="0" err="1">
                <a:solidFill>
                  <a:srgbClr val="262159"/>
                </a:solidFill>
                <a:latin typeface="Calibri" panose="020F0502020204030204" pitchFamily="34" charset="0"/>
              </a:rPr>
              <a:t>Coping</a:t>
            </a:r>
            <a:r>
              <a:rPr lang="it-IT" sz="1600" dirty="0">
                <a:solidFill>
                  <a:srgbClr val="262159"/>
                </a:solidFill>
                <a:latin typeface="Calibri" panose="020F0502020204030204" pitchFamily="34" charset="0"/>
              </a:rPr>
              <a:t>  </a:t>
            </a:r>
            <a:r>
              <a:rPr lang="it-IT" sz="1600" dirty="0" err="1">
                <a:solidFill>
                  <a:srgbClr val="262159"/>
                </a:solidFill>
                <a:latin typeface="Calibri" panose="020F0502020204030204" pitchFamily="34" charset="0"/>
              </a:rPr>
              <a:t>Capacities</a:t>
            </a:r>
            <a:endParaRPr lang="it-IT" sz="1600" dirty="0">
              <a:solidFill>
                <a:srgbClr val="262159"/>
              </a:solidFill>
              <a:latin typeface="Calibri" panose="020F0502020204030204" pitchFamily="34" charset="0"/>
            </a:endParaRPr>
          </a:p>
          <a:p>
            <a:pPr algn="ctr"/>
            <a:r>
              <a:rPr lang="it-IT" sz="1600" dirty="0">
                <a:solidFill>
                  <a:srgbClr val="262159"/>
                </a:solidFill>
                <a:latin typeface="Calibri" panose="020F0502020204030204" pitchFamily="34" charset="0"/>
              </a:rPr>
              <a:t>(CC)</a:t>
            </a:r>
          </a:p>
        </p:txBody>
      </p:sp>
      <p:cxnSp>
        <p:nvCxnSpPr>
          <p:cNvPr id="7" name="Connettore 2 16"/>
          <p:cNvCxnSpPr>
            <a:stCxn id="12" idx="3"/>
            <a:endCxn id="4" idx="2"/>
          </p:cNvCxnSpPr>
          <p:nvPr/>
        </p:nvCxnSpPr>
        <p:spPr>
          <a:xfrm flipV="1">
            <a:off x="5601770" y="2932747"/>
            <a:ext cx="507989" cy="828579"/>
          </a:xfrm>
          <a:prstGeom prst="straightConnector1">
            <a:avLst/>
          </a:prstGeom>
          <a:ln>
            <a:solidFill>
              <a:srgbClr val="26215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8" name="Connettore 2 32"/>
          <p:cNvCxnSpPr>
            <a:stCxn id="13" idx="2"/>
            <a:endCxn id="6" idx="1"/>
          </p:cNvCxnSpPr>
          <p:nvPr/>
        </p:nvCxnSpPr>
        <p:spPr>
          <a:xfrm>
            <a:off x="2361771" y="4337326"/>
            <a:ext cx="2937988" cy="837763"/>
          </a:xfrm>
          <a:prstGeom prst="straightConnector1">
            <a:avLst/>
          </a:prstGeom>
          <a:ln>
            <a:solidFill>
              <a:srgbClr val="262159"/>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9" name="Connettore 2 36"/>
          <p:cNvCxnSpPr>
            <a:stCxn id="13" idx="0"/>
            <a:endCxn id="4" idx="1"/>
          </p:cNvCxnSpPr>
          <p:nvPr/>
        </p:nvCxnSpPr>
        <p:spPr>
          <a:xfrm flipV="1">
            <a:off x="2361771" y="2356747"/>
            <a:ext cx="2937988" cy="828579"/>
          </a:xfrm>
          <a:prstGeom prst="straightConnector1">
            <a:avLst/>
          </a:prstGeom>
          <a:ln>
            <a:solidFill>
              <a:srgbClr val="262159"/>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10" name="Connettore 2 39"/>
          <p:cNvCxnSpPr>
            <a:stCxn id="6" idx="0"/>
            <a:endCxn id="4" idx="2"/>
          </p:cNvCxnSpPr>
          <p:nvPr/>
        </p:nvCxnSpPr>
        <p:spPr>
          <a:xfrm flipV="1">
            <a:off x="6109759" y="2932747"/>
            <a:ext cx="0" cy="1666342"/>
          </a:xfrm>
          <a:prstGeom prst="straightConnector1">
            <a:avLst/>
          </a:prstGeom>
          <a:ln>
            <a:solidFill>
              <a:srgbClr val="26215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1" name="Connettore 2 50"/>
          <p:cNvCxnSpPr>
            <a:stCxn id="12" idx="3"/>
            <a:endCxn id="6" idx="0"/>
          </p:cNvCxnSpPr>
          <p:nvPr/>
        </p:nvCxnSpPr>
        <p:spPr>
          <a:xfrm>
            <a:off x="5601770" y="3761326"/>
            <a:ext cx="507989" cy="837763"/>
          </a:xfrm>
          <a:prstGeom prst="straightConnector1">
            <a:avLst/>
          </a:prstGeom>
          <a:ln>
            <a:solidFill>
              <a:srgbClr val="26215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2" name="Rettangolo arrotondato 14"/>
          <p:cNvSpPr/>
          <p:nvPr/>
        </p:nvSpPr>
        <p:spPr>
          <a:xfrm>
            <a:off x="3981770" y="3185326"/>
            <a:ext cx="1620000" cy="1152000"/>
          </a:xfrm>
          <a:prstGeom prst="roundRect">
            <a:avLst/>
          </a:prstGeom>
          <a:solidFill>
            <a:schemeClr val="accent1">
              <a:lumMod val="40000"/>
              <a:lumOff val="60000"/>
            </a:schemeClr>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600" dirty="0" err="1">
                <a:solidFill>
                  <a:srgbClr val="262159"/>
                </a:solidFill>
                <a:latin typeface="Calibri" panose="020F0502020204030204" pitchFamily="34" charset="0"/>
              </a:rPr>
              <a:t>Perceived</a:t>
            </a:r>
            <a:r>
              <a:rPr lang="it-IT" sz="1600" dirty="0">
                <a:solidFill>
                  <a:srgbClr val="262159"/>
                </a:solidFill>
                <a:latin typeface="Calibri" panose="020F0502020204030204" pitchFamily="34" charset="0"/>
              </a:rPr>
              <a:t> </a:t>
            </a:r>
            <a:r>
              <a:rPr lang="it-IT" sz="1600" dirty="0" err="1">
                <a:solidFill>
                  <a:srgbClr val="262159"/>
                </a:solidFill>
                <a:latin typeface="Calibri" panose="020F0502020204030204" pitchFamily="34" charset="0"/>
              </a:rPr>
              <a:t>Vulnerability</a:t>
            </a:r>
            <a:endParaRPr lang="it-IT" sz="1600" dirty="0">
              <a:solidFill>
                <a:srgbClr val="262159"/>
              </a:solidFill>
              <a:latin typeface="Calibri" panose="020F0502020204030204" pitchFamily="34" charset="0"/>
            </a:endParaRPr>
          </a:p>
        </p:txBody>
      </p:sp>
      <p:sp>
        <p:nvSpPr>
          <p:cNvPr id="13" name="Rettangolo arrotondato 14"/>
          <p:cNvSpPr/>
          <p:nvPr/>
        </p:nvSpPr>
        <p:spPr>
          <a:xfrm>
            <a:off x="1551771" y="3185326"/>
            <a:ext cx="1620000" cy="1152000"/>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t"/>
          <a:lstStyle/>
          <a:p>
            <a:pPr algn="ctr"/>
            <a:r>
              <a:rPr lang="it-IT" sz="1600" dirty="0" err="1">
                <a:solidFill>
                  <a:srgbClr val="262159"/>
                </a:solidFill>
                <a:latin typeface="Calibri" panose="020F0502020204030204" pitchFamily="34" charset="0"/>
              </a:rPr>
              <a:t>Environmental</a:t>
            </a:r>
            <a:endParaRPr lang="it-IT" sz="1600" dirty="0">
              <a:solidFill>
                <a:srgbClr val="262159"/>
              </a:solidFill>
              <a:latin typeface="Calibri" panose="020F0502020204030204" pitchFamily="34" charset="0"/>
            </a:endParaRPr>
          </a:p>
          <a:p>
            <a:pPr algn="ctr"/>
            <a:endParaRPr lang="it-IT" sz="1600" dirty="0">
              <a:solidFill>
                <a:srgbClr val="262159"/>
              </a:solidFill>
              <a:latin typeface="Calibri" panose="020F0502020204030204" pitchFamily="34" charset="0"/>
            </a:endParaRPr>
          </a:p>
          <a:p>
            <a:pPr algn="ctr"/>
            <a:endParaRPr lang="it-IT" sz="2000" dirty="0">
              <a:solidFill>
                <a:srgbClr val="262159"/>
              </a:solidFill>
              <a:latin typeface="Calibri" panose="020F0502020204030204" pitchFamily="34" charset="0"/>
            </a:endParaRPr>
          </a:p>
          <a:p>
            <a:pPr algn="ctr"/>
            <a:r>
              <a:rPr lang="it-IT" sz="1600" dirty="0" err="1">
                <a:solidFill>
                  <a:srgbClr val="262159"/>
                </a:solidFill>
                <a:latin typeface="Calibri" panose="020F0502020204030204" pitchFamily="34" charset="0"/>
              </a:rPr>
              <a:t>Conditions</a:t>
            </a:r>
            <a:endParaRPr lang="it-IT" sz="1600" dirty="0">
              <a:solidFill>
                <a:srgbClr val="262159"/>
              </a:solidFill>
              <a:latin typeface="Calibri" panose="020F0502020204030204" pitchFamily="34" charset="0"/>
            </a:endParaRPr>
          </a:p>
        </p:txBody>
      </p:sp>
      <p:sp>
        <p:nvSpPr>
          <p:cNvPr id="14" name="Ellipse 26"/>
          <p:cNvSpPr/>
          <p:nvPr/>
        </p:nvSpPr>
        <p:spPr>
          <a:xfrm>
            <a:off x="1710439" y="3519962"/>
            <a:ext cx="1296144" cy="493943"/>
          </a:xfrm>
          <a:prstGeom prst="ellipse">
            <a:avLst/>
          </a:prstGeom>
          <a:solidFill>
            <a:srgbClr val="26215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err="1">
                <a:solidFill>
                  <a:srgbClr val="262159"/>
                </a:solidFill>
                <a:latin typeface="Calibri" panose="020F0502020204030204" pitchFamily="34" charset="0"/>
              </a:rPr>
              <a:t>External</a:t>
            </a:r>
            <a:r>
              <a:rPr lang="de-AT" sz="1600" dirty="0">
                <a:solidFill>
                  <a:srgbClr val="262159"/>
                </a:solidFill>
                <a:latin typeface="Calibri" panose="020F0502020204030204" pitchFamily="34" charset="0"/>
              </a:rPr>
              <a:t> Shock</a:t>
            </a:r>
          </a:p>
        </p:txBody>
      </p:sp>
      <p:sp>
        <p:nvSpPr>
          <p:cNvPr id="15" name="Geschweifte Klammer rechts 31"/>
          <p:cNvSpPr/>
          <p:nvPr/>
        </p:nvSpPr>
        <p:spPr>
          <a:xfrm>
            <a:off x="6918577" y="1760867"/>
            <a:ext cx="331094" cy="4000917"/>
          </a:xfrm>
          <a:prstGeom prst="rightBrace">
            <a:avLst>
              <a:gd name="adj1" fmla="val 79484"/>
              <a:gd name="adj2" fmla="val 50000"/>
            </a:avLst>
          </a:prstGeom>
          <a:ln w="25400">
            <a:solidFill>
              <a:srgbClr val="262159">
                <a:alpha val="7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6" name="Rettangolo arrotondato 14"/>
          <p:cNvSpPr/>
          <p:nvPr/>
        </p:nvSpPr>
        <p:spPr>
          <a:xfrm>
            <a:off x="7297247" y="1780747"/>
            <a:ext cx="1132378" cy="3981037"/>
          </a:xfrm>
          <a:prstGeom prst="roundRect">
            <a:avLst/>
          </a:prstGeom>
          <a:solidFill>
            <a:schemeClr val="bg1"/>
          </a:solidFill>
          <a:ln>
            <a:solidFill>
              <a:srgbClr val="262159">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lIns="90000" tIns="0" bIns="36000" rtlCol="0" anchor="ctr"/>
          <a:lstStyle/>
          <a:p>
            <a:pPr algn="ctr"/>
            <a:r>
              <a:rPr lang="it-IT" sz="1200" dirty="0">
                <a:solidFill>
                  <a:srgbClr val="262159"/>
                </a:solidFill>
                <a:latin typeface="Calibri" panose="020F0502020204030204" pitchFamily="34" charset="0"/>
              </a:rPr>
              <a:t>Self-</a:t>
            </a:r>
            <a:r>
              <a:rPr lang="it-IT" sz="1200" dirty="0" err="1">
                <a:solidFill>
                  <a:srgbClr val="262159"/>
                </a:solidFill>
                <a:latin typeface="Calibri" panose="020F0502020204030204" pitchFamily="34" charset="0"/>
              </a:rPr>
              <a:t>regulators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Constrained</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Adapters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Reactive</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Adapters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Contented</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Fatalists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a:p>
            <a:pPr algn="ctr"/>
            <a:r>
              <a:rPr lang="it-IT" sz="1200" dirty="0" err="1">
                <a:solidFill>
                  <a:srgbClr val="262159"/>
                </a:solidFill>
                <a:latin typeface="Calibri" panose="020F0502020204030204" pitchFamily="34" charset="0"/>
              </a:rPr>
              <a:t>Powerless</a:t>
            </a:r>
            <a:r>
              <a:rPr lang="it-IT" sz="1200" dirty="0">
                <a:solidFill>
                  <a:srgbClr val="262159"/>
                </a:solidFill>
                <a:latin typeface="Calibri" panose="020F0502020204030204" pitchFamily="34" charset="0"/>
              </a:rPr>
              <a:t> </a:t>
            </a:r>
            <a:r>
              <a:rPr lang="it-IT" sz="1200" dirty="0" err="1">
                <a:solidFill>
                  <a:srgbClr val="262159"/>
                </a:solidFill>
                <a:latin typeface="Calibri" panose="020F0502020204030204" pitchFamily="34" charset="0"/>
              </a:rPr>
              <a:t>Fatalists</a:t>
            </a:r>
            <a:endParaRPr lang="it-IT" sz="1200" dirty="0">
              <a:solidFill>
                <a:srgbClr val="262159"/>
              </a:solidFill>
              <a:latin typeface="Calibri" panose="020F0502020204030204" pitchFamily="34" charset="0"/>
            </a:endParaRPr>
          </a:p>
          <a:p>
            <a:pPr algn="ctr"/>
            <a:endParaRPr lang="it-IT" sz="1200" dirty="0">
              <a:solidFill>
                <a:srgbClr val="262159"/>
              </a:solidFill>
              <a:latin typeface="Calibri" panose="020F0502020204030204" pitchFamily="34" charset="0"/>
            </a:endParaRPr>
          </a:p>
        </p:txBody>
      </p:sp>
      <p:sp>
        <p:nvSpPr>
          <p:cNvPr id="17" name="Textfeld 33"/>
          <p:cNvSpPr txBox="1"/>
          <p:nvPr/>
        </p:nvSpPr>
        <p:spPr>
          <a:xfrm rot="16200000">
            <a:off x="6759514" y="3581251"/>
            <a:ext cx="3970342" cy="369332"/>
          </a:xfrm>
          <a:prstGeom prst="rect">
            <a:avLst/>
          </a:prstGeom>
          <a:noFill/>
        </p:spPr>
        <p:txBody>
          <a:bodyPr wrap="square" rtlCol="0">
            <a:spAutoFit/>
          </a:bodyPr>
          <a:lstStyle/>
          <a:p>
            <a:pPr algn="ctr"/>
            <a:r>
              <a:rPr lang="de-AT" dirty="0">
                <a:solidFill>
                  <a:srgbClr val="262159"/>
                </a:solidFill>
                <a:latin typeface="Calibri" panose="020F0502020204030204" pitchFamily="34" charset="0"/>
              </a:rPr>
              <a:t>Patterns </a:t>
            </a:r>
            <a:r>
              <a:rPr lang="de-AT" dirty="0" err="1">
                <a:solidFill>
                  <a:srgbClr val="262159"/>
                </a:solidFill>
                <a:latin typeface="Calibri" panose="020F0502020204030204" pitchFamily="34" charset="0"/>
              </a:rPr>
              <a:t>of</a:t>
            </a:r>
            <a:r>
              <a:rPr lang="de-AT" dirty="0">
                <a:solidFill>
                  <a:srgbClr val="262159"/>
                </a:solidFill>
                <a:latin typeface="Calibri" panose="020F0502020204030204" pitchFamily="34" charset="0"/>
              </a:rPr>
              <a:t> Financial </a:t>
            </a:r>
            <a:r>
              <a:rPr lang="de-AT" dirty="0" err="1">
                <a:solidFill>
                  <a:srgbClr val="262159"/>
                </a:solidFill>
                <a:latin typeface="Calibri" panose="020F0502020204030204" pitchFamily="34" charset="0"/>
              </a:rPr>
              <a:t>Resilience</a:t>
            </a:r>
            <a:endParaRPr lang="de-AT" dirty="0">
              <a:solidFill>
                <a:srgbClr val="262159"/>
              </a:solidFill>
              <a:latin typeface="Calibri" panose="020F0502020204030204" pitchFamily="34" charset="0"/>
            </a:endParaRPr>
          </a:p>
        </p:txBody>
      </p:sp>
      <p:sp>
        <p:nvSpPr>
          <p:cNvPr id="18" name="Textfeld 2"/>
          <p:cNvSpPr txBox="1"/>
          <p:nvPr/>
        </p:nvSpPr>
        <p:spPr>
          <a:xfrm>
            <a:off x="2019300" y="5924176"/>
            <a:ext cx="6908036" cy="646331"/>
          </a:xfrm>
          <a:prstGeom prst="rect">
            <a:avLst/>
          </a:prstGeom>
          <a:noFill/>
        </p:spPr>
        <p:txBody>
          <a:bodyPr wrap="square" rtlCol="0">
            <a:spAutoFit/>
          </a:bodyPr>
          <a:lstStyle/>
          <a:p>
            <a:r>
              <a:rPr lang="de-AT" sz="12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Carmela Barbera, Martin Jones, Sanja Korac, Iris Saliterer, Ileana Steccolini, “Governmental financial resilience under austerity in Austria, England and Italy: How do local governments cope with financial shocks?”, </a:t>
            </a:r>
            <a:r>
              <a:rPr lang="en-GB" sz="1200" i="1" dirty="0">
                <a:latin typeface="Arial" panose="020B0604020202020204" pitchFamily="34" charset="0"/>
                <a:cs typeface="Arial" panose="020B0604020202020204" pitchFamily="34" charset="0"/>
              </a:rPr>
              <a:t>Public Administration</a:t>
            </a:r>
            <a:r>
              <a:rPr lang="en-GB" sz="1200" dirty="0">
                <a:latin typeface="Arial" panose="020B0604020202020204" pitchFamily="34" charset="0"/>
                <a:cs typeface="Arial" panose="020B0604020202020204" pitchFamily="34" charset="0"/>
              </a:rPr>
              <a:t>, DOI: 10.1111/padm.12350</a:t>
            </a:r>
            <a:r>
              <a:rPr lang="de-AT" sz="1200" dirty="0">
                <a:latin typeface="Arial" panose="020B0604020202020204" pitchFamily="34" charset="0"/>
                <a:cs typeface="Arial" panose="020B0604020202020204" pitchFamily="34" charset="0"/>
              </a:rPr>
              <a:t>)</a:t>
            </a:r>
          </a:p>
        </p:txBody>
      </p:sp>
      <p:sp>
        <p:nvSpPr>
          <p:cNvPr id="20" name="Title 1"/>
          <p:cNvSpPr>
            <a:spLocks noGrp="1"/>
          </p:cNvSpPr>
          <p:nvPr>
            <p:ph type="title"/>
          </p:nvPr>
        </p:nvSpPr>
        <p:spPr>
          <a:xfrm>
            <a:off x="838200" y="150805"/>
            <a:ext cx="10515600" cy="1325563"/>
          </a:xfrm>
        </p:spPr>
        <p:txBody>
          <a:bodyPr/>
          <a:lstStyle/>
          <a:p>
            <a:r>
              <a:rPr lang="en-GB" dirty="0"/>
              <a:t>Positioning Financial Vulnerability</a:t>
            </a:r>
          </a:p>
        </p:txBody>
      </p:sp>
      <p:sp>
        <p:nvSpPr>
          <p:cNvPr id="21" name="TextBox 20"/>
          <p:cNvSpPr txBox="1"/>
          <p:nvPr/>
        </p:nvSpPr>
        <p:spPr>
          <a:xfrm>
            <a:off x="9486900" y="2804366"/>
            <a:ext cx="2438452" cy="1569660"/>
          </a:xfrm>
          <a:prstGeom prst="rect">
            <a:avLst/>
          </a:prstGeom>
          <a:noFill/>
        </p:spPr>
        <p:txBody>
          <a:bodyPr wrap="square" rtlCol="0">
            <a:spAutoFit/>
          </a:bodyPr>
          <a:lstStyle/>
          <a:p>
            <a:r>
              <a:rPr lang="en-GB" sz="2400" dirty="0"/>
              <a:t>UK LGs found to be Self-regulators or Constrained Adaptors</a:t>
            </a:r>
          </a:p>
        </p:txBody>
      </p:sp>
    </p:spTree>
    <p:extLst>
      <p:ext uri="{BB962C8B-B14F-4D97-AF65-F5344CB8AC3E}">
        <p14:creationId xmlns:p14="http://schemas.microsoft.com/office/powerpoint/2010/main" val="65958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6" grpId="0" animBg="1"/>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2466-98B3-4CC1-8F95-B49043E0F72A}"/>
              </a:ext>
            </a:extLst>
          </p:cNvPr>
          <p:cNvSpPr>
            <a:spLocks noGrp="1"/>
          </p:cNvSpPr>
          <p:nvPr>
            <p:ph type="title"/>
          </p:nvPr>
        </p:nvSpPr>
        <p:spPr>
          <a:xfrm>
            <a:off x="838200" y="365125"/>
            <a:ext cx="10515600" cy="638485"/>
          </a:xfrm>
        </p:spPr>
        <p:txBody>
          <a:bodyPr>
            <a:normAutofit fontScale="90000"/>
          </a:bodyPr>
          <a:lstStyle/>
          <a:p>
            <a:r>
              <a:rPr lang="en-GB" dirty="0"/>
              <a:t>Conceptualising ‘Perceived Vulnerability’</a:t>
            </a:r>
          </a:p>
        </p:txBody>
      </p:sp>
      <p:sp>
        <p:nvSpPr>
          <p:cNvPr id="3" name="Content Placeholder 2">
            <a:extLst>
              <a:ext uri="{FF2B5EF4-FFF2-40B4-BE49-F238E27FC236}">
                <a16:creationId xmlns:a16="http://schemas.microsoft.com/office/drawing/2014/main" id="{E7DBF6D0-B726-47AE-8B5B-0F4344CF6E5F}"/>
              </a:ext>
            </a:extLst>
          </p:cNvPr>
          <p:cNvSpPr>
            <a:spLocks noGrp="1"/>
          </p:cNvSpPr>
          <p:nvPr>
            <p:ph idx="1"/>
          </p:nvPr>
        </p:nvSpPr>
        <p:spPr>
          <a:xfrm>
            <a:off x="838199" y="1182029"/>
            <a:ext cx="10748963" cy="4994934"/>
          </a:xfrm>
        </p:spPr>
        <p:txBody>
          <a:bodyPr>
            <a:normAutofit/>
          </a:bodyPr>
          <a:lstStyle/>
          <a:p>
            <a:pPr marL="0" indent="0">
              <a:buNone/>
            </a:pPr>
            <a:r>
              <a:rPr lang="en-US" b="1" i="1" dirty="0"/>
              <a:t>What we know</a:t>
            </a:r>
          </a:p>
          <a:p>
            <a:r>
              <a:rPr lang="en-US" i="1" dirty="0"/>
              <a:t>Vulnerability</a:t>
            </a:r>
            <a:r>
              <a:rPr lang="en-US" dirty="0"/>
              <a:t> - the level of exposure to shocks (McManus et al., 2007)</a:t>
            </a:r>
          </a:p>
          <a:p>
            <a:r>
              <a:rPr lang="en-US" dirty="0"/>
              <a:t>The </a:t>
            </a:r>
            <a:r>
              <a:rPr lang="en-US" b="1" i="1" dirty="0"/>
              <a:t>interface</a:t>
            </a:r>
            <a:r>
              <a:rPr lang="en-US" dirty="0"/>
              <a:t> between the Environment and the Organisation (Barbera et al, 2019)</a:t>
            </a:r>
          </a:p>
          <a:p>
            <a:r>
              <a:rPr lang="en-US" dirty="0"/>
              <a:t>The sense of being able to </a:t>
            </a:r>
            <a:r>
              <a:rPr lang="en-US" b="1" i="1" dirty="0"/>
              <a:t>control</a:t>
            </a:r>
            <a:r>
              <a:rPr lang="en-US" dirty="0"/>
              <a:t> vulnerability and/or influence its sources affects the way shocks are interpreted (Barbera et al., 2017)</a:t>
            </a:r>
          </a:p>
          <a:p>
            <a:r>
              <a:rPr lang="en-GB" dirty="0"/>
              <a:t>Local government sources of financial vulnerability are both: </a:t>
            </a:r>
          </a:p>
          <a:p>
            <a:pPr lvl="1"/>
            <a:r>
              <a:rPr lang="en-GB" sz="2800" b="1" i="1" dirty="0"/>
              <a:t>External</a:t>
            </a:r>
            <a:r>
              <a:rPr lang="en-GB" sz="2800" dirty="0"/>
              <a:t> (Grants, regulations, environmental conditions..)</a:t>
            </a:r>
          </a:p>
          <a:p>
            <a:pPr lvl="1"/>
            <a:r>
              <a:rPr lang="en-GB" sz="2800" b="1" i="1" dirty="0"/>
              <a:t>Internal</a:t>
            </a:r>
            <a:r>
              <a:rPr lang="en-GB" sz="2800" dirty="0"/>
              <a:t> (Debt financing, reserves, history, capability and capacity..) </a:t>
            </a:r>
          </a:p>
          <a:p>
            <a:pPr marL="457200" lvl="1" indent="0">
              <a:buNone/>
            </a:pPr>
            <a:r>
              <a:rPr lang="en-GB" sz="2800" dirty="0"/>
              <a:t>(Barbera et al, 2019)</a:t>
            </a:r>
          </a:p>
          <a:p>
            <a:endParaRPr lang="en-US" dirty="0"/>
          </a:p>
        </p:txBody>
      </p:sp>
    </p:spTree>
    <p:extLst>
      <p:ext uri="{BB962C8B-B14F-4D97-AF65-F5344CB8AC3E}">
        <p14:creationId xmlns:p14="http://schemas.microsoft.com/office/powerpoint/2010/main" val="226402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pPr>
            <a:r>
              <a:rPr lang="en-GB" dirty="0"/>
              <a:t>Perceived Vulnerability</a:t>
            </a:r>
            <a:br>
              <a:rPr lang="en-GB" dirty="0"/>
            </a:br>
            <a:r>
              <a:rPr lang="en-GB" sz="2400" dirty="0">
                <a:solidFill>
                  <a:prstClr val="black"/>
                </a:solidFill>
                <a:latin typeface="Calibri" panose="020F0502020204030204"/>
                <a:ea typeface="+mn-ea"/>
                <a:cs typeface="+mn-cs"/>
              </a:rPr>
              <a:t>Responses of 600 LGs in Germany, Italy and UK</a:t>
            </a:r>
            <a:endParaRPr lang="en-GB" dirty="0"/>
          </a:p>
        </p:txBody>
      </p:sp>
      <p:pic>
        <p:nvPicPr>
          <p:cNvPr id="4" name="Content Placeholder 3"/>
          <p:cNvPicPr>
            <a:picLocks noGrp="1" noChangeAspect="1"/>
          </p:cNvPicPr>
          <p:nvPr>
            <p:ph idx="1"/>
          </p:nvPr>
        </p:nvPicPr>
        <p:blipFill>
          <a:blip r:embed="rId2"/>
          <a:stretch>
            <a:fillRect/>
          </a:stretch>
        </p:blipFill>
        <p:spPr>
          <a:xfrm>
            <a:off x="962978" y="1676566"/>
            <a:ext cx="7138036" cy="4438476"/>
          </a:xfrm>
          <a:prstGeom prst="rect">
            <a:avLst/>
          </a:prstGeom>
        </p:spPr>
      </p:pic>
      <p:sp>
        <p:nvSpPr>
          <p:cNvPr id="7" name="TextBox 6"/>
          <p:cNvSpPr txBox="1"/>
          <p:nvPr/>
        </p:nvSpPr>
        <p:spPr>
          <a:xfrm>
            <a:off x="7529513" y="1590837"/>
            <a:ext cx="4386263" cy="1569660"/>
          </a:xfrm>
          <a:prstGeom prst="rect">
            <a:avLst/>
          </a:prstGeom>
          <a:noFill/>
        </p:spPr>
        <p:txBody>
          <a:bodyPr wrap="square" rtlCol="0">
            <a:spAutoFit/>
          </a:bodyPr>
          <a:lstStyle/>
          <a:p>
            <a:r>
              <a:rPr lang="en-GB" sz="2400" dirty="0"/>
              <a:t>Overall, UK LGs appear to view themselves as less vulnerable than their German and Italian counterparts</a:t>
            </a:r>
          </a:p>
        </p:txBody>
      </p:sp>
      <p:sp>
        <p:nvSpPr>
          <p:cNvPr id="8" name="TextBox 7"/>
          <p:cNvSpPr txBox="1"/>
          <p:nvPr/>
        </p:nvSpPr>
        <p:spPr>
          <a:xfrm>
            <a:off x="7529512" y="3600696"/>
            <a:ext cx="4386263" cy="830997"/>
          </a:xfrm>
          <a:prstGeom prst="rect">
            <a:avLst/>
          </a:prstGeom>
          <a:noFill/>
        </p:spPr>
        <p:txBody>
          <a:bodyPr wrap="square" rtlCol="0">
            <a:spAutoFit/>
          </a:bodyPr>
          <a:lstStyle/>
          <a:p>
            <a:r>
              <a:rPr lang="en-GB" sz="2400" dirty="0"/>
              <a:t>Medium position for level of debt and volatility of own revenues</a:t>
            </a:r>
          </a:p>
        </p:txBody>
      </p:sp>
      <p:sp>
        <p:nvSpPr>
          <p:cNvPr id="9" name="TextBox 8"/>
          <p:cNvSpPr txBox="1"/>
          <p:nvPr/>
        </p:nvSpPr>
        <p:spPr>
          <a:xfrm>
            <a:off x="7529512" y="5026969"/>
            <a:ext cx="4386263" cy="830997"/>
          </a:xfrm>
          <a:prstGeom prst="rect">
            <a:avLst/>
          </a:prstGeom>
          <a:noFill/>
        </p:spPr>
        <p:txBody>
          <a:bodyPr wrap="square" rtlCol="0">
            <a:spAutoFit/>
          </a:bodyPr>
          <a:lstStyle/>
          <a:p>
            <a:r>
              <a:rPr lang="en-GB" sz="2400" dirty="0"/>
              <a:t>Strong view of level of reserves and financial autonomy</a:t>
            </a:r>
          </a:p>
        </p:txBody>
      </p:sp>
      <p:sp>
        <p:nvSpPr>
          <p:cNvPr id="10" name="Rectangle 9"/>
          <p:cNvSpPr/>
          <p:nvPr/>
        </p:nvSpPr>
        <p:spPr>
          <a:xfrm>
            <a:off x="1790700" y="6080515"/>
            <a:ext cx="8305800" cy="646331"/>
          </a:xfrm>
          <a:prstGeom prst="rect">
            <a:avLst/>
          </a:prstGeom>
        </p:spPr>
        <p:txBody>
          <a:bodyPr wrap="square">
            <a:spAutoFit/>
          </a:bodyPr>
          <a:lstStyle/>
          <a:p>
            <a:r>
              <a:rPr lang="en-GB" dirty="0"/>
              <a:t>Barbera, C., Jones, M., Korac, S., Saliterer, I. &amp; Steccolini, I., (2019). Local government financial resilience: Germany, Italy and UK compared </a:t>
            </a:r>
            <a:r>
              <a:rPr lang="en-US" i="1" dirty="0"/>
              <a:t>CIMA Executive Summary Report.</a:t>
            </a:r>
            <a:r>
              <a:rPr lang="en-US" dirty="0"/>
              <a:t> </a:t>
            </a:r>
            <a:endParaRPr lang="en-GB" sz="1200" b="1" dirty="0"/>
          </a:p>
        </p:txBody>
      </p:sp>
    </p:spTree>
    <p:extLst>
      <p:ext uri="{BB962C8B-B14F-4D97-AF65-F5344CB8AC3E}">
        <p14:creationId xmlns:p14="http://schemas.microsoft.com/office/powerpoint/2010/main" val="39963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2466-98B3-4CC1-8F95-B49043E0F72A}"/>
              </a:ext>
            </a:extLst>
          </p:cNvPr>
          <p:cNvSpPr>
            <a:spLocks noGrp="1"/>
          </p:cNvSpPr>
          <p:nvPr>
            <p:ph type="title"/>
          </p:nvPr>
        </p:nvSpPr>
        <p:spPr>
          <a:xfrm>
            <a:off x="838200" y="365125"/>
            <a:ext cx="10515600" cy="638485"/>
          </a:xfrm>
        </p:spPr>
        <p:txBody>
          <a:bodyPr>
            <a:normAutofit fontScale="90000"/>
          </a:bodyPr>
          <a:lstStyle/>
          <a:p>
            <a:r>
              <a:rPr lang="en-GB" dirty="0"/>
              <a:t>Conceptualising</a:t>
            </a:r>
            <a:r>
              <a:rPr lang="en-GB" b="1" dirty="0"/>
              <a:t> ‘Perceived Vulnerability’</a:t>
            </a:r>
          </a:p>
        </p:txBody>
      </p:sp>
      <p:sp>
        <p:nvSpPr>
          <p:cNvPr id="3" name="Content Placeholder 2">
            <a:extLst>
              <a:ext uri="{FF2B5EF4-FFF2-40B4-BE49-F238E27FC236}">
                <a16:creationId xmlns:a16="http://schemas.microsoft.com/office/drawing/2014/main" id="{E7DBF6D0-B726-47AE-8B5B-0F4344CF6E5F}"/>
              </a:ext>
            </a:extLst>
          </p:cNvPr>
          <p:cNvSpPr>
            <a:spLocks noGrp="1"/>
          </p:cNvSpPr>
          <p:nvPr>
            <p:ph idx="1"/>
          </p:nvPr>
        </p:nvSpPr>
        <p:spPr>
          <a:xfrm>
            <a:off x="838200" y="1182029"/>
            <a:ext cx="10515600" cy="4994934"/>
          </a:xfrm>
        </p:spPr>
        <p:txBody>
          <a:bodyPr>
            <a:normAutofit fontScale="85000" lnSpcReduction="10000"/>
          </a:bodyPr>
          <a:lstStyle/>
          <a:p>
            <a:r>
              <a:rPr lang="en-US" sz="3100" dirty="0"/>
              <a:t>Bouncing back and bouncing forward strategies are explained by different factors. </a:t>
            </a:r>
          </a:p>
          <a:p>
            <a:r>
              <a:rPr lang="en-US" sz="3100" dirty="0"/>
              <a:t>Bouncing back strategies (buffering, retrenchment </a:t>
            </a:r>
            <a:r>
              <a:rPr lang="en-US" sz="3100" dirty="0" err="1"/>
              <a:t>etc</a:t>
            </a:r>
            <a:r>
              <a:rPr lang="en-US" sz="3100" dirty="0"/>
              <a:t>) are likely to be found in the presence of high levels of perceived financial vulnerability. </a:t>
            </a:r>
          </a:p>
          <a:p>
            <a:r>
              <a:rPr lang="en-US" sz="3100" dirty="0"/>
              <a:t>Conversely, bouncing forward strategies (transformation and adaptation) appear to be positively associated with the presence of strong anticipatory capacities and to be hindered by high levels of financial vulnerability.</a:t>
            </a:r>
          </a:p>
          <a:p>
            <a:r>
              <a:rPr lang="en-US" sz="3100" dirty="0"/>
              <a:t>Perceptions of high financial vulnerability are central in explaining reliance on bouncing back strategies. </a:t>
            </a:r>
          </a:p>
          <a:p>
            <a:r>
              <a:rPr lang="en-US" sz="3100" dirty="0"/>
              <a:t>Hence, LGs perceiving their financial conditions as being difficult will be less likely to embark on bouncing forward actions.</a:t>
            </a:r>
          </a:p>
          <a:p>
            <a:pPr marL="0" indent="0">
              <a:buNone/>
            </a:pPr>
            <a:r>
              <a:rPr lang="en-GB" sz="2300" dirty="0"/>
              <a:t>Barbera, C., Jones, M., Korac, S., Saliterer, I. &amp; Steccolini, I., (2019).  ‘Local Government Strategies in the Face of Shocks and Crises: the Role of Anticipatory Capacities and Financial Vulnerability. International Review of Administrative Sciences. ISSN 0020-8523.</a:t>
            </a:r>
          </a:p>
          <a:p>
            <a:pPr marL="0" indent="0">
              <a:buNone/>
            </a:pPr>
            <a:endParaRPr lang="en-GB" dirty="0"/>
          </a:p>
        </p:txBody>
      </p:sp>
    </p:spTree>
    <p:extLst>
      <p:ext uri="{BB962C8B-B14F-4D97-AF65-F5344CB8AC3E}">
        <p14:creationId xmlns:p14="http://schemas.microsoft.com/office/powerpoint/2010/main" val="3207364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2559</Words>
  <Application>Microsoft Office PowerPoint</Application>
  <PresentationFormat>Widescreen</PresentationFormat>
  <Paragraphs>256</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Verdana</vt:lpstr>
      <vt:lpstr>Wingdings</vt:lpstr>
      <vt:lpstr>Office Theme</vt:lpstr>
      <vt:lpstr>1_Office Theme</vt:lpstr>
      <vt:lpstr>European Group for Public Administration Conference Queen’s University, Belfast – 11th - 13th September, 2019.  </vt:lpstr>
      <vt:lpstr>Overview</vt:lpstr>
      <vt:lpstr>Outline</vt:lpstr>
      <vt:lpstr>Local Government Financial Resilience</vt:lpstr>
      <vt:lpstr>Positioning Financial Vulnerability</vt:lpstr>
      <vt:lpstr>Positioning Financial Vulnerability</vt:lpstr>
      <vt:lpstr>Conceptualising ‘Perceived Vulnerability’</vt:lpstr>
      <vt:lpstr>Perceived Vulnerability Responses of 600 LGs in Germany, Italy and UK</vt:lpstr>
      <vt:lpstr>Conceptualising ‘Perceived Vulnerability’</vt:lpstr>
      <vt:lpstr>Conceptualising ‘Perceived Vulnerability’</vt:lpstr>
      <vt:lpstr>Conceptualising ‘Perceived Vulnerability’</vt:lpstr>
      <vt:lpstr>Initial Systematic Review of Literature – Web of Science</vt:lpstr>
      <vt:lpstr>Methodology and Methods</vt:lpstr>
      <vt:lpstr>Why Northamptonshire County Council (NCC)?</vt:lpstr>
      <vt:lpstr>NCC Local Government: Organisational Capacity </vt:lpstr>
      <vt:lpstr>Contextual Issues – A Deviant Case?</vt:lpstr>
      <vt:lpstr>LGA Peer Inspection 2017</vt:lpstr>
      <vt:lpstr>Best Value Inspection - 2018</vt:lpstr>
      <vt:lpstr>Brief Summary of NCC Timeline </vt:lpstr>
      <vt:lpstr>Pre-recession Era (2002 to 2010)</vt:lpstr>
      <vt:lpstr>Post-recession Era (2010 to 2016/17)</vt:lpstr>
      <vt:lpstr>Council Use of Reserves since 2015</vt:lpstr>
      <vt:lpstr>Section 114 Notice(s) and to date</vt:lpstr>
      <vt:lpstr>Emerging Findings</vt:lpstr>
      <vt:lpstr>Next steps</vt:lpstr>
      <vt:lpstr>PowerPoint Presentation</vt:lpstr>
      <vt:lpstr>Other References</vt:lpstr>
      <vt:lpstr>Sources of Financial Vulnerability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Kofi Dom</dc:creator>
  <cp:lastModifiedBy>Silvester, Jeremy</cp:lastModifiedBy>
  <cp:revision>85</cp:revision>
  <dcterms:created xsi:type="dcterms:W3CDTF">2019-09-08T12:37:16Z</dcterms:created>
  <dcterms:modified xsi:type="dcterms:W3CDTF">2021-04-23T12:52:38Z</dcterms:modified>
</cp:coreProperties>
</file>