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9" r:id="rId4"/>
    <p:sldId id="258" r:id="rId5"/>
    <p:sldId id="271" r:id="rId6"/>
    <p:sldId id="270" r:id="rId7"/>
    <p:sldId id="260" r:id="rId8"/>
    <p:sldId id="261" r:id="rId9"/>
    <p:sldId id="268" r:id="rId10"/>
    <p:sldId id="274" r:id="rId11"/>
    <p:sldId id="273" r:id="rId12"/>
    <p:sldId id="27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phy, Peter" initials="MP" lastIdx="1" clrIdx="0">
    <p:extLst>
      <p:ext uri="{19B8F6BF-5375-455C-9EA6-DF929625EA0E}">
        <p15:presenceInfo xmlns:p15="http://schemas.microsoft.com/office/powerpoint/2012/main" userId="S::peter.murphy@ntu.ac.uk::9c21c5f4-afff-4b3f-86ee-d635b91ccc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8CBF7F-2F24-402A-8E00-9A1A2D9DD4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E42F0A-E6CA-4966-9A8B-CEB16F7D2A46}">
      <dgm:prSet/>
      <dgm:spPr/>
      <dgm:t>
        <a:bodyPr/>
        <a:lstStyle/>
        <a:p>
          <a:r>
            <a:rPr lang="en-GB" b="1" dirty="0"/>
            <a:t>Local public audit market fundamentally flawed </a:t>
          </a:r>
          <a:endParaRPr lang="en-US" b="1" dirty="0"/>
        </a:p>
      </dgm:t>
    </dgm:pt>
    <dgm:pt modelId="{DB5316F5-F586-4CEB-BF88-275A2EE2F9E1}" type="parTrans" cxnId="{039C447F-DA25-42FD-8438-3FCFA97107A5}">
      <dgm:prSet/>
      <dgm:spPr/>
      <dgm:t>
        <a:bodyPr/>
        <a:lstStyle/>
        <a:p>
          <a:endParaRPr lang="en-US"/>
        </a:p>
      </dgm:t>
    </dgm:pt>
    <dgm:pt modelId="{2432645F-24DD-4E76-83D6-285FFCD1399D}" type="sibTrans" cxnId="{039C447F-DA25-42FD-8438-3FCFA97107A5}">
      <dgm:prSet/>
      <dgm:spPr/>
      <dgm:t>
        <a:bodyPr/>
        <a:lstStyle/>
        <a:p>
          <a:endParaRPr lang="en-US"/>
        </a:p>
      </dgm:t>
    </dgm:pt>
    <dgm:pt modelId="{0D84047A-2C64-4AD4-92EE-5533534C106E}">
      <dgm:prSet/>
      <dgm:spPr/>
      <dgm:t>
        <a:bodyPr/>
        <a:lstStyle/>
        <a:p>
          <a:r>
            <a:rPr lang="en-GB" b="1" dirty="0"/>
            <a:t>Sector Leadership Fragmented </a:t>
          </a:r>
          <a:endParaRPr lang="en-US" b="1" dirty="0"/>
        </a:p>
      </dgm:t>
    </dgm:pt>
    <dgm:pt modelId="{268D19B6-6EF3-4013-AB6C-0CE3E801A50D}" type="parTrans" cxnId="{92E11276-3BD1-41FF-8A4B-351FCD6FE94A}">
      <dgm:prSet/>
      <dgm:spPr/>
      <dgm:t>
        <a:bodyPr/>
        <a:lstStyle/>
        <a:p>
          <a:endParaRPr lang="en-US"/>
        </a:p>
      </dgm:t>
    </dgm:pt>
    <dgm:pt modelId="{B1653606-F332-4A13-B484-D093C8618CE8}" type="sibTrans" cxnId="{92E11276-3BD1-41FF-8A4B-351FCD6FE94A}">
      <dgm:prSet/>
      <dgm:spPr/>
      <dgm:t>
        <a:bodyPr/>
        <a:lstStyle/>
        <a:p>
          <a:endParaRPr lang="en-US"/>
        </a:p>
      </dgm:t>
    </dgm:pt>
    <dgm:pt modelId="{2409E17B-24CD-4854-8025-4CC1E6F0F47A}">
      <dgm:prSet/>
      <dgm:spPr/>
      <dgm:t>
        <a:bodyPr/>
        <a:lstStyle/>
        <a:p>
          <a:r>
            <a:rPr lang="en-GB" b="1" dirty="0"/>
            <a:t>Local Audit not ‘fit for purpose’</a:t>
          </a:r>
          <a:endParaRPr lang="en-US" b="1" dirty="0"/>
        </a:p>
      </dgm:t>
    </dgm:pt>
    <dgm:pt modelId="{E913720B-1E7E-4D35-A6C4-878246AEE79A}" type="parTrans" cxnId="{8DA85440-C3DF-4432-B6D6-6A680F79DA29}">
      <dgm:prSet/>
      <dgm:spPr/>
      <dgm:t>
        <a:bodyPr/>
        <a:lstStyle/>
        <a:p>
          <a:endParaRPr lang="en-US"/>
        </a:p>
      </dgm:t>
    </dgm:pt>
    <dgm:pt modelId="{1390B776-9011-4B83-A907-71200A61C1BE}" type="sibTrans" cxnId="{8DA85440-C3DF-4432-B6D6-6A680F79DA29}">
      <dgm:prSet/>
      <dgm:spPr/>
      <dgm:t>
        <a:bodyPr/>
        <a:lstStyle/>
        <a:p>
          <a:endParaRPr lang="en-US"/>
        </a:p>
      </dgm:t>
    </dgm:pt>
    <dgm:pt modelId="{E72B0D4A-CB18-4D2E-AD4B-CF04D26E8BC8}">
      <dgm:prSet/>
      <dgm:spPr/>
      <dgm:t>
        <a:bodyPr/>
        <a:lstStyle/>
        <a:p>
          <a:r>
            <a:rPr lang="en-GB" b="1" dirty="0"/>
            <a:t>‘Going concern’ judgement meaningless in the LG context</a:t>
          </a:r>
          <a:endParaRPr lang="en-US" b="1" dirty="0"/>
        </a:p>
      </dgm:t>
    </dgm:pt>
    <dgm:pt modelId="{F7C07806-15D6-4F3A-BD81-5797CB5321D3}" type="parTrans" cxnId="{C61A4C70-7175-4269-8C2E-E84C9B38A817}">
      <dgm:prSet/>
      <dgm:spPr/>
      <dgm:t>
        <a:bodyPr/>
        <a:lstStyle/>
        <a:p>
          <a:endParaRPr lang="en-US"/>
        </a:p>
      </dgm:t>
    </dgm:pt>
    <dgm:pt modelId="{4C99263D-1D6E-4CCD-8648-98938449CAF9}" type="sibTrans" cxnId="{C61A4C70-7175-4269-8C2E-E84C9B38A817}">
      <dgm:prSet/>
      <dgm:spPr/>
      <dgm:t>
        <a:bodyPr/>
        <a:lstStyle/>
        <a:p>
          <a:endParaRPr lang="en-US"/>
        </a:p>
      </dgm:t>
    </dgm:pt>
    <dgm:pt modelId="{E5DF8F51-FEEC-4E2E-830A-C874D4039EA8}">
      <dgm:prSet/>
      <dgm:spPr/>
      <dgm:t>
        <a:bodyPr/>
        <a:lstStyle/>
        <a:p>
          <a:r>
            <a:rPr lang="en-GB" b="1" dirty="0"/>
            <a:t>No assessment of financial sustainability/resilience/vulnerability</a:t>
          </a:r>
          <a:endParaRPr lang="en-US" b="1" dirty="0"/>
        </a:p>
      </dgm:t>
    </dgm:pt>
    <dgm:pt modelId="{1C4201A6-84C5-40CA-BC0C-A3FEFCB4783E}" type="parTrans" cxnId="{53123B2B-0B5E-4A74-8E21-451931ABA735}">
      <dgm:prSet/>
      <dgm:spPr/>
      <dgm:t>
        <a:bodyPr/>
        <a:lstStyle/>
        <a:p>
          <a:endParaRPr lang="en-US"/>
        </a:p>
      </dgm:t>
    </dgm:pt>
    <dgm:pt modelId="{BEA0D4C1-08F3-4C40-BED2-15C592F35B13}" type="sibTrans" cxnId="{53123B2B-0B5E-4A74-8E21-451931ABA735}">
      <dgm:prSet/>
      <dgm:spPr/>
      <dgm:t>
        <a:bodyPr/>
        <a:lstStyle/>
        <a:p>
          <a:endParaRPr lang="en-US"/>
        </a:p>
      </dgm:t>
    </dgm:pt>
    <dgm:pt modelId="{565A10CC-978C-4CAC-B9C4-98A36CEF294B}">
      <dgm:prSet/>
      <dgm:spPr/>
      <dgm:t>
        <a:bodyPr/>
        <a:lstStyle/>
        <a:p>
          <a:r>
            <a:rPr lang="en-GB" b="1" dirty="0"/>
            <a:t>Clearer simpler reporting (Redmond provided a model)</a:t>
          </a:r>
          <a:endParaRPr lang="en-US" b="1" dirty="0"/>
        </a:p>
      </dgm:t>
    </dgm:pt>
    <dgm:pt modelId="{45117302-E068-4CA2-9E86-5F74E6D4CEB2}" type="parTrans" cxnId="{64FB8CAC-0ED1-4B6D-89B5-E4F7B7DB75A0}">
      <dgm:prSet/>
      <dgm:spPr/>
      <dgm:t>
        <a:bodyPr/>
        <a:lstStyle/>
        <a:p>
          <a:endParaRPr lang="en-US"/>
        </a:p>
      </dgm:t>
    </dgm:pt>
    <dgm:pt modelId="{DF60C6A1-E92A-4257-A440-637BA4FC762D}" type="sibTrans" cxnId="{64FB8CAC-0ED1-4B6D-89B5-E4F7B7DB75A0}">
      <dgm:prSet/>
      <dgm:spPr/>
      <dgm:t>
        <a:bodyPr/>
        <a:lstStyle/>
        <a:p>
          <a:endParaRPr lang="en-US"/>
        </a:p>
      </dgm:t>
    </dgm:pt>
    <dgm:pt modelId="{AC2E53FA-FA49-448C-8AE9-EBA57D52B295}">
      <dgm:prSet/>
      <dgm:spPr/>
      <dgm:t>
        <a:bodyPr/>
        <a:lstStyle/>
        <a:p>
          <a:r>
            <a:rPr lang="en-GB" b="1" dirty="0"/>
            <a:t>Applies to the NHS, Police, and Fire and Rescue Services</a:t>
          </a:r>
          <a:endParaRPr lang="en-US" b="1" dirty="0"/>
        </a:p>
      </dgm:t>
    </dgm:pt>
    <dgm:pt modelId="{2AFA10B7-67D6-48EC-AD2C-D09BCA780288}" type="parTrans" cxnId="{DC29406F-677E-4C60-A079-586A16B6ACC6}">
      <dgm:prSet/>
      <dgm:spPr/>
      <dgm:t>
        <a:bodyPr/>
        <a:lstStyle/>
        <a:p>
          <a:endParaRPr lang="en-US"/>
        </a:p>
      </dgm:t>
    </dgm:pt>
    <dgm:pt modelId="{DE42B302-72B1-4E65-8EB0-E69E3121E334}" type="sibTrans" cxnId="{DC29406F-677E-4C60-A079-586A16B6ACC6}">
      <dgm:prSet/>
      <dgm:spPr/>
      <dgm:t>
        <a:bodyPr/>
        <a:lstStyle/>
        <a:p>
          <a:endParaRPr lang="en-US"/>
        </a:p>
      </dgm:t>
    </dgm:pt>
    <dgm:pt modelId="{BDB5E433-5E95-4E31-8170-C97F84B93A31}">
      <dgm:prSet/>
      <dgm:spPr/>
      <dgm:t>
        <a:bodyPr/>
        <a:lstStyle/>
        <a:p>
          <a:r>
            <a:rPr lang="en-GB" b="1" dirty="0"/>
            <a:t>….and small bodies need reform too</a:t>
          </a:r>
          <a:endParaRPr lang="en-US" b="1" dirty="0"/>
        </a:p>
      </dgm:t>
    </dgm:pt>
    <dgm:pt modelId="{6BF6E114-5DC0-4AFF-BC8C-3BCDAD787415}" type="parTrans" cxnId="{FAC318BC-A910-436E-8073-00A19E6FD22D}">
      <dgm:prSet/>
      <dgm:spPr/>
      <dgm:t>
        <a:bodyPr/>
        <a:lstStyle/>
        <a:p>
          <a:endParaRPr lang="en-US"/>
        </a:p>
      </dgm:t>
    </dgm:pt>
    <dgm:pt modelId="{5FA01260-1142-4AF4-8D15-93CEBD55E58D}" type="sibTrans" cxnId="{FAC318BC-A910-436E-8073-00A19E6FD22D}">
      <dgm:prSet/>
      <dgm:spPr/>
      <dgm:t>
        <a:bodyPr/>
        <a:lstStyle/>
        <a:p>
          <a:endParaRPr lang="en-US"/>
        </a:p>
      </dgm:t>
    </dgm:pt>
    <dgm:pt modelId="{0993A981-78D0-4824-B391-7A55853EB1E6}" type="pres">
      <dgm:prSet presAssocID="{198CBF7F-2F24-402A-8E00-9A1A2D9DD437}" presName="linear" presStyleCnt="0">
        <dgm:presLayoutVars>
          <dgm:animLvl val="lvl"/>
          <dgm:resizeHandles val="exact"/>
        </dgm:presLayoutVars>
      </dgm:prSet>
      <dgm:spPr/>
    </dgm:pt>
    <dgm:pt modelId="{CB088B58-2D2B-4518-987A-61AC747D959C}" type="pres">
      <dgm:prSet presAssocID="{D0E42F0A-E6CA-4966-9A8B-CEB16F7D2A46}" presName="parentText" presStyleLbl="node1" presStyleIdx="0" presStyleCnt="8">
        <dgm:presLayoutVars>
          <dgm:chMax val="0"/>
          <dgm:bulletEnabled val="1"/>
        </dgm:presLayoutVars>
      </dgm:prSet>
      <dgm:spPr/>
    </dgm:pt>
    <dgm:pt modelId="{358170B3-40D4-474E-A98E-ECA03625E90D}" type="pres">
      <dgm:prSet presAssocID="{2432645F-24DD-4E76-83D6-285FFCD1399D}" presName="spacer" presStyleCnt="0"/>
      <dgm:spPr/>
    </dgm:pt>
    <dgm:pt modelId="{E232FD28-F7F4-4958-B010-B766D1D8DE43}" type="pres">
      <dgm:prSet presAssocID="{0D84047A-2C64-4AD4-92EE-5533534C106E}" presName="parentText" presStyleLbl="node1" presStyleIdx="1" presStyleCnt="8">
        <dgm:presLayoutVars>
          <dgm:chMax val="0"/>
          <dgm:bulletEnabled val="1"/>
        </dgm:presLayoutVars>
      </dgm:prSet>
      <dgm:spPr/>
    </dgm:pt>
    <dgm:pt modelId="{EADD2019-3EBE-431C-A6AF-9EB2D995F106}" type="pres">
      <dgm:prSet presAssocID="{B1653606-F332-4A13-B484-D093C8618CE8}" presName="spacer" presStyleCnt="0"/>
      <dgm:spPr/>
    </dgm:pt>
    <dgm:pt modelId="{E13069EB-1DD5-4359-9046-CFDE335C826F}" type="pres">
      <dgm:prSet presAssocID="{2409E17B-24CD-4854-8025-4CC1E6F0F47A}" presName="parentText" presStyleLbl="node1" presStyleIdx="2" presStyleCnt="8">
        <dgm:presLayoutVars>
          <dgm:chMax val="0"/>
          <dgm:bulletEnabled val="1"/>
        </dgm:presLayoutVars>
      </dgm:prSet>
      <dgm:spPr/>
    </dgm:pt>
    <dgm:pt modelId="{102DFBD8-90E2-49F7-B48A-6A89CADC7F2B}" type="pres">
      <dgm:prSet presAssocID="{1390B776-9011-4B83-A907-71200A61C1BE}" presName="spacer" presStyleCnt="0"/>
      <dgm:spPr/>
    </dgm:pt>
    <dgm:pt modelId="{44AC5927-C4F2-4EB7-A957-C529C0550F42}" type="pres">
      <dgm:prSet presAssocID="{E72B0D4A-CB18-4D2E-AD4B-CF04D26E8BC8}" presName="parentText" presStyleLbl="node1" presStyleIdx="3" presStyleCnt="8">
        <dgm:presLayoutVars>
          <dgm:chMax val="0"/>
          <dgm:bulletEnabled val="1"/>
        </dgm:presLayoutVars>
      </dgm:prSet>
      <dgm:spPr/>
    </dgm:pt>
    <dgm:pt modelId="{8D79A211-4F75-4255-8A22-03BB886F246E}" type="pres">
      <dgm:prSet presAssocID="{4C99263D-1D6E-4CCD-8648-98938449CAF9}" presName="spacer" presStyleCnt="0"/>
      <dgm:spPr/>
    </dgm:pt>
    <dgm:pt modelId="{AF000479-CE55-48A6-8549-C0F9FEABFE62}" type="pres">
      <dgm:prSet presAssocID="{E5DF8F51-FEEC-4E2E-830A-C874D4039EA8}" presName="parentText" presStyleLbl="node1" presStyleIdx="4" presStyleCnt="8">
        <dgm:presLayoutVars>
          <dgm:chMax val="0"/>
          <dgm:bulletEnabled val="1"/>
        </dgm:presLayoutVars>
      </dgm:prSet>
      <dgm:spPr/>
    </dgm:pt>
    <dgm:pt modelId="{A632EFC4-A27E-4FAA-B7C7-009655E1338F}" type="pres">
      <dgm:prSet presAssocID="{BEA0D4C1-08F3-4C40-BED2-15C592F35B13}" presName="spacer" presStyleCnt="0"/>
      <dgm:spPr/>
    </dgm:pt>
    <dgm:pt modelId="{2F765ED9-378F-41B4-9ADB-42114F804008}" type="pres">
      <dgm:prSet presAssocID="{565A10CC-978C-4CAC-B9C4-98A36CEF294B}" presName="parentText" presStyleLbl="node1" presStyleIdx="5" presStyleCnt="8">
        <dgm:presLayoutVars>
          <dgm:chMax val="0"/>
          <dgm:bulletEnabled val="1"/>
        </dgm:presLayoutVars>
      </dgm:prSet>
      <dgm:spPr/>
    </dgm:pt>
    <dgm:pt modelId="{28D358B4-BAB7-4BCB-B238-9C127EDE6A65}" type="pres">
      <dgm:prSet presAssocID="{DF60C6A1-E92A-4257-A440-637BA4FC762D}" presName="spacer" presStyleCnt="0"/>
      <dgm:spPr/>
    </dgm:pt>
    <dgm:pt modelId="{E274D9B7-DD95-4309-994A-D01990B996B4}" type="pres">
      <dgm:prSet presAssocID="{AC2E53FA-FA49-448C-8AE9-EBA57D52B295}" presName="parentText" presStyleLbl="node1" presStyleIdx="6" presStyleCnt="8">
        <dgm:presLayoutVars>
          <dgm:chMax val="0"/>
          <dgm:bulletEnabled val="1"/>
        </dgm:presLayoutVars>
      </dgm:prSet>
      <dgm:spPr/>
    </dgm:pt>
    <dgm:pt modelId="{4D98C0CD-A0DD-4272-8D78-55CF4BD2A8C0}" type="pres">
      <dgm:prSet presAssocID="{DE42B302-72B1-4E65-8EB0-E69E3121E334}" presName="spacer" presStyleCnt="0"/>
      <dgm:spPr/>
    </dgm:pt>
    <dgm:pt modelId="{FB75C452-7380-4B75-862D-A9250B2C134B}" type="pres">
      <dgm:prSet presAssocID="{BDB5E433-5E95-4E31-8170-C97F84B93A31}" presName="parentText" presStyleLbl="node1" presStyleIdx="7" presStyleCnt="8">
        <dgm:presLayoutVars>
          <dgm:chMax val="0"/>
          <dgm:bulletEnabled val="1"/>
        </dgm:presLayoutVars>
      </dgm:prSet>
      <dgm:spPr/>
    </dgm:pt>
  </dgm:ptLst>
  <dgm:cxnLst>
    <dgm:cxn modelId="{1FD89E08-E394-43ED-BC73-A6BEEC9F158D}" type="presOf" srcId="{D0E42F0A-E6CA-4966-9A8B-CEB16F7D2A46}" destId="{CB088B58-2D2B-4518-987A-61AC747D959C}" srcOrd="0" destOrd="0" presId="urn:microsoft.com/office/officeart/2005/8/layout/vList2"/>
    <dgm:cxn modelId="{53123B2B-0B5E-4A74-8E21-451931ABA735}" srcId="{198CBF7F-2F24-402A-8E00-9A1A2D9DD437}" destId="{E5DF8F51-FEEC-4E2E-830A-C874D4039EA8}" srcOrd="4" destOrd="0" parTransId="{1C4201A6-84C5-40CA-BC0C-A3FEFCB4783E}" sibTransId="{BEA0D4C1-08F3-4C40-BED2-15C592F35B13}"/>
    <dgm:cxn modelId="{1B962038-E5D1-4B68-B267-765A8E7D9D7B}" type="presOf" srcId="{0D84047A-2C64-4AD4-92EE-5533534C106E}" destId="{E232FD28-F7F4-4958-B010-B766D1D8DE43}" srcOrd="0" destOrd="0" presId="urn:microsoft.com/office/officeart/2005/8/layout/vList2"/>
    <dgm:cxn modelId="{F273323A-4022-4917-90CD-A10FAD5A02B0}" type="presOf" srcId="{E5DF8F51-FEEC-4E2E-830A-C874D4039EA8}" destId="{AF000479-CE55-48A6-8549-C0F9FEABFE62}" srcOrd="0" destOrd="0" presId="urn:microsoft.com/office/officeart/2005/8/layout/vList2"/>
    <dgm:cxn modelId="{8DA85440-C3DF-4432-B6D6-6A680F79DA29}" srcId="{198CBF7F-2F24-402A-8E00-9A1A2D9DD437}" destId="{2409E17B-24CD-4854-8025-4CC1E6F0F47A}" srcOrd="2" destOrd="0" parTransId="{E913720B-1E7E-4D35-A6C4-878246AEE79A}" sibTransId="{1390B776-9011-4B83-A907-71200A61C1BE}"/>
    <dgm:cxn modelId="{4132585E-38E5-4EC1-ACBD-8D93E9A71CDC}" type="presOf" srcId="{198CBF7F-2F24-402A-8E00-9A1A2D9DD437}" destId="{0993A981-78D0-4824-B391-7A55853EB1E6}" srcOrd="0" destOrd="0" presId="urn:microsoft.com/office/officeart/2005/8/layout/vList2"/>
    <dgm:cxn modelId="{DC29406F-677E-4C60-A079-586A16B6ACC6}" srcId="{198CBF7F-2F24-402A-8E00-9A1A2D9DD437}" destId="{AC2E53FA-FA49-448C-8AE9-EBA57D52B295}" srcOrd="6" destOrd="0" parTransId="{2AFA10B7-67D6-48EC-AD2C-D09BCA780288}" sibTransId="{DE42B302-72B1-4E65-8EB0-E69E3121E334}"/>
    <dgm:cxn modelId="{C61A4C70-7175-4269-8C2E-E84C9B38A817}" srcId="{198CBF7F-2F24-402A-8E00-9A1A2D9DD437}" destId="{E72B0D4A-CB18-4D2E-AD4B-CF04D26E8BC8}" srcOrd="3" destOrd="0" parTransId="{F7C07806-15D6-4F3A-BD81-5797CB5321D3}" sibTransId="{4C99263D-1D6E-4CCD-8648-98938449CAF9}"/>
    <dgm:cxn modelId="{92E11276-3BD1-41FF-8A4B-351FCD6FE94A}" srcId="{198CBF7F-2F24-402A-8E00-9A1A2D9DD437}" destId="{0D84047A-2C64-4AD4-92EE-5533534C106E}" srcOrd="1" destOrd="0" parTransId="{268D19B6-6EF3-4013-AB6C-0CE3E801A50D}" sibTransId="{B1653606-F332-4A13-B484-D093C8618CE8}"/>
    <dgm:cxn modelId="{039C447F-DA25-42FD-8438-3FCFA97107A5}" srcId="{198CBF7F-2F24-402A-8E00-9A1A2D9DD437}" destId="{D0E42F0A-E6CA-4966-9A8B-CEB16F7D2A46}" srcOrd="0" destOrd="0" parTransId="{DB5316F5-F586-4CEB-BF88-275A2EE2F9E1}" sibTransId="{2432645F-24DD-4E76-83D6-285FFCD1399D}"/>
    <dgm:cxn modelId="{6DDDE580-D0A3-4882-83B6-BFF3D3D441B5}" type="presOf" srcId="{2409E17B-24CD-4854-8025-4CC1E6F0F47A}" destId="{E13069EB-1DD5-4359-9046-CFDE335C826F}" srcOrd="0" destOrd="0" presId="urn:microsoft.com/office/officeart/2005/8/layout/vList2"/>
    <dgm:cxn modelId="{D5E27C9C-B50A-436E-BE83-8EF99E27C06A}" type="presOf" srcId="{AC2E53FA-FA49-448C-8AE9-EBA57D52B295}" destId="{E274D9B7-DD95-4309-994A-D01990B996B4}" srcOrd="0" destOrd="0" presId="urn:microsoft.com/office/officeart/2005/8/layout/vList2"/>
    <dgm:cxn modelId="{64FB8CAC-0ED1-4B6D-89B5-E4F7B7DB75A0}" srcId="{198CBF7F-2F24-402A-8E00-9A1A2D9DD437}" destId="{565A10CC-978C-4CAC-B9C4-98A36CEF294B}" srcOrd="5" destOrd="0" parTransId="{45117302-E068-4CA2-9E86-5F74E6D4CEB2}" sibTransId="{DF60C6A1-E92A-4257-A440-637BA4FC762D}"/>
    <dgm:cxn modelId="{1D8BFEAF-41A2-4C7D-AAA3-216B93468373}" type="presOf" srcId="{565A10CC-978C-4CAC-B9C4-98A36CEF294B}" destId="{2F765ED9-378F-41B4-9ADB-42114F804008}" srcOrd="0" destOrd="0" presId="urn:microsoft.com/office/officeart/2005/8/layout/vList2"/>
    <dgm:cxn modelId="{FAC318BC-A910-436E-8073-00A19E6FD22D}" srcId="{198CBF7F-2F24-402A-8E00-9A1A2D9DD437}" destId="{BDB5E433-5E95-4E31-8170-C97F84B93A31}" srcOrd="7" destOrd="0" parTransId="{6BF6E114-5DC0-4AFF-BC8C-3BCDAD787415}" sibTransId="{5FA01260-1142-4AF4-8D15-93CEBD55E58D}"/>
    <dgm:cxn modelId="{8AA097E6-B795-458C-820B-AFD743B19DB4}" type="presOf" srcId="{BDB5E433-5E95-4E31-8170-C97F84B93A31}" destId="{FB75C452-7380-4B75-862D-A9250B2C134B}" srcOrd="0" destOrd="0" presId="urn:microsoft.com/office/officeart/2005/8/layout/vList2"/>
    <dgm:cxn modelId="{62C20EFB-9939-4670-A80D-91E41A5A1DAF}" type="presOf" srcId="{E72B0D4A-CB18-4D2E-AD4B-CF04D26E8BC8}" destId="{44AC5927-C4F2-4EB7-A957-C529C0550F42}" srcOrd="0" destOrd="0" presId="urn:microsoft.com/office/officeart/2005/8/layout/vList2"/>
    <dgm:cxn modelId="{E2516AF7-E9FD-4507-8230-1DEBCE6C175C}" type="presParOf" srcId="{0993A981-78D0-4824-B391-7A55853EB1E6}" destId="{CB088B58-2D2B-4518-987A-61AC747D959C}" srcOrd="0" destOrd="0" presId="urn:microsoft.com/office/officeart/2005/8/layout/vList2"/>
    <dgm:cxn modelId="{CBD9AC06-2DBC-4429-8BA3-B05330DA2754}" type="presParOf" srcId="{0993A981-78D0-4824-B391-7A55853EB1E6}" destId="{358170B3-40D4-474E-A98E-ECA03625E90D}" srcOrd="1" destOrd="0" presId="urn:microsoft.com/office/officeart/2005/8/layout/vList2"/>
    <dgm:cxn modelId="{45641136-6B48-433E-8B1C-FCC995D5EF0F}" type="presParOf" srcId="{0993A981-78D0-4824-B391-7A55853EB1E6}" destId="{E232FD28-F7F4-4958-B010-B766D1D8DE43}" srcOrd="2" destOrd="0" presId="urn:microsoft.com/office/officeart/2005/8/layout/vList2"/>
    <dgm:cxn modelId="{323D012C-B7B8-4CF5-A1C2-26B934C2AC23}" type="presParOf" srcId="{0993A981-78D0-4824-B391-7A55853EB1E6}" destId="{EADD2019-3EBE-431C-A6AF-9EB2D995F106}" srcOrd="3" destOrd="0" presId="urn:microsoft.com/office/officeart/2005/8/layout/vList2"/>
    <dgm:cxn modelId="{42EF7489-C396-41FB-8022-97E0CAC963D2}" type="presParOf" srcId="{0993A981-78D0-4824-B391-7A55853EB1E6}" destId="{E13069EB-1DD5-4359-9046-CFDE335C826F}" srcOrd="4" destOrd="0" presId="urn:microsoft.com/office/officeart/2005/8/layout/vList2"/>
    <dgm:cxn modelId="{3BDE5F73-B21E-424E-A113-2D2F9A3971B4}" type="presParOf" srcId="{0993A981-78D0-4824-B391-7A55853EB1E6}" destId="{102DFBD8-90E2-49F7-B48A-6A89CADC7F2B}" srcOrd="5" destOrd="0" presId="urn:microsoft.com/office/officeart/2005/8/layout/vList2"/>
    <dgm:cxn modelId="{C5962640-F824-422D-A9DC-A918D30802AA}" type="presParOf" srcId="{0993A981-78D0-4824-B391-7A55853EB1E6}" destId="{44AC5927-C4F2-4EB7-A957-C529C0550F42}" srcOrd="6" destOrd="0" presId="urn:microsoft.com/office/officeart/2005/8/layout/vList2"/>
    <dgm:cxn modelId="{41873E2D-A147-4361-85E7-3FE41911A9E2}" type="presParOf" srcId="{0993A981-78D0-4824-B391-7A55853EB1E6}" destId="{8D79A211-4F75-4255-8A22-03BB886F246E}" srcOrd="7" destOrd="0" presId="urn:microsoft.com/office/officeart/2005/8/layout/vList2"/>
    <dgm:cxn modelId="{5EE09525-EE8A-4FC1-98EF-ACA86CF15331}" type="presParOf" srcId="{0993A981-78D0-4824-B391-7A55853EB1E6}" destId="{AF000479-CE55-48A6-8549-C0F9FEABFE62}" srcOrd="8" destOrd="0" presId="urn:microsoft.com/office/officeart/2005/8/layout/vList2"/>
    <dgm:cxn modelId="{21A53DFB-491A-4714-A501-9A18960AABA3}" type="presParOf" srcId="{0993A981-78D0-4824-B391-7A55853EB1E6}" destId="{A632EFC4-A27E-4FAA-B7C7-009655E1338F}" srcOrd="9" destOrd="0" presId="urn:microsoft.com/office/officeart/2005/8/layout/vList2"/>
    <dgm:cxn modelId="{EFC68201-4963-401A-A792-45F15FBB833E}" type="presParOf" srcId="{0993A981-78D0-4824-B391-7A55853EB1E6}" destId="{2F765ED9-378F-41B4-9ADB-42114F804008}" srcOrd="10" destOrd="0" presId="urn:microsoft.com/office/officeart/2005/8/layout/vList2"/>
    <dgm:cxn modelId="{5D521DBC-FE3C-404B-8E3D-14CD37D62BD9}" type="presParOf" srcId="{0993A981-78D0-4824-B391-7A55853EB1E6}" destId="{28D358B4-BAB7-4BCB-B238-9C127EDE6A65}" srcOrd="11" destOrd="0" presId="urn:microsoft.com/office/officeart/2005/8/layout/vList2"/>
    <dgm:cxn modelId="{577930D2-7079-4AF8-A24E-2BB4C1FADF65}" type="presParOf" srcId="{0993A981-78D0-4824-B391-7A55853EB1E6}" destId="{E274D9B7-DD95-4309-994A-D01990B996B4}" srcOrd="12" destOrd="0" presId="urn:microsoft.com/office/officeart/2005/8/layout/vList2"/>
    <dgm:cxn modelId="{909748C6-BB63-44C5-A890-3F2900ED6E43}" type="presParOf" srcId="{0993A981-78D0-4824-B391-7A55853EB1E6}" destId="{4D98C0CD-A0DD-4272-8D78-55CF4BD2A8C0}" srcOrd="13" destOrd="0" presId="urn:microsoft.com/office/officeart/2005/8/layout/vList2"/>
    <dgm:cxn modelId="{6AF20CE1-E052-4E27-A848-B7B227E8D6B6}" type="presParOf" srcId="{0993A981-78D0-4824-B391-7A55853EB1E6}" destId="{FB75C452-7380-4B75-862D-A9250B2C134B}"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709282-A9C8-4177-B8E3-5B45E1FE75F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F363553-DC5E-40B9-9BFB-0A581FC6653E}">
      <dgm:prSet custT="1"/>
      <dgm:spPr/>
      <dgm:t>
        <a:bodyPr/>
        <a:lstStyle/>
        <a:p>
          <a:r>
            <a:rPr lang="en-GB" sz="2400" b="1" dirty="0">
              <a:solidFill>
                <a:schemeClr val="bg1"/>
              </a:solidFill>
            </a:rPr>
            <a:t>3 Key Problems (problem re-engineering?)</a:t>
          </a:r>
          <a:endParaRPr lang="en-US" sz="2400" b="1" dirty="0">
            <a:solidFill>
              <a:schemeClr val="bg1"/>
            </a:solidFill>
          </a:endParaRPr>
        </a:p>
      </dgm:t>
    </dgm:pt>
    <dgm:pt modelId="{DE022427-43AA-4613-A523-3F9696F44E4C}" type="parTrans" cxnId="{0E6F678E-942E-4A53-BD77-B8B129379754}">
      <dgm:prSet/>
      <dgm:spPr/>
      <dgm:t>
        <a:bodyPr/>
        <a:lstStyle/>
        <a:p>
          <a:endParaRPr lang="en-US"/>
        </a:p>
      </dgm:t>
    </dgm:pt>
    <dgm:pt modelId="{DC157000-B501-4A98-AC2D-780291E7BB4C}" type="sibTrans" cxnId="{0E6F678E-942E-4A53-BD77-B8B129379754}">
      <dgm:prSet/>
      <dgm:spPr/>
      <dgm:t>
        <a:bodyPr/>
        <a:lstStyle/>
        <a:p>
          <a:endParaRPr lang="en-US"/>
        </a:p>
      </dgm:t>
    </dgm:pt>
    <dgm:pt modelId="{58BFA071-3C78-4F34-A21B-582453AEAD18}">
      <dgm:prSet custT="1"/>
      <dgm:spPr/>
      <dgm:t>
        <a:bodyPr/>
        <a:lstStyle/>
        <a:p>
          <a:r>
            <a:rPr lang="en-GB" sz="2200" dirty="0"/>
            <a:t>Don’t meet </a:t>
          </a:r>
          <a:r>
            <a:rPr lang="en-GB" sz="2200" b="1" dirty="0"/>
            <a:t>objectives of the 2014 Act</a:t>
          </a:r>
          <a:endParaRPr lang="en-US" sz="2200" b="1" dirty="0"/>
        </a:p>
      </dgm:t>
    </dgm:pt>
    <dgm:pt modelId="{7B3D0A89-E3FF-47E0-BD5C-7DA9D5FA770A}" type="parTrans" cxnId="{BB93BB77-5384-4D08-B74D-F43EE07211E7}">
      <dgm:prSet/>
      <dgm:spPr/>
      <dgm:t>
        <a:bodyPr/>
        <a:lstStyle/>
        <a:p>
          <a:endParaRPr lang="en-US"/>
        </a:p>
      </dgm:t>
    </dgm:pt>
    <dgm:pt modelId="{D8BBAFB1-37A4-45D9-B971-1C63E47D70DE}" type="sibTrans" cxnId="{BB93BB77-5384-4D08-B74D-F43EE07211E7}">
      <dgm:prSet/>
      <dgm:spPr/>
      <dgm:t>
        <a:bodyPr/>
        <a:lstStyle/>
        <a:p>
          <a:endParaRPr lang="en-US"/>
        </a:p>
      </dgm:t>
    </dgm:pt>
    <dgm:pt modelId="{7F813419-90B1-420B-B0EA-8963954495E4}">
      <dgm:prSet custT="1"/>
      <dgm:spPr/>
      <dgm:t>
        <a:bodyPr/>
        <a:lstStyle/>
        <a:p>
          <a:r>
            <a:rPr lang="en-GB" sz="2200" b="1" dirty="0"/>
            <a:t>Market Fragility </a:t>
          </a:r>
          <a:r>
            <a:rPr lang="en-GB" sz="2200" dirty="0"/>
            <a:t>– unattractive market for firms and auditors to operate in</a:t>
          </a:r>
          <a:endParaRPr lang="en-US" sz="2200" dirty="0"/>
        </a:p>
      </dgm:t>
    </dgm:pt>
    <dgm:pt modelId="{A5ACE303-81EE-4BFA-AA9E-FD5338993081}" type="parTrans" cxnId="{B5EB6BF5-7E1D-4A4D-A293-D3C9569D527E}">
      <dgm:prSet/>
      <dgm:spPr/>
      <dgm:t>
        <a:bodyPr/>
        <a:lstStyle/>
        <a:p>
          <a:endParaRPr lang="en-US"/>
        </a:p>
      </dgm:t>
    </dgm:pt>
    <dgm:pt modelId="{E48E8571-A8DD-4992-9995-19A68358FF68}" type="sibTrans" cxnId="{B5EB6BF5-7E1D-4A4D-A293-D3C9569D527E}">
      <dgm:prSet/>
      <dgm:spPr/>
      <dgm:t>
        <a:bodyPr/>
        <a:lstStyle/>
        <a:p>
          <a:endParaRPr lang="en-US"/>
        </a:p>
      </dgm:t>
    </dgm:pt>
    <dgm:pt modelId="{81F949AF-FC41-48CD-B10B-6CC66309C6A3}">
      <dgm:prSet custT="1"/>
      <dgm:spPr/>
      <dgm:t>
        <a:bodyPr/>
        <a:lstStyle/>
        <a:p>
          <a:r>
            <a:rPr lang="en-GB" sz="2200" dirty="0"/>
            <a:t>Absence of </a:t>
          </a:r>
          <a:r>
            <a:rPr lang="en-GB" sz="2200" b="1" dirty="0"/>
            <a:t>system leadership </a:t>
          </a:r>
          <a:r>
            <a:rPr lang="en-GB" sz="2200" dirty="0"/>
            <a:t>since 2014 Act</a:t>
          </a:r>
          <a:endParaRPr lang="en-US" sz="2200" dirty="0"/>
        </a:p>
      </dgm:t>
    </dgm:pt>
    <dgm:pt modelId="{54083E3A-B38E-4ED5-B890-347DBA7CEA67}" type="parTrans" cxnId="{AEF8521F-6A1B-444D-8E2A-7E4AED8F07AB}">
      <dgm:prSet/>
      <dgm:spPr/>
      <dgm:t>
        <a:bodyPr/>
        <a:lstStyle/>
        <a:p>
          <a:endParaRPr lang="en-US"/>
        </a:p>
      </dgm:t>
    </dgm:pt>
    <dgm:pt modelId="{FBF45454-5E08-4E22-B46D-5BC77E08B386}" type="sibTrans" cxnId="{AEF8521F-6A1B-444D-8E2A-7E4AED8F07AB}">
      <dgm:prSet/>
      <dgm:spPr/>
      <dgm:t>
        <a:bodyPr/>
        <a:lstStyle/>
        <a:p>
          <a:endParaRPr lang="en-US"/>
        </a:p>
      </dgm:t>
    </dgm:pt>
    <dgm:pt modelId="{23B35085-1581-4075-9058-95EA5D1BD44A}">
      <dgm:prSet custT="1"/>
      <dgm:spPr/>
      <dgm:t>
        <a:bodyPr/>
        <a:lstStyle/>
        <a:p>
          <a:r>
            <a:rPr lang="en-GB" sz="2000" b="1" dirty="0"/>
            <a:t>Recommendations (grouped into 5 themes</a:t>
          </a:r>
          <a:r>
            <a:rPr lang="en-GB" sz="500" b="1" dirty="0"/>
            <a:t>)</a:t>
          </a:r>
          <a:endParaRPr lang="en-US" sz="500" b="1" dirty="0"/>
        </a:p>
      </dgm:t>
    </dgm:pt>
    <dgm:pt modelId="{30EDCDD5-78D2-466B-B804-BB12CCDC9CC2}" type="parTrans" cxnId="{27CC3640-A006-49BD-85FB-30D260438AF4}">
      <dgm:prSet/>
      <dgm:spPr/>
      <dgm:t>
        <a:bodyPr/>
        <a:lstStyle/>
        <a:p>
          <a:endParaRPr lang="en-US"/>
        </a:p>
      </dgm:t>
    </dgm:pt>
    <dgm:pt modelId="{4B675211-22C7-4F43-A600-E8D00AD01F5E}" type="sibTrans" cxnId="{27CC3640-A006-49BD-85FB-30D260438AF4}">
      <dgm:prSet/>
      <dgm:spPr/>
      <dgm:t>
        <a:bodyPr/>
        <a:lstStyle/>
        <a:p>
          <a:endParaRPr lang="en-US"/>
        </a:p>
      </dgm:t>
    </dgm:pt>
    <dgm:pt modelId="{36A69D25-DA14-4FAE-9804-187EDE4358F4}">
      <dgm:prSet custT="1"/>
      <dgm:spPr/>
      <dgm:t>
        <a:bodyPr/>
        <a:lstStyle/>
        <a:p>
          <a:r>
            <a:rPr lang="en-GB" sz="2200" dirty="0"/>
            <a:t>Actions to support </a:t>
          </a:r>
          <a:r>
            <a:rPr lang="en-GB" sz="2200" b="1" dirty="0"/>
            <a:t>immediate market stability </a:t>
          </a:r>
          <a:r>
            <a:rPr lang="en-GB" sz="2200" dirty="0"/>
            <a:t>(5, 6, 8, 10 and 11)</a:t>
          </a:r>
          <a:endParaRPr lang="en-US" sz="2200" dirty="0"/>
        </a:p>
      </dgm:t>
    </dgm:pt>
    <dgm:pt modelId="{A6AD8E11-1471-409F-873E-202FE88CCA47}" type="parTrans" cxnId="{D9FEF65F-2139-419B-BEF5-DC864D24204D}">
      <dgm:prSet/>
      <dgm:spPr/>
      <dgm:t>
        <a:bodyPr/>
        <a:lstStyle/>
        <a:p>
          <a:endParaRPr lang="en-US"/>
        </a:p>
      </dgm:t>
    </dgm:pt>
    <dgm:pt modelId="{BBFD080D-2656-48DF-BEC4-E4D10C57B3A2}" type="sibTrans" cxnId="{D9FEF65F-2139-419B-BEF5-DC864D24204D}">
      <dgm:prSet/>
      <dgm:spPr/>
      <dgm:t>
        <a:bodyPr/>
        <a:lstStyle/>
        <a:p>
          <a:endParaRPr lang="en-US"/>
        </a:p>
      </dgm:t>
    </dgm:pt>
    <dgm:pt modelId="{C759CD6F-296B-484C-9D00-67156BADEA2E}">
      <dgm:prSet custT="1"/>
      <dgm:spPr/>
      <dgm:t>
        <a:bodyPr/>
        <a:lstStyle/>
        <a:p>
          <a:r>
            <a:rPr lang="en-GB" sz="2200" dirty="0"/>
            <a:t>Consideration of </a:t>
          </a:r>
          <a:r>
            <a:rPr lang="en-GB" sz="2200" b="1" dirty="0"/>
            <a:t>System Leadership </a:t>
          </a:r>
          <a:r>
            <a:rPr lang="en-GB" sz="2200" dirty="0"/>
            <a:t>‘options’ (1, 2, 3, 7, 13, 17)</a:t>
          </a:r>
          <a:endParaRPr lang="en-US" sz="2200" dirty="0"/>
        </a:p>
      </dgm:t>
    </dgm:pt>
    <dgm:pt modelId="{A7A1FD67-610D-402E-9901-C9C912F7BB6D}" type="parTrans" cxnId="{02891082-D757-451C-8060-8FEA5721A8B0}">
      <dgm:prSet/>
      <dgm:spPr/>
      <dgm:t>
        <a:bodyPr/>
        <a:lstStyle/>
        <a:p>
          <a:endParaRPr lang="en-US"/>
        </a:p>
      </dgm:t>
    </dgm:pt>
    <dgm:pt modelId="{4A48F543-41EE-4BBC-9CF2-0DDE859198C5}" type="sibTrans" cxnId="{02891082-D757-451C-8060-8FEA5721A8B0}">
      <dgm:prSet/>
      <dgm:spPr/>
      <dgm:t>
        <a:bodyPr/>
        <a:lstStyle/>
        <a:p>
          <a:endParaRPr lang="en-US"/>
        </a:p>
      </dgm:t>
    </dgm:pt>
    <dgm:pt modelId="{4033F202-5ABE-4888-AB60-43A06C117CC9}">
      <dgm:prSet custT="1"/>
      <dgm:spPr/>
      <dgm:t>
        <a:bodyPr/>
        <a:lstStyle/>
        <a:p>
          <a:r>
            <a:rPr lang="en-GB" sz="2200" dirty="0"/>
            <a:t>Functioning of </a:t>
          </a:r>
          <a:r>
            <a:rPr lang="en-GB" sz="2200" b="1" dirty="0"/>
            <a:t>local audit and governance </a:t>
          </a:r>
          <a:r>
            <a:rPr lang="en-GB" sz="2200" dirty="0"/>
            <a:t>of response to findings (4, 9, 12, 18)</a:t>
          </a:r>
          <a:endParaRPr lang="en-US" sz="2200" dirty="0"/>
        </a:p>
      </dgm:t>
    </dgm:pt>
    <dgm:pt modelId="{E47ECE76-1973-4E73-A3C2-8C4F39A247FE}" type="parTrans" cxnId="{70BF5942-A0E9-43E9-B724-27F4E675933D}">
      <dgm:prSet/>
      <dgm:spPr/>
      <dgm:t>
        <a:bodyPr/>
        <a:lstStyle/>
        <a:p>
          <a:endParaRPr lang="en-US"/>
        </a:p>
      </dgm:t>
    </dgm:pt>
    <dgm:pt modelId="{C92599E3-F33F-4A01-9196-51217D9FAD95}" type="sibTrans" cxnId="{70BF5942-A0E9-43E9-B724-27F4E675933D}">
      <dgm:prSet/>
      <dgm:spPr/>
      <dgm:t>
        <a:bodyPr/>
        <a:lstStyle/>
        <a:p>
          <a:endParaRPr lang="en-US"/>
        </a:p>
      </dgm:t>
    </dgm:pt>
    <dgm:pt modelId="{B96E396B-B3F1-4AF2-BF83-78D675FA68C1}">
      <dgm:prSet custT="1"/>
      <dgm:spPr/>
      <dgm:t>
        <a:bodyPr/>
        <a:lstStyle/>
        <a:p>
          <a:r>
            <a:rPr lang="en-GB" sz="2200" dirty="0"/>
            <a:t>Improving</a:t>
          </a:r>
          <a:r>
            <a:rPr lang="en-GB" sz="2200" b="1" dirty="0"/>
            <a:t> transparency </a:t>
          </a:r>
          <a:r>
            <a:rPr lang="en-GB" sz="2200" dirty="0"/>
            <a:t>of accounts (19, 20, 21, 22)</a:t>
          </a:r>
          <a:endParaRPr lang="en-US" sz="2200" dirty="0"/>
        </a:p>
      </dgm:t>
    </dgm:pt>
    <dgm:pt modelId="{AE64B2EE-1E67-4045-9EB4-AF66552C4058}" type="parTrans" cxnId="{23813A22-F23C-4503-8BED-67533F14DE5D}">
      <dgm:prSet/>
      <dgm:spPr/>
      <dgm:t>
        <a:bodyPr/>
        <a:lstStyle/>
        <a:p>
          <a:endParaRPr lang="en-US"/>
        </a:p>
      </dgm:t>
    </dgm:pt>
    <dgm:pt modelId="{7440C450-A6CE-44BC-ADFB-7C961DD5E046}" type="sibTrans" cxnId="{23813A22-F23C-4503-8BED-67533F14DE5D}">
      <dgm:prSet/>
      <dgm:spPr/>
      <dgm:t>
        <a:bodyPr/>
        <a:lstStyle/>
        <a:p>
          <a:endParaRPr lang="en-US"/>
        </a:p>
      </dgm:t>
    </dgm:pt>
    <dgm:pt modelId="{2D992A00-14FE-4395-856C-4F3B78B4C8E8}">
      <dgm:prSet custT="1"/>
      <dgm:spPr/>
      <dgm:t>
        <a:bodyPr/>
        <a:lstStyle/>
        <a:p>
          <a:r>
            <a:rPr lang="en-GB" sz="2200" dirty="0"/>
            <a:t>Audit of </a:t>
          </a:r>
          <a:r>
            <a:rPr lang="en-GB" sz="2200" b="1" dirty="0"/>
            <a:t>smaller bodies </a:t>
          </a:r>
          <a:r>
            <a:rPr lang="en-GB" sz="2200" dirty="0"/>
            <a:t>(14, 15, 16, 23) </a:t>
          </a:r>
          <a:endParaRPr lang="en-US" sz="2200" dirty="0"/>
        </a:p>
      </dgm:t>
    </dgm:pt>
    <dgm:pt modelId="{968F9DCC-A5E9-4EE0-86C5-AA26AC079171}" type="parTrans" cxnId="{ACF7E9FE-5EF9-49AD-B95A-F6948B4AE339}">
      <dgm:prSet/>
      <dgm:spPr/>
      <dgm:t>
        <a:bodyPr/>
        <a:lstStyle/>
        <a:p>
          <a:endParaRPr lang="en-US"/>
        </a:p>
      </dgm:t>
    </dgm:pt>
    <dgm:pt modelId="{47756B9E-4395-4B23-A608-675025EE8862}" type="sibTrans" cxnId="{ACF7E9FE-5EF9-49AD-B95A-F6948B4AE339}">
      <dgm:prSet/>
      <dgm:spPr/>
      <dgm:t>
        <a:bodyPr/>
        <a:lstStyle/>
        <a:p>
          <a:endParaRPr lang="en-US"/>
        </a:p>
      </dgm:t>
    </dgm:pt>
    <dgm:pt modelId="{3B10D6B5-952F-4ED5-B888-A5D9C4FCF44A}" type="pres">
      <dgm:prSet presAssocID="{8D709282-A9C8-4177-B8E3-5B45E1FE75F9}" presName="linear" presStyleCnt="0">
        <dgm:presLayoutVars>
          <dgm:animLvl val="lvl"/>
          <dgm:resizeHandles val="exact"/>
        </dgm:presLayoutVars>
      </dgm:prSet>
      <dgm:spPr/>
    </dgm:pt>
    <dgm:pt modelId="{7C9A9230-78A3-49A2-9989-84692FF3DE6A}" type="pres">
      <dgm:prSet presAssocID="{5F363553-DC5E-40B9-9BFB-0A581FC6653E}" presName="parentText" presStyleLbl="node1" presStyleIdx="0" presStyleCnt="2">
        <dgm:presLayoutVars>
          <dgm:chMax val="0"/>
          <dgm:bulletEnabled val="1"/>
        </dgm:presLayoutVars>
      </dgm:prSet>
      <dgm:spPr/>
    </dgm:pt>
    <dgm:pt modelId="{4D33711C-3794-467C-A9C7-D806152E8ADF}" type="pres">
      <dgm:prSet presAssocID="{5F363553-DC5E-40B9-9BFB-0A581FC6653E}" presName="childText" presStyleLbl="revTx" presStyleIdx="0" presStyleCnt="2">
        <dgm:presLayoutVars>
          <dgm:bulletEnabled val="1"/>
        </dgm:presLayoutVars>
      </dgm:prSet>
      <dgm:spPr/>
    </dgm:pt>
    <dgm:pt modelId="{D3DE634F-1AFE-4B4E-A30A-21794C9DBB37}" type="pres">
      <dgm:prSet presAssocID="{23B35085-1581-4075-9058-95EA5D1BD44A}" presName="parentText" presStyleLbl="node1" presStyleIdx="1" presStyleCnt="2">
        <dgm:presLayoutVars>
          <dgm:chMax val="0"/>
          <dgm:bulletEnabled val="1"/>
        </dgm:presLayoutVars>
      </dgm:prSet>
      <dgm:spPr/>
    </dgm:pt>
    <dgm:pt modelId="{00710379-7077-42D1-A2FE-27A92DA5DC40}" type="pres">
      <dgm:prSet presAssocID="{23B35085-1581-4075-9058-95EA5D1BD44A}" presName="childText" presStyleLbl="revTx" presStyleIdx="1" presStyleCnt="2">
        <dgm:presLayoutVars>
          <dgm:bulletEnabled val="1"/>
        </dgm:presLayoutVars>
      </dgm:prSet>
      <dgm:spPr/>
    </dgm:pt>
  </dgm:ptLst>
  <dgm:cxnLst>
    <dgm:cxn modelId="{46381A14-48AE-4132-BABA-96DAC9933AE8}" type="presOf" srcId="{2D992A00-14FE-4395-856C-4F3B78B4C8E8}" destId="{00710379-7077-42D1-A2FE-27A92DA5DC40}" srcOrd="0" destOrd="4" presId="urn:microsoft.com/office/officeart/2005/8/layout/vList2"/>
    <dgm:cxn modelId="{AEF8521F-6A1B-444D-8E2A-7E4AED8F07AB}" srcId="{5F363553-DC5E-40B9-9BFB-0A581FC6653E}" destId="{81F949AF-FC41-48CD-B10B-6CC66309C6A3}" srcOrd="2" destOrd="0" parTransId="{54083E3A-B38E-4ED5-B890-347DBA7CEA67}" sibTransId="{FBF45454-5E08-4E22-B46D-5BC77E08B386}"/>
    <dgm:cxn modelId="{23813A22-F23C-4503-8BED-67533F14DE5D}" srcId="{23B35085-1581-4075-9058-95EA5D1BD44A}" destId="{B96E396B-B3F1-4AF2-BF83-78D675FA68C1}" srcOrd="3" destOrd="0" parTransId="{AE64B2EE-1E67-4045-9EB4-AF66552C4058}" sibTransId="{7440C450-A6CE-44BC-ADFB-7C961DD5E046}"/>
    <dgm:cxn modelId="{78AD642F-396A-4825-8336-350508F06EFE}" type="presOf" srcId="{8D709282-A9C8-4177-B8E3-5B45E1FE75F9}" destId="{3B10D6B5-952F-4ED5-B888-A5D9C4FCF44A}" srcOrd="0" destOrd="0" presId="urn:microsoft.com/office/officeart/2005/8/layout/vList2"/>
    <dgm:cxn modelId="{27CC3640-A006-49BD-85FB-30D260438AF4}" srcId="{8D709282-A9C8-4177-B8E3-5B45E1FE75F9}" destId="{23B35085-1581-4075-9058-95EA5D1BD44A}" srcOrd="1" destOrd="0" parTransId="{30EDCDD5-78D2-466B-B804-BB12CCDC9CC2}" sibTransId="{4B675211-22C7-4F43-A600-E8D00AD01F5E}"/>
    <dgm:cxn modelId="{D9FEF65F-2139-419B-BEF5-DC864D24204D}" srcId="{23B35085-1581-4075-9058-95EA5D1BD44A}" destId="{36A69D25-DA14-4FAE-9804-187EDE4358F4}" srcOrd="0" destOrd="0" parTransId="{A6AD8E11-1471-409F-873E-202FE88CCA47}" sibTransId="{BBFD080D-2656-48DF-BEC4-E4D10C57B3A2}"/>
    <dgm:cxn modelId="{70BF5942-A0E9-43E9-B724-27F4E675933D}" srcId="{23B35085-1581-4075-9058-95EA5D1BD44A}" destId="{4033F202-5ABE-4888-AB60-43A06C117CC9}" srcOrd="2" destOrd="0" parTransId="{E47ECE76-1973-4E73-A3C2-8C4F39A247FE}" sibTransId="{C92599E3-F33F-4A01-9196-51217D9FAD95}"/>
    <dgm:cxn modelId="{BB93BB77-5384-4D08-B74D-F43EE07211E7}" srcId="{5F363553-DC5E-40B9-9BFB-0A581FC6653E}" destId="{58BFA071-3C78-4F34-A21B-582453AEAD18}" srcOrd="0" destOrd="0" parTransId="{7B3D0A89-E3FF-47E0-BD5C-7DA9D5FA770A}" sibTransId="{D8BBAFB1-37A4-45D9-B971-1C63E47D70DE}"/>
    <dgm:cxn modelId="{02891082-D757-451C-8060-8FEA5721A8B0}" srcId="{23B35085-1581-4075-9058-95EA5D1BD44A}" destId="{C759CD6F-296B-484C-9D00-67156BADEA2E}" srcOrd="1" destOrd="0" parTransId="{A7A1FD67-610D-402E-9901-C9C912F7BB6D}" sibTransId="{4A48F543-41EE-4BBC-9CF2-0DDE859198C5}"/>
    <dgm:cxn modelId="{66CD428E-CA20-476A-8B9C-8E9CE8680844}" type="presOf" srcId="{58BFA071-3C78-4F34-A21B-582453AEAD18}" destId="{4D33711C-3794-467C-A9C7-D806152E8ADF}" srcOrd="0" destOrd="0" presId="urn:microsoft.com/office/officeart/2005/8/layout/vList2"/>
    <dgm:cxn modelId="{0E6F678E-942E-4A53-BD77-B8B129379754}" srcId="{8D709282-A9C8-4177-B8E3-5B45E1FE75F9}" destId="{5F363553-DC5E-40B9-9BFB-0A581FC6653E}" srcOrd="0" destOrd="0" parTransId="{DE022427-43AA-4613-A523-3F9696F44E4C}" sibTransId="{DC157000-B501-4A98-AC2D-780291E7BB4C}"/>
    <dgm:cxn modelId="{68658293-7566-4EBD-88F9-E413749E28DE}" type="presOf" srcId="{5F363553-DC5E-40B9-9BFB-0A581FC6653E}" destId="{7C9A9230-78A3-49A2-9989-84692FF3DE6A}" srcOrd="0" destOrd="0" presId="urn:microsoft.com/office/officeart/2005/8/layout/vList2"/>
    <dgm:cxn modelId="{06F425B1-FE98-46A0-B657-74C544130C91}" type="presOf" srcId="{B96E396B-B3F1-4AF2-BF83-78D675FA68C1}" destId="{00710379-7077-42D1-A2FE-27A92DA5DC40}" srcOrd="0" destOrd="3" presId="urn:microsoft.com/office/officeart/2005/8/layout/vList2"/>
    <dgm:cxn modelId="{BF6FF4B6-56EB-472B-830F-BBF8082AD3FD}" type="presOf" srcId="{7F813419-90B1-420B-B0EA-8963954495E4}" destId="{4D33711C-3794-467C-A9C7-D806152E8ADF}" srcOrd="0" destOrd="1" presId="urn:microsoft.com/office/officeart/2005/8/layout/vList2"/>
    <dgm:cxn modelId="{FF3569BA-CB5D-447F-B84B-B3EBE36A6149}" type="presOf" srcId="{36A69D25-DA14-4FAE-9804-187EDE4358F4}" destId="{00710379-7077-42D1-A2FE-27A92DA5DC40}" srcOrd="0" destOrd="0" presId="urn:microsoft.com/office/officeart/2005/8/layout/vList2"/>
    <dgm:cxn modelId="{051CA2C3-CD2D-408E-942A-16A5346AA2BC}" type="presOf" srcId="{23B35085-1581-4075-9058-95EA5D1BD44A}" destId="{D3DE634F-1AFE-4B4E-A30A-21794C9DBB37}" srcOrd="0" destOrd="0" presId="urn:microsoft.com/office/officeart/2005/8/layout/vList2"/>
    <dgm:cxn modelId="{DF798DC8-4CE8-4483-8539-9C22BC4A0E3A}" type="presOf" srcId="{4033F202-5ABE-4888-AB60-43A06C117CC9}" destId="{00710379-7077-42D1-A2FE-27A92DA5DC40}" srcOrd="0" destOrd="2" presId="urn:microsoft.com/office/officeart/2005/8/layout/vList2"/>
    <dgm:cxn modelId="{900F91CC-5FA1-4EB8-9FF5-AA8C6FC953D1}" type="presOf" srcId="{C759CD6F-296B-484C-9D00-67156BADEA2E}" destId="{00710379-7077-42D1-A2FE-27A92DA5DC40}" srcOrd="0" destOrd="1" presId="urn:microsoft.com/office/officeart/2005/8/layout/vList2"/>
    <dgm:cxn modelId="{B5EB6BF5-7E1D-4A4D-A293-D3C9569D527E}" srcId="{5F363553-DC5E-40B9-9BFB-0A581FC6653E}" destId="{7F813419-90B1-420B-B0EA-8963954495E4}" srcOrd="1" destOrd="0" parTransId="{A5ACE303-81EE-4BFA-AA9E-FD5338993081}" sibTransId="{E48E8571-A8DD-4992-9995-19A68358FF68}"/>
    <dgm:cxn modelId="{4F58D4FD-452C-4A3B-AA8B-08810A4B1F9F}" type="presOf" srcId="{81F949AF-FC41-48CD-B10B-6CC66309C6A3}" destId="{4D33711C-3794-467C-A9C7-D806152E8ADF}" srcOrd="0" destOrd="2" presId="urn:microsoft.com/office/officeart/2005/8/layout/vList2"/>
    <dgm:cxn modelId="{ACF7E9FE-5EF9-49AD-B95A-F6948B4AE339}" srcId="{23B35085-1581-4075-9058-95EA5D1BD44A}" destId="{2D992A00-14FE-4395-856C-4F3B78B4C8E8}" srcOrd="4" destOrd="0" parTransId="{968F9DCC-A5E9-4EE0-86C5-AA26AC079171}" sibTransId="{47756B9E-4395-4B23-A608-675025EE8862}"/>
    <dgm:cxn modelId="{9C41DEF0-DAE6-495B-B4A4-89EDCBBC0F38}" type="presParOf" srcId="{3B10D6B5-952F-4ED5-B888-A5D9C4FCF44A}" destId="{7C9A9230-78A3-49A2-9989-84692FF3DE6A}" srcOrd="0" destOrd="0" presId="urn:microsoft.com/office/officeart/2005/8/layout/vList2"/>
    <dgm:cxn modelId="{D1AA49C1-271B-4ABD-AAF2-EA58C79A062F}" type="presParOf" srcId="{3B10D6B5-952F-4ED5-B888-A5D9C4FCF44A}" destId="{4D33711C-3794-467C-A9C7-D806152E8ADF}" srcOrd="1" destOrd="0" presId="urn:microsoft.com/office/officeart/2005/8/layout/vList2"/>
    <dgm:cxn modelId="{20211407-F7B9-45AC-935C-A13465FD3035}" type="presParOf" srcId="{3B10D6B5-952F-4ED5-B888-A5D9C4FCF44A}" destId="{D3DE634F-1AFE-4B4E-A30A-21794C9DBB37}" srcOrd="2" destOrd="0" presId="urn:microsoft.com/office/officeart/2005/8/layout/vList2"/>
    <dgm:cxn modelId="{99B9CBE0-77ED-4F97-85AC-091B333D070F}" type="presParOf" srcId="{3B10D6B5-952F-4ED5-B888-A5D9C4FCF44A}" destId="{00710379-7077-42D1-A2FE-27A92DA5DC4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8A653A-BD3A-4D63-BFE2-E97DC8D078DF}"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13042F9-8B6B-4682-A31C-B56E8028EC3E}">
      <dgm:prSet/>
      <dgm:spPr/>
      <dgm:t>
        <a:bodyPr/>
        <a:lstStyle/>
        <a:p>
          <a:r>
            <a:rPr lang="en-GB" dirty="0"/>
            <a:t>Recommendations </a:t>
          </a:r>
          <a:r>
            <a:rPr lang="en-GB" b="1" dirty="0"/>
            <a:t>1, 2, 3, 7, 13, and 17 (System Leadership) </a:t>
          </a:r>
          <a:r>
            <a:rPr lang="en-GB" dirty="0"/>
            <a:t>that government is still considering – update in Spring</a:t>
          </a:r>
          <a:endParaRPr lang="en-US" dirty="0"/>
        </a:p>
      </dgm:t>
    </dgm:pt>
    <dgm:pt modelId="{FEA76B78-0DA7-4606-808B-5C2BBEDE054F}" type="parTrans" cxnId="{7915FFB8-95FC-4859-8286-F62AD2C9A39C}">
      <dgm:prSet/>
      <dgm:spPr/>
      <dgm:t>
        <a:bodyPr/>
        <a:lstStyle/>
        <a:p>
          <a:endParaRPr lang="en-US"/>
        </a:p>
      </dgm:t>
    </dgm:pt>
    <dgm:pt modelId="{E621B51A-3C7B-47A1-AE5C-28A0A7475688}" type="sibTrans" cxnId="{7915FFB8-95FC-4859-8286-F62AD2C9A39C}">
      <dgm:prSet/>
      <dgm:spPr/>
      <dgm:t>
        <a:bodyPr/>
        <a:lstStyle/>
        <a:p>
          <a:endParaRPr lang="en-US"/>
        </a:p>
      </dgm:t>
    </dgm:pt>
    <dgm:pt modelId="{5A6746DE-CA3A-4EC0-9378-8C607FAB1BF8}">
      <dgm:prSet/>
      <dgm:spPr/>
      <dgm:t>
        <a:bodyPr/>
        <a:lstStyle/>
        <a:p>
          <a:r>
            <a:rPr lang="en-GB"/>
            <a:t>Recommendations</a:t>
          </a:r>
          <a:r>
            <a:rPr lang="en-GB" b="1"/>
            <a:t> 4, 5, 8, 9, 12, 20 and 21 </a:t>
          </a:r>
          <a:r>
            <a:rPr lang="en-GB"/>
            <a:t>that the government is committed to working with one or more of LGA, NAO, CIPFA, FRC and ICAEW</a:t>
          </a:r>
          <a:endParaRPr lang="en-US"/>
        </a:p>
      </dgm:t>
    </dgm:pt>
    <dgm:pt modelId="{0327859E-A950-47F5-9AE5-F34E5B711C47}" type="parTrans" cxnId="{2ECBFF3A-4E40-4148-8E71-33F6D4CC7250}">
      <dgm:prSet/>
      <dgm:spPr/>
      <dgm:t>
        <a:bodyPr/>
        <a:lstStyle/>
        <a:p>
          <a:endParaRPr lang="en-US"/>
        </a:p>
      </dgm:t>
    </dgm:pt>
    <dgm:pt modelId="{CCCE3301-7D5C-44E0-B171-45879E287616}" type="sibTrans" cxnId="{2ECBFF3A-4E40-4148-8E71-33F6D4CC7250}">
      <dgm:prSet/>
      <dgm:spPr/>
      <dgm:t>
        <a:bodyPr/>
        <a:lstStyle/>
        <a:p>
          <a:endParaRPr lang="en-US"/>
        </a:p>
      </dgm:t>
    </dgm:pt>
    <dgm:pt modelId="{02E08A02-4125-4580-A003-7D11AD85C129}">
      <dgm:prSet/>
      <dgm:spPr/>
      <dgm:t>
        <a:bodyPr/>
        <a:lstStyle/>
        <a:p>
          <a:r>
            <a:rPr lang="en-GB" dirty="0"/>
            <a:t>Recommendations </a:t>
          </a:r>
          <a:r>
            <a:rPr lang="en-GB" b="1" dirty="0"/>
            <a:t>19, and 22</a:t>
          </a:r>
          <a:r>
            <a:rPr lang="en-GB" dirty="0"/>
            <a:t> that the government is looking to </a:t>
          </a:r>
          <a:r>
            <a:rPr lang="en-GB" dirty="0" err="1"/>
            <a:t>Cipfa</a:t>
          </a:r>
          <a:r>
            <a:rPr lang="en-GB" dirty="0"/>
            <a:t> to implement</a:t>
          </a:r>
          <a:endParaRPr lang="en-US" dirty="0"/>
        </a:p>
      </dgm:t>
    </dgm:pt>
    <dgm:pt modelId="{C73B5FD4-C7C7-4B64-920E-E7FB34849714}" type="parTrans" cxnId="{6D990B91-9DFC-427A-8955-6956092BBF86}">
      <dgm:prSet/>
      <dgm:spPr/>
      <dgm:t>
        <a:bodyPr/>
        <a:lstStyle/>
        <a:p>
          <a:endParaRPr lang="en-US"/>
        </a:p>
      </dgm:t>
    </dgm:pt>
    <dgm:pt modelId="{052B1EF4-2203-4C13-9BA3-0FE41C504087}" type="sibTrans" cxnId="{6D990B91-9DFC-427A-8955-6956092BBF86}">
      <dgm:prSet/>
      <dgm:spPr/>
      <dgm:t>
        <a:bodyPr/>
        <a:lstStyle/>
        <a:p>
          <a:endParaRPr lang="en-US"/>
        </a:p>
      </dgm:t>
    </dgm:pt>
    <dgm:pt modelId="{52C28FC0-176D-44D4-8367-03C826C9B6DC}">
      <dgm:prSet/>
      <dgm:spPr/>
      <dgm:t>
        <a:bodyPr/>
        <a:lstStyle/>
        <a:p>
          <a:r>
            <a:rPr lang="en-GB" dirty="0"/>
            <a:t>Recommendations </a:t>
          </a:r>
          <a:r>
            <a:rPr lang="en-GB" b="1" dirty="0"/>
            <a:t>6, 10 and 11</a:t>
          </a:r>
          <a:r>
            <a:rPr lang="en-GB" dirty="0"/>
            <a:t> that government has agreed to implement itself</a:t>
          </a:r>
          <a:endParaRPr lang="en-US" dirty="0"/>
        </a:p>
      </dgm:t>
    </dgm:pt>
    <dgm:pt modelId="{155ED2E7-760B-45C0-9EC1-4BB74B14BE56}" type="parTrans" cxnId="{BC69556E-D6D1-4EE6-909A-757E732E00DA}">
      <dgm:prSet/>
      <dgm:spPr/>
      <dgm:t>
        <a:bodyPr/>
        <a:lstStyle/>
        <a:p>
          <a:endParaRPr lang="en-US"/>
        </a:p>
      </dgm:t>
    </dgm:pt>
    <dgm:pt modelId="{4DC6B5A7-B712-486A-8848-D2F736185A80}" type="sibTrans" cxnId="{BC69556E-D6D1-4EE6-909A-757E732E00DA}">
      <dgm:prSet/>
      <dgm:spPr/>
      <dgm:t>
        <a:bodyPr/>
        <a:lstStyle/>
        <a:p>
          <a:endParaRPr lang="en-US"/>
        </a:p>
      </dgm:t>
    </dgm:pt>
    <dgm:pt modelId="{91F881CE-3431-49A9-BFCC-233C30685B76}" type="pres">
      <dgm:prSet presAssocID="{3D8A653A-BD3A-4D63-BFE2-E97DC8D078DF}" presName="vert0" presStyleCnt="0">
        <dgm:presLayoutVars>
          <dgm:dir/>
          <dgm:animOne val="branch"/>
          <dgm:animLvl val="lvl"/>
        </dgm:presLayoutVars>
      </dgm:prSet>
      <dgm:spPr/>
    </dgm:pt>
    <dgm:pt modelId="{CD0C6965-6AE8-498A-8722-EB835CA56082}" type="pres">
      <dgm:prSet presAssocID="{C13042F9-8B6B-4682-A31C-B56E8028EC3E}" presName="thickLine" presStyleLbl="alignNode1" presStyleIdx="0" presStyleCnt="4"/>
      <dgm:spPr/>
    </dgm:pt>
    <dgm:pt modelId="{BAFFED8F-812D-49EB-94C9-1EA210EC9114}" type="pres">
      <dgm:prSet presAssocID="{C13042F9-8B6B-4682-A31C-B56E8028EC3E}" presName="horz1" presStyleCnt="0"/>
      <dgm:spPr/>
    </dgm:pt>
    <dgm:pt modelId="{588DBE18-C186-4CAF-9EA9-6D1646F4E9A4}" type="pres">
      <dgm:prSet presAssocID="{C13042F9-8B6B-4682-A31C-B56E8028EC3E}" presName="tx1" presStyleLbl="revTx" presStyleIdx="0" presStyleCnt="4"/>
      <dgm:spPr/>
    </dgm:pt>
    <dgm:pt modelId="{C73A8D27-0FED-4148-A2F5-C728A9041DE7}" type="pres">
      <dgm:prSet presAssocID="{C13042F9-8B6B-4682-A31C-B56E8028EC3E}" presName="vert1" presStyleCnt="0"/>
      <dgm:spPr/>
    </dgm:pt>
    <dgm:pt modelId="{EA92BF88-EF87-477B-BC41-A9683EC9F7A7}" type="pres">
      <dgm:prSet presAssocID="{5A6746DE-CA3A-4EC0-9378-8C607FAB1BF8}" presName="thickLine" presStyleLbl="alignNode1" presStyleIdx="1" presStyleCnt="4"/>
      <dgm:spPr/>
    </dgm:pt>
    <dgm:pt modelId="{B372D510-3EA0-49C4-ACBE-3E3D383D794A}" type="pres">
      <dgm:prSet presAssocID="{5A6746DE-CA3A-4EC0-9378-8C607FAB1BF8}" presName="horz1" presStyleCnt="0"/>
      <dgm:spPr/>
    </dgm:pt>
    <dgm:pt modelId="{5CD5D0A2-7FB6-4704-8A97-EACA3B0371D2}" type="pres">
      <dgm:prSet presAssocID="{5A6746DE-CA3A-4EC0-9378-8C607FAB1BF8}" presName="tx1" presStyleLbl="revTx" presStyleIdx="1" presStyleCnt="4"/>
      <dgm:spPr/>
    </dgm:pt>
    <dgm:pt modelId="{547D4EB9-0584-46C7-84BC-3DA3D18959F4}" type="pres">
      <dgm:prSet presAssocID="{5A6746DE-CA3A-4EC0-9378-8C607FAB1BF8}" presName="vert1" presStyleCnt="0"/>
      <dgm:spPr/>
    </dgm:pt>
    <dgm:pt modelId="{BD251018-A51A-4B94-8FF5-1A7FA3E8C768}" type="pres">
      <dgm:prSet presAssocID="{02E08A02-4125-4580-A003-7D11AD85C129}" presName="thickLine" presStyleLbl="alignNode1" presStyleIdx="2" presStyleCnt="4"/>
      <dgm:spPr/>
    </dgm:pt>
    <dgm:pt modelId="{B867C9C3-A1D9-469C-8CF8-32AEF15FFCFA}" type="pres">
      <dgm:prSet presAssocID="{02E08A02-4125-4580-A003-7D11AD85C129}" presName="horz1" presStyleCnt="0"/>
      <dgm:spPr/>
    </dgm:pt>
    <dgm:pt modelId="{0C2360FA-457B-4A88-826E-32CA41B091FF}" type="pres">
      <dgm:prSet presAssocID="{02E08A02-4125-4580-A003-7D11AD85C129}" presName="tx1" presStyleLbl="revTx" presStyleIdx="2" presStyleCnt="4"/>
      <dgm:spPr/>
    </dgm:pt>
    <dgm:pt modelId="{62B6BE39-4FA5-40CA-B781-E3965A8DE2EC}" type="pres">
      <dgm:prSet presAssocID="{02E08A02-4125-4580-A003-7D11AD85C129}" presName="vert1" presStyleCnt="0"/>
      <dgm:spPr/>
    </dgm:pt>
    <dgm:pt modelId="{BC286EB6-D76F-4AE0-A6B8-723A9F2519DB}" type="pres">
      <dgm:prSet presAssocID="{52C28FC0-176D-44D4-8367-03C826C9B6DC}" presName="thickLine" presStyleLbl="alignNode1" presStyleIdx="3" presStyleCnt="4"/>
      <dgm:spPr/>
    </dgm:pt>
    <dgm:pt modelId="{F86850BB-B8D7-4617-BDAF-7B31B6383253}" type="pres">
      <dgm:prSet presAssocID="{52C28FC0-176D-44D4-8367-03C826C9B6DC}" presName="horz1" presStyleCnt="0"/>
      <dgm:spPr/>
    </dgm:pt>
    <dgm:pt modelId="{2F54C4C3-5062-4217-B2ED-3B29F48B47DA}" type="pres">
      <dgm:prSet presAssocID="{52C28FC0-176D-44D4-8367-03C826C9B6DC}" presName="tx1" presStyleLbl="revTx" presStyleIdx="3" presStyleCnt="4"/>
      <dgm:spPr/>
    </dgm:pt>
    <dgm:pt modelId="{40F96360-44AF-4E83-94BE-A1C78425A7DA}" type="pres">
      <dgm:prSet presAssocID="{52C28FC0-176D-44D4-8367-03C826C9B6DC}" presName="vert1" presStyleCnt="0"/>
      <dgm:spPr/>
    </dgm:pt>
  </dgm:ptLst>
  <dgm:cxnLst>
    <dgm:cxn modelId="{AE01392A-6039-46E4-93EE-2DBF573AFF31}" type="presOf" srcId="{C13042F9-8B6B-4682-A31C-B56E8028EC3E}" destId="{588DBE18-C186-4CAF-9EA9-6D1646F4E9A4}" srcOrd="0" destOrd="0" presId="urn:microsoft.com/office/officeart/2008/layout/LinedList"/>
    <dgm:cxn modelId="{2ECBFF3A-4E40-4148-8E71-33F6D4CC7250}" srcId="{3D8A653A-BD3A-4D63-BFE2-E97DC8D078DF}" destId="{5A6746DE-CA3A-4EC0-9378-8C607FAB1BF8}" srcOrd="1" destOrd="0" parTransId="{0327859E-A950-47F5-9AE5-F34E5B711C47}" sibTransId="{CCCE3301-7D5C-44E0-B171-45879E287616}"/>
    <dgm:cxn modelId="{62A3113D-EA6E-44DA-8DB5-8EE738652A5A}" type="presOf" srcId="{5A6746DE-CA3A-4EC0-9378-8C607FAB1BF8}" destId="{5CD5D0A2-7FB6-4704-8A97-EACA3B0371D2}" srcOrd="0" destOrd="0" presId="urn:microsoft.com/office/officeart/2008/layout/LinedList"/>
    <dgm:cxn modelId="{BC69556E-D6D1-4EE6-909A-757E732E00DA}" srcId="{3D8A653A-BD3A-4D63-BFE2-E97DC8D078DF}" destId="{52C28FC0-176D-44D4-8367-03C826C9B6DC}" srcOrd="3" destOrd="0" parTransId="{155ED2E7-760B-45C0-9EC1-4BB74B14BE56}" sibTransId="{4DC6B5A7-B712-486A-8848-D2F736185A80}"/>
    <dgm:cxn modelId="{ECDF3C74-CDA9-447B-A6F9-E0CCF56228DC}" type="presOf" srcId="{52C28FC0-176D-44D4-8367-03C826C9B6DC}" destId="{2F54C4C3-5062-4217-B2ED-3B29F48B47DA}" srcOrd="0" destOrd="0" presId="urn:microsoft.com/office/officeart/2008/layout/LinedList"/>
    <dgm:cxn modelId="{6D990B91-9DFC-427A-8955-6956092BBF86}" srcId="{3D8A653A-BD3A-4D63-BFE2-E97DC8D078DF}" destId="{02E08A02-4125-4580-A003-7D11AD85C129}" srcOrd="2" destOrd="0" parTransId="{C73B5FD4-C7C7-4B64-920E-E7FB34849714}" sibTransId="{052B1EF4-2203-4C13-9BA3-0FE41C504087}"/>
    <dgm:cxn modelId="{7915FFB8-95FC-4859-8286-F62AD2C9A39C}" srcId="{3D8A653A-BD3A-4D63-BFE2-E97DC8D078DF}" destId="{C13042F9-8B6B-4682-A31C-B56E8028EC3E}" srcOrd="0" destOrd="0" parTransId="{FEA76B78-0DA7-4606-808B-5C2BBEDE054F}" sibTransId="{E621B51A-3C7B-47A1-AE5C-28A0A7475688}"/>
    <dgm:cxn modelId="{0539E7D6-17D7-4602-912D-98A43A2DA0AD}" type="presOf" srcId="{3D8A653A-BD3A-4D63-BFE2-E97DC8D078DF}" destId="{91F881CE-3431-49A9-BFCC-233C30685B76}" srcOrd="0" destOrd="0" presId="urn:microsoft.com/office/officeart/2008/layout/LinedList"/>
    <dgm:cxn modelId="{AEC224EA-4F89-4D4F-86D4-3671D436AFEB}" type="presOf" srcId="{02E08A02-4125-4580-A003-7D11AD85C129}" destId="{0C2360FA-457B-4A88-826E-32CA41B091FF}" srcOrd="0" destOrd="0" presId="urn:microsoft.com/office/officeart/2008/layout/LinedList"/>
    <dgm:cxn modelId="{84CCB64F-D646-4830-A8CD-3BBFCFF91928}" type="presParOf" srcId="{91F881CE-3431-49A9-BFCC-233C30685B76}" destId="{CD0C6965-6AE8-498A-8722-EB835CA56082}" srcOrd="0" destOrd="0" presId="urn:microsoft.com/office/officeart/2008/layout/LinedList"/>
    <dgm:cxn modelId="{F871E64D-EA99-4242-870A-F030C5F797A7}" type="presParOf" srcId="{91F881CE-3431-49A9-BFCC-233C30685B76}" destId="{BAFFED8F-812D-49EB-94C9-1EA210EC9114}" srcOrd="1" destOrd="0" presId="urn:microsoft.com/office/officeart/2008/layout/LinedList"/>
    <dgm:cxn modelId="{9115CF6E-2DE0-4902-8629-133820A197BC}" type="presParOf" srcId="{BAFFED8F-812D-49EB-94C9-1EA210EC9114}" destId="{588DBE18-C186-4CAF-9EA9-6D1646F4E9A4}" srcOrd="0" destOrd="0" presId="urn:microsoft.com/office/officeart/2008/layout/LinedList"/>
    <dgm:cxn modelId="{D174BC1B-9E51-470F-A50C-0CD70EDD9E3D}" type="presParOf" srcId="{BAFFED8F-812D-49EB-94C9-1EA210EC9114}" destId="{C73A8D27-0FED-4148-A2F5-C728A9041DE7}" srcOrd="1" destOrd="0" presId="urn:microsoft.com/office/officeart/2008/layout/LinedList"/>
    <dgm:cxn modelId="{B8F2CC43-176C-4A22-92C4-229D0D8C2DAA}" type="presParOf" srcId="{91F881CE-3431-49A9-BFCC-233C30685B76}" destId="{EA92BF88-EF87-477B-BC41-A9683EC9F7A7}" srcOrd="2" destOrd="0" presId="urn:microsoft.com/office/officeart/2008/layout/LinedList"/>
    <dgm:cxn modelId="{AE49366B-B49F-42C0-BB62-180A05F76E38}" type="presParOf" srcId="{91F881CE-3431-49A9-BFCC-233C30685B76}" destId="{B372D510-3EA0-49C4-ACBE-3E3D383D794A}" srcOrd="3" destOrd="0" presId="urn:microsoft.com/office/officeart/2008/layout/LinedList"/>
    <dgm:cxn modelId="{B172B8BE-3EDC-4ED3-96D4-D371E5A6C072}" type="presParOf" srcId="{B372D510-3EA0-49C4-ACBE-3E3D383D794A}" destId="{5CD5D0A2-7FB6-4704-8A97-EACA3B0371D2}" srcOrd="0" destOrd="0" presId="urn:microsoft.com/office/officeart/2008/layout/LinedList"/>
    <dgm:cxn modelId="{0B97B65E-41ED-47F3-9694-9725DED51391}" type="presParOf" srcId="{B372D510-3EA0-49C4-ACBE-3E3D383D794A}" destId="{547D4EB9-0584-46C7-84BC-3DA3D18959F4}" srcOrd="1" destOrd="0" presId="urn:microsoft.com/office/officeart/2008/layout/LinedList"/>
    <dgm:cxn modelId="{DB76B09D-1A28-4D78-8A61-2C6FF1A42C54}" type="presParOf" srcId="{91F881CE-3431-49A9-BFCC-233C30685B76}" destId="{BD251018-A51A-4B94-8FF5-1A7FA3E8C768}" srcOrd="4" destOrd="0" presId="urn:microsoft.com/office/officeart/2008/layout/LinedList"/>
    <dgm:cxn modelId="{7428FAC7-FB13-4758-A6DF-ECDC4869BD9B}" type="presParOf" srcId="{91F881CE-3431-49A9-BFCC-233C30685B76}" destId="{B867C9C3-A1D9-469C-8CF8-32AEF15FFCFA}" srcOrd="5" destOrd="0" presId="urn:microsoft.com/office/officeart/2008/layout/LinedList"/>
    <dgm:cxn modelId="{73357A24-D326-4B77-B79B-54D7DDA2A90B}" type="presParOf" srcId="{B867C9C3-A1D9-469C-8CF8-32AEF15FFCFA}" destId="{0C2360FA-457B-4A88-826E-32CA41B091FF}" srcOrd="0" destOrd="0" presId="urn:microsoft.com/office/officeart/2008/layout/LinedList"/>
    <dgm:cxn modelId="{B809C585-5B97-49EC-A530-33FE67A02ECF}" type="presParOf" srcId="{B867C9C3-A1D9-469C-8CF8-32AEF15FFCFA}" destId="{62B6BE39-4FA5-40CA-B781-E3965A8DE2EC}" srcOrd="1" destOrd="0" presId="urn:microsoft.com/office/officeart/2008/layout/LinedList"/>
    <dgm:cxn modelId="{601D2CBF-5E3C-46F3-B1DD-8F3E748CA72E}" type="presParOf" srcId="{91F881CE-3431-49A9-BFCC-233C30685B76}" destId="{BC286EB6-D76F-4AE0-A6B8-723A9F2519DB}" srcOrd="6" destOrd="0" presId="urn:microsoft.com/office/officeart/2008/layout/LinedList"/>
    <dgm:cxn modelId="{3D932D76-8C94-4FF6-8310-04D4362B2410}" type="presParOf" srcId="{91F881CE-3431-49A9-BFCC-233C30685B76}" destId="{F86850BB-B8D7-4617-BDAF-7B31B6383253}" srcOrd="7" destOrd="0" presId="urn:microsoft.com/office/officeart/2008/layout/LinedList"/>
    <dgm:cxn modelId="{7D4646DE-A2C0-4B02-9A0B-75F92936FE30}" type="presParOf" srcId="{F86850BB-B8D7-4617-BDAF-7B31B6383253}" destId="{2F54C4C3-5062-4217-B2ED-3B29F48B47DA}" srcOrd="0" destOrd="0" presId="urn:microsoft.com/office/officeart/2008/layout/LinedList"/>
    <dgm:cxn modelId="{4CFAAE56-5E83-497F-B947-77AAC231782D}" type="presParOf" srcId="{F86850BB-B8D7-4617-BDAF-7B31B6383253}" destId="{40F96360-44AF-4E83-94BE-A1C78425A7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C89CA5-DD41-4ED4-BDA8-557E682C8980}"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29E0E431-4C08-4C89-B345-27047421A8E0}">
      <dgm:prSet custT="1"/>
      <dgm:spPr/>
      <dgm:t>
        <a:bodyPr/>
        <a:lstStyle/>
        <a:p>
          <a:r>
            <a:rPr lang="en-GB" sz="2800" b="1" dirty="0"/>
            <a:t>Market Stability </a:t>
          </a:r>
          <a:r>
            <a:rPr lang="en-GB" sz="2800" dirty="0"/>
            <a:t>– 5, 6, &amp; 8, “in progress” 10 &amp; 11 “delivered”</a:t>
          </a:r>
          <a:endParaRPr lang="en-US" sz="2800" dirty="0"/>
        </a:p>
      </dgm:t>
    </dgm:pt>
    <dgm:pt modelId="{AE1A7C42-C4E9-4813-95D5-1C01D4F5A063}" type="parTrans" cxnId="{1728F018-FB4F-401E-AC31-6B2F1D219616}">
      <dgm:prSet/>
      <dgm:spPr/>
      <dgm:t>
        <a:bodyPr/>
        <a:lstStyle/>
        <a:p>
          <a:endParaRPr lang="en-US"/>
        </a:p>
      </dgm:t>
    </dgm:pt>
    <dgm:pt modelId="{3003DE5E-93FB-4FDB-A577-1211D3C60610}" type="sibTrans" cxnId="{1728F018-FB4F-401E-AC31-6B2F1D219616}">
      <dgm:prSet/>
      <dgm:spPr/>
      <dgm:t>
        <a:bodyPr/>
        <a:lstStyle/>
        <a:p>
          <a:endParaRPr lang="en-US"/>
        </a:p>
      </dgm:t>
    </dgm:pt>
    <dgm:pt modelId="{DF713A84-2B89-4833-8448-FF8E5755AF7D}">
      <dgm:prSet custT="1"/>
      <dgm:spPr/>
      <dgm:t>
        <a:bodyPr/>
        <a:lstStyle/>
        <a:p>
          <a:r>
            <a:rPr lang="en-GB" sz="2800" b="1" dirty="0"/>
            <a:t>Local Audit Functions and Governance </a:t>
          </a:r>
          <a:r>
            <a:rPr lang="en-GB" sz="2800" dirty="0"/>
            <a:t>– 4, 9, 12, &amp; 18, all “in progress”</a:t>
          </a:r>
          <a:endParaRPr lang="en-US" sz="2800" dirty="0"/>
        </a:p>
      </dgm:t>
    </dgm:pt>
    <dgm:pt modelId="{33460524-FF2A-45C8-A4BD-7A77D2609383}" type="parTrans" cxnId="{4EF8B0EA-7AF3-4C9C-B266-67ABCCCEF124}">
      <dgm:prSet/>
      <dgm:spPr/>
      <dgm:t>
        <a:bodyPr/>
        <a:lstStyle/>
        <a:p>
          <a:endParaRPr lang="en-US"/>
        </a:p>
      </dgm:t>
    </dgm:pt>
    <dgm:pt modelId="{AD952F93-49AC-4E35-A782-ED7781F10981}" type="sibTrans" cxnId="{4EF8B0EA-7AF3-4C9C-B266-67ABCCCEF124}">
      <dgm:prSet/>
      <dgm:spPr/>
      <dgm:t>
        <a:bodyPr/>
        <a:lstStyle/>
        <a:p>
          <a:endParaRPr lang="en-US"/>
        </a:p>
      </dgm:t>
    </dgm:pt>
    <dgm:pt modelId="{FB42C6A8-FBB7-47C7-9FC8-844C782DA4BA}">
      <dgm:prSet custT="1"/>
      <dgm:spPr/>
      <dgm:t>
        <a:bodyPr/>
        <a:lstStyle/>
        <a:p>
          <a:r>
            <a:rPr lang="en-GB" sz="2800" b="1" dirty="0"/>
            <a:t>Transparency </a:t>
          </a:r>
          <a:r>
            <a:rPr lang="en-GB" sz="2800" dirty="0"/>
            <a:t>– 19,  20, 21, &amp; 22, all “in progress”</a:t>
          </a:r>
          <a:endParaRPr lang="en-US" sz="2800" dirty="0"/>
        </a:p>
      </dgm:t>
    </dgm:pt>
    <dgm:pt modelId="{A6AE1E14-59D9-450D-B152-83EDB7D2A821}" type="parTrans" cxnId="{68192CA7-4894-41D2-9DE9-F94D83963FA2}">
      <dgm:prSet/>
      <dgm:spPr/>
      <dgm:t>
        <a:bodyPr/>
        <a:lstStyle/>
        <a:p>
          <a:endParaRPr lang="en-US"/>
        </a:p>
      </dgm:t>
    </dgm:pt>
    <dgm:pt modelId="{A602BCDE-8493-4441-8C71-820E445F9EF7}" type="sibTrans" cxnId="{68192CA7-4894-41D2-9DE9-F94D83963FA2}">
      <dgm:prSet/>
      <dgm:spPr/>
      <dgm:t>
        <a:bodyPr/>
        <a:lstStyle/>
        <a:p>
          <a:endParaRPr lang="en-US"/>
        </a:p>
      </dgm:t>
    </dgm:pt>
    <dgm:pt modelId="{CED470FA-0F2E-47FF-945A-9E16CA09A523}">
      <dgm:prSet custT="1"/>
      <dgm:spPr/>
      <dgm:t>
        <a:bodyPr/>
        <a:lstStyle/>
        <a:p>
          <a:r>
            <a:rPr lang="en-GB" sz="2800" b="1" dirty="0"/>
            <a:t>Smaller Bodies </a:t>
          </a:r>
          <a:r>
            <a:rPr lang="en-GB" sz="2800" dirty="0"/>
            <a:t>– 14, 16, &amp; 23, all “in progress”</a:t>
          </a:r>
          <a:endParaRPr lang="en-US" sz="2800" dirty="0"/>
        </a:p>
      </dgm:t>
    </dgm:pt>
    <dgm:pt modelId="{75613577-1F32-40FC-A1A9-38E0DA93FE4C}" type="parTrans" cxnId="{4617B5D5-FC8A-4D46-9A00-C9AC8FD148C4}">
      <dgm:prSet/>
      <dgm:spPr/>
      <dgm:t>
        <a:bodyPr/>
        <a:lstStyle/>
        <a:p>
          <a:endParaRPr lang="en-US"/>
        </a:p>
      </dgm:t>
    </dgm:pt>
    <dgm:pt modelId="{801DBA71-8734-42EE-A47A-148E28CD19C5}" type="sibTrans" cxnId="{4617B5D5-FC8A-4D46-9A00-C9AC8FD148C4}">
      <dgm:prSet/>
      <dgm:spPr/>
      <dgm:t>
        <a:bodyPr/>
        <a:lstStyle/>
        <a:p>
          <a:endParaRPr lang="en-US"/>
        </a:p>
      </dgm:t>
    </dgm:pt>
    <dgm:pt modelId="{FB4FF264-DC61-49EF-A764-CEB14E3BBCA8}" type="pres">
      <dgm:prSet presAssocID="{05C89CA5-DD41-4ED4-BDA8-557E682C8980}" presName="linear" presStyleCnt="0">
        <dgm:presLayoutVars>
          <dgm:animLvl val="lvl"/>
          <dgm:resizeHandles val="exact"/>
        </dgm:presLayoutVars>
      </dgm:prSet>
      <dgm:spPr/>
    </dgm:pt>
    <dgm:pt modelId="{BF68130D-0921-4EE1-BDF3-93C1F0493978}" type="pres">
      <dgm:prSet presAssocID="{29E0E431-4C08-4C89-B345-27047421A8E0}" presName="parentText" presStyleLbl="node1" presStyleIdx="0" presStyleCnt="4">
        <dgm:presLayoutVars>
          <dgm:chMax val="0"/>
          <dgm:bulletEnabled val="1"/>
        </dgm:presLayoutVars>
      </dgm:prSet>
      <dgm:spPr/>
    </dgm:pt>
    <dgm:pt modelId="{D056C18D-F3B4-4F41-8EA0-316B75D31D4F}" type="pres">
      <dgm:prSet presAssocID="{3003DE5E-93FB-4FDB-A577-1211D3C60610}" presName="spacer" presStyleCnt="0"/>
      <dgm:spPr/>
    </dgm:pt>
    <dgm:pt modelId="{55C9FB8E-DBD3-4461-9045-5DDCFAFC4107}" type="pres">
      <dgm:prSet presAssocID="{DF713A84-2B89-4833-8448-FF8E5755AF7D}" presName="parentText" presStyleLbl="node1" presStyleIdx="1" presStyleCnt="4">
        <dgm:presLayoutVars>
          <dgm:chMax val="0"/>
          <dgm:bulletEnabled val="1"/>
        </dgm:presLayoutVars>
      </dgm:prSet>
      <dgm:spPr/>
    </dgm:pt>
    <dgm:pt modelId="{45F72E26-44DA-4874-9E41-98D59E9F163C}" type="pres">
      <dgm:prSet presAssocID="{AD952F93-49AC-4E35-A782-ED7781F10981}" presName="spacer" presStyleCnt="0"/>
      <dgm:spPr/>
    </dgm:pt>
    <dgm:pt modelId="{E2D0567F-EFF3-4DAD-9C25-DFAF64CA099A}" type="pres">
      <dgm:prSet presAssocID="{FB42C6A8-FBB7-47C7-9FC8-844C782DA4BA}" presName="parentText" presStyleLbl="node1" presStyleIdx="2" presStyleCnt="4">
        <dgm:presLayoutVars>
          <dgm:chMax val="0"/>
          <dgm:bulletEnabled val="1"/>
        </dgm:presLayoutVars>
      </dgm:prSet>
      <dgm:spPr/>
    </dgm:pt>
    <dgm:pt modelId="{E6D2EF3B-C6D2-4BF0-AA84-6753B09252CD}" type="pres">
      <dgm:prSet presAssocID="{A602BCDE-8493-4441-8C71-820E445F9EF7}" presName="spacer" presStyleCnt="0"/>
      <dgm:spPr/>
    </dgm:pt>
    <dgm:pt modelId="{DD2CD908-EAD4-4E17-9DC6-DA219CB23A37}" type="pres">
      <dgm:prSet presAssocID="{CED470FA-0F2E-47FF-945A-9E16CA09A523}" presName="parentText" presStyleLbl="node1" presStyleIdx="3" presStyleCnt="4">
        <dgm:presLayoutVars>
          <dgm:chMax val="0"/>
          <dgm:bulletEnabled val="1"/>
        </dgm:presLayoutVars>
      </dgm:prSet>
      <dgm:spPr/>
    </dgm:pt>
  </dgm:ptLst>
  <dgm:cxnLst>
    <dgm:cxn modelId="{7EA0DC04-5B6D-44DC-AED9-20D19814DB1F}" type="presOf" srcId="{FB42C6A8-FBB7-47C7-9FC8-844C782DA4BA}" destId="{E2D0567F-EFF3-4DAD-9C25-DFAF64CA099A}" srcOrd="0" destOrd="0" presId="urn:microsoft.com/office/officeart/2005/8/layout/vList2"/>
    <dgm:cxn modelId="{1728F018-FB4F-401E-AC31-6B2F1D219616}" srcId="{05C89CA5-DD41-4ED4-BDA8-557E682C8980}" destId="{29E0E431-4C08-4C89-B345-27047421A8E0}" srcOrd="0" destOrd="0" parTransId="{AE1A7C42-C4E9-4813-95D5-1C01D4F5A063}" sibTransId="{3003DE5E-93FB-4FDB-A577-1211D3C60610}"/>
    <dgm:cxn modelId="{C44E0D1F-AE66-452D-A3E0-728B1FF9F388}" type="presOf" srcId="{DF713A84-2B89-4833-8448-FF8E5755AF7D}" destId="{55C9FB8E-DBD3-4461-9045-5DDCFAFC4107}" srcOrd="0" destOrd="0" presId="urn:microsoft.com/office/officeart/2005/8/layout/vList2"/>
    <dgm:cxn modelId="{6B91DB8F-205D-471B-B9AB-2BCF1F9BE9E6}" type="presOf" srcId="{29E0E431-4C08-4C89-B345-27047421A8E0}" destId="{BF68130D-0921-4EE1-BDF3-93C1F0493978}" srcOrd="0" destOrd="0" presId="urn:microsoft.com/office/officeart/2005/8/layout/vList2"/>
    <dgm:cxn modelId="{68192CA7-4894-41D2-9DE9-F94D83963FA2}" srcId="{05C89CA5-DD41-4ED4-BDA8-557E682C8980}" destId="{FB42C6A8-FBB7-47C7-9FC8-844C782DA4BA}" srcOrd="2" destOrd="0" parTransId="{A6AE1E14-59D9-450D-B152-83EDB7D2A821}" sibTransId="{A602BCDE-8493-4441-8C71-820E445F9EF7}"/>
    <dgm:cxn modelId="{4617B5D5-FC8A-4D46-9A00-C9AC8FD148C4}" srcId="{05C89CA5-DD41-4ED4-BDA8-557E682C8980}" destId="{CED470FA-0F2E-47FF-945A-9E16CA09A523}" srcOrd="3" destOrd="0" parTransId="{75613577-1F32-40FC-A1A9-38E0DA93FE4C}" sibTransId="{801DBA71-8734-42EE-A47A-148E28CD19C5}"/>
    <dgm:cxn modelId="{5F15C2DE-C2DC-4EAF-A60A-65EAEEEA3B1C}" type="presOf" srcId="{CED470FA-0F2E-47FF-945A-9E16CA09A523}" destId="{DD2CD908-EAD4-4E17-9DC6-DA219CB23A37}" srcOrd="0" destOrd="0" presId="urn:microsoft.com/office/officeart/2005/8/layout/vList2"/>
    <dgm:cxn modelId="{4EF8B0EA-7AF3-4C9C-B266-67ABCCCEF124}" srcId="{05C89CA5-DD41-4ED4-BDA8-557E682C8980}" destId="{DF713A84-2B89-4833-8448-FF8E5755AF7D}" srcOrd="1" destOrd="0" parTransId="{33460524-FF2A-45C8-A4BD-7A77D2609383}" sibTransId="{AD952F93-49AC-4E35-A782-ED7781F10981}"/>
    <dgm:cxn modelId="{3BA4BAF3-8C1B-4732-B993-C6739354074E}" type="presOf" srcId="{05C89CA5-DD41-4ED4-BDA8-557E682C8980}" destId="{FB4FF264-DC61-49EF-A764-CEB14E3BBCA8}" srcOrd="0" destOrd="0" presId="urn:microsoft.com/office/officeart/2005/8/layout/vList2"/>
    <dgm:cxn modelId="{9A2C12F5-6C8A-48F9-9317-CAC219701B27}" type="presParOf" srcId="{FB4FF264-DC61-49EF-A764-CEB14E3BBCA8}" destId="{BF68130D-0921-4EE1-BDF3-93C1F0493978}" srcOrd="0" destOrd="0" presId="urn:microsoft.com/office/officeart/2005/8/layout/vList2"/>
    <dgm:cxn modelId="{0374AEA2-DBF1-42B5-A35D-5C956318CC4E}" type="presParOf" srcId="{FB4FF264-DC61-49EF-A764-CEB14E3BBCA8}" destId="{D056C18D-F3B4-4F41-8EA0-316B75D31D4F}" srcOrd="1" destOrd="0" presId="urn:microsoft.com/office/officeart/2005/8/layout/vList2"/>
    <dgm:cxn modelId="{76F005B6-0D20-4FA2-B112-0384185E9C61}" type="presParOf" srcId="{FB4FF264-DC61-49EF-A764-CEB14E3BBCA8}" destId="{55C9FB8E-DBD3-4461-9045-5DDCFAFC4107}" srcOrd="2" destOrd="0" presId="urn:microsoft.com/office/officeart/2005/8/layout/vList2"/>
    <dgm:cxn modelId="{557A5A92-B866-4B9C-8203-04FB0E97E761}" type="presParOf" srcId="{FB4FF264-DC61-49EF-A764-CEB14E3BBCA8}" destId="{45F72E26-44DA-4874-9E41-98D59E9F163C}" srcOrd="3" destOrd="0" presId="urn:microsoft.com/office/officeart/2005/8/layout/vList2"/>
    <dgm:cxn modelId="{873DCFDB-6306-4D36-BD6E-A44FC6150767}" type="presParOf" srcId="{FB4FF264-DC61-49EF-A764-CEB14E3BBCA8}" destId="{E2D0567F-EFF3-4DAD-9C25-DFAF64CA099A}" srcOrd="4" destOrd="0" presId="urn:microsoft.com/office/officeart/2005/8/layout/vList2"/>
    <dgm:cxn modelId="{50B05B70-423B-43A8-A28F-14C38153F156}" type="presParOf" srcId="{FB4FF264-DC61-49EF-A764-CEB14E3BBCA8}" destId="{E6D2EF3B-C6D2-4BF0-AA84-6753B09252CD}" srcOrd="5" destOrd="0" presId="urn:microsoft.com/office/officeart/2005/8/layout/vList2"/>
    <dgm:cxn modelId="{3F9C8C0A-5C5B-4FD7-829B-81C125390FA6}" type="presParOf" srcId="{FB4FF264-DC61-49EF-A764-CEB14E3BBCA8}" destId="{DD2CD908-EAD4-4E17-9DC6-DA219CB23A3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5D694F-7CB8-458B-B5BD-409A6CD29C3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8A3FB07-52B8-4666-AD24-E5F2C440760E}">
      <dgm:prSet/>
      <dgm:spPr/>
      <dgm:t>
        <a:bodyPr/>
        <a:lstStyle/>
        <a:p>
          <a:r>
            <a:rPr lang="en-GB" b="1" dirty="0"/>
            <a:t>Single body leadership (OLAR) – Yes </a:t>
          </a:r>
          <a:r>
            <a:rPr lang="en-GB" b="1" i="1" dirty="0"/>
            <a:t>but</a:t>
          </a:r>
          <a:r>
            <a:rPr lang="en-GB" b="1" dirty="0"/>
            <a:t> </a:t>
          </a:r>
          <a:endParaRPr lang="en-US" dirty="0"/>
        </a:p>
      </dgm:t>
    </dgm:pt>
    <dgm:pt modelId="{2EECCCD9-3269-41FE-AFA9-3751723EF6AA}" type="parTrans" cxnId="{4205EF93-7DCE-4CAD-8B7C-98955D4E3D95}">
      <dgm:prSet/>
      <dgm:spPr/>
      <dgm:t>
        <a:bodyPr/>
        <a:lstStyle/>
        <a:p>
          <a:endParaRPr lang="en-US"/>
        </a:p>
      </dgm:t>
    </dgm:pt>
    <dgm:pt modelId="{FD0150F0-C9A9-4901-BCE7-E423F6AC4A86}" type="sibTrans" cxnId="{4205EF93-7DCE-4CAD-8B7C-98955D4E3D95}">
      <dgm:prSet/>
      <dgm:spPr/>
      <dgm:t>
        <a:bodyPr/>
        <a:lstStyle/>
        <a:p>
          <a:endParaRPr lang="en-US"/>
        </a:p>
      </dgm:t>
    </dgm:pt>
    <dgm:pt modelId="{A75286FA-CC24-4BAC-A075-227D8CF29303}">
      <dgm:prSet/>
      <dgm:spPr/>
      <dgm:t>
        <a:bodyPr/>
        <a:lstStyle/>
        <a:p>
          <a:r>
            <a:rPr lang="en-GB" dirty="0"/>
            <a:t>Should be the new  “Audit, Reporting and Governance Authority” (AGRA) set to replace the Financial Reporting Council not OLAR.</a:t>
          </a:r>
          <a:endParaRPr lang="en-US" dirty="0"/>
        </a:p>
      </dgm:t>
    </dgm:pt>
    <dgm:pt modelId="{F4885A43-FD01-4C71-A4F3-10D354041B75}" type="parTrans" cxnId="{4CC47CA8-2E99-41DB-ACE7-FD87AFCC7AC6}">
      <dgm:prSet/>
      <dgm:spPr/>
      <dgm:t>
        <a:bodyPr/>
        <a:lstStyle/>
        <a:p>
          <a:endParaRPr lang="en-US"/>
        </a:p>
      </dgm:t>
    </dgm:pt>
    <dgm:pt modelId="{44AD26A1-46A1-45C7-9022-4FD80A737FC0}" type="sibTrans" cxnId="{4CC47CA8-2E99-41DB-ACE7-FD87AFCC7AC6}">
      <dgm:prSet/>
      <dgm:spPr/>
      <dgm:t>
        <a:bodyPr/>
        <a:lstStyle/>
        <a:p>
          <a:endParaRPr lang="en-US"/>
        </a:p>
      </dgm:t>
    </dgm:pt>
    <dgm:pt modelId="{093D8A1F-221D-457B-99D6-E9C7CC17B3C7}">
      <dgm:prSet/>
      <dgm:spPr/>
      <dgm:t>
        <a:bodyPr/>
        <a:lstStyle/>
        <a:p>
          <a:r>
            <a:rPr lang="en-GB" dirty="0"/>
            <a:t>Procurement/Management of contracts to stay with PSAA</a:t>
          </a:r>
          <a:endParaRPr lang="en-US" dirty="0"/>
        </a:p>
      </dgm:t>
    </dgm:pt>
    <dgm:pt modelId="{C98A9BB8-3A7C-4E06-99DD-3909131E6152}" type="parTrans" cxnId="{C8F64AFE-2758-4C9D-818B-7BF2C14F8148}">
      <dgm:prSet/>
      <dgm:spPr/>
      <dgm:t>
        <a:bodyPr/>
        <a:lstStyle/>
        <a:p>
          <a:endParaRPr lang="en-US"/>
        </a:p>
      </dgm:t>
    </dgm:pt>
    <dgm:pt modelId="{7FAA2F35-1228-472A-96FA-367FFE284F31}" type="sibTrans" cxnId="{C8F64AFE-2758-4C9D-818B-7BF2C14F8148}">
      <dgm:prSet/>
      <dgm:spPr/>
      <dgm:t>
        <a:bodyPr/>
        <a:lstStyle/>
        <a:p>
          <a:endParaRPr lang="en-US"/>
        </a:p>
      </dgm:t>
    </dgm:pt>
    <dgm:pt modelId="{44BA19D0-867B-423F-BCD3-E5F4684AA1CC}">
      <dgm:prSet/>
      <dgm:spPr/>
      <dgm:t>
        <a:bodyPr/>
        <a:lstStyle/>
        <a:p>
          <a:r>
            <a:rPr lang="en-GB" b="1"/>
            <a:t>Liaison Committee</a:t>
          </a:r>
          <a:endParaRPr lang="en-US"/>
        </a:p>
      </dgm:t>
    </dgm:pt>
    <dgm:pt modelId="{6759207C-7336-4D5F-B3E9-2EEA4EFC3AC6}" type="parTrans" cxnId="{E3ABFF0D-1B43-4234-837B-BFB9ECF23764}">
      <dgm:prSet/>
      <dgm:spPr/>
      <dgm:t>
        <a:bodyPr/>
        <a:lstStyle/>
        <a:p>
          <a:endParaRPr lang="en-US"/>
        </a:p>
      </dgm:t>
    </dgm:pt>
    <dgm:pt modelId="{1978DFA1-E280-4A46-9C5D-9C995547C7FD}" type="sibTrans" cxnId="{E3ABFF0D-1B43-4234-837B-BFB9ECF23764}">
      <dgm:prSet/>
      <dgm:spPr/>
      <dgm:t>
        <a:bodyPr/>
        <a:lstStyle/>
        <a:p>
          <a:endParaRPr lang="en-US"/>
        </a:p>
      </dgm:t>
    </dgm:pt>
    <dgm:pt modelId="{BBA672A6-56B9-449B-822B-E06E11604935}">
      <dgm:prSet/>
      <dgm:spPr/>
      <dgm:t>
        <a:bodyPr/>
        <a:lstStyle/>
        <a:p>
          <a:r>
            <a:rPr lang="en-GB" dirty="0"/>
            <a:t>Yes, to a committee </a:t>
          </a:r>
          <a:r>
            <a:rPr lang="en-GB" i="1" dirty="0"/>
            <a:t>but</a:t>
          </a:r>
          <a:r>
            <a:rPr lang="en-GB" dirty="0"/>
            <a:t> chaired by AGRA not MHCLG</a:t>
          </a:r>
          <a:endParaRPr lang="en-US" dirty="0"/>
        </a:p>
      </dgm:t>
    </dgm:pt>
    <dgm:pt modelId="{31D0EE44-E2EA-4C96-9847-28E5E6BA0E3E}" type="parTrans" cxnId="{46435FC6-A4E3-4619-8963-6474224A8E1F}">
      <dgm:prSet/>
      <dgm:spPr/>
      <dgm:t>
        <a:bodyPr/>
        <a:lstStyle/>
        <a:p>
          <a:endParaRPr lang="en-US"/>
        </a:p>
      </dgm:t>
    </dgm:pt>
    <dgm:pt modelId="{DC0C0911-88EE-4236-8DC6-B696E7D06638}" type="sibTrans" cxnId="{46435FC6-A4E3-4619-8963-6474224A8E1F}">
      <dgm:prSet/>
      <dgm:spPr/>
      <dgm:t>
        <a:bodyPr/>
        <a:lstStyle/>
        <a:p>
          <a:endParaRPr lang="en-US"/>
        </a:p>
      </dgm:t>
    </dgm:pt>
    <dgm:pt modelId="{54F56B53-3B81-43EC-9B9E-47BE935CE0A6}">
      <dgm:prSet/>
      <dgm:spPr/>
      <dgm:t>
        <a:bodyPr/>
        <a:lstStyle/>
        <a:p>
          <a:r>
            <a:rPr lang="en-GB" b="1"/>
            <a:t>Additional Audit Sanctions </a:t>
          </a:r>
          <a:endParaRPr lang="en-US"/>
        </a:p>
      </dgm:t>
    </dgm:pt>
    <dgm:pt modelId="{74249CFE-3770-4FCC-9149-CA0667863E97}" type="parTrans" cxnId="{F2138CA6-C66E-4012-BFD7-2759AA426E9C}">
      <dgm:prSet/>
      <dgm:spPr/>
      <dgm:t>
        <a:bodyPr/>
        <a:lstStyle/>
        <a:p>
          <a:endParaRPr lang="en-US"/>
        </a:p>
      </dgm:t>
    </dgm:pt>
    <dgm:pt modelId="{DEC2AE9A-21C2-4022-A119-C6A4D8C7F42D}" type="sibTrans" cxnId="{F2138CA6-C66E-4012-BFD7-2759AA426E9C}">
      <dgm:prSet/>
      <dgm:spPr/>
      <dgm:t>
        <a:bodyPr/>
        <a:lstStyle/>
        <a:p>
          <a:endParaRPr lang="en-US"/>
        </a:p>
      </dgm:t>
    </dgm:pt>
    <dgm:pt modelId="{74EBCF3D-6B3B-4EDE-9FE5-0FC2F76742BF}">
      <dgm:prSet/>
      <dgm:spPr/>
      <dgm:t>
        <a:bodyPr/>
        <a:lstStyle/>
        <a:p>
          <a:r>
            <a:rPr lang="en-GB"/>
            <a:t>Under further consideration</a:t>
          </a:r>
          <a:endParaRPr lang="en-US"/>
        </a:p>
      </dgm:t>
    </dgm:pt>
    <dgm:pt modelId="{88A3BFD4-0D2F-4823-A132-E84AE7097422}" type="parTrans" cxnId="{B28A3A2A-65E9-4154-813D-F5C4AB8B810B}">
      <dgm:prSet/>
      <dgm:spPr/>
      <dgm:t>
        <a:bodyPr/>
        <a:lstStyle/>
        <a:p>
          <a:endParaRPr lang="en-US"/>
        </a:p>
      </dgm:t>
    </dgm:pt>
    <dgm:pt modelId="{5B23E7A5-647E-4619-96D4-75AB2983B824}" type="sibTrans" cxnId="{B28A3A2A-65E9-4154-813D-F5C4AB8B810B}">
      <dgm:prSet/>
      <dgm:spPr/>
      <dgm:t>
        <a:bodyPr/>
        <a:lstStyle/>
        <a:p>
          <a:endParaRPr lang="en-US"/>
        </a:p>
      </dgm:t>
    </dgm:pt>
    <dgm:pt modelId="{7273D3B3-F0FC-42EF-A4DC-0273FB1B1820}">
      <dgm:prSet/>
      <dgm:spPr/>
      <dgm:t>
        <a:bodyPr/>
        <a:lstStyle/>
        <a:p>
          <a:r>
            <a:rPr lang="en-GB" b="1"/>
            <a:t>Review 2020 Audit Code of Practice </a:t>
          </a:r>
          <a:endParaRPr lang="en-US"/>
        </a:p>
      </dgm:t>
    </dgm:pt>
    <dgm:pt modelId="{A70BF489-1EC1-4D33-AFCE-63490F020113}" type="parTrans" cxnId="{7314CB03-0287-4ECC-BE60-BF622E55C1A3}">
      <dgm:prSet/>
      <dgm:spPr/>
      <dgm:t>
        <a:bodyPr/>
        <a:lstStyle/>
        <a:p>
          <a:endParaRPr lang="en-US"/>
        </a:p>
      </dgm:t>
    </dgm:pt>
    <dgm:pt modelId="{73D24B4F-C26E-4795-AE0C-EFCC738CF286}" type="sibTrans" cxnId="{7314CB03-0287-4ECC-BE60-BF622E55C1A3}">
      <dgm:prSet/>
      <dgm:spPr/>
      <dgm:t>
        <a:bodyPr/>
        <a:lstStyle/>
        <a:p>
          <a:endParaRPr lang="en-US"/>
        </a:p>
      </dgm:t>
    </dgm:pt>
    <dgm:pt modelId="{B2F2BC64-E11D-498A-8280-A77122A89954}">
      <dgm:prSet/>
      <dgm:spPr/>
      <dgm:t>
        <a:bodyPr/>
        <a:lstStyle/>
        <a:p>
          <a:r>
            <a:rPr lang="en-GB" dirty="0"/>
            <a:t>Accept and look to AGRA to  undertake the post implementation review</a:t>
          </a:r>
          <a:endParaRPr lang="en-US" dirty="0"/>
        </a:p>
      </dgm:t>
    </dgm:pt>
    <dgm:pt modelId="{CCBA70E8-65E7-44A2-B7DB-03DE23F852F0}" type="parTrans" cxnId="{65CDE631-37FC-450F-B548-6DA1E5E3E1B5}">
      <dgm:prSet/>
      <dgm:spPr/>
      <dgm:t>
        <a:bodyPr/>
        <a:lstStyle/>
        <a:p>
          <a:endParaRPr lang="en-US"/>
        </a:p>
      </dgm:t>
    </dgm:pt>
    <dgm:pt modelId="{51307AFD-9D4D-4B30-BAFC-5C43A48E2B89}" type="sibTrans" cxnId="{65CDE631-37FC-450F-B548-6DA1E5E3E1B5}">
      <dgm:prSet/>
      <dgm:spPr/>
      <dgm:t>
        <a:bodyPr/>
        <a:lstStyle/>
        <a:p>
          <a:endParaRPr lang="en-US"/>
        </a:p>
      </dgm:t>
    </dgm:pt>
    <dgm:pt modelId="{A90D1EE5-A7AE-4828-A2AD-EE3ACA830D98}">
      <dgm:prSet/>
      <dgm:spPr/>
      <dgm:t>
        <a:bodyPr/>
        <a:lstStyle/>
        <a:p>
          <a:r>
            <a:rPr lang="en-GB" b="1"/>
            <a:t>Assurance of financial sustainability of LAs</a:t>
          </a:r>
          <a:endParaRPr lang="en-US"/>
        </a:p>
      </dgm:t>
    </dgm:pt>
    <dgm:pt modelId="{F10B8E37-E714-47B5-824F-B18C8FCEE41D}" type="parTrans" cxnId="{1877C9F8-0EAE-439F-B2B0-770A4A9BF9DD}">
      <dgm:prSet/>
      <dgm:spPr/>
      <dgm:t>
        <a:bodyPr/>
        <a:lstStyle/>
        <a:p>
          <a:endParaRPr lang="en-US"/>
        </a:p>
      </dgm:t>
    </dgm:pt>
    <dgm:pt modelId="{6D93990F-4ED1-4CB5-9478-9083763BF143}" type="sibTrans" cxnId="{1877C9F8-0EAE-439F-B2B0-770A4A9BF9DD}">
      <dgm:prSet/>
      <dgm:spPr/>
      <dgm:t>
        <a:bodyPr/>
        <a:lstStyle/>
        <a:p>
          <a:endParaRPr lang="en-US"/>
        </a:p>
      </dgm:t>
    </dgm:pt>
    <dgm:pt modelId="{FAFC4E5F-3510-4433-9C73-FF761FE1F343}">
      <dgm:prSet/>
      <dgm:spPr/>
      <dgm:t>
        <a:bodyPr/>
        <a:lstStyle/>
        <a:p>
          <a:r>
            <a:rPr lang="en-GB"/>
            <a:t>Accept additional data in 2020/2021 and monitoring financial pressures from COVID</a:t>
          </a:r>
          <a:endParaRPr lang="en-US"/>
        </a:p>
      </dgm:t>
    </dgm:pt>
    <dgm:pt modelId="{13876D20-EE4A-49AB-9A1A-225B5924A248}" type="parTrans" cxnId="{22BD9071-A7DD-4DDB-AB84-9A77CE39A3DC}">
      <dgm:prSet/>
      <dgm:spPr/>
      <dgm:t>
        <a:bodyPr/>
        <a:lstStyle/>
        <a:p>
          <a:endParaRPr lang="en-US"/>
        </a:p>
      </dgm:t>
    </dgm:pt>
    <dgm:pt modelId="{AF57ABF0-E357-4D89-A985-03BE5C939F7F}" type="sibTrans" cxnId="{22BD9071-A7DD-4DDB-AB84-9A77CE39A3DC}">
      <dgm:prSet/>
      <dgm:spPr/>
      <dgm:t>
        <a:bodyPr/>
        <a:lstStyle/>
        <a:p>
          <a:endParaRPr lang="en-US"/>
        </a:p>
      </dgm:t>
    </dgm:pt>
    <dgm:pt modelId="{463B11BD-A108-436D-905C-907116FF68AA}" type="pres">
      <dgm:prSet presAssocID="{675D694F-7CB8-458B-B5BD-409A6CD29C30}" presName="linear" presStyleCnt="0">
        <dgm:presLayoutVars>
          <dgm:animLvl val="lvl"/>
          <dgm:resizeHandles val="exact"/>
        </dgm:presLayoutVars>
      </dgm:prSet>
      <dgm:spPr/>
    </dgm:pt>
    <dgm:pt modelId="{58B7649C-637C-4DD3-852A-ED3E03807636}" type="pres">
      <dgm:prSet presAssocID="{A8A3FB07-52B8-4666-AD24-E5F2C440760E}" presName="parentText" presStyleLbl="node1" presStyleIdx="0" presStyleCnt="5">
        <dgm:presLayoutVars>
          <dgm:chMax val="0"/>
          <dgm:bulletEnabled val="1"/>
        </dgm:presLayoutVars>
      </dgm:prSet>
      <dgm:spPr/>
    </dgm:pt>
    <dgm:pt modelId="{D1DE532A-0E7D-47B8-BC3D-CBBEB28D4DDF}" type="pres">
      <dgm:prSet presAssocID="{A8A3FB07-52B8-4666-AD24-E5F2C440760E}" presName="childText" presStyleLbl="revTx" presStyleIdx="0" presStyleCnt="5">
        <dgm:presLayoutVars>
          <dgm:bulletEnabled val="1"/>
        </dgm:presLayoutVars>
      </dgm:prSet>
      <dgm:spPr/>
    </dgm:pt>
    <dgm:pt modelId="{2CBC41CA-AEA3-4F57-8049-5E9E83611055}" type="pres">
      <dgm:prSet presAssocID="{44BA19D0-867B-423F-BCD3-E5F4684AA1CC}" presName="parentText" presStyleLbl="node1" presStyleIdx="1" presStyleCnt="5">
        <dgm:presLayoutVars>
          <dgm:chMax val="0"/>
          <dgm:bulletEnabled val="1"/>
        </dgm:presLayoutVars>
      </dgm:prSet>
      <dgm:spPr/>
    </dgm:pt>
    <dgm:pt modelId="{BBA52EDE-9F23-4C5A-99F8-1802219AF5F1}" type="pres">
      <dgm:prSet presAssocID="{44BA19D0-867B-423F-BCD3-E5F4684AA1CC}" presName="childText" presStyleLbl="revTx" presStyleIdx="1" presStyleCnt="5">
        <dgm:presLayoutVars>
          <dgm:bulletEnabled val="1"/>
        </dgm:presLayoutVars>
      </dgm:prSet>
      <dgm:spPr/>
    </dgm:pt>
    <dgm:pt modelId="{04E431AA-55E4-4CCB-88D5-814C7794CF9B}" type="pres">
      <dgm:prSet presAssocID="{54F56B53-3B81-43EC-9B9E-47BE935CE0A6}" presName="parentText" presStyleLbl="node1" presStyleIdx="2" presStyleCnt="5">
        <dgm:presLayoutVars>
          <dgm:chMax val="0"/>
          <dgm:bulletEnabled val="1"/>
        </dgm:presLayoutVars>
      </dgm:prSet>
      <dgm:spPr/>
    </dgm:pt>
    <dgm:pt modelId="{A1E3B973-894E-4698-9CD2-A8866E18357F}" type="pres">
      <dgm:prSet presAssocID="{54F56B53-3B81-43EC-9B9E-47BE935CE0A6}" presName="childText" presStyleLbl="revTx" presStyleIdx="2" presStyleCnt="5">
        <dgm:presLayoutVars>
          <dgm:bulletEnabled val="1"/>
        </dgm:presLayoutVars>
      </dgm:prSet>
      <dgm:spPr/>
    </dgm:pt>
    <dgm:pt modelId="{7F33350B-741A-4BAA-84E3-7F254F6FD50D}" type="pres">
      <dgm:prSet presAssocID="{7273D3B3-F0FC-42EF-A4DC-0273FB1B1820}" presName="parentText" presStyleLbl="node1" presStyleIdx="3" presStyleCnt="5">
        <dgm:presLayoutVars>
          <dgm:chMax val="0"/>
          <dgm:bulletEnabled val="1"/>
        </dgm:presLayoutVars>
      </dgm:prSet>
      <dgm:spPr/>
    </dgm:pt>
    <dgm:pt modelId="{D03195CB-9D2F-4EFE-A545-89AFFDDA89EA}" type="pres">
      <dgm:prSet presAssocID="{7273D3B3-F0FC-42EF-A4DC-0273FB1B1820}" presName="childText" presStyleLbl="revTx" presStyleIdx="3" presStyleCnt="5">
        <dgm:presLayoutVars>
          <dgm:bulletEnabled val="1"/>
        </dgm:presLayoutVars>
      </dgm:prSet>
      <dgm:spPr/>
    </dgm:pt>
    <dgm:pt modelId="{B3CBF349-20FF-449A-BD81-D51DBE9B7984}" type="pres">
      <dgm:prSet presAssocID="{A90D1EE5-A7AE-4828-A2AD-EE3ACA830D98}" presName="parentText" presStyleLbl="node1" presStyleIdx="4" presStyleCnt="5">
        <dgm:presLayoutVars>
          <dgm:chMax val="0"/>
          <dgm:bulletEnabled val="1"/>
        </dgm:presLayoutVars>
      </dgm:prSet>
      <dgm:spPr/>
    </dgm:pt>
    <dgm:pt modelId="{DA8E5CFC-EFC1-4FA4-BA57-D7E9B481380A}" type="pres">
      <dgm:prSet presAssocID="{A90D1EE5-A7AE-4828-A2AD-EE3ACA830D98}" presName="childText" presStyleLbl="revTx" presStyleIdx="4" presStyleCnt="5">
        <dgm:presLayoutVars>
          <dgm:bulletEnabled val="1"/>
        </dgm:presLayoutVars>
      </dgm:prSet>
      <dgm:spPr/>
    </dgm:pt>
  </dgm:ptLst>
  <dgm:cxnLst>
    <dgm:cxn modelId="{7314CB03-0287-4ECC-BE60-BF622E55C1A3}" srcId="{675D694F-7CB8-458B-B5BD-409A6CD29C30}" destId="{7273D3B3-F0FC-42EF-A4DC-0273FB1B1820}" srcOrd="3" destOrd="0" parTransId="{A70BF489-1EC1-4D33-AFCE-63490F020113}" sibTransId="{73D24B4F-C26E-4795-AE0C-EFCC738CF286}"/>
    <dgm:cxn modelId="{C30FF504-A858-4C6D-9BE5-F78ABDBA46CC}" type="presOf" srcId="{093D8A1F-221D-457B-99D6-E9C7CC17B3C7}" destId="{D1DE532A-0E7D-47B8-BC3D-CBBEB28D4DDF}" srcOrd="0" destOrd="1" presId="urn:microsoft.com/office/officeart/2005/8/layout/vList2"/>
    <dgm:cxn modelId="{E3ABFF0D-1B43-4234-837B-BFB9ECF23764}" srcId="{675D694F-7CB8-458B-B5BD-409A6CD29C30}" destId="{44BA19D0-867B-423F-BCD3-E5F4684AA1CC}" srcOrd="1" destOrd="0" parTransId="{6759207C-7336-4D5F-B3E9-2EEA4EFC3AC6}" sibTransId="{1978DFA1-E280-4A46-9C5D-9C995547C7FD}"/>
    <dgm:cxn modelId="{A4A60D10-F781-4452-BDDD-8E9C458765D8}" type="presOf" srcId="{A8A3FB07-52B8-4666-AD24-E5F2C440760E}" destId="{58B7649C-637C-4DD3-852A-ED3E03807636}" srcOrd="0" destOrd="0" presId="urn:microsoft.com/office/officeart/2005/8/layout/vList2"/>
    <dgm:cxn modelId="{C7960017-BDA7-4FA3-8674-BF18EA5FF8B1}" type="presOf" srcId="{54F56B53-3B81-43EC-9B9E-47BE935CE0A6}" destId="{04E431AA-55E4-4CCB-88D5-814C7794CF9B}" srcOrd="0" destOrd="0" presId="urn:microsoft.com/office/officeart/2005/8/layout/vList2"/>
    <dgm:cxn modelId="{B28A3A2A-65E9-4154-813D-F5C4AB8B810B}" srcId="{54F56B53-3B81-43EC-9B9E-47BE935CE0A6}" destId="{74EBCF3D-6B3B-4EDE-9FE5-0FC2F76742BF}" srcOrd="0" destOrd="0" parTransId="{88A3BFD4-0D2F-4823-A132-E84AE7097422}" sibTransId="{5B23E7A5-647E-4619-96D4-75AB2983B824}"/>
    <dgm:cxn modelId="{65CDE631-37FC-450F-B548-6DA1E5E3E1B5}" srcId="{7273D3B3-F0FC-42EF-A4DC-0273FB1B1820}" destId="{B2F2BC64-E11D-498A-8280-A77122A89954}" srcOrd="0" destOrd="0" parTransId="{CCBA70E8-65E7-44A2-B7DB-03DE23F852F0}" sibTransId="{51307AFD-9D4D-4B30-BAFC-5C43A48E2B89}"/>
    <dgm:cxn modelId="{2250E45B-13CE-4C35-B991-2F6BF63813F7}" type="presOf" srcId="{FAFC4E5F-3510-4433-9C73-FF761FE1F343}" destId="{DA8E5CFC-EFC1-4FA4-BA57-D7E9B481380A}" srcOrd="0" destOrd="0" presId="urn:microsoft.com/office/officeart/2005/8/layout/vList2"/>
    <dgm:cxn modelId="{61EF7647-0BC6-4922-A7C2-1419055A3AFC}" type="presOf" srcId="{44BA19D0-867B-423F-BCD3-E5F4684AA1CC}" destId="{2CBC41CA-AEA3-4F57-8049-5E9E83611055}" srcOrd="0" destOrd="0" presId="urn:microsoft.com/office/officeart/2005/8/layout/vList2"/>
    <dgm:cxn modelId="{22BD9071-A7DD-4DDB-AB84-9A77CE39A3DC}" srcId="{A90D1EE5-A7AE-4828-A2AD-EE3ACA830D98}" destId="{FAFC4E5F-3510-4433-9C73-FF761FE1F343}" srcOrd="0" destOrd="0" parTransId="{13876D20-EE4A-49AB-9A1A-225B5924A248}" sibTransId="{AF57ABF0-E357-4D89-A985-03BE5C939F7F}"/>
    <dgm:cxn modelId="{3CC17E55-87C2-4730-963C-E5D895D21A4C}" type="presOf" srcId="{675D694F-7CB8-458B-B5BD-409A6CD29C30}" destId="{463B11BD-A108-436D-905C-907116FF68AA}" srcOrd="0" destOrd="0" presId="urn:microsoft.com/office/officeart/2005/8/layout/vList2"/>
    <dgm:cxn modelId="{05239C88-82F8-4791-B486-9876EBC55D41}" type="presOf" srcId="{B2F2BC64-E11D-498A-8280-A77122A89954}" destId="{D03195CB-9D2F-4EFE-A545-89AFFDDA89EA}" srcOrd="0" destOrd="0" presId="urn:microsoft.com/office/officeart/2005/8/layout/vList2"/>
    <dgm:cxn modelId="{4205EF93-7DCE-4CAD-8B7C-98955D4E3D95}" srcId="{675D694F-7CB8-458B-B5BD-409A6CD29C30}" destId="{A8A3FB07-52B8-4666-AD24-E5F2C440760E}" srcOrd="0" destOrd="0" parTransId="{2EECCCD9-3269-41FE-AFA9-3751723EF6AA}" sibTransId="{FD0150F0-C9A9-4901-BCE7-E423F6AC4A86}"/>
    <dgm:cxn modelId="{F2138CA6-C66E-4012-BFD7-2759AA426E9C}" srcId="{675D694F-7CB8-458B-B5BD-409A6CD29C30}" destId="{54F56B53-3B81-43EC-9B9E-47BE935CE0A6}" srcOrd="2" destOrd="0" parTransId="{74249CFE-3770-4FCC-9149-CA0667863E97}" sibTransId="{DEC2AE9A-21C2-4022-A119-C6A4D8C7F42D}"/>
    <dgm:cxn modelId="{4CC47CA8-2E99-41DB-ACE7-FD87AFCC7AC6}" srcId="{A8A3FB07-52B8-4666-AD24-E5F2C440760E}" destId="{A75286FA-CC24-4BAC-A075-227D8CF29303}" srcOrd="0" destOrd="0" parTransId="{F4885A43-FD01-4C71-A4F3-10D354041B75}" sibTransId="{44AD26A1-46A1-45C7-9022-4FD80A737FC0}"/>
    <dgm:cxn modelId="{F2A1D1AF-68FC-4169-BC61-6FF980A79A00}" type="presOf" srcId="{A90D1EE5-A7AE-4828-A2AD-EE3ACA830D98}" destId="{B3CBF349-20FF-449A-BD81-D51DBE9B7984}" srcOrd="0" destOrd="0" presId="urn:microsoft.com/office/officeart/2005/8/layout/vList2"/>
    <dgm:cxn modelId="{46435FC6-A4E3-4619-8963-6474224A8E1F}" srcId="{44BA19D0-867B-423F-BCD3-E5F4684AA1CC}" destId="{BBA672A6-56B9-449B-822B-E06E11604935}" srcOrd="0" destOrd="0" parTransId="{31D0EE44-E2EA-4C96-9847-28E5E6BA0E3E}" sibTransId="{DC0C0911-88EE-4236-8DC6-B696E7D06638}"/>
    <dgm:cxn modelId="{7406EFDD-7484-4DB7-A858-BB689A7F0949}" type="presOf" srcId="{7273D3B3-F0FC-42EF-A4DC-0273FB1B1820}" destId="{7F33350B-741A-4BAA-84E3-7F254F6FD50D}" srcOrd="0" destOrd="0" presId="urn:microsoft.com/office/officeart/2005/8/layout/vList2"/>
    <dgm:cxn modelId="{F49260E6-2C17-49E3-B047-1BECFBBF2B58}" type="presOf" srcId="{BBA672A6-56B9-449B-822B-E06E11604935}" destId="{BBA52EDE-9F23-4C5A-99F8-1802219AF5F1}" srcOrd="0" destOrd="0" presId="urn:microsoft.com/office/officeart/2005/8/layout/vList2"/>
    <dgm:cxn modelId="{65FDCAEC-62BC-457F-9B08-A4C5C60C152E}" type="presOf" srcId="{A75286FA-CC24-4BAC-A075-227D8CF29303}" destId="{D1DE532A-0E7D-47B8-BC3D-CBBEB28D4DDF}" srcOrd="0" destOrd="0" presId="urn:microsoft.com/office/officeart/2005/8/layout/vList2"/>
    <dgm:cxn modelId="{7027B9F7-9DDB-4B12-8D88-098755BBBB51}" type="presOf" srcId="{74EBCF3D-6B3B-4EDE-9FE5-0FC2F76742BF}" destId="{A1E3B973-894E-4698-9CD2-A8866E18357F}" srcOrd="0" destOrd="0" presId="urn:microsoft.com/office/officeart/2005/8/layout/vList2"/>
    <dgm:cxn modelId="{1877C9F8-0EAE-439F-B2B0-770A4A9BF9DD}" srcId="{675D694F-7CB8-458B-B5BD-409A6CD29C30}" destId="{A90D1EE5-A7AE-4828-A2AD-EE3ACA830D98}" srcOrd="4" destOrd="0" parTransId="{F10B8E37-E714-47B5-824F-B18C8FCEE41D}" sibTransId="{6D93990F-4ED1-4CB5-9478-9083763BF143}"/>
    <dgm:cxn modelId="{C8F64AFE-2758-4C9D-818B-7BF2C14F8148}" srcId="{A8A3FB07-52B8-4666-AD24-E5F2C440760E}" destId="{093D8A1F-221D-457B-99D6-E9C7CC17B3C7}" srcOrd="1" destOrd="0" parTransId="{C98A9BB8-3A7C-4E06-99DD-3909131E6152}" sibTransId="{7FAA2F35-1228-472A-96FA-367FFE284F31}"/>
    <dgm:cxn modelId="{575E3AD6-4740-4F8D-B488-E2A772310D2F}" type="presParOf" srcId="{463B11BD-A108-436D-905C-907116FF68AA}" destId="{58B7649C-637C-4DD3-852A-ED3E03807636}" srcOrd="0" destOrd="0" presId="urn:microsoft.com/office/officeart/2005/8/layout/vList2"/>
    <dgm:cxn modelId="{69A3BF1B-3CC8-4D47-BF7A-C9AAA07B3BCC}" type="presParOf" srcId="{463B11BD-A108-436D-905C-907116FF68AA}" destId="{D1DE532A-0E7D-47B8-BC3D-CBBEB28D4DDF}" srcOrd="1" destOrd="0" presId="urn:microsoft.com/office/officeart/2005/8/layout/vList2"/>
    <dgm:cxn modelId="{3E56E919-1938-4B6E-BF76-3B0E1788AC76}" type="presParOf" srcId="{463B11BD-A108-436D-905C-907116FF68AA}" destId="{2CBC41CA-AEA3-4F57-8049-5E9E83611055}" srcOrd="2" destOrd="0" presId="urn:microsoft.com/office/officeart/2005/8/layout/vList2"/>
    <dgm:cxn modelId="{75C234DC-C321-45D1-A0FE-33AE2734AA97}" type="presParOf" srcId="{463B11BD-A108-436D-905C-907116FF68AA}" destId="{BBA52EDE-9F23-4C5A-99F8-1802219AF5F1}" srcOrd="3" destOrd="0" presId="urn:microsoft.com/office/officeart/2005/8/layout/vList2"/>
    <dgm:cxn modelId="{C0B35A5D-24AF-40A8-B84E-5A1004AE6629}" type="presParOf" srcId="{463B11BD-A108-436D-905C-907116FF68AA}" destId="{04E431AA-55E4-4CCB-88D5-814C7794CF9B}" srcOrd="4" destOrd="0" presId="urn:microsoft.com/office/officeart/2005/8/layout/vList2"/>
    <dgm:cxn modelId="{274E53E4-D305-422F-9B7B-B09F5719B2B2}" type="presParOf" srcId="{463B11BD-A108-436D-905C-907116FF68AA}" destId="{A1E3B973-894E-4698-9CD2-A8866E18357F}" srcOrd="5" destOrd="0" presId="urn:microsoft.com/office/officeart/2005/8/layout/vList2"/>
    <dgm:cxn modelId="{9FE66AEA-07DD-4451-B78B-6F8B091E887B}" type="presParOf" srcId="{463B11BD-A108-436D-905C-907116FF68AA}" destId="{7F33350B-741A-4BAA-84E3-7F254F6FD50D}" srcOrd="6" destOrd="0" presId="urn:microsoft.com/office/officeart/2005/8/layout/vList2"/>
    <dgm:cxn modelId="{E3D2A0F5-3471-479A-9BE9-60CA78A599C6}" type="presParOf" srcId="{463B11BD-A108-436D-905C-907116FF68AA}" destId="{D03195CB-9D2F-4EFE-A545-89AFFDDA89EA}" srcOrd="7" destOrd="0" presId="urn:microsoft.com/office/officeart/2005/8/layout/vList2"/>
    <dgm:cxn modelId="{277F0BFE-25E9-49D8-8C09-7FDE71E94526}" type="presParOf" srcId="{463B11BD-A108-436D-905C-907116FF68AA}" destId="{B3CBF349-20FF-449A-BD81-D51DBE9B7984}" srcOrd="8" destOrd="0" presId="urn:microsoft.com/office/officeart/2005/8/layout/vList2"/>
    <dgm:cxn modelId="{4462447D-060D-4CBC-ADAC-462CFCEC5998}" type="presParOf" srcId="{463B11BD-A108-436D-905C-907116FF68AA}" destId="{DA8E5CFC-EFC1-4FA4-BA57-D7E9B481380A}"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807362-F4FA-4C65-A0C7-1BB58DE32FB1}"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BADF6234-9FDA-4093-8A90-9E648BBC0D3D}">
      <dgm:prSet/>
      <dgm:spPr/>
      <dgm:t>
        <a:bodyPr/>
        <a:lstStyle/>
        <a:p>
          <a:r>
            <a:rPr lang="en-GB"/>
            <a:t>Local authority financial reporting and external audit in England had become </a:t>
          </a:r>
          <a:r>
            <a:rPr lang="en-GB" b="1"/>
            <a:t>unfit for purpose </a:t>
          </a:r>
          <a:r>
            <a:rPr lang="en-GB"/>
            <a:t>and the 2013 Local Audit and Accountability Act had </a:t>
          </a:r>
          <a:r>
            <a:rPr lang="en-GB" b="1"/>
            <a:t>exacerbated its inadequacy</a:t>
          </a:r>
          <a:endParaRPr lang="en-US"/>
        </a:p>
      </dgm:t>
    </dgm:pt>
    <dgm:pt modelId="{E004A78B-D3FE-4CB7-B013-C6AADD930C4F}" type="parTrans" cxnId="{C698AF7F-31C3-4F7D-9B32-6BF053E94E8F}">
      <dgm:prSet/>
      <dgm:spPr/>
      <dgm:t>
        <a:bodyPr/>
        <a:lstStyle/>
        <a:p>
          <a:endParaRPr lang="en-US"/>
        </a:p>
      </dgm:t>
    </dgm:pt>
    <dgm:pt modelId="{6E72D71B-5165-4C93-9FD3-72D1E318C009}" type="sibTrans" cxnId="{C698AF7F-31C3-4F7D-9B32-6BF053E94E8F}">
      <dgm:prSet/>
      <dgm:spPr/>
      <dgm:t>
        <a:bodyPr/>
        <a:lstStyle/>
        <a:p>
          <a:endParaRPr lang="en-US"/>
        </a:p>
      </dgm:t>
    </dgm:pt>
    <dgm:pt modelId="{73CD3C0E-817D-48B2-8589-C2E16E60BF98}">
      <dgm:prSet/>
      <dgm:spPr/>
      <dgm:t>
        <a:bodyPr/>
        <a:lstStyle/>
        <a:p>
          <a:r>
            <a:rPr lang="en-GB" b="1"/>
            <a:t>Austerity</a:t>
          </a:r>
          <a:r>
            <a:rPr lang="en-GB"/>
            <a:t> had accelerated the </a:t>
          </a:r>
          <a:r>
            <a:rPr lang="en-GB" b="1"/>
            <a:t>realization and acceptance </a:t>
          </a:r>
          <a:r>
            <a:rPr lang="en-GB"/>
            <a:t>of the need for significant change</a:t>
          </a:r>
          <a:endParaRPr lang="en-US"/>
        </a:p>
      </dgm:t>
    </dgm:pt>
    <dgm:pt modelId="{D236B1B0-814A-4B32-B399-5AE4FFEE16F6}" type="parTrans" cxnId="{BE121B19-A030-42CB-BA74-0A4EDC0610AB}">
      <dgm:prSet/>
      <dgm:spPr/>
      <dgm:t>
        <a:bodyPr/>
        <a:lstStyle/>
        <a:p>
          <a:endParaRPr lang="en-US"/>
        </a:p>
      </dgm:t>
    </dgm:pt>
    <dgm:pt modelId="{2E2D49E4-667E-410F-991C-09207308C6E5}" type="sibTrans" cxnId="{BE121B19-A030-42CB-BA74-0A4EDC0610AB}">
      <dgm:prSet/>
      <dgm:spPr/>
      <dgm:t>
        <a:bodyPr/>
        <a:lstStyle/>
        <a:p>
          <a:endParaRPr lang="en-US"/>
        </a:p>
      </dgm:t>
    </dgm:pt>
    <dgm:pt modelId="{70EB3840-3B59-47F5-9A9D-7AA95018A579}">
      <dgm:prSet/>
      <dgm:spPr/>
      <dgm:t>
        <a:bodyPr/>
        <a:lstStyle/>
        <a:p>
          <a:r>
            <a:rPr lang="en-GB"/>
            <a:t>Parallel inadequacies in private sector audit, financial reporting and the operation of the audit market further helped </a:t>
          </a:r>
          <a:r>
            <a:rPr lang="en-GB" b="1"/>
            <a:t>‘legitimise’ the need for radical change</a:t>
          </a:r>
          <a:r>
            <a:rPr lang="en-GB"/>
            <a:t>.</a:t>
          </a:r>
          <a:endParaRPr lang="en-US"/>
        </a:p>
      </dgm:t>
    </dgm:pt>
    <dgm:pt modelId="{241B3A31-F118-41A9-9E70-7737FA0F3A62}" type="parTrans" cxnId="{F3760505-57D1-49CB-889B-FC7D5197A9C7}">
      <dgm:prSet/>
      <dgm:spPr/>
      <dgm:t>
        <a:bodyPr/>
        <a:lstStyle/>
        <a:p>
          <a:endParaRPr lang="en-US"/>
        </a:p>
      </dgm:t>
    </dgm:pt>
    <dgm:pt modelId="{78DF8FED-16C3-4F4A-957E-455FFC7D142C}" type="sibTrans" cxnId="{F3760505-57D1-49CB-889B-FC7D5197A9C7}">
      <dgm:prSet/>
      <dgm:spPr/>
      <dgm:t>
        <a:bodyPr/>
        <a:lstStyle/>
        <a:p>
          <a:endParaRPr lang="en-US"/>
        </a:p>
      </dgm:t>
    </dgm:pt>
    <dgm:pt modelId="{7AFA31EA-CD33-4832-8A75-03A2571A42F0}">
      <dgm:prSet/>
      <dgm:spPr/>
      <dgm:t>
        <a:bodyPr/>
        <a:lstStyle/>
        <a:p>
          <a:r>
            <a:rPr lang="en-GB"/>
            <a:t>All Redmond’s technical and process changes where accepted – but </a:t>
          </a:r>
          <a:r>
            <a:rPr lang="en-GB" b="1" i="1"/>
            <a:t>ideological</a:t>
          </a:r>
          <a:r>
            <a:rPr lang="en-GB" b="1"/>
            <a:t> and  </a:t>
          </a:r>
          <a:r>
            <a:rPr lang="en-GB" b="1" i="1"/>
            <a:t>political</a:t>
          </a:r>
          <a:r>
            <a:rPr lang="en-GB" b="1"/>
            <a:t> </a:t>
          </a:r>
          <a:r>
            <a:rPr lang="en-GB" b="1" i="1"/>
            <a:t>presentational</a:t>
          </a:r>
          <a:r>
            <a:rPr lang="en-GB" b="1"/>
            <a:t> factors </a:t>
          </a:r>
          <a:r>
            <a:rPr lang="en-GB"/>
            <a:t>rather than rational or operational  considerations are </a:t>
          </a:r>
          <a:r>
            <a:rPr lang="en-GB" b="1"/>
            <a:t>determining sector leadership decisions   </a:t>
          </a:r>
          <a:endParaRPr lang="en-US"/>
        </a:p>
      </dgm:t>
    </dgm:pt>
    <dgm:pt modelId="{FE08702E-35FD-4648-B9BB-8B37EA68ADA9}" type="parTrans" cxnId="{BD465979-A63F-4DFD-ADF0-FEC2EB28324C}">
      <dgm:prSet/>
      <dgm:spPr/>
      <dgm:t>
        <a:bodyPr/>
        <a:lstStyle/>
        <a:p>
          <a:endParaRPr lang="en-US"/>
        </a:p>
      </dgm:t>
    </dgm:pt>
    <dgm:pt modelId="{7D43525E-DD7D-4A80-9046-DB3993030ADC}" type="sibTrans" cxnId="{BD465979-A63F-4DFD-ADF0-FEC2EB28324C}">
      <dgm:prSet/>
      <dgm:spPr/>
      <dgm:t>
        <a:bodyPr/>
        <a:lstStyle/>
        <a:p>
          <a:endParaRPr lang="en-US"/>
        </a:p>
      </dgm:t>
    </dgm:pt>
    <dgm:pt modelId="{06E6A6ED-0364-4CF4-B605-7EE4786A5752}" type="pres">
      <dgm:prSet presAssocID="{AD807362-F4FA-4C65-A0C7-1BB58DE32FB1}" presName="vert0" presStyleCnt="0">
        <dgm:presLayoutVars>
          <dgm:dir/>
          <dgm:animOne val="branch"/>
          <dgm:animLvl val="lvl"/>
        </dgm:presLayoutVars>
      </dgm:prSet>
      <dgm:spPr/>
    </dgm:pt>
    <dgm:pt modelId="{B4C8F502-AE03-4A90-BA53-80FF005A45DC}" type="pres">
      <dgm:prSet presAssocID="{BADF6234-9FDA-4093-8A90-9E648BBC0D3D}" presName="thickLine" presStyleLbl="alignNode1" presStyleIdx="0" presStyleCnt="4"/>
      <dgm:spPr/>
    </dgm:pt>
    <dgm:pt modelId="{CD636528-A67D-4CBB-9CCE-B45E5E0E6524}" type="pres">
      <dgm:prSet presAssocID="{BADF6234-9FDA-4093-8A90-9E648BBC0D3D}" presName="horz1" presStyleCnt="0"/>
      <dgm:spPr/>
    </dgm:pt>
    <dgm:pt modelId="{0BDC1D66-6F26-48C9-85AA-6CC153DA711F}" type="pres">
      <dgm:prSet presAssocID="{BADF6234-9FDA-4093-8A90-9E648BBC0D3D}" presName="tx1" presStyleLbl="revTx" presStyleIdx="0" presStyleCnt="4"/>
      <dgm:spPr/>
    </dgm:pt>
    <dgm:pt modelId="{D10DC8D5-B708-41A3-87A6-A4F79396808F}" type="pres">
      <dgm:prSet presAssocID="{BADF6234-9FDA-4093-8A90-9E648BBC0D3D}" presName="vert1" presStyleCnt="0"/>
      <dgm:spPr/>
    </dgm:pt>
    <dgm:pt modelId="{DE038474-34D5-472F-8C66-58C503834776}" type="pres">
      <dgm:prSet presAssocID="{73CD3C0E-817D-48B2-8589-C2E16E60BF98}" presName="thickLine" presStyleLbl="alignNode1" presStyleIdx="1" presStyleCnt="4"/>
      <dgm:spPr/>
    </dgm:pt>
    <dgm:pt modelId="{B331231F-B5D4-43AE-A623-0825BB6B1A8C}" type="pres">
      <dgm:prSet presAssocID="{73CD3C0E-817D-48B2-8589-C2E16E60BF98}" presName="horz1" presStyleCnt="0"/>
      <dgm:spPr/>
    </dgm:pt>
    <dgm:pt modelId="{77B6B608-87D5-4EC0-8CDB-5108A07964A5}" type="pres">
      <dgm:prSet presAssocID="{73CD3C0E-817D-48B2-8589-C2E16E60BF98}" presName="tx1" presStyleLbl="revTx" presStyleIdx="1" presStyleCnt="4"/>
      <dgm:spPr/>
    </dgm:pt>
    <dgm:pt modelId="{FEC4D35F-47FF-4B50-8DB2-26485447F2A5}" type="pres">
      <dgm:prSet presAssocID="{73CD3C0E-817D-48B2-8589-C2E16E60BF98}" presName="vert1" presStyleCnt="0"/>
      <dgm:spPr/>
    </dgm:pt>
    <dgm:pt modelId="{99F44657-CE80-47BC-A0BC-48D9CD4177B7}" type="pres">
      <dgm:prSet presAssocID="{70EB3840-3B59-47F5-9A9D-7AA95018A579}" presName="thickLine" presStyleLbl="alignNode1" presStyleIdx="2" presStyleCnt="4"/>
      <dgm:spPr/>
    </dgm:pt>
    <dgm:pt modelId="{6801EC62-2807-4022-92EB-D76CA57485A3}" type="pres">
      <dgm:prSet presAssocID="{70EB3840-3B59-47F5-9A9D-7AA95018A579}" presName="horz1" presStyleCnt="0"/>
      <dgm:spPr/>
    </dgm:pt>
    <dgm:pt modelId="{2C9CDA3A-F912-42BB-8B27-DB08C09F6C0C}" type="pres">
      <dgm:prSet presAssocID="{70EB3840-3B59-47F5-9A9D-7AA95018A579}" presName="tx1" presStyleLbl="revTx" presStyleIdx="2" presStyleCnt="4"/>
      <dgm:spPr/>
    </dgm:pt>
    <dgm:pt modelId="{443D6ED8-AB0E-4D73-B4AC-72A41306EAFE}" type="pres">
      <dgm:prSet presAssocID="{70EB3840-3B59-47F5-9A9D-7AA95018A579}" presName="vert1" presStyleCnt="0"/>
      <dgm:spPr/>
    </dgm:pt>
    <dgm:pt modelId="{BC27546E-36AD-41AD-8A18-07523E7988BD}" type="pres">
      <dgm:prSet presAssocID="{7AFA31EA-CD33-4832-8A75-03A2571A42F0}" presName="thickLine" presStyleLbl="alignNode1" presStyleIdx="3" presStyleCnt="4"/>
      <dgm:spPr/>
    </dgm:pt>
    <dgm:pt modelId="{5E536839-84D3-45A0-918E-CC24EC3D481E}" type="pres">
      <dgm:prSet presAssocID="{7AFA31EA-CD33-4832-8A75-03A2571A42F0}" presName="horz1" presStyleCnt="0"/>
      <dgm:spPr/>
    </dgm:pt>
    <dgm:pt modelId="{C5B9F3E9-682E-4C53-A03B-B1B93E641BD6}" type="pres">
      <dgm:prSet presAssocID="{7AFA31EA-CD33-4832-8A75-03A2571A42F0}" presName="tx1" presStyleLbl="revTx" presStyleIdx="3" presStyleCnt="4"/>
      <dgm:spPr/>
    </dgm:pt>
    <dgm:pt modelId="{6DB4106B-55B2-419B-88B5-68BAD9F16959}" type="pres">
      <dgm:prSet presAssocID="{7AFA31EA-CD33-4832-8A75-03A2571A42F0}" presName="vert1" presStyleCnt="0"/>
      <dgm:spPr/>
    </dgm:pt>
  </dgm:ptLst>
  <dgm:cxnLst>
    <dgm:cxn modelId="{F3760505-57D1-49CB-889B-FC7D5197A9C7}" srcId="{AD807362-F4FA-4C65-A0C7-1BB58DE32FB1}" destId="{70EB3840-3B59-47F5-9A9D-7AA95018A579}" srcOrd="2" destOrd="0" parTransId="{241B3A31-F118-41A9-9E70-7737FA0F3A62}" sibTransId="{78DF8FED-16C3-4F4A-957E-455FFC7D142C}"/>
    <dgm:cxn modelId="{BE121B19-A030-42CB-BA74-0A4EDC0610AB}" srcId="{AD807362-F4FA-4C65-A0C7-1BB58DE32FB1}" destId="{73CD3C0E-817D-48B2-8589-C2E16E60BF98}" srcOrd="1" destOrd="0" parTransId="{D236B1B0-814A-4B32-B399-5AE4FFEE16F6}" sibTransId="{2E2D49E4-667E-410F-991C-09207308C6E5}"/>
    <dgm:cxn modelId="{48509D31-83F9-47C6-A18C-2949B3B0628E}" type="presOf" srcId="{73CD3C0E-817D-48B2-8589-C2E16E60BF98}" destId="{77B6B608-87D5-4EC0-8CDB-5108A07964A5}" srcOrd="0" destOrd="0" presId="urn:microsoft.com/office/officeart/2008/layout/LinedList"/>
    <dgm:cxn modelId="{01BD2B62-396E-4FF9-B43D-EFC80B8A8D8A}" type="presOf" srcId="{7AFA31EA-CD33-4832-8A75-03A2571A42F0}" destId="{C5B9F3E9-682E-4C53-A03B-B1B93E641BD6}" srcOrd="0" destOrd="0" presId="urn:microsoft.com/office/officeart/2008/layout/LinedList"/>
    <dgm:cxn modelId="{BD5B3546-2DC7-4392-9EE0-DABD1C405C50}" type="presOf" srcId="{BADF6234-9FDA-4093-8A90-9E648BBC0D3D}" destId="{0BDC1D66-6F26-48C9-85AA-6CC153DA711F}" srcOrd="0" destOrd="0" presId="urn:microsoft.com/office/officeart/2008/layout/LinedList"/>
    <dgm:cxn modelId="{C0558B4B-45BB-4EEE-8A78-7C36430060C9}" type="presOf" srcId="{70EB3840-3B59-47F5-9A9D-7AA95018A579}" destId="{2C9CDA3A-F912-42BB-8B27-DB08C09F6C0C}" srcOrd="0" destOrd="0" presId="urn:microsoft.com/office/officeart/2008/layout/LinedList"/>
    <dgm:cxn modelId="{BD465979-A63F-4DFD-ADF0-FEC2EB28324C}" srcId="{AD807362-F4FA-4C65-A0C7-1BB58DE32FB1}" destId="{7AFA31EA-CD33-4832-8A75-03A2571A42F0}" srcOrd="3" destOrd="0" parTransId="{FE08702E-35FD-4648-B9BB-8B37EA68ADA9}" sibTransId="{7D43525E-DD7D-4A80-9046-DB3993030ADC}"/>
    <dgm:cxn modelId="{C698AF7F-31C3-4F7D-9B32-6BF053E94E8F}" srcId="{AD807362-F4FA-4C65-A0C7-1BB58DE32FB1}" destId="{BADF6234-9FDA-4093-8A90-9E648BBC0D3D}" srcOrd="0" destOrd="0" parTransId="{E004A78B-D3FE-4CB7-B013-C6AADD930C4F}" sibTransId="{6E72D71B-5165-4C93-9FD3-72D1E318C009}"/>
    <dgm:cxn modelId="{5A046EE7-19DC-4586-B5AD-393A2166B8B0}" type="presOf" srcId="{AD807362-F4FA-4C65-A0C7-1BB58DE32FB1}" destId="{06E6A6ED-0364-4CF4-B605-7EE4786A5752}" srcOrd="0" destOrd="0" presId="urn:microsoft.com/office/officeart/2008/layout/LinedList"/>
    <dgm:cxn modelId="{93F2A4E9-829B-4B25-9413-56A10117CC3B}" type="presParOf" srcId="{06E6A6ED-0364-4CF4-B605-7EE4786A5752}" destId="{B4C8F502-AE03-4A90-BA53-80FF005A45DC}" srcOrd="0" destOrd="0" presId="urn:microsoft.com/office/officeart/2008/layout/LinedList"/>
    <dgm:cxn modelId="{69505702-B20E-49F0-9D71-18A88C439A03}" type="presParOf" srcId="{06E6A6ED-0364-4CF4-B605-7EE4786A5752}" destId="{CD636528-A67D-4CBB-9CCE-B45E5E0E6524}" srcOrd="1" destOrd="0" presId="urn:microsoft.com/office/officeart/2008/layout/LinedList"/>
    <dgm:cxn modelId="{9844DA8B-221A-4883-A8EB-9452BF4DBD8A}" type="presParOf" srcId="{CD636528-A67D-4CBB-9CCE-B45E5E0E6524}" destId="{0BDC1D66-6F26-48C9-85AA-6CC153DA711F}" srcOrd="0" destOrd="0" presId="urn:microsoft.com/office/officeart/2008/layout/LinedList"/>
    <dgm:cxn modelId="{C4EAC3F2-3731-4DC7-95D4-2FB859A40ECE}" type="presParOf" srcId="{CD636528-A67D-4CBB-9CCE-B45E5E0E6524}" destId="{D10DC8D5-B708-41A3-87A6-A4F79396808F}" srcOrd="1" destOrd="0" presId="urn:microsoft.com/office/officeart/2008/layout/LinedList"/>
    <dgm:cxn modelId="{9DA690A3-346E-455B-93E5-EAE3C88D1F03}" type="presParOf" srcId="{06E6A6ED-0364-4CF4-B605-7EE4786A5752}" destId="{DE038474-34D5-472F-8C66-58C503834776}" srcOrd="2" destOrd="0" presId="urn:microsoft.com/office/officeart/2008/layout/LinedList"/>
    <dgm:cxn modelId="{8677A62E-E8D4-4F2F-A75C-9923E0F1A082}" type="presParOf" srcId="{06E6A6ED-0364-4CF4-B605-7EE4786A5752}" destId="{B331231F-B5D4-43AE-A623-0825BB6B1A8C}" srcOrd="3" destOrd="0" presId="urn:microsoft.com/office/officeart/2008/layout/LinedList"/>
    <dgm:cxn modelId="{39DD60E5-AB75-452F-93C8-124FC5EE277E}" type="presParOf" srcId="{B331231F-B5D4-43AE-A623-0825BB6B1A8C}" destId="{77B6B608-87D5-4EC0-8CDB-5108A07964A5}" srcOrd="0" destOrd="0" presId="urn:microsoft.com/office/officeart/2008/layout/LinedList"/>
    <dgm:cxn modelId="{F7378A7B-85D7-454F-ACFC-54E6EA9A68DD}" type="presParOf" srcId="{B331231F-B5D4-43AE-A623-0825BB6B1A8C}" destId="{FEC4D35F-47FF-4B50-8DB2-26485447F2A5}" srcOrd="1" destOrd="0" presId="urn:microsoft.com/office/officeart/2008/layout/LinedList"/>
    <dgm:cxn modelId="{5A03A9F8-F166-428C-B305-57A250CFEAA3}" type="presParOf" srcId="{06E6A6ED-0364-4CF4-B605-7EE4786A5752}" destId="{99F44657-CE80-47BC-A0BC-48D9CD4177B7}" srcOrd="4" destOrd="0" presId="urn:microsoft.com/office/officeart/2008/layout/LinedList"/>
    <dgm:cxn modelId="{7223400A-DFE6-43E2-8042-80F370538473}" type="presParOf" srcId="{06E6A6ED-0364-4CF4-B605-7EE4786A5752}" destId="{6801EC62-2807-4022-92EB-D76CA57485A3}" srcOrd="5" destOrd="0" presId="urn:microsoft.com/office/officeart/2008/layout/LinedList"/>
    <dgm:cxn modelId="{385AADA1-FF55-406E-A735-733F71D0BE67}" type="presParOf" srcId="{6801EC62-2807-4022-92EB-D76CA57485A3}" destId="{2C9CDA3A-F912-42BB-8B27-DB08C09F6C0C}" srcOrd="0" destOrd="0" presId="urn:microsoft.com/office/officeart/2008/layout/LinedList"/>
    <dgm:cxn modelId="{880EA6D9-E38B-4AFF-95D6-DFE78AE5124F}" type="presParOf" srcId="{6801EC62-2807-4022-92EB-D76CA57485A3}" destId="{443D6ED8-AB0E-4D73-B4AC-72A41306EAFE}" srcOrd="1" destOrd="0" presId="urn:microsoft.com/office/officeart/2008/layout/LinedList"/>
    <dgm:cxn modelId="{17D811D3-A503-40EF-9862-EEB08D76CD8B}" type="presParOf" srcId="{06E6A6ED-0364-4CF4-B605-7EE4786A5752}" destId="{BC27546E-36AD-41AD-8A18-07523E7988BD}" srcOrd="6" destOrd="0" presId="urn:microsoft.com/office/officeart/2008/layout/LinedList"/>
    <dgm:cxn modelId="{B32623FC-02C8-4940-A1DC-3B1ADFFAC5F4}" type="presParOf" srcId="{06E6A6ED-0364-4CF4-B605-7EE4786A5752}" destId="{5E536839-84D3-45A0-918E-CC24EC3D481E}" srcOrd="7" destOrd="0" presId="urn:microsoft.com/office/officeart/2008/layout/LinedList"/>
    <dgm:cxn modelId="{7A2095DD-E44B-4E16-850B-D1E7BA2A7DFA}" type="presParOf" srcId="{5E536839-84D3-45A0-918E-CC24EC3D481E}" destId="{C5B9F3E9-682E-4C53-A03B-B1B93E641BD6}" srcOrd="0" destOrd="0" presId="urn:microsoft.com/office/officeart/2008/layout/LinedList"/>
    <dgm:cxn modelId="{49D51668-E6E0-4EB8-86F0-601AE6095CF0}" type="presParOf" srcId="{5E536839-84D3-45A0-918E-CC24EC3D481E}" destId="{6DB4106B-55B2-419B-88B5-68BAD9F1695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88B58-2D2B-4518-987A-61AC747D959C}">
      <dsp:nvSpPr>
        <dsp:cNvPr id="0" name=""/>
        <dsp:cNvSpPr/>
      </dsp:nvSpPr>
      <dsp:spPr>
        <a:xfrm>
          <a:off x="0" y="2250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Local public audit market fundamentally flawed </a:t>
          </a:r>
          <a:endParaRPr lang="en-US" sz="2400" b="1" kern="1200" dirty="0"/>
        </a:p>
      </dsp:txBody>
      <dsp:txXfrm>
        <a:off x="28100" y="50607"/>
        <a:ext cx="9468800" cy="519439"/>
      </dsp:txXfrm>
    </dsp:sp>
    <dsp:sp modelId="{E232FD28-F7F4-4958-B010-B766D1D8DE43}">
      <dsp:nvSpPr>
        <dsp:cNvPr id="0" name=""/>
        <dsp:cNvSpPr/>
      </dsp:nvSpPr>
      <dsp:spPr>
        <a:xfrm>
          <a:off x="0" y="66726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Sector Leadership Fragmented </a:t>
          </a:r>
          <a:endParaRPr lang="en-US" sz="2400" b="1" kern="1200" dirty="0"/>
        </a:p>
      </dsp:txBody>
      <dsp:txXfrm>
        <a:off x="28100" y="695367"/>
        <a:ext cx="9468800" cy="519439"/>
      </dsp:txXfrm>
    </dsp:sp>
    <dsp:sp modelId="{E13069EB-1DD5-4359-9046-CFDE335C826F}">
      <dsp:nvSpPr>
        <dsp:cNvPr id="0" name=""/>
        <dsp:cNvSpPr/>
      </dsp:nvSpPr>
      <dsp:spPr>
        <a:xfrm>
          <a:off x="0" y="131202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Local Audit not ‘fit for purpose’</a:t>
          </a:r>
          <a:endParaRPr lang="en-US" sz="2400" b="1" kern="1200" dirty="0"/>
        </a:p>
      </dsp:txBody>
      <dsp:txXfrm>
        <a:off x="28100" y="1340127"/>
        <a:ext cx="9468800" cy="519439"/>
      </dsp:txXfrm>
    </dsp:sp>
    <dsp:sp modelId="{44AC5927-C4F2-4EB7-A957-C529C0550F42}">
      <dsp:nvSpPr>
        <dsp:cNvPr id="0" name=""/>
        <dsp:cNvSpPr/>
      </dsp:nvSpPr>
      <dsp:spPr>
        <a:xfrm>
          <a:off x="0" y="195678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‘Going concern’ judgement meaningless in the LG context</a:t>
          </a:r>
          <a:endParaRPr lang="en-US" sz="2400" b="1" kern="1200" dirty="0"/>
        </a:p>
      </dsp:txBody>
      <dsp:txXfrm>
        <a:off x="28100" y="1984887"/>
        <a:ext cx="9468800" cy="519439"/>
      </dsp:txXfrm>
    </dsp:sp>
    <dsp:sp modelId="{AF000479-CE55-48A6-8549-C0F9FEABFE62}">
      <dsp:nvSpPr>
        <dsp:cNvPr id="0" name=""/>
        <dsp:cNvSpPr/>
      </dsp:nvSpPr>
      <dsp:spPr>
        <a:xfrm>
          <a:off x="0" y="260154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No assessment of financial sustainability/resilience/vulnerability</a:t>
          </a:r>
          <a:endParaRPr lang="en-US" sz="2400" b="1" kern="1200" dirty="0"/>
        </a:p>
      </dsp:txBody>
      <dsp:txXfrm>
        <a:off x="28100" y="2629647"/>
        <a:ext cx="9468800" cy="519439"/>
      </dsp:txXfrm>
    </dsp:sp>
    <dsp:sp modelId="{2F765ED9-378F-41B4-9ADB-42114F804008}">
      <dsp:nvSpPr>
        <dsp:cNvPr id="0" name=""/>
        <dsp:cNvSpPr/>
      </dsp:nvSpPr>
      <dsp:spPr>
        <a:xfrm>
          <a:off x="0" y="324630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Clearer simpler reporting (Redmond provided a model)</a:t>
          </a:r>
          <a:endParaRPr lang="en-US" sz="2400" b="1" kern="1200" dirty="0"/>
        </a:p>
      </dsp:txBody>
      <dsp:txXfrm>
        <a:off x="28100" y="3274407"/>
        <a:ext cx="9468800" cy="519439"/>
      </dsp:txXfrm>
    </dsp:sp>
    <dsp:sp modelId="{E274D9B7-DD95-4309-994A-D01990B996B4}">
      <dsp:nvSpPr>
        <dsp:cNvPr id="0" name=""/>
        <dsp:cNvSpPr/>
      </dsp:nvSpPr>
      <dsp:spPr>
        <a:xfrm>
          <a:off x="0" y="389106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Applies to the NHS, Police, and Fire and Rescue Services</a:t>
          </a:r>
          <a:endParaRPr lang="en-US" sz="2400" b="1" kern="1200" dirty="0"/>
        </a:p>
      </dsp:txBody>
      <dsp:txXfrm>
        <a:off x="28100" y="3919167"/>
        <a:ext cx="9468800" cy="519439"/>
      </dsp:txXfrm>
    </dsp:sp>
    <dsp:sp modelId="{FB75C452-7380-4B75-862D-A9250B2C134B}">
      <dsp:nvSpPr>
        <dsp:cNvPr id="0" name=""/>
        <dsp:cNvSpPr/>
      </dsp:nvSpPr>
      <dsp:spPr>
        <a:xfrm>
          <a:off x="0" y="4535827"/>
          <a:ext cx="95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….and small bodies need reform too</a:t>
          </a:r>
          <a:endParaRPr lang="en-US" sz="2400" b="1" kern="1200" dirty="0"/>
        </a:p>
      </dsp:txBody>
      <dsp:txXfrm>
        <a:off x="28100" y="4563927"/>
        <a:ext cx="9468800"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A9230-78A3-49A2-9989-84692FF3DE6A}">
      <dsp:nvSpPr>
        <dsp:cNvPr id="0" name=""/>
        <dsp:cNvSpPr/>
      </dsp:nvSpPr>
      <dsp:spPr>
        <a:xfrm>
          <a:off x="0" y="4612"/>
          <a:ext cx="6489509" cy="5644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bg1"/>
              </a:solidFill>
            </a:rPr>
            <a:t>3 Key Problems (problem re-engineering?)</a:t>
          </a:r>
          <a:endParaRPr lang="en-US" sz="2400" b="1" kern="1200" dirty="0">
            <a:solidFill>
              <a:schemeClr val="bg1"/>
            </a:solidFill>
          </a:endParaRPr>
        </a:p>
      </dsp:txBody>
      <dsp:txXfrm>
        <a:off x="27554" y="32166"/>
        <a:ext cx="6434401" cy="509345"/>
      </dsp:txXfrm>
    </dsp:sp>
    <dsp:sp modelId="{4D33711C-3794-467C-A9C7-D806152E8ADF}">
      <dsp:nvSpPr>
        <dsp:cNvPr id="0" name=""/>
        <dsp:cNvSpPr/>
      </dsp:nvSpPr>
      <dsp:spPr>
        <a:xfrm>
          <a:off x="0" y="569065"/>
          <a:ext cx="6489509" cy="1398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GB" sz="2200" kern="1200" dirty="0"/>
            <a:t>Don’t meet </a:t>
          </a:r>
          <a:r>
            <a:rPr lang="en-GB" sz="2200" b="1" kern="1200" dirty="0"/>
            <a:t>objectives of the 2014 Act</a:t>
          </a:r>
          <a:endParaRPr lang="en-US" sz="2200" b="1" kern="1200" dirty="0"/>
        </a:p>
        <a:p>
          <a:pPr marL="228600" lvl="1" indent="-228600" algn="l" defTabSz="977900">
            <a:lnSpc>
              <a:spcPct val="90000"/>
            </a:lnSpc>
            <a:spcBef>
              <a:spcPct val="0"/>
            </a:spcBef>
            <a:spcAft>
              <a:spcPct val="20000"/>
            </a:spcAft>
            <a:buChar char="•"/>
          </a:pPr>
          <a:r>
            <a:rPr lang="en-GB" sz="2200" b="1" kern="1200" dirty="0"/>
            <a:t>Market Fragility </a:t>
          </a:r>
          <a:r>
            <a:rPr lang="en-GB" sz="2200" kern="1200" dirty="0"/>
            <a:t>– unattractive market for firms and auditors to operate in</a:t>
          </a:r>
          <a:endParaRPr lang="en-US" sz="2200" kern="1200" dirty="0"/>
        </a:p>
        <a:p>
          <a:pPr marL="228600" lvl="1" indent="-228600" algn="l" defTabSz="977900">
            <a:lnSpc>
              <a:spcPct val="90000"/>
            </a:lnSpc>
            <a:spcBef>
              <a:spcPct val="0"/>
            </a:spcBef>
            <a:spcAft>
              <a:spcPct val="20000"/>
            </a:spcAft>
            <a:buChar char="•"/>
          </a:pPr>
          <a:r>
            <a:rPr lang="en-GB" sz="2200" kern="1200" dirty="0"/>
            <a:t>Absence of </a:t>
          </a:r>
          <a:r>
            <a:rPr lang="en-GB" sz="2200" b="1" kern="1200" dirty="0"/>
            <a:t>system leadership </a:t>
          </a:r>
          <a:r>
            <a:rPr lang="en-GB" sz="2200" kern="1200" dirty="0"/>
            <a:t>since 2014 Act</a:t>
          </a:r>
          <a:endParaRPr lang="en-US" sz="2200" kern="1200" dirty="0"/>
        </a:p>
      </dsp:txBody>
      <dsp:txXfrm>
        <a:off x="0" y="569065"/>
        <a:ext cx="6489509" cy="1398106"/>
      </dsp:txXfrm>
    </dsp:sp>
    <dsp:sp modelId="{D3DE634F-1AFE-4B4E-A30A-21794C9DBB37}">
      <dsp:nvSpPr>
        <dsp:cNvPr id="0" name=""/>
        <dsp:cNvSpPr/>
      </dsp:nvSpPr>
      <dsp:spPr>
        <a:xfrm>
          <a:off x="0" y="1967172"/>
          <a:ext cx="6489509" cy="5644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Recommendations (grouped into 5 themes</a:t>
          </a:r>
          <a:r>
            <a:rPr lang="en-GB" sz="500" b="1" kern="1200" dirty="0"/>
            <a:t>)</a:t>
          </a:r>
          <a:endParaRPr lang="en-US" sz="500" b="1" kern="1200" dirty="0"/>
        </a:p>
      </dsp:txBody>
      <dsp:txXfrm>
        <a:off x="27554" y="1994726"/>
        <a:ext cx="6434401" cy="509345"/>
      </dsp:txXfrm>
    </dsp:sp>
    <dsp:sp modelId="{00710379-7077-42D1-A2FE-27A92DA5DC40}">
      <dsp:nvSpPr>
        <dsp:cNvPr id="0" name=""/>
        <dsp:cNvSpPr/>
      </dsp:nvSpPr>
      <dsp:spPr>
        <a:xfrm>
          <a:off x="0" y="2531626"/>
          <a:ext cx="6489509" cy="2716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GB" sz="2200" kern="1200" dirty="0"/>
            <a:t>Actions to support </a:t>
          </a:r>
          <a:r>
            <a:rPr lang="en-GB" sz="2200" b="1" kern="1200" dirty="0"/>
            <a:t>immediate market stability </a:t>
          </a:r>
          <a:r>
            <a:rPr lang="en-GB" sz="2200" kern="1200" dirty="0"/>
            <a:t>(5, 6, 8, 10 and 11)</a:t>
          </a:r>
          <a:endParaRPr lang="en-US" sz="2200" kern="1200" dirty="0"/>
        </a:p>
        <a:p>
          <a:pPr marL="228600" lvl="1" indent="-228600" algn="l" defTabSz="977900">
            <a:lnSpc>
              <a:spcPct val="90000"/>
            </a:lnSpc>
            <a:spcBef>
              <a:spcPct val="0"/>
            </a:spcBef>
            <a:spcAft>
              <a:spcPct val="20000"/>
            </a:spcAft>
            <a:buChar char="•"/>
          </a:pPr>
          <a:r>
            <a:rPr lang="en-GB" sz="2200" kern="1200" dirty="0"/>
            <a:t>Consideration of </a:t>
          </a:r>
          <a:r>
            <a:rPr lang="en-GB" sz="2200" b="1" kern="1200" dirty="0"/>
            <a:t>System Leadership </a:t>
          </a:r>
          <a:r>
            <a:rPr lang="en-GB" sz="2200" kern="1200" dirty="0"/>
            <a:t>‘options’ (1, 2, 3, 7, 13, 17)</a:t>
          </a:r>
          <a:endParaRPr lang="en-US" sz="2200" kern="1200" dirty="0"/>
        </a:p>
        <a:p>
          <a:pPr marL="228600" lvl="1" indent="-228600" algn="l" defTabSz="977900">
            <a:lnSpc>
              <a:spcPct val="90000"/>
            </a:lnSpc>
            <a:spcBef>
              <a:spcPct val="0"/>
            </a:spcBef>
            <a:spcAft>
              <a:spcPct val="20000"/>
            </a:spcAft>
            <a:buChar char="•"/>
          </a:pPr>
          <a:r>
            <a:rPr lang="en-GB" sz="2200" kern="1200" dirty="0"/>
            <a:t>Functioning of </a:t>
          </a:r>
          <a:r>
            <a:rPr lang="en-GB" sz="2200" b="1" kern="1200" dirty="0"/>
            <a:t>local audit and governance </a:t>
          </a:r>
          <a:r>
            <a:rPr lang="en-GB" sz="2200" kern="1200" dirty="0"/>
            <a:t>of response to findings (4, 9, 12, 18)</a:t>
          </a:r>
          <a:endParaRPr lang="en-US" sz="2200" kern="1200" dirty="0"/>
        </a:p>
        <a:p>
          <a:pPr marL="228600" lvl="1" indent="-228600" algn="l" defTabSz="977900">
            <a:lnSpc>
              <a:spcPct val="90000"/>
            </a:lnSpc>
            <a:spcBef>
              <a:spcPct val="0"/>
            </a:spcBef>
            <a:spcAft>
              <a:spcPct val="20000"/>
            </a:spcAft>
            <a:buChar char="•"/>
          </a:pPr>
          <a:r>
            <a:rPr lang="en-GB" sz="2200" kern="1200" dirty="0"/>
            <a:t>Improving</a:t>
          </a:r>
          <a:r>
            <a:rPr lang="en-GB" sz="2200" b="1" kern="1200" dirty="0"/>
            <a:t> transparency </a:t>
          </a:r>
          <a:r>
            <a:rPr lang="en-GB" sz="2200" kern="1200" dirty="0"/>
            <a:t>of accounts (19, 20, 21, 22)</a:t>
          </a:r>
          <a:endParaRPr lang="en-US" sz="2200" kern="1200" dirty="0"/>
        </a:p>
        <a:p>
          <a:pPr marL="228600" lvl="1" indent="-228600" algn="l" defTabSz="977900">
            <a:lnSpc>
              <a:spcPct val="90000"/>
            </a:lnSpc>
            <a:spcBef>
              <a:spcPct val="0"/>
            </a:spcBef>
            <a:spcAft>
              <a:spcPct val="20000"/>
            </a:spcAft>
            <a:buChar char="•"/>
          </a:pPr>
          <a:r>
            <a:rPr lang="en-GB" sz="2200" kern="1200" dirty="0"/>
            <a:t>Audit of </a:t>
          </a:r>
          <a:r>
            <a:rPr lang="en-GB" sz="2200" b="1" kern="1200" dirty="0"/>
            <a:t>smaller bodies </a:t>
          </a:r>
          <a:r>
            <a:rPr lang="en-GB" sz="2200" kern="1200" dirty="0"/>
            <a:t>(14, 15, 16, 23) </a:t>
          </a:r>
          <a:endParaRPr lang="en-US" sz="2200" kern="1200" dirty="0"/>
        </a:p>
      </dsp:txBody>
      <dsp:txXfrm>
        <a:off x="0" y="2531626"/>
        <a:ext cx="6489509" cy="2716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C6965-6AE8-498A-8722-EB835CA56082}">
      <dsp:nvSpPr>
        <dsp:cNvPr id="0" name=""/>
        <dsp:cNvSpPr/>
      </dsp:nvSpPr>
      <dsp:spPr>
        <a:xfrm>
          <a:off x="0" y="0"/>
          <a:ext cx="64895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DBE18-C186-4CAF-9EA9-6D1646F4E9A4}">
      <dsp:nvSpPr>
        <dsp:cNvPr id="0" name=""/>
        <dsp:cNvSpPr/>
      </dsp:nvSpPr>
      <dsp:spPr>
        <a:xfrm>
          <a:off x="0" y="0"/>
          <a:ext cx="6489509" cy="131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Recommendations </a:t>
          </a:r>
          <a:r>
            <a:rPr lang="en-GB" sz="2500" b="1" kern="1200" dirty="0"/>
            <a:t>1, 2, 3, 7, 13, and 17 (System Leadership) </a:t>
          </a:r>
          <a:r>
            <a:rPr lang="en-GB" sz="2500" kern="1200" dirty="0"/>
            <a:t>that government is still considering – update in Spring</a:t>
          </a:r>
          <a:endParaRPr lang="en-US" sz="2500" kern="1200" dirty="0"/>
        </a:p>
      </dsp:txBody>
      <dsp:txXfrm>
        <a:off x="0" y="0"/>
        <a:ext cx="6489509" cy="1313140"/>
      </dsp:txXfrm>
    </dsp:sp>
    <dsp:sp modelId="{EA92BF88-EF87-477B-BC41-A9683EC9F7A7}">
      <dsp:nvSpPr>
        <dsp:cNvPr id="0" name=""/>
        <dsp:cNvSpPr/>
      </dsp:nvSpPr>
      <dsp:spPr>
        <a:xfrm>
          <a:off x="0" y="1313140"/>
          <a:ext cx="6489509"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D5D0A2-7FB6-4704-8A97-EACA3B0371D2}">
      <dsp:nvSpPr>
        <dsp:cNvPr id="0" name=""/>
        <dsp:cNvSpPr/>
      </dsp:nvSpPr>
      <dsp:spPr>
        <a:xfrm>
          <a:off x="0" y="1313140"/>
          <a:ext cx="6489509" cy="131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Recommendations</a:t>
          </a:r>
          <a:r>
            <a:rPr lang="en-GB" sz="2500" b="1" kern="1200"/>
            <a:t> 4, 5, 8, 9, 12, 20 and 21 </a:t>
          </a:r>
          <a:r>
            <a:rPr lang="en-GB" sz="2500" kern="1200"/>
            <a:t>that the government is committed to working with one or more of LGA, NAO, CIPFA, FRC and ICAEW</a:t>
          </a:r>
          <a:endParaRPr lang="en-US" sz="2500" kern="1200"/>
        </a:p>
      </dsp:txBody>
      <dsp:txXfrm>
        <a:off x="0" y="1313140"/>
        <a:ext cx="6489509" cy="1313140"/>
      </dsp:txXfrm>
    </dsp:sp>
    <dsp:sp modelId="{BD251018-A51A-4B94-8FF5-1A7FA3E8C768}">
      <dsp:nvSpPr>
        <dsp:cNvPr id="0" name=""/>
        <dsp:cNvSpPr/>
      </dsp:nvSpPr>
      <dsp:spPr>
        <a:xfrm>
          <a:off x="0" y="2626280"/>
          <a:ext cx="6489509"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2360FA-457B-4A88-826E-32CA41B091FF}">
      <dsp:nvSpPr>
        <dsp:cNvPr id="0" name=""/>
        <dsp:cNvSpPr/>
      </dsp:nvSpPr>
      <dsp:spPr>
        <a:xfrm>
          <a:off x="0" y="2626280"/>
          <a:ext cx="6489509" cy="131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Recommendations </a:t>
          </a:r>
          <a:r>
            <a:rPr lang="en-GB" sz="2500" b="1" kern="1200" dirty="0"/>
            <a:t>19, and 22</a:t>
          </a:r>
          <a:r>
            <a:rPr lang="en-GB" sz="2500" kern="1200" dirty="0"/>
            <a:t> that the government is looking to </a:t>
          </a:r>
          <a:r>
            <a:rPr lang="en-GB" sz="2500" kern="1200" dirty="0" err="1"/>
            <a:t>Cipfa</a:t>
          </a:r>
          <a:r>
            <a:rPr lang="en-GB" sz="2500" kern="1200" dirty="0"/>
            <a:t> to implement</a:t>
          </a:r>
          <a:endParaRPr lang="en-US" sz="2500" kern="1200" dirty="0"/>
        </a:p>
      </dsp:txBody>
      <dsp:txXfrm>
        <a:off x="0" y="2626280"/>
        <a:ext cx="6489509" cy="1313140"/>
      </dsp:txXfrm>
    </dsp:sp>
    <dsp:sp modelId="{BC286EB6-D76F-4AE0-A6B8-723A9F2519DB}">
      <dsp:nvSpPr>
        <dsp:cNvPr id="0" name=""/>
        <dsp:cNvSpPr/>
      </dsp:nvSpPr>
      <dsp:spPr>
        <a:xfrm>
          <a:off x="0" y="3939420"/>
          <a:ext cx="6489509"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54C4C3-5062-4217-B2ED-3B29F48B47DA}">
      <dsp:nvSpPr>
        <dsp:cNvPr id="0" name=""/>
        <dsp:cNvSpPr/>
      </dsp:nvSpPr>
      <dsp:spPr>
        <a:xfrm>
          <a:off x="0" y="3939420"/>
          <a:ext cx="6489509" cy="131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Recommendations </a:t>
          </a:r>
          <a:r>
            <a:rPr lang="en-GB" sz="2500" b="1" kern="1200" dirty="0"/>
            <a:t>6, 10 and 11</a:t>
          </a:r>
          <a:r>
            <a:rPr lang="en-GB" sz="2500" kern="1200" dirty="0"/>
            <a:t> that government has agreed to implement itself</a:t>
          </a:r>
          <a:endParaRPr lang="en-US" sz="2500" kern="1200" dirty="0"/>
        </a:p>
      </dsp:txBody>
      <dsp:txXfrm>
        <a:off x="0" y="3939420"/>
        <a:ext cx="6489509" cy="13131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8130D-0921-4EE1-BDF3-93C1F0493978}">
      <dsp:nvSpPr>
        <dsp:cNvPr id="0" name=""/>
        <dsp:cNvSpPr/>
      </dsp:nvSpPr>
      <dsp:spPr>
        <a:xfrm>
          <a:off x="0" y="12559"/>
          <a:ext cx="6666833" cy="12168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Market Stability </a:t>
          </a:r>
          <a:r>
            <a:rPr lang="en-GB" sz="2800" kern="1200" dirty="0"/>
            <a:t>– 5, 6, &amp; 8, “in progress” 10 &amp; 11 “delivered”</a:t>
          </a:r>
          <a:endParaRPr lang="en-US" sz="2800" kern="1200" dirty="0"/>
        </a:p>
      </dsp:txBody>
      <dsp:txXfrm>
        <a:off x="59399" y="71958"/>
        <a:ext cx="6548035" cy="1098002"/>
      </dsp:txXfrm>
    </dsp:sp>
    <dsp:sp modelId="{55C9FB8E-DBD3-4461-9045-5DDCFAFC4107}">
      <dsp:nvSpPr>
        <dsp:cNvPr id="0" name=""/>
        <dsp:cNvSpPr/>
      </dsp:nvSpPr>
      <dsp:spPr>
        <a:xfrm>
          <a:off x="0" y="1416560"/>
          <a:ext cx="6666833" cy="121680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Local Audit Functions and Governance </a:t>
          </a:r>
          <a:r>
            <a:rPr lang="en-GB" sz="2800" kern="1200" dirty="0"/>
            <a:t>– 4, 9, 12, &amp; 18, all “in progress”</a:t>
          </a:r>
          <a:endParaRPr lang="en-US" sz="2800" kern="1200" dirty="0"/>
        </a:p>
      </dsp:txBody>
      <dsp:txXfrm>
        <a:off x="59399" y="1475959"/>
        <a:ext cx="6548035" cy="1098002"/>
      </dsp:txXfrm>
    </dsp:sp>
    <dsp:sp modelId="{E2D0567F-EFF3-4DAD-9C25-DFAF64CA099A}">
      <dsp:nvSpPr>
        <dsp:cNvPr id="0" name=""/>
        <dsp:cNvSpPr/>
      </dsp:nvSpPr>
      <dsp:spPr>
        <a:xfrm>
          <a:off x="0" y="2820560"/>
          <a:ext cx="6666833" cy="121680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Transparency </a:t>
          </a:r>
          <a:r>
            <a:rPr lang="en-GB" sz="2800" kern="1200" dirty="0"/>
            <a:t>– 19,  20, 21, &amp; 22, all “in progress”</a:t>
          </a:r>
          <a:endParaRPr lang="en-US" sz="2800" kern="1200" dirty="0"/>
        </a:p>
      </dsp:txBody>
      <dsp:txXfrm>
        <a:off x="59399" y="2879959"/>
        <a:ext cx="6548035" cy="1098002"/>
      </dsp:txXfrm>
    </dsp:sp>
    <dsp:sp modelId="{DD2CD908-EAD4-4E17-9DC6-DA219CB23A37}">
      <dsp:nvSpPr>
        <dsp:cNvPr id="0" name=""/>
        <dsp:cNvSpPr/>
      </dsp:nvSpPr>
      <dsp:spPr>
        <a:xfrm>
          <a:off x="0" y="4224560"/>
          <a:ext cx="6666833" cy="12168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Smaller Bodies </a:t>
          </a:r>
          <a:r>
            <a:rPr lang="en-GB" sz="2800" kern="1200" dirty="0"/>
            <a:t>– 14, 16, &amp; 23, all “in progress”</a:t>
          </a:r>
          <a:endParaRPr lang="en-US" sz="2800" kern="1200" dirty="0"/>
        </a:p>
      </dsp:txBody>
      <dsp:txXfrm>
        <a:off x="59399" y="4283959"/>
        <a:ext cx="6548035"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7649C-637C-4DD3-852A-ED3E03807636}">
      <dsp:nvSpPr>
        <dsp:cNvPr id="0" name=""/>
        <dsp:cNvSpPr/>
      </dsp:nvSpPr>
      <dsp:spPr>
        <a:xfrm>
          <a:off x="0" y="36298"/>
          <a:ext cx="7559504" cy="623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dirty="0"/>
            <a:t>Single body leadership (OLAR) – Yes </a:t>
          </a:r>
          <a:r>
            <a:rPr lang="en-GB" sz="2600" b="1" i="1" kern="1200" dirty="0"/>
            <a:t>but</a:t>
          </a:r>
          <a:r>
            <a:rPr lang="en-GB" sz="2600" b="1" kern="1200" dirty="0"/>
            <a:t> </a:t>
          </a:r>
          <a:endParaRPr lang="en-US" sz="2600" kern="1200" dirty="0"/>
        </a:p>
      </dsp:txBody>
      <dsp:txXfrm>
        <a:off x="30442" y="66740"/>
        <a:ext cx="7498620" cy="562726"/>
      </dsp:txXfrm>
    </dsp:sp>
    <dsp:sp modelId="{D1DE532A-0E7D-47B8-BC3D-CBBEB28D4DDF}">
      <dsp:nvSpPr>
        <dsp:cNvPr id="0" name=""/>
        <dsp:cNvSpPr/>
      </dsp:nvSpPr>
      <dsp:spPr>
        <a:xfrm>
          <a:off x="0" y="659908"/>
          <a:ext cx="7559504"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Should be the new  “Audit, Reporting and Governance Authority” (AGRA) set to replace the Financial Reporting Council not OLAR.</a:t>
          </a:r>
          <a:endParaRPr lang="en-US" sz="2000" kern="1200" dirty="0"/>
        </a:p>
        <a:p>
          <a:pPr marL="228600" lvl="1" indent="-228600" algn="l" defTabSz="889000">
            <a:lnSpc>
              <a:spcPct val="90000"/>
            </a:lnSpc>
            <a:spcBef>
              <a:spcPct val="0"/>
            </a:spcBef>
            <a:spcAft>
              <a:spcPct val="20000"/>
            </a:spcAft>
            <a:buChar char="•"/>
          </a:pPr>
          <a:r>
            <a:rPr lang="en-GB" sz="2000" kern="1200" dirty="0"/>
            <a:t>Procurement/Management of contracts to stay with PSAA</a:t>
          </a:r>
          <a:endParaRPr lang="en-US" sz="2000" kern="1200" dirty="0"/>
        </a:p>
      </dsp:txBody>
      <dsp:txXfrm>
        <a:off x="0" y="659908"/>
        <a:ext cx="7559504" cy="968760"/>
      </dsp:txXfrm>
    </dsp:sp>
    <dsp:sp modelId="{2CBC41CA-AEA3-4F57-8049-5E9E83611055}">
      <dsp:nvSpPr>
        <dsp:cNvPr id="0" name=""/>
        <dsp:cNvSpPr/>
      </dsp:nvSpPr>
      <dsp:spPr>
        <a:xfrm>
          <a:off x="0" y="1628668"/>
          <a:ext cx="7559504" cy="62361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a:t>Liaison Committee</a:t>
          </a:r>
          <a:endParaRPr lang="en-US" sz="2600" kern="1200"/>
        </a:p>
      </dsp:txBody>
      <dsp:txXfrm>
        <a:off x="30442" y="1659110"/>
        <a:ext cx="7498620" cy="562726"/>
      </dsp:txXfrm>
    </dsp:sp>
    <dsp:sp modelId="{BBA52EDE-9F23-4C5A-99F8-1802219AF5F1}">
      <dsp:nvSpPr>
        <dsp:cNvPr id="0" name=""/>
        <dsp:cNvSpPr/>
      </dsp:nvSpPr>
      <dsp:spPr>
        <a:xfrm>
          <a:off x="0" y="2252278"/>
          <a:ext cx="7559504"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Yes, to a committee </a:t>
          </a:r>
          <a:r>
            <a:rPr lang="en-GB" sz="2000" i="1" kern="1200" dirty="0"/>
            <a:t>but</a:t>
          </a:r>
          <a:r>
            <a:rPr lang="en-GB" sz="2000" kern="1200" dirty="0"/>
            <a:t> chaired by AGRA not MHCLG</a:t>
          </a:r>
          <a:endParaRPr lang="en-US" sz="2000" kern="1200" dirty="0"/>
        </a:p>
      </dsp:txBody>
      <dsp:txXfrm>
        <a:off x="0" y="2252278"/>
        <a:ext cx="7559504" cy="430560"/>
      </dsp:txXfrm>
    </dsp:sp>
    <dsp:sp modelId="{04E431AA-55E4-4CCB-88D5-814C7794CF9B}">
      <dsp:nvSpPr>
        <dsp:cNvPr id="0" name=""/>
        <dsp:cNvSpPr/>
      </dsp:nvSpPr>
      <dsp:spPr>
        <a:xfrm>
          <a:off x="0" y="2682838"/>
          <a:ext cx="7559504" cy="62361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a:t>Additional Audit Sanctions </a:t>
          </a:r>
          <a:endParaRPr lang="en-US" sz="2600" kern="1200"/>
        </a:p>
      </dsp:txBody>
      <dsp:txXfrm>
        <a:off x="30442" y="2713280"/>
        <a:ext cx="7498620" cy="562726"/>
      </dsp:txXfrm>
    </dsp:sp>
    <dsp:sp modelId="{A1E3B973-894E-4698-9CD2-A8866E18357F}">
      <dsp:nvSpPr>
        <dsp:cNvPr id="0" name=""/>
        <dsp:cNvSpPr/>
      </dsp:nvSpPr>
      <dsp:spPr>
        <a:xfrm>
          <a:off x="0" y="3306448"/>
          <a:ext cx="7559504"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a:t>Under further consideration</a:t>
          </a:r>
          <a:endParaRPr lang="en-US" sz="2000" kern="1200"/>
        </a:p>
      </dsp:txBody>
      <dsp:txXfrm>
        <a:off x="0" y="3306448"/>
        <a:ext cx="7559504" cy="430560"/>
      </dsp:txXfrm>
    </dsp:sp>
    <dsp:sp modelId="{7F33350B-741A-4BAA-84E3-7F254F6FD50D}">
      <dsp:nvSpPr>
        <dsp:cNvPr id="0" name=""/>
        <dsp:cNvSpPr/>
      </dsp:nvSpPr>
      <dsp:spPr>
        <a:xfrm>
          <a:off x="0" y="3737008"/>
          <a:ext cx="7559504" cy="62361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a:t>Review 2020 Audit Code of Practice </a:t>
          </a:r>
          <a:endParaRPr lang="en-US" sz="2600" kern="1200"/>
        </a:p>
      </dsp:txBody>
      <dsp:txXfrm>
        <a:off x="30442" y="3767450"/>
        <a:ext cx="7498620" cy="562726"/>
      </dsp:txXfrm>
    </dsp:sp>
    <dsp:sp modelId="{D03195CB-9D2F-4EFE-A545-89AFFDDA89EA}">
      <dsp:nvSpPr>
        <dsp:cNvPr id="0" name=""/>
        <dsp:cNvSpPr/>
      </dsp:nvSpPr>
      <dsp:spPr>
        <a:xfrm>
          <a:off x="0" y="4360618"/>
          <a:ext cx="7559504"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Accept and look to AGRA to  undertake the post implementation review</a:t>
          </a:r>
          <a:endParaRPr lang="en-US" sz="2000" kern="1200" dirty="0"/>
        </a:p>
      </dsp:txBody>
      <dsp:txXfrm>
        <a:off x="0" y="4360618"/>
        <a:ext cx="7559504" cy="632385"/>
      </dsp:txXfrm>
    </dsp:sp>
    <dsp:sp modelId="{B3CBF349-20FF-449A-BD81-D51DBE9B7984}">
      <dsp:nvSpPr>
        <dsp:cNvPr id="0" name=""/>
        <dsp:cNvSpPr/>
      </dsp:nvSpPr>
      <dsp:spPr>
        <a:xfrm>
          <a:off x="0" y="4993003"/>
          <a:ext cx="7559504" cy="6236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a:t>Assurance of financial sustainability of LAs</a:t>
          </a:r>
          <a:endParaRPr lang="en-US" sz="2600" kern="1200"/>
        </a:p>
      </dsp:txBody>
      <dsp:txXfrm>
        <a:off x="30442" y="5023445"/>
        <a:ext cx="7498620" cy="562726"/>
      </dsp:txXfrm>
    </dsp:sp>
    <dsp:sp modelId="{DA8E5CFC-EFC1-4FA4-BA57-D7E9B481380A}">
      <dsp:nvSpPr>
        <dsp:cNvPr id="0" name=""/>
        <dsp:cNvSpPr/>
      </dsp:nvSpPr>
      <dsp:spPr>
        <a:xfrm>
          <a:off x="0" y="5616613"/>
          <a:ext cx="7559504"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a:t>Accept additional data in 2020/2021 and monitoring financial pressures from COVID</a:t>
          </a:r>
          <a:endParaRPr lang="en-US" sz="2000" kern="1200"/>
        </a:p>
      </dsp:txBody>
      <dsp:txXfrm>
        <a:off x="0" y="5616613"/>
        <a:ext cx="7559504" cy="6323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8F502-AE03-4A90-BA53-80FF005A45DC}">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BDC1D66-6F26-48C9-85AA-6CC153DA711F}">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Local authority financial reporting and external audit in England had become </a:t>
          </a:r>
          <a:r>
            <a:rPr lang="en-GB" sz="2100" b="1" kern="1200"/>
            <a:t>unfit for purpose </a:t>
          </a:r>
          <a:r>
            <a:rPr lang="en-GB" sz="2100" kern="1200"/>
            <a:t>and the 2013 Local Audit and Accountability Act had </a:t>
          </a:r>
          <a:r>
            <a:rPr lang="en-GB" sz="2100" b="1" kern="1200"/>
            <a:t>exacerbated its inadequacy</a:t>
          </a:r>
          <a:endParaRPr lang="en-US" sz="2100" kern="1200"/>
        </a:p>
      </dsp:txBody>
      <dsp:txXfrm>
        <a:off x="0" y="0"/>
        <a:ext cx="6666833" cy="1363480"/>
      </dsp:txXfrm>
    </dsp:sp>
    <dsp:sp modelId="{DE038474-34D5-472F-8C66-58C503834776}">
      <dsp:nvSpPr>
        <dsp:cNvPr id="0" name=""/>
        <dsp:cNvSpPr/>
      </dsp:nvSpPr>
      <dsp:spPr>
        <a:xfrm>
          <a:off x="0" y="136348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B6B608-87D5-4EC0-8CDB-5108A07964A5}">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b="1" kern="1200"/>
            <a:t>Austerity</a:t>
          </a:r>
          <a:r>
            <a:rPr lang="en-GB" sz="2100" kern="1200"/>
            <a:t> had accelerated the </a:t>
          </a:r>
          <a:r>
            <a:rPr lang="en-GB" sz="2100" b="1" kern="1200"/>
            <a:t>realization and acceptance </a:t>
          </a:r>
          <a:r>
            <a:rPr lang="en-GB" sz="2100" kern="1200"/>
            <a:t>of the need for significant change</a:t>
          </a:r>
          <a:endParaRPr lang="en-US" sz="2100" kern="1200"/>
        </a:p>
      </dsp:txBody>
      <dsp:txXfrm>
        <a:off x="0" y="1363480"/>
        <a:ext cx="6666833" cy="1363480"/>
      </dsp:txXfrm>
    </dsp:sp>
    <dsp:sp modelId="{99F44657-CE80-47BC-A0BC-48D9CD4177B7}">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C9CDA3A-F912-42BB-8B27-DB08C09F6C0C}">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Parallel inadequacies in private sector audit, financial reporting and the operation of the audit market further helped </a:t>
          </a:r>
          <a:r>
            <a:rPr lang="en-GB" sz="2100" b="1" kern="1200"/>
            <a:t>‘legitimise’ the need for radical change</a:t>
          </a:r>
          <a:r>
            <a:rPr lang="en-GB" sz="2100" kern="1200"/>
            <a:t>.</a:t>
          </a:r>
          <a:endParaRPr lang="en-US" sz="2100" kern="1200"/>
        </a:p>
      </dsp:txBody>
      <dsp:txXfrm>
        <a:off x="0" y="2726960"/>
        <a:ext cx="6666833" cy="1363480"/>
      </dsp:txXfrm>
    </dsp:sp>
    <dsp:sp modelId="{BC27546E-36AD-41AD-8A18-07523E7988BD}">
      <dsp:nvSpPr>
        <dsp:cNvPr id="0" name=""/>
        <dsp:cNvSpPr/>
      </dsp:nvSpPr>
      <dsp:spPr>
        <a:xfrm>
          <a:off x="0" y="409044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5B9F3E9-682E-4C53-A03B-B1B93E641BD6}">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All Redmond’s technical and process changes where accepted – but </a:t>
          </a:r>
          <a:r>
            <a:rPr lang="en-GB" sz="2100" b="1" i="1" kern="1200"/>
            <a:t>ideological</a:t>
          </a:r>
          <a:r>
            <a:rPr lang="en-GB" sz="2100" b="1" kern="1200"/>
            <a:t> and  </a:t>
          </a:r>
          <a:r>
            <a:rPr lang="en-GB" sz="2100" b="1" i="1" kern="1200"/>
            <a:t>political</a:t>
          </a:r>
          <a:r>
            <a:rPr lang="en-GB" sz="2100" b="1" kern="1200"/>
            <a:t> </a:t>
          </a:r>
          <a:r>
            <a:rPr lang="en-GB" sz="2100" b="1" i="1" kern="1200"/>
            <a:t>presentational</a:t>
          </a:r>
          <a:r>
            <a:rPr lang="en-GB" sz="2100" b="1" kern="1200"/>
            <a:t> factors </a:t>
          </a:r>
          <a:r>
            <a:rPr lang="en-GB" sz="2100" kern="1200"/>
            <a:t>rather than rational or operational  considerations are </a:t>
          </a:r>
          <a:r>
            <a:rPr lang="en-GB" sz="2100" b="1" kern="1200"/>
            <a:t>determining sector leadership decisions   </a:t>
          </a:r>
          <a:endParaRPr lang="en-US" sz="2100" kern="1200"/>
        </a:p>
      </dsp:txBody>
      <dsp:txXfrm>
        <a:off x="0" y="4090440"/>
        <a:ext cx="6666833" cy="1363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E7B0C-7575-4215-84CC-CFB094456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79A0E4-9A59-4FB6-BE9A-F99FB76C09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E5AAF0-C229-456A-BFF8-0A6CB2C5063E}"/>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2B23BB19-7A21-4CFD-B5A4-CB325A87BE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2A828-0F87-4544-99EE-5310C68A5972}"/>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5534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AB492-1F42-4542-B7DA-7A65E04D43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BE6D64-A97E-4C39-A222-C27A86EFC1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01FE16-5703-4C6A-B3A4-3F89A870333C}"/>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51A11610-8444-458B-B38E-5064416DD2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470FF8-8326-4A34-B61B-BE156EE14D2F}"/>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165082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6714C8-3E30-4AB9-8E6C-3AD3BCF171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93871F-C9CE-4A3A-9A3D-951F021233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3A3AD1-3AB9-4DE5-B466-C11A0AE23A90}"/>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EB0C70CD-B5A2-4930-80F3-2B134D1B5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E5610-8EA4-4BEF-8FA8-BA6546740A59}"/>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193310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19DC-BB3F-4B41-A34C-6CCC6B2BBF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4FAE79-FFDE-4600-9A02-5AF75C554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3E23F5-E3CD-4D6C-8EEA-21DF1B8410B9}"/>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AAE074EE-0716-4D69-BBF5-736EA72048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AADA8A-AD2F-445F-B985-5060B47433A1}"/>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59584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C4D7-7760-4B07-B3E9-D874E03B79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98BFB9-2695-4875-A100-45D98A67F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D104B0-BC9B-40A8-A446-E0D72395B4B9}"/>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0C6590E0-ED1D-45E3-8BD4-5A0344934F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2A4BDD-ECD9-4CBA-B3C5-33F7A8BC84ED}"/>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40671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4257-69A2-4381-8B44-4144381DF1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D646D3-DA53-4FD8-9DCD-FBA4EBA70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12503F-5424-4A95-B5C5-B72EA1C1C2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00C17D-00A8-4BCA-96AA-48E04BD13401}"/>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6" name="Footer Placeholder 5">
            <a:extLst>
              <a:ext uri="{FF2B5EF4-FFF2-40B4-BE49-F238E27FC236}">
                <a16:creationId xmlns:a16="http://schemas.microsoft.com/office/drawing/2014/main" id="{C8D7CB4E-8775-4263-9BA1-F7D19DE548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DA9CB-71FB-4307-A706-38D198FD1574}"/>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417348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58404-87A1-42B6-80C5-E431AA2219E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2C89E1-5908-4EE5-B993-27BDC7F0C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B755CC-AD22-410D-A06B-C6118BE137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CBCF37-D3B5-4B24-A2E4-39ED9CE863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94441-0A4F-4688-A1E3-D05F48F7DD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0D0C79-7D1B-4756-82C9-9F93E0C1BA6D}"/>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8" name="Footer Placeholder 7">
            <a:extLst>
              <a:ext uri="{FF2B5EF4-FFF2-40B4-BE49-F238E27FC236}">
                <a16:creationId xmlns:a16="http://schemas.microsoft.com/office/drawing/2014/main" id="{01FC2257-CDA4-4028-872C-7AF82C1CBC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77750F-FFC3-4473-B36B-AC3690269FD1}"/>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228618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E58D-7700-49B4-BE9E-7B7118E0D3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44BEAF-F1B2-4BCD-84C0-D81C81997943}"/>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4" name="Footer Placeholder 3">
            <a:extLst>
              <a:ext uri="{FF2B5EF4-FFF2-40B4-BE49-F238E27FC236}">
                <a16:creationId xmlns:a16="http://schemas.microsoft.com/office/drawing/2014/main" id="{20ED4E45-6043-4824-B515-EC5982AE29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942D6A-B627-42CF-A4E1-1EFB56E5651D}"/>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274871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6D322E-CA6C-4FE1-9455-2AEF01C5DCEE}"/>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3" name="Footer Placeholder 2">
            <a:extLst>
              <a:ext uri="{FF2B5EF4-FFF2-40B4-BE49-F238E27FC236}">
                <a16:creationId xmlns:a16="http://schemas.microsoft.com/office/drawing/2014/main" id="{134F0024-4298-4CE7-A255-6D270926F7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0F7C42-7E98-44BB-A175-F337DED1CA57}"/>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34667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8D7A-090F-4A21-9DB4-D1E72EB36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605F3D-3815-4737-9D0C-9B0AB8F2C6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100293-AF5B-47B5-AAE3-4C752E915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18BEB-4DEE-4C00-9E79-FCB0FEA6E3EB}"/>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6" name="Footer Placeholder 5">
            <a:extLst>
              <a:ext uri="{FF2B5EF4-FFF2-40B4-BE49-F238E27FC236}">
                <a16:creationId xmlns:a16="http://schemas.microsoft.com/office/drawing/2014/main" id="{0E19C097-7B7C-46FA-BF7D-7B8F990F18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D57E9D-B201-4DE8-88CC-E21E2DEBE2F1}"/>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411039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6626-4663-4AE5-B24B-96EEE531ED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D3694E-4F94-4578-BBD3-BD117084A6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300795-26E1-456B-BFF8-EC50B5DE9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D0881-65FE-44BD-A151-9C3893D78276}"/>
              </a:ext>
            </a:extLst>
          </p:cNvPr>
          <p:cNvSpPr>
            <a:spLocks noGrp="1"/>
          </p:cNvSpPr>
          <p:nvPr>
            <p:ph type="dt" sz="half" idx="10"/>
          </p:nvPr>
        </p:nvSpPr>
        <p:spPr/>
        <p:txBody>
          <a:bodyPr/>
          <a:lstStyle/>
          <a:p>
            <a:fld id="{EC72B708-9C64-46C5-BC91-54FA261BD6DA}" type="datetimeFigureOut">
              <a:rPr lang="en-GB" smtClean="0"/>
              <a:t>09/09/2021</a:t>
            </a:fld>
            <a:endParaRPr lang="en-GB"/>
          </a:p>
        </p:txBody>
      </p:sp>
      <p:sp>
        <p:nvSpPr>
          <p:cNvPr id="6" name="Footer Placeholder 5">
            <a:extLst>
              <a:ext uri="{FF2B5EF4-FFF2-40B4-BE49-F238E27FC236}">
                <a16:creationId xmlns:a16="http://schemas.microsoft.com/office/drawing/2014/main" id="{ED01D9E1-2A61-49A8-BA99-AC79B1FE3A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0B5B8B-8DA4-4A64-B182-9CD24B3A2E15}"/>
              </a:ext>
            </a:extLst>
          </p:cNvPr>
          <p:cNvSpPr>
            <a:spLocks noGrp="1"/>
          </p:cNvSpPr>
          <p:nvPr>
            <p:ph type="sldNum" sz="quarter" idx="12"/>
          </p:nvPr>
        </p:nvSpPr>
        <p:spPr/>
        <p:txBody>
          <a:bodyPr/>
          <a:lstStyle/>
          <a:p>
            <a:fld id="{07B5ECCE-005E-4DD0-B0BD-084A73AA12BA}" type="slidenum">
              <a:rPr lang="en-GB" smtClean="0"/>
              <a:t>‹#›</a:t>
            </a:fld>
            <a:endParaRPr lang="en-GB"/>
          </a:p>
        </p:txBody>
      </p:sp>
    </p:spTree>
    <p:extLst>
      <p:ext uri="{BB962C8B-B14F-4D97-AF65-F5344CB8AC3E}">
        <p14:creationId xmlns:p14="http://schemas.microsoft.com/office/powerpoint/2010/main" val="66446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4544B-34DF-44D1-80D1-19CD4D375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1DDA2E-F1D2-426B-805B-42073BCF4D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BE8CE2-7895-42C5-BE3C-F4A9F54CE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2B708-9C64-46C5-BC91-54FA261BD6DA}" type="datetimeFigureOut">
              <a:rPr lang="en-GB" smtClean="0"/>
              <a:t>09/09/2021</a:t>
            </a:fld>
            <a:endParaRPr lang="en-GB"/>
          </a:p>
        </p:txBody>
      </p:sp>
      <p:sp>
        <p:nvSpPr>
          <p:cNvPr id="5" name="Footer Placeholder 4">
            <a:extLst>
              <a:ext uri="{FF2B5EF4-FFF2-40B4-BE49-F238E27FC236}">
                <a16:creationId xmlns:a16="http://schemas.microsoft.com/office/drawing/2014/main" id="{8F028CA4-0FE8-492F-B92E-E242F040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0C6561D-D313-483F-83EB-D17B1CA3B2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5ECCE-005E-4DD0-B0BD-084A73AA12BA}" type="slidenum">
              <a:rPr lang="en-GB" smtClean="0"/>
              <a:t>‹#›</a:t>
            </a:fld>
            <a:endParaRPr lang="en-GB"/>
          </a:p>
        </p:txBody>
      </p:sp>
    </p:spTree>
    <p:extLst>
      <p:ext uri="{BB962C8B-B14F-4D97-AF65-F5344CB8AC3E}">
        <p14:creationId xmlns:p14="http://schemas.microsoft.com/office/powerpoint/2010/main" val="2136931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33A14BE3-9370-4FB3-A4D1-409D08A8033A}"/>
              </a:ext>
            </a:extLst>
          </p:cNvPr>
          <p:cNvSpPr>
            <a:spLocks noGrp="1"/>
          </p:cNvSpPr>
          <p:nvPr>
            <p:ph type="ctrTitle"/>
          </p:nvPr>
        </p:nvSpPr>
        <p:spPr>
          <a:xfrm>
            <a:off x="283779" y="841248"/>
            <a:ext cx="5236075" cy="5340097"/>
          </a:xfrm>
        </p:spPr>
        <p:txBody>
          <a:bodyPr vert="horz" lIns="91440" tIns="45720" rIns="91440" bIns="45720" rtlCol="0" anchor="ctr">
            <a:normAutofit/>
          </a:bodyPr>
          <a:lstStyle/>
          <a:p>
            <a:pPr algn="l"/>
            <a:r>
              <a:rPr lang="en-US" sz="2800" b="1" kern="1200" dirty="0">
                <a:solidFill>
                  <a:schemeClr val="bg1"/>
                </a:solidFill>
                <a:latin typeface="+mn-lt"/>
                <a:ea typeface="+mj-ea"/>
                <a:cs typeface="+mj-cs"/>
              </a:rPr>
              <a:t>The JUC PAC Annual Conference </a:t>
            </a:r>
            <a:br>
              <a:rPr lang="en-US" sz="2600" kern="1200" dirty="0">
                <a:solidFill>
                  <a:schemeClr val="bg1"/>
                </a:solidFill>
                <a:latin typeface="+mj-lt"/>
                <a:ea typeface="+mj-ea"/>
                <a:cs typeface="+mj-cs"/>
              </a:rPr>
            </a:br>
            <a:br>
              <a:rPr lang="en-US" sz="2600" kern="1200" dirty="0">
                <a:solidFill>
                  <a:schemeClr val="bg1"/>
                </a:solidFill>
                <a:latin typeface="+mj-lt"/>
                <a:ea typeface="+mj-ea"/>
                <a:cs typeface="+mj-cs"/>
              </a:rPr>
            </a:br>
            <a:r>
              <a:rPr lang="en-GB" sz="2600" b="1" kern="1200" dirty="0">
                <a:solidFill>
                  <a:schemeClr val="bg1"/>
                </a:solidFill>
                <a:latin typeface="+mn-lt"/>
                <a:ea typeface="+mj-ea"/>
                <a:cs typeface="+mj-cs"/>
              </a:rPr>
              <a:t>How Place Matters? </a:t>
            </a:r>
            <a:br>
              <a:rPr lang="en-GB" sz="2600" b="1" kern="1200" dirty="0">
                <a:solidFill>
                  <a:schemeClr val="bg1"/>
                </a:solidFill>
                <a:latin typeface="+mn-lt"/>
                <a:ea typeface="+mj-ea"/>
                <a:cs typeface="+mj-cs"/>
              </a:rPr>
            </a:br>
            <a:r>
              <a:rPr lang="en-GB" sz="2600" b="1" kern="1200" dirty="0">
                <a:solidFill>
                  <a:schemeClr val="bg1"/>
                </a:solidFill>
                <a:latin typeface="+mn-lt"/>
                <a:ea typeface="+mj-ea"/>
                <a:cs typeface="+mj-cs"/>
              </a:rPr>
              <a:t>Leadership, Governance and Public Administration</a:t>
            </a:r>
            <a:br>
              <a:rPr lang="en-US" sz="2600" kern="1200" dirty="0">
                <a:solidFill>
                  <a:schemeClr val="bg1"/>
                </a:solidFill>
                <a:latin typeface="+mn-lt"/>
                <a:ea typeface="+mj-ea"/>
                <a:cs typeface="+mj-cs"/>
              </a:rPr>
            </a:br>
            <a:br>
              <a:rPr lang="en-US" sz="2600" kern="1200" dirty="0">
                <a:solidFill>
                  <a:schemeClr val="bg1"/>
                </a:solidFill>
                <a:latin typeface="+mn-lt"/>
                <a:ea typeface="+mj-ea"/>
                <a:cs typeface="+mj-cs"/>
              </a:rPr>
            </a:br>
            <a:br>
              <a:rPr lang="en-US" sz="2600" kern="1200" dirty="0">
                <a:solidFill>
                  <a:schemeClr val="bg1"/>
                </a:solidFill>
                <a:latin typeface="+mn-lt"/>
                <a:ea typeface="+mj-ea"/>
                <a:cs typeface="+mj-cs"/>
              </a:rPr>
            </a:br>
            <a:br>
              <a:rPr lang="en-US" sz="2600" kern="1200" dirty="0">
                <a:solidFill>
                  <a:schemeClr val="bg1"/>
                </a:solidFill>
                <a:latin typeface="+mn-lt"/>
                <a:ea typeface="+mj-ea"/>
                <a:cs typeface="+mj-cs"/>
              </a:rPr>
            </a:br>
            <a:r>
              <a:rPr lang="en-US" sz="2600" kern="1200" dirty="0">
                <a:solidFill>
                  <a:schemeClr val="bg1"/>
                </a:solidFill>
                <a:latin typeface="+mn-lt"/>
                <a:ea typeface="+mj-ea"/>
                <a:cs typeface="+mj-cs"/>
              </a:rPr>
              <a:t>7</a:t>
            </a:r>
            <a:r>
              <a:rPr lang="en-US" sz="2400" kern="1200" baseline="30000" dirty="0">
                <a:solidFill>
                  <a:schemeClr val="bg1"/>
                </a:solidFill>
                <a:latin typeface="+mn-lt"/>
                <a:ea typeface="+mj-ea"/>
                <a:cs typeface="+mj-cs"/>
              </a:rPr>
              <a:t>th</a:t>
            </a:r>
            <a:r>
              <a:rPr lang="en-US" sz="2400" kern="1200" dirty="0">
                <a:solidFill>
                  <a:schemeClr val="bg1"/>
                </a:solidFill>
                <a:latin typeface="+mn-lt"/>
                <a:ea typeface="+mj-ea"/>
                <a:cs typeface="+mj-cs"/>
              </a:rPr>
              <a:t> – 8</a:t>
            </a:r>
            <a:r>
              <a:rPr lang="en-US" sz="2400" kern="1200" baseline="30000" dirty="0">
                <a:solidFill>
                  <a:schemeClr val="bg1"/>
                </a:solidFill>
                <a:latin typeface="+mn-lt"/>
                <a:ea typeface="+mj-ea"/>
                <a:cs typeface="+mj-cs"/>
              </a:rPr>
              <a:t>th</a:t>
            </a:r>
            <a:r>
              <a:rPr lang="en-US" sz="2400" kern="1200" dirty="0">
                <a:solidFill>
                  <a:schemeClr val="bg1"/>
                </a:solidFill>
                <a:latin typeface="+mn-lt"/>
                <a:ea typeface="+mj-ea"/>
                <a:cs typeface="+mj-cs"/>
              </a:rPr>
              <a:t> September 2021</a:t>
            </a:r>
            <a:br>
              <a:rPr lang="en-US" sz="2600" kern="1200" dirty="0">
                <a:solidFill>
                  <a:schemeClr val="bg1"/>
                </a:solidFill>
                <a:latin typeface="+mj-lt"/>
                <a:ea typeface="+mj-ea"/>
                <a:cs typeface="+mj-cs"/>
              </a:rPr>
            </a:br>
            <a:r>
              <a:rPr lang="en-US" sz="2600" kern="1200" dirty="0">
                <a:solidFill>
                  <a:schemeClr val="bg1"/>
                </a:solidFill>
                <a:latin typeface="+mj-lt"/>
                <a:ea typeface="+mj-ea"/>
                <a:cs typeface="+mj-cs"/>
              </a:rPr>
              <a:t> </a:t>
            </a:r>
            <a:br>
              <a:rPr lang="en-US" sz="2600" kern="1200" dirty="0">
                <a:solidFill>
                  <a:schemeClr val="bg1"/>
                </a:solidFill>
                <a:latin typeface="+mj-lt"/>
                <a:ea typeface="+mj-ea"/>
                <a:cs typeface="+mj-cs"/>
              </a:rPr>
            </a:br>
            <a:endParaRPr lang="en-US" sz="2800" b="1" kern="1200" dirty="0">
              <a:solidFill>
                <a:schemeClr val="bg1"/>
              </a:solidFill>
              <a:latin typeface="+mn-lt"/>
              <a:ea typeface="+mj-ea"/>
              <a:cs typeface="+mj-cs"/>
            </a:endParaRPr>
          </a:p>
        </p:txBody>
      </p:sp>
      <p:sp>
        <p:nvSpPr>
          <p:cNvPr id="3" name="Subtitle 2">
            <a:extLst>
              <a:ext uri="{FF2B5EF4-FFF2-40B4-BE49-F238E27FC236}">
                <a16:creationId xmlns:a16="http://schemas.microsoft.com/office/drawing/2014/main" id="{6EDB547B-8B17-4AFF-B088-712240093736}"/>
              </a:ext>
            </a:extLst>
          </p:cNvPr>
          <p:cNvSpPr>
            <a:spLocks noGrp="1"/>
          </p:cNvSpPr>
          <p:nvPr>
            <p:ph type="subTitle" idx="1"/>
          </p:nvPr>
        </p:nvSpPr>
        <p:spPr>
          <a:xfrm>
            <a:off x="6464409" y="841247"/>
            <a:ext cx="4941205" cy="5340097"/>
          </a:xfrm>
        </p:spPr>
        <p:txBody>
          <a:bodyPr vert="horz" lIns="91440" tIns="45720" rIns="91440" bIns="45720" rtlCol="0" anchor="ctr">
            <a:normAutofit/>
          </a:bodyPr>
          <a:lstStyle/>
          <a:p>
            <a:pPr algn="l"/>
            <a:r>
              <a:rPr lang="en-GB" sz="3600" b="1" dirty="0">
                <a:solidFill>
                  <a:schemeClr val="tx2"/>
                </a:solidFill>
              </a:rPr>
              <a:t>Local authority financial reporting and external audit in England:</a:t>
            </a:r>
          </a:p>
          <a:p>
            <a:pPr algn="l"/>
            <a:r>
              <a:rPr lang="en-GB" sz="2800" b="1" dirty="0">
                <a:solidFill>
                  <a:schemeClr val="tx2"/>
                </a:solidFill>
              </a:rPr>
              <a:t>The Redmond Review and the future of Local Audit. </a:t>
            </a:r>
            <a:endParaRPr lang="en-US" sz="2800" dirty="0">
              <a:solidFill>
                <a:schemeClr val="tx2"/>
              </a:solidFill>
            </a:endParaRPr>
          </a:p>
          <a:p>
            <a:pPr indent="-228600" algn="l">
              <a:buFont typeface="Arial" panose="020B0604020202020204" pitchFamily="34" charset="0"/>
              <a:buChar char="•"/>
            </a:pPr>
            <a:endParaRPr lang="en-US" sz="1800" dirty="0">
              <a:solidFill>
                <a:schemeClr val="tx2"/>
              </a:solidFill>
            </a:endParaRPr>
          </a:p>
          <a:p>
            <a:pPr indent="-228600" algn="l">
              <a:buFont typeface="Arial" panose="020B0604020202020204" pitchFamily="34" charset="0"/>
              <a:buChar char="•"/>
            </a:pPr>
            <a:endParaRPr lang="en-US" sz="1800" dirty="0">
              <a:solidFill>
                <a:schemeClr val="tx2"/>
              </a:solidFill>
            </a:endParaRPr>
          </a:p>
          <a:p>
            <a:pPr algn="l"/>
            <a:r>
              <a:rPr lang="en-US" sz="2000" dirty="0">
                <a:solidFill>
                  <a:schemeClr val="tx2"/>
                </a:solidFill>
              </a:rPr>
              <a:t>Pete Murphy, Peter Eckersley, Katarzyna Lakoma, Bernard Kofi Dom, &amp; Martin Jones. </a:t>
            </a:r>
          </a:p>
          <a:p>
            <a:pPr algn="l"/>
            <a:endParaRPr lang="en-US" sz="1800" dirty="0">
              <a:solidFill>
                <a:schemeClr val="tx2"/>
              </a:solidFill>
            </a:endParaRPr>
          </a:p>
          <a:p>
            <a:pPr algn="l"/>
            <a:r>
              <a:rPr lang="en-US" sz="2000" dirty="0">
                <a:solidFill>
                  <a:schemeClr val="tx2"/>
                </a:solidFill>
              </a:rPr>
              <a:t>Nottingham Business School,                  Nottingham Trent University. </a:t>
            </a:r>
          </a:p>
          <a:p>
            <a:pPr algn="l"/>
            <a:endParaRPr lang="en-US" sz="1800" dirty="0">
              <a:solidFill>
                <a:schemeClr val="tx2"/>
              </a:solidFill>
            </a:endParaRPr>
          </a:p>
        </p:txBody>
      </p:sp>
    </p:spTree>
    <p:extLst>
      <p:ext uri="{BB962C8B-B14F-4D97-AF65-F5344CB8AC3E}">
        <p14:creationId xmlns:p14="http://schemas.microsoft.com/office/powerpoint/2010/main" val="2053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C9DE8-4EAB-4490-A6DB-86B4418D7217}"/>
              </a:ext>
            </a:extLst>
          </p:cNvPr>
          <p:cNvSpPr>
            <a:spLocks noGrp="1"/>
          </p:cNvSpPr>
          <p:nvPr>
            <p:ph type="title"/>
          </p:nvPr>
        </p:nvSpPr>
        <p:spPr>
          <a:xfrm>
            <a:off x="245328" y="1683756"/>
            <a:ext cx="3456416" cy="3323142"/>
          </a:xfrm>
        </p:spPr>
        <p:txBody>
          <a:bodyPr anchor="b">
            <a:normAutofit fontScale="90000"/>
          </a:bodyPr>
          <a:lstStyle/>
          <a:p>
            <a:pPr algn="r"/>
            <a:r>
              <a:rPr lang="en-GB" sz="4000" b="1" dirty="0">
                <a:solidFill>
                  <a:srgbClr val="FFFFFF"/>
                </a:solidFill>
                <a:latin typeface="+mn-lt"/>
              </a:rPr>
              <a:t>Spring Update</a:t>
            </a:r>
            <a:br>
              <a:rPr lang="en-GB" sz="3600" b="1" dirty="0">
                <a:solidFill>
                  <a:srgbClr val="FFFFFF"/>
                </a:solidFill>
                <a:latin typeface="+mn-lt"/>
              </a:rPr>
            </a:br>
            <a:r>
              <a:rPr lang="en-GB" sz="3600" b="1" dirty="0">
                <a:solidFill>
                  <a:srgbClr val="FFFFFF"/>
                </a:solidFill>
                <a:latin typeface="+mn-lt"/>
              </a:rPr>
              <a:t> </a:t>
            </a:r>
            <a:r>
              <a:rPr lang="en-GB" sz="3100" b="1" dirty="0">
                <a:solidFill>
                  <a:srgbClr val="FFFFFF"/>
                </a:solidFill>
                <a:latin typeface="+mn-lt"/>
              </a:rPr>
              <a:t>(May 2021)</a:t>
            </a:r>
            <a:br>
              <a:rPr lang="en-GB" sz="2500" b="1" dirty="0">
                <a:solidFill>
                  <a:srgbClr val="FFFFFF"/>
                </a:solidFill>
                <a:latin typeface="+mn-lt"/>
              </a:rPr>
            </a:br>
            <a:br>
              <a:rPr lang="en-GB" sz="2500" b="1" dirty="0">
                <a:solidFill>
                  <a:srgbClr val="FFFFFF"/>
                </a:solidFill>
                <a:latin typeface="+mn-lt"/>
              </a:rPr>
            </a:br>
            <a:r>
              <a:rPr lang="en-GB" sz="2500" b="1" dirty="0">
                <a:solidFill>
                  <a:srgbClr val="FFFFFF"/>
                </a:solidFill>
                <a:latin typeface="+mn-lt"/>
              </a:rPr>
              <a:t> </a:t>
            </a:r>
            <a:br>
              <a:rPr lang="en-GB" sz="2500" dirty="0">
                <a:solidFill>
                  <a:srgbClr val="FFFFFF"/>
                </a:solidFill>
                <a:latin typeface="+mn-lt"/>
              </a:rPr>
            </a:br>
            <a:r>
              <a:rPr lang="en-GB" sz="2500" dirty="0">
                <a:solidFill>
                  <a:srgbClr val="FFFFFF"/>
                </a:solidFill>
                <a:latin typeface="+mn-lt"/>
              </a:rPr>
              <a:t>Market Stability</a:t>
            </a:r>
            <a:br>
              <a:rPr lang="en-GB" sz="2500" dirty="0">
                <a:solidFill>
                  <a:srgbClr val="FFFFFF"/>
                </a:solidFill>
                <a:latin typeface="+mn-lt"/>
              </a:rPr>
            </a:br>
            <a:r>
              <a:rPr lang="en-GB" sz="2500" dirty="0">
                <a:solidFill>
                  <a:srgbClr val="FFFFFF"/>
                </a:solidFill>
                <a:latin typeface="+mn-lt"/>
              </a:rPr>
              <a:t>Functions and Governance</a:t>
            </a:r>
            <a:br>
              <a:rPr lang="en-GB" sz="2500" dirty="0">
                <a:solidFill>
                  <a:srgbClr val="FFFFFF"/>
                </a:solidFill>
                <a:latin typeface="+mn-lt"/>
              </a:rPr>
            </a:br>
            <a:r>
              <a:rPr lang="en-GB" sz="2500" dirty="0">
                <a:solidFill>
                  <a:srgbClr val="FFFFFF"/>
                </a:solidFill>
                <a:latin typeface="+mn-lt"/>
              </a:rPr>
              <a:t>Transparency</a:t>
            </a:r>
            <a:br>
              <a:rPr lang="en-GB" sz="2500" dirty="0">
                <a:solidFill>
                  <a:srgbClr val="FFFFFF"/>
                </a:solidFill>
                <a:latin typeface="+mn-lt"/>
              </a:rPr>
            </a:br>
            <a:r>
              <a:rPr lang="en-GB" sz="2500" dirty="0">
                <a:solidFill>
                  <a:srgbClr val="FFFFFF"/>
                </a:solidFill>
                <a:latin typeface="+mn-lt"/>
              </a:rPr>
              <a:t>Smaller Bodies</a:t>
            </a:r>
            <a:br>
              <a:rPr lang="en-GB" sz="2500" dirty="0">
                <a:solidFill>
                  <a:srgbClr val="FFFFFF"/>
                </a:solidFill>
                <a:latin typeface="+mn-lt"/>
              </a:rPr>
            </a:br>
            <a:r>
              <a:rPr lang="en-GB" sz="2500" dirty="0">
                <a:solidFill>
                  <a:srgbClr val="FFFFFF"/>
                </a:solidFill>
                <a:latin typeface="+mn-lt"/>
              </a:rPr>
              <a:t> </a:t>
            </a:r>
          </a:p>
        </p:txBody>
      </p:sp>
      <p:graphicFrame>
        <p:nvGraphicFramePr>
          <p:cNvPr id="5" name="Content Placeholder 2">
            <a:extLst>
              <a:ext uri="{FF2B5EF4-FFF2-40B4-BE49-F238E27FC236}">
                <a16:creationId xmlns:a16="http://schemas.microsoft.com/office/drawing/2014/main" id="{AB55EC42-DB19-4DDB-B2AF-8DC176E74239}"/>
              </a:ext>
            </a:extLst>
          </p:cNvPr>
          <p:cNvGraphicFramePr>
            <a:graphicFrameLocks noGrp="1"/>
          </p:cNvGraphicFramePr>
          <p:nvPr>
            <p:ph idx="1"/>
            <p:extLst>
              <p:ext uri="{D42A27DB-BD31-4B8C-83A1-F6EECF244321}">
                <p14:modId xmlns:p14="http://schemas.microsoft.com/office/powerpoint/2010/main" val="172555722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9208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E87997BF-EFAA-45D2-8E0C-72466029104D}"/>
              </a:ext>
            </a:extLst>
          </p:cNvPr>
          <p:cNvSpPr>
            <a:spLocks noGrp="1"/>
          </p:cNvSpPr>
          <p:nvPr>
            <p:ph type="title"/>
          </p:nvPr>
        </p:nvSpPr>
        <p:spPr>
          <a:xfrm>
            <a:off x="27646" y="1947672"/>
            <a:ext cx="4608362" cy="2788920"/>
          </a:xfrm>
        </p:spPr>
        <p:txBody>
          <a:bodyPr anchor="ctr">
            <a:normAutofit fontScale="90000"/>
          </a:bodyPr>
          <a:lstStyle/>
          <a:p>
            <a:br>
              <a:rPr lang="en-GB" sz="4800" b="1" dirty="0">
                <a:solidFill>
                  <a:schemeClr val="bg1"/>
                </a:solidFill>
                <a:latin typeface="+mn-lt"/>
              </a:rPr>
            </a:br>
            <a:br>
              <a:rPr lang="en-GB" sz="4800" b="1" dirty="0">
                <a:solidFill>
                  <a:schemeClr val="bg1"/>
                </a:solidFill>
                <a:latin typeface="+mn-lt"/>
              </a:rPr>
            </a:br>
            <a:br>
              <a:rPr lang="en-GB" sz="4800" b="1" dirty="0">
                <a:solidFill>
                  <a:schemeClr val="bg1"/>
                </a:solidFill>
                <a:latin typeface="+mn-lt"/>
              </a:rPr>
            </a:br>
            <a:br>
              <a:rPr lang="en-GB" sz="4800" b="1" dirty="0">
                <a:solidFill>
                  <a:schemeClr val="bg1"/>
                </a:solidFill>
                <a:latin typeface="+mn-lt"/>
              </a:rPr>
            </a:br>
            <a:r>
              <a:rPr lang="en-GB" sz="4800" b="1" dirty="0">
                <a:solidFill>
                  <a:schemeClr val="bg1"/>
                </a:solidFill>
                <a:latin typeface="+mn-lt"/>
              </a:rPr>
              <a:t>             System</a:t>
            </a:r>
            <a:br>
              <a:rPr lang="en-GB" sz="4800" b="1" dirty="0">
                <a:solidFill>
                  <a:schemeClr val="bg1"/>
                </a:solidFill>
                <a:latin typeface="+mn-lt"/>
              </a:rPr>
            </a:br>
            <a:r>
              <a:rPr lang="en-GB" sz="4800" b="1" dirty="0">
                <a:solidFill>
                  <a:schemeClr val="bg1"/>
                </a:solidFill>
                <a:latin typeface="+mn-lt"/>
              </a:rPr>
              <a:t>      Leadership</a:t>
            </a:r>
            <a:br>
              <a:rPr lang="en-GB" sz="4800" b="1" dirty="0">
                <a:solidFill>
                  <a:schemeClr val="bg1"/>
                </a:solidFill>
                <a:latin typeface="+mn-lt"/>
              </a:rPr>
            </a:br>
            <a:r>
              <a:rPr lang="en-GB" sz="4800" b="1" dirty="0">
                <a:solidFill>
                  <a:schemeClr val="bg1"/>
                </a:solidFill>
                <a:latin typeface="+mn-lt"/>
              </a:rPr>
              <a:t> </a:t>
            </a:r>
            <a:br>
              <a:rPr lang="en-GB" sz="4800" b="1" dirty="0">
                <a:solidFill>
                  <a:schemeClr val="bg1"/>
                </a:solidFill>
                <a:latin typeface="+mn-lt"/>
              </a:rPr>
            </a:br>
            <a:endParaRPr lang="en-GB" sz="3600" b="1" dirty="0">
              <a:solidFill>
                <a:schemeClr val="bg1"/>
              </a:solidFill>
              <a:latin typeface="+mn-lt"/>
            </a:endParaRPr>
          </a:p>
        </p:txBody>
      </p:sp>
      <p:graphicFrame>
        <p:nvGraphicFramePr>
          <p:cNvPr id="5" name="Content Placeholder 2">
            <a:extLst>
              <a:ext uri="{FF2B5EF4-FFF2-40B4-BE49-F238E27FC236}">
                <a16:creationId xmlns:a16="http://schemas.microsoft.com/office/drawing/2014/main" id="{4895BCC4-0551-4982-8D8B-DB8E78112F92}"/>
              </a:ext>
            </a:extLst>
          </p:cNvPr>
          <p:cNvGraphicFramePr>
            <a:graphicFrameLocks noGrp="1"/>
          </p:cNvGraphicFramePr>
          <p:nvPr>
            <p:ph idx="1"/>
            <p:extLst>
              <p:ext uri="{D42A27DB-BD31-4B8C-83A1-F6EECF244321}">
                <p14:modId xmlns:p14="http://schemas.microsoft.com/office/powerpoint/2010/main" val="3929656245"/>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C678C077-3951-4B4D-8230-110BDA39C55F}"/>
              </a:ext>
            </a:extLst>
          </p:cNvPr>
          <p:cNvPicPr>
            <a:picLocks noChangeAspect="1"/>
          </p:cNvPicPr>
          <p:nvPr/>
        </p:nvPicPr>
        <p:blipFill>
          <a:blip r:embed="rId7"/>
          <a:stretch>
            <a:fillRect/>
          </a:stretch>
        </p:blipFill>
        <p:spPr>
          <a:xfrm>
            <a:off x="327804" y="1659464"/>
            <a:ext cx="3146318" cy="1292464"/>
          </a:xfrm>
          <a:prstGeom prst="rect">
            <a:avLst/>
          </a:prstGeom>
        </p:spPr>
      </p:pic>
    </p:spTree>
    <p:extLst>
      <p:ext uri="{BB962C8B-B14F-4D97-AF65-F5344CB8AC3E}">
        <p14:creationId xmlns:p14="http://schemas.microsoft.com/office/powerpoint/2010/main" val="429084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B63A1-2E89-4FB0-949C-612088129565}"/>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latin typeface="+mn-lt"/>
              </a:rPr>
              <a:t>Conclusions</a:t>
            </a:r>
          </a:p>
        </p:txBody>
      </p:sp>
      <p:graphicFrame>
        <p:nvGraphicFramePr>
          <p:cNvPr id="5" name="Content Placeholder 2">
            <a:extLst>
              <a:ext uri="{FF2B5EF4-FFF2-40B4-BE49-F238E27FC236}">
                <a16:creationId xmlns:a16="http://schemas.microsoft.com/office/drawing/2014/main" id="{19D5D691-28DD-4B41-94CD-DE1759601483}"/>
              </a:ext>
            </a:extLst>
          </p:cNvPr>
          <p:cNvGraphicFramePr>
            <a:graphicFrameLocks noGrp="1"/>
          </p:cNvGraphicFramePr>
          <p:nvPr>
            <p:ph idx="1"/>
            <p:extLst>
              <p:ext uri="{D42A27DB-BD31-4B8C-83A1-F6EECF244321}">
                <p14:modId xmlns:p14="http://schemas.microsoft.com/office/powerpoint/2010/main" val="116123624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7755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F36175-E49D-43AD-B562-6676C1664E9D}"/>
              </a:ext>
            </a:extLst>
          </p:cNvPr>
          <p:cNvSpPr>
            <a:spLocks noGrp="1"/>
          </p:cNvSpPr>
          <p:nvPr>
            <p:ph type="title"/>
          </p:nvPr>
        </p:nvSpPr>
        <p:spPr>
          <a:xfrm>
            <a:off x="836679" y="447040"/>
            <a:ext cx="6002110" cy="1772283"/>
          </a:xfrm>
        </p:spPr>
        <p:txBody>
          <a:bodyPr>
            <a:normAutofit/>
          </a:bodyPr>
          <a:lstStyle/>
          <a:p>
            <a:pPr algn="ctr"/>
            <a:br>
              <a:rPr lang="en-GB" sz="2500" dirty="0">
                <a:latin typeface="Calibri" panose="020F0502020204030204" pitchFamily="34" charset="0"/>
                <a:cs typeface="Calibri" panose="020F0502020204030204" pitchFamily="34" charset="0"/>
              </a:rPr>
            </a:br>
            <a:br>
              <a:rPr lang="en-GB" sz="2500" dirty="0">
                <a:latin typeface="Calibri" panose="020F0502020204030204" pitchFamily="34" charset="0"/>
                <a:cs typeface="Calibri" panose="020F0502020204030204" pitchFamily="34" charset="0"/>
              </a:rPr>
            </a:br>
            <a:br>
              <a:rPr lang="en-GB" sz="2500" dirty="0">
                <a:latin typeface="Calibri" panose="020F0502020204030204" pitchFamily="34" charset="0"/>
                <a:cs typeface="Calibri" panose="020F0502020204030204" pitchFamily="34" charset="0"/>
              </a:rPr>
            </a:br>
            <a:r>
              <a:rPr lang="en-GB" sz="3200" b="1" dirty="0">
                <a:latin typeface="Calibri" panose="020F0502020204030204" pitchFamily="34" charset="0"/>
                <a:cs typeface="Calibri" panose="020F0502020204030204" pitchFamily="34" charset="0"/>
              </a:rPr>
              <a:t>Thank you for listening</a:t>
            </a:r>
          </a:p>
        </p:txBody>
      </p:sp>
      <p:sp>
        <p:nvSpPr>
          <p:cNvPr id="3" name="Content Placeholder 2">
            <a:extLst>
              <a:ext uri="{FF2B5EF4-FFF2-40B4-BE49-F238E27FC236}">
                <a16:creationId xmlns:a16="http://schemas.microsoft.com/office/drawing/2014/main" id="{70AB734A-7C04-4436-BB3E-C9988853B4C4}"/>
              </a:ext>
            </a:extLst>
          </p:cNvPr>
          <p:cNvSpPr>
            <a:spLocks noGrp="1"/>
          </p:cNvSpPr>
          <p:nvPr>
            <p:ph idx="1"/>
          </p:nvPr>
        </p:nvSpPr>
        <p:spPr>
          <a:xfrm>
            <a:off x="836680" y="2405067"/>
            <a:ext cx="6002110" cy="3729034"/>
          </a:xfrm>
        </p:spPr>
        <p:txBody>
          <a:bodyPr>
            <a:normAutofit/>
          </a:bodyPr>
          <a:lstStyle/>
          <a:p>
            <a:endParaRPr lang="en-GB" sz="2000" dirty="0"/>
          </a:p>
          <a:p>
            <a:endParaRPr lang="en-GB" sz="2000" dirty="0"/>
          </a:p>
          <a:p>
            <a:endParaRPr lang="en-GB" sz="2000" dirty="0"/>
          </a:p>
          <a:p>
            <a:endParaRPr lang="en-GB" sz="2000" dirty="0"/>
          </a:p>
          <a:p>
            <a:pPr marL="0" indent="0">
              <a:buNone/>
            </a:pPr>
            <a:r>
              <a:rPr lang="en-GB" sz="3600" b="1" dirty="0"/>
              <a:t>Questions?</a:t>
            </a:r>
          </a:p>
        </p:txBody>
      </p:sp>
      <p:pic>
        <p:nvPicPr>
          <p:cNvPr id="6" name="Picture 5" descr="Icon&#10;&#10;Description automatically generated">
            <a:extLst>
              <a:ext uri="{FF2B5EF4-FFF2-40B4-BE49-F238E27FC236}">
                <a16:creationId xmlns:a16="http://schemas.microsoft.com/office/drawing/2014/main" id="{41895B7D-D000-422C-80B1-1965A42745AC}"/>
              </a:ext>
            </a:extLst>
          </p:cNvPr>
          <p:cNvPicPr>
            <a:picLocks noChangeAspect="1"/>
          </p:cNvPicPr>
          <p:nvPr/>
        </p:nvPicPr>
        <p:blipFill rotWithShape="1">
          <a:blip r:embed="rId2">
            <a:extLst>
              <a:ext uri="{28A0092B-C50C-407E-A947-70E740481C1C}">
                <a14:useLocalDpi xmlns:a14="http://schemas.microsoft.com/office/drawing/2010/main" val="0"/>
              </a:ext>
            </a:extLst>
          </a:blip>
          <a:srcRect l="8777" r="224"/>
          <a:stretch/>
        </p:blipFill>
        <p:spPr>
          <a:xfrm>
            <a:off x="7199440" y="10"/>
            <a:ext cx="4992560" cy="6857990"/>
          </a:xfrm>
          <a:prstGeom prst="rect">
            <a:avLst/>
          </a:prstGeom>
          <a:effectLst/>
        </p:spPr>
      </p:pic>
    </p:spTree>
    <p:extLst>
      <p:ext uri="{BB962C8B-B14F-4D97-AF65-F5344CB8AC3E}">
        <p14:creationId xmlns:p14="http://schemas.microsoft.com/office/powerpoint/2010/main" val="398550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9F75AF9-A3E9-4AC1-9BA5-0FD9BFA59048}"/>
              </a:ext>
            </a:extLst>
          </p:cNvPr>
          <p:cNvSpPr>
            <a:spLocks noGrp="1"/>
          </p:cNvSpPr>
          <p:nvPr>
            <p:ph type="title"/>
          </p:nvPr>
        </p:nvSpPr>
        <p:spPr>
          <a:xfrm>
            <a:off x="1098468" y="885651"/>
            <a:ext cx="3229803" cy="4624603"/>
          </a:xfrm>
        </p:spPr>
        <p:txBody>
          <a:bodyPr vert="horz" lIns="91440" tIns="45720" rIns="91440" bIns="45720" rtlCol="0" anchor="ctr">
            <a:normAutofit/>
          </a:bodyPr>
          <a:lstStyle/>
          <a:p>
            <a:r>
              <a:rPr lang="en-US" sz="3600" b="1" kern="1200" dirty="0">
                <a:solidFill>
                  <a:srgbClr val="FFFFFF"/>
                </a:solidFill>
                <a:latin typeface="+mn-lt"/>
                <a:ea typeface="+mj-ea"/>
                <a:cs typeface="+mj-cs"/>
              </a:rPr>
              <a:t>Local Public Audit </a:t>
            </a:r>
            <a:br>
              <a:rPr lang="en-US" sz="3600" b="1" kern="1200" dirty="0">
                <a:solidFill>
                  <a:srgbClr val="FFFFFF"/>
                </a:solidFill>
                <a:latin typeface="+mn-lt"/>
                <a:ea typeface="+mj-ea"/>
                <a:cs typeface="+mj-cs"/>
              </a:rPr>
            </a:br>
            <a:br>
              <a:rPr lang="en-US" sz="3600" b="1" kern="1200" dirty="0">
                <a:solidFill>
                  <a:srgbClr val="FFFFFF"/>
                </a:solidFill>
                <a:latin typeface="+mn-lt"/>
                <a:ea typeface="+mj-ea"/>
                <a:cs typeface="+mj-cs"/>
              </a:rPr>
            </a:br>
            <a:r>
              <a:rPr lang="en-US" sz="3600" b="1" kern="1200" dirty="0">
                <a:solidFill>
                  <a:srgbClr val="FFFFFF"/>
                </a:solidFill>
                <a:latin typeface="+mn-lt"/>
                <a:ea typeface="+mj-ea"/>
                <a:cs typeface="+mj-cs"/>
              </a:rPr>
              <a:t>Systemic problems </a:t>
            </a:r>
          </a:p>
        </p:txBody>
      </p:sp>
      <p:sp>
        <p:nvSpPr>
          <p:cNvPr id="3" name="Vertical Text Placeholder 2">
            <a:extLst>
              <a:ext uri="{FF2B5EF4-FFF2-40B4-BE49-F238E27FC236}">
                <a16:creationId xmlns:a16="http://schemas.microsoft.com/office/drawing/2014/main" id="{4B761929-6681-4122-8F86-81BDE0D9DD67}"/>
              </a:ext>
            </a:extLst>
          </p:cNvPr>
          <p:cNvSpPr>
            <a:spLocks noGrp="1"/>
          </p:cNvSpPr>
          <p:nvPr>
            <p:ph type="body" orient="vert" idx="1"/>
          </p:nvPr>
        </p:nvSpPr>
        <p:spPr>
          <a:xfrm>
            <a:off x="4978708" y="640080"/>
            <a:ext cx="6525220" cy="5176399"/>
          </a:xfrm>
        </p:spPr>
        <p:txBody>
          <a:bodyPr vert="horz" lIns="91440" tIns="45720" rIns="91440" bIns="45720" rtlCol="0" anchor="ctr">
            <a:normAutofit/>
          </a:bodyPr>
          <a:lstStyle/>
          <a:p>
            <a:endParaRPr lang="en-US" sz="2400" dirty="0"/>
          </a:p>
          <a:p>
            <a:pPr marL="0" indent="0">
              <a:buNone/>
            </a:pPr>
            <a:r>
              <a:rPr lang="en-US" dirty="0"/>
              <a:t>“The structure is fragmented and piecemeal. Public sector specialist expertise is now dispersed around different bodies. The structure means also that no one body is looking for systemic problems, and there is no apparent co-ordination between parties to determine and act on emerging risks”. </a:t>
            </a:r>
          </a:p>
          <a:p>
            <a:pPr marL="0" indent="0">
              <a:buNone/>
            </a:pPr>
            <a:r>
              <a:rPr lang="en-US" sz="2400" dirty="0"/>
              <a:t>                                                                              (Kingman 2018 p. 69 of the independent Review of Financial Reporting Council)</a:t>
            </a:r>
          </a:p>
          <a:p>
            <a:endParaRPr lang="en-US" sz="2400" dirty="0"/>
          </a:p>
        </p:txBody>
      </p:sp>
    </p:spTree>
    <p:extLst>
      <p:ext uri="{BB962C8B-B14F-4D97-AF65-F5344CB8AC3E}">
        <p14:creationId xmlns:p14="http://schemas.microsoft.com/office/powerpoint/2010/main" val="25439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6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2F5E4F-5CA7-4DC8-B4DB-B164E7EF994D}"/>
              </a:ext>
            </a:extLst>
          </p:cNvPr>
          <p:cNvSpPr>
            <a:spLocks noGrp="1"/>
          </p:cNvSpPr>
          <p:nvPr>
            <p:ph type="title"/>
          </p:nvPr>
        </p:nvSpPr>
        <p:spPr>
          <a:xfrm>
            <a:off x="474454" y="2074363"/>
            <a:ext cx="2838090"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400" kern="1200" dirty="0">
                <a:solidFill>
                  <a:srgbClr val="FFFFFF"/>
                </a:solidFill>
                <a:latin typeface="+mn-lt"/>
                <a:ea typeface="+mj-ea"/>
                <a:cs typeface="+mj-cs"/>
              </a:rPr>
              <a:t>Local Audit Organizational Landscape 2018/19</a:t>
            </a:r>
          </a:p>
        </p:txBody>
      </p:sp>
      <p:pic>
        <p:nvPicPr>
          <p:cNvPr id="4" name="Content Placeholder 3">
            <a:extLst>
              <a:ext uri="{FF2B5EF4-FFF2-40B4-BE49-F238E27FC236}">
                <a16:creationId xmlns:a16="http://schemas.microsoft.com/office/drawing/2014/main" id="{21CE78F7-14EA-46C2-BE46-4787B6E6B27A}"/>
              </a:ext>
            </a:extLst>
          </p:cNvPr>
          <p:cNvPicPr>
            <a:picLocks noGrp="1" noChangeAspect="1"/>
          </p:cNvPicPr>
          <p:nvPr>
            <p:ph idx="1"/>
          </p:nvPr>
        </p:nvPicPr>
        <p:blipFill>
          <a:blip r:embed="rId2"/>
          <a:stretch>
            <a:fillRect/>
          </a:stretch>
        </p:blipFill>
        <p:spPr>
          <a:xfrm>
            <a:off x="3495040" y="375920"/>
            <a:ext cx="8578208" cy="6380480"/>
          </a:xfrm>
          <a:prstGeom prst="rect">
            <a:avLst/>
          </a:prstGeom>
        </p:spPr>
      </p:pic>
    </p:spTree>
    <p:extLst>
      <p:ext uri="{BB962C8B-B14F-4D97-AF65-F5344CB8AC3E}">
        <p14:creationId xmlns:p14="http://schemas.microsoft.com/office/powerpoint/2010/main" val="263693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6C6E540-F64C-4A93-9692-D8257BC64887}"/>
              </a:ext>
            </a:extLst>
          </p:cNvPr>
          <p:cNvSpPr>
            <a:spLocks noGrp="1"/>
          </p:cNvSpPr>
          <p:nvPr>
            <p:ph type="title"/>
          </p:nvPr>
        </p:nvSpPr>
        <p:spPr>
          <a:xfrm>
            <a:off x="1098468" y="885651"/>
            <a:ext cx="3229803" cy="4624603"/>
          </a:xfrm>
        </p:spPr>
        <p:txBody>
          <a:bodyPr>
            <a:normAutofit/>
          </a:bodyPr>
          <a:lstStyle/>
          <a:p>
            <a:r>
              <a:rPr lang="en-GB" sz="3600" b="1" dirty="0">
                <a:solidFill>
                  <a:srgbClr val="FFFFFF"/>
                </a:solidFill>
                <a:latin typeface="+mn-lt"/>
              </a:rPr>
              <a:t>What was the ‘problem’</a:t>
            </a:r>
            <a:br>
              <a:rPr lang="en-GB" b="1" dirty="0">
                <a:solidFill>
                  <a:srgbClr val="FFFFFF"/>
                </a:solidFill>
              </a:rPr>
            </a:br>
            <a:br>
              <a:rPr lang="en-GB" b="1" dirty="0">
                <a:solidFill>
                  <a:srgbClr val="FFFFFF"/>
                </a:solidFill>
              </a:rPr>
            </a:br>
            <a:r>
              <a:rPr lang="en-GB" sz="3600" dirty="0">
                <a:solidFill>
                  <a:srgbClr val="FFFFFF"/>
                </a:solidFill>
                <a:latin typeface="+mn-lt"/>
              </a:rPr>
              <a:t>It was contested from different perspectives</a:t>
            </a:r>
          </a:p>
        </p:txBody>
      </p:sp>
      <p:sp>
        <p:nvSpPr>
          <p:cNvPr id="3" name="Content Placeholder 2">
            <a:extLst>
              <a:ext uri="{FF2B5EF4-FFF2-40B4-BE49-F238E27FC236}">
                <a16:creationId xmlns:a16="http://schemas.microsoft.com/office/drawing/2014/main" id="{BB97F986-8AF0-451A-8250-B8D86C491A54}"/>
              </a:ext>
            </a:extLst>
          </p:cNvPr>
          <p:cNvSpPr>
            <a:spLocks noGrp="1"/>
          </p:cNvSpPr>
          <p:nvPr>
            <p:ph idx="1"/>
          </p:nvPr>
        </p:nvSpPr>
        <p:spPr>
          <a:xfrm>
            <a:off x="4795520" y="563918"/>
            <a:ext cx="6708408" cy="5843147"/>
          </a:xfrm>
        </p:spPr>
        <p:txBody>
          <a:bodyPr anchor="ctr">
            <a:normAutofit/>
          </a:bodyPr>
          <a:lstStyle/>
          <a:p>
            <a:pPr marL="0" indent="0">
              <a:buNone/>
            </a:pPr>
            <a:r>
              <a:rPr lang="en-GB" sz="2000" b="1" dirty="0"/>
              <a:t>The government’s </a:t>
            </a:r>
            <a:r>
              <a:rPr lang="en-GB" sz="2000" dirty="0"/>
              <a:t>perspective – the 2014 Act wasn’t  being properly implemented and local audit issues remained unresolved after recent reviews</a:t>
            </a:r>
          </a:p>
          <a:p>
            <a:endParaRPr lang="en-GB" sz="800" dirty="0"/>
          </a:p>
          <a:p>
            <a:pPr marL="0" indent="0">
              <a:buNone/>
            </a:pPr>
            <a:r>
              <a:rPr lang="en-GB" sz="2000" b="1" dirty="0"/>
              <a:t>The sectors and regulators perspective </a:t>
            </a:r>
            <a:r>
              <a:rPr lang="en-GB" sz="2000" dirty="0"/>
              <a:t>(including CIPFA/ICEAW/NAO) – there is a growing ‘expectations gap’ in what the public assumes is provided and what the system actually provides  </a:t>
            </a:r>
          </a:p>
          <a:p>
            <a:endParaRPr lang="en-GB" sz="800" dirty="0"/>
          </a:p>
          <a:p>
            <a:pPr marL="0" indent="0">
              <a:buNone/>
            </a:pPr>
            <a:r>
              <a:rPr lang="en-GB" sz="2000" b="1" dirty="0"/>
              <a:t>The local authorities and the firms lived experience and perspective  </a:t>
            </a:r>
            <a:r>
              <a:rPr lang="en-GB" sz="2000" dirty="0"/>
              <a:t>was of a poorer and slower audit delivered by less knowledgeable and less experienced staff</a:t>
            </a:r>
          </a:p>
          <a:p>
            <a:endParaRPr lang="en-GB" sz="800" dirty="0"/>
          </a:p>
          <a:p>
            <a:pPr marL="0" indent="0">
              <a:buNone/>
            </a:pPr>
            <a:r>
              <a:rPr lang="en-GB" sz="2000" b="1" dirty="0"/>
              <a:t>NTU’s perspective </a:t>
            </a:r>
            <a:r>
              <a:rPr lang="en-GB" sz="2000" dirty="0"/>
              <a:t>– more holistic, the 2014 Act fundamentally changed local audit from a focus on short, medium and long-term financial management and reinstated the pre-1996 focus on short term financial reporting (resulting in systemic and systematic inadequacies in accountability, accounting, policy, delivery and assurance)  </a:t>
            </a:r>
          </a:p>
          <a:p>
            <a:endParaRPr lang="en-GB" sz="1700" dirty="0"/>
          </a:p>
          <a:p>
            <a:pPr marL="0" indent="0">
              <a:buNone/>
            </a:pPr>
            <a:endParaRPr lang="en-GB" sz="1700" dirty="0"/>
          </a:p>
        </p:txBody>
      </p:sp>
    </p:spTree>
    <p:extLst>
      <p:ext uri="{BB962C8B-B14F-4D97-AF65-F5344CB8AC3E}">
        <p14:creationId xmlns:p14="http://schemas.microsoft.com/office/powerpoint/2010/main" val="369768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7"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 name="Title 4">
            <a:extLst>
              <a:ext uri="{FF2B5EF4-FFF2-40B4-BE49-F238E27FC236}">
                <a16:creationId xmlns:a16="http://schemas.microsoft.com/office/drawing/2014/main" id="{34E61A71-3415-4A45-8DAC-F9894DA0E322}"/>
              </a:ext>
            </a:extLst>
          </p:cNvPr>
          <p:cNvSpPr>
            <a:spLocks noGrp="1"/>
          </p:cNvSpPr>
          <p:nvPr>
            <p:ph type="title"/>
          </p:nvPr>
        </p:nvSpPr>
        <p:spPr>
          <a:xfrm>
            <a:off x="1098468" y="516099"/>
            <a:ext cx="3229803" cy="4132101"/>
          </a:xfrm>
        </p:spPr>
        <p:txBody>
          <a:bodyPr>
            <a:normAutofit/>
          </a:bodyPr>
          <a:lstStyle/>
          <a:p>
            <a:r>
              <a:rPr lang="en-GB" b="1" dirty="0">
                <a:solidFill>
                  <a:srgbClr val="FFFFFF"/>
                </a:solidFill>
                <a:latin typeface="+mn-lt"/>
              </a:rPr>
              <a:t>Response to call for views  </a:t>
            </a:r>
          </a:p>
        </p:txBody>
      </p:sp>
      <p:sp>
        <p:nvSpPr>
          <p:cNvPr id="9" name="Content Placeholder 8">
            <a:extLst>
              <a:ext uri="{FF2B5EF4-FFF2-40B4-BE49-F238E27FC236}">
                <a16:creationId xmlns:a16="http://schemas.microsoft.com/office/drawing/2014/main" id="{DB8C7CA8-874D-40CD-907C-8F854151321F}"/>
              </a:ext>
            </a:extLst>
          </p:cNvPr>
          <p:cNvSpPr>
            <a:spLocks noGrp="1"/>
          </p:cNvSpPr>
          <p:nvPr>
            <p:ph idx="1"/>
          </p:nvPr>
        </p:nvSpPr>
        <p:spPr>
          <a:xfrm>
            <a:off x="4937671" y="563919"/>
            <a:ext cx="6888569" cy="5978614"/>
          </a:xfrm>
        </p:spPr>
        <p:txBody>
          <a:bodyPr anchor="ctr">
            <a:normAutofit/>
          </a:bodyPr>
          <a:lstStyle/>
          <a:p>
            <a:pPr marL="0" indent="0">
              <a:buNone/>
            </a:pPr>
            <a:r>
              <a:rPr lang="en-GB" sz="2200" b="1" dirty="0"/>
              <a:t>22  </a:t>
            </a:r>
            <a:r>
              <a:rPr lang="en-GB" sz="2200" dirty="0"/>
              <a:t>Audit and Audit Stakeholders (such as CIPFA, Welsh Audit)</a:t>
            </a:r>
          </a:p>
          <a:p>
            <a:pPr marL="0" indent="0">
              <a:buNone/>
            </a:pPr>
            <a:r>
              <a:rPr lang="en-GB" sz="2200" b="1" dirty="0"/>
              <a:t>87  </a:t>
            </a:r>
            <a:r>
              <a:rPr lang="en-GB" sz="2200" dirty="0"/>
              <a:t>Individual Local Authorities (including all types of authorities)</a:t>
            </a:r>
          </a:p>
          <a:p>
            <a:pPr marL="0" indent="0">
              <a:buNone/>
            </a:pPr>
            <a:r>
              <a:rPr lang="en-GB" sz="2200" b="1" dirty="0"/>
              <a:t>9    </a:t>
            </a:r>
            <a:r>
              <a:rPr lang="en-GB" sz="2200" dirty="0"/>
              <a:t>Authority Groups (such Societies of Treasurers</a:t>
            </a:r>
          </a:p>
          <a:p>
            <a:pPr marL="0" indent="0">
              <a:buNone/>
            </a:pPr>
            <a:r>
              <a:rPr lang="en-GB" sz="2200" b="1" dirty="0"/>
              <a:t>26  </a:t>
            </a:r>
            <a:r>
              <a:rPr lang="en-GB" sz="2200" dirty="0"/>
              <a:t>Individuals </a:t>
            </a:r>
          </a:p>
          <a:p>
            <a:pPr marL="0" indent="0">
              <a:buNone/>
            </a:pPr>
            <a:r>
              <a:rPr lang="en-GB" sz="2200" b="1" dirty="0"/>
              <a:t>12 </a:t>
            </a:r>
            <a:r>
              <a:rPr lang="en-GB" sz="2200" dirty="0"/>
              <a:t> Others (including the media, academics (x2), and specialist interest groups)</a:t>
            </a:r>
          </a:p>
          <a:p>
            <a:pPr marL="0" indent="0">
              <a:buNone/>
            </a:pPr>
            <a:r>
              <a:rPr lang="en-GB" sz="2200" b="1" dirty="0"/>
              <a:t>100+</a:t>
            </a:r>
            <a:r>
              <a:rPr lang="en-GB" sz="2200" dirty="0"/>
              <a:t> interviews with interested parties</a:t>
            </a:r>
          </a:p>
          <a:p>
            <a:pPr marL="0" indent="0">
              <a:buNone/>
            </a:pPr>
            <a:endParaRPr lang="en-GB" sz="2200" dirty="0"/>
          </a:p>
          <a:p>
            <a:pPr marL="0" indent="0">
              <a:buNone/>
            </a:pPr>
            <a:r>
              <a:rPr lang="en-GB" sz="2400" b="1" dirty="0"/>
              <a:t>High unanimity of responses across all key stakeholders – in summary its is not fit for purpose  and it needs replacing</a:t>
            </a:r>
          </a:p>
          <a:p>
            <a:endParaRPr lang="en-GB" sz="2000" dirty="0"/>
          </a:p>
        </p:txBody>
      </p:sp>
    </p:spTree>
    <p:extLst>
      <p:ext uri="{BB962C8B-B14F-4D97-AF65-F5344CB8AC3E}">
        <p14:creationId xmlns:p14="http://schemas.microsoft.com/office/powerpoint/2010/main" val="322439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05AF-6CA4-435F-98AA-B7B3EA6E633F}"/>
              </a:ext>
            </a:extLst>
          </p:cNvPr>
          <p:cNvSpPr>
            <a:spLocks noGrp="1"/>
          </p:cNvSpPr>
          <p:nvPr>
            <p:ph type="title"/>
          </p:nvPr>
        </p:nvSpPr>
        <p:spPr/>
        <p:txBody>
          <a:bodyPr>
            <a:normAutofit/>
          </a:bodyPr>
          <a:lstStyle/>
          <a:p>
            <a:r>
              <a:rPr lang="en-GB" sz="3600" b="1" dirty="0">
                <a:solidFill>
                  <a:schemeClr val="accent1">
                    <a:lumMod val="75000"/>
                  </a:schemeClr>
                </a:solidFill>
                <a:latin typeface="+mn-lt"/>
              </a:rPr>
              <a:t>Findings of the Review</a:t>
            </a:r>
          </a:p>
        </p:txBody>
      </p:sp>
      <p:graphicFrame>
        <p:nvGraphicFramePr>
          <p:cNvPr id="7" name="Content Placeholder 2">
            <a:extLst>
              <a:ext uri="{FF2B5EF4-FFF2-40B4-BE49-F238E27FC236}">
                <a16:creationId xmlns:a16="http://schemas.microsoft.com/office/drawing/2014/main" id="{5F6B0B37-B349-42F1-B053-0680FC84330C}"/>
              </a:ext>
            </a:extLst>
          </p:cNvPr>
          <p:cNvGraphicFramePr>
            <a:graphicFrameLocks noGrp="1"/>
          </p:cNvGraphicFramePr>
          <p:nvPr>
            <p:ph idx="1"/>
            <p:extLst>
              <p:ext uri="{D42A27DB-BD31-4B8C-83A1-F6EECF244321}">
                <p14:modId xmlns:p14="http://schemas.microsoft.com/office/powerpoint/2010/main" val="3815747272"/>
              </p:ext>
            </p:extLst>
          </p:nvPr>
        </p:nvGraphicFramePr>
        <p:xfrm>
          <a:off x="838200" y="1476374"/>
          <a:ext cx="9525000" cy="5133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28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AE65BD4-7008-4DD9-9462-AA277AAA9D4C}"/>
              </a:ext>
            </a:extLst>
          </p:cNvPr>
          <p:cNvSpPr>
            <a:spLocks noGrp="1"/>
          </p:cNvSpPr>
          <p:nvPr>
            <p:ph type="title"/>
          </p:nvPr>
        </p:nvSpPr>
        <p:spPr>
          <a:xfrm>
            <a:off x="1322754" y="1522820"/>
            <a:ext cx="2748041" cy="3601914"/>
          </a:xfrm>
        </p:spPr>
        <p:txBody>
          <a:bodyPr anchor="ctr">
            <a:normAutofit fontScale="90000"/>
          </a:bodyPr>
          <a:lstStyle/>
          <a:p>
            <a:r>
              <a:rPr lang="en-GB" sz="3200" b="1" dirty="0">
                <a:solidFill>
                  <a:srgbClr val="FFFFFF"/>
                </a:solidFill>
                <a:latin typeface="+mn-lt"/>
              </a:rPr>
              <a:t>The government response to the report</a:t>
            </a:r>
            <a:br>
              <a:rPr lang="en-GB" sz="2800" b="1" dirty="0">
                <a:solidFill>
                  <a:srgbClr val="FFFFFF"/>
                </a:solidFill>
                <a:latin typeface="+mn-lt"/>
              </a:rPr>
            </a:br>
            <a:br>
              <a:rPr lang="en-GB" sz="2800" b="1" dirty="0">
                <a:solidFill>
                  <a:srgbClr val="FFFFFF"/>
                </a:solidFill>
                <a:latin typeface="+mn-lt"/>
              </a:rPr>
            </a:br>
            <a:r>
              <a:rPr lang="en-GB" sz="2400" b="1" dirty="0">
                <a:solidFill>
                  <a:srgbClr val="FFFFFF"/>
                </a:solidFill>
                <a:latin typeface="+mn-lt"/>
              </a:rPr>
              <a:t>(18</a:t>
            </a:r>
            <a:r>
              <a:rPr lang="en-GB" sz="2400" b="1" baseline="30000" dirty="0">
                <a:solidFill>
                  <a:srgbClr val="FFFFFF"/>
                </a:solidFill>
                <a:latin typeface="+mn-lt"/>
              </a:rPr>
              <a:t>th</a:t>
            </a:r>
            <a:r>
              <a:rPr lang="en-GB" sz="2400" b="1" dirty="0">
                <a:solidFill>
                  <a:srgbClr val="FFFFFF"/>
                </a:solidFill>
                <a:latin typeface="+mn-lt"/>
              </a:rPr>
              <a:t> Dec 2020   - A good day to bury bad news)</a:t>
            </a:r>
            <a:br>
              <a:rPr lang="en-GB" sz="2800" b="1" dirty="0">
                <a:solidFill>
                  <a:srgbClr val="FFFFFF"/>
                </a:solidFill>
                <a:latin typeface="+mn-lt"/>
              </a:rPr>
            </a:br>
            <a:r>
              <a:rPr lang="en-GB" sz="2800" b="1" dirty="0">
                <a:solidFill>
                  <a:srgbClr val="FFFFFF"/>
                </a:solidFill>
                <a:latin typeface="+mn-lt"/>
              </a:rPr>
              <a:t> </a:t>
            </a:r>
          </a:p>
        </p:txBody>
      </p:sp>
      <p:graphicFrame>
        <p:nvGraphicFramePr>
          <p:cNvPr id="30" name="Content Placeholder 2">
            <a:extLst>
              <a:ext uri="{FF2B5EF4-FFF2-40B4-BE49-F238E27FC236}">
                <a16:creationId xmlns:a16="http://schemas.microsoft.com/office/drawing/2014/main" id="{12EC2C97-5238-4F5B-A7F8-ECC4BB282911}"/>
              </a:ext>
            </a:extLst>
          </p:cNvPr>
          <p:cNvGraphicFramePr>
            <a:graphicFrameLocks noGrp="1"/>
          </p:cNvGraphicFramePr>
          <p:nvPr>
            <p:ph idx="1"/>
            <p:extLst>
              <p:ext uri="{D42A27DB-BD31-4B8C-83A1-F6EECF244321}">
                <p14:modId xmlns:p14="http://schemas.microsoft.com/office/powerpoint/2010/main" val="4234538630"/>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20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5246E8E-E1B5-406F-9D71-BB66944D9C09}"/>
              </a:ext>
            </a:extLst>
          </p:cNvPr>
          <p:cNvSpPr>
            <a:spLocks noGrp="1"/>
          </p:cNvSpPr>
          <p:nvPr>
            <p:ph type="title"/>
          </p:nvPr>
        </p:nvSpPr>
        <p:spPr>
          <a:xfrm>
            <a:off x="1117600" y="1522820"/>
            <a:ext cx="3268654" cy="3601914"/>
          </a:xfrm>
        </p:spPr>
        <p:txBody>
          <a:bodyPr anchor="ctr">
            <a:normAutofit/>
          </a:bodyPr>
          <a:lstStyle/>
          <a:p>
            <a:r>
              <a:rPr lang="en-GB" sz="3600" b="1" dirty="0">
                <a:solidFill>
                  <a:srgbClr val="FFFFFF"/>
                </a:solidFill>
                <a:latin typeface="+mn-lt"/>
              </a:rPr>
              <a:t>Implementation since publication</a:t>
            </a:r>
            <a:br>
              <a:rPr lang="en-GB" sz="3600" b="1" dirty="0">
                <a:solidFill>
                  <a:srgbClr val="FFFFFF"/>
                </a:solidFill>
                <a:latin typeface="+mn-lt"/>
              </a:rPr>
            </a:br>
            <a:br>
              <a:rPr lang="en-GB" sz="3600" b="1" dirty="0">
                <a:solidFill>
                  <a:srgbClr val="FFFFFF"/>
                </a:solidFill>
                <a:latin typeface="+mn-lt"/>
              </a:rPr>
            </a:br>
            <a:br>
              <a:rPr lang="en-GB" sz="3600" b="1" dirty="0">
                <a:solidFill>
                  <a:srgbClr val="FFFFFF"/>
                </a:solidFill>
                <a:latin typeface="+mn-lt"/>
              </a:rPr>
            </a:br>
            <a:r>
              <a:rPr lang="en-GB" sz="2800" b="1" dirty="0">
                <a:solidFill>
                  <a:srgbClr val="FFFFFF"/>
                </a:solidFill>
                <a:latin typeface="+mn-lt"/>
              </a:rPr>
              <a:t>who is doing what?</a:t>
            </a:r>
          </a:p>
        </p:txBody>
      </p:sp>
      <p:graphicFrame>
        <p:nvGraphicFramePr>
          <p:cNvPr id="5" name="Content Placeholder 2">
            <a:extLst>
              <a:ext uri="{FF2B5EF4-FFF2-40B4-BE49-F238E27FC236}">
                <a16:creationId xmlns:a16="http://schemas.microsoft.com/office/drawing/2014/main" id="{5E61B7A7-C44C-4356-BA0A-B12600675966}"/>
              </a:ext>
            </a:extLst>
          </p:cNvPr>
          <p:cNvGraphicFramePr>
            <a:graphicFrameLocks noGrp="1"/>
          </p:cNvGraphicFramePr>
          <p:nvPr>
            <p:ph idx="1"/>
            <p:extLst>
              <p:ext uri="{D42A27DB-BD31-4B8C-83A1-F6EECF244321}">
                <p14:modId xmlns:p14="http://schemas.microsoft.com/office/powerpoint/2010/main" val="1773625260"/>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75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778AA-B97A-4A02-ABCB-C703480DF935}"/>
              </a:ext>
            </a:extLst>
          </p:cNvPr>
          <p:cNvSpPr>
            <a:spLocks noGrp="1"/>
          </p:cNvSpPr>
          <p:nvPr>
            <p:ph type="title"/>
          </p:nvPr>
        </p:nvSpPr>
        <p:spPr>
          <a:xfrm>
            <a:off x="466722" y="586855"/>
            <a:ext cx="3201366" cy="2518167"/>
          </a:xfrm>
        </p:spPr>
        <p:txBody>
          <a:bodyPr anchor="b">
            <a:normAutofit fontScale="90000"/>
          </a:bodyPr>
          <a:lstStyle/>
          <a:p>
            <a:r>
              <a:rPr lang="en-GB" sz="3600" b="1" dirty="0">
                <a:solidFill>
                  <a:srgbClr val="FFFFFF"/>
                </a:solidFill>
                <a:latin typeface="+mn-lt"/>
              </a:rPr>
              <a:t>Reasons to be  optimistic about the potential for beneficial change </a:t>
            </a:r>
          </a:p>
        </p:txBody>
      </p:sp>
      <p:sp>
        <p:nvSpPr>
          <p:cNvPr id="3" name="Content Placeholder 2">
            <a:extLst>
              <a:ext uri="{FF2B5EF4-FFF2-40B4-BE49-F238E27FC236}">
                <a16:creationId xmlns:a16="http://schemas.microsoft.com/office/drawing/2014/main" id="{5364862E-CBC6-49AC-8703-10C74358F177}"/>
              </a:ext>
            </a:extLst>
          </p:cNvPr>
          <p:cNvSpPr>
            <a:spLocks noGrp="1"/>
          </p:cNvSpPr>
          <p:nvPr>
            <p:ph idx="1"/>
          </p:nvPr>
        </p:nvSpPr>
        <p:spPr>
          <a:xfrm>
            <a:off x="4134810" y="304800"/>
            <a:ext cx="7894629" cy="6289040"/>
          </a:xfrm>
        </p:spPr>
        <p:txBody>
          <a:bodyPr anchor="ctr">
            <a:normAutofit/>
          </a:bodyPr>
          <a:lstStyle/>
          <a:p>
            <a:r>
              <a:rPr lang="en-GB" sz="2400" dirty="0"/>
              <a:t>Level of unanimity between key stakeholders</a:t>
            </a:r>
          </a:p>
          <a:p>
            <a:r>
              <a:rPr lang="en-GB" sz="2400" dirty="0"/>
              <a:t>New Code of Audit Practice from NAO</a:t>
            </a:r>
          </a:p>
          <a:p>
            <a:r>
              <a:rPr lang="en-GB" sz="2400" dirty="0"/>
              <a:t>Redmond provided examples and guidance on ‘how to do it’ not just ‘what to do’</a:t>
            </a:r>
          </a:p>
          <a:p>
            <a:r>
              <a:rPr lang="en-GB" sz="2400" dirty="0"/>
              <a:t>Key stakeholders brought into implementation</a:t>
            </a:r>
          </a:p>
          <a:p>
            <a:r>
              <a:rPr lang="en-GB" sz="2400" dirty="0"/>
              <a:t>Implementation has been compartmentalised and is underway</a:t>
            </a:r>
          </a:p>
          <a:p>
            <a:r>
              <a:rPr lang="en-GB" sz="2400" dirty="0"/>
              <a:t>Contestable and non-contested issues separated</a:t>
            </a:r>
          </a:p>
          <a:p>
            <a:endParaRPr lang="en-GB" sz="2000" dirty="0"/>
          </a:p>
          <a:p>
            <a:pPr marL="0" indent="0">
              <a:buNone/>
            </a:pPr>
            <a:r>
              <a:rPr lang="en-GB" sz="2400" b="1" dirty="0"/>
              <a:t>Putting the cat among the pigeons </a:t>
            </a:r>
          </a:p>
          <a:p>
            <a:pPr marL="0" indent="0">
              <a:buNone/>
            </a:pPr>
            <a:r>
              <a:rPr lang="en-GB" sz="2400" dirty="0"/>
              <a:t>Government is exploring the full range of options for system leadership including close consideration of whether </a:t>
            </a:r>
            <a:r>
              <a:rPr lang="en-GB" sz="2400" b="1" dirty="0"/>
              <a:t>existing bodies could take on this function</a:t>
            </a:r>
            <a:r>
              <a:rPr lang="en-GB" sz="2400" dirty="0"/>
              <a:t>” as “not currently persuaded that a new arms-length body is required”</a:t>
            </a:r>
          </a:p>
        </p:txBody>
      </p:sp>
    </p:spTree>
    <p:extLst>
      <p:ext uri="{BB962C8B-B14F-4D97-AF65-F5344CB8AC3E}">
        <p14:creationId xmlns:p14="http://schemas.microsoft.com/office/powerpoint/2010/main" val="46649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1100</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JUC PAC Annual Conference   How Place Matters?  Leadership, Governance and Public Administration    7th – 8th September 2021   </vt:lpstr>
      <vt:lpstr>Local Public Audit   Systemic problems </vt:lpstr>
      <vt:lpstr>Local Audit Organizational Landscape 2018/19</vt:lpstr>
      <vt:lpstr>What was the ‘problem’  It was contested from different perspectives</vt:lpstr>
      <vt:lpstr>Response to call for views  </vt:lpstr>
      <vt:lpstr>Findings of the Review</vt:lpstr>
      <vt:lpstr>The government response to the report  (18th Dec 2020   - A good day to bury bad news)  </vt:lpstr>
      <vt:lpstr>Implementation since publication   who is doing what?</vt:lpstr>
      <vt:lpstr>Reasons to be  optimistic about the potential for beneficial change </vt:lpstr>
      <vt:lpstr>Spring Update  (May 2021)    Market Stability Functions and Governance Transparency Smaller Bodies  </vt:lpstr>
      <vt:lpstr>                 System       Leadership   </vt:lpstr>
      <vt:lpstr>Conclusions</vt:lpstr>
      <vt:lpstr>   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24th Annual IRSPM Conference,  Public Management, Governance, and Policy in Extraordinary Times: Challenges and Opportunities  20th - 23rd April 2021   Accounting and Accountability SIG Panel P26  “Accounting for extraordinary times – ensuring accountability in extraordinary times”</dc:title>
  <dc:creator>Murphy, Peter</dc:creator>
  <cp:lastModifiedBy>Sullivan, Linda</cp:lastModifiedBy>
  <cp:revision>52</cp:revision>
  <dcterms:created xsi:type="dcterms:W3CDTF">2021-03-22T10:31:10Z</dcterms:created>
  <dcterms:modified xsi:type="dcterms:W3CDTF">2021-09-09T12:51:39Z</dcterms:modified>
</cp:coreProperties>
</file>