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4"/>
    <p:sldMasterId id="2147483740" r:id="rId5"/>
    <p:sldMasterId id="2147483775" r:id="rId6"/>
  </p:sldMasterIdLst>
  <p:notesMasterIdLst>
    <p:notesMasterId r:id="rId52"/>
  </p:notesMasterIdLst>
  <p:sldIdLst>
    <p:sldId id="256" r:id="rId7"/>
    <p:sldId id="317" r:id="rId8"/>
    <p:sldId id="373" r:id="rId9"/>
    <p:sldId id="374" r:id="rId10"/>
    <p:sldId id="1534" r:id="rId11"/>
    <p:sldId id="375" r:id="rId12"/>
    <p:sldId id="1535" r:id="rId13"/>
    <p:sldId id="1536" r:id="rId14"/>
    <p:sldId id="1539" r:id="rId15"/>
    <p:sldId id="1540" r:id="rId16"/>
    <p:sldId id="1541" r:id="rId17"/>
    <p:sldId id="1542" r:id="rId18"/>
    <p:sldId id="371" r:id="rId19"/>
    <p:sldId id="357" r:id="rId20"/>
    <p:sldId id="1543" r:id="rId21"/>
    <p:sldId id="283" r:id="rId22"/>
    <p:sldId id="417" r:id="rId23"/>
    <p:sldId id="414" r:id="rId24"/>
    <p:sldId id="419" r:id="rId25"/>
    <p:sldId id="421" r:id="rId26"/>
    <p:sldId id="420" r:id="rId27"/>
    <p:sldId id="422" r:id="rId28"/>
    <p:sldId id="423" r:id="rId29"/>
    <p:sldId id="257" r:id="rId30"/>
    <p:sldId id="402" r:id="rId31"/>
    <p:sldId id="403" r:id="rId32"/>
    <p:sldId id="387" r:id="rId33"/>
    <p:sldId id="1544" r:id="rId34"/>
    <p:sldId id="398" r:id="rId35"/>
    <p:sldId id="399" r:id="rId36"/>
    <p:sldId id="400" r:id="rId37"/>
    <p:sldId id="401" r:id="rId38"/>
    <p:sldId id="397" r:id="rId39"/>
    <p:sldId id="406" r:id="rId40"/>
    <p:sldId id="404" r:id="rId41"/>
    <p:sldId id="258" r:id="rId42"/>
    <p:sldId id="408" r:id="rId43"/>
    <p:sldId id="405" r:id="rId44"/>
    <p:sldId id="410" r:id="rId45"/>
    <p:sldId id="411" r:id="rId46"/>
    <p:sldId id="412" r:id="rId47"/>
    <p:sldId id="409" r:id="rId48"/>
    <p:sldId id="415" r:id="rId49"/>
    <p:sldId id="413" r:id="rId50"/>
    <p:sldId id="416" r:id="rId51"/>
  </p:sldIdLst>
  <p:sldSz cx="12192000" cy="6858000"/>
  <p:notesSz cx="6858000" cy="9144000"/>
  <p:custDataLst>
    <p:tags r:id="rId5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ach, David" initials="RD" lastIdx="1" clrIdx="0">
    <p:extLst>
      <p:ext uri="{19B8F6BF-5375-455C-9EA6-DF929625EA0E}">
        <p15:presenceInfo xmlns:p15="http://schemas.microsoft.com/office/powerpoint/2012/main" userId="S::david.roach@ntu.ac.uk::19130a09-e0ef-42bd-a535-02de35eca9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005A"/>
    <a:srgbClr val="8CCD93"/>
    <a:srgbClr val="F5CA5C"/>
    <a:srgbClr val="D982B5"/>
    <a:srgbClr val="FF9662"/>
    <a:srgbClr val="002B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38" autoAdjust="0"/>
    <p:restoredTop sz="78029" autoAdjust="0"/>
  </p:normalViewPr>
  <p:slideViewPr>
    <p:cSldViewPr snapToGrid="0">
      <p:cViewPr varScale="1">
        <p:scale>
          <a:sx n="52" d="100"/>
          <a:sy n="52" d="100"/>
        </p:scale>
        <p:origin x="1260" y="48"/>
      </p:cViewPr>
      <p:guideLst/>
    </p:cSldViewPr>
  </p:slideViewPr>
  <p:outlineViewPr>
    <p:cViewPr>
      <p:scale>
        <a:sx n="33" d="100"/>
        <a:sy n="33" d="100"/>
      </p:scale>
      <p:origin x="0" y="0"/>
    </p:cViewPr>
  </p:outlineViewPr>
  <p:notesTextViewPr>
    <p:cViewPr>
      <p:scale>
        <a:sx n="105" d="100"/>
        <a:sy n="105" d="100"/>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chemeClr val="accent1"/>
        </a:solidFill>
      </dgm:spPr>
      <dgm:t>
        <a:bodyPr/>
        <a:lstStyle/>
        <a:p>
          <a:r>
            <a:rPr lang="en-GB" dirty="0"/>
            <a:t>Knowledge and understanding of a broad range of scientific concepts and processes related to climate change (e.g. climate, deforestation, habitat loss, water cycle, soil erosion, air pollution), its causes and its consequences, ecologically, socially, economically and politically.</a:t>
          </a:r>
          <a:endParaRPr lang="en-NL" dirty="0"/>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356CF1A2-466A-46FB-AD4B-4142E2B100C5}">
      <dgm:prSet phldrT="[Text]"/>
      <dgm:spPr>
        <a:solidFill>
          <a:schemeClr val="accent1"/>
        </a:solidFill>
      </dgm:spPr>
      <dgm:t>
        <a:bodyPr/>
        <a:lstStyle/>
        <a:p>
          <a:r>
            <a:rPr lang="en-GB" dirty="0"/>
            <a:t>Knowledge and understanding of the dynamics of climate change impact across time and space (e.g. delayed consequences, reducing the quality of life, security and development options of future generations).</a:t>
          </a:r>
          <a:endParaRPr lang="en-NL" dirty="0"/>
        </a:p>
      </dgm:t>
    </dgm:pt>
    <dgm:pt modelId="{1EAE4B19-2FFE-4C6D-93B8-37E4D9C99063}" type="parTrans" cxnId="{0739BB9D-7EBD-43E0-8024-2FCEAD416737}">
      <dgm:prSet/>
      <dgm:spPr/>
      <dgm:t>
        <a:bodyPr/>
        <a:lstStyle/>
        <a:p>
          <a:endParaRPr lang="en-NL"/>
        </a:p>
      </dgm:t>
    </dgm:pt>
    <dgm:pt modelId="{0378E214-5ED1-40CA-B3F1-0C37E1DAA206}" type="sibTrans" cxnId="{0739BB9D-7EBD-43E0-8024-2FCEAD416737}">
      <dgm:prSet/>
      <dgm:spPr/>
      <dgm:t>
        <a:bodyPr/>
        <a:lstStyle/>
        <a:p>
          <a:endParaRPr lang="en-NL"/>
        </a:p>
      </dgm:t>
    </dgm:pt>
    <dgm:pt modelId="{414CD3AB-4B2C-438E-AD45-816CE67D17DE}">
      <dgm:prSet/>
      <dgm:spPr/>
      <dgm:t>
        <a:bodyPr/>
        <a:lstStyle/>
        <a:p>
          <a:r>
            <a:rPr lang="en-GB" dirty="0"/>
            <a:t>Awareness of strategies and technologies to address the negative impacts of climate change (e.g., reducing carbon consumption, encouraging low-carbon development, reducing deforestation through sustainable forest management, improving water and waste management).</a:t>
          </a:r>
          <a:endParaRPr lang="en-NL" dirty="0"/>
        </a:p>
      </dgm:t>
    </dgm:pt>
    <dgm:pt modelId="{93DAF140-3C13-428B-8F00-1343DA86E5AF}" type="parTrans" cxnId="{9F0AFE39-BB51-4BE7-80CE-3A5DCC32EE4A}">
      <dgm:prSet/>
      <dgm:spPr/>
      <dgm:t>
        <a:bodyPr/>
        <a:lstStyle/>
        <a:p>
          <a:endParaRPr lang="en-NL"/>
        </a:p>
      </dgm:t>
    </dgm:pt>
    <dgm:pt modelId="{BBEB9CAD-E86E-4612-A610-5CD59EFC87A3}" type="sibTrans" cxnId="{9F0AFE39-BB51-4BE7-80CE-3A5DCC32EE4A}">
      <dgm:prSet/>
      <dgm:spPr/>
      <dgm:t>
        <a:bodyPr/>
        <a:lstStyle/>
        <a:p>
          <a:endParaRPr lang="en-NL"/>
        </a:p>
      </dgm:t>
    </dgm:pt>
    <dgm:pt modelId="{1F4A34D8-6C5E-411A-956D-7A512C63441B}">
      <dgm:prSet phldrT="[Text]"/>
      <dgm:spPr>
        <a:solidFill>
          <a:schemeClr val="accent1"/>
        </a:solidFill>
      </dgm:spPr>
      <dgm:t>
        <a:bodyPr/>
        <a:lstStyle/>
        <a:p>
          <a:r>
            <a:rPr lang="en-GB"/>
            <a:t>Ability to distinguish critically between certainties, uncertainties, projections and risks associated with climate change and to evaluate messages about and public interpretations of climate change science.</a:t>
          </a:r>
          <a:endParaRPr lang="en-NL" dirty="0"/>
        </a:p>
      </dgm:t>
    </dgm:pt>
    <dgm:pt modelId="{0DCBDF4F-DDE1-4CAF-B91D-74DD337F7692}" type="parTrans" cxnId="{C9AC57B8-EEB8-418B-B3FE-C73DB6976772}">
      <dgm:prSet/>
      <dgm:spPr/>
      <dgm:t>
        <a:bodyPr/>
        <a:lstStyle/>
        <a:p>
          <a:endParaRPr lang="en-NL"/>
        </a:p>
      </dgm:t>
    </dgm:pt>
    <dgm:pt modelId="{767854EA-FE80-47DE-8D27-D45150A04D67}" type="sibTrans" cxnId="{C9AC57B8-EEB8-418B-B3FE-C73DB6976772}">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4">
        <dgm:presLayoutVars>
          <dgm:chMax val="0"/>
          <dgm:bulletEnabled val="1"/>
        </dgm:presLayoutVars>
      </dgm:prSet>
      <dgm:spPr/>
    </dgm:pt>
    <dgm:pt modelId="{1F88F9F6-5C1E-4792-88B1-B9B083CDE615}" type="pres">
      <dgm:prSet presAssocID="{D71C903B-C6DD-4F16-A2CE-17B0ADD0CB05}" presName="spacer" presStyleCnt="0"/>
      <dgm:spPr/>
    </dgm:pt>
    <dgm:pt modelId="{896DA917-1B18-4943-8322-70A1F7480905}" type="pres">
      <dgm:prSet presAssocID="{356CF1A2-466A-46FB-AD4B-4142E2B100C5}" presName="parentText" presStyleLbl="node1" presStyleIdx="1" presStyleCnt="4" custScaleY="109935">
        <dgm:presLayoutVars>
          <dgm:chMax val="0"/>
          <dgm:bulletEnabled val="1"/>
        </dgm:presLayoutVars>
      </dgm:prSet>
      <dgm:spPr/>
    </dgm:pt>
    <dgm:pt modelId="{822203E1-88CD-4E65-ABE8-F68C4671B1CD}" type="pres">
      <dgm:prSet presAssocID="{0378E214-5ED1-40CA-B3F1-0C37E1DAA206}" presName="spacer" presStyleCnt="0"/>
      <dgm:spPr/>
    </dgm:pt>
    <dgm:pt modelId="{9DBA6994-991B-4D4C-8160-00B015034BE5}" type="pres">
      <dgm:prSet presAssocID="{1F4A34D8-6C5E-411A-956D-7A512C63441B}" presName="parentText" presStyleLbl="node1" presStyleIdx="2" presStyleCnt="4">
        <dgm:presLayoutVars>
          <dgm:chMax val="0"/>
          <dgm:bulletEnabled val="1"/>
        </dgm:presLayoutVars>
      </dgm:prSet>
      <dgm:spPr/>
    </dgm:pt>
    <dgm:pt modelId="{0CD042FE-F10D-49D6-84E1-63F3B5600D2C}" type="pres">
      <dgm:prSet presAssocID="{767854EA-FE80-47DE-8D27-D45150A04D67}" presName="spacer" presStyleCnt="0"/>
      <dgm:spPr/>
    </dgm:pt>
    <dgm:pt modelId="{61D2AFC6-783B-4B00-84D3-33790E2E59C8}" type="pres">
      <dgm:prSet presAssocID="{414CD3AB-4B2C-438E-AD45-816CE67D17DE}" presName="parentText" presStyleLbl="node1" presStyleIdx="3" presStyleCnt="4">
        <dgm:presLayoutVars>
          <dgm:chMax val="0"/>
          <dgm:bulletEnabled val="1"/>
        </dgm:presLayoutVars>
      </dgm:prSet>
      <dgm:spPr/>
    </dgm:pt>
  </dgm:ptLst>
  <dgm:cxnLst>
    <dgm:cxn modelId="{DFAB6828-7954-4C8F-B264-F2E3244AF0C4}" type="presOf" srcId="{356CF1A2-466A-46FB-AD4B-4142E2B100C5}" destId="{896DA917-1B18-4943-8322-70A1F7480905}" srcOrd="0" destOrd="0" presId="urn:microsoft.com/office/officeart/2005/8/layout/vList2"/>
    <dgm:cxn modelId="{010F9C36-24A2-414F-BB51-F82CC48AB64D}" type="presOf" srcId="{1F4A34D8-6C5E-411A-956D-7A512C63441B}" destId="{9DBA6994-991B-4D4C-8160-00B015034BE5}" srcOrd="0" destOrd="0" presId="urn:microsoft.com/office/officeart/2005/8/layout/vList2"/>
    <dgm:cxn modelId="{9F0AFE39-BB51-4BE7-80CE-3A5DCC32EE4A}" srcId="{CEE5563D-A390-4C49-A4DB-1D796F964B95}" destId="{414CD3AB-4B2C-438E-AD45-816CE67D17DE}" srcOrd="3" destOrd="0" parTransId="{93DAF140-3C13-428B-8F00-1343DA86E5AF}" sibTransId="{BBEB9CAD-E86E-4612-A610-5CD59EFC87A3}"/>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0739BB9D-7EBD-43E0-8024-2FCEAD416737}" srcId="{CEE5563D-A390-4C49-A4DB-1D796F964B95}" destId="{356CF1A2-466A-46FB-AD4B-4142E2B100C5}" srcOrd="1" destOrd="0" parTransId="{1EAE4B19-2FFE-4C6D-93B8-37E4D9C99063}" sibTransId="{0378E214-5ED1-40CA-B3F1-0C37E1DAA206}"/>
    <dgm:cxn modelId="{C9AC57B8-EEB8-418B-B3FE-C73DB6976772}" srcId="{CEE5563D-A390-4C49-A4DB-1D796F964B95}" destId="{1F4A34D8-6C5E-411A-956D-7A512C63441B}" srcOrd="2" destOrd="0" parTransId="{0DCBDF4F-DDE1-4CAF-B91D-74DD337F7692}" sibTransId="{767854EA-FE80-47DE-8D27-D45150A04D67}"/>
    <dgm:cxn modelId="{EC675DFF-B493-4BAD-AA86-313058C757DB}" type="presOf" srcId="{CEE5563D-A390-4C49-A4DB-1D796F964B95}" destId="{D7529F2F-78BA-4BA6-AFF6-59E39FBB8536}" srcOrd="0" destOrd="0" presId="urn:microsoft.com/office/officeart/2005/8/layout/vList2"/>
    <dgm:cxn modelId="{707BBBFF-9E8C-4342-9B69-1F1FF36239EE}" type="presOf" srcId="{414CD3AB-4B2C-438E-AD45-816CE67D17DE}" destId="{61D2AFC6-783B-4B00-84D3-33790E2E59C8}"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BB49C501-5C68-4415-BC1B-4358582AEEEF}" type="presParOf" srcId="{D7529F2F-78BA-4BA6-AFF6-59E39FBB8536}" destId="{896DA917-1B18-4943-8322-70A1F7480905}" srcOrd="2" destOrd="0" presId="urn:microsoft.com/office/officeart/2005/8/layout/vList2"/>
    <dgm:cxn modelId="{3C243271-AB0E-461C-BA79-BD58F472D2F7}" type="presParOf" srcId="{D7529F2F-78BA-4BA6-AFF6-59E39FBB8536}" destId="{822203E1-88CD-4E65-ABE8-F68C4671B1CD}" srcOrd="3" destOrd="0" presId="urn:microsoft.com/office/officeart/2005/8/layout/vList2"/>
    <dgm:cxn modelId="{448EF641-B5B2-46ED-B77E-04150D68FB14}" type="presParOf" srcId="{D7529F2F-78BA-4BA6-AFF6-59E39FBB8536}" destId="{9DBA6994-991B-4D4C-8160-00B015034BE5}" srcOrd="4" destOrd="0" presId="urn:microsoft.com/office/officeart/2005/8/layout/vList2"/>
    <dgm:cxn modelId="{1FFBEFD5-DDB2-4740-8E29-3956F1C22BF2}" type="presParOf" srcId="{D7529F2F-78BA-4BA6-AFF6-59E39FBB8536}" destId="{0CD042FE-F10D-49D6-84E1-63F3B5600D2C}" srcOrd="5" destOrd="0" presId="urn:microsoft.com/office/officeart/2005/8/layout/vList2"/>
    <dgm:cxn modelId="{28CC4512-0ED7-4364-8BDD-EBEB43813AFC}" type="presParOf" srcId="{D7529F2F-78BA-4BA6-AFF6-59E39FBB8536}" destId="{61D2AFC6-783B-4B00-84D3-33790E2E59C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chemeClr val="accent1"/>
        </a:solidFill>
      </dgm:spPr>
      <dgm:t>
        <a:bodyPr/>
        <a:lstStyle/>
        <a:p>
          <a:r>
            <a:rPr lang="en-GB"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dirty="0"/>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E61A7ED8-A56B-4551-8802-43EB69E1FEAD}">
      <dgm:prSet/>
      <dgm:spPr>
        <a:solidFill>
          <a:schemeClr val="accent1"/>
        </a:solidFill>
      </dgm:spPr>
      <dgm:t>
        <a:bodyPr/>
        <a:lstStyle/>
        <a:p>
          <a:r>
            <a:rPr lang="en-GB" dirty="0"/>
            <a:t>Taking individual and/or collective action with the potential to have immediate, direct impact (e.g., reducing energy consumption, using non-polluting and renewable energy sources, environmental conservation, re-forestation and re-greening). </a:t>
          </a:r>
          <a:endParaRPr lang="en-NL" dirty="0"/>
        </a:p>
      </dgm:t>
    </dgm:pt>
    <dgm:pt modelId="{47F75F9E-59C9-48A5-9D41-F2F937D26112}" type="parTrans" cxnId="{9B98E53F-EA3D-4C19-97C7-FC45A22C8421}">
      <dgm:prSet/>
      <dgm:spPr/>
      <dgm:t>
        <a:bodyPr/>
        <a:lstStyle/>
        <a:p>
          <a:endParaRPr lang="en-NL"/>
        </a:p>
      </dgm:t>
    </dgm:pt>
    <dgm:pt modelId="{C5E1C23E-EADB-41C7-8A62-A253B964919D}" type="sibTrans" cxnId="{9B98E53F-EA3D-4C19-97C7-FC45A22C8421}">
      <dgm:prSet/>
      <dgm:spPr/>
      <dgm:t>
        <a:bodyPr/>
        <a:lstStyle/>
        <a:p>
          <a:endParaRPr lang="en-NL"/>
        </a:p>
      </dgm:t>
    </dgm:pt>
    <dgm:pt modelId="{CEB19BAB-4487-40C4-BF32-76075AF1F385}">
      <dgm:prSet/>
      <dgm:spPr>
        <a:solidFill>
          <a:schemeClr val="accent1"/>
        </a:solidFill>
      </dgm:spPr>
      <dgm:t>
        <a:bodyPr/>
        <a:lstStyle/>
        <a:p>
          <a:r>
            <a:rPr lang="en-GB" dirty="0"/>
            <a:t>Contributing to policy development with long-term positive impact on societal </a:t>
          </a:r>
          <a:r>
            <a:rPr lang="en-GB" dirty="0" err="1"/>
            <a:t>behavior</a:t>
          </a:r>
          <a:r>
            <a:rPr lang="en-GB" dirty="0"/>
            <a:t> by examining economic systems, social structures, cultural patterns, lifestyle expectations, consumerism, wealth distribution, aspirations and value systems and their underlying responsibility for excessive greenhouse gas production.</a:t>
          </a:r>
          <a:endParaRPr lang="en-NL" dirty="0"/>
        </a:p>
      </dgm:t>
    </dgm:pt>
    <dgm:pt modelId="{58E0EA66-2472-4B6A-A27B-C121C5AA7611}" type="parTrans" cxnId="{D30DE669-1050-4936-ADDB-7CD7DD193F25}">
      <dgm:prSet/>
      <dgm:spPr/>
      <dgm:t>
        <a:bodyPr/>
        <a:lstStyle/>
        <a:p>
          <a:endParaRPr lang="en-NL"/>
        </a:p>
      </dgm:t>
    </dgm:pt>
    <dgm:pt modelId="{6FF1B02C-546F-423F-9A85-9C53A0C14D86}" type="sibTrans" cxnId="{D30DE669-1050-4936-ADDB-7CD7DD193F25}">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3">
        <dgm:presLayoutVars>
          <dgm:chMax val="0"/>
          <dgm:bulletEnabled val="1"/>
        </dgm:presLayoutVars>
      </dgm:prSet>
      <dgm:spPr/>
    </dgm:pt>
    <dgm:pt modelId="{1F88F9F6-5C1E-4792-88B1-B9B083CDE615}" type="pres">
      <dgm:prSet presAssocID="{D71C903B-C6DD-4F16-A2CE-17B0ADD0CB05}" presName="spacer" presStyleCnt="0"/>
      <dgm:spPr/>
    </dgm:pt>
    <dgm:pt modelId="{443C1692-2A9C-4941-B34B-5F9CCEA5CC65}" type="pres">
      <dgm:prSet presAssocID="{E61A7ED8-A56B-4551-8802-43EB69E1FEAD}" presName="parentText" presStyleLbl="node1" presStyleIdx="1" presStyleCnt="3">
        <dgm:presLayoutVars>
          <dgm:chMax val="0"/>
          <dgm:bulletEnabled val="1"/>
        </dgm:presLayoutVars>
      </dgm:prSet>
      <dgm:spPr/>
    </dgm:pt>
    <dgm:pt modelId="{ABF7FC8D-C674-473E-8240-1EBA54CC6768}" type="pres">
      <dgm:prSet presAssocID="{C5E1C23E-EADB-41C7-8A62-A253B964919D}" presName="spacer" presStyleCnt="0"/>
      <dgm:spPr/>
    </dgm:pt>
    <dgm:pt modelId="{1CBCF9C5-F202-4995-9634-4C82753ADD33}" type="pres">
      <dgm:prSet presAssocID="{CEB19BAB-4487-40C4-BF32-76075AF1F385}" presName="parentText" presStyleLbl="node1" presStyleIdx="2" presStyleCnt="3">
        <dgm:presLayoutVars>
          <dgm:chMax val="0"/>
          <dgm:bulletEnabled val="1"/>
        </dgm:presLayoutVars>
      </dgm:prSet>
      <dgm:spPr/>
    </dgm:pt>
  </dgm:ptLst>
  <dgm:cxnLst>
    <dgm:cxn modelId="{66A7D600-2BDF-4754-A3C7-3450AAF83953}" type="presOf" srcId="{E61A7ED8-A56B-4551-8802-43EB69E1FEAD}" destId="{443C1692-2A9C-4941-B34B-5F9CCEA5CC65}" srcOrd="0" destOrd="0" presId="urn:microsoft.com/office/officeart/2005/8/layout/vList2"/>
    <dgm:cxn modelId="{9B98E53F-EA3D-4C19-97C7-FC45A22C8421}" srcId="{CEE5563D-A390-4C49-A4DB-1D796F964B95}" destId="{E61A7ED8-A56B-4551-8802-43EB69E1FEAD}" srcOrd="1" destOrd="0" parTransId="{47F75F9E-59C9-48A5-9D41-F2F937D26112}" sibTransId="{C5E1C23E-EADB-41C7-8A62-A253B964919D}"/>
    <dgm:cxn modelId="{D30DE669-1050-4936-ADDB-7CD7DD193F25}" srcId="{CEE5563D-A390-4C49-A4DB-1D796F964B95}" destId="{CEB19BAB-4487-40C4-BF32-76075AF1F385}" srcOrd="2" destOrd="0" parTransId="{58E0EA66-2472-4B6A-A27B-C121C5AA7611}" sibTransId="{6FF1B02C-546F-423F-9A85-9C53A0C14D86}"/>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59D573D8-28C1-4E9F-93ED-62A3B3F288E2}" type="presOf" srcId="{CEB19BAB-4487-40C4-BF32-76075AF1F385}" destId="{1CBCF9C5-F202-4995-9634-4C82753ADD33}" srcOrd="0" destOrd="0" presId="urn:microsoft.com/office/officeart/2005/8/layout/vList2"/>
    <dgm:cxn modelId="{EC675DFF-B493-4BAD-AA86-313058C757DB}" type="presOf" srcId="{CEE5563D-A390-4C49-A4DB-1D796F964B95}" destId="{D7529F2F-78BA-4BA6-AFF6-59E39FBB8536}"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3CA3F2C0-A672-4AF2-8A5D-670FAFBC3CF4}" type="presParOf" srcId="{D7529F2F-78BA-4BA6-AFF6-59E39FBB8536}" destId="{443C1692-2A9C-4941-B34B-5F9CCEA5CC65}" srcOrd="2" destOrd="0" presId="urn:microsoft.com/office/officeart/2005/8/layout/vList2"/>
    <dgm:cxn modelId="{872FFAE0-457A-4DAC-AD86-21F645F3C8B1}" type="presParOf" srcId="{D7529F2F-78BA-4BA6-AFF6-59E39FBB8536}" destId="{ABF7FC8D-C674-473E-8240-1EBA54CC6768}" srcOrd="3" destOrd="0" presId="urn:microsoft.com/office/officeart/2005/8/layout/vList2"/>
    <dgm:cxn modelId="{8B5C7490-AE11-41B3-9172-96E1429E3276}" type="presParOf" srcId="{D7529F2F-78BA-4BA6-AFF6-59E39FBB8536}" destId="{1CBCF9C5-F202-4995-9634-4C82753ADD3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CEB19BAB-4487-40C4-BF32-76075AF1F385}">
      <dgm:prSet custT="1"/>
      <dgm:spPr>
        <a:solidFill>
          <a:schemeClr val="accent1"/>
        </a:solidFill>
      </dgm:spPr>
      <dgm:t>
        <a:bodyPr/>
        <a:lstStyle/>
        <a:p>
          <a:r>
            <a:rPr lang="en-GB" sz="2000" dirty="0"/>
            <a:t>Building capacity to apply these strategies in future situations, when the delayed impacts of climate change make themselves felt. </a:t>
          </a:r>
          <a:endParaRPr lang="en-NL" sz="2000" dirty="0"/>
        </a:p>
      </dgm:t>
    </dgm:pt>
    <dgm:pt modelId="{58E0EA66-2472-4B6A-A27B-C121C5AA7611}" type="parTrans" cxnId="{D30DE669-1050-4936-ADDB-7CD7DD193F25}">
      <dgm:prSet/>
      <dgm:spPr/>
      <dgm:t>
        <a:bodyPr/>
        <a:lstStyle/>
        <a:p>
          <a:endParaRPr lang="en-NL"/>
        </a:p>
      </dgm:t>
    </dgm:pt>
    <dgm:pt modelId="{6FF1B02C-546F-423F-9A85-9C53A0C14D86}" type="sibTrans" cxnId="{D30DE669-1050-4936-ADDB-7CD7DD193F25}">
      <dgm:prSet/>
      <dgm:spPr/>
      <dgm:t>
        <a:bodyPr/>
        <a:lstStyle/>
        <a:p>
          <a:endParaRPr lang="en-NL"/>
        </a:p>
      </dgm:t>
    </dgm:pt>
    <dgm:pt modelId="{B1A18024-0CCF-4768-8A86-0BC6C742CF0D}">
      <dgm:prSet custT="1"/>
      <dgm:spPr>
        <a:solidFill>
          <a:schemeClr val="accent1"/>
        </a:solidFill>
      </dgm:spPr>
      <dgm:t>
        <a:bodyPr/>
        <a:lstStyle/>
        <a:p>
          <a:r>
            <a:rPr lang="en-GB" sz="2000" dirty="0"/>
            <a:t>Knowledge and understanding of tools and methodologies to respond promptly and effectively in areas that have been negatively impacted by climate change, including Disaster Risk Reduction (DRR) strategies such as community disaster committees, community evacuation and rescue plans, and local first-aid training.</a:t>
          </a:r>
          <a:endParaRPr lang="en-NL" sz="2000" dirty="0"/>
        </a:p>
      </dgm:t>
    </dgm:pt>
    <dgm:pt modelId="{71B45B79-7DE5-4477-A84A-69A92E5FAE13}" type="parTrans" cxnId="{DA98D76A-57DC-4B15-A99C-9B95D1479E73}">
      <dgm:prSet/>
      <dgm:spPr/>
      <dgm:t>
        <a:bodyPr/>
        <a:lstStyle/>
        <a:p>
          <a:endParaRPr lang="en-NL"/>
        </a:p>
      </dgm:t>
    </dgm:pt>
    <dgm:pt modelId="{85B17085-F7B7-4E9A-9EC6-35EB5B255BC5}" type="sibTrans" cxnId="{DA98D76A-57DC-4B15-A99C-9B95D1479E73}">
      <dgm:prSet/>
      <dgm:spPr/>
      <dgm:t>
        <a:bodyPr/>
        <a:lstStyle/>
        <a:p>
          <a:endParaRPr lang="en-NL"/>
        </a:p>
      </dgm:t>
    </dgm:pt>
    <dgm:pt modelId="{6DB1CFCF-845E-4B05-90D9-3393F32A2633}">
      <dgm:prSet custT="1"/>
      <dgm:spPr/>
      <dgm:t>
        <a:bodyPr/>
        <a:lstStyle/>
        <a:p>
          <a:r>
            <a:rPr lang="en-GB" sz="2000" dirty="0"/>
            <a:t>Knowledge and understanding of tools and methodologies to rebuild and restore areas that have been negatively impacted by climate change (e.g., seashores, flood prevention measures).</a:t>
          </a:r>
          <a:endParaRPr lang="en-NL" sz="2000" dirty="0"/>
        </a:p>
      </dgm:t>
    </dgm:pt>
    <dgm:pt modelId="{44249E4E-6EE4-4C6D-BAA1-150415A82CB0}" type="parTrans" cxnId="{1DEC4335-799B-4B04-B477-79C51A81FE01}">
      <dgm:prSet/>
      <dgm:spPr/>
      <dgm:t>
        <a:bodyPr/>
        <a:lstStyle/>
        <a:p>
          <a:endParaRPr lang="en-NL"/>
        </a:p>
      </dgm:t>
    </dgm:pt>
    <dgm:pt modelId="{15D59517-AAE2-452C-93C4-5BDFB2DAC80C}" type="sibTrans" cxnId="{1DEC4335-799B-4B04-B477-79C51A81FE01}">
      <dgm:prSet/>
      <dgm:spPr/>
      <dgm:t>
        <a:bodyPr/>
        <a:lstStyle/>
        <a:p>
          <a:endParaRPr lang="en-NL"/>
        </a:p>
      </dgm:t>
    </dgm:pt>
    <dgm:pt modelId="{4CF24DA0-DB86-4EBD-BA8F-F8F343D5C9E5}">
      <dgm:prSet custT="1"/>
      <dgm:spPr/>
      <dgm:t>
        <a:bodyPr/>
        <a:lstStyle/>
        <a:p>
          <a:r>
            <a:rPr lang="en-GB" sz="2000" dirty="0"/>
            <a:t>Implementing measures that reduce the vulnerability of natural and human systems to the impacts of climate change. </a:t>
          </a:r>
          <a:endParaRPr lang="en-NL" sz="2000" dirty="0"/>
        </a:p>
      </dgm:t>
    </dgm:pt>
    <dgm:pt modelId="{3E9EB4C9-41C3-4A16-8B66-44D7419091BD}" type="parTrans" cxnId="{050CCD70-D75E-419B-BF0E-9E9D19A2A2E5}">
      <dgm:prSet/>
      <dgm:spPr/>
      <dgm:t>
        <a:bodyPr/>
        <a:lstStyle/>
        <a:p>
          <a:endParaRPr lang="en-NL"/>
        </a:p>
      </dgm:t>
    </dgm:pt>
    <dgm:pt modelId="{192072DF-53BF-4A69-A123-6A6D617A1217}" type="sibTrans" cxnId="{050CCD70-D75E-419B-BF0E-9E9D19A2A2E5}">
      <dgm:prSet/>
      <dgm:spPr/>
      <dgm:t>
        <a:bodyPr/>
        <a:lstStyle/>
        <a:p>
          <a:endParaRPr lang="en-NL"/>
        </a:p>
      </dgm:t>
    </dgm:pt>
    <dgm:pt modelId="{BD2F9D35-9310-4103-879B-DE28D7AA1C01}">
      <dgm:prSet custT="1"/>
      <dgm:spPr/>
      <dgm:t>
        <a:bodyPr/>
        <a:lstStyle/>
        <a:p>
          <a:r>
            <a:rPr lang="en-GB" sz="2000" dirty="0"/>
            <a:t>Advocating for appropriate channelling of resources at global level to protect negatively affected natural and human systems in a just and equitable way.</a:t>
          </a:r>
          <a:endParaRPr lang="en-NL" sz="2000" dirty="0"/>
        </a:p>
      </dgm:t>
    </dgm:pt>
    <dgm:pt modelId="{DBA4E89A-A464-465E-8FED-AE6FE25C9CA4}" type="parTrans" cxnId="{F23D9E8C-6CA0-42F3-9FC5-C29C85F58BF8}">
      <dgm:prSet/>
      <dgm:spPr/>
      <dgm:t>
        <a:bodyPr/>
        <a:lstStyle/>
        <a:p>
          <a:endParaRPr lang="en-NL"/>
        </a:p>
      </dgm:t>
    </dgm:pt>
    <dgm:pt modelId="{C0444816-C0FE-486C-B0A2-30F4BB709DD1}" type="sibTrans" cxnId="{F23D9E8C-6CA0-42F3-9FC5-C29C85F58BF8}">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CAE83A76-FBF8-49E3-B62E-0079A019A608}" type="pres">
      <dgm:prSet presAssocID="{B1A18024-0CCF-4768-8A86-0BC6C742CF0D}" presName="parentText" presStyleLbl="node1" presStyleIdx="0" presStyleCnt="5" custScaleY="141486">
        <dgm:presLayoutVars>
          <dgm:chMax val="0"/>
          <dgm:bulletEnabled val="1"/>
        </dgm:presLayoutVars>
      </dgm:prSet>
      <dgm:spPr/>
    </dgm:pt>
    <dgm:pt modelId="{0EAE8136-23BC-438D-B18A-DEFE4B294FEF}" type="pres">
      <dgm:prSet presAssocID="{85B17085-F7B7-4E9A-9EC6-35EB5B255BC5}" presName="spacer" presStyleCnt="0"/>
      <dgm:spPr/>
    </dgm:pt>
    <dgm:pt modelId="{5EC8B9A6-5F77-445E-8BDB-E6C1E2105213}" type="pres">
      <dgm:prSet presAssocID="{6DB1CFCF-845E-4B05-90D9-3393F32A2633}" presName="parentText" presStyleLbl="node1" presStyleIdx="1" presStyleCnt="5">
        <dgm:presLayoutVars>
          <dgm:chMax val="0"/>
          <dgm:bulletEnabled val="1"/>
        </dgm:presLayoutVars>
      </dgm:prSet>
      <dgm:spPr/>
    </dgm:pt>
    <dgm:pt modelId="{68E09965-BDAD-4B98-9939-F1D13C1ACF75}" type="pres">
      <dgm:prSet presAssocID="{15D59517-AAE2-452C-93C4-5BDFB2DAC80C}" presName="spacer" presStyleCnt="0"/>
      <dgm:spPr/>
    </dgm:pt>
    <dgm:pt modelId="{28955ACD-53B4-499F-89BB-254F16A898CF}" type="pres">
      <dgm:prSet presAssocID="{4CF24DA0-DB86-4EBD-BA8F-F8F343D5C9E5}" presName="parentText" presStyleLbl="node1" presStyleIdx="2" presStyleCnt="5">
        <dgm:presLayoutVars>
          <dgm:chMax val="0"/>
          <dgm:bulletEnabled val="1"/>
        </dgm:presLayoutVars>
      </dgm:prSet>
      <dgm:spPr/>
    </dgm:pt>
    <dgm:pt modelId="{7EE0F2CA-2849-45D7-BAFE-908C3113EF42}" type="pres">
      <dgm:prSet presAssocID="{192072DF-53BF-4A69-A123-6A6D617A1217}" presName="spacer" presStyleCnt="0"/>
      <dgm:spPr/>
    </dgm:pt>
    <dgm:pt modelId="{1CBCF9C5-F202-4995-9634-4C82753ADD33}" type="pres">
      <dgm:prSet presAssocID="{CEB19BAB-4487-40C4-BF32-76075AF1F385}" presName="parentText" presStyleLbl="node1" presStyleIdx="3" presStyleCnt="5">
        <dgm:presLayoutVars>
          <dgm:chMax val="0"/>
          <dgm:bulletEnabled val="1"/>
        </dgm:presLayoutVars>
      </dgm:prSet>
      <dgm:spPr/>
    </dgm:pt>
    <dgm:pt modelId="{0E3D8964-B13C-4018-972D-D352A647FF70}" type="pres">
      <dgm:prSet presAssocID="{6FF1B02C-546F-423F-9A85-9C53A0C14D86}" presName="spacer" presStyleCnt="0"/>
      <dgm:spPr/>
    </dgm:pt>
    <dgm:pt modelId="{569EEFCE-F1FB-4C9C-B800-7076A67F68FB}" type="pres">
      <dgm:prSet presAssocID="{BD2F9D35-9310-4103-879B-DE28D7AA1C01}" presName="parentText" presStyleLbl="node1" presStyleIdx="4" presStyleCnt="5" custScaleY="108367">
        <dgm:presLayoutVars>
          <dgm:chMax val="0"/>
          <dgm:bulletEnabled val="1"/>
        </dgm:presLayoutVars>
      </dgm:prSet>
      <dgm:spPr/>
    </dgm:pt>
  </dgm:ptLst>
  <dgm:cxnLst>
    <dgm:cxn modelId="{1DEC4335-799B-4B04-B477-79C51A81FE01}" srcId="{CEE5563D-A390-4C49-A4DB-1D796F964B95}" destId="{6DB1CFCF-845E-4B05-90D9-3393F32A2633}" srcOrd="1" destOrd="0" parTransId="{44249E4E-6EE4-4C6D-BAA1-150415A82CB0}" sibTransId="{15D59517-AAE2-452C-93C4-5BDFB2DAC80C}"/>
    <dgm:cxn modelId="{D30DE669-1050-4936-ADDB-7CD7DD193F25}" srcId="{CEE5563D-A390-4C49-A4DB-1D796F964B95}" destId="{CEB19BAB-4487-40C4-BF32-76075AF1F385}" srcOrd="3" destOrd="0" parTransId="{58E0EA66-2472-4B6A-A27B-C121C5AA7611}" sibTransId="{6FF1B02C-546F-423F-9A85-9C53A0C14D86}"/>
    <dgm:cxn modelId="{1BDD276A-4648-4336-9409-C5A4AD31D51A}" type="presOf" srcId="{BD2F9D35-9310-4103-879B-DE28D7AA1C01}" destId="{569EEFCE-F1FB-4C9C-B800-7076A67F68FB}" srcOrd="0" destOrd="0" presId="urn:microsoft.com/office/officeart/2005/8/layout/vList2"/>
    <dgm:cxn modelId="{DA98D76A-57DC-4B15-A99C-9B95D1479E73}" srcId="{CEE5563D-A390-4C49-A4DB-1D796F964B95}" destId="{B1A18024-0CCF-4768-8A86-0BC6C742CF0D}" srcOrd="0" destOrd="0" parTransId="{71B45B79-7DE5-4477-A84A-69A92E5FAE13}" sibTransId="{85B17085-F7B7-4E9A-9EC6-35EB5B255BC5}"/>
    <dgm:cxn modelId="{050CCD70-D75E-419B-BF0E-9E9D19A2A2E5}" srcId="{CEE5563D-A390-4C49-A4DB-1D796F964B95}" destId="{4CF24DA0-DB86-4EBD-BA8F-F8F343D5C9E5}" srcOrd="2" destOrd="0" parTransId="{3E9EB4C9-41C3-4A16-8B66-44D7419091BD}" sibTransId="{192072DF-53BF-4A69-A123-6A6D617A1217}"/>
    <dgm:cxn modelId="{F23D9E8C-6CA0-42F3-9FC5-C29C85F58BF8}" srcId="{CEE5563D-A390-4C49-A4DB-1D796F964B95}" destId="{BD2F9D35-9310-4103-879B-DE28D7AA1C01}" srcOrd="4" destOrd="0" parTransId="{DBA4E89A-A464-465E-8FED-AE6FE25C9CA4}" sibTransId="{C0444816-C0FE-486C-B0A2-30F4BB709DD1}"/>
    <dgm:cxn modelId="{FDDDF4AB-5F8F-4773-829E-7A30B9FB75D4}" type="presOf" srcId="{6DB1CFCF-845E-4B05-90D9-3393F32A2633}" destId="{5EC8B9A6-5F77-445E-8BDB-E6C1E2105213}" srcOrd="0" destOrd="0" presId="urn:microsoft.com/office/officeart/2005/8/layout/vList2"/>
    <dgm:cxn modelId="{B9EB45C8-91B1-499F-8558-C2ACC63D323A}" type="presOf" srcId="{B1A18024-0CCF-4768-8A86-0BC6C742CF0D}" destId="{CAE83A76-FBF8-49E3-B62E-0079A019A608}" srcOrd="0" destOrd="0" presId="urn:microsoft.com/office/officeart/2005/8/layout/vList2"/>
    <dgm:cxn modelId="{59D573D8-28C1-4E9F-93ED-62A3B3F288E2}" type="presOf" srcId="{CEB19BAB-4487-40C4-BF32-76075AF1F385}" destId="{1CBCF9C5-F202-4995-9634-4C82753ADD33}" srcOrd="0" destOrd="0" presId="urn:microsoft.com/office/officeart/2005/8/layout/vList2"/>
    <dgm:cxn modelId="{042B59D8-9194-46C3-80C7-8B6D7EEE494A}" type="presOf" srcId="{4CF24DA0-DB86-4EBD-BA8F-F8F343D5C9E5}" destId="{28955ACD-53B4-499F-89BB-254F16A898CF}" srcOrd="0" destOrd="0" presId="urn:microsoft.com/office/officeart/2005/8/layout/vList2"/>
    <dgm:cxn modelId="{EC675DFF-B493-4BAD-AA86-313058C757DB}" type="presOf" srcId="{CEE5563D-A390-4C49-A4DB-1D796F964B95}" destId="{D7529F2F-78BA-4BA6-AFF6-59E39FBB8536}" srcOrd="0" destOrd="0" presId="urn:microsoft.com/office/officeart/2005/8/layout/vList2"/>
    <dgm:cxn modelId="{CAD76BA0-FF4C-4F89-8636-1DCF534747AC}" type="presParOf" srcId="{D7529F2F-78BA-4BA6-AFF6-59E39FBB8536}" destId="{CAE83A76-FBF8-49E3-B62E-0079A019A608}" srcOrd="0" destOrd="0" presId="urn:microsoft.com/office/officeart/2005/8/layout/vList2"/>
    <dgm:cxn modelId="{BDCDE38C-92AA-48A6-A915-B2E287C65320}" type="presParOf" srcId="{D7529F2F-78BA-4BA6-AFF6-59E39FBB8536}" destId="{0EAE8136-23BC-438D-B18A-DEFE4B294FEF}" srcOrd="1" destOrd="0" presId="urn:microsoft.com/office/officeart/2005/8/layout/vList2"/>
    <dgm:cxn modelId="{6A5C8C68-CA82-4B64-9A67-0C39AF717B06}" type="presParOf" srcId="{D7529F2F-78BA-4BA6-AFF6-59E39FBB8536}" destId="{5EC8B9A6-5F77-445E-8BDB-E6C1E2105213}" srcOrd="2" destOrd="0" presId="urn:microsoft.com/office/officeart/2005/8/layout/vList2"/>
    <dgm:cxn modelId="{EA75FCCC-FB78-4C80-BB0A-ABB9EA8A36DA}" type="presParOf" srcId="{D7529F2F-78BA-4BA6-AFF6-59E39FBB8536}" destId="{68E09965-BDAD-4B98-9939-F1D13C1ACF75}" srcOrd="3" destOrd="0" presId="urn:microsoft.com/office/officeart/2005/8/layout/vList2"/>
    <dgm:cxn modelId="{2163413E-814B-410C-9365-3C7BF9D51D07}" type="presParOf" srcId="{D7529F2F-78BA-4BA6-AFF6-59E39FBB8536}" destId="{28955ACD-53B4-499F-89BB-254F16A898CF}" srcOrd="4" destOrd="0" presId="urn:microsoft.com/office/officeart/2005/8/layout/vList2"/>
    <dgm:cxn modelId="{160C801F-D735-4DFE-B7A8-2EE0BB586ADA}" type="presParOf" srcId="{D7529F2F-78BA-4BA6-AFF6-59E39FBB8536}" destId="{7EE0F2CA-2849-45D7-BAFE-908C3113EF42}" srcOrd="5" destOrd="0" presId="urn:microsoft.com/office/officeart/2005/8/layout/vList2"/>
    <dgm:cxn modelId="{8B5C7490-AE11-41B3-9172-96E1429E3276}" type="presParOf" srcId="{D7529F2F-78BA-4BA6-AFF6-59E39FBB8536}" destId="{1CBCF9C5-F202-4995-9634-4C82753ADD33}" srcOrd="6" destOrd="0" presId="urn:microsoft.com/office/officeart/2005/8/layout/vList2"/>
    <dgm:cxn modelId="{772057C2-E9DA-44FD-A624-C01122B04EA8}" type="presParOf" srcId="{D7529F2F-78BA-4BA6-AFF6-59E39FBB8536}" destId="{0E3D8964-B13C-4018-972D-D352A647FF70}" srcOrd="7" destOrd="0" presId="urn:microsoft.com/office/officeart/2005/8/layout/vList2"/>
    <dgm:cxn modelId="{9951EF82-299A-4B8C-8346-4D4D881A8446}" type="presParOf" srcId="{D7529F2F-78BA-4BA6-AFF6-59E39FBB8536}" destId="{569EEFCE-F1FB-4C9C-B800-7076A67F68F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EC9D00-7D4D-4724-8FD8-FD2C6C4E492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NL"/>
        </a:p>
      </dgm:t>
    </dgm:pt>
    <dgm:pt modelId="{288CA17F-010F-47C8-82E8-CDB1F0BD8907}">
      <dgm:prSet phldrT="[Text]"/>
      <dgm:spPr/>
      <dgm:t>
        <a:bodyPr/>
        <a:lstStyle/>
        <a:p>
          <a:pPr algn="ctr"/>
          <a:r>
            <a:rPr lang="en-GB" dirty="0">
              <a:solidFill>
                <a:schemeClr val="tx1"/>
              </a:solidFill>
            </a:rPr>
            <a:t>Climate change mitigation and focused on solutions</a:t>
          </a:r>
          <a:endParaRPr lang="en-NL" dirty="0"/>
        </a:p>
      </dgm:t>
    </dgm:pt>
    <dgm:pt modelId="{6C1D7178-DE3F-4DC4-96C7-58A871042227}" type="parTrans" cxnId="{6C26FC64-702E-440D-BBFF-AD6F174E9BD0}">
      <dgm:prSet/>
      <dgm:spPr/>
      <dgm:t>
        <a:bodyPr/>
        <a:lstStyle/>
        <a:p>
          <a:pPr algn="ctr"/>
          <a:endParaRPr lang="en-NL"/>
        </a:p>
      </dgm:t>
    </dgm:pt>
    <dgm:pt modelId="{B8DAD99D-2EBA-454E-B39F-0F0B84B7C56F}" type="sibTrans" cxnId="{6C26FC64-702E-440D-BBFF-AD6F174E9BD0}">
      <dgm:prSet/>
      <dgm:spPr/>
      <dgm:t>
        <a:bodyPr/>
        <a:lstStyle/>
        <a:p>
          <a:pPr algn="ctr"/>
          <a:endParaRPr lang="en-NL"/>
        </a:p>
      </dgm:t>
    </dgm:pt>
    <dgm:pt modelId="{EAAB7796-74AE-4689-8B04-9053AFD29681}">
      <dgm:prSet phldrT="[Text]"/>
      <dgm:spPr/>
      <dgm:t>
        <a:bodyPr/>
        <a:lstStyle/>
        <a:p>
          <a:pPr algn="ctr"/>
          <a:r>
            <a:rPr lang="en-GB" dirty="0"/>
            <a:t>Interactive teaching material</a:t>
          </a:r>
          <a:endParaRPr lang="en-NL" dirty="0"/>
        </a:p>
      </dgm:t>
    </dgm:pt>
    <dgm:pt modelId="{460FDE6B-C990-4567-A97D-8CE92DF5C9F2}" type="parTrans" cxnId="{2625F2E7-DF7E-4A06-9702-070DED043143}">
      <dgm:prSet/>
      <dgm:spPr/>
      <dgm:t>
        <a:bodyPr/>
        <a:lstStyle/>
        <a:p>
          <a:pPr algn="ctr"/>
          <a:endParaRPr lang="en-NL"/>
        </a:p>
      </dgm:t>
    </dgm:pt>
    <dgm:pt modelId="{DBDA2ACF-7408-4288-A40D-2DE9427DF32E}" type="sibTrans" cxnId="{2625F2E7-DF7E-4A06-9702-070DED043143}">
      <dgm:prSet/>
      <dgm:spPr/>
      <dgm:t>
        <a:bodyPr/>
        <a:lstStyle/>
        <a:p>
          <a:pPr algn="ctr"/>
          <a:endParaRPr lang="en-NL"/>
        </a:p>
      </dgm:t>
    </dgm:pt>
    <dgm:pt modelId="{E9A84F13-52FC-45F9-9914-98752192E741}">
      <dgm:prSet phldrT="[Text]"/>
      <dgm:spPr/>
      <dgm:t>
        <a:bodyPr/>
        <a:lstStyle/>
        <a:p>
          <a:pPr algn="ctr"/>
          <a:r>
            <a:rPr lang="en-GB" dirty="0"/>
            <a:t>MIT Sloan &amp; Climate Interactive Simulation tool </a:t>
          </a:r>
          <a:endParaRPr lang="en-NL" dirty="0"/>
        </a:p>
      </dgm:t>
    </dgm:pt>
    <dgm:pt modelId="{AE41392D-7902-40C5-8641-A2A61F1AF4D6}" type="parTrans" cxnId="{01DA5A4C-589D-4FA9-8A25-12B4A766B5DF}">
      <dgm:prSet/>
      <dgm:spPr/>
      <dgm:t>
        <a:bodyPr/>
        <a:lstStyle/>
        <a:p>
          <a:pPr algn="ctr"/>
          <a:endParaRPr lang="en-NL"/>
        </a:p>
      </dgm:t>
    </dgm:pt>
    <dgm:pt modelId="{5451EB49-B932-4DDA-8764-16538FDD296B}" type="sibTrans" cxnId="{01DA5A4C-589D-4FA9-8A25-12B4A766B5DF}">
      <dgm:prSet/>
      <dgm:spPr/>
      <dgm:t>
        <a:bodyPr/>
        <a:lstStyle/>
        <a:p>
          <a:pPr algn="ctr"/>
          <a:endParaRPr lang="en-NL"/>
        </a:p>
      </dgm:t>
    </dgm:pt>
    <dgm:pt modelId="{693AB9D4-59AB-4AE9-A0ED-EEC538033421}">
      <dgm:prSet/>
      <dgm:spPr/>
      <dgm:t>
        <a:bodyPr/>
        <a:lstStyle/>
        <a:p>
          <a:pPr algn="ctr"/>
          <a:r>
            <a:rPr lang="en-GB" dirty="0"/>
            <a:t>Certificates for you and your students</a:t>
          </a:r>
          <a:endParaRPr lang="en-NL" dirty="0"/>
        </a:p>
      </dgm:t>
    </dgm:pt>
    <dgm:pt modelId="{CBA92C69-736A-4B07-BB73-1E2A9B937B26}" type="parTrans" cxnId="{7A796FD2-326F-4B5A-9A70-587DFC35559D}">
      <dgm:prSet/>
      <dgm:spPr/>
      <dgm:t>
        <a:bodyPr/>
        <a:lstStyle/>
        <a:p>
          <a:pPr algn="ctr"/>
          <a:endParaRPr lang="en-NL"/>
        </a:p>
      </dgm:t>
    </dgm:pt>
    <dgm:pt modelId="{1272EF4D-94B3-4F95-BC95-B1B64D49CE2C}" type="sibTrans" cxnId="{7A796FD2-326F-4B5A-9A70-587DFC35559D}">
      <dgm:prSet/>
      <dgm:spPr/>
      <dgm:t>
        <a:bodyPr/>
        <a:lstStyle/>
        <a:p>
          <a:pPr algn="ctr"/>
          <a:endParaRPr lang="en-NL"/>
        </a:p>
      </dgm:t>
    </dgm:pt>
    <dgm:pt modelId="{D1703DA8-CB43-4CE2-89F3-0AE2985318B0}" type="pres">
      <dgm:prSet presAssocID="{89EC9D00-7D4D-4724-8FD8-FD2C6C4E492A}" presName="Name0" presStyleCnt="0">
        <dgm:presLayoutVars>
          <dgm:dir/>
          <dgm:resizeHandles val="exact"/>
        </dgm:presLayoutVars>
      </dgm:prSet>
      <dgm:spPr/>
    </dgm:pt>
    <dgm:pt modelId="{DBBD1058-A32C-4A27-BDD0-E5B4ECE68118}" type="pres">
      <dgm:prSet presAssocID="{288CA17F-010F-47C8-82E8-CDB1F0BD8907}" presName="compNode" presStyleCnt="0"/>
      <dgm:spPr/>
    </dgm:pt>
    <dgm:pt modelId="{CD6A562E-7197-486F-BE97-DFBC2CFF3D7E}" type="pres">
      <dgm:prSet presAssocID="{288CA17F-010F-47C8-82E8-CDB1F0BD8907}" presName="pictRect" presStyleLbl="node1" presStyleIdx="0" presStyleCnt="4"/>
      <dgm:spPr>
        <a:blipFill rotWithShape="1">
          <a:blip xmlns:r="http://schemas.openxmlformats.org/officeDocument/2006/relationships" r:embed="rId1"/>
          <a:srcRect/>
          <a:stretch>
            <a:fillRect l="-2000" r="-2000"/>
          </a:stretch>
        </a:blipFill>
      </dgm:spPr>
    </dgm:pt>
    <dgm:pt modelId="{4D876F06-6DDD-4D83-890F-4D029BA745C5}" type="pres">
      <dgm:prSet presAssocID="{288CA17F-010F-47C8-82E8-CDB1F0BD8907}" presName="textRect" presStyleLbl="revTx" presStyleIdx="0" presStyleCnt="4">
        <dgm:presLayoutVars>
          <dgm:bulletEnabled val="1"/>
        </dgm:presLayoutVars>
      </dgm:prSet>
      <dgm:spPr/>
    </dgm:pt>
    <dgm:pt modelId="{2341538B-5564-45EE-8A9A-9A7D47930EEA}" type="pres">
      <dgm:prSet presAssocID="{B8DAD99D-2EBA-454E-B39F-0F0B84B7C56F}" presName="sibTrans" presStyleLbl="sibTrans2D1" presStyleIdx="0" presStyleCnt="0"/>
      <dgm:spPr/>
    </dgm:pt>
    <dgm:pt modelId="{055E91EC-143C-40DC-A478-6FEF82A389E8}" type="pres">
      <dgm:prSet presAssocID="{EAAB7796-74AE-4689-8B04-9053AFD29681}" presName="compNode" presStyleCnt="0"/>
      <dgm:spPr/>
    </dgm:pt>
    <dgm:pt modelId="{D09A07F7-6B08-419A-929B-35B77FEFD7CC}" type="pres">
      <dgm:prSet presAssocID="{EAAB7796-74AE-4689-8B04-9053AFD29681}" presName="pictRect" presStyleLbl="node1" presStyleIdx="1" presStyleCnt="4"/>
      <dgm:spPr>
        <a:blipFill rotWithShape="1">
          <a:blip xmlns:r="http://schemas.openxmlformats.org/officeDocument/2006/relationships" r:embed="rId2"/>
          <a:srcRect/>
          <a:stretch>
            <a:fillRect l="-2000" r="-2000"/>
          </a:stretch>
        </a:blipFill>
      </dgm:spPr>
    </dgm:pt>
    <dgm:pt modelId="{8C75DDDE-D4AF-4EFE-93CD-C3BF02253519}" type="pres">
      <dgm:prSet presAssocID="{EAAB7796-74AE-4689-8B04-9053AFD29681}" presName="textRect" presStyleLbl="revTx" presStyleIdx="1" presStyleCnt="4">
        <dgm:presLayoutVars>
          <dgm:bulletEnabled val="1"/>
        </dgm:presLayoutVars>
      </dgm:prSet>
      <dgm:spPr/>
    </dgm:pt>
    <dgm:pt modelId="{9BE3FF69-2864-47E9-A5DB-307E08D44A81}" type="pres">
      <dgm:prSet presAssocID="{DBDA2ACF-7408-4288-A40D-2DE9427DF32E}" presName="sibTrans" presStyleLbl="sibTrans2D1" presStyleIdx="0" presStyleCnt="0"/>
      <dgm:spPr/>
    </dgm:pt>
    <dgm:pt modelId="{64AB5C60-0E12-4DD7-8279-C03B5B5B1594}" type="pres">
      <dgm:prSet presAssocID="{E9A84F13-52FC-45F9-9914-98752192E741}" presName="compNode" presStyleCnt="0"/>
      <dgm:spPr/>
    </dgm:pt>
    <dgm:pt modelId="{ADD7C7E1-30A0-4713-8F27-30F74E1E2C57}" type="pres">
      <dgm:prSet presAssocID="{E9A84F13-52FC-45F9-9914-98752192E741}" presName="pictRect" presStyleLbl="node1" presStyleIdx="2" presStyleCnt="4"/>
      <dgm:spPr>
        <a:blipFill rotWithShape="1">
          <a:blip xmlns:r="http://schemas.openxmlformats.org/officeDocument/2006/relationships" r:embed="rId3"/>
          <a:srcRect/>
          <a:stretch>
            <a:fillRect l="-2000" r="-2000"/>
          </a:stretch>
        </a:blipFill>
      </dgm:spPr>
    </dgm:pt>
    <dgm:pt modelId="{1EE91406-2FB8-46B7-B726-80C89895A895}" type="pres">
      <dgm:prSet presAssocID="{E9A84F13-52FC-45F9-9914-98752192E741}" presName="textRect" presStyleLbl="revTx" presStyleIdx="2" presStyleCnt="4">
        <dgm:presLayoutVars>
          <dgm:bulletEnabled val="1"/>
        </dgm:presLayoutVars>
      </dgm:prSet>
      <dgm:spPr/>
    </dgm:pt>
    <dgm:pt modelId="{77A89643-6148-4D94-B862-61DA29EBBEA4}" type="pres">
      <dgm:prSet presAssocID="{5451EB49-B932-4DDA-8764-16538FDD296B}" presName="sibTrans" presStyleLbl="sibTrans2D1" presStyleIdx="0" presStyleCnt="0"/>
      <dgm:spPr/>
    </dgm:pt>
    <dgm:pt modelId="{51B9BC2B-9E44-4DAC-B6D8-83A4E93968FA}" type="pres">
      <dgm:prSet presAssocID="{693AB9D4-59AB-4AE9-A0ED-EEC538033421}" presName="compNode" presStyleCnt="0"/>
      <dgm:spPr/>
    </dgm:pt>
    <dgm:pt modelId="{DC7A39B0-3FAA-4438-BBA8-BFC9CE9EFD63}" type="pres">
      <dgm:prSet presAssocID="{693AB9D4-59AB-4AE9-A0ED-EEC538033421}" presName="pictRect" presStyleLbl="node1" presStyleIdx="3" presStyleCnt="4"/>
      <dgm:spPr>
        <a:blipFill rotWithShape="1">
          <a:blip xmlns:r="http://schemas.openxmlformats.org/officeDocument/2006/relationships" r:embed="rId4"/>
          <a:srcRect/>
          <a:stretch>
            <a:fillRect l="-2000" r="-2000"/>
          </a:stretch>
        </a:blipFill>
      </dgm:spPr>
    </dgm:pt>
    <dgm:pt modelId="{F86DC537-E8D6-4C90-8AF1-A480E8A5DDFD}" type="pres">
      <dgm:prSet presAssocID="{693AB9D4-59AB-4AE9-A0ED-EEC538033421}" presName="textRect" presStyleLbl="revTx" presStyleIdx="3" presStyleCnt="4">
        <dgm:presLayoutVars>
          <dgm:bulletEnabled val="1"/>
        </dgm:presLayoutVars>
      </dgm:prSet>
      <dgm:spPr/>
    </dgm:pt>
  </dgm:ptLst>
  <dgm:cxnLst>
    <dgm:cxn modelId="{5BC9EC00-265A-4EE5-B4A1-BE8DB93E13D0}" type="presOf" srcId="{E9A84F13-52FC-45F9-9914-98752192E741}" destId="{1EE91406-2FB8-46B7-B726-80C89895A895}" srcOrd="0" destOrd="0" presId="urn:microsoft.com/office/officeart/2005/8/layout/pList1"/>
    <dgm:cxn modelId="{6C26FC64-702E-440D-BBFF-AD6F174E9BD0}" srcId="{89EC9D00-7D4D-4724-8FD8-FD2C6C4E492A}" destId="{288CA17F-010F-47C8-82E8-CDB1F0BD8907}" srcOrd="0" destOrd="0" parTransId="{6C1D7178-DE3F-4DC4-96C7-58A871042227}" sibTransId="{B8DAD99D-2EBA-454E-B39F-0F0B84B7C56F}"/>
    <dgm:cxn modelId="{01DA5A4C-589D-4FA9-8A25-12B4A766B5DF}" srcId="{89EC9D00-7D4D-4724-8FD8-FD2C6C4E492A}" destId="{E9A84F13-52FC-45F9-9914-98752192E741}" srcOrd="2" destOrd="0" parTransId="{AE41392D-7902-40C5-8641-A2A61F1AF4D6}" sibTransId="{5451EB49-B932-4DDA-8764-16538FDD296B}"/>
    <dgm:cxn modelId="{A1F9DF4C-9394-4F5A-91A4-65F35562868F}" type="presOf" srcId="{89EC9D00-7D4D-4724-8FD8-FD2C6C4E492A}" destId="{D1703DA8-CB43-4CE2-89F3-0AE2985318B0}" srcOrd="0" destOrd="0" presId="urn:microsoft.com/office/officeart/2005/8/layout/pList1"/>
    <dgm:cxn modelId="{C34BB36E-BABC-430F-8E35-DCC78B01A95A}" type="presOf" srcId="{693AB9D4-59AB-4AE9-A0ED-EEC538033421}" destId="{F86DC537-E8D6-4C90-8AF1-A480E8A5DDFD}" srcOrd="0" destOrd="0" presId="urn:microsoft.com/office/officeart/2005/8/layout/pList1"/>
    <dgm:cxn modelId="{97278E5A-B5DB-4AC9-B442-AD29BF48F343}" type="presOf" srcId="{5451EB49-B932-4DDA-8764-16538FDD296B}" destId="{77A89643-6148-4D94-B862-61DA29EBBEA4}" srcOrd="0" destOrd="0" presId="urn:microsoft.com/office/officeart/2005/8/layout/pList1"/>
    <dgm:cxn modelId="{BA5D7096-9F1A-4428-93D6-AD35A46B89A2}" type="presOf" srcId="{288CA17F-010F-47C8-82E8-CDB1F0BD8907}" destId="{4D876F06-6DDD-4D83-890F-4D029BA745C5}" srcOrd="0" destOrd="0" presId="urn:microsoft.com/office/officeart/2005/8/layout/pList1"/>
    <dgm:cxn modelId="{1FBEF496-4043-4D1B-8B89-4F17E31B47B5}" type="presOf" srcId="{B8DAD99D-2EBA-454E-B39F-0F0B84B7C56F}" destId="{2341538B-5564-45EE-8A9A-9A7D47930EEA}" srcOrd="0" destOrd="0" presId="urn:microsoft.com/office/officeart/2005/8/layout/pList1"/>
    <dgm:cxn modelId="{2CF004B5-C468-4331-A155-FBAC324E236D}" type="presOf" srcId="{DBDA2ACF-7408-4288-A40D-2DE9427DF32E}" destId="{9BE3FF69-2864-47E9-A5DB-307E08D44A81}" srcOrd="0" destOrd="0" presId="urn:microsoft.com/office/officeart/2005/8/layout/pList1"/>
    <dgm:cxn modelId="{7A796FD2-326F-4B5A-9A70-587DFC35559D}" srcId="{89EC9D00-7D4D-4724-8FD8-FD2C6C4E492A}" destId="{693AB9D4-59AB-4AE9-A0ED-EEC538033421}" srcOrd="3" destOrd="0" parTransId="{CBA92C69-736A-4B07-BB73-1E2A9B937B26}" sibTransId="{1272EF4D-94B3-4F95-BC95-B1B64D49CE2C}"/>
    <dgm:cxn modelId="{7CF6C5DD-A01C-4907-8886-36CE551489EF}" type="presOf" srcId="{EAAB7796-74AE-4689-8B04-9053AFD29681}" destId="{8C75DDDE-D4AF-4EFE-93CD-C3BF02253519}" srcOrd="0" destOrd="0" presId="urn:microsoft.com/office/officeart/2005/8/layout/pList1"/>
    <dgm:cxn modelId="{2625F2E7-DF7E-4A06-9702-070DED043143}" srcId="{89EC9D00-7D4D-4724-8FD8-FD2C6C4E492A}" destId="{EAAB7796-74AE-4689-8B04-9053AFD29681}" srcOrd="1" destOrd="0" parTransId="{460FDE6B-C990-4567-A97D-8CE92DF5C9F2}" sibTransId="{DBDA2ACF-7408-4288-A40D-2DE9427DF32E}"/>
    <dgm:cxn modelId="{59BB8E91-0AE8-4B43-AA35-20F14AF14E7B}" type="presParOf" srcId="{D1703DA8-CB43-4CE2-89F3-0AE2985318B0}" destId="{DBBD1058-A32C-4A27-BDD0-E5B4ECE68118}" srcOrd="0" destOrd="0" presId="urn:microsoft.com/office/officeart/2005/8/layout/pList1"/>
    <dgm:cxn modelId="{352BB9B4-114B-490D-9B5C-0F432CFA979E}" type="presParOf" srcId="{DBBD1058-A32C-4A27-BDD0-E5B4ECE68118}" destId="{CD6A562E-7197-486F-BE97-DFBC2CFF3D7E}" srcOrd="0" destOrd="0" presId="urn:microsoft.com/office/officeart/2005/8/layout/pList1"/>
    <dgm:cxn modelId="{31886932-6B2A-48DF-BA1C-D8E709450A41}" type="presParOf" srcId="{DBBD1058-A32C-4A27-BDD0-E5B4ECE68118}" destId="{4D876F06-6DDD-4D83-890F-4D029BA745C5}" srcOrd="1" destOrd="0" presId="urn:microsoft.com/office/officeart/2005/8/layout/pList1"/>
    <dgm:cxn modelId="{A118CBF0-B876-42DC-8C3F-891B63A32DBB}" type="presParOf" srcId="{D1703DA8-CB43-4CE2-89F3-0AE2985318B0}" destId="{2341538B-5564-45EE-8A9A-9A7D47930EEA}" srcOrd="1" destOrd="0" presId="urn:microsoft.com/office/officeart/2005/8/layout/pList1"/>
    <dgm:cxn modelId="{1E483674-394D-4F4C-B8DB-6D82F23D2E0A}" type="presParOf" srcId="{D1703DA8-CB43-4CE2-89F3-0AE2985318B0}" destId="{055E91EC-143C-40DC-A478-6FEF82A389E8}" srcOrd="2" destOrd="0" presId="urn:microsoft.com/office/officeart/2005/8/layout/pList1"/>
    <dgm:cxn modelId="{0E3040B1-FAC5-4ADA-AD0F-46BF0B094617}" type="presParOf" srcId="{055E91EC-143C-40DC-A478-6FEF82A389E8}" destId="{D09A07F7-6B08-419A-929B-35B77FEFD7CC}" srcOrd="0" destOrd="0" presId="urn:microsoft.com/office/officeart/2005/8/layout/pList1"/>
    <dgm:cxn modelId="{ED5E1A46-E5E8-4967-A13B-DF5B2039FDDC}" type="presParOf" srcId="{055E91EC-143C-40DC-A478-6FEF82A389E8}" destId="{8C75DDDE-D4AF-4EFE-93CD-C3BF02253519}" srcOrd="1" destOrd="0" presId="urn:microsoft.com/office/officeart/2005/8/layout/pList1"/>
    <dgm:cxn modelId="{3B5FBB14-4CF8-4046-8770-A660726CAD2B}" type="presParOf" srcId="{D1703DA8-CB43-4CE2-89F3-0AE2985318B0}" destId="{9BE3FF69-2864-47E9-A5DB-307E08D44A81}" srcOrd="3" destOrd="0" presId="urn:microsoft.com/office/officeart/2005/8/layout/pList1"/>
    <dgm:cxn modelId="{E307ED5A-57E3-487B-AEC4-011EED55CAC2}" type="presParOf" srcId="{D1703DA8-CB43-4CE2-89F3-0AE2985318B0}" destId="{64AB5C60-0E12-4DD7-8279-C03B5B5B1594}" srcOrd="4" destOrd="0" presId="urn:microsoft.com/office/officeart/2005/8/layout/pList1"/>
    <dgm:cxn modelId="{75C785E1-F70F-4967-91F2-00F7F440255B}" type="presParOf" srcId="{64AB5C60-0E12-4DD7-8279-C03B5B5B1594}" destId="{ADD7C7E1-30A0-4713-8F27-30F74E1E2C57}" srcOrd="0" destOrd="0" presId="urn:microsoft.com/office/officeart/2005/8/layout/pList1"/>
    <dgm:cxn modelId="{9EC28D38-304C-4EF8-8092-4E00D1DF222E}" type="presParOf" srcId="{64AB5C60-0E12-4DD7-8279-C03B5B5B1594}" destId="{1EE91406-2FB8-46B7-B726-80C89895A895}" srcOrd="1" destOrd="0" presId="urn:microsoft.com/office/officeart/2005/8/layout/pList1"/>
    <dgm:cxn modelId="{60AB03A2-3CE5-4356-82E4-2238E63FB00F}" type="presParOf" srcId="{D1703DA8-CB43-4CE2-89F3-0AE2985318B0}" destId="{77A89643-6148-4D94-B862-61DA29EBBEA4}" srcOrd="5" destOrd="0" presId="urn:microsoft.com/office/officeart/2005/8/layout/pList1"/>
    <dgm:cxn modelId="{F8DC47A9-1BA5-41EB-A84C-AC78EF65C300}" type="presParOf" srcId="{D1703DA8-CB43-4CE2-89F3-0AE2985318B0}" destId="{51B9BC2B-9E44-4DAC-B6D8-83A4E93968FA}" srcOrd="6" destOrd="0" presId="urn:microsoft.com/office/officeart/2005/8/layout/pList1"/>
    <dgm:cxn modelId="{DBE0D16E-33C1-465D-AD4B-C2FA276ECF1E}" type="presParOf" srcId="{51B9BC2B-9E44-4DAC-B6D8-83A4E93968FA}" destId="{DC7A39B0-3FAA-4438-BBA8-BFC9CE9EFD63}" srcOrd="0" destOrd="0" presId="urn:microsoft.com/office/officeart/2005/8/layout/pList1"/>
    <dgm:cxn modelId="{9250AF9A-373D-457C-B222-B67668528087}" type="presParOf" srcId="{51B9BC2B-9E44-4DAC-B6D8-83A4E93968FA}" destId="{F86DC537-E8D6-4C90-8AF1-A480E8A5DDFD}"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401292"/>
          <a:ext cx="11520000" cy="10530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a broad range of scientific concepts and processes related to climate change (e.g. climate, deforestation, habitat loss, water cycle, soil erosion, air pollution), its causes and its consequences, ecologically, socially, economically and politically.</a:t>
          </a:r>
          <a:endParaRPr lang="en-NL" sz="2000" kern="1200" dirty="0"/>
        </a:p>
      </dsp:txBody>
      <dsp:txXfrm>
        <a:off x="51403" y="452695"/>
        <a:ext cx="11417194" cy="950194"/>
      </dsp:txXfrm>
    </dsp:sp>
    <dsp:sp modelId="{896DA917-1B18-4943-8322-70A1F7480905}">
      <dsp:nvSpPr>
        <dsp:cNvPr id="0" name=""/>
        <dsp:cNvSpPr/>
      </dsp:nvSpPr>
      <dsp:spPr>
        <a:xfrm>
          <a:off x="0" y="1511892"/>
          <a:ext cx="11520000" cy="115761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the dynamics of climate change impact across time and space (e.g. delayed consequences, reducing the quality of life, security and development options of future generations).</a:t>
          </a:r>
          <a:endParaRPr lang="en-NL" sz="2000" kern="1200" dirty="0"/>
        </a:p>
      </dsp:txBody>
      <dsp:txXfrm>
        <a:off x="56510" y="1568402"/>
        <a:ext cx="11406980" cy="1044595"/>
      </dsp:txXfrm>
    </dsp:sp>
    <dsp:sp modelId="{9DBA6994-991B-4D4C-8160-00B015034BE5}">
      <dsp:nvSpPr>
        <dsp:cNvPr id="0" name=""/>
        <dsp:cNvSpPr/>
      </dsp:nvSpPr>
      <dsp:spPr>
        <a:xfrm>
          <a:off x="0" y="2727107"/>
          <a:ext cx="11520000" cy="10530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Ability to distinguish critically between certainties, uncertainties, projections and risks associated with climate change and to evaluate messages about and public interpretations of climate change science.</a:t>
          </a:r>
          <a:endParaRPr lang="en-NL" sz="2000" kern="1200" dirty="0"/>
        </a:p>
      </dsp:txBody>
      <dsp:txXfrm>
        <a:off x="51403" y="2778510"/>
        <a:ext cx="11417194" cy="950194"/>
      </dsp:txXfrm>
    </dsp:sp>
    <dsp:sp modelId="{61D2AFC6-783B-4B00-84D3-33790E2E59C8}">
      <dsp:nvSpPr>
        <dsp:cNvPr id="0" name=""/>
        <dsp:cNvSpPr/>
      </dsp:nvSpPr>
      <dsp:spPr>
        <a:xfrm>
          <a:off x="0" y="3837707"/>
          <a:ext cx="11520000" cy="1053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Awareness of strategies and technologies to address the negative impacts of climate change (e.g., reducing carbon consumption, encouraging low-carbon development, reducing deforestation through sustainable forest management, improving water and waste management).</a:t>
          </a:r>
          <a:endParaRPr lang="en-NL" sz="2000" kern="1200" dirty="0"/>
        </a:p>
      </dsp:txBody>
      <dsp:txXfrm>
        <a:off x="51403" y="3889110"/>
        <a:ext cx="11417194" cy="950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5669"/>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sz="2100" kern="1200" dirty="0"/>
        </a:p>
      </dsp:txBody>
      <dsp:txXfrm>
        <a:off x="83959" y="89628"/>
        <a:ext cx="11352082" cy="1551982"/>
      </dsp:txXfrm>
    </dsp:sp>
    <dsp:sp modelId="{443C1692-2A9C-4941-B34B-5F9CCEA5CC65}">
      <dsp:nvSpPr>
        <dsp:cNvPr id="0" name=""/>
        <dsp:cNvSpPr/>
      </dsp:nvSpPr>
      <dsp:spPr>
        <a:xfrm>
          <a:off x="0" y="178605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Taking individual and/or collective action with the potential to have immediate, direct impact (e.g., reducing energy consumption, using non-polluting and renewable energy sources, environmental conservation, re-forestation and re-greening). </a:t>
          </a:r>
          <a:endParaRPr lang="en-NL" sz="2100" kern="1200" dirty="0"/>
        </a:p>
      </dsp:txBody>
      <dsp:txXfrm>
        <a:off x="83959" y="1870009"/>
        <a:ext cx="11352082" cy="1551982"/>
      </dsp:txXfrm>
    </dsp:sp>
    <dsp:sp modelId="{1CBCF9C5-F202-4995-9634-4C82753ADD33}">
      <dsp:nvSpPr>
        <dsp:cNvPr id="0" name=""/>
        <dsp:cNvSpPr/>
      </dsp:nvSpPr>
      <dsp:spPr>
        <a:xfrm>
          <a:off x="0" y="356643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Contributing to policy development with long-term positive impact on societal </a:t>
          </a:r>
          <a:r>
            <a:rPr lang="en-GB" sz="2100" kern="1200" dirty="0" err="1"/>
            <a:t>behavior</a:t>
          </a:r>
          <a:r>
            <a:rPr lang="en-GB" sz="2100" kern="1200" dirty="0"/>
            <a:t> by examining economic systems, social structures, cultural patterns, lifestyle expectations, consumerism, wealth distribution, aspirations and value systems and their underlying responsibility for excessive greenhouse gas production.</a:t>
          </a:r>
          <a:endParaRPr lang="en-NL" sz="2100" kern="1200" dirty="0"/>
        </a:p>
      </dsp:txBody>
      <dsp:txXfrm>
        <a:off x="83959" y="3650389"/>
        <a:ext cx="11352082" cy="15519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83A76-FBF8-49E3-B62E-0079A019A608}">
      <dsp:nvSpPr>
        <dsp:cNvPr id="0" name=""/>
        <dsp:cNvSpPr/>
      </dsp:nvSpPr>
      <dsp:spPr>
        <a:xfrm>
          <a:off x="0" y="208930"/>
          <a:ext cx="11520000" cy="1280536"/>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tools and methodologies to respond promptly and effectively in areas that have been negatively impacted by climate change, including Disaster Risk Reduction (DRR) strategies such as community disaster committees, community evacuation and rescue plans, and local first-aid training.</a:t>
          </a:r>
          <a:endParaRPr lang="en-NL" sz="2000" kern="1200" dirty="0"/>
        </a:p>
      </dsp:txBody>
      <dsp:txXfrm>
        <a:off x="62511" y="271441"/>
        <a:ext cx="11394978" cy="1155514"/>
      </dsp:txXfrm>
    </dsp:sp>
    <dsp:sp modelId="{5EC8B9A6-5F77-445E-8BDB-E6C1E2105213}">
      <dsp:nvSpPr>
        <dsp:cNvPr id="0" name=""/>
        <dsp:cNvSpPr/>
      </dsp:nvSpPr>
      <dsp:spPr>
        <a:xfrm>
          <a:off x="0" y="1499873"/>
          <a:ext cx="11520000" cy="905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tools and methodologies to rebuild and restore areas that have been negatively impacted by climate change (e.g., seashores, flood prevention measures).</a:t>
          </a:r>
          <a:endParaRPr lang="en-NL" sz="2000" kern="1200" dirty="0"/>
        </a:p>
      </dsp:txBody>
      <dsp:txXfrm>
        <a:off x="44181" y="1544054"/>
        <a:ext cx="11431638" cy="816700"/>
      </dsp:txXfrm>
    </dsp:sp>
    <dsp:sp modelId="{28955ACD-53B4-499F-89BB-254F16A898CF}">
      <dsp:nvSpPr>
        <dsp:cNvPr id="0" name=""/>
        <dsp:cNvSpPr/>
      </dsp:nvSpPr>
      <dsp:spPr>
        <a:xfrm>
          <a:off x="0" y="2415342"/>
          <a:ext cx="11520000" cy="905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Implementing measures that reduce the vulnerability of natural and human systems to the impacts of climate change. </a:t>
          </a:r>
          <a:endParaRPr lang="en-NL" sz="2000" kern="1200" dirty="0"/>
        </a:p>
      </dsp:txBody>
      <dsp:txXfrm>
        <a:off x="44181" y="2459523"/>
        <a:ext cx="11431638" cy="816700"/>
      </dsp:txXfrm>
    </dsp:sp>
    <dsp:sp modelId="{1CBCF9C5-F202-4995-9634-4C82753ADD33}">
      <dsp:nvSpPr>
        <dsp:cNvPr id="0" name=""/>
        <dsp:cNvSpPr/>
      </dsp:nvSpPr>
      <dsp:spPr>
        <a:xfrm>
          <a:off x="0" y="3330811"/>
          <a:ext cx="11520000" cy="905062"/>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Building capacity to apply these strategies in future situations, when the delayed impacts of climate change make themselves felt. </a:t>
          </a:r>
          <a:endParaRPr lang="en-NL" sz="2000" kern="1200" dirty="0"/>
        </a:p>
      </dsp:txBody>
      <dsp:txXfrm>
        <a:off x="44181" y="3374992"/>
        <a:ext cx="11431638" cy="816700"/>
      </dsp:txXfrm>
    </dsp:sp>
    <dsp:sp modelId="{569EEFCE-F1FB-4C9C-B800-7076A67F68FB}">
      <dsp:nvSpPr>
        <dsp:cNvPr id="0" name=""/>
        <dsp:cNvSpPr/>
      </dsp:nvSpPr>
      <dsp:spPr>
        <a:xfrm>
          <a:off x="0" y="4246280"/>
          <a:ext cx="11520000" cy="9807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Advocating for appropriate channelling of resources at global level to protect negatively affected natural and human systems in a just and equitable way.</a:t>
          </a:r>
          <a:endParaRPr lang="en-NL" sz="2000" kern="1200" dirty="0"/>
        </a:p>
      </dsp:txBody>
      <dsp:txXfrm>
        <a:off x="47878" y="4294158"/>
        <a:ext cx="11424244" cy="8850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A562E-7197-486F-BE97-DFBC2CFF3D7E}">
      <dsp:nvSpPr>
        <dsp:cNvPr id="0" name=""/>
        <dsp:cNvSpPr/>
      </dsp:nvSpPr>
      <dsp:spPr>
        <a:xfrm>
          <a:off x="5679" y="605477"/>
          <a:ext cx="2702552" cy="1862058"/>
        </a:xfrm>
        <a:prstGeom prst="roundRect">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876F06-6DDD-4D83-890F-4D029BA745C5}">
      <dsp:nvSpPr>
        <dsp:cNvPr id="0" name=""/>
        <dsp:cNvSpPr/>
      </dsp:nvSpPr>
      <dsp:spPr>
        <a:xfrm>
          <a:off x="5679"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Climate change mitigation and focused on solutions</a:t>
          </a:r>
          <a:endParaRPr lang="en-NL" sz="2000" kern="1200" dirty="0"/>
        </a:p>
      </dsp:txBody>
      <dsp:txXfrm>
        <a:off x="5679" y="2467536"/>
        <a:ext cx="2702552" cy="1002647"/>
      </dsp:txXfrm>
    </dsp:sp>
    <dsp:sp modelId="{D09A07F7-6B08-419A-929B-35B77FEFD7CC}">
      <dsp:nvSpPr>
        <dsp:cNvPr id="0" name=""/>
        <dsp:cNvSpPr/>
      </dsp:nvSpPr>
      <dsp:spPr>
        <a:xfrm>
          <a:off x="2978600" y="605477"/>
          <a:ext cx="2702552" cy="1862058"/>
        </a:xfrm>
        <a:prstGeom prst="roundRect">
          <a:avLst/>
        </a:prstGeom>
        <a:blipFill rotWithShape="1">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75DDDE-D4AF-4EFE-93CD-C3BF02253519}">
      <dsp:nvSpPr>
        <dsp:cNvPr id="0" name=""/>
        <dsp:cNvSpPr/>
      </dsp:nvSpPr>
      <dsp:spPr>
        <a:xfrm>
          <a:off x="2978600"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kern="1200" dirty="0"/>
            <a:t>Interactive teaching material</a:t>
          </a:r>
          <a:endParaRPr lang="en-NL" sz="2000" kern="1200" dirty="0"/>
        </a:p>
      </dsp:txBody>
      <dsp:txXfrm>
        <a:off x="2978600" y="2467536"/>
        <a:ext cx="2702552" cy="1002647"/>
      </dsp:txXfrm>
    </dsp:sp>
    <dsp:sp modelId="{ADD7C7E1-30A0-4713-8F27-30F74E1E2C57}">
      <dsp:nvSpPr>
        <dsp:cNvPr id="0" name=""/>
        <dsp:cNvSpPr/>
      </dsp:nvSpPr>
      <dsp:spPr>
        <a:xfrm>
          <a:off x="5951522" y="605477"/>
          <a:ext cx="2702552" cy="1862058"/>
        </a:xfrm>
        <a:prstGeom prst="roundRect">
          <a:avLst/>
        </a:prstGeom>
        <a:blipFill rotWithShape="1">
          <a:blip xmlns:r="http://schemas.openxmlformats.org/officeDocument/2006/relationships" r:embed="rId3"/>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E91406-2FB8-46B7-B726-80C89895A895}">
      <dsp:nvSpPr>
        <dsp:cNvPr id="0" name=""/>
        <dsp:cNvSpPr/>
      </dsp:nvSpPr>
      <dsp:spPr>
        <a:xfrm>
          <a:off x="5951522"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kern="1200" dirty="0"/>
            <a:t>MIT Sloan &amp; Climate Interactive Simulation tool </a:t>
          </a:r>
          <a:endParaRPr lang="en-NL" sz="2000" kern="1200" dirty="0"/>
        </a:p>
      </dsp:txBody>
      <dsp:txXfrm>
        <a:off x="5951522" y="2467536"/>
        <a:ext cx="2702552" cy="1002647"/>
      </dsp:txXfrm>
    </dsp:sp>
    <dsp:sp modelId="{DC7A39B0-3FAA-4438-BBA8-BFC9CE9EFD63}">
      <dsp:nvSpPr>
        <dsp:cNvPr id="0" name=""/>
        <dsp:cNvSpPr/>
      </dsp:nvSpPr>
      <dsp:spPr>
        <a:xfrm>
          <a:off x="8924444" y="605477"/>
          <a:ext cx="2702552" cy="1862058"/>
        </a:xfrm>
        <a:prstGeom prst="roundRect">
          <a:avLst/>
        </a:prstGeom>
        <a:blipFill rotWithShape="1">
          <a:blip xmlns:r="http://schemas.openxmlformats.org/officeDocument/2006/relationships" r:embed="rId4"/>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6DC537-E8D6-4C90-8AF1-A480E8A5DDFD}">
      <dsp:nvSpPr>
        <dsp:cNvPr id="0" name=""/>
        <dsp:cNvSpPr/>
      </dsp:nvSpPr>
      <dsp:spPr>
        <a:xfrm>
          <a:off x="8924444"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kern="1200" dirty="0"/>
            <a:t>Certificates for you and your students</a:t>
          </a:r>
          <a:endParaRPr lang="en-NL" sz="2000" kern="1200" dirty="0"/>
        </a:p>
      </dsp:txBody>
      <dsp:txXfrm>
        <a:off x="8924444" y="2467536"/>
        <a:ext cx="2702552" cy="10026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EE5647-5587-4F04-A9F6-0010087416DE}" type="datetimeFigureOut">
              <a:rPr lang="en-GB" smtClean="0"/>
              <a:t>26/10/2021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29F4C-CF3E-4683-98AD-C5AAD01A69A8}" type="slidenum">
              <a:rPr lang="en-GB" smtClean="0"/>
              <a:t>‹#›</a:t>
            </a:fld>
            <a:endParaRPr lang="en-GB"/>
          </a:p>
        </p:txBody>
      </p:sp>
    </p:spTree>
    <p:extLst>
      <p:ext uri="{BB962C8B-B14F-4D97-AF65-F5344CB8AC3E}">
        <p14:creationId xmlns:p14="http://schemas.microsoft.com/office/powerpoint/2010/main" val="4078852285"/>
      </p:ext>
    </p:extLst>
  </p:cSld>
  <p:clrMap bg1="lt1" tx1="dk1" bg2="lt2" tx2="dk2" accent1="accent1" accent2="accent2" accent3="accent3" accent4="accent4" accent5="accent5" accent6="accent6" hlink="hlink" folHlink="folHlink"/>
  <p:notesStyle>
    <a:lvl1pPr marL="0" algn="l" defTabSz="1219022" rtl="0" eaLnBrk="1" latinLnBrk="0" hangingPunct="1">
      <a:defRPr sz="1600" kern="1200">
        <a:solidFill>
          <a:schemeClr val="tx1"/>
        </a:solidFill>
        <a:latin typeface="+mn-lt"/>
        <a:ea typeface="+mn-ea"/>
        <a:cs typeface="+mn-cs"/>
      </a:defRPr>
    </a:lvl1pPr>
    <a:lvl2pPr marL="609510" algn="l" defTabSz="1219022" rtl="0" eaLnBrk="1" latinLnBrk="0" hangingPunct="1">
      <a:defRPr sz="1600" kern="1200">
        <a:solidFill>
          <a:schemeClr val="tx1"/>
        </a:solidFill>
        <a:latin typeface="+mn-lt"/>
        <a:ea typeface="+mn-ea"/>
        <a:cs typeface="+mn-cs"/>
      </a:defRPr>
    </a:lvl2pPr>
    <a:lvl3pPr marL="1219022" algn="l" defTabSz="1219022" rtl="0" eaLnBrk="1" latinLnBrk="0" hangingPunct="1">
      <a:defRPr sz="1600" kern="1200">
        <a:solidFill>
          <a:schemeClr val="tx1"/>
        </a:solidFill>
        <a:latin typeface="+mn-lt"/>
        <a:ea typeface="+mn-ea"/>
        <a:cs typeface="+mn-cs"/>
      </a:defRPr>
    </a:lvl3pPr>
    <a:lvl4pPr marL="1828532" algn="l" defTabSz="1219022" rtl="0" eaLnBrk="1" latinLnBrk="0" hangingPunct="1">
      <a:defRPr sz="1600" kern="1200">
        <a:solidFill>
          <a:schemeClr val="tx1"/>
        </a:solidFill>
        <a:latin typeface="+mn-lt"/>
        <a:ea typeface="+mn-ea"/>
        <a:cs typeface="+mn-cs"/>
      </a:defRPr>
    </a:lvl4pPr>
    <a:lvl5pPr marL="2438042" algn="l" defTabSz="1219022" rtl="0" eaLnBrk="1" latinLnBrk="0" hangingPunct="1">
      <a:defRPr sz="1600" kern="1200">
        <a:solidFill>
          <a:schemeClr val="tx1"/>
        </a:solidFill>
        <a:latin typeface="+mn-lt"/>
        <a:ea typeface="+mn-ea"/>
        <a:cs typeface="+mn-cs"/>
      </a:defRPr>
    </a:lvl5pPr>
    <a:lvl6pPr marL="3047552" algn="l" defTabSz="1219022" rtl="0" eaLnBrk="1" latinLnBrk="0" hangingPunct="1">
      <a:defRPr sz="1600" kern="1200">
        <a:solidFill>
          <a:schemeClr val="tx1"/>
        </a:solidFill>
        <a:latin typeface="+mn-lt"/>
        <a:ea typeface="+mn-ea"/>
        <a:cs typeface="+mn-cs"/>
      </a:defRPr>
    </a:lvl6pPr>
    <a:lvl7pPr marL="3657063" algn="l" defTabSz="1219022" rtl="0" eaLnBrk="1" latinLnBrk="0" hangingPunct="1">
      <a:defRPr sz="1600" kern="1200">
        <a:solidFill>
          <a:schemeClr val="tx1"/>
        </a:solidFill>
        <a:latin typeface="+mn-lt"/>
        <a:ea typeface="+mn-ea"/>
        <a:cs typeface="+mn-cs"/>
      </a:defRPr>
    </a:lvl7pPr>
    <a:lvl8pPr marL="4266573" algn="l" defTabSz="1219022" rtl="0" eaLnBrk="1" latinLnBrk="0" hangingPunct="1">
      <a:defRPr sz="1600" kern="1200">
        <a:solidFill>
          <a:schemeClr val="tx1"/>
        </a:solidFill>
        <a:latin typeface="+mn-lt"/>
        <a:ea typeface="+mn-ea"/>
        <a:cs typeface="+mn-cs"/>
      </a:defRPr>
    </a:lvl8pPr>
    <a:lvl9pPr marL="4876083" algn="l" defTabSz="1219022"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5C520-C8ED-4340-B59B-679ECEB741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43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Diverging views on causes, importance, and ways to tackle</a:t>
            </a:r>
          </a:p>
          <a:p>
            <a:endParaRPr lang="en-US" dirty="0"/>
          </a:p>
          <a:p>
            <a:r>
              <a:rPr lang="en-US" dirty="0"/>
              <a:t>Threshold concepts and troublesome knowledge – timescales, systems thinking, interdisciplinarity, scientific uncertainty</a:t>
            </a:r>
            <a:endParaRPr lang="en-GB" dirty="0"/>
          </a:p>
        </p:txBody>
      </p:sp>
      <p:sp>
        <p:nvSpPr>
          <p:cNvPr id="4" name="Slide Number Placeholder 3"/>
          <p:cNvSpPr>
            <a:spLocks noGrp="1"/>
          </p:cNvSpPr>
          <p:nvPr>
            <p:ph type="sldNum" sz="quarter" idx="5"/>
          </p:nvPr>
        </p:nvSpPr>
        <p:spPr/>
        <p:txBody>
          <a:bodyPr/>
          <a:lstStyle/>
          <a:p>
            <a:fld id="{7EBB80AB-9EF9-47D6-A388-8EC85670501C}" type="slidenum">
              <a:rPr lang="en-GB" smtClean="0"/>
              <a:t>20</a:t>
            </a:fld>
            <a:endParaRPr lang="en-GB"/>
          </a:p>
        </p:txBody>
      </p:sp>
    </p:spTree>
    <p:extLst>
      <p:ext uri="{BB962C8B-B14F-4D97-AF65-F5344CB8AC3E}">
        <p14:creationId xmlns:p14="http://schemas.microsoft.com/office/powerpoint/2010/main" val="962044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Depends on subject, level, aim.  </a:t>
            </a:r>
          </a:p>
          <a:p>
            <a:r>
              <a:rPr lang="en-US" dirty="0"/>
              <a:t>What level of detail needed</a:t>
            </a:r>
            <a:endParaRPr lang="en-GB" dirty="0"/>
          </a:p>
        </p:txBody>
      </p:sp>
      <p:sp>
        <p:nvSpPr>
          <p:cNvPr id="4" name="Slide Number Placeholder 3"/>
          <p:cNvSpPr>
            <a:spLocks noGrp="1"/>
          </p:cNvSpPr>
          <p:nvPr>
            <p:ph type="sldNum" sz="quarter" idx="5"/>
          </p:nvPr>
        </p:nvSpPr>
        <p:spPr/>
        <p:txBody>
          <a:bodyPr/>
          <a:lstStyle/>
          <a:p>
            <a:fld id="{7EBB80AB-9EF9-47D6-A388-8EC85670501C}" type="slidenum">
              <a:rPr lang="en-GB" smtClean="0"/>
              <a:t>21</a:t>
            </a:fld>
            <a:endParaRPr lang="en-GB"/>
          </a:p>
        </p:txBody>
      </p:sp>
    </p:spTree>
    <p:extLst>
      <p:ext uri="{BB962C8B-B14F-4D97-AF65-F5344CB8AC3E}">
        <p14:creationId xmlns:p14="http://schemas.microsoft.com/office/powerpoint/2010/main" val="1183514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09510" rtl="0" eaLnBrk="1" fontAlgn="auto" latinLnBrk="0" hangingPunct="1">
              <a:lnSpc>
                <a:spcPct val="100000"/>
              </a:lnSpc>
              <a:spcBef>
                <a:spcPts val="0"/>
              </a:spcBef>
              <a:spcAft>
                <a:spcPts val="0"/>
              </a:spcAft>
              <a:buClrTx/>
              <a:buSzTx/>
              <a:buFontTx/>
              <a:buNone/>
              <a:tabLst/>
              <a:defRPr/>
            </a:pPr>
            <a:fld id="{45029F4C-CF3E-4683-98AD-C5AAD01A69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1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32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Numbers on their own may not be sufficiently meaningful to all audiences, we need personally relevant stories to communicate a message that persuades people to take positive climate action.</a:t>
            </a:r>
          </a:p>
        </p:txBody>
      </p:sp>
      <p:sp>
        <p:nvSpPr>
          <p:cNvPr id="4" name="Slide Number Placeholder 3"/>
          <p:cNvSpPr>
            <a:spLocks noGrp="1"/>
          </p:cNvSpPr>
          <p:nvPr>
            <p:ph type="sldNum" sz="quarter" idx="5"/>
          </p:nvPr>
        </p:nvSpPr>
        <p:spPr/>
        <p:txBody>
          <a:bodyPr/>
          <a:lstStyle/>
          <a:p>
            <a:pPr marL="0" marR="0" lvl="0" indent="0" algn="r" defTabSz="609510" rtl="0" eaLnBrk="1" fontAlgn="auto" latinLnBrk="0" hangingPunct="1">
              <a:lnSpc>
                <a:spcPct val="100000"/>
              </a:lnSpc>
              <a:spcBef>
                <a:spcPts val="0"/>
              </a:spcBef>
              <a:spcAft>
                <a:spcPts val="0"/>
              </a:spcAft>
              <a:buClrTx/>
              <a:buSzTx/>
              <a:buFontTx/>
              <a:buNone/>
              <a:tabLst/>
              <a:defRPr/>
            </a:pPr>
            <a:fld id="{45029F4C-CF3E-4683-98AD-C5AAD01A69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1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034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Create an engaged citizenship response most likely to help advance the climate agenda</a:t>
            </a:r>
          </a:p>
          <a:p>
            <a:r>
              <a:rPr lang="en-GB" dirty="0"/>
              <a:t>Help people make effective personal connections between their behaviours and climate change, in a professional context as well as personal one</a:t>
            </a:r>
          </a:p>
          <a:p>
            <a:endParaRPr lang="en-GB" dirty="0"/>
          </a:p>
          <a:p>
            <a:r>
              <a:rPr lang="en-GB" dirty="0"/>
              <a:t>Focus on collective, cross-disciplinary efforts</a:t>
            </a:r>
          </a:p>
        </p:txBody>
      </p:sp>
      <p:sp>
        <p:nvSpPr>
          <p:cNvPr id="4" name="Slide Number Placeholder 3"/>
          <p:cNvSpPr>
            <a:spLocks noGrp="1"/>
          </p:cNvSpPr>
          <p:nvPr>
            <p:ph type="sldNum" sz="quarter" idx="5"/>
          </p:nvPr>
        </p:nvSpPr>
        <p:spPr/>
        <p:txBody>
          <a:bodyPr/>
          <a:lstStyle/>
          <a:p>
            <a:pPr marL="0" marR="0" lvl="0" indent="0" algn="r" defTabSz="609510" rtl="0" eaLnBrk="1" fontAlgn="auto" latinLnBrk="0" hangingPunct="1">
              <a:lnSpc>
                <a:spcPct val="100000"/>
              </a:lnSpc>
              <a:spcBef>
                <a:spcPts val="0"/>
              </a:spcBef>
              <a:spcAft>
                <a:spcPts val="0"/>
              </a:spcAft>
              <a:buClrTx/>
              <a:buSzTx/>
              <a:buFontTx/>
              <a:buNone/>
              <a:tabLst/>
              <a:defRPr/>
            </a:pPr>
            <a:fld id="{45029F4C-CF3E-4683-98AD-C5AAD01A69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1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376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Mitigation: reduce carbon emissions and greenhouse gas effect</a:t>
            </a:r>
          </a:p>
          <a:p>
            <a:r>
              <a:rPr lang="en-GB" dirty="0"/>
              <a:t>Develop curricula that capture students’ imagination and inspires them to make effective use of their learning in contexts outside the campus classroom </a:t>
            </a:r>
          </a:p>
        </p:txBody>
      </p:sp>
      <p:sp>
        <p:nvSpPr>
          <p:cNvPr id="4" name="Slide Number Placeholder 3"/>
          <p:cNvSpPr>
            <a:spLocks noGrp="1"/>
          </p:cNvSpPr>
          <p:nvPr>
            <p:ph type="sldNum" sz="quarter" idx="5"/>
          </p:nvPr>
        </p:nvSpPr>
        <p:spPr/>
        <p:txBody>
          <a:bodyPr/>
          <a:lstStyle/>
          <a:p>
            <a:pPr marL="0" marR="0" lvl="0" indent="0" algn="r" defTabSz="609510" rtl="0" eaLnBrk="1" fontAlgn="auto" latinLnBrk="0" hangingPunct="1">
              <a:lnSpc>
                <a:spcPct val="100000"/>
              </a:lnSpc>
              <a:spcBef>
                <a:spcPts val="0"/>
              </a:spcBef>
              <a:spcAft>
                <a:spcPts val="0"/>
              </a:spcAft>
              <a:buClrTx/>
              <a:buSzTx/>
              <a:buFontTx/>
              <a:buNone/>
              <a:tabLst/>
              <a:defRPr/>
            </a:pPr>
            <a:fld id="{45029F4C-CF3E-4683-98AD-C5AAD01A69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1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087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space in the curriculum for climate change education, help students see how they can reduce their negative impact on the climate and that of their employer or other organisations they are attached to or will perhaps be joining in the future</a:t>
            </a:r>
          </a:p>
        </p:txBody>
      </p:sp>
      <p:sp>
        <p:nvSpPr>
          <p:cNvPr id="4" name="Slide Number Placeholder 3"/>
          <p:cNvSpPr>
            <a:spLocks noGrp="1"/>
          </p:cNvSpPr>
          <p:nvPr>
            <p:ph type="sldNum" sz="quarter" idx="5"/>
          </p:nvPr>
        </p:nvSpPr>
        <p:spPr/>
        <p:txBody>
          <a:bodyPr/>
          <a:lstStyle/>
          <a:p>
            <a:pPr marL="0" marR="0" lvl="0" indent="0" algn="r" defTabSz="609510" rtl="0" eaLnBrk="1" fontAlgn="auto" latinLnBrk="0" hangingPunct="1">
              <a:lnSpc>
                <a:spcPct val="100000"/>
              </a:lnSpc>
              <a:spcBef>
                <a:spcPts val="0"/>
              </a:spcBef>
              <a:spcAft>
                <a:spcPts val="0"/>
              </a:spcAft>
              <a:buClrTx/>
              <a:buSzTx/>
              <a:buFontTx/>
              <a:buNone/>
              <a:tabLst/>
              <a:defRPr/>
            </a:pPr>
            <a:fld id="{45029F4C-CF3E-4683-98AD-C5AAD01A69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1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247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022" rtl="0" eaLnBrk="1" fontAlgn="auto" latinLnBrk="0" hangingPunct="1">
              <a:lnSpc>
                <a:spcPct val="100000"/>
              </a:lnSpc>
              <a:spcBef>
                <a:spcPts val="0"/>
              </a:spcBef>
              <a:spcAft>
                <a:spcPts val="0"/>
              </a:spcAft>
              <a:buClrTx/>
              <a:buSzTx/>
              <a:buFontTx/>
              <a:buNone/>
              <a:tabLst/>
              <a:defRPr/>
            </a:pPr>
            <a:r>
              <a:rPr lang="en-GB" dirty="0"/>
              <a:t>connection to writing advertising copy and working with marketing professionals</a:t>
            </a:r>
          </a:p>
        </p:txBody>
      </p:sp>
      <p:sp>
        <p:nvSpPr>
          <p:cNvPr id="4" name="Slide Number Placeholder 3"/>
          <p:cNvSpPr>
            <a:spLocks noGrp="1"/>
          </p:cNvSpPr>
          <p:nvPr>
            <p:ph type="sldNum" sz="quarter" idx="5"/>
          </p:nvPr>
        </p:nvSpPr>
        <p:spPr/>
        <p:txBody>
          <a:bodyPr/>
          <a:lstStyle/>
          <a:p>
            <a:pPr marL="0" marR="0" lvl="0" indent="0" algn="r" defTabSz="609510" rtl="0" eaLnBrk="1" fontAlgn="auto" latinLnBrk="0" hangingPunct="1">
              <a:lnSpc>
                <a:spcPct val="100000"/>
              </a:lnSpc>
              <a:spcBef>
                <a:spcPts val="0"/>
              </a:spcBef>
              <a:spcAft>
                <a:spcPts val="0"/>
              </a:spcAft>
              <a:buClrTx/>
              <a:buSzTx/>
              <a:buFontTx/>
              <a:buNone/>
              <a:tabLst/>
              <a:defRPr/>
            </a:pPr>
            <a:fld id="{45029F4C-CF3E-4683-98AD-C5AAD01A69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1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938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09510" rtl="0" eaLnBrk="1" fontAlgn="auto" latinLnBrk="0" hangingPunct="1">
              <a:lnSpc>
                <a:spcPct val="100000"/>
              </a:lnSpc>
              <a:spcBef>
                <a:spcPts val="0"/>
              </a:spcBef>
              <a:spcAft>
                <a:spcPts val="0"/>
              </a:spcAft>
              <a:buClrTx/>
              <a:buSzTx/>
              <a:buFontTx/>
              <a:buNone/>
              <a:tabLst/>
              <a:defRPr/>
            </a:pPr>
            <a:fld id="{45029F4C-CF3E-4683-98AD-C5AAD01A69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1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294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09510" rtl="0" eaLnBrk="1" fontAlgn="auto" latinLnBrk="0" hangingPunct="1">
              <a:lnSpc>
                <a:spcPct val="100000"/>
              </a:lnSpc>
              <a:spcBef>
                <a:spcPts val="0"/>
              </a:spcBef>
              <a:spcAft>
                <a:spcPts val="0"/>
              </a:spcAft>
              <a:buClrTx/>
              <a:buSzTx/>
              <a:buFontTx/>
              <a:buNone/>
              <a:tabLst/>
              <a:defRPr/>
            </a:pPr>
            <a:fld id="{45029F4C-CF3E-4683-98AD-C5AAD01A69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1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527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5C520-C8ED-4340-B59B-679ECEB741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955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09510" rtl="0" eaLnBrk="1" fontAlgn="auto" latinLnBrk="0" hangingPunct="1">
              <a:lnSpc>
                <a:spcPct val="100000"/>
              </a:lnSpc>
              <a:spcBef>
                <a:spcPts val="0"/>
              </a:spcBef>
              <a:spcAft>
                <a:spcPts val="0"/>
              </a:spcAft>
              <a:buClrTx/>
              <a:buSzTx/>
              <a:buFontTx/>
              <a:buNone/>
              <a:tabLst/>
              <a:defRPr/>
            </a:pPr>
            <a:fld id="{45029F4C-CF3E-4683-98AD-C5AAD01A69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1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777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Whole-of-institution approach</a:t>
            </a:r>
          </a:p>
          <a:p>
            <a:r>
              <a:rPr lang="en-GB" dirty="0"/>
              <a:t>Assessment: avoid occluded genres; close the loop</a:t>
            </a:r>
          </a:p>
        </p:txBody>
      </p:sp>
      <p:sp>
        <p:nvSpPr>
          <p:cNvPr id="4" name="Slide Number Placeholder 3"/>
          <p:cNvSpPr>
            <a:spLocks noGrp="1"/>
          </p:cNvSpPr>
          <p:nvPr>
            <p:ph type="sldNum" sz="quarter" idx="5"/>
          </p:nvPr>
        </p:nvSpPr>
        <p:spPr/>
        <p:txBody>
          <a:bodyPr/>
          <a:lstStyle/>
          <a:p>
            <a:pPr marL="0" marR="0" lvl="0" indent="0" algn="r" defTabSz="609510" rtl="0" eaLnBrk="1" fontAlgn="auto" latinLnBrk="0" hangingPunct="1">
              <a:lnSpc>
                <a:spcPct val="100000"/>
              </a:lnSpc>
              <a:spcBef>
                <a:spcPts val="0"/>
              </a:spcBef>
              <a:spcAft>
                <a:spcPts val="0"/>
              </a:spcAft>
              <a:buClrTx/>
              <a:buSzTx/>
              <a:buFontTx/>
              <a:buNone/>
              <a:tabLst/>
              <a:defRPr/>
            </a:pPr>
            <a:fld id="{45029F4C-CF3E-4683-98AD-C5AAD01A69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1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569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09510" rtl="0" eaLnBrk="1" fontAlgn="auto" latinLnBrk="0" hangingPunct="1">
              <a:lnSpc>
                <a:spcPct val="100000"/>
              </a:lnSpc>
              <a:spcBef>
                <a:spcPts val="0"/>
              </a:spcBef>
              <a:spcAft>
                <a:spcPts val="0"/>
              </a:spcAft>
              <a:buClrTx/>
              <a:buSzTx/>
              <a:buFontTx/>
              <a:buNone/>
              <a:tabLst/>
              <a:defRPr/>
            </a:pPr>
            <a:fld id="{45029F4C-CF3E-4683-98AD-C5AAD01A69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1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79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Handover slide – message of hope</a:t>
            </a:r>
          </a:p>
        </p:txBody>
      </p:sp>
      <p:sp>
        <p:nvSpPr>
          <p:cNvPr id="4" name="Slide Number Placeholder 3"/>
          <p:cNvSpPr>
            <a:spLocks noGrp="1"/>
          </p:cNvSpPr>
          <p:nvPr>
            <p:ph type="sldNum" sz="quarter" idx="5"/>
          </p:nvPr>
        </p:nvSpPr>
        <p:spPr/>
        <p:txBody>
          <a:bodyPr/>
          <a:lstStyle/>
          <a:p>
            <a:pPr marL="0" marR="0" lvl="0" indent="0" algn="r" defTabSz="609510" rtl="0" eaLnBrk="1" fontAlgn="auto" latinLnBrk="0" hangingPunct="1">
              <a:lnSpc>
                <a:spcPct val="100000"/>
              </a:lnSpc>
              <a:spcBef>
                <a:spcPts val="0"/>
              </a:spcBef>
              <a:spcAft>
                <a:spcPts val="0"/>
              </a:spcAft>
              <a:buClrTx/>
              <a:buSzTx/>
              <a:buFontTx/>
              <a:buNone/>
              <a:tabLst/>
              <a:defRPr/>
            </a:pPr>
            <a:fld id="{45029F4C-CF3E-4683-98AD-C5AAD01A69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1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586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latin typeface="+mn-lt"/>
                <a:ea typeface="+mn-ea"/>
                <a:cs typeface="+mn-cs"/>
              </a:rPr>
              <a:t>Business is often seen as a bad actor with regard to climate change – after all isn’t it the carbon emissions from business activities that have driven the changes in climate and the associated impacts?</a:t>
            </a:r>
          </a:p>
          <a:p>
            <a:endParaRPr lang="en-US" sz="1600" kern="1200" dirty="0">
              <a:solidFill>
                <a:schemeClr val="tx1"/>
              </a:solidFill>
              <a:latin typeface="+mn-lt"/>
              <a:ea typeface="+mn-ea"/>
              <a:cs typeface="+mn-cs"/>
            </a:endParaRPr>
          </a:p>
          <a:p>
            <a:r>
              <a:rPr lang="en-US" sz="1600" kern="1200" dirty="0">
                <a:solidFill>
                  <a:schemeClr val="tx1"/>
                </a:solidFill>
                <a:latin typeface="+mn-lt"/>
                <a:ea typeface="+mn-ea"/>
                <a:cs typeface="+mn-cs"/>
              </a:rPr>
              <a:t>Well yes, this is of course true, but business is also the driver of our economies. Business only exists as a construct of society, a way to deliver goods and services and facilitate trade between individuals and nations. </a:t>
            </a:r>
            <a:r>
              <a:rPr lang="en-GB" b="0" i="0" dirty="0">
                <a:solidFill>
                  <a:srgbClr val="111111"/>
                </a:solidFill>
                <a:effectLst/>
                <a:latin typeface="SourceSansPro"/>
              </a:rPr>
              <a:t>Businesses can be for-profit entities or they can be</a:t>
            </a:r>
            <a:r>
              <a:rPr lang="en-GB" sz="1600" kern="1200" dirty="0">
                <a:solidFill>
                  <a:schemeClr val="tx1"/>
                </a:solidFill>
                <a:latin typeface="+mn-lt"/>
                <a:ea typeface="+mn-ea"/>
                <a:cs typeface="+mn-cs"/>
              </a:rPr>
              <a:t> </a:t>
            </a:r>
            <a:r>
              <a:rPr lang="en-GB" sz="16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non-profit</a:t>
            </a:r>
            <a:r>
              <a:rPr lang="en-GB" sz="1600" kern="1200" dirty="0">
                <a:solidFill>
                  <a:schemeClr val="tx1"/>
                </a:solidFill>
                <a:latin typeface="+mn-lt"/>
                <a:ea typeface="+mn-ea"/>
                <a:cs typeface="+mn-cs"/>
              </a:rPr>
              <a:t> organizations </a:t>
            </a:r>
            <a:r>
              <a:rPr lang="en-GB" b="0" i="0" dirty="0">
                <a:solidFill>
                  <a:srgbClr val="111111"/>
                </a:solidFill>
                <a:effectLst/>
                <a:latin typeface="SourceSansPro"/>
              </a:rPr>
              <a:t>that operate to fulfil a charitable mission or further a social cause. </a:t>
            </a:r>
          </a:p>
          <a:p>
            <a:endParaRPr lang="en-GB" sz="1600" b="0" i="0" kern="1200" dirty="0">
              <a:solidFill>
                <a:srgbClr val="111111"/>
              </a:solidFill>
              <a:effectLst/>
              <a:latin typeface="SourceSansPro"/>
              <a:ea typeface="+mn-ea"/>
              <a:cs typeface="+mn-cs"/>
            </a:endParaRPr>
          </a:p>
          <a:p>
            <a:r>
              <a:rPr lang="en-GB" sz="1600" b="0" i="0" kern="1200" dirty="0">
                <a:solidFill>
                  <a:srgbClr val="111111"/>
                </a:solidFill>
                <a:effectLst/>
                <a:latin typeface="SourceSansPro"/>
                <a:ea typeface="+mn-ea"/>
                <a:cs typeface="+mn-cs"/>
              </a:rPr>
              <a:t>In other words, the world needs business in order to deliver our desired increased in well-being, maintain our standard of life and provide meaningful work for us all. </a:t>
            </a:r>
            <a:endParaRPr lang="en-US" sz="16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5029F4C-CF3E-4683-98AD-C5AAD01A69A8}" type="slidenum">
              <a:rPr lang="en-GB" smtClean="0"/>
              <a:t>37</a:t>
            </a:fld>
            <a:endParaRPr lang="en-GB"/>
          </a:p>
        </p:txBody>
      </p:sp>
    </p:spTree>
    <p:extLst>
      <p:ext uri="{BB962C8B-B14F-4D97-AF65-F5344CB8AC3E}">
        <p14:creationId xmlns:p14="http://schemas.microsoft.com/office/powerpoint/2010/main" val="1017623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33333"/>
                </a:solidFill>
                <a:effectLst/>
                <a:latin typeface="Georgia" panose="02040502050405020303" pitchFamily="18" charset="0"/>
              </a:rPr>
              <a:t>In reality business holds the key to dealing with many of the worlds wicked problems. Achievement against any of The Sustainable Development Goals’ require the power that business holds in order to meet the global challenges that governments around the world have signed up to address. Many of our largest organisations have more economic power than entire countries. In many parts of the world where government and governance are not as strong as in the west, businesses are the only way in which human development can be attained. </a:t>
            </a:r>
          </a:p>
          <a:p>
            <a:pPr algn="l"/>
            <a:endParaRPr lang="en-GB" b="0" i="0" dirty="0">
              <a:solidFill>
                <a:srgbClr val="333333"/>
              </a:solidFill>
              <a:effectLst/>
              <a:latin typeface="Georgia" panose="02040502050405020303" pitchFamily="18" charset="0"/>
            </a:endParaRPr>
          </a:p>
          <a:p>
            <a:pPr algn="l"/>
            <a:r>
              <a:rPr lang="en-GB" b="0" i="0" dirty="0">
                <a:solidFill>
                  <a:srgbClr val="333333"/>
                </a:solidFill>
                <a:effectLst/>
                <a:latin typeface="Georgia" panose="02040502050405020303" pitchFamily="18" charset="0"/>
              </a:rPr>
              <a:t>Its also in businesses best interests to act on climate change as their operations are impacted like everything else. Some of the impacts on business are indirect, like changes in how insurance firms assess natural disaster risk, while others are clearly direct, such as Coca-Cola’s fear of water scarcity and IKEA’s fear of deforestation. These more immediate physical impacts are leading companies to invest in new processes and technologies to mitigate risk.</a:t>
            </a:r>
          </a:p>
          <a:p>
            <a:pPr algn="l"/>
            <a:endParaRPr lang="en-GB" b="0" i="0" dirty="0">
              <a:solidFill>
                <a:srgbClr val="333333"/>
              </a:solidFill>
              <a:effectLst/>
              <a:latin typeface="Georgia" panose="02040502050405020303" pitchFamily="18" charset="0"/>
            </a:endParaRPr>
          </a:p>
          <a:p>
            <a:pPr algn="l"/>
            <a:r>
              <a:rPr lang="en-GB" b="0" i="0" dirty="0">
                <a:solidFill>
                  <a:srgbClr val="333333"/>
                </a:solidFill>
                <a:effectLst/>
                <a:latin typeface="Georgia" panose="02040502050405020303" pitchFamily="18" charset="0"/>
              </a:rPr>
              <a:t>There are also less intuitive impacts related to the transition to a carbon-free economy, as well as new trends in how customers, investors, business partners, and regulators make decisions. </a:t>
            </a:r>
          </a:p>
          <a:p>
            <a:endParaRPr lang="en-US" sz="16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5029F4C-CF3E-4683-98AD-C5AAD01A69A8}" type="slidenum">
              <a:rPr lang="en-GB" smtClean="0"/>
              <a:t>38</a:t>
            </a:fld>
            <a:endParaRPr lang="en-GB"/>
          </a:p>
        </p:txBody>
      </p:sp>
    </p:spTree>
    <p:extLst>
      <p:ext uri="{BB962C8B-B14F-4D97-AF65-F5344CB8AC3E}">
        <p14:creationId xmlns:p14="http://schemas.microsoft.com/office/powerpoint/2010/main" val="2940378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in 2015 in the run up to the 21</a:t>
            </a:r>
            <a:r>
              <a:rPr lang="en-US" baseline="30000" dirty="0"/>
              <a:t>st</a:t>
            </a:r>
            <a:r>
              <a:rPr lang="en-US" dirty="0"/>
              <a:t> United Nations Climate Change Conference of the Parties, this statement was released as a call to action for the leaders of the 197 countries present to negotiate the next set of actions the global community would be required to take in order to address climate change challenges. So who released this statement? Greenpeace? Friends of the Earth? The WWF? – </a:t>
            </a:r>
          </a:p>
          <a:p>
            <a:endParaRPr lang="en-US" sz="1600" kern="1200" dirty="0">
              <a:solidFill>
                <a:schemeClr val="tx1"/>
              </a:solidFill>
              <a:latin typeface="+mn-lt"/>
              <a:ea typeface="+mn-ea"/>
              <a:cs typeface="+mn-cs"/>
            </a:endParaRPr>
          </a:p>
          <a:p>
            <a:r>
              <a:rPr lang="en-US" sz="1600" kern="1200" dirty="0">
                <a:solidFill>
                  <a:schemeClr val="tx1"/>
                </a:solidFill>
                <a:latin typeface="+mn-lt"/>
                <a:ea typeface="+mn-ea"/>
                <a:cs typeface="+mn-cs"/>
              </a:rPr>
              <a:t>No, this was an open letter organized by the World Economic Forum – the international NGO better known for brining world leaders to Davos in Switzerland ach year to debate the state of global business. The letter was signed by </a:t>
            </a:r>
            <a:r>
              <a:rPr lang="en-GB" sz="1600" kern="1200" dirty="0">
                <a:solidFill>
                  <a:schemeClr val="tx1"/>
                </a:solidFill>
                <a:latin typeface="+mn-lt"/>
                <a:ea typeface="+mn-ea"/>
                <a:cs typeface="+mn-cs"/>
              </a:rPr>
              <a:t>CEOs from 79 companies and 20 economic sectors, with operations in over 150 countries and territories generating over $2.1 trillion of revenue in 2014.</a:t>
            </a:r>
          </a:p>
          <a:p>
            <a:endParaRPr lang="en-GB" sz="1600" kern="1200" dirty="0">
              <a:solidFill>
                <a:schemeClr val="tx1"/>
              </a:solidFill>
              <a:latin typeface="+mn-lt"/>
              <a:ea typeface="+mn-ea"/>
              <a:cs typeface="+mn-cs"/>
            </a:endParaRPr>
          </a:p>
          <a:p>
            <a:r>
              <a:rPr lang="en-GB" sz="1600" kern="1200" dirty="0">
                <a:solidFill>
                  <a:schemeClr val="tx1"/>
                </a:solidFill>
                <a:latin typeface="+mn-lt"/>
                <a:ea typeface="+mn-ea"/>
                <a:cs typeface="+mn-cs"/>
              </a:rPr>
              <a:t>Climate change is a material challenge to business. </a:t>
            </a:r>
            <a:endParaRPr lang="en-US" sz="16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5029F4C-CF3E-4683-98AD-C5AAD01A69A8}" type="slidenum">
              <a:rPr lang="en-GB" smtClean="0"/>
              <a:t>39</a:t>
            </a:fld>
            <a:endParaRPr lang="en-GB"/>
          </a:p>
        </p:txBody>
      </p:sp>
    </p:spTree>
    <p:extLst>
      <p:ext uri="{BB962C8B-B14F-4D97-AF65-F5344CB8AC3E}">
        <p14:creationId xmlns:p14="http://schemas.microsoft.com/office/powerpoint/2010/main" val="1119875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b="0" i="0" kern="1200" dirty="0">
              <a:solidFill>
                <a:srgbClr val="53565A"/>
              </a:solidFill>
              <a:effectLst/>
              <a:latin typeface="arial" panose="020B0604020202020204" pitchFamily="34" charset="0"/>
              <a:ea typeface="+mn-ea"/>
              <a:cs typeface="+mn-cs"/>
            </a:endParaRPr>
          </a:p>
          <a:p>
            <a:r>
              <a:rPr lang="en-GB" sz="1600" b="0" i="0" kern="1200" dirty="0">
                <a:solidFill>
                  <a:srgbClr val="53565A"/>
                </a:solidFill>
                <a:effectLst/>
                <a:latin typeface="arial" panose="020B0604020202020204" pitchFamily="34" charset="0"/>
                <a:ea typeface="+mn-ea"/>
                <a:cs typeface="+mn-cs"/>
              </a:rPr>
              <a:t>This is where we come in as business and management educators. If business can be the problem – but also the solution to climate change, then it follows that as the people who educate current business leaders through our executive education and CPD courses, and the managers and leaders of tomorrow through our undergraduate and taught postgraduate programmes, we have a responsibility to act. </a:t>
            </a:r>
          </a:p>
          <a:p>
            <a:endParaRPr lang="en-GB" sz="1600" b="0" i="0" kern="1200" dirty="0">
              <a:solidFill>
                <a:srgbClr val="53565A"/>
              </a:solidFill>
              <a:effectLst/>
              <a:latin typeface="arial" panose="020B0604020202020204" pitchFamily="34" charset="0"/>
              <a:ea typeface="+mn-ea"/>
              <a:cs typeface="+mn-cs"/>
            </a:endParaRPr>
          </a:p>
          <a:p>
            <a:r>
              <a:rPr lang="en-GB" sz="1600" b="0" i="0" kern="1200" dirty="0">
                <a:solidFill>
                  <a:srgbClr val="53565A"/>
                </a:solidFill>
                <a:effectLst/>
                <a:latin typeface="arial" panose="020B0604020202020204" pitchFamily="34" charset="0"/>
                <a:ea typeface="+mn-ea"/>
                <a:cs typeface="+mn-cs"/>
              </a:rPr>
              <a:t>Following the 2008 financial crisis, many people considered business schools to be part of the problem in promulgating the prevailing capitalist paradigm and educating business leaders who went on to engage in unethical or unsustainable business practices – after all a certain ex US president was a product of one of the top US business schools…</a:t>
            </a:r>
          </a:p>
          <a:p>
            <a:endParaRPr lang="en-GB" sz="1600" b="0" i="0" kern="1200" dirty="0">
              <a:solidFill>
                <a:srgbClr val="53565A"/>
              </a:solidFill>
              <a:effectLst/>
              <a:latin typeface="arial" panose="020B0604020202020204" pitchFamily="34" charset="0"/>
              <a:ea typeface="+mn-ea"/>
              <a:cs typeface="+mn-cs"/>
            </a:endParaRPr>
          </a:p>
          <a:p>
            <a:r>
              <a:rPr lang="en-GB" sz="1600" b="0" i="0" kern="1200" dirty="0">
                <a:solidFill>
                  <a:srgbClr val="53565A"/>
                </a:solidFill>
                <a:effectLst/>
                <a:latin typeface="arial" panose="020B0604020202020204" pitchFamily="34" charset="0"/>
                <a:ea typeface="+mn-ea"/>
                <a:cs typeface="+mn-cs"/>
              </a:rPr>
              <a:t>Lately, I would argue that it is business schools who are at the centre of climate change education as we see increasing interest and activism among our students, and of course from the industry bodies and leaders with whom we work closely. </a:t>
            </a:r>
          </a:p>
          <a:p>
            <a:endParaRPr lang="en-GB" sz="1600" b="0" i="0" kern="1200" dirty="0">
              <a:solidFill>
                <a:srgbClr val="53565A"/>
              </a:solidFill>
              <a:effectLst/>
              <a:latin typeface="arial" panose="020B0604020202020204" pitchFamily="34" charset="0"/>
              <a:ea typeface="+mn-ea"/>
              <a:cs typeface="+mn-cs"/>
            </a:endParaRPr>
          </a:p>
          <a:p>
            <a:endParaRPr lang="en-GB" sz="1600" b="0" i="0" kern="1200" dirty="0">
              <a:solidFill>
                <a:srgbClr val="53565A"/>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45029F4C-CF3E-4683-98AD-C5AAD01A69A8}" type="slidenum">
              <a:rPr lang="en-GB" smtClean="0"/>
              <a:t>40</a:t>
            </a:fld>
            <a:endParaRPr lang="en-GB"/>
          </a:p>
        </p:txBody>
      </p:sp>
    </p:spTree>
    <p:extLst>
      <p:ext uri="{BB962C8B-B14F-4D97-AF65-F5344CB8AC3E}">
        <p14:creationId xmlns:p14="http://schemas.microsoft.com/office/powerpoint/2010/main" val="3890188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022" rtl="0" eaLnBrk="1" fontAlgn="auto" latinLnBrk="0" hangingPunct="1">
              <a:lnSpc>
                <a:spcPct val="100000"/>
              </a:lnSpc>
              <a:spcBef>
                <a:spcPts val="0"/>
              </a:spcBef>
              <a:spcAft>
                <a:spcPts val="0"/>
              </a:spcAft>
              <a:buClrTx/>
              <a:buSzTx/>
              <a:buFontTx/>
              <a:buNone/>
              <a:tabLst/>
              <a:defRPr/>
            </a:pPr>
            <a:r>
              <a:rPr lang="en-GB" sz="1600" b="0" i="0" kern="1200" dirty="0">
                <a:solidFill>
                  <a:srgbClr val="53565A"/>
                </a:solidFill>
                <a:effectLst/>
                <a:latin typeface="arial" panose="020B0604020202020204" pitchFamily="34" charset="0"/>
                <a:ea typeface="+mn-ea"/>
                <a:cs typeface="+mn-cs"/>
              </a:rPr>
              <a:t>There is agreement amongst faculty members too. We recently ran a global Climate Education Survey where we elicited responses from academics through business school research networks – i.e. not pro-climate groups, and whilst not representative statistically of the entire global body of busines school academics, the results were pretty conclusive with 98% of respondents agreeing that we should be teaching climate change in business schools – however most do not do so – mostly due to </a:t>
            </a:r>
            <a:r>
              <a:rPr lang="en-GB" sz="1600" dirty="0">
                <a:latin typeface="Arial" panose="020B0604020202020204" pitchFamily="34" charset="0"/>
                <a:ea typeface="+mj-ea"/>
                <a:cs typeface="Arial" panose="020B0604020202020204" pitchFamily="34" charset="0"/>
              </a:rPr>
              <a:t>Lack of expertise and space in the curriculum</a:t>
            </a:r>
          </a:p>
          <a:p>
            <a:endParaRPr lang="en-US" sz="16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5029F4C-CF3E-4683-98AD-C5AAD01A69A8}" type="slidenum">
              <a:rPr lang="en-GB" smtClean="0"/>
              <a:t>41</a:t>
            </a:fld>
            <a:endParaRPr lang="en-GB"/>
          </a:p>
        </p:txBody>
      </p:sp>
    </p:spTree>
    <p:extLst>
      <p:ext uri="{BB962C8B-B14F-4D97-AF65-F5344CB8AC3E}">
        <p14:creationId xmlns:p14="http://schemas.microsoft.com/office/powerpoint/2010/main" val="3963245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0" i="0" kern="1200" dirty="0">
                <a:solidFill>
                  <a:srgbClr val="53565A"/>
                </a:solidFill>
                <a:effectLst/>
                <a:latin typeface="arial" panose="020B0604020202020204" pitchFamily="34" charset="0"/>
                <a:ea typeface="+mn-ea"/>
                <a:cs typeface="+mn-cs"/>
              </a:rPr>
              <a:t>So what are we doing about this? </a:t>
            </a:r>
          </a:p>
          <a:p>
            <a:endParaRPr lang="en-GB" sz="1600" b="0" i="0" kern="1200" dirty="0">
              <a:solidFill>
                <a:srgbClr val="53565A"/>
              </a:solidFill>
              <a:effectLst/>
              <a:latin typeface="arial" panose="020B0604020202020204" pitchFamily="34" charset="0"/>
              <a:ea typeface="+mn-ea"/>
              <a:cs typeface="+mn-cs"/>
            </a:endParaRPr>
          </a:p>
          <a:p>
            <a:r>
              <a:rPr lang="en-GB" sz="1600" b="0" i="0" kern="1200" dirty="0">
                <a:solidFill>
                  <a:srgbClr val="53565A"/>
                </a:solidFill>
                <a:effectLst/>
                <a:latin typeface="arial" panose="020B0604020202020204" pitchFamily="34" charset="0"/>
                <a:ea typeface="+mn-ea"/>
                <a:cs typeface="+mn-cs"/>
              </a:rPr>
              <a:t>The Principles for Responsible Management Education initiative, established in 2007, </a:t>
            </a:r>
            <a:r>
              <a:rPr lang="en-GB" b="0" i="0" dirty="0">
                <a:solidFill>
                  <a:srgbClr val="333333"/>
                </a:solidFill>
                <a:effectLst/>
                <a:latin typeface="Helvetica Neue" panose="02000503000000020004" pitchFamily="2" charset="0"/>
              </a:rPr>
              <a:t>is a United Nations-supported initiative which exists to raise the profile of sustainability in schools around the world and equips today's business students with the understanding and ability to deliver change on issues such as climate change tomorrow. As a voluntary initiative with over 800 signatories worldwide, PRME has become the largest organised relationship between the United Nations and management-related higher education institutions.</a:t>
            </a:r>
          </a:p>
          <a:p>
            <a:endParaRPr lang="en-GB" sz="1600" b="0" i="0" kern="1200" dirty="0">
              <a:solidFill>
                <a:srgbClr val="333333"/>
              </a:solidFill>
              <a:effectLst/>
              <a:latin typeface="Helvetica Neue" panose="02000503000000020004" pitchFamily="2" charset="0"/>
              <a:ea typeface="+mn-ea"/>
              <a:cs typeface="+mn-cs"/>
            </a:endParaRPr>
          </a:p>
          <a:p>
            <a:r>
              <a:rPr lang="en-GB" sz="1600" b="0" i="0" kern="1200" dirty="0">
                <a:solidFill>
                  <a:srgbClr val="333333"/>
                </a:solidFill>
                <a:effectLst/>
                <a:latin typeface="Helvetica Neue" panose="02000503000000020004" pitchFamily="2" charset="0"/>
                <a:ea typeface="+mn-ea"/>
                <a:cs typeface="+mn-cs"/>
              </a:rPr>
              <a:t>In the UK and Ireland we now number 93 business schools and universities – its likely that your university is a signatory </a:t>
            </a:r>
          </a:p>
          <a:p>
            <a:endParaRPr lang="en-GB" sz="1600" b="0" i="0" kern="1200" dirty="0">
              <a:solidFill>
                <a:srgbClr val="333333"/>
              </a:solidFill>
              <a:effectLst/>
              <a:latin typeface="Helvetica Neue" panose="02000503000000020004" pitchFamily="2" charset="0"/>
              <a:ea typeface="+mn-ea"/>
              <a:cs typeface="+mn-cs"/>
            </a:endParaRPr>
          </a:p>
          <a:p>
            <a:r>
              <a:rPr lang="en-GB" sz="1600" b="0" i="0" kern="1200" dirty="0">
                <a:solidFill>
                  <a:srgbClr val="333333"/>
                </a:solidFill>
                <a:effectLst/>
                <a:latin typeface="Helvetica Neue" panose="02000503000000020004" pitchFamily="2" charset="0"/>
                <a:ea typeface="+mn-ea"/>
                <a:cs typeface="+mn-cs"/>
              </a:rPr>
              <a:t>We hold conferences and development events, produce research and teaching materials designed to assist academics in embedding sustainability issues into teaching and research activities </a:t>
            </a:r>
          </a:p>
          <a:p>
            <a:endParaRPr lang="en-GB" sz="1600" b="0" i="0" kern="1200" dirty="0">
              <a:solidFill>
                <a:srgbClr val="333333"/>
              </a:solidFill>
              <a:effectLst/>
              <a:latin typeface="Helvetica Neue" panose="02000503000000020004" pitchFamily="2" charset="0"/>
              <a:ea typeface="+mn-ea"/>
              <a:cs typeface="+mn-cs"/>
            </a:endParaRPr>
          </a:p>
          <a:p>
            <a:pPr marL="0" marR="0" lvl="0" indent="0" algn="l" defTabSz="1219022" rtl="0" eaLnBrk="1" fontAlgn="auto" latinLnBrk="0" hangingPunct="1">
              <a:lnSpc>
                <a:spcPct val="100000"/>
              </a:lnSpc>
              <a:spcBef>
                <a:spcPts val="0"/>
              </a:spcBef>
              <a:spcAft>
                <a:spcPts val="0"/>
              </a:spcAft>
              <a:buClrTx/>
              <a:buSzTx/>
              <a:buFontTx/>
              <a:buNone/>
              <a:tabLst/>
              <a:defRPr/>
            </a:pPr>
            <a:r>
              <a:rPr lang="en-GB" sz="1600" b="0" i="0" kern="1200" dirty="0">
                <a:solidFill>
                  <a:srgbClr val="333333"/>
                </a:solidFill>
                <a:effectLst/>
                <a:latin typeface="Helvetica Neue" panose="02000503000000020004" pitchFamily="2" charset="0"/>
                <a:ea typeface="+mn-ea"/>
                <a:cs typeface="+mn-cs"/>
              </a:rPr>
              <a:t>PRME also has a number of working groups which focus on sustainability themes. Myself and Professor </a:t>
            </a:r>
            <a:r>
              <a:rPr lang="en-GB" sz="1600" b="0" i="0" kern="1200" dirty="0" err="1">
                <a:solidFill>
                  <a:srgbClr val="333333"/>
                </a:solidFill>
                <a:effectLst/>
                <a:latin typeface="Helvetica Neue" panose="02000503000000020004" pitchFamily="2" charset="0"/>
                <a:ea typeface="+mn-ea"/>
                <a:cs typeface="+mn-cs"/>
              </a:rPr>
              <a:t>Molthan</a:t>
            </a:r>
            <a:r>
              <a:rPr lang="en-GB" sz="1600" b="0" i="0" kern="1200" dirty="0">
                <a:solidFill>
                  <a:srgbClr val="333333"/>
                </a:solidFill>
                <a:effectLst/>
                <a:latin typeface="Helvetica Neue" panose="02000503000000020004" pitchFamily="2" charset="0"/>
                <a:ea typeface="+mn-ea"/>
                <a:cs typeface="+mn-cs"/>
              </a:rPr>
              <a:t> Hill are Co-Chairs of the Climate and Environment working group which exists to promote and develop teaching and research on climate change within business schools, universities more broadly, as well as within business institutions. We currently have over </a:t>
            </a:r>
            <a:endParaRPr lang="en-GB" sz="1600" dirty="0"/>
          </a:p>
          <a:p>
            <a:pPr marL="0" marR="0" lvl="0" indent="0" algn="l" defTabSz="1219022" rtl="0" eaLnBrk="1" fontAlgn="auto" latinLnBrk="0" hangingPunct="1">
              <a:lnSpc>
                <a:spcPct val="100000"/>
              </a:lnSpc>
              <a:spcBef>
                <a:spcPts val="0"/>
              </a:spcBef>
              <a:spcAft>
                <a:spcPts val="0"/>
              </a:spcAft>
              <a:buClrTx/>
              <a:buSzTx/>
              <a:buFontTx/>
              <a:buNone/>
              <a:tabLst/>
              <a:defRPr/>
            </a:pPr>
            <a:r>
              <a:rPr lang="en-GB" sz="1600" dirty="0"/>
              <a:t>170 members from 100 HEIs in 29 countries </a:t>
            </a:r>
            <a:r>
              <a:rPr lang="en-US" sz="1600" dirty="0"/>
              <a:t>. </a:t>
            </a:r>
            <a:endParaRPr lang="en-US" dirty="0"/>
          </a:p>
          <a:p>
            <a:endParaRPr lang="en-US" sz="16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5029F4C-CF3E-4683-98AD-C5AAD01A69A8}" type="slidenum">
              <a:rPr lang="en-GB" smtClean="0"/>
              <a:t>42</a:t>
            </a:fld>
            <a:endParaRPr lang="en-GB"/>
          </a:p>
        </p:txBody>
      </p:sp>
    </p:spTree>
    <p:extLst>
      <p:ext uri="{BB962C8B-B14F-4D97-AF65-F5344CB8AC3E}">
        <p14:creationId xmlns:p14="http://schemas.microsoft.com/office/powerpoint/2010/main" val="1519185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i="1" strike="noStrike" dirty="0">
                <a:solidFill>
                  <a:schemeClr val="bg1"/>
                </a:solidFill>
              </a:rPr>
              <a:t>Script</a:t>
            </a:r>
            <a:r>
              <a:rPr lang="en-US" sz="1200" strike="noStrike" dirty="0">
                <a:solidFill>
                  <a:schemeClr val="bg1"/>
                </a:solidFill>
              </a:rPr>
              <a:t>: </a:t>
            </a:r>
          </a:p>
          <a:p>
            <a:r>
              <a:rPr lang="en-US" sz="1200" strike="noStrike" dirty="0">
                <a:solidFill>
                  <a:schemeClr val="bg1"/>
                </a:solidFill>
              </a:rPr>
              <a:t>We will be using a powerful climate simulator tool called </a:t>
            </a:r>
            <a:r>
              <a:rPr lang="en-US" strike="noStrike" dirty="0" err="1">
                <a:latin typeface="Century Gothic" panose="020B0502020202090204" pitchFamily="34" charset="0"/>
              </a:rPr>
              <a:t>En</a:t>
            </a:r>
            <a:r>
              <a:rPr lang="en-US" strike="noStrike" dirty="0">
                <a:latin typeface="Century Gothic" panose="020B0502020202090204" pitchFamily="34" charset="0"/>
              </a:rPr>
              <a:t>-ROADS. </a:t>
            </a:r>
            <a:r>
              <a:rPr lang="en-US" strike="noStrike" dirty="0" err="1">
                <a:latin typeface="Century Gothic" panose="020B0502020202090204" pitchFamily="34" charset="0"/>
              </a:rPr>
              <a:t>En</a:t>
            </a:r>
            <a:r>
              <a:rPr lang="en-US" strike="noStrike" dirty="0">
                <a:latin typeface="Century Gothic" panose="020B0502020202090204" pitchFamily="34" charset="0"/>
              </a:rPr>
              <a:t>-ROADS helps people learn about and assess the impacts of different approaches to addressing climate change. </a:t>
            </a:r>
          </a:p>
          <a:p>
            <a:endParaRPr lang="en-US" strike="noStrike" dirty="0">
              <a:latin typeface="Century Gothic" panose="020B0502020202090204" pitchFamily="34" charset="0"/>
            </a:endParaRPr>
          </a:p>
          <a:p>
            <a:r>
              <a:rPr lang="en-US" strike="noStrike" dirty="0" err="1">
                <a:latin typeface="Century Gothic" panose="020B0502020202090204" pitchFamily="34" charset="0"/>
              </a:rPr>
              <a:t>En</a:t>
            </a:r>
            <a:r>
              <a:rPr lang="en-US" strike="noStrike" dirty="0">
                <a:latin typeface="Century Gothic" panose="020B0502020202090204" pitchFamily="34" charset="0"/>
              </a:rPr>
              <a:t>-ROADS is:</a:t>
            </a:r>
          </a:p>
          <a:p>
            <a:pPr marL="171450" indent="-171450">
              <a:buFontTx/>
              <a:buChar char="-"/>
            </a:pPr>
            <a:r>
              <a:rPr lang="en-US" strike="noStrike" dirty="0"/>
              <a:t>Powered by the best available research on climate science and solutions</a:t>
            </a:r>
          </a:p>
          <a:p>
            <a:pPr marL="171450" indent="-171450">
              <a:buFontTx/>
              <a:buChar char="-"/>
            </a:pPr>
            <a:r>
              <a:rPr lang="en-US" dirty="0">
                <a:latin typeface="Century Gothic" panose="020B0502020202090204" pitchFamily="34" charset="0"/>
              </a:rPr>
              <a:t>Transparent: All equations and model assumptions are open source</a:t>
            </a:r>
          </a:p>
          <a:p>
            <a:pPr marL="171450" indent="-171450">
              <a:buFontTx/>
              <a:buChar char="-"/>
            </a:pPr>
            <a:r>
              <a:rPr lang="en-US" dirty="0">
                <a:latin typeface="Century Gothic" panose="020B0502020202090204" pitchFamily="34" charset="0"/>
              </a:rPr>
              <a:t>Dynamic: Assumptions are adjustable</a:t>
            </a:r>
          </a:p>
          <a:p>
            <a:pPr marL="171450" indent="-171450">
              <a:buFontTx/>
              <a:buChar char="-"/>
            </a:pPr>
            <a:r>
              <a:rPr lang="en-US" dirty="0">
                <a:latin typeface="Century Gothic" panose="020B0502020202090204" pitchFamily="34" charset="0"/>
              </a:rPr>
              <a:t>Fast: Runs in real time</a:t>
            </a:r>
          </a:p>
          <a:p>
            <a:pPr marL="0" indent="0">
              <a:buFontTx/>
              <a:buNone/>
            </a:pPr>
            <a:endParaRPr lang="en-US" dirty="0">
              <a:latin typeface="Century Gothic" panose="020B0502020202090204" pitchFamily="34" charset="0"/>
            </a:endParaRPr>
          </a:p>
          <a:p>
            <a:pPr marL="0" indent="0">
              <a:buFontTx/>
              <a:buNone/>
            </a:pPr>
            <a:r>
              <a:rPr lang="en-US" dirty="0">
                <a:latin typeface="Century Gothic" panose="020B0502020202090204" pitchFamily="34" charset="0"/>
              </a:rPr>
              <a:t>Updated: November 2020</a:t>
            </a:r>
          </a:p>
          <a:p>
            <a:pPr marL="0" indent="0">
              <a:buFontTx/>
              <a:buNone/>
            </a:pPr>
            <a:endParaRPr lang="en-US" dirty="0">
              <a:latin typeface="Century Gothic" panose="020B0502020202090204" pitchFamily="34" charset="0"/>
            </a:endParaRPr>
          </a:p>
          <a:p>
            <a:pPr marL="0" indent="0">
              <a:buFontTx/>
              <a:buNone/>
            </a:pPr>
            <a:endParaRPr lang="en-US" dirty="0">
              <a:latin typeface="Century Gothic" panose="020B050202020209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ACC1A-9FD5-BC4C-8833-BF4A1ED2C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24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0" i="0" kern="1200" dirty="0">
                <a:solidFill>
                  <a:srgbClr val="53565A"/>
                </a:solidFill>
                <a:effectLst/>
                <a:latin typeface="arial" panose="020B0604020202020204" pitchFamily="34" charset="0"/>
                <a:ea typeface="+mn-ea"/>
                <a:cs typeface="+mn-cs"/>
              </a:rPr>
              <a:t>Some examples as to what this looks like practically – on the left is one of our undergraduate programmes which is mapped against the sustainable development goals in the programme specification - so its baked into the programme design at validation stage ensuring that the programme and module goals require teaching and assessment that demonstrate learning in these areas. We all use a similar approach to mapping against other criteria such as graduate attributes, PSRB requirements etc so its just another exercise that staff become accustomed to. </a:t>
            </a:r>
          </a:p>
          <a:p>
            <a:endParaRPr lang="en-GB" sz="1600" b="0" i="0" kern="1200" dirty="0">
              <a:solidFill>
                <a:srgbClr val="53565A"/>
              </a:solidFill>
              <a:effectLst/>
              <a:latin typeface="arial" panose="020B0604020202020204" pitchFamily="34" charset="0"/>
              <a:ea typeface="+mn-ea"/>
              <a:cs typeface="+mn-cs"/>
            </a:endParaRPr>
          </a:p>
          <a:p>
            <a:r>
              <a:rPr lang="en-GB" sz="1600" b="0" i="0" kern="1200" dirty="0">
                <a:solidFill>
                  <a:srgbClr val="53565A"/>
                </a:solidFill>
                <a:effectLst/>
                <a:latin typeface="arial" panose="020B0604020202020204" pitchFamily="34" charset="0"/>
                <a:ea typeface="+mn-ea"/>
                <a:cs typeface="+mn-cs"/>
              </a:rPr>
              <a:t>On the right is an example of a module mapping exercise that NTU use across all their taught programmes university wide to understand where issues such as climate change are being incorporated in curricula. </a:t>
            </a:r>
          </a:p>
        </p:txBody>
      </p:sp>
      <p:sp>
        <p:nvSpPr>
          <p:cNvPr id="4" name="Slide Number Placeholder 3"/>
          <p:cNvSpPr>
            <a:spLocks noGrp="1"/>
          </p:cNvSpPr>
          <p:nvPr>
            <p:ph type="sldNum" sz="quarter" idx="5"/>
          </p:nvPr>
        </p:nvSpPr>
        <p:spPr/>
        <p:txBody>
          <a:bodyPr/>
          <a:lstStyle/>
          <a:p>
            <a:fld id="{45029F4C-CF3E-4683-98AD-C5AAD01A69A8}" type="slidenum">
              <a:rPr lang="en-GB" smtClean="0"/>
              <a:t>43</a:t>
            </a:fld>
            <a:endParaRPr lang="en-GB"/>
          </a:p>
        </p:txBody>
      </p:sp>
    </p:spTree>
    <p:extLst>
      <p:ext uri="{BB962C8B-B14F-4D97-AF65-F5344CB8AC3E}">
        <p14:creationId xmlns:p14="http://schemas.microsoft.com/office/powerpoint/2010/main" val="2783061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0" i="0" kern="1200" dirty="0">
                <a:solidFill>
                  <a:srgbClr val="53565A"/>
                </a:solidFill>
                <a:effectLst/>
                <a:latin typeface="arial" panose="020B0604020202020204" pitchFamily="34" charset="0"/>
                <a:ea typeface="+mn-ea"/>
                <a:cs typeface="+mn-cs"/>
              </a:rPr>
              <a:t>One of the main activities of the Climate and Environment working group led by Professor </a:t>
            </a:r>
            <a:r>
              <a:rPr lang="en-GB" sz="1600" b="0" i="0" kern="1200" dirty="0" err="1">
                <a:solidFill>
                  <a:srgbClr val="53565A"/>
                </a:solidFill>
                <a:effectLst/>
                <a:latin typeface="arial" panose="020B0604020202020204" pitchFamily="34" charset="0"/>
                <a:ea typeface="+mn-ea"/>
                <a:cs typeface="+mn-cs"/>
              </a:rPr>
              <a:t>Molthan</a:t>
            </a:r>
            <a:r>
              <a:rPr lang="en-GB" sz="1600" b="0" i="0" kern="1200" dirty="0">
                <a:solidFill>
                  <a:srgbClr val="53565A"/>
                </a:solidFill>
                <a:effectLst/>
                <a:latin typeface="arial" panose="020B0604020202020204" pitchFamily="34" charset="0"/>
                <a:ea typeface="+mn-ea"/>
                <a:cs typeface="+mn-cs"/>
              </a:rPr>
              <a:t>-Hill is delivering Carbon Literacy Training for business schools. Currently we are offering this as an online programme and have had trained several hundred academics worldwide. It’s a ‘train the trainer’ model so that once they have undertaken the training, colleagues can look to set up similar programme in their own institutions </a:t>
            </a:r>
          </a:p>
        </p:txBody>
      </p:sp>
      <p:sp>
        <p:nvSpPr>
          <p:cNvPr id="4" name="Slide Number Placeholder 3"/>
          <p:cNvSpPr>
            <a:spLocks noGrp="1"/>
          </p:cNvSpPr>
          <p:nvPr>
            <p:ph type="sldNum" sz="quarter" idx="5"/>
          </p:nvPr>
        </p:nvSpPr>
        <p:spPr/>
        <p:txBody>
          <a:bodyPr/>
          <a:lstStyle/>
          <a:p>
            <a:fld id="{45029F4C-CF3E-4683-98AD-C5AAD01A69A8}" type="slidenum">
              <a:rPr lang="en-GB" smtClean="0"/>
              <a:t>44</a:t>
            </a:fld>
            <a:endParaRPr lang="en-GB"/>
          </a:p>
        </p:txBody>
      </p:sp>
    </p:spTree>
    <p:extLst>
      <p:ext uri="{BB962C8B-B14F-4D97-AF65-F5344CB8AC3E}">
        <p14:creationId xmlns:p14="http://schemas.microsoft.com/office/powerpoint/2010/main" val="2756470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latin typeface="+mn-lt"/>
                <a:ea typeface="+mn-ea"/>
                <a:cs typeface="+mn-cs"/>
              </a:rPr>
              <a:t>Climate Change Is one of the most pressing issues that each of us face both in our personal and professional lives. As educators it is our duty to do what we can to contribute to efforts to address climate related issues with our students and stakeholders across every discipline and area of activity. </a:t>
            </a:r>
          </a:p>
        </p:txBody>
      </p:sp>
      <p:sp>
        <p:nvSpPr>
          <p:cNvPr id="4" name="Slide Number Placeholder 3"/>
          <p:cNvSpPr>
            <a:spLocks noGrp="1"/>
          </p:cNvSpPr>
          <p:nvPr>
            <p:ph type="sldNum" sz="quarter" idx="5"/>
          </p:nvPr>
        </p:nvSpPr>
        <p:spPr/>
        <p:txBody>
          <a:bodyPr/>
          <a:lstStyle/>
          <a:p>
            <a:fld id="{45029F4C-CF3E-4683-98AD-C5AAD01A69A8}" type="slidenum">
              <a:rPr lang="en-GB" smtClean="0"/>
              <a:t>45</a:t>
            </a:fld>
            <a:endParaRPr lang="en-GB"/>
          </a:p>
        </p:txBody>
      </p:sp>
    </p:spTree>
    <p:extLst>
      <p:ext uri="{BB962C8B-B14F-4D97-AF65-F5344CB8AC3E}">
        <p14:creationId xmlns:p14="http://schemas.microsoft.com/office/powerpoint/2010/main" val="511495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900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801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92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BB80AB-9EF9-47D6-A388-8EC85670501C}" type="slidenum">
              <a:rPr lang="en-GB" smtClean="0"/>
              <a:t>17</a:t>
            </a:fld>
            <a:endParaRPr lang="en-GB"/>
          </a:p>
        </p:txBody>
      </p:sp>
    </p:spTree>
    <p:extLst>
      <p:ext uri="{BB962C8B-B14F-4D97-AF65-F5344CB8AC3E}">
        <p14:creationId xmlns:p14="http://schemas.microsoft.com/office/powerpoint/2010/main" val="3033178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change is a highly complex scientific topic; presentation around probability not helpful</a:t>
            </a:r>
          </a:p>
          <a:p>
            <a:r>
              <a:rPr lang="en-US" dirty="0"/>
              <a:t>Maybe some questions that we can pick up on in the Q&amp;As, very interested in views on this.</a:t>
            </a:r>
          </a:p>
          <a:p>
            <a:r>
              <a:rPr lang="en-US" dirty="0"/>
              <a:t>Many of these questions overlap, which is good as I only have 10 minutes!</a:t>
            </a:r>
          </a:p>
          <a:p>
            <a:endParaRPr lang="en-GB" dirty="0"/>
          </a:p>
        </p:txBody>
      </p:sp>
      <p:sp>
        <p:nvSpPr>
          <p:cNvPr id="4" name="Slide Number Placeholder 3"/>
          <p:cNvSpPr>
            <a:spLocks noGrp="1"/>
          </p:cNvSpPr>
          <p:nvPr>
            <p:ph type="sldNum" sz="quarter" idx="5"/>
          </p:nvPr>
        </p:nvSpPr>
        <p:spPr/>
        <p:txBody>
          <a:bodyPr/>
          <a:lstStyle/>
          <a:p>
            <a:fld id="{11BBF43A-3D43-4B54-A493-BE55E37A3235}" type="slidenum">
              <a:rPr lang="en-GB" smtClean="0"/>
              <a:t>18</a:t>
            </a:fld>
            <a:endParaRPr lang="en-GB"/>
          </a:p>
        </p:txBody>
      </p:sp>
    </p:spTree>
    <p:extLst>
      <p:ext uri="{BB962C8B-B14F-4D97-AF65-F5344CB8AC3E}">
        <p14:creationId xmlns:p14="http://schemas.microsoft.com/office/powerpoint/2010/main" val="1755879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import challenges of our time. Yet poor scientific and climate change literacy amongst lay population, journalists and policy makers… </a:t>
            </a:r>
          </a:p>
          <a:p>
            <a:r>
              <a:rPr lang="en-US" dirty="0"/>
              <a:t>But science alone not enough – scientists have known it but not acted – emotional distance</a:t>
            </a:r>
          </a:p>
          <a:p>
            <a:r>
              <a:rPr lang="en-US" dirty="0"/>
              <a:t>Our </a:t>
            </a:r>
            <a:r>
              <a:rPr lang="en-US" dirty="0" err="1"/>
              <a:t>responsibilituy</a:t>
            </a:r>
            <a:r>
              <a:rPr lang="en-US" dirty="0"/>
              <a:t> to </a:t>
            </a:r>
            <a:r>
              <a:rPr lang="en-US" dirty="0" err="1"/>
              <a:t>increades</a:t>
            </a:r>
            <a:r>
              <a:rPr lang="en-US" dirty="0"/>
              <a:t> holistic and considered understanding</a:t>
            </a:r>
          </a:p>
          <a:p>
            <a:endParaRPr lang="en-US" dirty="0"/>
          </a:p>
          <a:p>
            <a:r>
              <a:rPr lang="en-US" dirty="0"/>
              <a:t>Well, you’ll be unsurprised when I say that my starting point is yes… so the real question I want to address here is why</a:t>
            </a:r>
          </a:p>
          <a:p>
            <a:r>
              <a:rPr lang="en-US" dirty="0"/>
              <a:t>People are </a:t>
            </a:r>
            <a:r>
              <a:rPr lang="en-US" dirty="0" err="1"/>
              <a:t>explosed</a:t>
            </a:r>
            <a:r>
              <a:rPr lang="en-US" dirty="0"/>
              <a:t> to climate change in the media, need scientific literacy to be able to learn, understand ideas behind probably and uncertainty</a:t>
            </a:r>
          </a:p>
          <a:p>
            <a:endParaRPr lang="en-GB" dirty="0"/>
          </a:p>
        </p:txBody>
      </p:sp>
      <p:sp>
        <p:nvSpPr>
          <p:cNvPr id="4" name="Slide Number Placeholder 3"/>
          <p:cNvSpPr>
            <a:spLocks noGrp="1"/>
          </p:cNvSpPr>
          <p:nvPr>
            <p:ph type="sldNum" sz="quarter" idx="5"/>
          </p:nvPr>
        </p:nvSpPr>
        <p:spPr/>
        <p:txBody>
          <a:bodyPr/>
          <a:lstStyle/>
          <a:p>
            <a:fld id="{11BBF43A-3D43-4B54-A493-BE55E37A3235}" type="slidenum">
              <a:rPr lang="en-GB" smtClean="0"/>
              <a:t>19</a:t>
            </a:fld>
            <a:endParaRPr lang="en-GB"/>
          </a:p>
        </p:txBody>
      </p:sp>
    </p:spTree>
    <p:extLst>
      <p:ext uri="{BB962C8B-B14F-4D97-AF65-F5344CB8AC3E}">
        <p14:creationId xmlns:p14="http://schemas.microsoft.com/office/powerpoint/2010/main" val="893470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27B1006-5B2E-AD4B-9259-BC08A404C57A}"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28954-FE02-1743-AE11-8F3479115A46}" type="slidenum">
              <a:rPr lang="en-US" smtClean="0"/>
              <a:t>‹#›</a:t>
            </a:fld>
            <a:endParaRPr lang="en-US"/>
          </a:p>
        </p:txBody>
      </p:sp>
    </p:spTree>
    <p:extLst>
      <p:ext uri="{BB962C8B-B14F-4D97-AF65-F5344CB8AC3E}">
        <p14:creationId xmlns:p14="http://schemas.microsoft.com/office/powerpoint/2010/main" val="2139277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27B1006-5B2E-AD4B-9259-BC08A404C57A}"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28954-FE02-1743-AE11-8F3479115A46}" type="slidenum">
              <a:rPr lang="en-US" smtClean="0"/>
              <a:t>‹#›</a:t>
            </a:fld>
            <a:endParaRPr lang="en-US"/>
          </a:p>
        </p:txBody>
      </p:sp>
    </p:spTree>
    <p:extLst>
      <p:ext uri="{BB962C8B-B14F-4D97-AF65-F5344CB8AC3E}">
        <p14:creationId xmlns:p14="http://schemas.microsoft.com/office/powerpoint/2010/main" val="737775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27B1006-5B2E-AD4B-9259-BC08A404C57A}"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28954-FE02-1743-AE11-8F3479115A46}" type="slidenum">
              <a:rPr lang="en-US" smtClean="0"/>
              <a:t>‹#›</a:t>
            </a:fld>
            <a:endParaRPr lang="en-US"/>
          </a:p>
        </p:txBody>
      </p:sp>
    </p:spTree>
    <p:extLst>
      <p:ext uri="{BB962C8B-B14F-4D97-AF65-F5344CB8AC3E}">
        <p14:creationId xmlns:p14="http://schemas.microsoft.com/office/powerpoint/2010/main" val="660039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ck Title Slide no TO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Azo Sans" panose="020B0603030303020204" pitchFamily="34" charset="0"/>
              </a:defRPr>
            </a:lvl1pPr>
          </a:lstStyle>
          <a:p>
            <a:fld id="{8C93EA8F-5D32-42A5-B63F-842A0F047210}" type="datetimeFigureOut">
              <a:rPr lang="en-GB" smtClean="0"/>
              <a:pPr/>
              <a:t>26/10/2021</a:t>
            </a:fld>
            <a:endParaRPr lang="en-GB"/>
          </a:p>
        </p:txBody>
      </p:sp>
      <p:sp>
        <p:nvSpPr>
          <p:cNvPr id="5" name="Footer Placeholder 4"/>
          <p:cNvSpPr>
            <a:spLocks noGrp="1"/>
          </p:cNvSpPr>
          <p:nvPr>
            <p:ph type="ftr" sz="quarter" idx="11"/>
          </p:nvPr>
        </p:nvSpPr>
        <p:spPr/>
        <p:txBody>
          <a:bodyPr/>
          <a:lstStyle>
            <a:lvl1pPr>
              <a:defRPr>
                <a:latin typeface="Azo Sans" panose="020B0603030303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Azo Sans" panose="020B0603030303020204" pitchFamily="34" charset="0"/>
              </a:defRPr>
            </a:lvl1pPr>
          </a:lstStyle>
          <a:p>
            <a:fld id="{2F3AB18B-998C-433D-808A-7D4CCF0545BB}" type="slidenum">
              <a:rPr lang="en-GB" smtClean="0"/>
              <a:pPr/>
              <a:t>‹#›</a:t>
            </a:fld>
            <a:endParaRPr lang="en-GB"/>
          </a:p>
        </p:txBody>
      </p:sp>
      <p:sp>
        <p:nvSpPr>
          <p:cNvPr id="7" name="Title 1">
            <a:extLst>
              <a:ext uri="{FF2B5EF4-FFF2-40B4-BE49-F238E27FC236}">
                <a16:creationId xmlns:a16="http://schemas.microsoft.com/office/drawing/2014/main" id="{C86793EA-4A92-495B-8317-C6752319D2FB}"/>
              </a:ext>
            </a:extLst>
          </p:cNvPr>
          <p:cNvSpPr>
            <a:spLocks noGrp="1"/>
          </p:cNvSpPr>
          <p:nvPr>
            <p:ph type="ctrTitle"/>
          </p:nvPr>
        </p:nvSpPr>
        <p:spPr>
          <a:xfrm>
            <a:off x="477252" y="2177716"/>
            <a:ext cx="10876547" cy="1424322"/>
          </a:xfrm>
        </p:spPr>
        <p:txBody>
          <a:bodyPr anchor="b">
            <a:normAutofit/>
          </a:bodyPr>
          <a:lstStyle>
            <a:lvl1pPr algn="l">
              <a:defRPr sz="5000" b="1">
                <a:latin typeface="+mj-lt"/>
              </a:defRPr>
            </a:lvl1pPr>
          </a:lstStyle>
          <a:p>
            <a:r>
              <a:rPr lang="en-US" dirty="0"/>
              <a:t>Click to edit Master title style</a:t>
            </a:r>
            <a:endParaRPr lang="en-GB" dirty="0"/>
          </a:p>
        </p:txBody>
      </p:sp>
      <p:sp>
        <p:nvSpPr>
          <p:cNvPr id="8" name="Subtitle 2">
            <a:extLst>
              <a:ext uri="{FF2B5EF4-FFF2-40B4-BE49-F238E27FC236}">
                <a16:creationId xmlns:a16="http://schemas.microsoft.com/office/drawing/2014/main" id="{61501784-0BAA-47EF-8756-13887624EB79}"/>
              </a:ext>
            </a:extLst>
          </p:cNvPr>
          <p:cNvSpPr>
            <a:spLocks noGrp="1"/>
          </p:cNvSpPr>
          <p:nvPr>
            <p:ph type="subTitle" idx="1"/>
          </p:nvPr>
        </p:nvSpPr>
        <p:spPr>
          <a:xfrm>
            <a:off x="477253" y="3638134"/>
            <a:ext cx="10876546" cy="1655762"/>
          </a:xfrm>
        </p:spPr>
        <p:txBody>
          <a:bodyPr/>
          <a:lstStyle>
            <a:lvl1pPr marL="0" indent="0" algn="l">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775340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666D17-1E05-4FFD-9B44-2416265B4E65}"/>
              </a:ext>
            </a:extLst>
          </p:cNvPr>
          <p:cNvSpPr>
            <a:spLocks noGrp="1"/>
          </p:cNvSpPr>
          <p:nvPr>
            <p:ph type="pic" sz="quarter" idx="10"/>
          </p:nvPr>
        </p:nvSpPr>
        <p:spPr>
          <a:xfrm>
            <a:off x="3" y="2"/>
            <a:ext cx="12192003" cy="8017567"/>
          </a:xfrm>
        </p:spPr>
        <p:txBody>
          <a:bodyPr/>
          <a:lstStyle/>
          <a:p>
            <a:endParaRPr lang="en-GB" dirty="0"/>
          </a:p>
        </p:txBody>
      </p:sp>
      <p:sp>
        <p:nvSpPr>
          <p:cNvPr id="11" name="Text Placeholder 10">
            <a:extLst>
              <a:ext uri="{FF2B5EF4-FFF2-40B4-BE49-F238E27FC236}">
                <a16:creationId xmlns:a16="http://schemas.microsoft.com/office/drawing/2014/main" id="{6055DBC9-E8FB-43AE-AF72-9B7012DA48B2}"/>
              </a:ext>
            </a:extLst>
          </p:cNvPr>
          <p:cNvSpPr>
            <a:spLocks noGrp="1"/>
          </p:cNvSpPr>
          <p:nvPr>
            <p:ph type="body" sz="quarter" idx="14" hasCustomPrompt="1"/>
          </p:nvPr>
        </p:nvSpPr>
        <p:spPr>
          <a:xfrm>
            <a:off x="0" y="1027907"/>
            <a:ext cx="12192000" cy="2667373"/>
          </a:xfrm>
          <a:solidFill>
            <a:schemeClr val="accent1"/>
          </a:solidFill>
        </p:spPr>
        <p:txBody>
          <a:bodyPr>
            <a:normAutofit/>
          </a:bodyPr>
          <a:lstStyle>
            <a:lvl1pPr>
              <a:defRPr sz="1067">
                <a:solidFill>
                  <a:schemeClr val="bg1"/>
                </a:solidFill>
              </a:defRPr>
            </a:lvl1pPr>
          </a:lstStyle>
          <a:p>
            <a:pPr lvl="0"/>
            <a:r>
              <a:rPr lang="en-GB" dirty="0"/>
              <a:t>Enter main section title, ignore this text note</a:t>
            </a:r>
          </a:p>
        </p:txBody>
      </p:sp>
      <p:sp>
        <p:nvSpPr>
          <p:cNvPr id="14" name="Text Placeholder 13">
            <a:extLst>
              <a:ext uri="{FF2B5EF4-FFF2-40B4-BE49-F238E27FC236}">
                <a16:creationId xmlns:a16="http://schemas.microsoft.com/office/drawing/2014/main" id="{21C06CAB-B855-4C05-9417-05DF4DCBD42E}"/>
              </a:ext>
            </a:extLst>
          </p:cNvPr>
          <p:cNvSpPr>
            <a:spLocks noGrp="1"/>
          </p:cNvSpPr>
          <p:nvPr>
            <p:ph type="body" sz="quarter" idx="12" hasCustomPrompt="1"/>
          </p:nvPr>
        </p:nvSpPr>
        <p:spPr>
          <a:xfrm>
            <a:off x="0" y="6529413"/>
            <a:ext cx="12192000" cy="328591"/>
          </a:xfrm>
          <a:solidFill>
            <a:schemeClr val="tx1"/>
          </a:solidFill>
        </p:spPr>
        <p:txBody>
          <a:bodyPr>
            <a:noAutofit/>
          </a:bodyPr>
          <a:lstStyle>
            <a:lvl1pPr algn="ctr">
              <a:lnSpc>
                <a:spcPct val="100000"/>
              </a:lnSpc>
              <a:spcBef>
                <a:spcPts val="0"/>
              </a:spcBef>
              <a:defRPr sz="1400">
                <a:solidFill>
                  <a:schemeClr val="bg1"/>
                </a:solidFill>
                <a:latin typeface="Arial" panose="020B0604020202020204" pitchFamily="34" charset="0"/>
                <a:cs typeface="Arial" panose="020B0604020202020204" pitchFamily="34" charset="0"/>
              </a:defRPr>
            </a:lvl1pPr>
          </a:lstStyle>
          <a:p>
            <a:pPr lvl="0"/>
            <a:r>
              <a:rPr lang="en-US" dirty="0"/>
              <a:t>Image title / description – image by [name] from [source]</a:t>
            </a:r>
            <a:endParaRPr lang="en-GB" dirty="0"/>
          </a:p>
        </p:txBody>
      </p:sp>
      <p:sp>
        <p:nvSpPr>
          <p:cNvPr id="15" name="Title 14">
            <a:extLst>
              <a:ext uri="{FF2B5EF4-FFF2-40B4-BE49-F238E27FC236}">
                <a16:creationId xmlns:a16="http://schemas.microsoft.com/office/drawing/2014/main" id="{B7FD3EB2-4E5B-4806-906D-8655FD6FC960}"/>
              </a:ext>
            </a:extLst>
          </p:cNvPr>
          <p:cNvSpPr>
            <a:spLocks noGrp="1"/>
          </p:cNvSpPr>
          <p:nvPr>
            <p:ph type="title" hasCustomPrompt="1"/>
          </p:nvPr>
        </p:nvSpPr>
        <p:spPr>
          <a:xfrm>
            <a:off x="1565074" y="1703593"/>
            <a:ext cx="9027271" cy="1325563"/>
          </a:xfrm>
        </p:spPr>
        <p:txBody>
          <a:bodyPr>
            <a:normAutofit/>
          </a:bodyPr>
          <a:lstStyle>
            <a:lvl1pPr>
              <a:defRPr sz="3600">
                <a:solidFill>
                  <a:schemeClr val="bg1"/>
                </a:solidFill>
              </a:defRPr>
            </a:lvl1pPr>
          </a:lstStyle>
          <a:p>
            <a:r>
              <a:rPr lang="en-US" dirty="0"/>
              <a:t>Section title</a:t>
            </a:r>
            <a:endParaRPr lang="en-GB" dirty="0"/>
          </a:p>
        </p:txBody>
      </p:sp>
    </p:spTree>
    <p:extLst>
      <p:ext uri="{BB962C8B-B14F-4D97-AF65-F5344CB8AC3E}">
        <p14:creationId xmlns:p14="http://schemas.microsoft.com/office/powerpoint/2010/main" val="327857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1B690B6-540E-4A40-8D98-6E03499C2F69}"/>
              </a:ext>
            </a:extLst>
          </p:cNvPr>
          <p:cNvSpPr>
            <a:spLocks noGrp="1"/>
          </p:cNvSpPr>
          <p:nvPr>
            <p:ph type="pic" sz="quarter" idx="10"/>
          </p:nvPr>
        </p:nvSpPr>
        <p:spPr>
          <a:xfrm>
            <a:off x="7769984" y="22229"/>
            <a:ext cx="4422019" cy="6627420"/>
          </a:xfrm>
        </p:spPr>
        <p:txBody>
          <a:bodyPr/>
          <a:lstStyle/>
          <a:p>
            <a:endParaRPr lang="en-GB" dirty="0"/>
          </a:p>
        </p:txBody>
      </p:sp>
      <p:sp>
        <p:nvSpPr>
          <p:cNvPr id="4" name="Text Placeholder 3">
            <a:extLst>
              <a:ext uri="{FF2B5EF4-FFF2-40B4-BE49-F238E27FC236}">
                <a16:creationId xmlns:a16="http://schemas.microsoft.com/office/drawing/2014/main" id="{C9AF2215-0739-4189-AE4A-D29024B4A41B}"/>
              </a:ext>
            </a:extLst>
          </p:cNvPr>
          <p:cNvSpPr>
            <a:spLocks noGrp="1"/>
          </p:cNvSpPr>
          <p:nvPr>
            <p:ph type="body" sz="quarter" idx="11" hasCustomPrompt="1"/>
          </p:nvPr>
        </p:nvSpPr>
        <p:spPr>
          <a:xfrm>
            <a:off x="7769984" y="6435051"/>
            <a:ext cx="4422019" cy="359435"/>
          </a:xfrm>
          <a:solidFill>
            <a:schemeClr val="tx1"/>
          </a:solidFill>
        </p:spPr>
        <p:txBody>
          <a:bodyPr>
            <a:noAutofit/>
          </a:bodyPr>
          <a:lstStyle>
            <a:lvl1pPr algn="ctr">
              <a:lnSpc>
                <a:spcPct val="100000"/>
              </a:lnSpc>
              <a:spcBef>
                <a:spcPts val="0"/>
              </a:spcBef>
              <a:defRPr sz="1600">
                <a:solidFill>
                  <a:schemeClr val="bg1"/>
                </a:solidFill>
                <a:latin typeface="Arial" panose="020B0604020202020204" pitchFamily="34" charset="0"/>
                <a:cs typeface="Arial" panose="020B0604020202020204" pitchFamily="34" charset="0"/>
              </a:defRPr>
            </a:lvl1pPr>
          </a:lstStyle>
          <a:p>
            <a:pPr lvl="0"/>
            <a:r>
              <a:rPr lang="en-GB" dirty="0"/>
              <a:t>Image by [name] from [source]</a:t>
            </a:r>
          </a:p>
        </p:txBody>
      </p:sp>
      <p:sp>
        <p:nvSpPr>
          <p:cNvPr id="2" name="Title 1">
            <a:extLst>
              <a:ext uri="{FF2B5EF4-FFF2-40B4-BE49-F238E27FC236}">
                <a16:creationId xmlns:a16="http://schemas.microsoft.com/office/drawing/2014/main" id="{482F38B6-F8D6-4879-92DA-5BDC5AC93CF6}"/>
              </a:ext>
            </a:extLst>
          </p:cNvPr>
          <p:cNvSpPr>
            <a:spLocks noGrp="1"/>
          </p:cNvSpPr>
          <p:nvPr>
            <p:ph type="title" hasCustomPrompt="1"/>
          </p:nvPr>
        </p:nvSpPr>
        <p:spPr>
          <a:xfrm>
            <a:off x="1565071" y="365127"/>
            <a:ext cx="5962164" cy="1325563"/>
          </a:xfrm>
        </p:spPr>
        <p:txBody>
          <a:bodyPr/>
          <a:lstStyle>
            <a:lvl1pPr>
              <a:defRPr/>
            </a:lvl1pPr>
          </a:lstStyle>
          <a:p>
            <a:r>
              <a:rPr lang="en-US" dirty="0"/>
              <a:t>Title</a:t>
            </a:r>
            <a:endParaRPr lang="en-GB" dirty="0"/>
          </a:p>
        </p:txBody>
      </p:sp>
    </p:spTree>
    <p:extLst>
      <p:ext uri="{BB962C8B-B14F-4D97-AF65-F5344CB8AC3E}">
        <p14:creationId xmlns:p14="http://schemas.microsoft.com/office/powerpoint/2010/main" val="3633938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3AD36-2205-49C6-A825-AFCBE75CDBF5}"/>
              </a:ext>
            </a:extLst>
          </p:cNvPr>
          <p:cNvSpPr>
            <a:spLocks noGrp="1"/>
          </p:cNvSpPr>
          <p:nvPr>
            <p:ph type="title" hasCustomPrompt="1"/>
          </p:nvPr>
        </p:nvSpPr>
        <p:spPr>
          <a:xfrm>
            <a:off x="548120" y="365127"/>
            <a:ext cx="11498109" cy="1325563"/>
          </a:xfrm>
        </p:spPr>
        <p:txBody>
          <a:bodyPr/>
          <a:lstStyle>
            <a:lvl1pPr>
              <a:defRPr/>
            </a:lvl1pPr>
          </a:lstStyle>
          <a:p>
            <a:r>
              <a:rPr lang="en-US" dirty="0"/>
              <a:t>Image </a:t>
            </a:r>
            <a:r>
              <a:rPr lang="en-US" dirty="0" err="1"/>
              <a:t>colour</a:t>
            </a:r>
            <a:r>
              <a:rPr lang="en-US" dirty="0"/>
              <a:t>-contrast ratios meet WCAG AA</a:t>
            </a:r>
            <a:br>
              <a:rPr lang="en-US" dirty="0"/>
            </a:br>
            <a:r>
              <a:rPr lang="en-US" dirty="0"/>
              <a:t>(large to preserve quality, reduce size to suit)</a:t>
            </a:r>
            <a:endParaRPr lang="en-GB" dirty="0"/>
          </a:p>
        </p:txBody>
      </p:sp>
      <p:pic>
        <p:nvPicPr>
          <p:cNvPr id="10" name="Picture 9" descr="Cross mark to indicate something is not correct.">
            <a:extLst>
              <a:ext uri="{FF2B5EF4-FFF2-40B4-BE49-F238E27FC236}">
                <a16:creationId xmlns:a16="http://schemas.microsoft.com/office/drawing/2014/main" id="{32FD649D-9834-48D4-AAA9-2788C5A3A9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123" y="2256540"/>
            <a:ext cx="2979893" cy="4131219"/>
          </a:xfrm>
          <a:prstGeom prst="rect">
            <a:avLst/>
          </a:prstGeom>
        </p:spPr>
      </p:pic>
      <p:pic>
        <p:nvPicPr>
          <p:cNvPr id="14" name="Picture 13" descr="Tick mark to indicate something is correct.">
            <a:extLst>
              <a:ext uri="{FF2B5EF4-FFF2-40B4-BE49-F238E27FC236}">
                <a16:creationId xmlns:a16="http://schemas.microsoft.com/office/drawing/2014/main" id="{CCB86C94-5618-4C0A-9B87-409D5ECB68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5947" y="2036436"/>
            <a:ext cx="4334391" cy="4351323"/>
          </a:xfrm>
          <a:prstGeom prst="rect">
            <a:avLst/>
          </a:prstGeom>
        </p:spPr>
      </p:pic>
      <p:pic>
        <p:nvPicPr>
          <p:cNvPr id="4" name="Picture 3" descr="Tick mark to indicate something is correct.">
            <a:extLst>
              <a:ext uri="{FF2B5EF4-FFF2-40B4-BE49-F238E27FC236}">
                <a16:creationId xmlns:a16="http://schemas.microsoft.com/office/drawing/2014/main" id="{A5F4010C-768A-45F5-9B5A-D461A77C4A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27587" y="2036436"/>
            <a:ext cx="4334391" cy="4351323"/>
          </a:xfrm>
          <a:prstGeom prst="rect">
            <a:avLst/>
          </a:prstGeom>
        </p:spPr>
      </p:pic>
    </p:spTree>
    <p:extLst>
      <p:ext uri="{BB962C8B-B14F-4D97-AF65-F5344CB8AC3E}">
        <p14:creationId xmlns:p14="http://schemas.microsoft.com/office/powerpoint/2010/main" val="3035889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AB1F9-5CE3-4783-B473-4CF7832DEAF8}"/>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AE9506E7-27B7-4F87-B4FD-8A82C77E17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63291" y="2232895"/>
            <a:ext cx="4177760" cy="2501800"/>
          </a:xfrm>
          <a:prstGeom prst="rect">
            <a:avLst/>
          </a:prstGeom>
        </p:spPr>
      </p:pic>
      <p:sp>
        <p:nvSpPr>
          <p:cNvPr id="4" name="Rectangle 3">
            <a:extLst>
              <a:ext uri="{FF2B5EF4-FFF2-40B4-BE49-F238E27FC236}">
                <a16:creationId xmlns:a16="http://schemas.microsoft.com/office/drawing/2014/main" id="{7FBDEFF0-AF32-480E-8DE6-11E613452B15}"/>
              </a:ext>
            </a:extLst>
          </p:cNvPr>
          <p:cNvSpPr/>
          <p:nvPr userDrawn="1"/>
        </p:nvSpPr>
        <p:spPr>
          <a:xfrm>
            <a:off x="1163288" y="4590041"/>
            <a:ext cx="4177760" cy="3594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Arial" panose="020B0604020202020204" pitchFamily="34" charset="0"/>
                <a:cs typeface="Arial" panose="020B0604020202020204" pitchFamily="34" charset="0"/>
              </a:rPr>
              <a:t>Photo by Stage 7 Photography on </a:t>
            </a:r>
            <a:r>
              <a:rPr lang="en-GB" sz="1600" dirty="0" err="1">
                <a:latin typeface="Arial" panose="020B0604020202020204" pitchFamily="34" charset="0"/>
                <a:cs typeface="Arial" panose="020B0604020202020204" pitchFamily="34" charset="0"/>
              </a:rPr>
              <a:t>Unsplash</a:t>
            </a:r>
            <a:r>
              <a:rPr lang="nb-NO" sz="1600" dirty="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F846FBB-8E3D-4D96-9939-5FCD8D06D8E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908636" y="2553460"/>
            <a:ext cx="5341259" cy="2036581"/>
          </a:xfrm>
          <a:prstGeom prst="rect">
            <a:avLst/>
          </a:prstGeom>
        </p:spPr>
      </p:pic>
      <p:sp>
        <p:nvSpPr>
          <p:cNvPr id="7" name="Rectangle 6">
            <a:extLst>
              <a:ext uri="{FF2B5EF4-FFF2-40B4-BE49-F238E27FC236}">
                <a16:creationId xmlns:a16="http://schemas.microsoft.com/office/drawing/2014/main" id="{06DBECC4-2BF4-4B3E-9738-303D51B094FC}"/>
              </a:ext>
            </a:extLst>
          </p:cNvPr>
          <p:cNvSpPr/>
          <p:nvPr userDrawn="1"/>
        </p:nvSpPr>
        <p:spPr>
          <a:xfrm>
            <a:off x="5908636" y="4554973"/>
            <a:ext cx="5341259" cy="35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Lato" panose="020F0502020204030203" pitchFamily="34" charset="0"/>
                <a:cs typeface="Arial" panose="020B0604020202020204" pitchFamily="34" charset="0"/>
              </a:rPr>
              <a:t>Image by Gerd Altmann on </a:t>
            </a:r>
            <a:r>
              <a:rPr lang="en-GB" sz="1600" dirty="0" err="1">
                <a:solidFill>
                  <a:schemeClr val="tx1"/>
                </a:solidFill>
                <a:latin typeface="Arial" panose="020B0604020202020204" pitchFamily="34" charset="0"/>
                <a:ea typeface="Lato" panose="020F0502020204030203" pitchFamily="34" charset="0"/>
                <a:cs typeface="Arial" panose="020B0604020202020204" pitchFamily="34" charset="0"/>
              </a:rPr>
              <a:t>Pixabay</a:t>
            </a:r>
            <a:endParaRPr lang="en-GB" sz="1600" dirty="0">
              <a:solidFill>
                <a:schemeClr val="tx1"/>
              </a:solidFill>
              <a:latin typeface="Arial" panose="020B0604020202020204" pitchFamily="34" charset="0"/>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3976156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n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28363-81BC-423A-A7B0-BAE696C1D518}"/>
              </a:ext>
            </a:extLst>
          </p:cNvPr>
          <p:cNvSpPr>
            <a:spLocks noGrp="1"/>
          </p:cNvSpPr>
          <p:nvPr>
            <p:ph type="title"/>
          </p:nvPr>
        </p:nvSpPr>
        <p:spPr/>
        <p:txBody>
          <a:body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3A493E46-D2FA-45E2-8ADD-E7C386A934AF}"/>
              </a:ext>
            </a:extLst>
          </p:cNvPr>
          <p:cNvSpPr>
            <a:spLocks noGrp="1"/>
          </p:cNvSpPr>
          <p:nvPr>
            <p:ph type="body" sz="half" idx="2"/>
          </p:nvPr>
        </p:nvSpPr>
        <p:spPr>
          <a:xfrm>
            <a:off x="1566120" y="2057406"/>
            <a:ext cx="4600688" cy="3811588"/>
          </a:xfrm>
        </p:spPr>
        <p:txBody>
          <a:bodyPr>
            <a:normAutofit/>
          </a:bodyPr>
          <a:lstStyle>
            <a:lvl1pPr marL="0" indent="0">
              <a:buNone/>
              <a:defRPr sz="2401"/>
            </a:lvl1pPr>
            <a:lvl2pPr marL="457162" indent="0">
              <a:buNone/>
              <a:defRPr sz="1400"/>
            </a:lvl2pPr>
            <a:lvl3pPr marL="914318" indent="0">
              <a:buNone/>
              <a:defRPr sz="1200"/>
            </a:lvl3pPr>
            <a:lvl4pPr marL="1371480" indent="0">
              <a:buNone/>
              <a:defRPr sz="999"/>
            </a:lvl4pPr>
            <a:lvl5pPr marL="1828640" indent="0">
              <a:buNone/>
              <a:defRPr sz="999"/>
            </a:lvl5pPr>
            <a:lvl6pPr marL="2285800" indent="0">
              <a:buNone/>
              <a:defRPr sz="999"/>
            </a:lvl6pPr>
            <a:lvl7pPr marL="2742959" indent="0">
              <a:buNone/>
              <a:defRPr sz="999"/>
            </a:lvl7pPr>
            <a:lvl8pPr marL="3200119" indent="0">
              <a:buNone/>
              <a:defRPr sz="999"/>
            </a:lvl8pPr>
            <a:lvl9pPr marL="3657281" indent="0">
              <a:buNone/>
              <a:defRPr sz="999"/>
            </a:lvl9pPr>
          </a:lstStyle>
          <a:p>
            <a:pPr lvl="0"/>
            <a:r>
              <a:rPr lang="en-US" dirty="0"/>
              <a:t>Click to edit Master text styles</a:t>
            </a:r>
          </a:p>
        </p:txBody>
      </p:sp>
    </p:spTree>
    <p:extLst>
      <p:ext uri="{BB962C8B-B14F-4D97-AF65-F5344CB8AC3E}">
        <p14:creationId xmlns:p14="http://schemas.microsoft.com/office/powerpoint/2010/main" val="3019831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FULL">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3DC8662-08CF-4FE9-8E22-1D39F17D90C1}"/>
              </a:ext>
            </a:extLst>
          </p:cNvPr>
          <p:cNvSpPr>
            <a:spLocks noGrp="1"/>
          </p:cNvSpPr>
          <p:nvPr>
            <p:ph type="pic" sz="quarter" idx="12"/>
          </p:nvPr>
        </p:nvSpPr>
        <p:spPr>
          <a:xfrm>
            <a:off x="0" y="0"/>
            <a:ext cx="12192000" cy="6858000"/>
          </a:xfrm>
          <a:custGeom>
            <a:avLst/>
            <a:gdLst>
              <a:gd name="connsiteX0" fmla="*/ 2347605 w 18288000"/>
              <a:gd name="connsiteY0" fmla="*/ 2918507 h 10287000"/>
              <a:gd name="connsiteX1" fmla="*/ 2347605 w 18288000"/>
              <a:gd name="connsiteY1" fmla="*/ 7069540 h 10287000"/>
              <a:gd name="connsiteX2" fmla="*/ 15888511 w 18288000"/>
              <a:gd name="connsiteY2" fmla="*/ 7069540 h 10287000"/>
              <a:gd name="connsiteX3" fmla="*/ 15888511 w 18288000"/>
              <a:gd name="connsiteY3" fmla="*/ 2918507 h 10287000"/>
              <a:gd name="connsiteX4" fmla="*/ 0 w 18288000"/>
              <a:gd name="connsiteY4" fmla="*/ 0 h 10287000"/>
              <a:gd name="connsiteX5" fmla="*/ 18288000 w 18288000"/>
              <a:gd name="connsiteY5" fmla="*/ 0 h 10287000"/>
              <a:gd name="connsiteX6" fmla="*/ 18288000 w 18288000"/>
              <a:gd name="connsiteY6" fmla="*/ 10287000 h 10287000"/>
              <a:gd name="connsiteX7" fmla="*/ 0 w 18288000"/>
              <a:gd name="connsiteY7"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0" h="10287000">
                <a:moveTo>
                  <a:pt x="2347605" y="2918507"/>
                </a:moveTo>
                <a:lnTo>
                  <a:pt x="2347605" y="7069540"/>
                </a:lnTo>
                <a:lnTo>
                  <a:pt x="15888511" y="7069540"/>
                </a:lnTo>
                <a:lnTo>
                  <a:pt x="15888511" y="2918507"/>
                </a:lnTo>
                <a:close/>
                <a:moveTo>
                  <a:pt x="0" y="0"/>
                </a:moveTo>
                <a:lnTo>
                  <a:pt x="18288000" y="0"/>
                </a:lnTo>
                <a:lnTo>
                  <a:pt x="18288000" y="10287000"/>
                </a:lnTo>
                <a:lnTo>
                  <a:pt x="0" y="10287000"/>
                </a:lnTo>
                <a:close/>
              </a:path>
            </a:pathLst>
          </a:custGeom>
        </p:spPr>
        <p:txBody>
          <a:bodyPr wrap="square">
            <a:noAutofit/>
          </a:bodyPr>
          <a:lstStyle/>
          <a:p>
            <a:endParaRPr lang="en-GB" dirty="0"/>
          </a:p>
        </p:txBody>
      </p:sp>
      <p:sp>
        <p:nvSpPr>
          <p:cNvPr id="16" name="Rectangle 15">
            <a:extLst>
              <a:ext uri="{FF2B5EF4-FFF2-40B4-BE49-F238E27FC236}">
                <a16:creationId xmlns:a16="http://schemas.microsoft.com/office/drawing/2014/main" id="{FEC9A9C6-38A1-49A0-88BF-6127046B68BC}"/>
              </a:ext>
            </a:extLst>
          </p:cNvPr>
          <p:cNvSpPr/>
          <p:nvPr userDrawn="1"/>
        </p:nvSpPr>
        <p:spPr>
          <a:xfrm>
            <a:off x="1565074" y="1945675"/>
            <a:ext cx="9027271" cy="2767356"/>
          </a:xfrm>
          <a:prstGeom prst="rect">
            <a:avLst/>
          </a:prstGeom>
          <a:solidFill>
            <a:srgbClr val="E800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 name="TextBox 4">
            <a:extLst>
              <a:ext uri="{FF2B5EF4-FFF2-40B4-BE49-F238E27FC236}">
                <a16:creationId xmlns:a16="http://schemas.microsoft.com/office/drawing/2014/main" id="{440628B0-CF77-4AC9-80A2-D09A8F480E1E}"/>
              </a:ext>
            </a:extLst>
          </p:cNvPr>
          <p:cNvSpPr txBox="1"/>
          <p:nvPr userDrawn="1"/>
        </p:nvSpPr>
        <p:spPr>
          <a:xfrm>
            <a:off x="9872683" y="3959869"/>
            <a:ext cx="561372" cy="1077218"/>
          </a:xfrm>
          <a:prstGeom prst="rect">
            <a:avLst/>
          </a:prstGeom>
          <a:noFill/>
        </p:spPr>
        <p:txBody>
          <a:bodyPr wrap="none" rtlCol="0">
            <a:spAutoFit/>
          </a:bodyPr>
          <a:lstStyle/>
          <a:p>
            <a:r>
              <a:rPr lang="en-US" sz="6400" dirty="0">
                <a:solidFill>
                  <a:schemeClr val="bg1"/>
                </a:solidFill>
                <a:latin typeface="Arial Rounded MT Bold" panose="020F0704030504030204" pitchFamily="34" charset="0"/>
                <a:cs typeface="Arial" pitchFamily="34" charset="0"/>
              </a:rPr>
              <a:t>”</a:t>
            </a:r>
          </a:p>
        </p:txBody>
      </p:sp>
      <p:sp>
        <p:nvSpPr>
          <p:cNvPr id="15" name="Text Placeholder 14">
            <a:extLst>
              <a:ext uri="{FF2B5EF4-FFF2-40B4-BE49-F238E27FC236}">
                <a16:creationId xmlns:a16="http://schemas.microsoft.com/office/drawing/2014/main" id="{92DECFF9-1347-4BB4-9569-7B92ECAC290D}"/>
              </a:ext>
            </a:extLst>
          </p:cNvPr>
          <p:cNvSpPr>
            <a:spLocks noGrp="1"/>
          </p:cNvSpPr>
          <p:nvPr>
            <p:ph type="body" sz="quarter" idx="11" hasCustomPrompt="1"/>
          </p:nvPr>
        </p:nvSpPr>
        <p:spPr>
          <a:xfrm>
            <a:off x="6551087" y="4085940"/>
            <a:ext cx="3221567" cy="450851"/>
          </a:xfrm>
        </p:spPr>
        <p:txBody>
          <a:bodyPr/>
          <a:lstStyle>
            <a:lvl1pPr algn="r">
              <a:lnSpc>
                <a:spcPct val="100000"/>
              </a:lnSpc>
              <a:defRPr>
                <a:solidFill>
                  <a:schemeClr val="bg1"/>
                </a:solidFill>
              </a:defRPr>
            </a:lvl1pPr>
          </a:lstStyle>
          <a:p>
            <a:pPr lvl="0"/>
            <a:r>
              <a:rPr lang="en-GB" dirty="0"/>
              <a:t> Attribution</a:t>
            </a:r>
          </a:p>
        </p:txBody>
      </p:sp>
      <p:sp>
        <p:nvSpPr>
          <p:cNvPr id="13" name="Text Placeholder 12">
            <a:extLst>
              <a:ext uri="{FF2B5EF4-FFF2-40B4-BE49-F238E27FC236}">
                <a16:creationId xmlns:a16="http://schemas.microsoft.com/office/drawing/2014/main" id="{3A6777A3-74E2-4BCB-9562-0FB3487FDFF8}"/>
              </a:ext>
            </a:extLst>
          </p:cNvPr>
          <p:cNvSpPr>
            <a:spLocks noGrp="1"/>
          </p:cNvSpPr>
          <p:nvPr>
            <p:ph type="body" sz="quarter" idx="10" hasCustomPrompt="1"/>
          </p:nvPr>
        </p:nvSpPr>
        <p:spPr>
          <a:xfrm>
            <a:off x="2332386" y="2037889"/>
            <a:ext cx="7440268" cy="1921977"/>
          </a:xfrm>
        </p:spPr>
        <p:txBody>
          <a:bodyPr/>
          <a:lstStyle>
            <a:lvl1pPr algn="l">
              <a:lnSpc>
                <a:spcPct val="114000"/>
              </a:lnSpc>
              <a:spcBef>
                <a:spcPts val="0"/>
              </a:spcBef>
              <a:defRPr>
                <a:solidFill>
                  <a:schemeClr val="bg1"/>
                </a:solidFill>
              </a:defRPr>
            </a:lvl1pPr>
          </a:lstStyle>
          <a:p>
            <a:pPr lvl="0"/>
            <a:r>
              <a:rPr lang="en-US" dirty="0"/>
              <a:t>Quotation text</a:t>
            </a:r>
          </a:p>
        </p:txBody>
      </p:sp>
      <p:sp>
        <p:nvSpPr>
          <p:cNvPr id="4" name="TextBox 3">
            <a:extLst>
              <a:ext uri="{FF2B5EF4-FFF2-40B4-BE49-F238E27FC236}">
                <a16:creationId xmlns:a16="http://schemas.microsoft.com/office/drawing/2014/main" id="{1C1E98C8-69A7-430D-B173-A2822F8BED8C}"/>
              </a:ext>
            </a:extLst>
          </p:cNvPr>
          <p:cNvSpPr txBox="1"/>
          <p:nvPr userDrawn="1"/>
        </p:nvSpPr>
        <p:spPr>
          <a:xfrm>
            <a:off x="1618466" y="1906240"/>
            <a:ext cx="766548" cy="1077218"/>
          </a:xfrm>
          <a:prstGeom prst="rect">
            <a:avLst/>
          </a:prstGeom>
          <a:noFill/>
        </p:spPr>
        <p:txBody>
          <a:bodyPr wrap="square" rtlCol="0">
            <a:spAutoFit/>
          </a:bodyPr>
          <a:lstStyle/>
          <a:p>
            <a:r>
              <a:rPr lang="en-US" sz="6400" dirty="0">
                <a:solidFill>
                  <a:schemeClr val="bg1"/>
                </a:solidFill>
                <a:latin typeface="Arial Rounded MT Bold" panose="020F0704030504030204" pitchFamily="34" charset="0"/>
                <a:ea typeface="Lato" panose="020F0502020204030203" pitchFamily="34" charset="0"/>
                <a:cs typeface="Calibri" panose="020F0502020204030204" pitchFamily="34" charset="0"/>
              </a:rPr>
              <a:t>“</a:t>
            </a:r>
          </a:p>
        </p:txBody>
      </p:sp>
    </p:spTree>
    <p:extLst>
      <p:ext uri="{BB962C8B-B14F-4D97-AF65-F5344CB8AC3E}">
        <p14:creationId xmlns:p14="http://schemas.microsoft.com/office/powerpoint/2010/main" val="4065331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E6005B"/>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 name="Picture 9">
            <a:extLst>
              <a:ext uri="{FF2B5EF4-FFF2-40B4-BE49-F238E27FC236}">
                <a16:creationId xmlns:a16="http://schemas.microsoft.com/office/drawing/2014/main" id="{99B026E5-3198-8D4C-956B-0E8532CD5782}"/>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3" name="Date Placeholder 3">
            <a:extLst>
              <a:ext uri="{FF2B5EF4-FFF2-40B4-BE49-F238E27FC236}">
                <a16:creationId xmlns:a16="http://schemas.microsoft.com/office/drawing/2014/main" id="{8B58F904-7080-FE43-A777-0CCCA7DE6BAB}"/>
              </a:ext>
            </a:extLst>
          </p:cNvPr>
          <p:cNvSpPr>
            <a:spLocks noGrp="1"/>
          </p:cNvSpPr>
          <p:nvPr>
            <p:ph type="dt" sz="half" idx="10"/>
          </p:nvPr>
        </p:nvSpPr>
        <p:spPr>
          <a:xfrm>
            <a:off x="6275386" y="6057900"/>
            <a:ext cx="5473701" cy="358774"/>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26/10/2021</a:t>
            </a:fld>
            <a:endParaRPr lang="en-US" dirty="0"/>
          </a:p>
        </p:txBody>
      </p:sp>
    </p:spTree>
    <p:extLst>
      <p:ext uri="{BB962C8B-B14F-4D97-AF65-F5344CB8AC3E}">
        <p14:creationId xmlns:p14="http://schemas.microsoft.com/office/powerpoint/2010/main" val="180805027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27B1006-5B2E-AD4B-9259-BC08A404C57A}"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28954-FE02-1743-AE11-8F3479115A46}" type="slidenum">
              <a:rPr lang="en-US" smtClean="0"/>
              <a:t>‹#›</a:t>
            </a:fld>
            <a:endParaRPr lang="en-US"/>
          </a:p>
        </p:txBody>
      </p:sp>
    </p:spTree>
    <p:extLst>
      <p:ext uri="{BB962C8B-B14F-4D97-AF65-F5344CB8AC3E}">
        <p14:creationId xmlns:p14="http://schemas.microsoft.com/office/powerpoint/2010/main" val="1258001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fld id="{197342E9-89D0-D246-B0E5-635614E13D75}" type="datetime1">
              <a:rPr lang="en-GB" smtClean="0"/>
              <a:pPr/>
              <a:t>26/10/2021</a:t>
            </a:fld>
            <a:endParaRPr lang="en-US" dirty="0"/>
          </a:p>
        </p:txBody>
      </p:sp>
    </p:spTree>
    <p:extLst>
      <p:ext uri="{BB962C8B-B14F-4D97-AF65-F5344CB8AC3E}">
        <p14:creationId xmlns:p14="http://schemas.microsoft.com/office/powerpoint/2010/main" val="230340292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Date Placeholder 3">
            <a:extLst>
              <a:ext uri="{FF2B5EF4-FFF2-40B4-BE49-F238E27FC236}">
                <a16:creationId xmlns:a16="http://schemas.microsoft.com/office/drawing/2014/main" id="{407DCF46-D938-064E-964C-1B90111009F0}"/>
              </a:ext>
            </a:extLst>
          </p:cNvPr>
          <p:cNvSpPr>
            <a:spLocks noGrp="1"/>
          </p:cNvSpPr>
          <p:nvPr>
            <p:ph type="dt" sz="half" idx="10"/>
          </p:nvPr>
        </p:nvSpPr>
        <p:spPr>
          <a:xfrm>
            <a:off x="6275388" y="6057899"/>
            <a:ext cx="5473699"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26/10/2021</a:t>
            </a:fld>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tretch>
            <a:fillRect/>
          </a:stretch>
        </p:blipFill>
        <p:spPr>
          <a:xfrm>
            <a:off x="442913" y="800100"/>
            <a:ext cx="3427412" cy="1009958"/>
          </a:xfrm>
          <a:prstGeom prst="rect">
            <a:avLst/>
          </a:prstGeom>
        </p:spPr>
      </p:pic>
    </p:spTree>
    <p:extLst>
      <p:ext uri="{BB962C8B-B14F-4D97-AF65-F5344CB8AC3E}">
        <p14:creationId xmlns:p14="http://schemas.microsoft.com/office/powerpoint/2010/main" val="268893078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843242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7" name="Picture 6">
            <a:extLst>
              <a:ext uri="{FF2B5EF4-FFF2-40B4-BE49-F238E27FC236}">
                <a16:creationId xmlns:a16="http://schemas.microsoft.com/office/drawing/2014/main" id="{0E8EB9E1-DFB3-5C47-B4B9-9B8765B8640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AAEC381-AE42-7E44-9B48-79580631F97C}"/>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1" name="Rectangle 10">
            <a:extLst>
              <a:ext uri="{FF2B5EF4-FFF2-40B4-BE49-F238E27FC236}">
                <a16:creationId xmlns:a16="http://schemas.microsoft.com/office/drawing/2014/main" id="{2EF2C38B-13DA-064A-AF49-AA97B43EDAB3}"/>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A03B6-F236-5D46-B133-E912BE6844F9}"/>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088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5" name="Rectangle 4">
            <a:extLst>
              <a:ext uri="{FF2B5EF4-FFF2-40B4-BE49-F238E27FC236}">
                <a16:creationId xmlns:a16="http://schemas.microsoft.com/office/drawing/2014/main" id="{83CF8FDB-11E0-114D-9049-11851FC6CA6B}"/>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534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3215682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863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3044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66D5397D-FD76-2E4F-8BFA-B5599B1CF4C8}"/>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07B00AC3-9B1E-2E4B-BC7B-406D8A38D125}"/>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5" name="Rectangle 14">
            <a:extLst>
              <a:ext uri="{FF2B5EF4-FFF2-40B4-BE49-F238E27FC236}">
                <a16:creationId xmlns:a16="http://schemas.microsoft.com/office/drawing/2014/main" id="{25FEA125-D139-1A4D-A206-2BABBEE26DC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4871E7-C776-E845-B38B-91971ED5353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321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375C663E-9DDC-5B49-A342-3EE51697074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5" name="Text Placeholder 11">
            <a:extLst>
              <a:ext uri="{FF2B5EF4-FFF2-40B4-BE49-F238E27FC236}">
                <a16:creationId xmlns:a16="http://schemas.microsoft.com/office/drawing/2014/main" id="{B5743288-93C1-B747-B6D2-E62ECB66A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8DE6B900-0CAE-6B4C-B741-178AD460BD32}"/>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A1B2DE-F07F-8147-AD48-234D917280D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27B1006-5B2E-AD4B-9259-BC08A404C57A}"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28954-FE02-1743-AE11-8F3479115A46}" type="slidenum">
              <a:rPr lang="en-US" smtClean="0"/>
              <a:t>‹#›</a:t>
            </a:fld>
            <a:endParaRPr lang="en-US"/>
          </a:p>
        </p:txBody>
      </p:sp>
    </p:spTree>
    <p:extLst>
      <p:ext uri="{BB962C8B-B14F-4D97-AF65-F5344CB8AC3E}">
        <p14:creationId xmlns:p14="http://schemas.microsoft.com/office/powerpoint/2010/main" val="1517852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0" name="Picture 9">
            <a:extLst>
              <a:ext uri="{FF2B5EF4-FFF2-40B4-BE49-F238E27FC236}">
                <a16:creationId xmlns:a16="http://schemas.microsoft.com/office/drawing/2014/main" id="{3F5E1427-DD3F-9240-BD4A-0CC21218DF6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DC3E782-E2DF-224A-8EC7-F432750D9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6" name="Rectangle 15">
            <a:extLst>
              <a:ext uri="{FF2B5EF4-FFF2-40B4-BE49-F238E27FC236}">
                <a16:creationId xmlns:a16="http://schemas.microsoft.com/office/drawing/2014/main" id="{D618504C-E8A7-EA43-8DA0-0CE9310D674A}"/>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BB3217-4ECB-9C4E-B129-4CD1A7606E4D}"/>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626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524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55C3A-3FE6-774C-8B42-DE78E4C581E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20" name="Text Placeholder 11">
            <a:extLst>
              <a:ext uri="{FF2B5EF4-FFF2-40B4-BE49-F238E27FC236}">
                <a16:creationId xmlns:a16="http://schemas.microsoft.com/office/drawing/2014/main" id="{3EFCAB50-6370-994D-BF7A-C505E83CFC1D}"/>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E6005B"/>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3" name="Picture 2">
            <a:extLst>
              <a:ext uri="{FF2B5EF4-FFF2-40B4-BE49-F238E27FC236}">
                <a16:creationId xmlns:a16="http://schemas.microsoft.com/office/drawing/2014/main" id="{A3650F2B-C9D3-F54A-91EC-BEDF952B03AE}"/>
              </a:ext>
            </a:extLst>
          </p:cNvPr>
          <p:cNvPicPr>
            <a:picLocks noChangeAspect="1"/>
          </p:cNvPicPr>
          <p:nvPr userDrawn="1"/>
        </p:nvPicPr>
        <p:blipFill>
          <a:blip r:embed="rId3"/>
          <a:stretch>
            <a:fillRect/>
          </a:stretch>
        </p:blipFill>
        <p:spPr>
          <a:xfrm>
            <a:off x="442913" y="1010601"/>
            <a:ext cx="963720" cy="797561"/>
          </a:xfrm>
          <a:prstGeom prst="rect">
            <a:avLst/>
          </a:prstGeom>
        </p:spPr>
      </p:pic>
      <p:pic>
        <p:nvPicPr>
          <p:cNvPr id="26" name="Picture 25">
            <a:extLst>
              <a:ext uri="{FF2B5EF4-FFF2-40B4-BE49-F238E27FC236}">
                <a16:creationId xmlns:a16="http://schemas.microsoft.com/office/drawing/2014/main" id="{6AAD6DD1-3573-E54F-8768-B0CFC8AFB67A}"/>
              </a:ext>
            </a:extLst>
          </p:cNvPr>
          <p:cNvPicPr>
            <a:picLocks noChangeAspect="1"/>
          </p:cNvPicPr>
          <p:nvPr userDrawn="1"/>
        </p:nvPicPr>
        <p:blipFill>
          <a:blip r:embed="rId3"/>
          <a:stretch>
            <a:fillRect/>
          </a:stretch>
        </p:blipFill>
        <p:spPr>
          <a:xfrm rot="10800000">
            <a:off x="10785366" y="4899977"/>
            <a:ext cx="963720" cy="797561"/>
          </a:xfrm>
          <a:prstGeom prst="rect">
            <a:avLst/>
          </a:prstGeom>
        </p:spPr>
      </p:pic>
      <p:sp>
        <p:nvSpPr>
          <p:cNvPr id="11" name="Rectangle 10">
            <a:extLst>
              <a:ext uri="{FF2B5EF4-FFF2-40B4-BE49-F238E27FC236}">
                <a16:creationId xmlns:a16="http://schemas.microsoft.com/office/drawing/2014/main" id="{694A2B9C-4747-EB44-AD6F-78827347139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E4C44A-5626-1B42-B24C-44A8F39FB460}"/>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245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B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rgbClr val="F07D00"/>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2" name="Picture 11">
            <a:extLst>
              <a:ext uri="{FF2B5EF4-FFF2-40B4-BE49-F238E27FC236}">
                <a16:creationId xmlns:a16="http://schemas.microsoft.com/office/drawing/2014/main" id="{2EC1597D-B745-8C47-9BCA-19CC45F98067}"/>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DB81DC7A-6B12-7D4A-B479-9DCA38495772}"/>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1382277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tle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12688"/>
            <a:ext cx="11306173" cy="1825399"/>
          </a:xfrm>
          <a:prstGeom prst="rect">
            <a:avLst/>
          </a:prstGeom>
        </p:spPr>
        <p:txBody>
          <a:bodyPr lIns="0" rIns="90000" anchor="b"/>
          <a:lstStyle>
            <a:lvl1pPr algn="l">
              <a:defRPr sz="6000" b="1">
                <a:solidFill>
                  <a:srgbClr val="00A6E2"/>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65D9431-5C22-DF40-B12F-3B430B2D2AE1}"/>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9" name="Rectangle 8">
            <a:extLst>
              <a:ext uri="{FF2B5EF4-FFF2-40B4-BE49-F238E27FC236}">
                <a16:creationId xmlns:a16="http://schemas.microsoft.com/office/drawing/2014/main" id="{397678BD-869E-C64D-BBB5-DB38A6A8CF00}"/>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EFAD923B-E667-FD45-B41A-12791D221D10}"/>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4129566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rmal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00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1"/>
            <a:ext cx="12192000" cy="4526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0B24E7D-7F6A-0541-9FC9-D284AAA24340}"/>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6" name="Rectangle 15">
            <a:extLst>
              <a:ext uri="{FF2B5EF4-FFF2-40B4-BE49-F238E27FC236}">
                <a16:creationId xmlns:a16="http://schemas.microsoft.com/office/drawing/2014/main" id="{81441CAE-3F74-A749-B92B-BA7301BD3CC4}"/>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7" name="Text Placeholder 11">
            <a:extLst>
              <a:ext uri="{FF2B5EF4-FFF2-40B4-BE49-F238E27FC236}">
                <a16:creationId xmlns:a16="http://schemas.microsoft.com/office/drawing/2014/main" id="{3986C3D8-75F2-AF4D-852E-617DA34AB6C7}"/>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2198669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9C6C068-799F-5647-86FD-975D93E27D3F}"/>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8" name="Text Placeholder 11">
            <a:extLst>
              <a:ext uri="{FF2B5EF4-FFF2-40B4-BE49-F238E27FC236}">
                <a16:creationId xmlns:a16="http://schemas.microsoft.com/office/drawing/2014/main" id="{77A12D8D-2172-A24B-A568-26FC3B4B283B}"/>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017F"/>
                </a:solidFill>
              </a:defRPr>
            </a:lvl1pPr>
          </a:lstStyle>
          <a:p>
            <a:pPr lvl="0"/>
            <a:r>
              <a:rPr lang="en-GB" dirty="0"/>
              <a:t>Click to edit Master text styles</a:t>
            </a:r>
          </a:p>
        </p:txBody>
      </p:sp>
    </p:spTree>
    <p:extLst>
      <p:ext uri="{BB962C8B-B14F-4D97-AF65-F5344CB8AC3E}">
        <p14:creationId xmlns:p14="http://schemas.microsoft.com/office/powerpoint/2010/main" val="33098606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ld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3"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3D2627D-3696-4F4C-8BC6-79103D22C236}"/>
              </a:ext>
            </a:extLst>
          </p:cNvPr>
          <p:cNvSpPr/>
          <p:nvPr userDrawn="1"/>
        </p:nvSpPr>
        <p:spPr>
          <a:xfrm>
            <a:off x="0" y="1"/>
            <a:ext cx="12192000" cy="4526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5871FCE-6DA7-5549-92C6-554D5232A266}"/>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240039B7-FA62-F24C-BCFF-BA21679AD8B7}"/>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E8DC3CBE-2843-1642-BD7A-5C7A9BC16E2C}"/>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1123940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ld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66867788-B905-9E45-B992-B2C5D2894330}"/>
              </a:ext>
            </a:extLst>
          </p:cNvPr>
          <p:cNvSpPr/>
          <p:nvPr userDrawn="1"/>
        </p:nvSpPr>
        <p:spPr>
          <a:xfrm>
            <a:off x="0" y="1"/>
            <a:ext cx="12192000" cy="4526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6651983-37A2-2345-917B-4559D70F4392}"/>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89B5E4C-2015-A748-95FB-CF22799B0CD6}"/>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946CC34B-1499-F541-84B4-B09C59E3E203}"/>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821E69"/>
                </a:solidFill>
              </a:defRPr>
            </a:lvl1pPr>
          </a:lstStyle>
          <a:p>
            <a:pPr lvl="0"/>
            <a:r>
              <a:rPr lang="en-GB" dirty="0"/>
              <a:t>Click to edit Master text styles</a:t>
            </a:r>
          </a:p>
        </p:txBody>
      </p:sp>
    </p:spTree>
    <p:extLst>
      <p:ext uri="{BB962C8B-B14F-4D97-AF65-F5344CB8AC3E}">
        <p14:creationId xmlns:p14="http://schemas.microsoft.com/office/powerpoint/2010/main" val="7192264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sual Green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D9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D5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BF3AFFF2-502D-054E-B5DC-66A77A6B8A6E}"/>
              </a:ext>
            </a:extLst>
          </p:cNvPr>
          <p:cNvSpPr/>
          <p:nvPr userDrawn="1"/>
        </p:nvSpPr>
        <p:spPr>
          <a:xfrm>
            <a:off x="0" y="1"/>
            <a:ext cx="12192000" cy="4526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73C732-A419-E840-970E-326B7FDD4684}"/>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84D91E44-21DE-A842-8B5E-6AD38E86E746}"/>
              </a:ext>
            </a:extLst>
          </p:cNvPr>
          <p:cNvSpPr/>
          <p:nvPr userDrawn="1"/>
        </p:nvSpPr>
        <p:spPr>
          <a:xfrm>
            <a:off x="0" y="6742113"/>
            <a:ext cx="12191999" cy="1259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69BF5122-5B53-AF4A-BB6D-678ABD2D40E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D533"/>
                </a:solidFill>
              </a:defRPr>
            </a:lvl1pPr>
          </a:lstStyle>
          <a:p>
            <a:pPr lvl="0"/>
            <a:r>
              <a:rPr lang="en-GB" dirty="0"/>
              <a:t>Click to edit Master text styles</a:t>
            </a:r>
          </a:p>
        </p:txBody>
      </p:sp>
    </p:spTree>
    <p:extLst>
      <p:ext uri="{BB962C8B-B14F-4D97-AF65-F5344CB8AC3E}">
        <p14:creationId xmlns:p14="http://schemas.microsoft.com/office/powerpoint/2010/main" val="2004807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27B1006-5B2E-AD4B-9259-BC08A404C57A}"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28954-FE02-1743-AE11-8F3479115A46}" type="slidenum">
              <a:rPr lang="en-US" smtClean="0"/>
              <a:t>‹#›</a:t>
            </a:fld>
            <a:endParaRPr lang="en-US"/>
          </a:p>
        </p:txBody>
      </p:sp>
    </p:spTree>
    <p:extLst>
      <p:ext uri="{BB962C8B-B14F-4D97-AF65-F5344CB8AC3E}">
        <p14:creationId xmlns:p14="http://schemas.microsoft.com/office/powerpoint/2010/main" val="3962635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B3F0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B3F07"/>
                </a:solidFill>
              </a:defRPr>
            </a:lvl1pPr>
          </a:lstStyle>
          <a:p>
            <a:pPr lvl="0"/>
            <a:r>
              <a:rPr lang="en-GB" dirty="0"/>
              <a:t>Click to edit Master text styles</a:t>
            </a:r>
          </a:p>
        </p:txBody>
      </p:sp>
    </p:spTree>
    <p:extLst>
      <p:ext uri="{BB962C8B-B14F-4D97-AF65-F5344CB8AC3E}">
        <p14:creationId xmlns:p14="http://schemas.microsoft.com/office/powerpoint/2010/main" val="5873511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2100156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EC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1614585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5B0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5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5B0AC"/>
                </a:solidFill>
              </a:defRPr>
            </a:lvl1pPr>
          </a:lstStyle>
          <a:p>
            <a:pPr lvl="0"/>
            <a:r>
              <a:rPr lang="en-GB" dirty="0"/>
              <a:t>Click to edit Master text styles</a:t>
            </a:r>
          </a:p>
        </p:txBody>
      </p:sp>
    </p:spTree>
    <p:extLst>
      <p:ext uri="{BB962C8B-B14F-4D97-AF65-F5344CB8AC3E}">
        <p14:creationId xmlns:p14="http://schemas.microsoft.com/office/powerpoint/2010/main" val="36922351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90F54-2FD9-B744-B972-C1D92C843C23}"/>
              </a:ext>
            </a:extLst>
          </p:cNvPr>
          <p:cNvSpPr/>
          <p:nvPr userDrawn="1"/>
        </p:nvSpPr>
        <p:spPr>
          <a:xfrm>
            <a:off x="1" y="431386"/>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04446B3-A205-CB44-8165-EDDF1073E3F0}"/>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6" name="TextBox 5">
            <a:extLst>
              <a:ext uri="{FF2B5EF4-FFF2-40B4-BE49-F238E27FC236}">
                <a16:creationId xmlns:a16="http://schemas.microsoft.com/office/drawing/2014/main" id="{7D96A658-0183-444F-91C4-2F380978AAE1}"/>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E6005B"/>
                </a:solidFill>
              </a:rPr>
              <a:t>Thank you</a:t>
            </a:r>
          </a:p>
        </p:txBody>
      </p:sp>
    </p:spTree>
    <p:extLst>
      <p:ext uri="{BB962C8B-B14F-4D97-AF65-F5344CB8AC3E}">
        <p14:creationId xmlns:p14="http://schemas.microsoft.com/office/powerpoint/2010/main" val="1666951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3252D-FA87-8946-98E6-F10F7EFB191B}"/>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pic>
        <p:nvPicPr>
          <p:cNvPr id="10" name="Picture 9">
            <a:extLst>
              <a:ext uri="{FF2B5EF4-FFF2-40B4-BE49-F238E27FC236}">
                <a16:creationId xmlns:a16="http://schemas.microsoft.com/office/drawing/2014/main" id="{146BD13E-6F12-BA45-881A-F273DAED034A}"/>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9E043D"/>
                </a:solidFill>
              </a:rPr>
              <a:t>Thank you</a:t>
            </a:r>
          </a:p>
        </p:txBody>
      </p:sp>
    </p:spTree>
    <p:extLst>
      <p:ext uri="{BB962C8B-B14F-4D97-AF65-F5344CB8AC3E}">
        <p14:creationId xmlns:p14="http://schemas.microsoft.com/office/powerpoint/2010/main" val="2579867698"/>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18EEC-D27C-9844-8F9A-431793B5929C}"/>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FE3E8BC-7439-0742-A9FC-77BBB38EF7AF}"/>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9" name="TextBox 8">
            <a:extLst>
              <a:ext uri="{FF2B5EF4-FFF2-40B4-BE49-F238E27FC236}">
                <a16:creationId xmlns:a16="http://schemas.microsoft.com/office/drawing/2014/main" id="{C3E62ECB-71C5-2342-A1AF-B7DAA1E1B964}"/>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spTree>
    <p:extLst>
      <p:ext uri="{BB962C8B-B14F-4D97-AF65-F5344CB8AC3E}">
        <p14:creationId xmlns:p14="http://schemas.microsoft.com/office/powerpoint/2010/main" val="42477300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prstGeom prst="rect">
            <a:avLst/>
          </a:prstGeom>
          <a:solidFill>
            <a:srgbClr val="6F2C91"/>
          </a:solidFill>
        </p:spPr>
        <p:txBody>
          <a:bodyPr anchor="ct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558800" y="1447801"/>
            <a:ext cx="11074400" cy="1883592"/>
          </a:xfrm>
        </p:spPr>
        <p:txBody>
          <a:bodyPr/>
          <a:lstStyle>
            <a:lvl1pPr>
              <a:defRPr>
                <a:solidFill>
                  <a:srgbClr val="053663"/>
                </a:solidFill>
              </a:defRPr>
            </a:lvl1pPr>
            <a:lvl2pPr>
              <a:defRPr>
                <a:solidFill>
                  <a:srgbClr val="053663"/>
                </a:solidFill>
              </a:defRPr>
            </a:lvl2pPr>
            <a:lvl3pPr>
              <a:defRPr>
                <a:solidFill>
                  <a:srgbClr val="053663"/>
                </a:solidFill>
              </a:defRPr>
            </a:lvl3pPr>
            <a:lvl4pPr>
              <a:defRPr>
                <a:solidFill>
                  <a:srgbClr val="053663"/>
                </a:solidFill>
              </a:defRPr>
            </a:lvl4pPr>
            <a:lvl5pPr>
              <a:defRPr>
                <a:solidFill>
                  <a:srgbClr val="05366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565482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xfrm>
            <a:off x="10956448" y="6505576"/>
            <a:ext cx="205184" cy="143629"/>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3554490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Dark Background w Text">
    <p:bg>
      <p:bgPr>
        <a:solidFill>
          <a:srgbClr val="114C8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219200" y="685800"/>
            <a:ext cx="9855200" cy="5105400"/>
          </a:xfrm>
        </p:spPr>
        <p:txBody>
          <a:bodyPr/>
          <a:lstStyle>
            <a:lvl1pPr>
              <a:defRPr>
                <a:solidFill>
                  <a:schemeClr val="bg1"/>
                </a:solidFill>
              </a:defRPr>
            </a:lvl1pPr>
            <a:lvl2pPr>
              <a:defRPr>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86631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27B1006-5B2E-AD4B-9259-BC08A404C57A}" type="datetimeFigureOut">
              <a:rPr lang="en-US" smtClean="0"/>
              <a:t>10/26/2021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428954-FE02-1743-AE11-8F3479115A46}" type="slidenum">
              <a:rPr lang="en-US" smtClean="0"/>
              <a:t>‹#›</a:t>
            </a:fld>
            <a:endParaRPr lang="en-US"/>
          </a:p>
        </p:txBody>
      </p:sp>
    </p:spTree>
    <p:extLst>
      <p:ext uri="{BB962C8B-B14F-4D97-AF65-F5344CB8AC3E}">
        <p14:creationId xmlns:p14="http://schemas.microsoft.com/office/powerpoint/2010/main" val="38381669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Large Tex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a:xfrm>
            <a:off x="2193925" y="6436800"/>
            <a:ext cx="3528000" cy="216000"/>
          </a:xfrm>
          <a:prstGeom prst="rect">
            <a:avLst/>
          </a:prstGeom>
        </p:spPr>
        <p:txBody>
          <a:bodyPr/>
          <a:lstStyle/>
          <a:p>
            <a:r>
              <a:rPr lang="en-GB"/>
              <a:t>Presentation title</a:t>
            </a:r>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p>
            <a:fld id="{2987031C-9901-4EF0-9F2F-2A2E1AE069F5}" type="slidenum">
              <a:rPr lang="en-GB" smtClean="0"/>
              <a:t>‹#›</a:t>
            </a:fld>
            <a:endParaRPr lang="en-GB"/>
          </a:p>
        </p:txBody>
      </p:sp>
      <p:sp>
        <p:nvSpPr>
          <p:cNvPr id="8" name="Text Placeholder 7">
            <a:extLst>
              <a:ext uri="{FF2B5EF4-FFF2-40B4-BE49-F238E27FC236}">
                <a16:creationId xmlns:a16="http://schemas.microsoft.com/office/drawing/2014/main" id="{14E34C90-5B76-634C-9EA9-F3936B09497B}"/>
              </a:ext>
            </a:extLst>
          </p:cNvPr>
          <p:cNvSpPr>
            <a:spLocks noGrp="1"/>
          </p:cNvSpPr>
          <p:nvPr>
            <p:ph type="body" sz="quarter" idx="13"/>
          </p:nvPr>
        </p:nvSpPr>
        <p:spPr>
          <a:xfrm>
            <a:off x="324000" y="1223999"/>
            <a:ext cx="7596000" cy="4860000"/>
          </a:xfrm>
        </p:spPr>
        <p:txBody>
          <a:bodyPr numCol="1" spcCol="288000"/>
          <a:lstStyle>
            <a:lvl1pPr marL="288000" indent="-288000">
              <a:spcBef>
                <a:spcPts val="500"/>
              </a:spcBef>
              <a:spcAft>
                <a:spcPts val="1000"/>
              </a:spcAft>
              <a:defRPr sz="3000"/>
            </a:lvl1pPr>
            <a:lvl4pPr marL="180000" indent="-180000">
              <a:spcBef>
                <a:spcPts val="0"/>
              </a:spcBef>
              <a:spcAft>
                <a:spcPts val="500"/>
              </a:spcAft>
              <a:defRPr sz="2000"/>
            </a:lvl4pPr>
            <a:lvl5pPr marL="180000" indent="-18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4DD44D8D-8ECB-7A4C-A709-836F52699E2E}"/>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341880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a:prstGeom prst="rect">
            <a:avLst/>
          </a:prstGeom>
        </p:spPr>
        <p:txBody>
          <a:bodyPr/>
          <a:lstStyle>
            <a:lvl1pPr algn="l">
              <a:defRPr sz="4000" b="1" cap="all">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3976016"/>
            <a:ext cx="10363200" cy="4308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6403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8746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4" y="1223845"/>
            <a:ext cx="7849139" cy="2226855"/>
          </a:xfrm>
        </p:spPr>
        <p:txBody>
          <a:bodyPr anchor="t">
            <a:normAutofit/>
          </a:bodyPr>
          <a:lstStyle>
            <a:lvl1pPr algn="l">
              <a:defRPr sz="3600"/>
            </a:lvl1pPr>
          </a:lstStyle>
          <a:p>
            <a:r>
              <a:rPr lang="en-US" dirty="0"/>
              <a:t>Click to edit Master title style</a:t>
            </a:r>
          </a:p>
        </p:txBody>
      </p:sp>
      <p:sp>
        <p:nvSpPr>
          <p:cNvPr id="3" name="Subtitle 2"/>
          <p:cNvSpPr>
            <a:spLocks noGrp="1"/>
          </p:cNvSpPr>
          <p:nvPr>
            <p:ph type="subTitle" idx="1" hasCustomPrompt="1"/>
          </p:nvPr>
        </p:nvSpPr>
        <p:spPr>
          <a:xfrm>
            <a:off x="1524001" y="3602039"/>
            <a:ext cx="9144001" cy="1972855"/>
          </a:xfrm>
        </p:spPr>
        <p:txBody>
          <a:bodyPr>
            <a:normAutofit/>
          </a:bodyPr>
          <a:lstStyle>
            <a:lvl1pPr marL="0" indent="0" algn="l">
              <a:lnSpc>
                <a:spcPct val="100000"/>
              </a:lnSpc>
              <a:buNone/>
              <a:defRPr sz="2400">
                <a:solidFill>
                  <a:schemeClr val="tx1"/>
                </a:solidFill>
                <a:latin typeface="Arial" panose="020B0604020202020204" pitchFamily="34" charset="0"/>
                <a:cs typeface="Arial" panose="020B0604020202020204" pitchFamily="34" charset="0"/>
              </a:defRPr>
            </a:lvl1pPr>
            <a:lvl2pPr marL="457162" indent="0" algn="ctr">
              <a:buNone/>
              <a:defRPr sz="2000"/>
            </a:lvl2pPr>
            <a:lvl3pPr marL="914318" indent="0" algn="ctr">
              <a:buNone/>
              <a:defRPr sz="1800"/>
            </a:lvl3pPr>
            <a:lvl4pPr marL="1371480" indent="0" algn="ctr">
              <a:buNone/>
              <a:defRPr sz="1600"/>
            </a:lvl4pPr>
            <a:lvl5pPr marL="1828640" indent="0" algn="ctr">
              <a:buNone/>
              <a:defRPr sz="1600"/>
            </a:lvl5pPr>
            <a:lvl6pPr marL="2285800" indent="0" algn="ctr">
              <a:buNone/>
              <a:defRPr sz="1600"/>
            </a:lvl6pPr>
            <a:lvl7pPr marL="2742959" indent="0" algn="ctr">
              <a:buNone/>
              <a:defRPr sz="1600"/>
            </a:lvl7pPr>
            <a:lvl8pPr marL="3200119" indent="0" algn="ctr">
              <a:buNone/>
              <a:defRPr sz="1600"/>
            </a:lvl8pPr>
            <a:lvl9pPr marL="3657281" indent="0" algn="ctr">
              <a:buNone/>
              <a:defRPr sz="1600"/>
            </a:lvl9pPr>
          </a:lstStyle>
          <a:p>
            <a:r>
              <a:rPr lang="en-US" dirty="0"/>
              <a:t>Module name</a:t>
            </a:r>
          </a:p>
          <a:p>
            <a:r>
              <a:rPr lang="en-US" dirty="0"/>
              <a:t>Title First-name Last-name</a:t>
            </a:r>
          </a:p>
          <a:p>
            <a:r>
              <a:rPr lang="en-US" dirty="0"/>
              <a:t>Department</a:t>
            </a:r>
          </a:p>
          <a:p>
            <a:r>
              <a:rPr lang="en-US" dirty="0"/>
              <a:t>Nottingham Trent University</a:t>
            </a:r>
          </a:p>
        </p:txBody>
      </p:sp>
      <p:pic>
        <p:nvPicPr>
          <p:cNvPr id="5" name="Picture 4">
            <a:extLst>
              <a:ext uri="{FF2B5EF4-FFF2-40B4-BE49-F238E27FC236}">
                <a16:creationId xmlns:a16="http://schemas.microsoft.com/office/drawing/2014/main" id="{FF8715CC-CAEE-4066-8402-B41CB6039F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5404" y="843678"/>
            <a:ext cx="1445197" cy="1716172"/>
          </a:xfrm>
          <a:prstGeom prst="rect">
            <a:avLst/>
          </a:prstGeom>
        </p:spPr>
      </p:pic>
    </p:spTree>
    <p:extLst>
      <p:ext uri="{BB962C8B-B14F-4D97-AF65-F5344CB8AC3E}">
        <p14:creationId xmlns:p14="http://schemas.microsoft.com/office/powerpoint/2010/main" val="37936015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normAutofit/>
          </a:bodyPr>
          <a:lstStyle>
            <a:lvl1pPr>
              <a:lnSpc>
                <a:spcPct val="150000"/>
              </a:lnSpc>
              <a:defRPr sz="2400"/>
            </a:lvl1pPr>
            <a:lvl2pPr>
              <a:lnSpc>
                <a:spcPct val="150000"/>
              </a:lnSpc>
              <a:defRPr sz="2400"/>
            </a:lvl2pPr>
            <a:lvl3pPr>
              <a:lnSpc>
                <a:spcPct val="150000"/>
              </a:lnSpc>
              <a:defRPr sz="2400"/>
            </a:lvl3pPr>
            <a:lvl4pPr>
              <a:lnSpc>
                <a:spcPct val="150000"/>
              </a:lnSpc>
              <a:defRPr sz="2400"/>
            </a:lvl4pPr>
            <a:lvl5pPr>
              <a:lnSpc>
                <a:spcPct val="150000"/>
              </a:lnSpc>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5763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666D17-1E05-4FFD-9B44-2416265B4E65}"/>
              </a:ext>
            </a:extLst>
          </p:cNvPr>
          <p:cNvSpPr>
            <a:spLocks noGrp="1"/>
          </p:cNvSpPr>
          <p:nvPr>
            <p:ph type="pic" sz="quarter" idx="10"/>
          </p:nvPr>
        </p:nvSpPr>
        <p:spPr>
          <a:xfrm>
            <a:off x="3" y="2"/>
            <a:ext cx="12192003" cy="8017567"/>
          </a:xfrm>
        </p:spPr>
        <p:txBody>
          <a:bodyPr/>
          <a:lstStyle/>
          <a:p>
            <a:endParaRPr lang="en-GB" dirty="0"/>
          </a:p>
        </p:txBody>
      </p:sp>
      <p:sp>
        <p:nvSpPr>
          <p:cNvPr id="11" name="Text Placeholder 10">
            <a:extLst>
              <a:ext uri="{FF2B5EF4-FFF2-40B4-BE49-F238E27FC236}">
                <a16:creationId xmlns:a16="http://schemas.microsoft.com/office/drawing/2014/main" id="{6055DBC9-E8FB-43AE-AF72-9B7012DA48B2}"/>
              </a:ext>
            </a:extLst>
          </p:cNvPr>
          <p:cNvSpPr>
            <a:spLocks noGrp="1"/>
          </p:cNvSpPr>
          <p:nvPr>
            <p:ph type="body" sz="quarter" idx="14" hasCustomPrompt="1"/>
          </p:nvPr>
        </p:nvSpPr>
        <p:spPr>
          <a:xfrm>
            <a:off x="0" y="1027907"/>
            <a:ext cx="12192000" cy="2667373"/>
          </a:xfrm>
          <a:solidFill>
            <a:schemeClr val="accent1"/>
          </a:solidFill>
        </p:spPr>
        <p:txBody>
          <a:bodyPr>
            <a:normAutofit/>
          </a:bodyPr>
          <a:lstStyle>
            <a:lvl1pPr>
              <a:defRPr sz="1067">
                <a:solidFill>
                  <a:schemeClr val="bg1"/>
                </a:solidFill>
              </a:defRPr>
            </a:lvl1pPr>
          </a:lstStyle>
          <a:p>
            <a:pPr lvl="0"/>
            <a:r>
              <a:rPr lang="en-GB" dirty="0"/>
              <a:t>Enter main section title, ignore this text note</a:t>
            </a:r>
          </a:p>
        </p:txBody>
      </p:sp>
      <p:sp>
        <p:nvSpPr>
          <p:cNvPr id="14" name="Text Placeholder 13">
            <a:extLst>
              <a:ext uri="{FF2B5EF4-FFF2-40B4-BE49-F238E27FC236}">
                <a16:creationId xmlns:a16="http://schemas.microsoft.com/office/drawing/2014/main" id="{21C06CAB-B855-4C05-9417-05DF4DCBD42E}"/>
              </a:ext>
            </a:extLst>
          </p:cNvPr>
          <p:cNvSpPr>
            <a:spLocks noGrp="1"/>
          </p:cNvSpPr>
          <p:nvPr>
            <p:ph type="body" sz="quarter" idx="12" hasCustomPrompt="1"/>
          </p:nvPr>
        </p:nvSpPr>
        <p:spPr>
          <a:xfrm>
            <a:off x="0" y="6529413"/>
            <a:ext cx="12192000" cy="328591"/>
          </a:xfrm>
          <a:solidFill>
            <a:schemeClr val="tx1"/>
          </a:solidFill>
        </p:spPr>
        <p:txBody>
          <a:bodyPr>
            <a:noAutofit/>
          </a:bodyPr>
          <a:lstStyle>
            <a:lvl1pPr algn="ctr">
              <a:lnSpc>
                <a:spcPct val="100000"/>
              </a:lnSpc>
              <a:spcBef>
                <a:spcPts val="0"/>
              </a:spcBef>
              <a:defRPr sz="1400">
                <a:solidFill>
                  <a:schemeClr val="bg1"/>
                </a:solidFill>
                <a:latin typeface="Arial" panose="020B0604020202020204" pitchFamily="34" charset="0"/>
                <a:cs typeface="Arial" panose="020B0604020202020204" pitchFamily="34" charset="0"/>
              </a:defRPr>
            </a:lvl1pPr>
          </a:lstStyle>
          <a:p>
            <a:pPr lvl="0"/>
            <a:r>
              <a:rPr lang="en-US" dirty="0"/>
              <a:t>Image title / description – image by [name] from [source]</a:t>
            </a:r>
            <a:endParaRPr lang="en-GB" dirty="0"/>
          </a:p>
        </p:txBody>
      </p:sp>
      <p:sp>
        <p:nvSpPr>
          <p:cNvPr id="15" name="Title 14">
            <a:extLst>
              <a:ext uri="{FF2B5EF4-FFF2-40B4-BE49-F238E27FC236}">
                <a16:creationId xmlns:a16="http://schemas.microsoft.com/office/drawing/2014/main" id="{B7FD3EB2-4E5B-4806-906D-8655FD6FC960}"/>
              </a:ext>
            </a:extLst>
          </p:cNvPr>
          <p:cNvSpPr>
            <a:spLocks noGrp="1"/>
          </p:cNvSpPr>
          <p:nvPr>
            <p:ph type="title" hasCustomPrompt="1"/>
          </p:nvPr>
        </p:nvSpPr>
        <p:spPr>
          <a:xfrm>
            <a:off x="1565074" y="1703593"/>
            <a:ext cx="9027271" cy="1325563"/>
          </a:xfrm>
        </p:spPr>
        <p:txBody>
          <a:bodyPr>
            <a:normAutofit/>
          </a:bodyPr>
          <a:lstStyle>
            <a:lvl1pPr>
              <a:defRPr sz="3600">
                <a:solidFill>
                  <a:schemeClr val="bg1"/>
                </a:solidFill>
              </a:defRPr>
            </a:lvl1pPr>
          </a:lstStyle>
          <a:p>
            <a:r>
              <a:rPr lang="en-US" dirty="0"/>
              <a:t>Section title</a:t>
            </a:r>
            <a:endParaRPr lang="en-GB" dirty="0"/>
          </a:p>
        </p:txBody>
      </p:sp>
    </p:spTree>
    <p:extLst>
      <p:ext uri="{BB962C8B-B14F-4D97-AF65-F5344CB8AC3E}">
        <p14:creationId xmlns:p14="http://schemas.microsoft.com/office/powerpoint/2010/main" val="30648730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1B690B6-540E-4A40-8D98-6E03499C2F69}"/>
              </a:ext>
            </a:extLst>
          </p:cNvPr>
          <p:cNvSpPr>
            <a:spLocks noGrp="1"/>
          </p:cNvSpPr>
          <p:nvPr>
            <p:ph type="pic" sz="quarter" idx="10"/>
          </p:nvPr>
        </p:nvSpPr>
        <p:spPr>
          <a:xfrm>
            <a:off x="7769984" y="22229"/>
            <a:ext cx="4422019" cy="6627420"/>
          </a:xfrm>
        </p:spPr>
        <p:txBody>
          <a:bodyPr/>
          <a:lstStyle/>
          <a:p>
            <a:endParaRPr lang="en-GB" dirty="0"/>
          </a:p>
        </p:txBody>
      </p:sp>
      <p:sp>
        <p:nvSpPr>
          <p:cNvPr id="4" name="Text Placeholder 3">
            <a:extLst>
              <a:ext uri="{FF2B5EF4-FFF2-40B4-BE49-F238E27FC236}">
                <a16:creationId xmlns:a16="http://schemas.microsoft.com/office/drawing/2014/main" id="{C9AF2215-0739-4189-AE4A-D29024B4A41B}"/>
              </a:ext>
            </a:extLst>
          </p:cNvPr>
          <p:cNvSpPr>
            <a:spLocks noGrp="1"/>
          </p:cNvSpPr>
          <p:nvPr>
            <p:ph type="body" sz="quarter" idx="11" hasCustomPrompt="1"/>
          </p:nvPr>
        </p:nvSpPr>
        <p:spPr>
          <a:xfrm>
            <a:off x="7769984" y="6435051"/>
            <a:ext cx="4422019" cy="359435"/>
          </a:xfrm>
          <a:solidFill>
            <a:schemeClr val="tx1"/>
          </a:solidFill>
        </p:spPr>
        <p:txBody>
          <a:bodyPr>
            <a:noAutofit/>
          </a:bodyPr>
          <a:lstStyle>
            <a:lvl1pPr algn="ctr">
              <a:lnSpc>
                <a:spcPct val="100000"/>
              </a:lnSpc>
              <a:spcBef>
                <a:spcPts val="0"/>
              </a:spcBef>
              <a:defRPr sz="1600">
                <a:solidFill>
                  <a:schemeClr val="bg1"/>
                </a:solidFill>
                <a:latin typeface="Arial" panose="020B0604020202020204" pitchFamily="34" charset="0"/>
                <a:cs typeface="Arial" panose="020B0604020202020204" pitchFamily="34" charset="0"/>
              </a:defRPr>
            </a:lvl1pPr>
          </a:lstStyle>
          <a:p>
            <a:pPr lvl="0"/>
            <a:r>
              <a:rPr lang="en-GB" dirty="0"/>
              <a:t>Image by [name] from [source]</a:t>
            </a:r>
          </a:p>
        </p:txBody>
      </p:sp>
      <p:sp>
        <p:nvSpPr>
          <p:cNvPr id="2" name="Title 1">
            <a:extLst>
              <a:ext uri="{FF2B5EF4-FFF2-40B4-BE49-F238E27FC236}">
                <a16:creationId xmlns:a16="http://schemas.microsoft.com/office/drawing/2014/main" id="{482F38B6-F8D6-4879-92DA-5BDC5AC93CF6}"/>
              </a:ext>
            </a:extLst>
          </p:cNvPr>
          <p:cNvSpPr>
            <a:spLocks noGrp="1"/>
          </p:cNvSpPr>
          <p:nvPr>
            <p:ph type="title" hasCustomPrompt="1"/>
          </p:nvPr>
        </p:nvSpPr>
        <p:spPr>
          <a:xfrm>
            <a:off x="1565071" y="365127"/>
            <a:ext cx="5962164" cy="1325563"/>
          </a:xfrm>
        </p:spPr>
        <p:txBody>
          <a:bodyPr/>
          <a:lstStyle>
            <a:lvl1pPr>
              <a:defRPr/>
            </a:lvl1pPr>
          </a:lstStyle>
          <a:p>
            <a:r>
              <a:rPr lang="en-US" dirty="0"/>
              <a:t>Title</a:t>
            </a:r>
            <a:endParaRPr lang="en-GB" dirty="0"/>
          </a:p>
        </p:txBody>
      </p:sp>
    </p:spTree>
    <p:extLst>
      <p:ext uri="{BB962C8B-B14F-4D97-AF65-F5344CB8AC3E}">
        <p14:creationId xmlns:p14="http://schemas.microsoft.com/office/powerpoint/2010/main" val="42317543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B9491A-A283-4205-9EFE-3B05ABF8BD2B}"/>
              </a:ext>
            </a:extLst>
          </p:cNvPr>
          <p:cNvSpPr/>
          <p:nvPr/>
        </p:nvSpPr>
        <p:spPr>
          <a:xfrm>
            <a:off x="6096004" y="22720"/>
            <a:ext cx="6096000" cy="6772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p>
        </p:txBody>
      </p:sp>
      <p:sp>
        <p:nvSpPr>
          <p:cNvPr id="5" name="Content Placeholder 2">
            <a:extLst>
              <a:ext uri="{FF2B5EF4-FFF2-40B4-BE49-F238E27FC236}">
                <a16:creationId xmlns:a16="http://schemas.microsoft.com/office/drawing/2014/main" id="{6FCD18DA-A85C-4FD5-9466-4F5136E019A7}"/>
              </a:ext>
            </a:extLst>
          </p:cNvPr>
          <p:cNvSpPr>
            <a:spLocks noGrp="1"/>
          </p:cNvSpPr>
          <p:nvPr>
            <p:ph sz="half" idx="1"/>
          </p:nvPr>
        </p:nvSpPr>
        <p:spPr>
          <a:xfrm>
            <a:off x="409304" y="348349"/>
            <a:ext cx="5277395" cy="6183083"/>
          </a:xfrm>
        </p:spPr>
        <p:txBody>
          <a:bodyPr/>
          <a:lstStyle>
            <a:lvl1pPr>
              <a:lnSpc>
                <a:spcPct val="150000"/>
              </a:lnSpc>
              <a:defRPr sz="2401" b="0">
                <a:latin typeface="Lato" panose="020F0502020204030203" pitchFamily="34" charset="0"/>
                <a:ea typeface="Lato" panose="020F0502020204030203" pitchFamily="34" charset="0"/>
                <a:cs typeface="Lato" panose="020F0502020204030203" pitchFamily="34" charset="0"/>
              </a:defRPr>
            </a:lvl1pPr>
            <a:lvl2pPr>
              <a:lnSpc>
                <a:spcPct val="150000"/>
              </a:lnSpc>
              <a:defRPr sz="2400">
                <a:latin typeface="Lato" panose="020F0502020204030203" pitchFamily="34" charset="0"/>
                <a:ea typeface="Lato" panose="020F0502020204030203" pitchFamily="34" charset="0"/>
                <a:cs typeface="Lato" panose="020F0502020204030203" pitchFamily="34" charset="0"/>
              </a:defRPr>
            </a:lvl2pPr>
            <a:lvl3pPr>
              <a:lnSpc>
                <a:spcPct val="150000"/>
              </a:lnSpc>
              <a:defRPr sz="2400">
                <a:latin typeface="Lato" panose="020F0502020204030203" pitchFamily="34" charset="0"/>
                <a:ea typeface="Lato" panose="020F0502020204030203" pitchFamily="34" charset="0"/>
                <a:cs typeface="Lato" panose="020F0502020204030203" pitchFamily="34" charset="0"/>
              </a:defRPr>
            </a:lvl3pPr>
            <a:lvl4pPr>
              <a:lnSpc>
                <a:spcPct val="150000"/>
              </a:lnSpc>
              <a:defRPr sz="2400">
                <a:latin typeface="Lato" panose="020F0502020204030203" pitchFamily="34" charset="0"/>
                <a:ea typeface="Lato" panose="020F0502020204030203" pitchFamily="34" charset="0"/>
                <a:cs typeface="Lato" panose="020F0502020204030203" pitchFamily="34" charset="0"/>
              </a:defRPr>
            </a:lvl4pPr>
            <a:lvl5pPr>
              <a:lnSpc>
                <a:spcPct val="150000"/>
              </a:lnSpc>
              <a:defRPr sz="240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0F8E298-E6F7-4DF6-BC7F-6B853054E948}"/>
              </a:ext>
            </a:extLst>
          </p:cNvPr>
          <p:cNvSpPr>
            <a:spLocks noGrp="1"/>
          </p:cNvSpPr>
          <p:nvPr>
            <p:ph sz="half" idx="10"/>
          </p:nvPr>
        </p:nvSpPr>
        <p:spPr>
          <a:xfrm>
            <a:off x="6505307" y="315689"/>
            <a:ext cx="5277395" cy="6183083"/>
          </a:xfrm>
        </p:spPr>
        <p:txBody>
          <a:bodyPr>
            <a:normAutofit/>
          </a:bodyPr>
          <a:lstStyle>
            <a:lvl1pPr>
              <a:lnSpc>
                <a:spcPct val="150000"/>
              </a:lnSpc>
              <a:defRPr sz="2400" b="0">
                <a:latin typeface="Lato" panose="020F0502020204030203" pitchFamily="34" charset="0"/>
                <a:ea typeface="Lato" panose="020F0502020204030203" pitchFamily="34" charset="0"/>
                <a:cs typeface="Lato" panose="020F0502020204030203" pitchFamily="34" charset="0"/>
              </a:defRPr>
            </a:lvl1pPr>
            <a:lvl2pPr>
              <a:lnSpc>
                <a:spcPct val="150000"/>
              </a:lnSpc>
              <a:defRPr sz="2400">
                <a:latin typeface="Lato" panose="020F0502020204030203" pitchFamily="34" charset="0"/>
                <a:ea typeface="Lato" panose="020F0502020204030203" pitchFamily="34" charset="0"/>
                <a:cs typeface="Lato" panose="020F0502020204030203" pitchFamily="34" charset="0"/>
              </a:defRPr>
            </a:lvl2pPr>
            <a:lvl3pPr>
              <a:lnSpc>
                <a:spcPct val="150000"/>
              </a:lnSpc>
              <a:defRPr sz="2400">
                <a:latin typeface="Lato" panose="020F0502020204030203" pitchFamily="34" charset="0"/>
                <a:ea typeface="Lato" panose="020F0502020204030203" pitchFamily="34" charset="0"/>
                <a:cs typeface="Lato" panose="020F0502020204030203" pitchFamily="34" charset="0"/>
              </a:defRPr>
            </a:lvl3pPr>
            <a:lvl4pPr>
              <a:lnSpc>
                <a:spcPct val="150000"/>
              </a:lnSpc>
              <a:defRPr sz="2400">
                <a:latin typeface="Lato" panose="020F0502020204030203" pitchFamily="34" charset="0"/>
                <a:ea typeface="Lato" panose="020F0502020204030203" pitchFamily="34" charset="0"/>
                <a:cs typeface="Lato" panose="020F0502020204030203" pitchFamily="34" charset="0"/>
              </a:defRPr>
            </a:lvl4pPr>
            <a:lvl5pPr>
              <a:lnSpc>
                <a:spcPct val="150000"/>
              </a:lnSpc>
              <a:defRPr sz="240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06284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B9491A-A283-4205-9EFE-3B05ABF8BD2B}"/>
              </a:ext>
            </a:extLst>
          </p:cNvPr>
          <p:cNvSpPr/>
          <p:nvPr/>
        </p:nvSpPr>
        <p:spPr>
          <a:xfrm>
            <a:off x="6096004" y="22305"/>
            <a:ext cx="6096000" cy="67725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p>
        </p:txBody>
      </p:sp>
      <p:sp>
        <p:nvSpPr>
          <p:cNvPr id="5" name="Content Placeholder 2">
            <a:extLst>
              <a:ext uri="{FF2B5EF4-FFF2-40B4-BE49-F238E27FC236}">
                <a16:creationId xmlns:a16="http://schemas.microsoft.com/office/drawing/2014/main" id="{6FCD18DA-A85C-4FD5-9466-4F5136E019A7}"/>
              </a:ext>
            </a:extLst>
          </p:cNvPr>
          <p:cNvSpPr>
            <a:spLocks noGrp="1"/>
          </p:cNvSpPr>
          <p:nvPr>
            <p:ph sz="half" idx="1"/>
          </p:nvPr>
        </p:nvSpPr>
        <p:spPr>
          <a:xfrm>
            <a:off x="409304" y="348349"/>
            <a:ext cx="5277395" cy="6183083"/>
          </a:xfrm>
        </p:spPr>
        <p:txBody>
          <a:bodyPr>
            <a:normAutofit/>
          </a:bodyPr>
          <a:lstStyle>
            <a:lvl1pPr>
              <a:lnSpc>
                <a:spcPct val="150000"/>
              </a:lnSpc>
              <a:defRPr sz="2400" b="0">
                <a:latin typeface="Lato" panose="020F0502020204030203" pitchFamily="34" charset="0"/>
                <a:ea typeface="Lato" panose="020F0502020204030203" pitchFamily="34" charset="0"/>
                <a:cs typeface="Lato" panose="020F0502020204030203" pitchFamily="34" charset="0"/>
              </a:defRPr>
            </a:lvl1pPr>
            <a:lvl2pPr>
              <a:lnSpc>
                <a:spcPct val="150000"/>
              </a:lnSpc>
              <a:defRPr sz="2400">
                <a:latin typeface="Lato" panose="020F0502020204030203" pitchFamily="34" charset="0"/>
                <a:ea typeface="Lato" panose="020F0502020204030203" pitchFamily="34" charset="0"/>
                <a:cs typeface="Lato" panose="020F0502020204030203" pitchFamily="34" charset="0"/>
              </a:defRPr>
            </a:lvl2pPr>
            <a:lvl3pPr>
              <a:lnSpc>
                <a:spcPct val="150000"/>
              </a:lnSpc>
              <a:defRPr sz="2400">
                <a:latin typeface="Lato" panose="020F0502020204030203" pitchFamily="34" charset="0"/>
                <a:ea typeface="Lato" panose="020F0502020204030203" pitchFamily="34" charset="0"/>
                <a:cs typeface="Lato" panose="020F0502020204030203" pitchFamily="34" charset="0"/>
              </a:defRPr>
            </a:lvl3pPr>
            <a:lvl4pPr>
              <a:lnSpc>
                <a:spcPct val="150000"/>
              </a:lnSpc>
              <a:defRPr sz="2400">
                <a:latin typeface="Lato" panose="020F0502020204030203" pitchFamily="34" charset="0"/>
                <a:ea typeface="Lato" panose="020F0502020204030203" pitchFamily="34" charset="0"/>
                <a:cs typeface="Lato" panose="020F0502020204030203" pitchFamily="34" charset="0"/>
              </a:defRPr>
            </a:lvl4pPr>
            <a:lvl5pPr>
              <a:lnSpc>
                <a:spcPct val="150000"/>
              </a:lnSpc>
              <a:defRPr sz="240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0F8E298-E6F7-4DF6-BC7F-6B853054E948}"/>
              </a:ext>
            </a:extLst>
          </p:cNvPr>
          <p:cNvSpPr>
            <a:spLocks noGrp="1"/>
          </p:cNvSpPr>
          <p:nvPr>
            <p:ph sz="half" idx="10"/>
          </p:nvPr>
        </p:nvSpPr>
        <p:spPr>
          <a:xfrm>
            <a:off x="6505307" y="315689"/>
            <a:ext cx="5277395" cy="6183083"/>
          </a:xfrm>
        </p:spPr>
        <p:txBody>
          <a:bodyPr>
            <a:normAutofit/>
          </a:bodyPr>
          <a:lstStyle>
            <a:lvl1pPr>
              <a:lnSpc>
                <a:spcPct val="150000"/>
              </a:lnSpc>
              <a:defRPr sz="2400" b="0">
                <a:latin typeface="Lato" panose="020F0502020204030203" pitchFamily="34" charset="0"/>
                <a:ea typeface="Lato" panose="020F0502020204030203" pitchFamily="34" charset="0"/>
                <a:cs typeface="Lato" panose="020F0502020204030203" pitchFamily="34" charset="0"/>
              </a:defRPr>
            </a:lvl1pPr>
            <a:lvl2pPr>
              <a:lnSpc>
                <a:spcPct val="150000"/>
              </a:lnSpc>
              <a:defRPr sz="2400">
                <a:latin typeface="Lato" panose="020F0502020204030203" pitchFamily="34" charset="0"/>
                <a:ea typeface="Lato" panose="020F0502020204030203" pitchFamily="34" charset="0"/>
                <a:cs typeface="Lato" panose="020F0502020204030203" pitchFamily="34" charset="0"/>
              </a:defRPr>
            </a:lvl2pPr>
            <a:lvl3pPr>
              <a:lnSpc>
                <a:spcPct val="150000"/>
              </a:lnSpc>
              <a:defRPr sz="2400">
                <a:latin typeface="Lato" panose="020F0502020204030203" pitchFamily="34" charset="0"/>
                <a:ea typeface="Lato" panose="020F0502020204030203" pitchFamily="34" charset="0"/>
                <a:cs typeface="Lato" panose="020F0502020204030203" pitchFamily="34" charset="0"/>
              </a:defRPr>
            </a:lvl3pPr>
            <a:lvl4pPr>
              <a:lnSpc>
                <a:spcPct val="150000"/>
              </a:lnSpc>
              <a:defRPr sz="2400">
                <a:latin typeface="Lato" panose="020F0502020204030203" pitchFamily="34" charset="0"/>
                <a:ea typeface="Lato" panose="020F0502020204030203" pitchFamily="34" charset="0"/>
                <a:cs typeface="Lato" panose="020F0502020204030203" pitchFamily="34" charset="0"/>
              </a:defRPr>
            </a:lvl4pPr>
            <a:lvl5pPr>
              <a:lnSpc>
                <a:spcPct val="150000"/>
              </a:lnSpc>
              <a:defRPr sz="240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77295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6" y="1825625"/>
            <a:ext cx="4420140" cy="4351339"/>
          </a:xfrm>
        </p:spPr>
        <p:txBody>
          <a:bodyPr>
            <a:normAutofit/>
          </a:bodyPr>
          <a:lstStyle>
            <a:lvl1pPr>
              <a:lnSpc>
                <a:spcPct val="150000"/>
              </a:lnSpc>
              <a:defRPr sz="2400"/>
            </a:lvl1pPr>
            <a:lvl2pPr>
              <a:lnSpc>
                <a:spcPct val="150000"/>
              </a:lnSpc>
              <a:defRPr sz="2400"/>
            </a:lvl2pPr>
            <a:lvl3pPr>
              <a:lnSpc>
                <a:spcPct val="150000"/>
              </a:lnSpc>
              <a:defRPr sz="2400"/>
            </a:lvl3pPr>
            <a:lvl4pPr>
              <a:lnSpc>
                <a:spcPct val="150000"/>
              </a:lnSpc>
              <a:defRPr sz="2400"/>
            </a:lvl4pPr>
            <a:lvl5pPr>
              <a:lnSpc>
                <a:spcPct val="150000"/>
              </a:lnSpc>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p:nvPr>
        </p:nvSpPr>
        <p:spPr>
          <a:xfrm>
            <a:off x="1565072" y="1825625"/>
            <a:ext cx="4454731" cy="4351339"/>
          </a:xfrm>
        </p:spPr>
        <p:txBody>
          <a:bodyPr/>
          <a:lstStyle>
            <a:lvl1pPr>
              <a:lnSpc>
                <a:spcPct val="150000"/>
              </a:lnSpc>
              <a:defRPr sz="2400"/>
            </a:lvl1pPr>
            <a:lvl2pPr>
              <a:lnSpc>
                <a:spcPct val="150000"/>
              </a:lnSpc>
              <a:defRPr sz="2400"/>
            </a:lvl2pPr>
            <a:lvl3pPr>
              <a:lnSpc>
                <a:spcPct val="150000"/>
              </a:lnSpc>
              <a:defRPr sz="2400"/>
            </a:lvl3pPr>
            <a:lvl4pPr>
              <a:lnSpc>
                <a:spcPct val="150000"/>
              </a:lnSpc>
              <a:defRPr sz="2400"/>
            </a:lvl4pPr>
            <a:lvl5pPr>
              <a:lnSpc>
                <a:spcPct val="150000"/>
              </a:lnSpc>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95470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27B1006-5B2E-AD4B-9259-BC08A404C57A}" type="datetimeFigureOut">
              <a:rPr lang="en-US" smtClean="0"/>
              <a:t>10/26/2021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428954-FE02-1743-AE11-8F3479115A46}" type="slidenum">
              <a:rPr lang="en-US" smtClean="0"/>
              <a:t>‹#›</a:t>
            </a:fld>
            <a:endParaRPr lang="en-US"/>
          </a:p>
        </p:txBody>
      </p:sp>
    </p:spTree>
    <p:extLst>
      <p:ext uri="{BB962C8B-B14F-4D97-AF65-F5344CB8AC3E}">
        <p14:creationId xmlns:p14="http://schemas.microsoft.com/office/powerpoint/2010/main" val="8524886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172205" y="2505079"/>
            <a:ext cx="4463376" cy="3684589"/>
          </a:xfrm>
        </p:spPr>
        <p:txBody>
          <a:bodyPr>
            <a:normAutofit/>
          </a:bodyPr>
          <a:lstStyle>
            <a:lvl1pPr>
              <a:lnSpc>
                <a:spcPct val="150000"/>
              </a:lnSpc>
              <a:defRPr sz="2400">
                <a:latin typeface="Lato" panose="020F0502020204030203" pitchFamily="34" charset="0"/>
                <a:ea typeface="Lato" panose="020F0502020204030203" pitchFamily="34" charset="0"/>
                <a:cs typeface="Lato" panose="020F0502020204030203" pitchFamily="34" charset="0"/>
              </a:defRPr>
            </a:lvl1pPr>
            <a:lvl2pPr>
              <a:lnSpc>
                <a:spcPct val="150000"/>
              </a:lnSpc>
              <a:defRPr sz="2400">
                <a:latin typeface="Lato" panose="020F0502020204030203" pitchFamily="34" charset="0"/>
                <a:ea typeface="Lato" panose="020F0502020204030203" pitchFamily="34" charset="0"/>
                <a:cs typeface="Lato" panose="020F0502020204030203" pitchFamily="34" charset="0"/>
              </a:defRPr>
            </a:lvl2pPr>
            <a:lvl3pPr>
              <a:lnSpc>
                <a:spcPct val="150000"/>
              </a:lnSpc>
              <a:defRPr sz="2400">
                <a:latin typeface="Lato" panose="020F0502020204030203" pitchFamily="34" charset="0"/>
                <a:ea typeface="Lato" panose="020F0502020204030203" pitchFamily="34" charset="0"/>
                <a:cs typeface="Lato" panose="020F0502020204030203" pitchFamily="34" charset="0"/>
              </a:defRPr>
            </a:lvl3pPr>
            <a:lvl4pPr>
              <a:lnSpc>
                <a:spcPct val="150000"/>
              </a:lnSpc>
              <a:defRPr sz="2400">
                <a:latin typeface="Lato" panose="020F0502020204030203" pitchFamily="34" charset="0"/>
                <a:ea typeface="Lato" panose="020F0502020204030203" pitchFamily="34" charset="0"/>
                <a:cs typeface="Lato" panose="020F0502020204030203" pitchFamily="34" charset="0"/>
              </a:defRPr>
            </a:lvl4pPr>
            <a:lvl5pPr>
              <a:lnSpc>
                <a:spcPct val="150000"/>
              </a:lnSpc>
              <a:defRPr sz="240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5" y="1681163"/>
            <a:ext cx="4463376" cy="823912"/>
          </a:xfrm>
        </p:spPr>
        <p:txBody>
          <a:bodyPr anchor="b"/>
          <a:lstStyle>
            <a:lvl1pPr marL="0" indent="0">
              <a:buNone/>
              <a:defRPr sz="2401" b="1">
                <a:latin typeface="Arial" panose="020B0604020202020204" pitchFamily="34" charset="0"/>
                <a:ea typeface="Lato" panose="020F0502020204030203" pitchFamily="34" charset="0"/>
                <a:cs typeface="Arial" panose="020B0604020202020204" pitchFamily="34" charset="0"/>
              </a:defRPr>
            </a:lvl1pPr>
            <a:lvl2pPr marL="457162" indent="0">
              <a:buNone/>
              <a:defRPr sz="2000" b="1"/>
            </a:lvl2pPr>
            <a:lvl3pPr marL="914318" indent="0">
              <a:buNone/>
              <a:defRPr sz="1800" b="1"/>
            </a:lvl3pPr>
            <a:lvl4pPr marL="1371480" indent="0">
              <a:buNone/>
              <a:defRPr sz="1600" b="1"/>
            </a:lvl4pPr>
            <a:lvl5pPr marL="1828640" indent="0">
              <a:buNone/>
              <a:defRPr sz="1600" b="1"/>
            </a:lvl5pPr>
            <a:lvl6pPr marL="2285800" indent="0">
              <a:buNone/>
              <a:defRPr sz="1600" b="1"/>
            </a:lvl6pPr>
            <a:lvl7pPr marL="2742959" indent="0">
              <a:buNone/>
              <a:defRPr sz="1600" b="1"/>
            </a:lvl7pPr>
            <a:lvl8pPr marL="3200119" indent="0">
              <a:buNone/>
              <a:defRPr sz="1600" b="1"/>
            </a:lvl8pPr>
            <a:lvl9pPr marL="365728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73722" y="2505079"/>
            <a:ext cx="4423857" cy="3684589"/>
          </a:xfrm>
        </p:spPr>
        <p:txBody>
          <a:bodyPr>
            <a:normAutofit/>
          </a:bodyPr>
          <a:lstStyle>
            <a:lvl1pPr>
              <a:lnSpc>
                <a:spcPct val="150000"/>
              </a:lnSpc>
              <a:defRPr sz="2400" b="0">
                <a:latin typeface="Lato" panose="020F0502020204030203" pitchFamily="34" charset="0"/>
                <a:ea typeface="Lato" panose="020F0502020204030203" pitchFamily="34" charset="0"/>
                <a:cs typeface="Lato" panose="020F0502020204030203" pitchFamily="34" charset="0"/>
              </a:defRPr>
            </a:lvl1pPr>
            <a:lvl2pPr>
              <a:lnSpc>
                <a:spcPct val="150000"/>
              </a:lnSpc>
              <a:defRPr sz="2400">
                <a:latin typeface="Lato" panose="020F0502020204030203" pitchFamily="34" charset="0"/>
                <a:ea typeface="Lato" panose="020F0502020204030203" pitchFamily="34" charset="0"/>
                <a:cs typeface="Lato" panose="020F0502020204030203" pitchFamily="34" charset="0"/>
              </a:defRPr>
            </a:lvl2pPr>
            <a:lvl3pPr>
              <a:lnSpc>
                <a:spcPct val="150000"/>
              </a:lnSpc>
              <a:defRPr sz="2400">
                <a:latin typeface="Lato" panose="020F0502020204030203" pitchFamily="34" charset="0"/>
                <a:ea typeface="Lato" panose="020F0502020204030203" pitchFamily="34" charset="0"/>
                <a:cs typeface="Lato" panose="020F0502020204030203" pitchFamily="34" charset="0"/>
              </a:defRPr>
            </a:lvl3pPr>
            <a:lvl4pPr>
              <a:lnSpc>
                <a:spcPct val="150000"/>
              </a:lnSpc>
              <a:defRPr sz="2400">
                <a:latin typeface="Lato" panose="020F0502020204030203" pitchFamily="34" charset="0"/>
                <a:ea typeface="Lato" panose="020F0502020204030203" pitchFamily="34" charset="0"/>
                <a:cs typeface="Lato" panose="020F0502020204030203" pitchFamily="34" charset="0"/>
              </a:defRPr>
            </a:lvl4pPr>
            <a:lvl5pPr>
              <a:lnSpc>
                <a:spcPct val="150000"/>
              </a:lnSpc>
              <a:defRPr sz="240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p:nvPr>
        </p:nvSpPr>
        <p:spPr>
          <a:xfrm>
            <a:off x="1573717" y="1681163"/>
            <a:ext cx="4423860" cy="823912"/>
          </a:xfrm>
        </p:spPr>
        <p:txBody>
          <a:bodyPr anchor="b"/>
          <a:lstStyle>
            <a:lvl1pPr marL="0" indent="0">
              <a:buNone/>
              <a:defRPr sz="2401" b="1">
                <a:latin typeface="Arial" panose="020B0604020202020204" pitchFamily="34" charset="0"/>
                <a:ea typeface="Lato" panose="020F0502020204030203" pitchFamily="34" charset="0"/>
                <a:cs typeface="Arial" panose="020B0604020202020204" pitchFamily="34" charset="0"/>
              </a:defRPr>
            </a:lvl1pPr>
            <a:lvl2pPr marL="457162" indent="0">
              <a:buNone/>
              <a:defRPr sz="2000" b="1"/>
            </a:lvl2pPr>
            <a:lvl3pPr marL="914318" indent="0">
              <a:buNone/>
              <a:defRPr sz="1800" b="1"/>
            </a:lvl3pPr>
            <a:lvl4pPr marL="1371480" indent="0">
              <a:buNone/>
              <a:defRPr sz="1600" b="1"/>
            </a:lvl4pPr>
            <a:lvl5pPr marL="1828640" indent="0">
              <a:buNone/>
              <a:defRPr sz="1600" b="1"/>
            </a:lvl5pPr>
            <a:lvl6pPr marL="2285800" indent="0">
              <a:buNone/>
              <a:defRPr sz="1600" b="1"/>
            </a:lvl6pPr>
            <a:lvl7pPr marL="2742959" indent="0">
              <a:buNone/>
              <a:defRPr sz="1600" b="1"/>
            </a:lvl7pPr>
            <a:lvl8pPr marL="3200119" indent="0">
              <a:buNone/>
              <a:defRPr sz="1600" b="1"/>
            </a:lvl8pPr>
            <a:lvl9pPr marL="3657281" indent="0">
              <a:buNone/>
              <a:defRPr sz="1600" b="1"/>
            </a:lvl9pPr>
          </a:lstStyle>
          <a:p>
            <a:pPr lvl="0"/>
            <a:r>
              <a:rPr lang="en-US" dirty="0"/>
              <a:t>Click to edit Master text styles</a:t>
            </a:r>
          </a:p>
        </p:txBody>
      </p:sp>
      <p:sp>
        <p:nvSpPr>
          <p:cNvPr id="2" name="Title 1"/>
          <p:cNvSpPr>
            <a:spLocks noGrp="1"/>
          </p:cNvSpPr>
          <p:nvPr>
            <p:ph type="title"/>
          </p:nvPr>
        </p:nvSpPr>
        <p:spPr>
          <a:xfrm>
            <a:off x="1573719" y="365130"/>
            <a:ext cx="9061857" cy="1316036"/>
          </a:xfrm>
        </p:spPr>
        <p:txBody>
          <a:bodyPr/>
          <a:lstStyle/>
          <a:p>
            <a:r>
              <a:rPr lang="en-US" dirty="0"/>
              <a:t>Click to edit Master title style</a:t>
            </a:r>
          </a:p>
        </p:txBody>
      </p:sp>
    </p:spTree>
    <p:extLst>
      <p:ext uri="{BB962C8B-B14F-4D97-AF65-F5344CB8AC3E}">
        <p14:creationId xmlns:p14="http://schemas.microsoft.com/office/powerpoint/2010/main" val="11522231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776068" y="995365"/>
            <a:ext cx="4849813" cy="4873627"/>
          </a:xfrm>
        </p:spPr>
        <p:txBody>
          <a:bodyPr>
            <a:normAutofit/>
          </a:bodyPr>
          <a:lstStyle>
            <a:lvl1pPr>
              <a:lnSpc>
                <a:spcPct val="150000"/>
              </a:lnSpc>
              <a:defRPr sz="2400">
                <a:latin typeface="Lato" panose="020F0502020204030203" pitchFamily="34" charset="0"/>
                <a:ea typeface="Lato" panose="020F0502020204030203" pitchFamily="34" charset="0"/>
                <a:cs typeface="Lato" panose="020F0502020204030203" pitchFamily="34" charset="0"/>
              </a:defRPr>
            </a:lvl1pPr>
            <a:lvl2pPr>
              <a:lnSpc>
                <a:spcPct val="150000"/>
              </a:lnSpc>
              <a:defRPr sz="2400">
                <a:latin typeface="Lato" panose="020F0502020204030203" pitchFamily="34" charset="0"/>
                <a:cs typeface="Lato" panose="020F0502020204030203" pitchFamily="34" charset="0"/>
              </a:defRPr>
            </a:lvl2pPr>
            <a:lvl3pPr>
              <a:lnSpc>
                <a:spcPct val="150000"/>
              </a:lnSpc>
              <a:defRPr sz="2400">
                <a:latin typeface="Lato" panose="020F0502020204030203" pitchFamily="34" charset="0"/>
                <a:cs typeface="Lato" panose="020F0502020204030203" pitchFamily="34" charset="0"/>
              </a:defRPr>
            </a:lvl3pPr>
            <a:lvl4pPr>
              <a:lnSpc>
                <a:spcPct val="150000"/>
              </a:lnSpc>
              <a:defRPr sz="2400">
                <a:latin typeface="Lato" panose="020F0502020204030203" pitchFamily="34" charset="0"/>
                <a:cs typeface="Lato" panose="020F0502020204030203" pitchFamily="34" charset="0"/>
              </a:defRPr>
            </a:lvl4pPr>
            <a:lvl5pPr>
              <a:lnSpc>
                <a:spcPct val="150000"/>
              </a:lnSpc>
              <a:defRPr sz="2400">
                <a:latin typeface="Lato" panose="020F0502020204030203" pitchFamily="34" charset="0"/>
                <a:cs typeface="Lato" panose="020F0502020204030203"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566121" y="2057406"/>
            <a:ext cx="3932239" cy="3811588"/>
          </a:xfrm>
        </p:spPr>
        <p:txBody>
          <a:bodyPr>
            <a:normAutofit/>
          </a:bodyPr>
          <a:lstStyle>
            <a:lvl1pPr marL="0" indent="0">
              <a:buNone/>
              <a:defRPr sz="2401"/>
            </a:lvl1pPr>
            <a:lvl2pPr marL="457162" indent="0">
              <a:buNone/>
              <a:defRPr sz="1400"/>
            </a:lvl2pPr>
            <a:lvl3pPr marL="914318" indent="0">
              <a:buNone/>
              <a:defRPr sz="1200"/>
            </a:lvl3pPr>
            <a:lvl4pPr marL="1371480" indent="0">
              <a:buNone/>
              <a:defRPr sz="999"/>
            </a:lvl4pPr>
            <a:lvl5pPr marL="1828640" indent="0">
              <a:buNone/>
              <a:defRPr sz="999"/>
            </a:lvl5pPr>
            <a:lvl6pPr marL="2285800" indent="0">
              <a:buNone/>
              <a:defRPr sz="999"/>
            </a:lvl6pPr>
            <a:lvl7pPr marL="2742959" indent="0">
              <a:buNone/>
              <a:defRPr sz="999"/>
            </a:lvl7pPr>
            <a:lvl8pPr marL="3200119" indent="0">
              <a:buNone/>
              <a:defRPr sz="999"/>
            </a:lvl8pPr>
            <a:lvl9pPr marL="3657281" indent="0">
              <a:buNone/>
              <a:defRPr sz="999"/>
            </a:lvl9pPr>
          </a:lstStyle>
          <a:p>
            <a:pPr lvl="0"/>
            <a:r>
              <a:rPr lang="en-US" dirty="0"/>
              <a:t>Click to edit Master text styles</a:t>
            </a:r>
          </a:p>
        </p:txBody>
      </p:sp>
      <p:sp>
        <p:nvSpPr>
          <p:cNvPr id="2" name="Title 1"/>
          <p:cNvSpPr>
            <a:spLocks noGrp="1"/>
          </p:cNvSpPr>
          <p:nvPr>
            <p:ph type="title"/>
          </p:nvPr>
        </p:nvSpPr>
        <p:spPr>
          <a:xfrm>
            <a:off x="1566121" y="457200"/>
            <a:ext cx="3932239" cy="1600200"/>
          </a:xfrm>
        </p:spPr>
        <p:txBody>
          <a:bodyPr anchor="t">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0790879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776069" y="457203"/>
            <a:ext cx="4824921" cy="5403852"/>
          </a:xfrm>
        </p:spPr>
        <p:txBody>
          <a:bodyPr anchor="t"/>
          <a:lstStyle>
            <a:lvl1pPr marL="0" indent="0">
              <a:buNone/>
              <a:defRPr sz="2401"/>
            </a:lvl1pPr>
            <a:lvl2pPr marL="457162" indent="0">
              <a:buNone/>
              <a:defRPr sz="2799"/>
            </a:lvl2pPr>
            <a:lvl3pPr marL="914318" indent="0">
              <a:buNone/>
              <a:defRPr sz="2401"/>
            </a:lvl3pPr>
            <a:lvl4pPr marL="1371480" indent="0">
              <a:buNone/>
              <a:defRPr sz="2000"/>
            </a:lvl4pPr>
            <a:lvl5pPr marL="1828640" indent="0">
              <a:buNone/>
              <a:defRPr sz="2000"/>
            </a:lvl5pPr>
            <a:lvl6pPr marL="2285800" indent="0">
              <a:buNone/>
              <a:defRPr sz="2000"/>
            </a:lvl6pPr>
            <a:lvl7pPr marL="2742959" indent="0">
              <a:buNone/>
              <a:defRPr sz="2000"/>
            </a:lvl7pPr>
            <a:lvl8pPr marL="3200119" indent="0">
              <a:buNone/>
              <a:defRPr sz="2000"/>
            </a:lvl8pPr>
            <a:lvl9pPr marL="3657281" indent="0">
              <a:buNone/>
              <a:defRPr sz="2000"/>
            </a:lvl9pPr>
          </a:lstStyle>
          <a:p>
            <a:r>
              <a:rPr lang="en-US" dirty="0"/>
              <a:t>Click icon to add picture</a:t>
            </a:r>
          </a:p>
        </p:txBody>
      </p:sp>
      <p:sp>
        <p:nvSpPr>
          <p:cNvPr id="4" name="Text Placeholder 3"/>
          <p:cNvSpPr>
            <a:spLocks noGrp="1"/>
          </p:cNvSpPr>
          <p:nvPr>
            <p:ph type="body" sz="half" idx="2"/>
          </p:nvPr>
        </p:nvSpPr>
        <p:spPr>
          <a:xfrm>
            <a:off x="1591015" y="2057406"/>
            <a:ext cx="3917004" cy="3811588"/>
          </a:xfrm>
        </p:spPr>
        <p:txBody>
          <a:bodyPr>
            <a:normAutofit/>
          </a:bodyPr>
          <a:lstStyle>
            <a:lvl1pPr marL="0" indent="0">
              <a:buNone/>
              <a:defRPr sz="2401"/>
            </a:lvl1pPr>
            <a:lvl2pPr marL="457162" indent="0">
              <a:buNone/>
              <a:defRPr sz="1400"/>
            </a:lvl2pPr>
            <a:lvl3pPr marL="914318" indent="0">
              <a:buNone/>
              <a:defRPr sz="1200"/>
            </a:lvl3pPr>
            <a:lvl4pPr marL="1371480" indent="0">
              <a:buNone/>
              <a:defRPr sz="999"/>
            </a:lvl4pPr>
            <a:lvl5pPr marL="1828640" indent="0">
              <a:buNone/>
              <a:defRPr sz="999"/>
            </a:lvl5pPr>
            <a:lvl6pPr marL="2285800" indent="0">
              <a:buNone/>
              <a:defRPr sz="999"/>
            </a:lvl6pPr>
            <a:lvl7pPr marL="2742959" indent="0">
              <a:buNone/>
              <a:defRPr sz="999"/>
            </a:lvl7pPr>
            <a:lvl8pPr marL="3200119" indent="0">
              <a:buNone/>
              <a:defRPr sz="999"/>
            </a:lvl8pPr>
            <a:lvl9pPr marL="3657281" indent="0">
              <a:buNone/>
              <a:defRPr sz="999"/>
            </a:lvl9pPr>
          </a:lstStyle>
          <a:p>
            <a:pPr lvl="0"/>
            <a:r>
              <a:rPr lang="en-US" dirty="0"/>
              <a:t>Click to edit Master text styles</a:t>
            </a:r>
          </a:p>
        </p:txBody>
      </p:sp>
      <p:sp>
        <p:nvSpPr>
          <p:cNvPr id="2" name="Title 1"/>
          <p:cNvSpPr>
            <a:spLocks noGrp="1"/>
          </p:cNvSpPr>
          <p:nvPr>
            <p:ph type="title"/>
          </p:nvPr>
        </p:nvSpPr>
        <p:spPr>
          <a:xfrm>
            <a:off x="1591015" y="457200"/>
            <a:ext cx="3917004" cy="1600200"/>
          </a:xfrm>
        </p:spPr>
        <p:txBody>
          <a:bodyPr anchor="t">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42631766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2563689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74B83-FCA9-427B-A208-E377573FD0F2}"/>
              </a:ext>
            </a:extLst>
          </p:cNvPr>
          <p:cNvSpPr>
            <a:spLocks noGrp="1"/>
          </p:cNvSpPr>
          <p:nvPr>
            <p:ph type="title" hasCustomPrompt="1"/>
          </p:nvPr>
        </p:nvSpPr>
        <p:spPr/>
        <p:txBody>
          <a:bodyPr/>
          <a:lstStyle>
            <a:lvl1pPr>
              <a:defRPr/>
            </a:lvl1pPr>
          </a:lstStyle>
          <a:p>
            <a:r>
              <a:rPr lang="en-US" dirty="0"/>
              <a:t>Copy/paste these to your slides</a:t>
            </a:r>
            <a:endParaRPr lang="en-GB" dirty="0"/>
          </a:p>
        </p:txBody>
      </p:sp>
      <p:graphicFrame>
        <p:nvGraphicFramePr>
          <p:cNvPr id="3" name="Table 2">
            <a:extLst>
              <a:ext uri="{FF2B5EF4-FFF2-40B4-BE49-F238E27FC236}">
                <a16:creationId xmlns:a16="http://schemas.microsoft.com/office/drawing/2014/main" id="{39864070-63CB-4ED6-8254-2C710EAC2A6A}"/>
              </a:ext>
            </a:extLst>
          </p:cNvPr>
          <p:cNvGraphicFramePr>
            <a:graphicFrameLocks noGrp="1"/>
          </p:cNvGraphicFramePr>
          <p:nvPr>
            <p:extLst>
              <p:ext uri="{D42A27DB-BD31-4B8C-83A1-F6EECF244321}">
                <p14:modId xmlns:p14="http://schemas.microsoft.com/office/powerpoint/2010/main" val="67305988"/>
              </p:ext>
            </p:extLst>
          </p:nvPr>
        </p:nvGraphicFramePr>
        <p:xfrm>
          <a:off x="2014705" y="1853740"/>
          <a:ext cx="8128005" cy="2140640"/>
        </p:xfrm>
        <a:graphic>
          <a:graphicData uri="http://schemas.openxmlformats.org/drawingml/2006/table">
            <a:tbl>
              <a:tblPr firstRow="1" bandRow="1">
                <a:tableStyleId>{073A0DAA-6AF3-43AB-8588-CEC1D06C72B9}</a:tableStyleId>
              </a:tblPr>
              <a:tblGrid>
                <a:gridCol w="2709335">
                  <a:extLst>
                    <a:ext uri="{9D8B030D-6E8A-4147-A177-3AD203B41FA5}">
                      <a16:colId xmlns:a16="http://schemas.microsoft.com/office/drawing/2014/main" val="773153364"/>
                    </a:ext>
                  </a:extLst>
                </a:gridCol>
                <a:gridCol w="2709335">
                  <a:extLst>
                    <a:ext uri="{9D8B030D-6E8A-4147-A177-3AD203B41FA5}">
                      <a16:colId xmlns:a16="http://schemas.microsoft.com/office/drawing/2014/main" val="3518797140"/>
                    </a:ext>
                  </a:extLst>
                </a:gridCol>
                <a:gridCol w="2709335">
                  <a:extLst>
                    <a:ext uri="{9D8B030D-6E8A-4147-A177-3AD203B41FA5}">
                      <a16:colId xmlns:a16="http://schemas.microsoft.com/office/drawing/2014/main" val="1463362577"/>
                    </a:ext>
                  </a:extLst>
                </a:gridCol>
              </a:tblGrid>
              <a:tr h="535160">
                <a:tc>
                  <a:txBody>
                    <a:bodyPr/>
                    <a:lstStyle/>
                    <a:p>
                      <a:endParaRPr lang="en-GB" sz="2400" dirty="0"/>
                    </a:p>
                  </a:txBody>
                  <a:tcPr marL="121919" marR="121919" marT="60959" marB="60959"/>
                </a:tc>
                <a:tc>
                  <a:txBody>
                    <a:bodyPr/>
                    <a:lstStyle/>
                    <a:p>
                      <a:endParaRPr lang="en-GB" sz="2400"/>
                    </a:p>
                  </a:txBody>
                  <a:tcPr marL="121919" marR="121919" marT="60959" marB="60959"/>
                </a:tc>
                <a:tc>
                  <a:txBody>
                    <a:bodyPr/>
                    <a:lstStyle/>
                    <a:p>
                      <a:endParaRPr lang="en-GB" sz="2400"/>
                    </a:p>
                  </a:txBody>
                  <a:tcPr marL="121919" marR="121919" marT="60959" marB="60959"/>
                </a:tc>
                <a:extLst>
                  <a:ext uri="{0D108BD9-81ED-4DB2-BD59-A6C34878D82A}">
                    <a16:rowId xmlns:a16="http://schemas.microsoft.com/office/drawing/2014/main" val="3156675528"/>
                  </a:ext>
                </a:extLst>
              </a:tr>
              <a:tr h="535160">
                <a:tc>
                  <a:txBody>
                    <a:bodyPr/>
                    <a:lstStyle/>
                    <a:p>
                      <a:endParaRPr lang="en-GB" sz="2400" dirty="0"/>
                    </a:p>
                  </a:txBody>
                  <a:tcPr marL="121919" marR="121919" marT="60959" marB="60959"/>
                </a:tc>
                <a:tc>
                  <a:txBody>
                    <a:bodyPr/>
                    <a:lstStyle/>
                    <a:p>
                      <a:endParaRPr lang="en-GB" sz="2400" dirty="0"/>
                    </a:p>
                  </a:txBody>
                  <a:tcPr marL="121919" marR="121919" marT="60959" marB="60959"/>
                </a:tc>
                <a:tc>
                  <a:txBody>
                    <a:bodyPr/>
                    <a:lstStyle/>
                    <a:p>
                      <a:endParaRPr lang="en-GB" sz="2400"/>
                    </a:p>
                  </a:txBody>
                  <a:tcPr marL="121919" marR="121919" marT="60959" marB="60959"/>
                </a:tc>
                <a:extLst>
                  <a:ext uri="{0D108BD9-81ED-4DB2-BD59-A6C34878D82A}">
                    <a16:rowId xmlns:a16="http://schemas.microsoft.com/office/drawing/2014/main" val="765216699"/>
                  </a:ext>
                </a:extLst>
              </a:tr>
              <a:tr h="535160">
                <a:tc>
                  <a:txBody>
                    <a:bodyPr/>
                    <a:lstStyle/>
                    <a:p>
                      <a:endParaRPr lang="en-GB" sz="2400"/>
                    </a:p>
                  </a:txBody>
                  <a:tcPr marL="121919" marR="121919" marT="60959" marB="60959"/>
                </a:tc>
                <a:tc>
                  <a:txBody>
                    <a:bodyPr/>
                    <a:lstStyle/>
                    <a:p>
                      <a:endParaRPr lang="en-GB" sz="2400" dirty="0"/>
                    </a:p>
                  </a:txBody>
                  <a:tcPr marL="121919" marR="121919" marT="60959" marB="60959"/>
                </a:tc>
                <a:tc>
                  <a:txBody>
                    <a:bodyPr/>
                    <a:lstStyle/>
                    <a:p>
                      <a:endParaRPr lang="en-GB" sz="2400" dirty="0"/>
                    </a:p>
                  </a:txBody>
                  <a:tcPr marL="121919" marR="121919" marT="60959" marB="60959"/>
                </a:tc>
                <a:extLst>
                  <a:ext uri="{0D108BD9-81ED-4DB2-BD59-A6C34878D82A}">
                    <a16:rowId xmlns:a16="http://schemas.microsoft.com/office/drawing/2014/main" val="460361027"/>
                  </a:ext>
                </a:extLst>
              </a:tr>
              <a:tr h="535160">
                <a:tc>
                  <a:txBody>
                    <a:bodyPr/>
                    <a:lstStyle/>
                    <a:p>
                      <a:endParaRPr lang="en-GB" sz="2400"/>
                    </a:p>
                  </a:txBody>
                  <a:tcPr marL="121919" marR="121919" marT="60959" marB="60959"/>
                </a:tc>
                <a:tc>
                  <a:txBody>
                    <a:bodyPr/>
                    <a:lstStyle/>
                    <a:p>
                      <a:endParaRPr lang="en-GB" sz="2400"/>
                    </a:p>
                  </a:txBody>
                  <a:tcPr marL="121919" marR="121919" marT="60959" marB="60959"/>
                </a:tc>
                <a:tc>
                  <a:txBody>
                    <a:bodyPr/>
                    <a:lstStyle/>
                    <a:p>
                      <a:endParaRPr lang="en-GB" sz="2400" dirty="0"/>
                    </a:p>
                  </a:txBody>
                  <a:tcPr marL="121919" marR="121919" marT="60959" marB="60959"/>
                </a:tc>
                <a:extLst>
                  <a:ext uri="{0D108BD9-81ED-4DB2-BD59-A6C34878D82A}">
                    <a16:rowId xmlns:a16="http://schemas.microsoft.com/office/drawing/2014/main" val="3682399017"/>
                  </a:ext>
                </a:extLst>
              </a:tr>
            </a:tbl>
          </a:graphicData>
        </a:graphic>
      </p:graphicFrame>
      <p:sp>
        <p:nvSpPr>
          <p:cNvPr id="4" name="Rectangle 3">
            <a:extLst>
              <a:ext uri="{FF2B5EF4-FFF2-40B4-BE49-F238E27FC236}">
                <a16:creationId xmlns:a16="http://schemas.microsoft.com/office/drawing/2014/main" id="{ABFDA221-1CFD-4D75-BD83-B7AB9AA84B44}"/>
              </a:ext>
            </a:extLst>
          </p:cNvPr>
          <p:cNvSpPr/>
          <p:nvPr/>
        </p:nvSpPr>
        <p:spPr>
          <a:xfrm>
            <a:off x="2014705" y="4157430"/>
            <a:ext cx="8127997" cy="914400"/>
          </a:xfrm>
          <a:prstGeom prst="rect">
            <a:avLst/>
          </a:prstGeom>
          <a:solidFill>
            <a:schemeClr val="bg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1" dirty="0">
                <a:solidFill>
                  <a:schemeClr val="accent2"/>
                </a:solidFill>
              </a:rPr>
              <a:t>Note</a:t>
            </a:r>
          </a:p>
        </p:txBody>
      </p:sp>
      <p:sp>
        <p:nvSpPr>
          <p:cNvPr id="5" name="Rectangle 4">
            <a:extLst>
              <a:ext uri="{FF2B5EF4-FFF2-40B4-BE49-F238E27FC236}">
                <a16:creationId xmlns:a16="http://schemas.microsoft.com/office/drawing/2014/main" id="{F3D9CA04-8F0B-432B-A025-A5CC9F79DAD8}"/>
              </a:ext>
            </a:extLst>
          </p:cNvPr>
          <p:cNvSpPr/>
          <p:nvPr/>
        </p:nvSpPr>
        <p:spPr>
          <a:xfrm>
            <a:off x="2014708" y="5234881"/>
            <a:ext cx="8127997" cy="91440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1" b="1" dirty="0">
                <a:solidFill>
                  <a:schemeClr val="accent1"/>
                </a:solidFill>
              </a:rPr>
              <a:t>Highlight</a:t>
            </a:r>
          </a:p>
        </p:txBody>
      </p:sp>
    </p:spTree>
    <p:extLst>
      <p:ext uri="{BB962C8B-B14F-4D97-AF65-F5344CB8AC3E}">
        <p14:creationId xmlns:p14="http://schemas.microsoft.com/office/powerpoint/2010/main" val="15524246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3AD36-2205-49C6-A825-AFCBE75CDBF5}"/>
              </a:ext>
            </a:extLst>
          </p:cNvPr>
          <p:cNvSpPr>
            <a:spLocks noGrp="1"/>
          </p:cNvSpPr>
          <p:nvPr>
            <p:ph type="title" hasCustomPrompt="1"/>
          </p:nvPr>
        </p:nvSpPr>
        <p:spPr>
          <a:xfrm>
            <a:off x="548120" y="365127"/>
            <a:ext cx="11498109" cy="1325563"/>
          </a:xfrm>
        </p:spPr>
        <p:txBody>
          <a:bodyPr/>
          <a:lstStyle>
            <a:lvl1pPr>
              <a:defRPr/>
            </a:lvl1pPr>
          </a:lstStyle>
          <a:p>
            <a:r>
              <a:rPr lang="en-US" dirty="0"/>
              <a:t>Image </a:t>
            </a:r>
            <a:r>
              <a:rPr lang="en-US" dirty="0" err="1"/>
              <a:t>colour</a:t>
            </a:r>
            <a:r>
              <a:rPr lang="en-US" dirty="0"/>
              <a:t>-contrast ratios meet WCAG AA</a:t>
            </a:r>
            <a:br>
              <a:rPr lang="en-US" dirty="0"/>
            </a:br>
            <a:r>
              <a:rPr lang="en-US" dirty="0"/>
              <a:t>(large to preserve quality, reduce size to suit)</a:t>
            </a:r>
            <a:endParaRPr lang="en-GB" dirty="0"/>
          </a:p>
        </p:txBody>
      </p:sp>
      <p:pic>
        <p:nvPicPr>
          <p:cNvPr id="10" name="Picture 9" descr="Cross mark to indicate something is not correct.">
            <a:extLst>
              <a:ext uri="{FF2B5EF4-FFF2-40B4-BE49-F238E27FC236}">
                <a16:creationId xmlns:a16="http://schemas.microsoft.com/office/drawing/2014/main" id="{32FD649D-9834-48D4-AAA9-2788C5A3A9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123" y="2256540"/>
            <a:ext cx="2979893" cy="4131219"/>
          </a:xfrm>
          <a:prstGeom prst="rect">
            <a:avLst/>
          </a:prstGeom>
        </p:spPr>
      </p:pic>
      <p:pic>
        <p:nvPicPr>
          <p:cNvPr id="14" name="Picture 13" descr="Tick mark to indicate something is correct.">
            <a:extLst>
              <a:ext uri="{FF2B5EF4-FFF2-40B4-BE49-F238E27FC236}">
                <a16:creationId xmlns:a16="http://schemas.microsoft.com/office/drawing/2014/main" id="{CCB86C94-5618-4C0A-9B87-409D5ECB68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5947" y="2036436"/>
            <a:ext cx="4334391" cy="4351323"/>
          </a:xfrm>
          <a:prstGeom prst="rect">
            <a:avLst/>
          </a:prstGeom>
        </p:spPr>
      </p:pic>
      <p:pic>
        <p:nvPicPr>
          <p:cNvPr id="4" name="Picture 3" descr="Tick mark to indicate something is correct.">
            <a:extLst>
              <a:ext uri="{FF2B5EF4-FFF2-40B4-BE49-F238E27FC236}">
                <a16:creationId xmlns:a16="http://schemas.microsoft.com/office/drawing/2014/main" id="{A5F4010C-768A-45F5-9B5A-D461A77C4A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27587" y="2036436"/>
            <a:ext cx="4334391" cy="4351323"/>
          </a:xfrm>
          <a:prstGeom prst="rect">
            <a:avLst/>
          </a:prstGeom>
        </p:spPr>
      </p:pic>
    </p:spTree>
    <p:extLst>
      <p:ext uri="{BB962C8B-B14F-4D97-AF65-F5344CB8AC3E}">
        <p14:creationId xmlns:p14="http://schemas.microsoft.com/office/powerpoint/2010/main" val="20923815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AB1F9-5CE3-4783-B473-4CF7832DEAF8}"/>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AE9506E7-27B7-4F87-B4FD-8A82C77E17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63291" y="2232895"/>
            <a:ext cx="4177760" cy="2501800"/>
          </a:xfrm>
          <a:prstGeom prst="rect">
            <a:avLst/>
          </a:prstGeom>
        </p:spPr>
      </p:pic>
      <p:sp>
        <p:nvSpPr>
          <p:cNvPr id="4" name="Rectangle 3">
            <a:extLst>
              <a:ext uri="{FF2B5EF4-FFF2-40B4-BE49-F238E27FC236}">
                <a16:creationId xmlns:a16="http://schemas.microsoft.com/office/drawing/2014/main" id="{7FBDEFF0-AF32-480E-8DE6-11E613452B15}"/>
              </a:ext>
            </a:extLst>
          </p:cNvPr>
          <p:cNvSpPr/>
          <p:nvPr userDrawn="1"/>
        </p:nvSpPr>
        <p:spPr>
          <a:xfrm>
            <a:off x="1163288" y="4590041"/>
            <a:ext cx="4177760" cy="3594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Arial" panose="020B0604020202020204" pitchFamily="34" charset="0"/>
                <a:cs typeface="Arial" panose="020B0604020202020204" pitchFamily="34" charset="0"/>
              </a:rPr>
              <a:t>Photo by Stage 7 Photography on </a:t>
            </a:r>
            <a:r>
              <a:rPr lang="en-GB" sz="1600" dirty="0" err="1">
                <a:latin typeface="Arial" panose="020B0604020202020204" pitchFamily="34" charset="0"/>
                <a:cs typeface="Arial" panose="020B0604020202020204" pitchFamily="34" charset="0"/>
              </a:rPr>
              <a:t>Unsplash</a:t>
            </a:r>
            <a:r>
              <a:rPr lang="nb-NO" sz="1600" dirty="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F846FBB-8E3D-4D96-9939-5FCD8D06D8E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908636" y="2553460"/>
            <a:ext cx="5341259" cy="2036581"/>
          </a:xfrm>
          <a:prstGeom prst="rect">
            <a:avLst/>
          </a:prstGeom>
        </p:spPr>
      </p:pic>
      <p:sp>
        <p:nvSpPr>
          <p:cNvPr id="7" name="Rectangle 6">
            <a:extLst>
              <a:ext uri="{FF2B5EF4-FFF2-40B4-BE49-F238E27FC236}">
                <a16:creationId xmlns:a16="http://schemas.microsoft.com/office/drawing/2014/main" id="{06DBECC4-2BF4-4B3E-9738-303D51B094FC}"/>
              </a:ext>
            </a:extLst>
          </p:cNvPr>
          <p:cNvSpPr/>
          <p:nvPr userDrawn="1"/>
        </p:nvSpPr>
        <p:spPr>
          <a:xfrm>
            <a:off x="5908636" y="4554973"/>
            <a:ext cx="5341259" cy="359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ea typeface="Lato" panose="020F0502020204030203" pitchFamily="34" charset="0"/>
                <a:cs typeface="Arial" panose="020B0604020202020204" pitchFamily="34" charset="0"/>
              </a:rPr>
              <a:t>Image by Gerd Altmann on </a:t>
            </a:r>
            <a:r>
              <a:rPr lang="en-GB" sz="1600" dirty="0" err="1">
                <a:solidFill>
                  <a:schemeClr val="tx1"/>
                </a:solidFill>
                <a:latin typeface="Arial" panose="020B0604020202020204" pitchFamily="34" charset="0"/>
                <a:ea typeface="Lato" panose="020F0502020204030203" pitchFamily="34" charset="0"/>
                <a:cs typeface="Arial" panose="020B0604020202020204" pitchFamily="34" charset="0"/>
              </a:rPr>
              <a:t>Pixabay</a:t>
            </a:r>
            <a:endParaRPr lang="en-GB" sz="1600" dirty="0">
              <a:solidFill>
                <a:schemeClr val="tx1"/>
              </a:solidFill>
              <a:latin typeface="Arial" panose="020B0604020202020204" pitchFamily="34" charset="0"/>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19812426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en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28363-81BC-423A-A7B0-BAE696C1D518}"/>
              </a:ext>
            </a:extLst>
          </p:cNvPr>
          <p:cNvSpPr>
            <a:spLocks noGrp="1"/>
          </p:cNvSpPr>
          <p:nvPr>
            <p:ph type="title"/>
          </p:nvPr>
        </p:nvSpPr>
        <p:spPr/>
        <p:txBody>
          <a:body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3A493E46-D2FA-45E2-8ADD-E7C386A934AF}"/>
              </a:ext>
            </a:extLst>
          </p:cNvPr>
          <p:cNvSpPr>
            <a:spLocks noGrp="1"/>
          </p:cNvSpPr>
          <p:nvPr>
            <p:ph type="body" sz="half" idx="2"/>
          </p:nvPr>
        </p:nvSpPr>
        <p:spPr>
          <a:xfrm>
            <a:off x="1566120" y="2057406"/>
            <a:ext cx="4600688" cy="3811588"/>
          </a:xfrm>
        </p:spPr>
        <p:txBody>
          <a:bodyPr>
            <a:normAutofit/>
          </a:bodyPr>
          <a:lstStyle>
            <a:lvl1pPr marL="0" indent="0">
              <a:buNone/>
              <a:defRPr sz="2401"/>
            </a:lvl1pPr>
            <a:lvl2pPr marL="457162" indent="0">
              <a:buNone/>
              <a:defRPr sz="1400"/>
            </a:lvl2pPr>
            <a:lvl3pPr marL="914318" indent="0">
              <a:buNone/>
              <a:defRPr sz="1200"/>
            </a:lvl3pPr>
            <a:lvl4pPr marL="1371480" indent="0">
              <a:buNone/>
              <a:defRPr sz="999"/>
            </a:lvl4pPr>
            <a:lvl5pPr marL="1828640" indent="0">
              <a:buNone/>
              <a:defRPr sz="999"/>
            </a:lvl5pPr>
            <a:lvl6pPr marL="2285800" indent="0">
              <a:buNone/>
              <a:defRPr sz="999"/>
            </a:lvl6pPr>
            <a:lvl7pPr marL="2742959" indent="0">
              <a:buNone/>
              <a:defRPr sz="999"/>
            </a:lvl7pPr>
            <a:lvl8pPr marL="3200119" indent="0">
              <a:buNone/>
              <a:defRPr sz="999"/>
            </a:lvl8pPr>
            <a:lvl9pPr marL="3657281" indent="0">
              <a:buNone/>
              <a:defRPr sz="999"/>
            </a:lvl9pPr>
          </a:lstStyle>
          <a:p>
            <a:pPr lvl="0"/>
            <a:r>
              <a:rPr lang="en-US" dirty="0"/>
              <a:t>Click to edit Master text styles</a:t>
            </a:r>
          </a:p>
        </p:txBody>
      </p:sp>
    </p:spTree>
    <p:extLst>
      <p:ext uri="{BB962C8B-B14F-4D97-AF65-F5344CB8AC3E}">
        <p14:creationId xmlns:p14="http://schemas.microsoft.com/office/powerpoint/2010/main" val="6474363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FULL">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3DC8662-08CF-4FE9-8E22-1D39F17D90C1}"/>
              </a:ext>
            </a:extLst>
          </p:cNvPr>
          <p:cNvSpPr>
            <a:spLocks noGrp="1"/>
          </p:cNvSpPr>
          <p:nvPr>
            <p:ph type="pic" sz="quarter" idx="12"/>
          </p:nvPr>
        </p:nvSpPr>
        <p:spPr>
          <a:xfrm>
            <a:off x="0" y="0"/>
            <a:ext cx="12192000" cy="6858000"/>
          </a:xfrm>
          <a:custGeom>
            <a:avLst/>
            <a:gdLst>
              <a:gd name="connsiteX0" fmla="*/ 2347605 w 18288000"/>
              <a:gd name="connsiteY0" fmla="*/ 2918507 h 10287000"/>
              <a:gd name="connsiteX1" fmla="*/ 2347605 w 18288000"/>
              <a:gd name="connsiteY1" fmla="*/ 7069540 h 10287000"/>
              <a:gd name="connsiteX2" fmla="*/ 15888511 w 18288000"/>
              <a:gd name="connsiteY2" fmla="*/ 7069540 h 10287000"/>
              <a:gd name="connsiteX3" fmla="*/ 15888511 w 18288000"/>
              <a:gd name="connsiteY3" fmla="*/ 2918507 h 10287000"/>
              <a:gd name="connsiteX4" fmla="*/ 0 w 18288000"/>
              <a:gd name="connsiteY4" fmla="*/ 0 h 10287000"/>
              <a:gd name="connsiteX5" fmla="*/ 18288000 w 18288000"/>
              <a:gd name="connsiteY5" fmla="*/ 0 h 10287000"/>
              <a:gd name="connsiteX6" fmla="*/ 18288000 w 18288000"/>
              <a:gd name="connsiteY6" fmla="*/ 10287000 h 10287000"/>
              <a:gd name="connsiteX7" fmla="*/ 0 w 18288000"/>
              <a:gd name="connsiteY7"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0" h="10287000">
                <a:moveTo>
                  <a:pt x="2347605" y="2918507"/>
                </a:moveTo>
                <a:lnTo>
                  <a:pt x="2347605" y="7069540"/>
                </a:lnTo>
                <a:lnTo>
                  <a:pt x="15888511" y="7069540"/>
                </a:lnTo>
                <a:lnTo>
                  <a:pt x="15888511" y="2918507"/>
                </a:lnTo>
                <a:close/>
                <a:moveTo>
                  <a:pt x="0" y="0"/>
                </a:moveTo>
                <a:lnTo>
                  <a:pt x="18288000" y="0"/>
                </a:lnTo>
                <a:lnTo>
                  <a:pt x="18288000" y="10287000"/>
                </a:lnTo>
                <a:lnTo>
                  <a:pt x="0" y="10287000"/>
                </a:lnTo>
                <a:close/>
              </a:path>
            </a:pathLst>
          </a:custGeom>
        </p:spPr>
        <p:txBody>
          <a:bodyPr wrap="square">
            <a:noAutofit/>
          </a:bodyPr>
          <a:lstStyle/>
          <a:p>
            <a:endParaRPr lang="en-GB" dirty="0"/>
          </a:p>
        </p:txBody>
      </p:sp>
      <p:sp>
        <p:nvSpPr>
          <p:cNvPr id="16" name="Rectangle 15">
            <a:extLst>
              <a:ext uri="{FF2B5EF4-FFF2-40B4-BE49-F238E27FC236}">
                <a16:creationId xmlns:a16="http://schemas.microsoft.com/office/drawing/2014/main" id="{FEC9A9C6-38A1-49A0-88BF-6127046B68BC}"/>
              </a:ext>
            </a:extLst>
          </p:cNvPr>
          <p:cNvSpPr/>
          <p:nvPr userDrawn="1"/>
        </p:nvSpPr>
        <p:spPr>
          <a:xfrm>
            <a:off x="1565074" y="1945675"/>
            <a:ext cx="9027271" cy="2767356"/>
          </a:xfrm>
          <a:prstGeom prst="rect">
            <a:avLst/>
          </a:prstGeom>
          <a:solidFill>
            <a:srgbClr val="E800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 name="TextBox 4">
            <a:extLst>
              <a:ext uri="{FF2B5EF4-FFF2-40B4-BE49-F238E27FC236}">
                <a16:creationId xmlns:a16="http://schemas.microsoft.com/office/drawing/2014/main" id="{440628B0-CF77-4AC9-80A2-D09A8F480E1E}"/>
              </a:ext>
            </a:extLst>
          </p:cNvPr>
          <p:cNvSpPr txBox="1"/>
          <p:nvPr userDrawn="1"/>
        </p:nvSpPr>
        <p:spPr>
          <a:xfrm>
            <a:off x="9872683" y="3959869"/>
            <a:ext cx="561372" cy="1077218"/>
          </a:xfrm>
          <a:prstGeom prst="rect">
            <a:avLst/>
          </a:prstGeom>
          <a:noFill/>
        </p:spPr>
        <p:txBody>
          <a:bodyPr wrap="none" rtlCol="0">
            <a:spAutoFit/>
          </a:bodyPr>
          <a:lstStyle/>
          <a:p>
            <a:r>
              <a:rPr lang="en-US" sz="6400" dirty="0">
                <a:solidFill>
                  <a:schemeClr val="bg1"/>
                </a:solidFill>
                <a:latin typeface="Arial Rounded MT Bold" panose="020F0704030504030204" pitchFamily="34" charset="0"/>
                <a:cs typeface="Arial" pitchFamily="34" charset="0"/>
              </a:rPr>
              <a:t>”</a:t>
            </a:r>
          </a:p>
        </p:txBody>
      </p:sp>
      <p:sp>
        <p:nvSpPr>
          <p:cNvPr id="15" name="Text Placeholder 14">
            <a:extLst>
              <a:ext uri="{FF2B5EF4-FFF2-40B4-BE49-F238E27FC236}">
                <a16:creationId xmlns:a16="http://schemas.microsoft.com/office/drawing/2014/main" id="{92DECFF9-1347-4BB4-9569-7B92ECAC290D}"/>
              </a:ext>
            </a:extLst>
          </p:cNvPr>
          <p:cNvSpPr>
            <a:spLocks noGrp="1"/>
          </p:cNvSpPr>
          <p:nvPr>
            <p:ph type="body" sz="quarter" idx="11" hasCustomPrompt="1"/>
          </p:nvPr>
        </p:nvSpPr>
        <p:spPr>
          <a:xfrm>
            <a:off x="6551087" y="4085940"/>
            <a:ext cx="3221567" cy="450851"/>
          </a:xfrm>
        </p:spPr>
        <p:txBody>
          <a:bodyPr/>
          <a:lstStyle>
            <a:lvl1pPr algn="r">
              <a:lnSpc>
                <a:spcPct val="100000"/>
              </a:lnSpc>
              <a:defRPr>
                <a:solidFill>
                  <a:schemeClr val="bg1"/>
                </a:solidFill>
              </a:defRPr>
            </a:lvl1pPr>
          </a:lstStyle>
          <a:p>
            <a:pPr lvl="0"/>
            <a:r>
              <a:rPr lang="en-GB" dirty="0"/>
              <a:t> Attribution</a:t>
            </a:r>
          </a:p>
        </p:txBody>
      </p:sp>
      <p:sp>
        <p:nvSpPr>
          <p:cNvPr id="13" name="Text Placeholder 12">
            <a:extLst>
              <a:ext uri="{FF2B5EF4-FFF2-40B4-BE49-F238E27FC236}">
                <a16:creationId xmlns:a16="http://schemas.microsoft.com/office/drawing/2014/main" id="{3A6777A3-74E2-4BCB-9562-0FB3487FDFF8}"/>
              </a:ext>
            </a:extLst>
          </p:cNvPr>
          <p:cNvSpPr>
            <a:spLocks noGrp="1"/>
          </p:cNvSpPr>
          <p:nvPr>
            <p:ph type="body" sz="quarter" idx="10" hasCustomPrompt="1"/>
          </p:nvPr>
        </p:nvSpPr>
        <p:spPr>
          <a:xfrm>
            <a:off x="2332386" y="2037889"/>
            <a:ext cx="7440268" cy="1921977"/>
          </a:xfrm>
        </p:spPr>
        <p:txBody>
          <a:bodyPr/>
          <a:lstStyle>
            <a:lvl1pPr algn="l">
              <a:lnSpc>
                <a:spcPct val="114000"/>
              </a:lnSpc>
              <a:spcBef>
                <a:spcPts val="0"/>
              </a:spcBef>
              <a:defRPr>
                <a:solidFill>
                  <a:schemeClr val="bg1"/>
                </a:solidFill>
              </a:defRPr>
            </a:lvl1pPr>
          </a:lstStyle>
          <a:p>
            <a:pPr lvl="0"/>
            <a:r>
              <a:rPr lang="en-US" dirty="0"/>
              <a:t>Quotation text</a:t>
            </a:r>
          </a:p>
        </p:txBody>
      </p:sp>
      <p:sp>
        <p:nvSpPr>
          <p:cNvPr id="4" name="TextBox 3">
            <a:extLst>
              <a:ext uri="{FF2B5EF4-FFF2-40B4-BE49-F238E27FC236}">
                <a16:creationId xmlns:a16="http://schemas.microsoft.com/office/drawing/2014/main" id="{1C1E98C8-69A7-430D-B173-A2822F8BED8C}"/>
              </a:ext>
            </a:extLst>
          </p:cNvPr>
          <p:cNvSpPr txBox="1"/>
          <p:nvPr userDrawn="1"/>
        </p:nvSpPr>
        <p:spPr>
          <a:xfrm>
            <a:off x="1618466" y="1906240"/>
            <a:ext cx="766548" cy="1077218"/>
          </a:xfrm>
          <a:prstGeom prst="rect">
            <a:avLst/>
          </a:prstGeom>
          <a:noFill/>
        </p:spPr>
        <p:txBody>
          <a:bodyPr wrap="square" rtlCol="0">
            <a:spAutoFit/>
          </a:bodyPr>
          <a:lstStyle/>
          <a:p>
            <a:r>
              <a:rPr lang="en-US" sz="6400" dirty="0">
                <a:solidFill>
                  <a:schemeClr val="bg1"/>
                </a:solidFill>
                <a:latin typeface="Arial Rounded MT Bold" panose="020F0704030504030204" pitchFamily="34" charset="0"/>
                <a:ea typeface="Lato" panose="020F0502020204030203" pitchFamily="34" charset="0"/>
                <a:cs typeface="Calibri" panose="020F0502020204030204" pitchFamily="34" charset="0"/>
              </a:rPr>
              <a:t>“</a:t>
            </a:r>
          </a:p>
        </p:txBody>
      </p:sp>
    </p:spTree>
    <p:extLst>
      <p:ext uri="{BB962C8B-B14F-4D97-AF65-F5344CB8AC3E}">
        <p14:creationId xmlns:p14="http://schemas.microsoft.com/office/powerpoint/2010/main" val="3777375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B1006-5B2E-AD4B-9259-BC08A404C57A}" type="datetimeFigureOut">
              <a:rPr lang="en-US" smtClean="0"/>
              <a:t>10/26/2021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428954-FE02-1743-AE11-8F3479115A46}" type="slidenum">
              <a:rPr lang="en-US" smtClean="0"/>
              <a:t>‹#›</a:t>
            </a:fld>
            <a:endParaRPr lang="en-US"/>
          </a:p>
        </p:txBody>
      </p:sp>
    </p:spTree>
    <p:extLst>
      <p:ext uri="{BB962C8B-B14F-4D97-AF65-F5344CB8AC3E}">
        <p14:creationId xmlns:p14="http://schemas.microsoft.com/office/powerpoint/2010/main" val="2877684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27B1006-5B2E-AD4B-9259-BC08A404C57A}"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28954-FE02-1743-AE11-8F3479115A46}" type="slidenum">
              <a:rPr lang="en-US" smtClean="0"/>
              <a:t>‹#›</a:t>
            </a:fld>
            <a:endParaRPr lang="en-US"/>
          </a:p>
        </p:txBody>
      </p:sp>
    </p:spTree>
    <p:extLst>
      <p:ext uri="{BB962C8B-B14F-4D97-AF65-F5344CB8AC3E}">
        <p14:creationId xmlns:p14="http://schemas.microsoft.com/office/powerpoint/2010/main" val="1738613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27B1006-5B2E-AD4B-9259-BC08A404C57A}"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28954-FE02-1743-AE11-8F3479115A46}" type="slidenum">
              <a:rPr lang="en-US" smtClean="0"/>
              <a:t>‹#›</a:t>
            </a:fld>
            <a:endParaRPr lang="en-US"/>
          </a:p>
        </p:txBody>
      </p:sp>
    </p:spTree>
    <p:extLst>
      <p:ext uri="{BB962C8B-B14F-4D97-AF65-F5344CB8AC3E}">
        <p14:creationId xmlns:p14="http://schemas.microsoft.com/office/powerpoint/2010/main" val="840323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theme" Target="../theme/theme2.xml"/><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3.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B1006-5B2E-AD4B-9259-BC08A404C57A}" type="datetimeFigureOut">
              <a:rPr lang="en-US" smtClean="0"/>
              <a:t>10/26/2021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28954-FE02-1743-AE11-8F3479115A46}" type="slidenum">
              <a:rPr lang="en-US" smtClean="0"/>
              <a:t>‹#›</a:t>
            </a:fld>
            <a:endParaRPr lang="en-US"/>
          </a:p>
        </p:txBody>
      </p:sp>
    </p:spTree>
    <p:extLst>
      <p:ext uri="{BB962C8B-B14F-4D97-AF65-F5344CB8AC3E}">
        <p14:creationId xmlns:p14="http://schemas.microsoft.com/office/powerpoint/2010/main" val="168743850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681" r:id="rId13"/>
    <p:sldLayoutId id="2147483682" r:id="rId14"/>
    <p:sldLayoutId id="2147483674" r:id="rId15"/>
    <p:sldLayoutId id="2147483677" r:id="rId16"/>
    <p:sldLayoutId id="2147483678" r:id="rId17"/>
    <p:sldLayoutId id="214748368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55895157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Lst>
  <p:hf sldNum="0" hdr="0"/>
  <p:txStyles>
    <p:titleStyle>
      <a:lvl1pPr algn="l" defTabSz="914400" rtl="0" eaLnBrk="1" latinLnBrk="0" hangingPunct="1">
        <a:lnSpc>
          <a:spcPct val="100000"/>
        </a:lnSpc>
        <a:spcBef>
          <a:spcPct val="0"/>
        </a:spcBef>
        <a:buNone/>
        <a:defRPr sz="4400" b="1" kern="1200">
          <a:solidFill>
            <a:srgbClr val="E60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flipV="1">
            <a:off x="0" y="6794649"/>
            <a:ext cx="12192000" cy="60959"/>
          </a:xfrm>
          <a:prstGeom prst="rect">
            <a:avLst/>
          </a:prstGeom>
          <a:solidFill>
            <a:srgbClr val="101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p>
        </p:txBody>
      </p:sp>
      <p:sp>
        <p:nvSpPr>
          <p:cNvPr id="5" name="Rectangle 4">
            <a:extLst>
              <a:ext uri="{FF2B5EF4-FFF2-40B4-BE49-F238E27FC236}">
                <a16:creationId xmlns:a16="http://schemas.microsoft.com/office/drawing/2014/main" id="{B14D6EBC-146D-4B9E-A845-3184BF622F29}"/>
              </a:ext>
            </a:extLst>
          </p:cNvPr>
          <p:cNvSpPr/>
          <p:nvPr/>
        </p:nvSpPr>
        <p:spPr>
          <a:xfrm flipV="1">
            <a:off x="0" y="2"/>
            <a:ext cx="12192000" cy="2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a:p>
        </p:txBody>
      </p:sp>
      <p:sp>
        <p:nvSpPr>
          <p:cNvPr id="3" name="Text Placeholder 2"/>
          <p:cNvSpPr>
            <a:spLocks noGrp="1"/>
          </p:cNvSpPr>
          <p:nvPr>
            <p:ph type="body" idx="1"/>
          </p:nvPr>
        </p:nvSpPr>
        <p:spPr>
          <a:xfrm>
            <a:off x="1565075" y="1825625"/>
            <a:ext cx="9027269"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1565074" y="365127"/>
            <a:ext cx="9027271"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48109302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Lst>
  <p:txStyles>
    <p:titleStyle>
      <a:lvl1pPr algn="l" defTabSz="914318"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18" rtl="0" eaLnBrk="1" latinLnBrk="0" hangingPunct="1">
        <a:lnSpc>
          <a:spcPct val="150000"/>
        </a:lnSpc>
        <a:spcBef>
          <a:spcPts val="999"/>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740" indent="-228581" algn="l" defTabSz="914318" rtl="0" eaLnBrk="1" latinLnBrk="0" hangingPunct="1">
        <a:lnSpc>
          <a:spcPct val="15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2899" indent="-228581" algn="l" defTabSz="914318" rtl="0" eaLnBrk="1" latinLnBrk="0" hangingPunct="1">
        <a:lnSpc>
          <a:spcPct val="15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060" indent="-228581" algn="l" defTabSz="914318" rtl="0" eaLnBrk="1" latinLnBrk="0" hangingPunct="1">
        <a:lnSpc>
          <a:spcPct val="15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221" indent="-228581" algn="l" defTabSz="914318" rtl="0" eaLnBrk="1" latinLnBrk="0" hangingPunct="1">
        <a:lnSpc>
          <a:spcPct val="15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381" indent="-228581" algn="l" defTabSz="9143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40" indent="-228581" algn="l" defTabSz="9143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00" indent="-228581" algn="l" defTabSz="9143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59" indent="-228581" algn="l" defTabSz="9143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62"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80" algn="l" defTabSz="914318" rtl="0" eaLnBrk="1" latinLnBrk="0" hangingPunct="1">
        <a:defRPr sz="1800" kern="1200">
          <a:solidFill>
            <a:schemeClr val="tx1"/>
          </a:solidFill>
          <a:latin typeface="+mn-lt"/>
          <a:ea typeface="+mn-ea"/>
          <a:cs typeface="+mn-cs"/>
        </a:defRPr>
      </a:lvl4pPr>
      <a:lvl5pPr marL="1828640" algn="l" defTabSz="914318" rtl="0" eaLnBrk="1" latinLnBrk="0" hangingPunct="1">
        <a:defRPr sz="1800" kern="1200">
          <a:solidFill>
            <a:schemeClr val="tx1"/>
          </a:solidFill>
          <a:latin typeface="+mn-lt"/>
          <a:ea typeface="+mn-ea"/>
          <a:cs typeface="+mn-cs"/>
        </a:defRPr>
      </a:lvl5pPr>
      <a:lvl6pPr marL="2285800" algn="l" defTabSz="914318" rtl="0" eaLnBrk="1" latinLnBrk="0" hangingPunct="1">
        <a:defRPr sz="1800" kern="1200">
          <a:solidFill>
            <a:schemeClr val="tx1"/>
          </a:solidFill>
          <a:latin typeface="+mn-lt"/>
          <a:ea typeface="+mn-ea"/>
          <a:cs typeface="+mn-cs"/>
        </a:defRPr>
      </a:lvl6pPr>
      <a:lvl7pPr marL="2742959" algn="l" defTabSz="914318" rtl="0" eaLnBrk="1" latinLnBrk="0" hangingPunct="1">
        <a:defRPr sz="1800" kern="1200">
          <a:solidFill>
            <a:schemeClr val="tx1"/>
          </a:solidFill>
          <a:latin typeface="+mn-lt"/>
          <a:ea typeface="+mn-ea"/>
          <a:cs typeface="+mn-cs"/>
        </a:defRPr>
      </a:lvl7pPr>
      <a:lvl8pPr marL="3200119" algn="l" defTabSz="914318" rtl="0" eaLnBrk="1" latinLnBrk="0" hangingPunct="1">
        <a:defRPr sz="1800" kern="1200">
          <a:solidFill>
            <a:schemeClr val="tx1"/>
          </a:solidFill>
          <a:latin typeface="+mn-lt"/>
          <a:ea typeface="+mn-ea"/>
          <a:cs typeface="+mn-cs"/>
        </a:defRPr>
      </a:lvl8pPr>
      <a:lvl9pPr marL="3657281" algn="l" defTabSz="9143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hyperlink" Target="about:blan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9.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59.xml"/><Relationship Id="rId4" Type="http://schemas.openxmlformats.org/officeDocument/2006/relationships/hyperlink" Target="about:blan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59.xml"/><Relationship Id="rId4" Type="http://schemas.openxmlformats.org/officeDocument/2006/relationships/hyperlink" Target="about:blank"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9.xml"/><Relationship Id="rId1" Type="http://schemas.openxmlformats.org/officeDocument/2006/relationships/slideLayout" Target="../slideLayouts/slideLayout59.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2.png"/><Relationship Id="rId7" Type="http://schemas.openxmlformats.org/officeDocument/2006/relationships/image" Target="../media/image67.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hyperlink" Target="about:blan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DFE8-7E94-7D42-8F57-AE1BC6C92109}"/>
              </a:ext>
            </a:extLst>
          </p:cNvPr>
          <p:cNvSpPr>
            <a:spLocks noGrp="1"/>
          </p:cNvSpPr>
          <p:nvPr>
            <p:ph type="ctrTitle"/>
          </p:nvPr>
        </p:nvSpPr>
        <p:spPr/>
        <p:txBody>
          <a:bodyPr>
            <a:normAutofit/>
          </a:bodyPr>
          <a:lstStyle/>
          <a:p>
            <a:r>
              <a:rPr lang="en-GB" sz="4000" dirty="0"/>
              <a:t>Climate Change Education - Overview</a:t>
            </a:r>
            <a:endParaRPr lang="en-US" dirty="0"/>
          </a:p>
        </p:txBody>
      </p:sp>
      <p:sp>
        <p:nvSpPr>
          <p:cNvPr id="3" name="Subtitle 2">
            <a:extLst>
              <a:ext uri="{FF2B5EF4-FFF2-40B4-BE49-F238E27FC236}">
                <a16:creationId xmlns:a16="http://schemas.microsoft.com/office/drawing/2014/main" id="{6A8E7974-55B9-AA4E-BF3A-6C5D6E054143}"/>
              </a:ext>
            </a:extLst>
          </p:cNvPr>
          <p:cNvSpPr>
            <a:spLocks noGrp="1"/>
          </p:cNvSpPr>
          <p:nvPr>
            <p:ph type="subTitle" idx="1"/>
          </p:nvPr>
        </p:nvSpPr>
        <p:spPr>
          <a:xfrm>
            <a:off x="442913" y="4606593"/>
            <a:ext cx="11306174" cy="1155172"/>
          </a:xfrm>
        </p:spPr>
        <p:txBody>
          <a:bodyPr>
            <a:normAutofit/>
          </a:bodyPr>
          <a:lstStyle/>
          <a:p>
            <a:r>
              <a:rPr lang="en-US" sz="2400" spc="-50" dirty="0">
                <a:solidFill>
                  <a:schemeClr val="accent2"/>
                </a:solidFill>
                <a:latin typeface="+mn-lt"/>
                <a:ea typeface="Verdana" panose="020B0604030504040204" pitchFamily="34" charset="0"/>
                <a:cs typeface="Verdana" panose="020B0604030504040204" pitchFamily="34" charset="0"/>
              </a:rPr>
              <a:t>Prof. Dr. Petra Molthan-Hill, Nottingham Business School, NTU, UK</a:t>
            </a:r>
          </a:p>
          <a:p>
            <a:r>
              <a:rPr lang="en-US" sz="2400" spc="-50" dirty="0">
                <a:solidFill>
                  <a:schemeClr val="accent2"/>
                </a:solidFill>
                <a:latin typeface="+mn-lt"/>
                <a:ea typeface="Verdana" panose="020B0604030504040204" pitchFamily="34" charset="0"/>
                <a:cs typeface="Verdana" panose="020B0604030504040204" pitchFamily="34" charset="0"/>
              </a:rPr>
              <a:t>petra.molthan-hill@ntu.ac.uk</a:t>
            </a:r>
          </a:p>
        </p:txBody>
      </p:sp>
      <p:sp>
        <p:nvSpPr>
          <p:cNvPr id="4" name="Date Placeholder 3">
            <a:extLst>
              <a:ext uri="{FF2B5EF4-FFF2-40B4-BE49-F238E27FC236}">
                <a16:creationId xmlns:a16="http://schemas.microsoft.com/office/drawing/2014/main" id="{57AE42C6-E536-1840-A610-282E173ADE5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42E9-89D0-D246-B0E5-635614E13D75}" type="datetime1">
              <a:rPr kumimoji="0" lang="en-GB"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26/10/2021</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8349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297B1-A4B6-4785-ACB2-DA0CA94DDA55}"/>
              </a:ext>
            </a:extLst>
          </p:cNvPr>
          <p:cNvSpPr>
            <a:spLocks noGrp="1"/>
          </p:cNvSpPr>
          <p:nvPr>
            <p:ph type="title" idx="4294967295"/>
          </p:nvPr>
        </p:nvSpPr>
        <p:spPr>
          <a:xfrm>
            <a:off x="0" y="49213"/>
            <a:ext cx="12192000" cy="382587"/>
          </a:xfrm>
        </p:spPr>
        <p:txBody>
          <a:bodyPr>
            <a:noAutofit/>
          </a:bodyPr>
          <a:lstStyle/>
          <a:p>
            <a:pPr algn="ctr"/>
            <a:r>
              <a:rPr lang="en-GB" sz="2400" dirty="0">
                <a:solidFill>
                  <a:schemeClr val="bg2"/>
                </a:solidFill>
              </a:rPr>
              <a:t> 1. Climate Change Mitigation</a:t>
            </a:r>
            <a:endParaRPr lang="en-NL" sz="2400" dirty="0">
              <a:solidFill>
                <a:schemeClr val="bg2"/>
              </a:solidFill>
            </a:endParaRPr>
          </a:p>
        </p:txBody>
      </p:sp>
      <p:sp>
        <p:nvSpPr>
          <p:cNvPr id="9" name="TextBox 8">
            <a:extLst>
              <a:ext uri="{FF2B5EF4-FFF2-40B4-BE49-F238E27FC236}">
                <a16:creationId xmlns:a16="http://schemas.microsoft.com/office/drawing/2014/main" id="{B3D0EBF4-0C3A-4607-9FEF-3545384548AC}"/>
              </a:ext>
            </a:extLst>
          </p:cNvPr>
          <p:cNvSpPr txBox="1"/>
          <p:nvPr/>
        </p:nvSpPr>
        <p:spPr>
          <a:xfrm>
            <a:off x="814387" y="5900420"/>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table will be published in: Molthan-Hill, P et al (2021), </a:t>
            </a:r>
            <a:r>
              <a:rPr kumimoji="0" lang="en-GB"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forthcoming. Adapted from definitions provided by Mochizuki Y, Bryan A (2015) Climate change education in the context of education for sustainable development: Rationale and principles. Research 9(1): 4-26.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nvGraphicFramePr>
        <p:xfrm>
          <a:off x="288000" y="561638"/>
          <a:ext cx="11520000" cy="543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0" y="18568"/>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43D"/>
                </a:solidFill>
                <a:effectLst/>
                <a:uLnTx/>
                <a:uFillTx/>
                <a:latin typeface="Arial" panose="020B0604020202020204"/>
                <a:ea typeface="+mn-ea"/>
                <a:cs typeface="+mn-cs"/>
              </a:rPr>
              <a:t> </a:t>
            </a: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3. Climate Change Adaptation</a:t>
            </a:r>
            <a:endParaRPr kumimoji="0" lang="en-NL"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1470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D005AB0-AE2E-4E30-8CF2-649084CE89B1}"/>
              </a:ext>
            </a:extLst>
          </p:cNvPr>
          <p:cNvGraphicFramePr>
            <a:graphicFrameLocks noGrp="1"/>
          </p:cNvGraphicFramePr>
          <p:nvPr>
            <p:ph sz="half" idx="1"/>
          </p:nvPr>
        </p:nvGraphicFramePr>
        <p:xfrm>
          <a:off x="108995" y="504828"/>
          <a:ext cx="11825830" cy="5181597"/>
        </p:xfrm>
        <a:graphic>
          <a:graphicData uri="http://schemas.openxmlformats.org/drawingml/2006/table">
            <a:tbl>
              <a:tblPr firstRow="1" firstCol="1" bandRow="1">
                <a:tableStyleId>{5C22544A-7EE6-4342-B048-85BDC9FD1C3A}</a:tableStyleId>
              </a:tblPr>
              <a:tblGrid>
                <a:gridCol w="2915733">
                  <a:extLst>
                    <a:ext uri="{9D8B030D-6E8A-4147-A177-3AD203B41FA5}">
                      <a16:colId xmlns:a16="http://schemas.microsoft.com/office/drawing/2014/main" val="2015117506"/>
                    </a:ext>
                  </a:extLst>
                </a:gridCol>
                <a:gridCol w="8910097">
                  <a:extLst>
                    <a:ext uri="{9D8B030D-6E8A-4147-A177-3AD203B41FA5}">
                      <a16:colId xmlns:a16="http://schemas.microsoft.com/office/drawing/2014/main" val="2621834366"/>
                    </a:ext>
                  </a:extLst>
                </a:gridCol>
              </a:tblGrid>
              <a:tr h="1788070">
                <a:tc>
                  <a:txBody>
                    <a:bodyPr/>
                    <a:lstStyle/>
                    <a:p>
                      <a:pPr>
                        <a:lnSpc>
                          <a:spcPct val="107000"/>
                        </a:lnSpc>
                        <a:spcAft>
                          <a:spcPts val="800"/>
                        </a:spcAft>
                      </a:pPr>
                      <a:r>
                        <a:rPr lang="en-US" sz="1600" dirty="0">
                          <a:effectLst/>
                        </a:rPr>
                        <a:t>Climate Change Science</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57053" marR="57053" marT="0" marB="0"/>
                </a:tc>
                <a:tc>
                  <a:txBody>
                    <a:bodyPr/>
                    <a:lstStyle/>
                    <a:p>
                      <a:pPr marL="342900" lvl="0" indent="-342900">
                        <a:lnSpc>
                          <a:spcPct val="107000"/>
                        </a:lnSpc>
                        <a:buFont typeface="Symbol" panose="05050102010706020507" pitchFamily="18" charset="2"/>
                        <a:buChar char=""/>
                      </a:pPr>
                      <a:r>
                        <a:rPr lang="en-US" sz="1100" dirty="0">
                          <a:effectLst/>
                        </a:rPr>
                        <a:t>Knowledge and understanding of a broad range of scientific concepts and processes related to climate change (e.g., climate, deforestation, habitat loss, water cycle, soil erosion, air pollution), its causes and its consequences, ecologically, socially, economically and politically.</a:t>
                      </a:r>
                      <a:endParaRPr lang="en-GB" sz="1100" dirty="0">
                        <a:effectLst/>
                      </a:endParaRPr>
                    </a:p>
                    <a:p>
                      <a:pPr marL="342900" lvl="0" indent="-342900">
                        <a:lnSpc>
                          <a:spcPct val="107000"/>
                        </a:lnSpc>
                        <a:buFont typeface="Symbol" panose="05050102010706020507" pitchFamily="18" charset="2"/>
                        <a:buChar char=""/>
                      </a:pPr>
                      <a:r>
                        <a:rPr lang="en-US" sz="1100" dirty="0">
                          <a:effectLst/>
                        </a:rPr>
                        <a:t>Knowledge and understanding of the dynamics of climate change impact across time and space (e.g., delayed consequences, reducing the quality of life, security and development options of future generations).</a:t>
                      </a:r>
                      <a:endParaRPr lang="en-GB" sz="1100" dirty="0">
                        <a:effectLst/>
                      </a:endParaRPr>
                    </a:p>
                    <a:p>
                      <a:pPr marL="342900" lvl="0" indent="-342900">
                        <a:lnSpc>
                          <a:spcPct val="107000"/>
                        </a:lnSpc>
                        <a:buFont typeface="Symbol" panose="05050102010706020507" pitchFamily="18" charset="2"/>
                        <a:buChar char=""/>
                      </a:pPr>
                      <a:r>
                        <a:rPr lang="en-US" sz="1100" dirty="0">
                          <a:effectLst/>
                        </a:rPr>
                        <a:t>Ability to distinguish critically between certainties, uncertainties, projections and risks associated with climate change and to evaluate messages about and public interpretations of climate change science.</a:t>
                      </a:r>
                      <a:endParaRPr lang="en-GB" sz="1100" dirty="0">
                        <a:effectLst/>
                      </a:endParaRPr>
                    </a:p>
                    <a:p>
                      <a:pPr marL="342900" lvl="0" indent="-342900">
                        <a:lnSpc>
                          <a:spcPct val="107000"/>
                        </a:lnSpc>
                        <a:spcAft>
                          <a:spcPts val="800"/>
                        </a:spcAft>
                        <a:buFont typeface="Symbol" panose="05050102010706020507" pitchFamily="18" charset="2"/>
                        <a:buChar char=""/>
                      </a:pPr>
                      <a:r>
                        <a:rPr lang="en-US" sz="1100" dirty="0">
                          <a:effectLst/>
                        </a:rPr>
                        <a:t>Awareness of strategies and technologies to address the negative impacts of climate change (e.g., reducing carbon consumption, encouraging low-carbon development, reducing deforestation through sustainable forest management, improving water and waste management).</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57053" marR="57053" marT="0" marB="0"/>
                </a:tc>
                <a:extLst>
                  <a:ext uri="{0D108BD9-81ED-4DB2-BD59-A6C34878D82A}">
                    <a16:rowId xmlns:a16="http://schemas.microsoft.com/office/drawing/2014/main" val="1924323668"/>
                  </a:ext>
                </a:extLst>
              </a:tr>
              <a:tr h="1431415">
                <a:tc>
                  <a:txBody>
                    <a:bodyPr/>
                    <a:lstStyle/>
                    <a:p>
                      <a:pPr>
                        <a:lnSpc>
                          <a:spcPct val="107000"/>
                        </a:lnSpc>
                        <a:spcAft>
                          <a:spcPts val="800"/>
                        </a:spcAft>
                      </a:pPr>
                      <a:r>
                        <a:rPr lang="en-US" sz="1600" dirty="0">
                          <a:effectLst/>
                        </a:rPr>
                        <a:t>Climate Change Mitigation</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57053" marR="57053" marT="0" marB="0"/>
                </a:tc>
                <a:tc>
                  <a:txBody>
                    <a:bodyPr/>
                    <a:lstStyle/>
                    <a:p>
                      <a:pPr marL="342900" lvl="0" indent="-342900">
                        <a:lnSpc>
                          <a:spcPct val="107000"/>
                        </a:lnSpc>
                        <a:buFont typeface="Symbol" panose="05050102010706020507" pitchFamily="18" charset="2"/>
                        <a:buChar char=""/>
                      </a:pPr>
                      <a:r>
                        <a:rPr lang="en-US" sz="1100" dirty="0">
                          <a:effectLst/>
                        </a:rPr>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GB" sz="1100" dirty="0">
                        <a:effectLst/>
                      </a:endParaRPr>
                    </a:p>
                    <a:p>
                      <a:pPr marL="342900" lvl="0" indent="-342900">
                        <a:lnSpc>
                          <a:spcPct val="107000"/>
                        </a:lnSpc>
                        <a:buFont typeface="Symbol" panose="05050102010706020507" pitchFamily="18" charset="2"/>
                        <a:buChar char=""/>
                      </a:pPr>
                      <a:r>
                        <a:rPr lang="en-US" sz="1100" dirty="0">
                          <a:effectLst/>
                        </a:rPr>
                        <a:t>Taking individual and/or collective action with the potential to have immediate, direct impact (e.g., reducing energy consumption, using non-polluting and renewable energy sources, environmental conservation, re-forestation and re-greening). </a:t>
                      </a:r>
                      <a:endParaRPr lang="en-GB" sz="1100" dirty="0">
                        <a:effectLst/>
                      </a:endParaRPr>
                    </a:p>
                    <a:p>
                      <a:pPr marL="342900" lvl="0" indent="-342900">
                        <a:lnSpc>
                          <a:spcPct val="107000"/>
                        </a:lnSpc>
                        <a:spcAft>
                          <a:spcPts val="800"/>
                        </a:spcAft>
                        <a:buFont typeface="Symbol" panose="05050102010706020507" pitchFamily="18" charset="2"/>
                        <a:buChar char=""/>
                      </a:pPr>
                      <a:r>
                        <a:rPr lang="en-US" sz="1100" dirty="0">
                          <a:effectLst/>
                        </a:rPr>
                        <a:t>Contributing to policy development with long-term positive impact on societal behavior by examining economic systems, social structures, cultural patterns, lifestyle expectations, consumerism, wealth distribution, aspirations and value systems and their underlying responsibility for excessive greenhouse gas production.</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57053" marR="57053" marT="0" marB="0"/>
                </a:tc>
                <a:extLst>
                  <a:ext uri="{0D108BD9-81ED-4DB2-BD59-A6C34878D82A}">
                    <a16:rowId xmlns:a16="http://schemas.microsoft.com/office/drawing/2014/main" val="644645768"/>
                  </a:ext>
                </a:extLst>
              </a:tr>
              <a:tr h="1962112">
                <a:tc>
                  <a:txBody>
                    <a:bodyPr/>
                    <a:lstStyle/>
                    <a:p>
                      <a:pPr>
                        <a:lnSpc>
                          <a:spcPct val="107000"/>
                        </a:lnSpc>
                        <a:spcAft>
                          <a:spcPts val="800"/>
                        </a:spcAft>
                      </a:pPr>
                      <a:r>
                        <a:rPr lang="en-US" sz="1600" dirty="0">
                          <a:effectLst/>
                        </a:rPr>
                        <a:t>Climate Change Adaptation</a:t>
                      </a:r>
                      <a:endParaRPr lang="en-GB" sz="1600" dirty="0">
                        <a:effectLst/>
                        <a:latin typeface="Calibri" panose="020F0502020204030204" pitchFamily="34" charset="0"/>
                        <a:ea typeface="Calibri" panose="020F0502020204030204" pitchFamily="34" charset="0"/>
                        <a:cs typeface="Arial" panose="020B0604020202020204" pitchFamily="34" charset="0"/>
                      </a:endParaRPr>
                    </a:p>
                  </a:txBody>
                  <a:tcPr marL="57053" marR="57053" marT="0" marB="0"/>
                </a:tc>
                <a:tc>
                  <a:txBody>
                    <a:bodyPr/>
                    <a:lstStyle/>
                    <a:p>
                      <a:pPr marL="342900" lvl="0" indent="-342900">
                        <a:lnSpc>
                          <a:spcPct val="107000"/>
                        </a:lnSpc>
                        <a:buFont typeface="Symbol" panose="05050102010706020507" pitchFamily="18" charset="2"/>
                        <a:buChar char=""/>
                      </a:pPr>
                      <a:r>
                        <a:rPr lang="en-US" sz="1100" dirty="0">
                          <a:effectLst/>
                        </a:rPr>
                        <a:t>Knowledge and understanding of tools and methodologies to respond promptly and effectively in areas that have been negatively impacted by climate change, including Disaster Risk Reduction (DRR) strategies such as community disaster committees, community evacuation and rescue plans, and local first-aid training.</a:t>
                      </a:r>
                      <a:endParaRPr lang="en-GB" sz="1100" dirty="0">
                        <a:effectLst/>
                      </a:endParaRPr>
                    </a:p>
                    <a:p>
                      <a:pPr marL="342900" lvl="0" indent="-342900">
                        <a:lnSpc>
                          <a:spcPct val="107000"/>
                        </a:lnSpc>
                        <a:buFont typeface="Symbol" panose="05050102010706020507" pitchFamily="18" charset="2"/>
                        <a:buChar char=""/>
                      </a:pPr>
                      <a:r>
                        <a:rPr lang="en-US" sz="1100" dirty="0">
                          <a:effectLst/>
                        </a:rPr>
                        <a:t>Knowledge and understanding of tools and methodologies to rebuild and restore areas that have been negatively impacted by climate change (e.g., seashores, flood prevention measures).</a:t>
                      </a:r>
                      <a:endParaRPr lang="en-GB" sz="1100" dirty="0">
                        <a:effectLst/>
                      </a:endParaRPr>
                    </a:p>
                    <a:p>
                      <a:pPr marL="342900" lvl="0" indent="-342900">
                        <a:lnSpc>
                          <a:spcPct val="107000"/>
                        </a:lnSpc>
                        <a:buFont typeface="Symbol" panose="05050102010706020507" pitchFamily="18" charset="2"/>
                        <a:buChar char=""/>
                      </a:pPr>
                      <a:r>
                        <a:rPr lang="en-US" sz="1100" dirty="0">
                          <a:effectLst/>
                        </a:rPr>
                        <a:t>Implementing measures that reduce the vulnerability of natural and human systems to the impacts of climate change. </a:t>
                      </a:r>
                      <a:endParaRPr lang="en-GB" sz="1100" dirty="0">
                        <a:effectLst/>
                      </a:endParaRPr>
                    </a:p>
                    <a:p>
                      <a:pPr marL="342900" lvl="0" indent="-342900">
                        <a:lnSpc>
                          <a:spcPct val="107000"/>
                        </a:lnSpc>
                        <a:buFont typeface="Symbol" panose="05050102010706020507" pitchFamily="18" charset="2"/>
                        <a:buChar char=""/>
                      </a:pPr>
                      <a:r>
                        <a:rPr lang="en-US" sz="1100" dirty="0">
                          <a:effectLst/>
                        </a:rPr>
                        <a:t>Building capacity to apply these strategies in future situations, when the delayed impacts of climate change make themselves felt. </a:t>
                      </a:r>
                      <a:endParaRPr lang="en-GB" sz="1100" dirty="0">
                        <a:effectLst/>
                      </a:endParaRPr>
                    </a:p>
                    <a:p>
                      <a:pPr marL="342900" lvl="0" indent="-342900">
                        <a:lnSpc>
                          <a:spcPct val="107000"/>
                        </a:lnSpc>
                        <a:spcAft>
                          <a:spcPts val="800"/>
                        </a:spcAft>
                        <a:buFont typeface="Symbol" panose="05050102010706020507" pitchFamily="18" charset="2"/>
                        <a:buChar char=""/>
                      </a:pPr>
                      <a:r>
                        <a:rPr lang="en-US" sz="1100" dirty="0">
                          <a:effectLst/>
                        </a:rPr>
                        <a:t>Advocating for appropriate channeling of resources at global level to protect negatively affected natural and human systems in a just and equitable way.</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57053" marR="57053" marT="0" marB="0"/>
                </a:tc>
                <a:extLst>
                  <a:ext uri="{0D108BD9-81ED-4DB2-BD59-A6C34878D82A}">
                    <a16:rowId xmlns:a16="http://schemas.microsoft.com/office/drawing/2014/main" val="2876367991"/>
                  </a:ext>
                </a:extLst>
              </a:tr>
            </a:tbl>
          </a:graphicData>
        </a:graphic>
      </p:graphicFrame>
      <p:sp>
        <p:nvSpPr>
          <p:cNvPr id="8" name="Rectangle 2">
            <a:extLst>
              <a:ext uri="{FF2B5EF4-FFF2-40B4-BE49-F238E27FC236}">
                <a16:creationId xmlns:a16="http://schemas.microsoft.com/office/drawing/2014/main" id="{37A503C5-67B9-44CD-8D3B-FC7FED54056C}"/>
              </a:ext>
            </a:extLst>
          </p:cNvPr>
          <p:cNvSpPr>
            <a:spLocks noChangeArrowheads="1"/>
          </p:cNvSpPr>
          <p:nvPr/>
        </p:nvSpPr>
        <p:spPr bwMode="auto">
          <a:xfrm>
            <a:off x="0" y="74711"/>
            <a:ext cx="102171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Table 1: The three dimensions of Climate Change Education (adapted from definitions provided by Mochizuki and Bryan, 2015)</a:t>
            </a: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B3D0EBF4-0C3A-4607-9FEF-3545384548AC}"/>
              </a:ext>
            </a:extLst>
          </p:cNvPr>
          <p:cNvSpPr txBox="1"/>
          <p:nvPr/>
        </p:nvSpPr>
        <p:spPr>
          <a:xfrm>
            <a:off x="1371600" y="5934075"/>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table will be published in: Molthan-Hill, P et al (2021), </a:t>
            </a:r>
            <a:r>
              <a:rPr kumimoji="0" lang="en-GB" sz="18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forthcoming. Adapted from definitions provided by Mochizuki Y, Bryan A (2015) Climate change education in the context of education for sustainable development: Rationale and principles. Research 9(1): 4-26. </a:t>
            </a: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6084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C0A9A2-E26E-4580-BD7D-FB0DEF86E13E}"/>
              </a:ext>
            </a:extLst>
          </p:cNvPr>
          <p:cNvSpPr>
            <a:spLocks noGrp="1"/>
          </p:cNvSpPr>
          <p:nvPr>
            <p:ph type="title"/>
          </p:nvPr>
        </p:nvSpPr>
        <p:spPr/>
        <p:txBody>
          <a:bodyPr/>
          <a:lstStyle/>
          <a:p>
            <a:r>
              <a:rPr lang="en-GB" sz="4400" dirty="0">
                <a:latin typeface="Calibri"/>
                <a:cs typeface="Calibri"/>
              </a:rPr>
              <a:t>Origins of CLT </a:t>
            </a:r>
            <a:endParaRPr lang="en-GB" dirty="0"/>
          </a:p>
        </p:txBody>
      </p:sp>
      <p:sp>
        <p:nvSpPr>
          <p:cNvPr id="6" name="Content Placeholder 5">
            <a:extLst>
              <a:ext uri="{FF2B5EF4-FFF2-40B4-BE49-F238E27FC236}">
                <a16:creationId xmlns:a16="http://schemas.microsoft.com/office/drawing/2014/main" id="{4582F063-4DF3-483F-A93D-49B930B92624}"/>
              </a:ext>
            </a:extLst>
          </p:cNvPr>
          <p:cNvSpPr>
            <a:spLocks noGrp="1"/>
          </p:cNvSpPr>
          <p:nvPr>
            <p:ph idx="1"/>
          </p:nvPr>
        </p:nvSpPr>
        <p:spPr/>
        <p:txBody>
          <a:bodyPr/>
          <a:lstStyle/>
          <a:p>
            <a:pPr marL="228600" marR="0" lvl="0" indent="-228600" algn="l" defTabSz="914400" rtl="0" eaLnBrk="1" fontAlgn="auto" latinLnBrk="0" hangingPunct="1">
              <a:lnSpc>
                <a:spcPct val="100000"/>
              </a:lnSpc>
              <a:spcBef>
                <a:spcPts val="1000"/>
              </a:spcBef>
              <a:spcAft>
                <a:spcPts val="0"/>
              </a:spcAft>
              <a:buClr>
                <a:srgbClr val="E6005B"/>
              </a:buClr>
              <a:buSzTx/>
              <a:buFont typeface="Wingdings" pitchFamily="2" charset="2"/>
              <a:buChar char="§"/>
              <a:tabLst/>
              <a:defRPr/>
            </a:pPr>
            <a:r>
              <a:rPr kumimoji="0" lang="en-GB" sz="2500" b="0" i="0" u="none" strike="noStrike" kern="1200" cap="none" spc="0" normalizeH="0" baseline="0" noProof="0" dirty="0">
                <a:ln>
                  <a:noFill/>
                </a:ln>
                <a:solidFill>
                  <a:srgbClr val="053663"/>
                </a:solidFill>
                <a:effectLst/>
                <a:uLnTx/>
                <a:uFillTx/>
                <a:latin typeface="Arial" panose="020B0604020202020204" pitchFamily="34" charset="0"/>
                <a:ea typeface="+mn-ea"/>
                <a:cs typeface="Arial" panose="020B0604020202020204" pitchFamily="34" charset="0"/>
              </a:rPr>
              <a:t>Training follows wide success in the television and film industry</a:t>
            </a:r>
          </a:p>
          <a:p>
            <a:pPr marL="228600" marR="0" lvl="0" indent="-228600" algn="l" defTabSz="914400" rtl="0" eaLnBrk="1" fontAlgn="auto" latinLnBrk="0" hangingPunct="1">
              <a:lnSpc>
                <a:spcPct val="100000"/>
              </a:lnSpc>
              <a:spcBef>
                <a:spcPts val="1000"/>
              </a:spcBef>
              <a:spcAft>
                <a:spcPts val="0"/>
              </a:spcAft>
              <a:buClr>
                <a:srgbClr val="E6005B"/>
              </a:buClr>
              <a:buSzTx/>
              <a:buFont typeface="Wingdings" pitchFamily="2" charset="2"/>
              <a:buChar char="§"/>
              <a:tabLst/>
              <a:defRPr/>
            </a:pPr>
            <a:endParaRPr kumimoji="0" lang="en-GB" sz="2500" b="0" i="0" u="none" strike="noStrike" kern="1200" cap="none" spc="0" normalizeH="0" baseline="0" noProof="0" dirty="0">
              <a:ln>
                <a:noFill/>
              </a:ln>
              <a:solidFill>
                <a:srgbClr val="053663"/>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
                <a:srgbClr val="E6005B"/>
              </a:buClr>
              <a:buSzTx/>
              <a:buFont typeface="Wingdings" pitchFamily="2" charset="2"/>
              <a:buChar char="§"/>
              <a:tabLst/>
              <a:defRPr/>
            </a:pPr>
            <a:r>
              <a:rPr kumimoji="0" lang="en-GB" sz="2500" b="0" i="0" u="none" strike="noStrike" kern="1200" cap="none" spc="0" normalizeH="0" baseline="0" noProof="0" dirty="0">
                <a:ln>
                  <a:noFill/>
                </a:ln>
                <a:solidFill>
                  <a:srgbClr val="053663"/>
                </a:solidFill>
                <a:effectLst/>
                <a:uLnTx/>
                <a:uFillTx/>
                <a:latin typeface="Arial" panose="020B0604020202020204" pitchFamily="34" charset="0"/>
                <a:ea typeface="+mn-ea"/>
                <a:cs typeface="Arial" panose="020B0604020202020204" pitchFamily="34" charset="0"/>
              </a:rPr>
              <a:t>It all began in Manchester</a:t>
            </a:r>
            <a:r>
              <a:rPr kumimoji="0" lang="mr-IN" sz="2500" b="0" i="0" u="none" strike="noStrike" kern="1200" cap="none" spc="0" normalizeH="0" baseline="0" noProof="0" dirty="0">
                <a:ln>
                  <a:noFill/>
                </a:ln>
                <a:solidFill>
                  <a:srgbClr val="053663"/>
                </a:solidFill>
                <a:effectLst/>
                <a:uLnTx/>
                <a:uFillTx/>
                <a:latin typeface="Arial" panose="020B0604020202020204" pitchFamily="34" charset="0"/>
                <a:ea typeface="+mn-ea"/>
              </a:rPr>
              <a:t>…</a:t>
            </a:r>
            <a:endParaRPr kumimoji="0" lang="en-GB" sz="2500" b="0" i="0" u="none" strike="noStrike" kern="1200" cap="none" spc="0" normalizeH="0" baseline="0" noProof="0" dirty="0">
              <a:ln>
                <a:noFill/>
              </a:ln>
              <a:solidFill>
                <a:srgbClr val="053663"/>
              </a:solidFill>
              <a:effectLst/>
              <a:uLnTx/>
              <a:uFillTx/>
              <a:latin typeface="Arial" panose="020B0604020202020204" pitchFamily="34" charset="0"/>
              <a:ea typeface="+mn-ea"/>
              <a:cs typeface="Arial" panose="020B0604020202020204" pitchFamily="34" charset="0"/>
            </a:endParaRPr>
          </a:p>
          <a:p>
            <a:endParaRPr lang="en-GB" dirty="0"/>
          </a:p>
        </p:txBody>
      </p:sp>
      <p:pic>
        <p:nvPicPr>
          <p:cNvPr id="9" name="Content Placeholder 8">
            <a:extLst>
              <a:ext uri="{FF2B5EF4-FFF2-40B4-BE49-F238E27FC236}">
                <a16:creationId xmlns:a16="http://schemas.microsoft.com/office/drawing/2014/main" id="{C9BB1733-C496-47D1-9550-A5334EDD880C}"/>
              </a:ext>
            </a:extLst>
          </p:cNvPr>
          <p:cNvPicPr>
            <a:picLocks noGrp="1" noChangeAspect="1"/>
          </p:cNvPicPr>
          <p:nvPr>
            <p:ph idx="12"/>
          </p:nvPr>
        </p:nvPicPr>
        <p:blipFill>
          <a:blip r:embed="rId2"/>
          <a:stretch>
            <a:fillRect/>
          </a:stretch>
        </p:blipFill>
        <p:spPr>
          <a:xfrm>
            <a:off x="5916614" y="800102"/>
            <a:ext cx="5604248" cy="4752974"/>
          </a:xfrm>
          <a:prstGeom prst="rect">
            <a:avLst/>
          </a:prstGeom>
        </p:spPr>
      </p:pic>
      <p:sp>
        <p:nvSpPr>
          <p:cNvPr id="4" name="Date Placeholder 3">
            <a:extLst>
              <a:ext uri="{FF2B5EF4-FFF2-40B4-BE49-F238E27FC236}">
                <a16:creationId xmlns:a16="http://schemas.microsoft.com/office/drawing/2014/main" id="{AE5B3826-C048-414A-AB87-5DF1DA037080}"/>
              </a:ext>
            </a:extLst>
          </p:cNvPr>
          <p:cNvSpPr>
            <a:spLocks noGrp="1"/>
          </p:cNvSpPr>
          <p:nvPr>
            <p:ph type="dt" sz="half" idx="4294967295"/>
          </p:nvPr>
        </p:nvSpPr>
        <p:spPr>
          <a:xfrm>
            <a:off x="10753724" y="6057900"/>
            <a:ext cx="1438275" cy="3587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7342E9-89D0-D246-B0E5-635614E13D75}" type="datetime1">
              <a:rPr kumimoji="0" lang="en-GB"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26/10/2021</a:t>
            </a:fld>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 name="Picture 9" descr="download.png">
            <a:extLst>
              <a:ext uri="{FF2B5EF4-FFF2-40B4-BE49-F238E27FC236}">
                <a16:creationId xmlns:a16="http://schemas.microsoft.com/office/drawing/2014/main" id="{C3C4B449-9EC3-4F3C-ACDB-409CA11A5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275" y="5697537"/>
            <a:ext cx="1039546" cy="981774"/>
          </a:xfrm>
          <a:prstGeom prst="rect">
            <a:avLst/>
          </a:prstGeom>
        </p:spPr>
      </p:pic>
      <p:pic>
        <p:nvPicPr>
          <p:cNvPr id="11" name="Picture 10">
            <a:extLst>
              <a:ext uri="{FF2B5EF4-FFF2-40B4-BE49-F238E27FC236}">
                <a16:creationId xmlns:a16="http://schemas.microsoft.com/office/drawing/2014/main" id="{B3513BFF-BC32-4D2B-ACB5-DE6D974BF62A}"/>
              </a:ext>
            </a:extLst>
          </p:cNvPr>
          <p:cNvPicPr>
            <a:picLocks noChangeAspect="1"/>
          </p:cNvPicPr>
          <p:nvPr/>
        </p:nvPicPr>
        <p:blipFill>
          <a:blip r:embed="rId4"/>
          <a:stretch>
            <a:fillRect/>
          </a:stretch>
        </p:blipFill>
        <p:spPr>
          <a:xfrm>
            <a:off x="2838450" y="5697537"/>
            <a:ext cx="1162050" cy="888732"/>
          </a:xfrm>
          <a:prstGeom prst="rect">
            <a:avLst/>
          </a:prstGeom>
        </p:spPr>
      </p:pic>
      <p:pic>
        <p:nvPicPr>
          <p:cNvPr id="12" name="Picture 11" descr="download (1).jpeg">
            <a:extLst>
              <a:ext uri="{FF2B5EF4-FFF2-40B4-BE49-F238E27FC236}">
                <a16:creationId xmlns:a16="http://schemas.microsoft.com/office/drawing/2014/main" id="{757B71B6-A937-4D11-9FDE-9A66ED9E88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4480" y="5826960"/>
            <a:ext cx="1368152" cy="703746"/>
          </a:xfrm>
          <a:prstGeom prst="rect">
            <a:avLst/>
          </a:prstGeom>
        </p:spPr>
      </p:pic>
      <p:pic>
        <p:nvPicPr>
          <p:cNvPr id="13" name="Picture 12">
            <a:extLst>
              <a:ext uri="{FF2B5EF4-FFF2-40B4-BE49-F238E27FC236}">
                <a16:creationId xmlns:a16="http://schemas.microsoft.com/office/drawing/2014/main" id="{A68587AA-84EC-4CDF-85B9-04104470A245}"/>
              </a:ext>
            </a:extLst>
          </p:cNvPr>
          <p:cNvPicPr>
            <a:picLocks noChangeAspect="1"/>
          </p:cNvPicPr>
          <p:nvPr/>
        </p:nvPicPr>
        <p:blipFill>
          <a:blip r:embed="rId6"/>
          <a:stretch>
            <a:fillRect/>
          </a:stretch>
        </p:blipFill>
        <p:spPr>
          <a:xfrm>
            <a:off x="5930588" y="5826960"/>
            <a:ext cx="2267589" cy="730566"/>
          </a:xfrm>
          <a:prstGeom prst="rect">
            <a:avLst/>
          </a:prstGeom>
        </p:spPr>
      </p:pic>
      <p:sp>
        <p:nvSpPr>
          <p:cNvPr id="14" name="Rectangle 13">
            <a:extLst>
              <a:ext uri="{FF2B5EF4-FFF2-40B4-BE49-F238E27FC236}">
                <a16:creationId xmlns:a16="http://schemas.microsoft.com/office/drawing/2014/main" id="{4CBA16E1-926D-4CF1-BE63-DC71A3FDE04A}"/>
              </a:ext>
            </a:extLst>
          </p:cNvPr>
          <p:cNvSpPr/>
          <p:nvPr/>
        </p:nvSpPr>
        <p:spPr>
          <a:xfrm>
            <a:off x="214686" y="4359141"/>
            <a:ext cx="5017599"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EE70C7C0-7A59-4C04-BCDB-139790E2DAEE}"/>
              </a:ext>
            </a:extLst>
          </p:cNvPr>
          <p:cNvSpPr txBox="1"/>
          <p:nvPr/>
        </p:nvSpPr>
        <p:spPr>
          <a:xfrm>
            <a:off x="418724" y="4276349"/>
            <a:ext cx="4900987" cy="990600"/>
          </a:xfrm>
          <a:prstGeom prst="rect">
            <a:avLst/>
          </a:prstGeom>
          <a:noFill/>
        </p:spPr>
        <p:txBody>
          <a:bodyPr wrap="square" lIns="0" tIns="0" rIns="0" bIns="0" rtlCol="0" anchor="b" anchorCtr="0">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Chapple, W., Molthan-Hill, P., Welton, R., Hewitt,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Lights Off, Spot On: Carbon Literacy Training Crossing Boundaries in the Television Industry.</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0000"/>
                </a:solidFill>
                <a:effectLst/>
                <a:uLnTx/>
                <a:uFillTx/>
                <a:latin typeface="Arial" panose="020B0604020202020204"/>
                <a:ea typeface="+mn-ea"/>
                <a:cs typeface="+mn-cs"/>
              </a:rPr>
              <a:t>J Bus Ethics</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162, </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813–834 (2020). </a:t>
            </a:r>
          </a:p>
        </p:txBody>
      </p:sp>
    </p:spTree>
    <p:extLst>
      <p:ext uri="{BB962C8B-B14F-4D97-AF65-F5344CB8AC3E}">
        <p14:creationId xmlns:p14="http://schemas.microsoft.com/office/powerpoint/2010/main" val="405381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95326" y="2044701"/>
            <a:ext cx="10010774" cy="361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GB" dirty="0"/>
              <a:t>Research with ‘Coronation Street’ about their Carbon Literacy Training</a:t>
            </a:r>
          </a:p>
        </p:txBody>
      </p:sp>
      <p:sp>
        <p:nvSpPr>
          <p:cNvPr id="3" name="Text Placeholder 2">
            <a:extLst>
              <a:ext uri="{FF2B5EF4-FFF2-40B4-BE49-F238E27FC236}">
                <a16:creationId xmlns:a16="http://schemas.microsoft.com/office/drawing/2014/main" id="{28C04093-A9D5-4482-A396-6232055D8427}"/>
              </a:ext>
            </a:extLst>
          </p:cNvPr>
          <p:cNvSpPr>
            <a:spLocks noGrp="1"/>
          </p:cNvSpPr>
          <p:nvPr>
            <p:ph type="body" sz="quarter" idx="10"/>
          </p:nvPr>
        </p:nvSpPr>
        <p:spPr/>
        <p:txBody>
          <a:bodyPr/>
          <a:lstStyle/>
          <a:p>
            <a:endParaRPr lang="en-GB" dirty="0"/>
          </a:p>
        </p:txBody>
      </p:sp>
    </p:spTree>
    <p:extLst>
      <p:ext uri="{BB962C8B-B14F-4D97-AF65-F5344CB8AC3E}">
        <p14:creationId xmlns:p14="http://schemas.microsoft.com/office/powerpoint/2010/main" val="2880025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p:nvPr>
        </p:nvSpPr>
        <p:spPr>
          <a:xfrm>
            <a:off x="475488" y="37441"/>
            <a:ext cx="10515593" cy="1197864"/>
          </a:xfrm>
        </p:spPr>
        <p:txBody>
          <a:bodyPr vert="horz" lIns="91440" tIns="45720" rIns="91440" bIns="45720" rtlCol="0" anchor="ctr">
            <a:normAutofit/>
          </a:bodyPr>
          <a:lstStyle/>
          <a:p>
            <a:pPr>
              <a:lnSpc>
                <a:spcPct val="90000"/>
              </a:lnSpc>
            </a:pPr>
            <a:r>
              <a:rPr lang="en-US" sz="3100" dirty="0">
                <a:solidFill>
                  <a:schemeClr val="tx1"/>
                </a:solidFill>
                <a:latin typeface="+mj-lt"/>
                <a:cs typeface="+mj-cs"/>
              </a:rPr>
              <a:t>ALBERT: Certification (http://wearealbert.org/certification#endeavor-series-5)</a:t>
            </a:r>
          </a:p>
        </p:txBody>
      </p:sp>
      <p:cxnSp>
        <p:nvCxnSpPr>
          <p:cNvPr id="73" name="Straight Connector 72">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587238"/>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2777" r="3025" b="-1"/>
          <a:stretch/>
        </p:blipFill>
        <p:spPr bwMode="auto">
          <a:xfrm>
            <a:off x="596660" y="2512208"/>
            <a:ext cx="6215794" cy="417156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a:extLst>
              <a:ext uri="{FF2B5EF4-FFF2-40B4-BE49-F238E27FC236}">
                <a16:creationId xmlns:a16="http://schemas.microsoft.com/office/drawing/2014/main" id="{77094214-8FA0-46FF-B690-AC599CE6017F}"/>
              </a:ext>
            </a:extLst>
          </p:cNvPr>
          <p:cNvSpPr>
            <a:spLocks noGrp="1"/>
          </p:cNvSpPr>
          <p:nvPr>
            <p:ph type="body" sz="quarter" idx="10"/>
          </p:nvPr>
        </p:nvSpPr>
        <p:spPr>
          <a:xfrm>
            <a:off x="7533314" y="1999578"/>
            <a:ext cx="3823525" cy="4171568"/>
          </a:xfrm>
        </p:spPr>
        <p:txBody>
          <a:bodyPr vert="horz" lIns="91440" tIns="45720" rIns="91440" bIns="45720" rtlCol="0" anchor="ctr">
            <a:normAutofit/>
          </a:bodyPr>
          <a:lstStyle/>
          <a:p>
            <a:pPr algn="l">
              <a:lnSpc>
                <a:spcPct val="90000"/>
              </a:lnSpc>
            </a:pPr>
            <a:r>
              <a:rPr lang="en-US" sz="2200" b="1" dirty="0">
                <a:solidFill>
                  <a:schemeClr val="tx1"/>
                </a:solidFill>
                <a:latin typeface="+mn-lt"/>
                <a:cs typeface="+mn-cs"/>
                <a:hlinkClick r:id="rId3"/>
              </a:rPr>
              <a:t>Endeavor (series 5)</a:t>
            </a:r>
            <a:endParaRPr lang="en-US" sz="2200" b="1" dirty="0">
              <a:solidFill>
                <a:schemeClr val="tx1"/>
              </a:solidFill>
              <a:latin typeface="+mn-lt"/>
              <a:cs typeface="+mn-cs"/>
            </a:endParaRPr>
          </a:p>
          <a:p>
            <a:pPr algn="l">
              <a:lnSpc>
                <a:spcPct val="90000"/>
              </a:lnSpc>
            </a:pPr>
            <a:r>
              <a:rPr lang="en-US" sz="2200" dirty="0">
                <a:solidFill>
                  <a:schemeClr val="tx1"/>
                </a:solidFill>
                <a:latin typeface="+mn-lt"/>
                <a:cs typeface="+mn-cs"/>
              </a:rPr>
              <a:t>With environmental posters in front and behind the camera, the Endeavour team put in a mammoth effort to mitigate their impact with material donation, sustainable catering and travel reductions.</a:t>
            </a:r>
          </a:p>
        </p:txBody>
      </p:sp>
      <p:sp>
        <p:nvSpPr>
          <p:cNvPr id="5" name="TextBox 4"/>
          <p:cNvSpPr txBox="1"/>
          <p:nvPr/>
        </p:nvSpPr>
        <p:spPr>
          <a:xfrm>
            <a:off x="593852" y="1147695"/>
            <a:ext cx="1148384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a:ea typeface="+mn-ea"/>
                <a:cs typeface="+mn-cs"/>
              </a:rPr>
              <a:t>A growing number of productions have gone through the albert certification scheme. They are listed below with a summary of their greatest achievements. </a:t>
            </a:r>
            <a:endPar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5515501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B2CE-B8A8-45A3-8D11-778CFBF3836F}"/>
              </a:ext>
            </a:extLst>
          </p:cNvPr>
          <p:cNvSpPr>
            <a:spLocks noGrp="1"/>
          </p:cNvSpPr>
          <p:nvPr>
            <p:ph type="title"/>
          </p:nvPr>
        </p:nvSpPr>
        <p:spPr>
          <a:xfrm>
            <a:off x="6940295" y="1396289"/>
            <a:ext cx="4668257" cy="1325563"/>
          </a:xfrm>
        </p:spPr>
        <p:txBody>
          <a:bodyPr vert="horz" lIns="91440" tIns="45720" rIns="91440" bIns="45720" rtlCol="0" anchor="ctr">
            <a:normAutofit/>
          </a:bodyPr>
          <a:lstStyle/>
          <a:p>
            <a:pPr>
              <a:lnSpc>
                <a:spcPct val="90000"/>
              </a:lnSpc>
            </a:pPr>
            <a:r>
              <a:rPr lang="en-US" altLang="en-US" sz="2800" b="1" kern="1200">
                <a:solidFill>
                  <a:schemeClr val="tx1"/>
                </a:solidFill>
                <a:latin typeface="+mj-lt"/>
                <a:ea typeface="+mj-ea"/>
                <a:cs typeface="+mj-cs"/>
              </a:rPr>
              <a:t>Carbon Literacy Training for Business Schools</a:t>
            </a:r>
            <a:endParaRPr lang="en-US" sz="2800" kern="1200">
              <a:solidFill>
                <a:schemeClr val="tx1"/>
              </a:solidFill>
              <a:latin typeface="+mj-lt"/>
              <a:ea typeface="+mj-ea"/>
              <a:cs typeface="+mj-cs"/>
            </a:endParaRPr>
          </a:p>
        </p:txBody>
      </p:sp>
      <p:sp>
        <p:nvSpPr>
          <p:cNvPr id="15" name="Freeform: Shape 14">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F20B8071-B982-49E8-B53F-D92CCB1EF10E}"/>
              </a:ext>
            </a:extLst>
          </p:cNvPr>
          <p:cNvPicPr>
            <a:picLocks noGrp="1" noChangeAspect="1"/>
          </p:cNvPicPr>
          <p:nvPr>
            <p:ph idx="12"/>
          </p:nvPr>
        </p:nvPicPr>
        <p:blipFill rotWithShape="1">
          <a:blip r:embed="rId2"/>
          <a:srcRect l="18532" r="6465"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0" name="Picture 6" descr="prme-stacked-solid-rgb">
            <a:extLst>
              <a:ext uri="{FF2B5EF4-FFF2-40B4-BE49-F238E27FC236}">
                <a16:creationId xmlns:a16="http://schemas.microsoft.com/office/drawing/2014/main" id="{36676C66-08A0-43C8-9DB0-8A900322048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71" r="19549"/>
          <a:stretch/>
        </p:blipFill>
        <p:spPr bwMode="auto">
          <a:xfrm>
            <a:off x="4825" y="10"/>
            <a:ext cx="3963148"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7">
            <a:extLst>
              <a:ext uri="{FF2B5EF4-FFF2-40B4-BE49-F238E27FC236}">
                <a16:creationId xmlns:a16="http://schemas.microsoft.com/office/drawing/2014/main" id="{03909788-32AB-4464-BFF6-56F38C6EA751}"/>
              </a:ext>
            </a:extLst>
          </p:cNvPr>
          <p:cNvPicPr>
            <a:picLocks noChangeAspect="1"/>
          </p:cNvPicPr>
          <p:nvPr/>
        </p:nvPicPr>
        <p:blipFill rotWithShape="1">
          <a:blip r:embed="rId4">
            <a:extLst>
              <a:ext uri="{28A0092B-C50C-407E-A947-70E740481C1C}">
                <a14:useLocalDpi xmlns:a14="http://schemas.microsoft.com/office/drawing/2010/main" val="0"/>
              </a:ext>
            </a:extLst>
          </a:blip>
          <a:srcRect t="4242" r="-2" b="5402"/>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B8A8A70-8EEC-4CD4-A95F-C4E96A4540CE}"/>
              </a:ext>
            </a:extLst>
          </p:cNvPr>
          <p:cNvSpPr>
            <a:spLocks noGrp="1"/>
          </p:cNvSpPr>
          <p:nvPr>
            <p:ph idx="1"/>
          </p:nvPr>
        </p:nvSpPr>
        <p:spPr>
          <a:xfrm>
            <a:off x="6940296" y="2642785"/>
            <a:ext cx="4668256" cy="3977934"/>
          </a:xfrm>
        </p:spPr>
        <p:txBody>
          <a:bodyPr vert="horz" lIns="91440" tIns="45720" rIns="91440" bIns="45720" rtlCol="0" anchor="t">
            <a:normAutofit/>
          </a:bodyPr>
          <a:lstStyle/>
          <a:p>
            <a:pPr marL="0" marR="0" lvl="0" indent="0" fontAlgn="auto">
              <a:lnSpc>
                <a:spcPct val="90000"/>
              </a:lnSpc>
              <a:spcBef>
                <a:spcPts val="0"/>
              </a:spcBef>
              <a:spcAft>
                <a:spcPts val="0"/>
              </a:spcAft>
              <a:buClrTx/>
              <a:buSzTx/>
              <a:buNone/>
              <a:tabLst/>
              <a:defRPr/>
            </a:pPr>
            <a:r>
              <a:rPr kumimoji="0" lang="en-US" sz="2000" b="0" i="0" u="none" strike="noStrike" cap="none" spc="0" normalizeH="0" baseline="0" noProof="0" dirty="0">
                <a:ln>
                  <a:noFill/>
                </a:ln>
                <a:effectLst/>
                <a:uLnTx/>
                <a:uFillTx/>
                <a:latin typeface="+mn-lt"/>
                <a:cs typeface="+mn-cs"/>
              </a:rPr>
              <a:t>This training was developed by </a:t>
            </a:r>
            <a:r>
              <a:rPr kumimoji="0" lang="en-US" sz="2000" b="1" i="0" u="none" strike="noStrike" cap="none" spc="0" normalizeH="0" baseline="0" noProof="0" dirty="0">
                <a:ln>
                  <a:noFill/>
                </a:ln>
                <a:effectLst/>
                <a:uLnTx/>
                <a:uFillTx/>
                <a:latin typeface="+mn-lt"/>
                <a:cs typeface="+mn-cs"/>
              </a:rPr>
              <a:t>Nottingham Business School (Nottingham Trent University)</a:t>
            </a:r>
            <a:r>
              <a:rPr kumimoji="0" lang="en-US" sz="2000" b="0" i="0" u="none" strike="noStrike" cap="none" spc="0" normalizeH="0" baseline="0" noProof="0" dirty="0">
                <a:ln>
                  <a:noFill/>
                </a:ln>
                <a:effectLst/>
                <a:uLnTx/>
                <a:uFillTx/>
                <a:latin typeface="+mn-lt"/>
                <a:cs typeface="+mn-cs"/>
              </a:rPr>
              <a:t> in collaboration with the </a:t>
            </a:r>
            <a:r>
              <a:rPr kumimoji="0" lang="en-US" sz="2000" b="1" i="0" u="none" strike="noStrike" cap="none" spc="0" normalizeH="0" baseline="0" noProof="0" dirty="0">
                <a:ln>
                  <a:noFill/>
                </a:ln>
                <a:effectLst/>
                <a:uLnTx/>
                <a:uFillTx/>
                <a:latin typeface="+mn-lt"/>
                <a:cs typeface="+mn-cs"/>
              </a:rPr>
              <a:t>UN PRME Champions, Oikos International and the Carbon Literacy Project.</a:t>
            </a:r>
            <a:r>
              <a:rPr kumimoji="0" lang="en-US" sz="2000" b="0" i="0" u="none" strike="noStrike" cap="none" spc="0" normalizeH="0" baseline="0" noProof="0" dirty="0">
                <a:ln>
                  <a:noFill/>
                </a:ln>
                <a:effectLst/>
                <a:uLnTx/>
                <a:uFillTx/>
                <a:latin typeface="+mn-lt"/>
                <a:cs typeface="+mn-cs"/>
              </a:rPr>
              <a:t> </a:t>
            </a:r>
          </a:p>
          <a:p>
            <a:pPr marL="0" marR="0" lvl="0" fontAlgn="auto">
              <a:lnSpc>
                <a:spcPct val="90000"/>
              </a:lnSpc>
              <a:spcBef>
                <a:spcPts val="0"/>
              </a:spcBef>
              <a:spcAft>
                <a:spcPts val="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mn-lt"/>
              <a:cs typeface="+mn-cs"/>
            </a:endParaRPr>
          </a:p>
          <a:p>
            <a:pPr marL="0" marR="0" lvl="0" indent="0" fontAlgn="auto">
              <a:lnSpc>
                <a:spcPct val="90000"/>
              </a:lnSpc>
              <a:spcBef>
                <a:spcPts val="0"/>
              </a:spcBef>
              <a:spcAft>
                <a:spcPts val="0"/>
              </a:spcAft>
              <a:buClrTx/>
              <a:buSzTx/>
              <a:buNone/>
              <a:tabLst/>
              <a:defRPr/>
            </a:pPr>
            <a:r>
              <a:rPr kumimoji="0" lang="en-US" sz="1400" b="0" i="0" u="none" strike="noStrike" cap="none" spc="0" normalizeH="0" baseline="0" noProof="0" dirty="0">
                <a:ln>
                  <a:noFill/>
                </a:ln>
                <a:effectLst/>
                <a:uLnTx/>
                <a:uFillTx/>
                <a:latin typeface="+mn-lt"/>
                <a:cs typeface="+mn-cs"/>
              </a:rPr>
              <a:t>The aim of this project is to get academics, students and others Carbon Literate within a short time frame and to get as many people as possible actively involved in embedding climate solutions in their own life and work. In order to do so we have chosen a train-the-trainer approach, so we will offer regional events inviting all the universities and business schools in the vicinity to train academics and students there so that they can become trainers in their own institution and/or involved in training other in other regions of the world.</a:t>
            </a:r>
          </a:p>
          <a:p>
            <a:pPr>
              <a:lnSpc>
                <a:spcPct val="90000"/>
              </a:lnSpc>
              <a:buFont typeface="Arial" panose="020B0604020202020204" pitchFamily="34" charset="0"/>
              <a:buChar char="•"/>
            </a:pPr>
            <a:endParaRPr lang="en-US" sz="1400" dirty="0">
              <a:latin typeface="+mn-lt"/>
              <a:cs typeface="+mn-cs"/>
            </a:endParaRPr>
          </a:p>
        </p:txBody>
      </p:sp>
      <p:sp>
        <p:nvSpPr>
          <p:cNvPr id="8" name="TextBox 7">
            <a:extLst>
              <a:ext uri="{FF2B5EF4-FFF2-40B4-BE49-F238E27FC236}">
                <a16:creationId xmlns:a16="http://schemas.microsoft.com/office/drawing/2014/main" id="{C73EDE7F-CBAD-4413-8FC8-FE9E02B47643}"/>
              </a:ext>
            </a:extLst>
          </p:cNvPr>
          <p:cNvSpPr txBox="1"/>
          <p:nvPr/>
        </p:nvSpPr>
        <p:spPr>
          <a:xfrm>
            <a:off x="4390718" y="445150"/>
            <a:ext cx="7212918"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E6005B"/>
              </a:buClr>
              <a:buSzTx/>
              <a:buFontTx/>
              <a:buNone/>
              <a:tabLst/>
              <a:defRPr/>
            </a:pPr>
            <a:r>
              <a:rPr kumimoji="0" lang="en-GB" altLang="en-US" sz="2400" b="1" i="1"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rPr>
              <a:t>What if every recruit into corporations from the world’s business schools was qualified as Carbon Literate? </a:t>
            </a:r>
            <a:endParaRPr kumimoji="0" lang="en-US" altLang="en-US" sz="2400" b="0" i="0"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858653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08B386-754D-0841-A459-1FADAC288B1A}"/>
              </a:ext>
            </a:extLst>
          </p:cNvPr>
          <p:cNvSpPr>
            <a:spLocks noGrp="1"/>
          </p:cNvSpPr>
          <p:nvPr>
            <p:ph type="body" sz="quarter" idx="12"/>
          </p:nvPr>
        </p:nvSpPr>
        <p:spPr/>
        <p:txBody>
          <a:bodyPr/>
          <a:lstStyle/>
          <a:p>
            <a:r>
              <a:rPr lang="en-US" dirty="0" err="1"/>
              <a:t>www.ntu.ac.uk</a:t>
            </a:r>
            <a:endParaRPr lang="en-US" dirty="0"/>
          </a:p>
        </p:txBody>
      </p:sp>
      <p:sp>
        <p:nvSpPr>
          <p:cNvPr id="7" name="Title 6">
            <a:extLst>
              <a:ext uri="{FF2B5EF4-FFF2-40B4-BE49-F238E27FC236}">
                <a16:creationId xmlns:a16="http://schemas.microsoft.com/office/drawing/2014/main" id="{B673C749-D8E6-B449-847C-BFE27128EC65}"/>
              </a:ext>
            </a:extLst>
          </p:cNvPr>
          <p:cNvSpPr>
            <a:spLocks noGrp="1"/>
          </p:cNvSpPr>
          <p:nvPr>
            <p:ph type="title"/>
          </p:nvPr>
        </p:nvSpPr>
        <p:spPr>
          <a:xfrm>
            <a:off x="442912" y="550157"/>
            <a:ext cx="11306175" cy="1001983"/>
          </a:xfrm>
        </p:spPr>
        <p:txBody>
          <a:bodyPr/>
          <a:lstStyle/>
          <a:p>
            <a:r>
              <a:rPr lang="en-GB" dirty="0"/>
              <a:t>NTU Carbon Literacy Training Course</a:t>
            </a:r>
            <a:endParaRPr lang="en-US" dirty="0"/>
          </a:p>
        </p:txBody>
      </p:sp>
      <p:sp>
        <p:nvSpPr>
          <p:cNvPr id="14" name="Text Placeholder 2">
            <a:extLst>
              <a:ext uri="{FF2B5EF4-FFF2-40B4-BE49-F238E27FC236}">
                <a16:creationId xmlns:a16="http://schemas.microsoft.com/office/drawing/2014/main" id="{51E42674-3CDB-4738-83F2-3D79DA00AA76}"/>
              </a:ext>
            </a:extLst>
          </p:cNvPr>
          <p:cNvSpPr txBox="1">
            <a:spLocks/>
          </p:cNvSpPr>
          <p:nvPr/>
        </p:nvSpPr>
        <p:spPr>
          <a:xfrm>
            <a:off x="9298768" y="1950495"/>
            <a:ext cx="2450319" cy="1001982"/>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9E043D"/>
              </a:solidFill>
              <a:effectLst/>
              <a:uLnTx/>
              <a:uFillTx/>
              <a:latin typeface="Arial" panose="020B0604020202020204" pitchFamily="34" charset="0"/>
              <a:ea typeface="+mn-ea"/>
              <a:cs typeface="Arial" panose="020B0604020202020204" pitchFamily="34" charset="0"/>
            </a:endParaRPr>
          </a:p>
        </p:txBody>
      </p:sp>
      <p:sp>
        <p:nvSpPr>
          <p:cNvPr id="16" name="Text Placeholder 2">
            <a:extLst>
              <a:ext uri="{FF2B5EF4-FFF2-40B4-BE49-F238E27FC236}">
                <a16:creationId xmlns:a16="http://schemas.microsoft.com/office/drawing/2014/main" id="{D0F9B199-62DE-4CDC-8700-F9BB6062152B}"/>
              </a:ext>
            </a:extLst>
          </p:cNvPr>
          <p:cNvSpPr txBox="1">
            <a:spLocks/>
          </p:cNvSpPr>
          <p:nvPr/>
        </p:nvSpPr>
        <p:spPr>
          <a:xfrm>
            <a:off x="9298766" y="2440094"/>
            <a:ext cx="2450319" cy="897407"/>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2" name="Diagram 11">
            <a:extLst>
              <a:ext uri="{FF2B5EF4-FFF2-40B4-BE49-F238E27FC236}">
                <a16:creationId xmlns:a16="http://schemas.microsoft.com/office/drawing/2014/main" id="{9DC2BF1C-53A1-4F74-A357-E7EE6B929AC7}"/>
              </a:ext>
            </a:extLst>
          </p:cNvPr>
          <p:cNvGraphicFramePr/>
          <p:nvPr/>
        </p:nvGraphicFramePr>
        <p:xfrm>
          <a:off x="279662" y="1391169"/>
          <a:ext cx="11632676" cy="4075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7109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atellite view of Earth">
            <a:extLst>
              <a:ext uri="{FF2B5EF4-FFF2-40B4-BE49-F238E27FC236}">
                <a16:creationId xmlns:a16="http://schemas.microsoft.com/office/drawing/2014/main" id="{10799D0C-BE45-47A4-8EEF-0AE29711AEF2}"/>
              </a:ext>
            </a:extLst>
          </p:cNvPr>
          <p:cNvPicPr>
            <a:picLocks noChangeAspect="1"/>
          </p:cNvPicPr>
          <p:nvPr/>
        </p:nvPicPr>
        <p:blipFill rotWithShape="1">
          <a:blip r:embed="rId3"/>
          <a:srcRect t="13316" b="11684"/>
          <a:stretch/>
        </p:blipFill>
        <p:spPr>
          <a:xfrm>
            <a:off x="-3047" y="10"/>
            <a:ext cx="12191999" cy="6857990"/>
          </a:xfrm>
          <a:prstGeom prst="rect">
            <a:avLst/>
          </a:prstGeom>
        </p:spPr>
      </p:pic>
      <p:sp>
        <p:nvSpPr>
          <p:cNvPr id="2" name="Title 1">
            <a:extLst>
              <a:ext uri="{FF2B5EF4-FFF2-40B4-BE49-F238E27FC236}">
                <a16:creationId xmlns:a16="http://schemas.microsoft.com/office/drawing/2014/main" id="{1422B38C-FF31-48ED-B08E-9BB8A43B99B9}"/>
              </a:ext>
            </a:extLst>
          </p:cNvPr>
          <p:cNvSpPr>
            <a:spLocks noGrp="1"/>
          </p:cNvSpPr>
          <p:nvPr>
            <p:ph type="ctrTitle"/>
          </p:nvPr>
        </p:nvSpPr>
        <p:spPr>
          <a:xfrm>
            <a:off x="1097280" y="325550"/>
            <a:ext cx="10058400" cy="3184291"/>
          </a:xfrm>
          <a:effectLst>
            <a:outerShdw blurRad="50800" dist="38100" dir="2700000" algn="tl" rotWithShape="0">
              <a:prstClr val="black">
                <a:alpha val="40000"/>
              </a:prstClr>
            </a:outerShdw>
          </a:effectLst>
        </p:spPr>
        <p:txBody>
          <a:bodyPr>
            <a:normAutofit/>
          </a:bodyPr>
          <a:lstStyle/>
          <a:p>
            <a:r>
              <a:rPr lang="en-US" sz="5400" b="1" dirty="0">
                <a:solidFill>
                  <a:srgbClr val="FFFFFF"/>
                </a:solidFill>
                <a:latin typeface="+mn-lt"/>
              </a:rPr>
              <a:t>Climate Science Education</a:t>
            </a:r>
            <a:endParaRPr lang="en-GB" sz="5400" b="1" dirty="0">
              <a:solidFill>
                <a:srgbClr val="FFFFFF"/>
              </a:solidFill>
              <a:latin typeface="+mn-lt"/>
            </a:endParaRPr>
          </a:p>
        </p:txBody>
      </p:sp>
      <p:sp>
        <p:nvSpPr>
          <p:cNvPr id="3" name="Subtitle 2">
            <a:extLst>
              <a:ext uri="{FF2B5EF4-FFF2-40B4-BE49-F238E27FC236}">
                <a16:creationId xmlns:a16="http://schemas.microsoft.com/office/drawing/2014/main" id="{CDC872F9-903E-4A3A-AA74-DE8FD3D14614}"/>
              </a:ext>
            </a:extLst>
          </p:cNvPr>
          <p:cNvSpPr>
            <a:spLocks noGrp="1"/>
          </p:cNvSpPr>
          <p:nvPr>
            <p:ph type="subTitle" idx="1"/>
          </p:nvPr>
        </p:nvSpPr>
        <p:spPr>
          <a:xfrm>
            <a:off x="9402184" y="3622379"/>
            <a:ext cx="2659910" cy="1263175"/>
          </a:xfrm>
          <a:effectLst>
            <a:outerShdw blurRad="50800" dist="38100" dir="2700000" algn="tl" rotWithShape="0">
              <a:prstClr val="black">
                <a:alpha val="40000"/>
              </a:prstClr>
            </a:outerShdw>
          </a:effectLst>
        </p:spPr>
        <p:txBody>
          <a:bodyPr>
            <a:noAutofit/>
          </a:bodyPr>
          <a:lstStyle/>
          <a:p>
            <a:pPr>
              <a:lnSpc>
                <a:spcPct val="100000"/>
              </a:lnSpc>
            </a:pPr>
            <a:r>
              <a:rPr lang="en-US" sz="1800" b="1" dirty="0">
                <a:solidFill>
                  <a:srgbClr val="FFFFFF"/>
                </a:solidFill>
              </a:rPr>
              <a:t>Professor Zoe Robinson</a:t>
            </a:r>
          </a:p>
          <a:p>
            <a:pPr>
              <a:lnSpc>
                <a:spcPct val="100000"/>
              </a:lnSpc>
            </a:pPr>
            <a:r>
              <a:rPr lang="en-US" sz="1800" dirty="0">
                <a:solidFill>
                  <a:srgbClr val="FFFFFF"/>
                </a:solidFill>
              </a:rPr>
              <a:t>Professor of Sustainability in Higher Education</a:t>
            </a:r>
          </a:p>
          <a:p>
            <a:pPr>
              <a:lnSpc>
                <a:spcPct val="100000"/>
              </a:lnSpc>
            </a:pPr>
            <a:r>
              <a:rPr lang="en-US" sz="1800" dirty="0">
                <a:solidFill>
                  <a:srgbClr val="FFFFFF"/>
                </a:solidFill>
              </a:rPr>
              <a:t>Director of Education for Sustainability</a:t>
            </a:r>
          </a:p>
          <a:p>
            <a:pPr>
              <a:lnSpc>
                <a:spcPct val="100000"/>
              </a:lnSpc>
            </a:pPr>
            <a:r>
              <a:rPr lang="en-US" sz="1800" dirty="0">
                <a:solidFill>
                  <a:srgbClr val="FFFFFF"/>
                </a:solidFill>
              </a:rPr>
              <a:t>Co-Director, Institute for Sustainable Futures</a:t>
            </a:r>
          </a:p>
          <a:p>
            <a:pPr>
              <a:lnSpc>
                <a:spcPct val="100000"/>
              </a:lnSpc>
            </a:pPr>
            <a:r>
              <a:rPr lang="en-US" sz="1800" dirty="0" err="1">
                <a:solidFill>
                  <a:srgbClr val="FFFFFF"/>
                </a:solidFill>
              </a:rPr>
              <a:t>Keele</a:t>
            </a:r>
            <a:r>
              <a:rPr lang="en-US" sz="1800" dirty="0">
                <a:solidFill>
                  <a:srgbClr val="FFFFFF"/>
                </a:solidFill>
              </a:rPr>
              <a:t> University</a:t>
            </a:r>
          </a:p>
          <a:p>
            <a:pPr>
              <a:lnSpc>
                <a:spcPct val="100000"/>
              </a:lnSpc>
            </a:pPr>
            <a:r>
              <a:rPr lang="en-US" sz="1800" dirty="0">
                <a:solidFill>
                  <a:srgbClr val="FFFFFF"/>
                </a:solidFill>
                <a:hlinkClick r:id="rId4"/>
              </a:rPr>
              <a:t>z.p.robinson@keele.ac.uk</a:t>
            </a:r>
            <a:r>
              <a:rPr lang="en-US" sz="1800" dirty="0">
                <a:solidFill>
                  <a:srgbClr val="FFFFFF"/>
                </a:solidFill>
              </a:rPr>
              <a:t> </a:t>
            </a:r>
            <a:endParaRPr lang="en-GB" sz="1800" dirty="0">
              <a:solidFill>
                <a:srgbClr val="FFFFFF"/>
              </a:solidFill>
            </a:endParaRPr>
          </a:p>
        </p:txBody>
      </p:sp>
      <p:pic>
        <p:nvPicPr>
          <p:cNvPr id="8" name="Picture 6">
            <a:extLst>
              <a:ext uri="{FF2B5EF4-FFF2-40B4-BE49-F238E27FC236}">
                <a16:creationId xmlns:a16="http://schemas.microsoft.com/office/drawing/2014/main" id="{E8282FB5-3292-440F-B022-6F5D85977B6C}"/>
              </a:ext>
            </a:extLst>
          </p:cNvPr>
          <p:cNvPicPr>
            <a:picLocks noChangeAspect="1" noChangeArrowheads="1"/>
          </p:cNvPicPr>
          <p:nvPr/>
        </p:nvPicPr>
        <p:blipFill>
          <a:blip r:embed="rId5"/>
          <a:srcRect/>
          <a:stretch>
            <a:fillRect/>
          </a:stretch>
        </p:blipFill>
        <p:spPr bwMode="auto">
          <a:xfrm>
            <a:off x="71439" y="6038530"/>
            <a:ext cx="1908274" cy="771845"/>
          </a:xfrm>
          <a:prstGeom prst="rect">
            <a:avLst/>
          </a:prstGeom>
          <a:noFill/>
          <a:ln w="9525">
            <a:noFill/>
            <a:miter lim="800000"/>
            <a:headEnd/>
            <a:tailEnd/>
          </a:ln>
        </p:spPr>
      </p:pic>
    </p:spTree>
    <p:extLst>
      <p:ext uri="{BB962C8B-B14F-4D97-AF65-F5344CB8AC3E}">
        <p14:creationId xmlns:p14="http://schemas.microsoft.com/office/powerpoint/2010/main" val="1703334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0+ Free Question &amp; Question Mark Images - Pixabay">
            <a:extLst>
              <a:ext uri="{FF2B5EF4-FFF2-40B4-BE49-F238E27FC236}">
                <a16:creationId xmlns:a16="http://schemas.microsoft.com/office/drawing/2014/main" id="{4C8DF485-7F6F-4289-9A0E-5E048A743DF5}"/>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1"/>
            <a:ext cx="1218841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D62663-85CB-45E6-8E9F-64D9CCA0FFCD}"/>
              </a:ext>
            </a:extLst>
          </p:cNvPr>
          <p:cNvSpPr>
            <a:spLocks noGrp="1"/>
          </p:cNvSpPr>
          <p:nvPr>
            <p:ph type="title"/>
          </p:nvPr>
        </p:nvSpPr>
        <p:spPr/>
        <p:txBody>
          <a:bodyPr/>
          <a:lstStyle/>
          <a:p>
            <a:r>
              <a:rPr lang="en-US" b="1" dirty="0">
                <a:solidFill>
                  <a:schemeClr val="bg1"/>
                </a:solidFill>
                <a:latin typeface="+mn-lt"/>
              </a:rPr>
              <a:t>Some key questions</a:t>
            </a:r>
            <a:endParaRPr lang="en-GB" b="1" dirty="0">
              <a:solidFill>
                <a:schemeClr val="bg1"/>
              </a:solidFill>
              <a:latin typeface="+mn-lt"/>
            </a:endParaRPr>
          </a:p>
        </p:txBody>
      </p:sp>
      <p:sp>
        <p:nvSpPr>
          <p:cNvPr id="3" name="Content Placeholder 2">
            <a:extLst>
              <a:ext uri="{FF2B5EF4-FFF2-40B4-BE49-F238E27FC236}">
                <a16:creationId xmlns:a16="http://schemas.microsoft.com/office/drawing/2014/main" id="{944E1BAA-F79B-4EED-8EA8-92666DDE6A00}"/>
              </a:ext>
            </a:extLst>
          </p:cNvPr>
          <p:cNvSpPr>
            <a:spLocks noGrp="1"/>
          </p:cNvSpPr>
          <p:nvPr>
            <p:ph idx="1"/>
          </p:nvPr>
        </p:nvSpPr>
        <p:spPr/>
        <p:txBody>
          <a:bodyPr>
            <a:normAutofit/>
          </a:bodyPr>
          <a:lstStyle/>
          <a:p>
            <a:r>
              <a:rPr lang="en-US" b="1" dirty="0">
                <a:solidFill>
                  <a:schemeClr val="bg1"/>
                </a:solidFill>
              </a:rPr>
              <a:t>Should climate science be part of all students’ university education?</a:t>
            </a:r>
          </a:p>
          <a:p>
            <a:r>
              <a:rPr lang="en-US" b="1" dirty="0">
                <a:solidFill>
                  <a:schemeClr val="bg1"/>
                </a:solidFill>
              </a:rPr>
              <a:t>How much climate science does a non-scientist need to know?</a:t>
            </a:r>
          </a:p>
          <a:p>
            <a:r>
              <a:rPr lang="en-US" b="1" dirty="0">
                <a:solidFill>
                  <a:schemeClr val="bg1"/>
                </a:solidFill>
              </a:rPr>
              <a:t>How much climate science does a ‘non-environmental’ scientist need to know?</a:t>
            </a:r>
          </a:p>
          <a:p>
            <a:r>
              <a:rPr lang="en-US" b="1" dirty="0">
                <a:solidFill>
                  <a:schemeClr val="bg1"/>
                </a:solidFill>
              </a:rPr>
              <a:t>What aspects of climate science are important to cover?</a:t>
            </a:r>
          </a:p>
          <a:p>
            <a:r>
              <a:rPr lang="en-US" b="1" dirty="0">
                <a:solidFill>
                  <a:schemeClr val="bg1"/>
                </a:solidFill>
              </a:rPr>
              <a:t>How is climate science best delivered?</a:t>
            </a:r>
          </a:p>
          <a:p>
            <a:r>
              <a:rPr lang="en-US" b="1" dirty="0">
                <a:solidFill>
                  <a:schemeClr val="bg1"/>
                </a:solidFill>
              </a:rPr>
              <a:t>Who is responsible for delivering climate science education?</a:t>
            </a:r>
          </a:p>
          <a:p>
            <a:r>
              <a:rPr lang="en-US" b="1" dirty="0">
                <a:solidFill>
                  <a:schemeClr val="bg1"/>
                </a:solidFill>
              </a:rPr>
              <a:t>What are the barriers to incorporating climate science education for all students? </a:t>
            </a:r>
            <a:endParaRPr lang="en-GB" b="1" dirty="0">
              <a:solidFill>
                <a:schemeClr val="bg1"/>
              </a:solidFill>
            </a:endParaRPr>
          </a:p>
        </p:txBody>
      </p:sp>
    </p:spTree>
    <p:extLst>
      <p:ext uri="{BB962C8B-B14F-4D97-AF65-F5344CB8AC3E}">
        <p14:creationId xmlns:p14="http://schemas.microsoft.com/office/powerpoint/2010/main" val="245403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Images : sky, environment, world, outer space, science, lights,  astronomy, climate, pollution, global, city at night, astronomical object,  earth globe, planet earth, earth from space, atmosphere of earth 4256x2832  - -">
            <a:extLst>
              <a:ext uri="{FF2B5EF4-FFF2-40B4-BE49-F238E27FC236}">
                <a16:creationId xmlns:a16="http://schemas.microsoft.com/office/drawing/2014/main" id="{EDE5B53B-ACFC-46E9-B3B1-EA520EE8391B}"/>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1614"/>
            <a:ext cx="12192000" cy="68951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E86053-CC16-4CA9-B12C-3082424E3D54}"/>
              </a:ext>
            </a:extLst>
          </p:cNvPr>
          <p:cNvSpPr>
            <a:spLocks noGrp="1"/>
          </p:cNvSpPr>
          <p:nvPr>
            <p:ph type="title"/>
          </p:nvPr>
        </p:nvSpPr>
        <p:spPr>
          <a:xfrm>
            <a:off x="322729" y="365125"/>
            <a:ext cx="11031071" cy="1325563"/>
          </a:xfrm>
        </p:spPr>
        <p:txBody>
          <a:bodyPr/>
          <a:lstStyle/>
          <a:p>
            <a:r>
              <a:rPr lang="en-US" sz="3600" b="1" dirty="0">
                <a:solidFill>
                  <a:schemeClr val="bg1"/>
                </a:solidFill>
                <a:latin typeface="+mn-lt"/>
              </a:rPr>
              <a:t>Should climate science be part of all students’ university education?</a:t>
            </a:r>
            <a:endParaRPr lang="en-GB" sz="3600" b="1" dirty="0">
              <a:solidFill>
                <a:schemeClr val="bg1"/>
              </a:solidFill>
              <a:latin typeface="+mn-lt"/>
            </a:endParaRPr>
          </a:p>
        </p:txBody>
      </p:sp>
      <p:sp>
        <p:nvSpPr>
          <p:cNvPr id="4" name="Title 1">
            <a:extLst>
              <a:ext uri="{FF2B5EF4-FFF2-40B4-BE49-F238E27FC236}">
                <a16:creationId xmlns:a16="http://schemas.microsoft.com/office/drawing/2014/main" id="{A9B5E537-186B-437C-8D79-362663CBE4C2}"/>
              </a:ext>
            </a:extLst>
          </p:cNvPr>
          <p:cNvSpPr txBox="1">
            <a:spLocks/>
          </p:cNvSpPr>
          <p:nvPr/>
        </p:nvSpPr>
        <p:spPr>
          <a:xfrm>
            <a:off x="322728" y="1476288"/>
            <a:ext cx="110310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i="1" dirty="0">
                <a:solidFill>
                  <a:schemeClr val="bg1"/>
                </a:solidFill>
                <a:latin typeface="+mn-lt"/>
              </a:rPr>
              <a:t>Why</a:t>
            </a:r>
            <a:r>
              <a:rPr lang="en-US" sz="3600" b="1" dirty="0">
                <a:solidFill>
                  <a:schemeClr val="bg1"/>
                </a:solidFill>
                <a:latin typeface="+mn-lt"/>
              </a:rPr>
              <a:t> should climate science be part of all students’ university education?</a:t>
            </a:r>
            <a:endParaRPr lang="en-GB" sz="3600" b="1" dirty="0">
              <a:solidFill>
                <a:schemeClr val="bg1"/>
              </a:solidFill>
              <a:latin typeface="+mn-lt"/>
            </a:endParaRPr>
          </a:p>
        </p:txBody>
      </p:sp>
      <p:sp>
        <p:nvSpPr>
          <p:cNvPr id="5" name="TextBox 4">
            <a:extLst>
              <a:ext uri="{FF2B5EF4-FFF2-40B4-BE49-F238E27FC236}">
                <a16:creationId xmlns:a16="http://schemas.microsoft.com/office/drawing/2014/main" id="{E9C43D5C-5017-4B06-9E89-C05627AFAD17}"/>
              </a:ext>
            </a:extLst>
          </p:cNvPr>
          <p:cNvSpPr txBox="1"/>
          <p:nvPr/>
        </p:nvSpPr>
        <p:spPr>
          <a:xfrm>
            <a:off x="920431" y="4080317"/>
            <a:ext cx="2151936" cy="830997"/>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Navigate </a:t>
            </a:r>
          </a:p>
          <a:p>
            <a:r>
              <a:rPr lang="en-US" sz="2400" b="1" dirty="0">
                <a:solidFill>
                  <a:schemeClr val="bg1"/>
                </a:solidFill>
                <a:effectLst>
                  <a:outerShdw blurRad="38100" dist="38100" dir="2700000" algn="tl">
                    <a:srgbClr val="000000">
                      <a:alpha val="43137"/>
                    </a:srgbClr>
                  </a:outerShdw>
                </a:effectLst>
              </a:rPr>
              <a:t>misinformation</a:t>
            </a:r>
            <a:endParaRPr lang="en-GB" sz="2400" b="1" dirty="0">
              <a:solidFill>
                <a:schemeClr val="bg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B61DFBD9-5F5A-4519-AFCC-5A70EDAA272D}"/>
              </a:ext>
            </a:extLst>
          </p:cNvPr>
          <p:cNvSpPr txBox="1"/>
          <p:nvPr/>
        </p:nvSpPr>
        <p:spPr>
          <a:xfrm>
            <a:off x="3182478" y="4992991"/>
            <a:ext cx="2858218" cy="830997"/>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Understand reasons </a:t>
            </a:r>
          </a:p>
          <a:p>
            <a:r>
              <a:rPr lang="en-US" sz="2400" b="1" dirty="0">
                <a:solidFill>
                  <a:schemeClr val="bg1"/>
                </a:solidFill>
                <a:effectLst>
                  <a:outerShdw blurRad="38100" dist="38100" dir="2700000" algn="tl">
                    <a:srgbClr val="000000">
                      <a:alpha val="43137"/>
                    </a:srgbClr>
                  </a:outerShdw>
                </a:effectLst>
              </a:rPr>
              <a:t>for necessary change</a:t>
            </a:r>
            <a:endParaRPr lang="en-GB" sz="2400" b="1" dirty="0">
              <a:solidFill>
                <a:schemeClr val="bg1"/>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4D91B0F0-30AE-4F26-98CB-64BABA32ADA0}"/>
              </a:ext>
            </a:extLst>
          </p:cNvPr>
          <p:cNvSpPr txBox="1"/>
          <p:nvPr/>
        </p:nvSpPr>
        <p:spPr>
          <a:xfrm>
            <a:off x="555466" y="2928855"/>
            <a:ext cx="1978875" cy="830997"/>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Counteract </a:t>
            </a:r>
          </a:p>
          <a:p>
            <a:r>
              <a:rPr lang="en-US" sz="2400" b="1" dirty="0">
                <a:solidFill>
                  <a:schemeClr val="bg1"/>
                </a:solidFill>
                <a:effectLst>
                  <a:outerShdw blurRad="38100" dist="38100" dir="2700000" algn="tl">
                    <a:srgbClr val="000000">
                      <a:alpha val="43137"/>
                    </a:srgbClr>
                  </a:outerShdw>
                </a:effectLst>
              </a:rPr>
              <a:t>climate myths</a:t>
            </a:r>
            <a:endParaRPr lang="en-GB" sz="2400" b="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A5BA2244-5B2E-4E2B-9A8E-4696BCA30AC1}"/>
              </a:ext>
            </a:extLst>
          </p:cNvPr>
          <p:cNvSpPr txBox="1"/>
          <p:nvPr/>
        </p:nvSpPr>
        <p:spPr>
          <a:xfrm>
            <a:off x="3797330" y="2775536"/>
            <a:ext cx="2458815" cy="830997"/>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Understand </a:t>
            </a:r>
          </a:p>
          <a:p>
            <a:r>
              <a:rPr lang="en-US" sz="2400" b="1" dirty="0">
                <a:solidFill>
                  <a:schemeClr val="bg1"/>
                </a:solidFill>
                <a:effectLst>
                  <a:outerShdw blurRad="38100" dist="38100" dir="2700000" algn="tl">
                    <a:srgbClr val="000000">
                      <a:alpha val="43137"/>
                    </a:srgbClr>
                  </a:outerShdw>
                </a:effectLst>
              </a:rPr>
              <a:t>data presentation</a:t>
            </a:r>
            <a:endParaRPr lang="en-GB" sz="2400" b="1" dirty="0">
              <a:solidFill>
                <a:schemeClr val="bg1"/>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8C4D236E-03C3-4D39-A813-C0DE49C11712}"/>
              </a:ext>
            </a:extLst>
          </p:cNvPr>
          <p:cNvSpPr txBox="1"/>
          <p:nvPr/>
        </p:nvSpPr>
        <p:spPr>
          <a:xfrm>
            <a:off x="3893923" y="3801990"/>
            <a:ext cx="3253776" cy="830997"/>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Understand discussions </a:t>
            </a:r>
          </a:p>
          <a:p>
            <a:r>
              <a:rPr lang="en-US" sz="2400" b="1" dirty="0">
                <a:solidFill>
                  <a:schemeClr val="bg1"/>
                </a:solidFill>
                <a:effectLst>
                  <a:outerShdw blurRad="38100" dist="38100" dir="2700000" algn="tl">
                    <a:srgbClr val="000000">
                      <a:alpha val="43137"/>
                    </a:srgbClr>
                  </a:outerShdw>
                </a:effectLst>
              </a:rPr>
              <a:t>of uncertainty</a:t>
            </a:r>
            <a:endParaRPr lang="en-GB" sz="2400" b="1" dirty="0">
              <a:solidFill>
                <a:schemeClr val="bg1"/>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840F88FC-5156-4C3A-892D-5922C5D72AD9}"/>
              </a:ext>
            </a:extLst>
          </p:cNvPr>
          <p:cNvSpPr txBox="1"/>
          <p:nvPr/>
        </p:nvSpPr>
        <p:spPr>
          <a:xfrm>
            <a:off x="7928013" y="2446784"/>
            <a:ext cx="275485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Help educate others</a:t>
            </a:r>
            <a:endParaRPr lang="en-GB" sz="2400" b="1" dirty="0">
              <a:solidFill>
                <a:schemeClr val="bg1"/>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6BAE7C19-30F6-42E5-932B-6EBE59EBF67F}"/>
              </a:ext>
            </a:extLst>
          </p:cNvPr>
          <p:cNvSpPr txBox="1"/>
          <p:nvPr/>
        </p:nvSpPr>
        <p:spPr>
          <a:xfrm>
            <a:off x="9054075" y="3370376"/>
            <a:ext cx="1904880"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Defend views</a:t>
            </a:r>
            <a:endParaRPr lang="en-GB" sz="2400" b="1" dirty="0">
              <a:solidFill>
                <a:schemeClr val="bg1"/>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84A52015-7102-4825-B82F-09AE4B82EBAA}"/>
              </a:ext>
            </a:extLst>
          </p:cNvPr>
          <p:cNvSpPr txBox="1"/>
          <p:nvPr/>
        </p:nvSpPr>
        <p:spPr>
          <a:xfrm>
            <a:off x="7604550" y="4112171"/>
            <a:ext cx="4215000" cy="830997"/>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Underpin action </a:t>
            </a:r>
          </a:p>
          <a:p>
            <a:r>
              <a:rPr lang="en-US" sz="2400" b="1" dirty="0">
                <a:solidFill>
                  <a:schemeClr val="bg1"/>
                </a:solidFill>
                <a:effectLst>
                  <a:outerShdw blurRad="38100" dist="38100" dir="2700000" algn="tl">
                    <a:srgbClr val="000000">
                      <a:alpha val="43137"/>
                    </a:srgbClr>
                  </a:outerShdw>
                </a:effectLst>
              </a:rPr>
              <a:t>(information alone not enough)</a:t>
            </a:r>
            <a:endParaRPr lang="en-GB" sz="2400" b="1" dirty="0">
              <a:solidFill>
                <a:schemeClr val="bg1"/>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96E8F668-CF63-4797-B982-031846E78C97}"/>
              </a:ext>
            </a:extLst>
          </p:cNvPr>
          <p:cNvSpPr txBox="1"/>
          <p:nvPr/>
        </p:nvSpPr>
        <p:spPr>
          <a:xfrm>
            <a:off x="4526296" y="6073791"/>
            <a:ext cx="3174331"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Inform decision making</a:t>
            </a:r>
            <a:endParaRPr lang="en-GB" sz="2400" b="1" dirty="0">
              <a:solidFill>
                <a:schemeClr val="bg1"/>
              </a:solidFill>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CA5BC7B9-EF96-4C38-A33C-17A42AF06306}"/>
              </a:ext>
            </a:extLst>
          </p:cNvPr>
          <p:cNvSpPr txBox="1"/>
          <p:nvPr/>
        </p:nvSpPr>
        <p:spPr>
          <a:xfrm>
            <a:off x="7259066" y="5209969"/>
            <a:ext cx="3102452"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Inform communication</a:t>
            </a:r>
            <a:endParaRPr lang="en-GB" sz="2400" b="1" dirty="0">
              <a:solidFill>
                <a:schemeClr val="bg1"/>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538DFAEA-6274-4690-BE8B-C218B4DC7C61}"/>
              </a:ext>
            </a:extLst>
          </p:cNvPr>
          <p:cNvSpPr txBox="1"/>
          <p:nvPr/>
        </p:nvSpPr>
        <p:spPr>
          <a:xfrm>
            <a:off x="455133" y="6105870"/>
            <a:ext cx="33421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Because it’s interesting…</a:t>
            </a:r>
            <a:endParaRPr lang="en-GB" sz="2400" b="1" dirty="0">
              <a:solidFill>
                <a:schemeClr val="bg1"/>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F42693F9-364B-4E2B-8F01-92E521820B8B}"/>
              </a:ext>
            </a:extLst>
          </p:cNvPr>
          <p:cNvSpPr txBox="1"/>
          <p:nvPr/>
        </p:nvSpPr>
        <p:spPr>
          <a:xfrm>
            <a:off x="8571154" y="5863579"/>
            <a:ext cx="3404009" cy="830997"/>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Support interdisciplinary </a:t>
            </a:r>
          </a:p>
          <a:p>
            <a:r>
              <a:rPr lang="en-US" sz="2400" b="1" dirty="0">
                <a:solidFill>
                  <a:schemeClr val="bg1"/>
                </a:solidFill>
                <a:effectLst>
                  <a:outerShdw blurRad="38100" dist="38100" dir="2700000" algn="tl">
                    <a:srgbClr val="000000">
                      <a:alpha val="43137"/>
                    </a:srgbClr>
                  </a:outerShdw>
                </a:effectLst>
              </a:rPr>
              <a:t>working</a:t>
            </a:r>
            <a:endParaRPr lang="en-GB" sz="2400" b="1" dirty="0">
              <a:solidFill>
                <a:schemeClr val="bg1"/>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6AAB3A9B-FFB0-4675-B9B6-8FD74A1AA30A}"/>
              </a:ext>
            </a:extLst>
          </p:cNvPr>
          <p:cNvSpPr txBox="1"/>
          <p:nvPr/>
        </p:nvSpPr>
        <p:spPr>
          <a:xfrm>
            <a:off x="3200135" y="2961666"/>
            <a:ext cx="4897136" cy="2862322"/>
          </a:xfrm>
          <a:prstGeom prst="rect">
            <a:avLst/>
          </a:prstGeom>
          <a:solidFill>
            <a:schemeClr val="bg1"/>
          </a:solidFill>
          <a:ln>
            <a:solidFill>
              <a:schemeClr val="tx1"/>
            </a:solidFill>
          </a:ln>
        </p:spPr>
        <p:txBody>
          <a:bodyPr wrap="square" rtlCol="0">
            <a:spAutoFit/>
          </a:bodyPr>
          <a:lstStyle/>
          <a:p>
            <a:pPr algn="ctr"/>
            <a:r>
              <a:rPr lang="en-US" sz="3600" b="1" dirty="0">
                <a:solidFill>
                  <a:schemeClr val="accent1"/>
                </a:solidFill>
              </a:rPr>
              <a:t>Increase informed, holistic, &amp; considered views about climate change in our future leaders </a:t>
            </a:r>
            <a:endParaRPr lang="en-GB" sz="3600" b="1" dirty="0">
              <a:solidFill>
                <a:schemeClr val="accent1"/>
              </a:solidFill>
            </a:endParaRPr>
          </a:p>
        </p:txBody>
      </p:sp>
    </p:spTree>
    <p:extLst>
      <p:ext uri="{BB962C8B-B14F-4D97-AF65-F5344CB8AC3E}">
        <p14:creationId xmlns:p14="http://schemas.microsoft.com/office/powerpoint/2010/main" val="379381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85000" lnSpcReduction="10000"/>
          </a:bodyPr>
          <a:lstStyle/>
          <a:p>
            <a:pPr marL="457200" indent="-457200">
              <a:buFont typeface="Arial" panose="020B0604020202020204" pitchFamily="34" charset="0"/>
              <a:buChar char="•"/>
            </a:pPr>
            <a:r>
              <a:rPr lang="en-US" dirty="0"/>
              <a:t>We have ten years to make the required changes, so we need to act fast and scale-up.</a:t>
            </a:r>
          </a:p>
          <a:p>
            <a:pPr marL="457200" indent="-457200">
              <a:buFont typeface="Arial" panose="020B0604020202020204" pitchFamily="34" charset="0"/>
              <a:buChar char="•"/>
            </a:pPr>
            <a:r>
              <a:rPr lang="en-US" dirty="0"/>
              <a:t>Youth climate strike, climate emergency declarations, and devastating catastrophes.</a:t>
            </a:r>
          </a:p>
          <a:p>
            <a:pPr marL="457200" indent="-457200">
              <a:buFont typeface="Arial" panose="020B0604020202020204" pitchFamily="34" charset="0"/>
              <a:buChar char="•"/>
            </a:pPr>
            <a:r>
              <a:rPr lang="en-US" dirty="0"/>
              <a:t>The climate crisis is fundamentally about ethical choices of managers &amp; leaders. </a:t>
            </a:r>
          </a:p>
          <a:p>
            <a:pPr marL="457200" indent="-457200">
              <a:buFont typeface="Arial" panose="020B0604020202020204" pitchFamily="34" charset="0"/>
              <a:buChar char="•"/>
            </a:pPr>
            <a:r>
              <a:rPr lang="en-US" dirty="0"/>
              <a:t>COVID-19 is revealing deep inequalities and transformative possibilities.</a:t>
            </a:r>
          </a:p>
          <a:p>
            <a:pPr marL="457200" indent="-457200">
              <a:buFont typeface="Arial" panose="020B0604020202020204" pitchFamily="34" charset="0"/>
              <a:buChar char="•"/>
            </a:pPr>
            <a:r>
              <a:rPr lang="en-GB" b="1" dirty="0"/>
              <a:t>'Is there a single area of your university's curriculum or operations to which the climate crisis is irrelevant?'</a:t>
            </a:r>
            <a:endParaRPr lang="en-US" b="1" dirty="0"/>
          </a:p>
          <a:p>
            <a:endParaRPr lang="en-US" dirty="0"/>
          </a:p>
          <a:p>
            <a:r>
              <a:rPr lang="en-US" b="1" dirty="0"/>
              <a:t>Solution: Climate Change Education and Carbon Literacy Training followed by Climate Actions by every citizen.</a:t>
            </a:r>
            <a:endParaRPr lang="en-US" dirty="0"/>
          </a:p>
          <a:p>
            <a:endParaRPr lang="en-US" dirty="0"/>
          </a:p>
        </p:txBody>
      </p:sp>
      <p:sp>
        <p:nvSpPr>
          <p:cNvPr id="2" name="Title 1"/>
          <p:cNvSpPr>
            <a:spLocks noGrp="1"/>
          </p:cNvSpPr>
          <p:nvPr>
            <p:ph type="title"/>
          </p:nvPr>
        </p:nvSpPr>
        <p:spPr/>
        <p:txBody>
          <a:bodyPr/>
          <a:lstStyle/>
          <a:p>
            <a:r>
              <a:rPr lang="en-US" dirty="0"/>
              <a:t>Our Why</a:t>
            </a:r>
          </a:p>
        </p:txBody>
      </p:sp>
    </p:spTree>
    <p:extLst>
      <p:ext uri="{BB962C8B-B14F-4D97-AF65-F5344CB8AC3E}">
        <p14:creationId xmlns:p14="http://schemas.microsoft.com/office/powerpoint/2010/main" val="2940345321"/>
      </p:ext>
    </p:extLst>
  </p:cSld>
  <p:clrMapOvr>
    <a:masterClrMapping/>
  </p:clrMapOvr>
  <mc:AlternateContent xmlns:mc="http://schemas.openxmlformats.org/markup-compatibility/2006" xmlns:p14="http://schemas.microsoft.com/office/powerpoint/2010/main">
    <mc:Choice Requires="p14">
      <p:transition spd="slow" p14:dur="2000" advTm="77842"/>
    </mc:Choice>
    <mc:Fallback xmlns="">
      <p:transition spd="slow" advTm="7784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Grid Fence Imprisoned Behind - Free photo on Pixabay">
            <a:extLst>
              <a:ext uri="{FF2B5EF4-FFF2-40B4-BE49-F238E27FC236}">
                <a16:creationId xmlns:a16="http://schemas.microsoft.com/office/drawing/2014/main" id="{D9D1D3F0-9FDF-41B1-847F-F574E11E9241}"/>
              </a:ext>
            </a:extLst>
          </p:cNvPr>
          <p:cNvPicPr>
            <a:picLocks noChangeAspect="1" noChangeArrowheads="1"/>
          </p:cNvPicPr>
          <p:nvPr/>
        </p:nvPicPr>
        <p:blipFill>
          <a:blip r:embed="rId3">
            <a:alphaModFix amt="8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721CDF-044E-484C-A5A1-9B9380E8E015}"/>
              </a:ext>
            </a:extLst>
          </p:cNvPr>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latin typeface="+mn-lt"/>
              </a:rPr>
              <a:t>What are the barriers to incorporating climate science education for all students? </a:t>
            </a:r>
            <a:endParaRPr lang="en-GB" b="1" dirty="0">
              <a:effectLst>
                <a:outerShdw blurRad="38100" dist="38100" dir="2700000" algn="tl">
                  <a:srgbClr val="000000">
                    <a:alpha val="43137"/>
                  </a:srgbClr>
                </a:outerShdw>
              </a:effectLst>
              <a:latin typeface="+mn-lt"/>
            </a:endParaRPr>
          </a:p>
        </p:txBody>
      </p:sp>
      <p:sp>
        <p:nvSpPr>
          <p:cNvPr id="5" name="TextBox 4">
            <a:extLst>
              <a:ext uri="{FF2B5EF4-FFF2-40B4-BE49-F238E27FC236}">
                <a16:creationId xmlns:a16="http://schemas.microsoft.com/office/drawing/2014/main" id="{00911E2B-1C3E-4149-A358-C28B904750A9}"/>
              </a:ext>
            </a:extLst>
          </p:cNvPr>
          <p:cNvSpPr txBox="1"/>
          <p:nvPr/>
        </p:nvSpPr>
        <p:spPr>
          <a:xfrm>
            <a:off x="838200" y="1801266"/>
            <a:ext cx="5108001" cy="707886"/>
          </a:xfrm>
          <a:prstGeom prst="rect">
            <a:avLst/>
          </a:prstGeom>
          <a:noFill/>
        </p:spPr>
        <p:txBody>
          <a:bodyPr wrap="none" rtlCol="0">
            <a:spAutoFit/>
          </a:bodyPr>
          <a:lstStyle/>
          <a:p>
            <a:r>
              <a:rPr lang="en-US" sz="4000" b="1" dirty="0">
                <a:solidFill>
                  <a:schemeClr val="bg1"/>
                </a:solidFill>
                <a:effectLst>
                  <a:outerShdw blurRad="38100" dist="38100" dir="2700000" algn="tl">
                    <a:srgbClr val="000000">
                      <a:alpha val="43137"/>
                    </a:srgbClr>
                  </a:outerShdw>
                </a:effectLst>
              </a:rPr>
              <a:t>Existing mental models</a:t>
            </a:r>
            <a:endParaRPr lang="en-GB" sz="4000" b="1" dirty="0">
              <a:solidFill>
                <a:schemeClr val="bg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A80FA073-189B-496E-8EA7-683C746F8E82}"/>
              </a:ext>
            </a:extLst>
          </p:cNvPr>
          <p:cNvSpPr txBox="1"/>
          <p:nvPr/>
        </p:nvSpPr>
        <p:spPr>
          <a:xfrm>
            <a:off x="583604" y="2546684"/>
            <a:ext cx="5959004" cy="707886"/>
          </a:xfrm>
          <a:prstGeom prst="rect">
            <a:avLst/>
          </a:prstGeom>
          <a:noFill/>
        </p:spPr>
        <p:txBody>
          <a:bodyPr wrap="none" rtlCol="0">
            <a:spAutoFit/>
          </a:bodyPr>
          <a:lstStyle/>
          <a:p>
            <a:r>
              <a:rPr lang="en-US" sz="4000" b="1" dirty="0">
                <a:solidFill>
                  <a:schemeClr val="bg1"/>
                </a:solidFill>
                <a:effectLst>
                  <a:outerShdw blurRad="38100" dist="38100" dir="2700000" algn="tl">
                    <a:srgbClr val="000000">
                      <a:alpha val="43137"/>
                    </a:srgbClr>
                  </a:outerShdw>
                </a:effectLst>
              </a:rPr>
              <a:t>Diverging views and beliefs</a:t>
            </a:r>
            <a:endParaRPr lang="en-GB" sz="4000" b="1" dirty="0">
              <a:solidFill>
                <a:schemeClr val="bg1"/>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66AD7DD3-BD40-459F-931B-ECB055D9387D}"/>
              </a:ext>
            </a:extLst>
          </p:cNvPr>
          <p:cNvSpPr txBox="1"/>
          <p:nvPr/>
        </p:nvSpPr>
        <p:spPr>
          <a:xfrm>
            <a:off x="698351" y="3603430"/>
            <a:ext cx="6035936" cy="1323439"/>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‘over-saturation’ from media (and curriculum)</a:t>
            </a:r>
            <a:endParaRPr lang="en-GB" sz="4000" b="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46DED75A-6981-42DD-B555-C799C0FADD9A}"/>
              </a:ext>
            </a:extLst>
          </p:cNvPr>
          <p:cNvSpPr txBox="1"/>
          <p:nvPr/>
        </p:nvSpPr>
        <p:spPr>
          <a:xfrm>
            <a:off x="420446" y="5184547"/>
            <a:ext cx="5255926" cy="707886"/>
          </a:xfrm>
          <a:prstGeom prst="rect">
            <a:avLst/>
          </a:prstGeom>
          <a:noFill/>
        </p:spPr>
        <p:txBody>
          <a:bodyPr wrap="none" rtlCol="0">
            <a:spAutoFit/>
          </a:bodyPr>
          <a:lstStyle/>
          <a:p>
            <a:r>
              <a:rPr lang="en-US" sz="4000" b="1" dirty="0">
                <a:solidFill>
                  <a:schemeClr val="bg1"/>
                </a:solidFill>
                <a:effectLst>
                  <a:outerShdw blurRad="38100" dist="38100" dir="2700000" algn="tl">
                    <a:srgbClr val="000000">
                      <a:alpha val="43137"/>
                    </a:srgbClr>
                  </a:outerShdw>
                </a:effectLst>
              </a:rPr>
              <a:t>Existing misconceptions</a:t>
            </a:r>
            <a:endParaRPr lang="en-GB" sz="4000" b="1" dirty="0">
              <a:solidFill>
                <a:schemeClr val="bg1"/>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DB93D482-E0D0-4140-A623-50F8162DBED4}"/>
              </a:ext>
            </a:extLst>
          </p:cNvPr>
          <p:cNvSpPr txBox="1"/>
          <p:nvPr/>
        </p:nvSpPr>
        <p:spPr>
          <a:xfrm>
            <a:off x="7992152" y="1984851"/>
            <a:ext cx="4001575" cy="1323439"/>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Incomplete knowledge</a:t>
            </a:r>
            <a:endParaRPr lang="en-GB" sz="4000" b="1" dirty="0">
              <a:solidFill>
                <a:schemeClr val="bg1"/>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1739D69F-FBF6-4653-8389-A626260036D0}"/>
              </a:ext>
            </a:extLst>
          </p:cNvPr>
          <p:cNvSpPr txBox="1"/>
          <p:nvPr/>
        </p:nvSpPr>
        <p:spPr>
          <a:xfrm>
            <a:off x="6542608" y="3732269"/>
            <a:ext cx="5536124" cy="1323439"/>
          </a:xfrm>
          <a:prstGeom prst="rect">
            <a:avLst/>
          </a:prstGeom>
          <a:noFill/>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Threshold concepts &amp; troublesome knowledge</a:t>
            </a:r>
            <a:endParaRPr lang="en-GB" sz="4000" b="1" dirty="0">
              <a:solidFill>
                <a:schemeClr val="bg1"/>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BD0523B3-BB53-4AE4-A482-8D8C84F67F65}"/>
              </a:ext>
            </a:extLst>
          </p:cNvPr>
          <p:cNvSpPr txBox="1"/>
          <p:nvPr/>
        </p:nvSpPr>
        <p:spPr>
          <a:xfrm>
            <a:off x="7253842" y="5840187"/>
            <a:ext cx="4517712" cy="707886"/>
          </a:xfrm>
          <a:prstGeom prst="rect">
            <a:avLst/>
          </a:prstGeom>
          <a:noFill/>
        </p:spPr>
        <p:txBody>
          <a:bodyPr wrap="none" rtlCol="0">
            <a:spAutoFit/>
          </a:bodyPr>
          <a:lstStyle/>
          <a:p>
            <a:r>
              <a:rPr lang="en-US" sz="4000" b="1" dirty="0">
                <a:solidFill>
                  <a:schemeClr val="bg1"/>
                </a:solidFill>
                <a:effectLst>
                  <a:outerShdw blurRad="38100" dist="38100" dir="2700000" algn="tl">
                    <a:srgbClr val="000000">
                      <a:alpha val="43137"/>
                    </a:srgbClr>
                  </a:outerShdw>
                </a:effectLst>
              </a:rPr>
              <a:t>Educator confidence</a:t>
            </a:r>
            <a:endParaRPr lang="en-GB"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201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Climate Science Literacy? | NOAA Climate.gov">
            <a:extLst>
              <a:ext uri="{FF2B5EF4-FFF2-40B4-BE49-F238E27FC236}">
                <a16:creationId xmlns:a16="http://schemas.microsoft.com/office/drawing/2014/main" id="{398BF7E2-C193-4B6D-BC05-B6B478FEAC3B}"/>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9031" y="-31923"/>
            <a:ext cx="12182969" cy="69218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82C6DEE-7518-44D7-A48F-DBB9704B6CC7}"/>
              </a:ext>
            </a:extLst>
          </p:cNvPr>
          <p:cNvSpPr>
            <a:spLocks noGrp="1"/>
          </p:cNvSpPr>
          <p:nvPr>
            <p:ph type="title"/>
          </p:nvPr>
        </p:nvSpPr>
        <p:spPr/>
        <p:txBody>
          <a:bodyPr>
            <a:normAutofit/>
          </a:bodyPr>
          <a:lstStyle/>
          <a:p>
            <a:pPr algn="ctr"/>
            <a:r>
              <a:rPr lang="en-US" b="1" dirty="0">
                <a:solidFill>
                  <a:schemeClr val="bg1"/>
                </a:solidFill>
                <a:effectLst>
                  <a:outerShdw blurRad="38100" dist="38100" dir="2700000" algn="tl">
                    <a:srgbClr val="000000">
                      <a:alpha val="43137"/>
                    </a:srgbClr>
                  </a:outerShdw>
                </a:effectLst>
                <a:latin typeface="+mn-lt"/>
              </a:rPr>
              <a:t>What aspects of climate science are important to cover?</a:t>
            </a:r>
            <a:endParaRPr lang="en-GB" b="1" dirty="0">
              <a:solidFill>
                <a:schemeClr val="bg1"/>
              </a:solidFill>
              <a:effectLst>
                <a:outerShdw blurRad="38100" dist="38100" dir="2700000" algn="tl">
                  <a:srgbClr val="000000">
                    <a:alpha val="43137"/>
                  </a:srgbClr>
                </a:outerShdw>
              </a:effectLst>
              <a:latin typeface="+mn-lt"/>
            </a:endParaRPr>
          </a:p>
        </p:txBody>
      </p:sp>
      <p:sp>
        <p:nvSpPr>
          <p:cNvPr id="7" name="Content Placeholder 6">
            <a:extLst>
              <a:ext uri="{FF2B5EF4-FFF2-40B4-BE49-F238E27FC236}">
                <a16:creationId xmlns:a16="http://schemas.microsoft.com/office/drawing/2014/main" id="{8F489F7E-766D-4BB0-A674-1D2C3CADE42D}"/>
              </a:ext>
            </a:extLst>
          </p:cNvPr>
          <p:cNvSpPr>
            <a:spLocks noGrp="1"/>
          </p:cNvSpPr>
          <p:nvPr>
            <p:ph idx="1"/>
          </p:nvPr>
        </p:nvSpPr>
        <p:spPr>
          <a:xfrm>
            <a:off x="838200" y="1825625"/>
            <a:ext cx="10515600" cy="831514"/>
          </a:xfrm>
        </p:spPr>
        <p:txBody>
          <a:bodyPr>
            <a:normAutofit/>
          </a:bodyPr>
          <a:lstStyle/>
          <a:p>
            <a:pPr marL="0" indent="0">
              <a:buNone/>
            </a:pPr>
            <a:r>
              <a:rPr lang="en-US" sz="3200" b="1" dirty="0">
                <a:effectLst>
                  <a:outerShdw blurRad="38100" dist="38100" dir="2700000" algn="tl">
                    <a:srgbClr val="000000">
                      <a:alpha val="43137"/>
                    </a:srgbClr>
                  </a:outerShdw>
                </a:effectLst>
              </a:rPr>
              <a:t>…it depends…..</a:t>
            </a:r>
            <a:endParaRPr lang="en-GB" sz="3200" b="1"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D12BDDAB-F22C-4AAF-8A44-AF7CA8193F01}"/>
              </a:ext>
            </a:extLst>
          </p:cNvPr>
          <p:cNvSpPr txBox="1"/>
          <p:nvPr/>
        </p:nvSpPr>
        <p:spPr>
          <a:xfrm>
            <a:off x="424861" y="2566929"/>
            <a:ext cx="2736262" cy="1077218"/>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rPr>
              <a:t>Causes of </a:t>
            </a:r>
          </a:p>
          <a:p>
            <a:r>
              <a:rPr lang="en-US" sz="3200" b="1" dirty="0">
                <a:effectLst>
                  <a:outerShdw blurRad="38100" dist="38100" dir="2700000" algn="tl">
                    <a:srgbClr val="000000">
                      <a:alpha val="43137"/>
                    </a:srgbClr>
                  </a:outerShdw>
                </a:effectLst>
              </a:rPr>
              <a:t>climate change</a:t>
            </a:r>
            <a:endParaRPr lang="en-GB" sz="3200" b="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037FD442-4E9A-4790-9175-E480C10F3FAA}"/>
              </a:ext>
            </a:extLst>
          </p:cNvPr>
          <p:cNvSpPr txBox="1"/>
          <p:nvPr/>
        </p:nvSpPr>
        <p:spPr>
          <a:xfrm>
            <a:off x="654078" y="5287775"/>
            <a:ext cx="2453685" cy="1077218"/>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rPr>
              <a:t>Data sources </a:t>
            </a:r>
          </a:p>
          <a:p>
            <a:r>
              <a:rPr lang="en-US" sz="3200" b="1" dirty="0">
                <a:effectLst>
                  <a:outerShdw blurRad="38100" dist="38100" dir="2700000" algn="tl">
                    <a:srgbClr val="000000">
                      <a:alpha val="43137"/>
                    </a:srgbClr>
                  </a:outerShdw>
                </a:effectLst>
              </a:rPr>
              <a:t>&amp; methods</a:t>
            </a:r>
            <a:endParaRPr lang="en-GB" sz="3200"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6DCD1527-B0A8-4040-B510-87F8FD4C16AA}"/>
              </a:ext>
            </a:extLst>
          </p:cNvPr>
          <p:cNvSpPr txBox="1"/>
          <p:nvPr/>
        </p:nvSpPr>
        <p:spPr>
          <a:xfrm>
            <a:off x="290773" y="3954640"/>
            <a:ext cx="3180294" cy="1077218"/>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rPr>
              <a:t>Consequences </a:t>
            </a:r>
          </a:p>
          <a:p>
            <a:r>
              <a:rPr lang="en-US" sz="3200" b="1" dirty="0">
                <a:effectLst>
                  <a:outerShdw blurRad="38100" dist="38100" dir="2700000" algn="tl">
                    <a:srgbClr val="000000">
                      <a:alpha val="43137"/>
                    </a:srgbClr>
                  </a:outerShdw>
                </a:effectLst>
              </a:rPr>
              <a:t>of climate change</a:t>
            </a:r>
            <a:endParaRPr lang="en-GB" sz="3200" b="1"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8390DA7F-AE26-455A-B00F-DC18726D9205}"/>
              </a:ext>
            </a:extLst>
          </p:cNvPr>
          <p:cNvSpPr txBox="1"/>
          <p:nvPr/>
        </p:nvSpPr>
        <p:spPr>
          <a:xfrm>
            <a:off x="3915438" y="5415657"/>
            <a:ext cx="3833870" cy="1077218"/>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rPr>
              <a:t>Linking to the </a:t>
            </a:r>
          </a:p>
          <a:p>
            <a:r>
              <a:rPr lang="en-US" sz="3200" b="1" dirty="0">
                <a:effectLst>
                  <a:outerShdw blurRad="38100" dist="38100" dir="2700000" algn="tl">
                    <a:srgbClr val="000000">
                      <a:alpha val="43137"/>
                    </a:srgbClr>
                  </a:outerShdw>
                </a:effectLst>
              </a:rPr>
              <a:t>ecological emergency</a:t>
            </a:r>
            <a:endParaRPr lang="en-GB" sz="3200" b="1"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84C2C126-247D-4D1C-9D38-85F2BC1A3C4B}"/>
              </a:ext>
            </a:extLst>
          </p:cNvPr>
          <p:cNvSpPr txBox="1"/>
          <p:nvPr/>
        </p:nvSpPr>
        <p:spPr>
          <a:xfrm>
            <a:off x="3951513" y="2493624"/>
            <a:ext cx="3076291" cy="1077218"/>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rPr>
              <a:t>Dynamics across </a:t>
            </a:r>
          </a:p>
          <a:p>
            <a:r>
              <a:rPr lang="en-US" sz="3200" b="1" dirty="0">
                <a:effectLst>
                  <a:outerShdw blurRad="38100" dist="38100" dir="2700000" algn="tl">
                    <a:srgbClr val="000000">
                      <a:alpha val="43137"/>
                    </a:srgbClr>
                  </a:outerShdw>
                </a:effectLst>
              </a:rPr>
              <a:t>time &amp; space</a:t>
            </a:r>
            <a:endParaRPr lang="en-GB" sz="3200" b="1"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875AA9AB-D9A2-4E0E-B5B5-360397C8727B}"/>
              </a:ext>
            </a:extLst>
          </p:cNvPr>
          <p:cNvSpPr txBox="1"/>
          <p:nvPr/>
        </p:nvSpPr>
        <p:spPr>
          <a:xfrm>
            <a:off x="3951513" y="3973460"/>
            <a:ext cx="2560509" cy="1077218"/>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rPr>
              <a:t>Uncertainties </a:t>
            </a:r>
          </a:p>
          <a:p>
            <a:r>
              <a:rPr lang="en-US" sz="3200" b="1" dirty="0">
                <a:effectLst>
                  <a:outerShdw blurRad="38100" dist="38100" dir="2700000" algn="tl">
                    <a:srgbClr val="000000">
                      <a:alpha val="43137"/>
                    </a:srgbClr>
                  </a:outerShdw>
                </a:effectLst>
              </a:rPr>
              <a:t>&amp; projections</a:t>
            </a:r>
            <a:endParaRPr lang="en-GB" sz="3200" b="1"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B604D4A9-979C-4FCA-956F-266FF63C8F48}"/>
              </a:ext>
            </a:extLst>
          </p:cNvPr>
          <p:cNvSpPr txBox="1"/>
          <p:nvPr/>
        </p:nvSpPr>
        <p:spPr>
          <a:xfrm>
            <a:off x="8677752" y="2241382"/>
            <a:ext cx="2926730" cy="2062103"/>
          </a:xfrm>
          <a:prstGeom prst="rect">
            <a:avLst/>
          </a:prstGeom>
          <a:noFill/>
          <a:ln>
            <a:solidFill>
              <a:schemeClr val="bg1"/>
            </a:solidFill>
          </a:ln>
        </p:spPr>
        <p:txBody>
          <a:bodyPr wrap="square" rtlCol="0">
            <a:spAutoFit/>
          </a:bodyPr>
          <a:lstStyle/>
          <a:p>
            <a:pPr algn="ctr"/>
            <a:r>
              <a:rPr lang="en-US" sz="3200" b="1" dirty="0">
                <a:effectLst>
                  <a:outerShdw blurRad="38100" dist="38100" dir="2700000" algn="tl">
                    <a:srgbClr val="000000">
                      <a:alpha val="43137"/>
                    </a:srgbClr>
                  </a:outerShdw>
                </a:effectLst>
              </a:rPr>
              <a:t>Ecologically, politically, economically, socially </a:t>
            </a:r>
            <a:endParaRPr lang="en-GB" sz="3200" b="1" dirty="0">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7F278080-003F-4B14-9DCD-CB6F4E75CEB5}"/>
              </a:ext>
            </a:extLst>
          </p:cNvPr>
          <p:cNvSpPr txBox="1"/>
          <p:nvPr/>
        </p:nvSpPr>
        <p:spPr>
          <a:xfrm>
            <a:off x="8776364" y="4562410"/>
            <a:ext cx="2926730" cy="1569660"/>
          </a:xfrm>
          <a:prstGeom prst="rect">
            <a:avLst/>
          </a:prstGeom>
          <a:noFill/>
          <a:ln>
            <a:solidFill>
              <a:schemeClr val="bg1"/>
            </a:solidFill>
          </a:ln>
        </p:spPr>
        <p:txBody>
          <a:bodyPr wrap="square" rtlCol="0">
            <a:spAutoFit/>
          </a:bodyPr>
          <a:lstStyle/>
          <a:p>
            <a:pPr algn="ctr"/>
            <a:r>
              <a:rPr lang="en-US" sz="3200" b="1" dirty="0">
                <a:effectLst>
                  <a:outerShdw blurRad="38100" dist="38100" dir="2700000" algn="tl">
                    <a:srgbClr val="000000">
                      <a:alpha val="43137"/>
                    </a:srgbClr>
                  </a:outerShdw>
                </a:effectLst>
              </a:rPr>
              <a:t>Solutions…</a:t>
            </a:r>
          </a:p>
          <a:p>
            <a:pPr algn="ctr"/>
            <a:r>
              <a:rPr lang="en-US" sz="3200" b="1" dirty="0">
                <a:effectLst>
                  <a:outerShdw blurRad="38100" dist="38100" dir="2700000" algn="tl">
                    <a:srgbClr val="000000">
                      <a:alpha val="43137"/>
                    </a:srgbClr>
                  </a:outerShdw>
                </a:effectLst>
              </a:rPr>
              <a:t>Mitigation &amp; adaptation</a:t>
            </a:r>
            <a:endParaRPr lang="en-GB"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2561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p:bldP spid="6" grpId="0"/>
      <p:bldP spid="8" grpId="0"/>
      <p:bldP spid="9" grpId="0"/>
      <p:bldP spid="10" grpId="0"/>
      <p:bldP spid="11" grpId="0"/>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lecture black and white">
            <a:extLst>
              <a:ext uri="{FF2B5EF4-FFF2-40B4-BE49-F238E27FC236}">
                <a16:creationId xmlns:a16="http://schemas.microsoft.com/office/drawing/2014/main" id="{A506A39E-923F-4910-BC86-FCB54E8DC233}"/>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1" y="-11061"/>
            <a:ext cx="12192001" cy="686906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C54BF4E-6D75-44B5-9010-8097AF65F8BD}"/>
              </a:ext>
            </a:extLst>
          </p:cNvPr>
          <p:cNvSpPr txBox="1">
            <a:spLocks/>
          </p:cNvSpPr>
          <p:nvPr/>
        </p:nvSpPr>
        <p:spPr>
          <a:xfrm>
            <a:off x="1763358" y="177564"/>
            <a:ext cx="10515600" cy="9650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latin typeface="+mn-lt"/>
              </a:rPr>
              <a:t>How is climate science best delivered?</a:t>
            </a:r>
          </a:p>
        </p:txBody>
      </p:sp>
      <p:sp>
        <p:nvSpPr>
          <p:cNvPr id="3" name="Rectangle 2">
            <a:extLst>
              <a:ext uri="{FF2B5EF4-FFF2-40B4-BE49-F238E27FC236}">
                <a16:creationId xmlns:a16="http://schemas.microsoft.com/office/drawing/2014/main" id="{922CCED9-E1DA-4E78-A049-3F19C1FDD610}"/>
              </a:ext>
            </a:extLst>
          </p:cNvPr>
          <p:cNvSpPr/>
          <p:nvPr/>
        </p:nvSpPr>
        <p:spPr>
          <a:xfrm>
            <a:off x="1839556" y="1988630"/>
            <a:ext cx="9004151" cy="3980329"/>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37FD442-4E9A-4790-9175-E480C10F3FAA}"/>
              </a:ext>
            </a:extLst>
          </p:cNvPr>
          <p:cNvSpPr txBox="1"/>
          <p:nvPr/>
        </p:nvSpPr>
        <p:spPr>
          <a:xfrm>
            <a:off x="2561655" y="2082863"/>
            <a:ext cx="8049511"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Focus on what the media doesn’t say</a:t>
            </a:r>
            <a:endParaRPr lang="en-GB" sz="4000" b="1"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5F7D3EA9-0A24-4214-B713-B86B945CCEBE}"/>
              </a:ext>
            </a:extLst>
          </p:cNvPr>
          <p:cNvSpPr txBox="1"/>
          <p:nvPr/>
        </p:nvSpPr>
        <p:spPr>
          <a:xfrm>
            <a:off x="3450556" y="3292424"/>
            <a:ext cx="6271708"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rPr>
              <a:t>Making timescales relevant</a:t>
            </a:r>
            <a:endParaRPr lang="en-GB" sz="4000"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236BED1F-B97B-4579-8173-0FA704E1193F}"/>
              </a:ext>
            </a:extLst>
          </p:cNvPr>
          <p:cNvSpPr txBox="1"/>
          <p:nvPr/>
        </p:nvSpPr>
        <p:spPr>
          <a:xfrm>
            <a:off x="3024277" y="4256154"/>
            <a:ext cx="6697987" cy="1323439"/>
          </a:xfrm>
          <a:prstGeom prst="rect">
            <a:avLst/>
          </a:prstGeom>
          <a:noFill/>
        </p:spPr>
        <p:txBody>
          <a:bodyPr wrap="none" rtlCol="0">
            <a:spAutoFit/>
          </a:bodyPr>
          <a:lstStyle/>
          <a:p>
            <a:pPr algn="ctr"/>
            <a:r>
              <a:rPr lang="en-US" sz="4000" b="1" dirty="0">
                <a:effectLst>
                  <a:outerShdw blurRad="38100" dist="38100" dir="2700000" algn="tl">
                    <a:srgbClr val="000000">
                      <a:alpha val="43137"/>
                    </a:srgbClr>
                  </a:outerShdw>
                </a:effectLst>
              </a:rPr>
              <a:t>Tackling myths, </a:t>
            </a:r>
          </a:p>
          <a:p>
            <a:pPr algn="ctr"/>
            <a:r>
              <a:rPr lang="en-US" sz="4000" b="1" dirty="0">
                <a:effectLst>
                  <a:outerShdw blurRad="38100" dist="38100" dir="2700000" algn="tl">
                    <a:srgbClr val="000000">
                      <a:alpha val="43137"/>
                    </a:srgbClr>
                  </a:outerShdw>
                </a:effectLst>
              </a:rPr>
              <a:t>misconceptions and the media</a:t>
            </a:r>
            <a:endParaRPr lang="en-GB"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52615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2468" y="2410742"/>
            <a:ext cx="10515600" cy="1325563"/>
          </a:xfrm>
        </p:spPr>
        <p:txBody>
          <a:bodyPr>
            <a:noAutofit/>
          </a:bodyPr>
          <a:lstStyle/>
          <a:p>
            <a:pPr algn="ctr"/>
            <a:r>
              <a:rPr lang="en-GB" sz="4800" b="1" i="1" dirty="0">
                <a:solidFill>
                  <a:schemeClr val="bg1"/>
                </a:solidFill>
              </a:rPr>
              <a:t>“The science demands it; the evidence is before you; we must start at once; there is no time to lose.”</a:t>
            </a:r>
            <a:br>
              <a:rPr lang="en-GB" sz="4800" dirty="0">
                <a:solidFill>
                  <a:schemeClr val="bg1"/>
                </a:solidFill>
              </a:rPr>
            </a:br>
            <a:r>
              <a:rPr lang="en-GB" sz="3200" dirty="0">
                <a:solidFill>
                  <a:schemeClr val="bg1"/>
                </a:solidFill>
              </a:rPr>
              <a:t>Rt. Hon the Lord Deben, Chairman of Climate Change Committee</a:t>
            </a:r>
          </a:p>
        </p:txBody>
      </p:sp>
      <p:grpSp>
        <p:nvGrpSpPr>
          <p:cNvPr id="5" name="Group 4"/>
          <p:cNvGrpSpPr/>
          <p:nvPr/>
        </p:nvGrpSpPr>
        <p:grpSpPr>
          <a:xfrm>
            <a:off x="4914900" y="5695950"/>
            <a:ext cx="7277100" cy="954107"/>
            <a:chOff x="4914900" y="5695950"/>
            <a:chExt cx="7277100" cy="954107"/>
          </a:xfrm>
        </p:grpSpPr>
        <p:sp>
          <p:nvSpPr>
            <p:cNvPr id="3" name="TextBox 2"/>
            <p:cNvSpPr txBox="1"/>
            <p:nvPr/>
          </p:nvSpPr>
          <p:spPr>
            <a:xfrm>
              <a:off x="8177439" y="5695950"/>
              <a:ext cx="4014561" cy="954107"/>
            </a:xfrm>
            <a:prstGeom prst="rect">
              <a:avLst/>
            </a:prstGeom>
            <a:noFill/>
          </p:spPr>
          <p:txBody>
            <a:bodyPr wrap="none" rtlCol="0">
              <a:spAutoFit/>
            </a:bodyPr>
            <a:lstStyle/>
            <a:p>
              <a:r>
                <a:rPr lang="en-GB" sz="2800" dirty="0">
                  <a:solidFill>
                    <a:schemeClr val="bg1"/>
                  </a:solidFill>
                </a:rPr>
                <a:t>Professor Zoe Robinson</a:t>
              </a:r>
            </a:p>
            <a:p>
              <a:r>
                <a:rPr lang="en-GB" sz="2800" dirty="0">
                  <a:solidFill>
                    <a:schemeClr val="bg1"/>
                  </a:solidFill>
                  <a:hlinkClick r:id="rId2"/>
                </a:rPr>
                <a:t>z.p.robinson@keele.ac.uk</a:t>
              </a:r>
              <a:r>
                <a:rPr lang="en-GB" sz="2800" dirty="0">
                  <a:solidFill>
                    <a:schemeClr val="bg1"/>
                  </a:solidFill>
                </a:rPr>
                <a:t> </a:t>
              </a:r>
            </a:p>
          </p:txBody>
        </p:sp>
        <p:sp>
          <p:nvSpPr>
            <p:cNvPr id="4" name="TextBox 3"/>
            <p:cNvSpPr txBox="1"/>
            <p:nvPr/>
          </p:nvSpPr>
          <p:spPr>
            <a:xfrm>
              <a:off x="4914900" y="5757504"/>
              <a:ext cx="3041217" cy="830997"/>
            </a:xfrm>
            <a:prstGeom prst="rect">
              <a:avLst/>
            </a:prstGeom>
            <a:noFill/>
          </p:spPr>
          <p:txBody>
            <a:bodyPr wrap="none" rtlCol="0">
              <a:spAutoFit/>
            </a:bodyPr>
            <a:lstStyle/>
            <a:p>
              <a:r>
                <a:rPr lang="en-GB" sz="4800" b="1" i="1" dirty="0">
                  <a:solidFill>
                    <a:schemeClr val="bg1"/>
                  </a:solidFill>
                </a:rPr>
                <a:t>Thank you!</a:t>
              </a:r>
            </a:p>
          </p:txBody>
        </p:sp>
      </p:grpSp>
    </p:spTree>
    <p:extLst>
      <p:ext uri="{BB962C8B-B14F-4D97-AF65-F5344CB8AC3E}">
        <p14:creationId xmlns:p14="http://schemas.microsoft.com/office/powerpoint/2010/main" val="108584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FCC96-5DEE-4FF2-9908-9EBDA6FA34BB}"/>
              </a:ext>
            </a:extLst>
          </p:cNvPr>
          <p:cNvSpPr>
            <a:spLocks noGrp="1"/>
          </p:cNvSpPr>
          <p:nvPr>
            <p:ph type="ctrTitle"/>
          </p:nvPr>
        </p:nvSpPr>
        <p:spPr>
          <a:xfrm>
            <a:off x="1544553" y="2991000"/>
            <a:ext cx="9500166" cy="3666654"/>
          </a:xfrm>
        </p:spPr>
        <p:txBody>
          <a:bodyPr>
            <a:normAutofit/>
          </a:bodyPr>
          <a:lstStyle/>
          <a:p>
            <a:r>
              <a:rPr lang="en-GB" dirty="0"/>
              <a:t>Climate change mitigation education </a:t>
            </a:r>
            <a:br>
              <a:rPr lang="en-GB" dirty="0"/>
            </a:br>
            <a:r>
              <a:rPr lang="en-GB" dirty="0"/>
              <a:t>at university</a:t>
            </a:r>
            <a:br>
              <a:rPr lang="en-GB" dirty="0"/>
            </a:br>
            <a:br>
              <a:rPr lang="en-GB" dirty="0"/>
            </a:br>
            <a:r>
              <a:rPr lang="en-GB" b="0" dirty="0"/>
              <a:t>Arts &amp; Humanities</a:t>
            </a:r>
            <a:br>
              <a:rPr lang="en-GB" b="0" dirty="0"/>
            </a:br>
            <a:br>
              <a:rPr lang="en-GB" b="0" dirty="0"/>
            </a:br>
            <a:r>
              <a:rPr lang="en-GB" sz="2200" b="0" dirty="0"/>
              <a:t>Dr Lia Blaj-Ward </a:t>
            </a:r>
            <a:br>
              <a:rPr lang="en-GB" sz="2200" b="0" dirty="0"/>
            </a:br>
            <a:r>
              <a:rPr lang="en-GB" sz="2200" b="0" dirty="0"/>
              <a:t>Email: Lia.Blaj-Ward@ntu.ac.uk</a:t>
            </a:r>
            <a:br>
              <a:rPr lang="en-GB" sz="2200" b="0" dirty="0"/>
            </a:br>
            <a:r>
              <a:rPr lang="en-GB" sz="2200" b="0" dirty="0"/>
              <a:t>Twitter: @liablajward </a:t>
            </a:r>
          </a:p>
        </p:txBody>
      </p:sp>
    </p:spTree>
    <p:extLst>
      <p:ext uri="{BB962C8B-B14F-4D97-AF65-F5344CB8AC3E}">
        <p14:creationId xmlns:p14="http://schemas.microsoft.com/office/powerpoint/2010/main" val="1169680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CB8F700-346D-4F0E-8FB3-9CF19C8B969C}"/>
              </a:ext>
            </a:extLst>
          </p:cNvPr>
          <p:cNvSpPr>
            <a:spLocks noGrp="1"/>
          </p:cNvSpPr>
          <p:nvPr>
            <p:ph sz="half" idx="2"/>
          </p:nvPr>
        </p:nvSpPr>
        <p:spPr>
          <a:xfrm>
            <a:off x="6172206" y="1825625"/>
            <a:ext cx="4420140" cy="4351339"/>
          </a:xfrm>
        </p:spPr>
        <p:txBody>
          <a:bodyPr>
            <a:normAutofit fontScale="85000" lnSpcReduction="10000"/>
          </a:bodyPr>
          <a:lstStyle/>
          <a:p>
            <a:r>
              <a:rPr lang="en-GB" b="1" dirty="0">
                <a:solidFill>
                  <a:srgbClr val="E8005A"/>
                </a:solidFill>
              </a:rPr>
              <a:t>How can the Arts &amp; Humanities contribute to climate conversations and action?</a:t>
            </a:r>
          </a:p>
          <a:p>
            <a:r>
              <a:rPr lang="en-GB" dirty="0"/>
              <a:t>Communicate messages about the climate in “simple, current and attractive language so that they may be read and understood by all” (</a:t>
            </a:r>
            <a:r>
              <a:rPr lang="en-GB" dirty="0" err="1"/>
              <a:t>Doni</a:t>
            </a:r>
            <a:r>
              <a:rPr lang="en-GB" dirty="0"/>
              <a:t> et al. 2020, pp. 1-2), leading to impactful mitigation action.</a:t>
            </a:r>
          </a:p>
        </p:txBody>
      </p:sp>
      <p:pic>
        <p:nvPicPr>
          <p:cNvPr id="6" name="Content Placeholder 5">
            <a:extLst>
              <a:ext uri="{FF2B5EF4-FFF2-40B4-BE49-F238E27FC236}">
                <a16:creationId xmlns:a16="http://schemas.microsoft.com/office/drawing/2014/main" id="{915CA9CB-52BF-4E05-8001-97B9C5A39FAC}"/>
              </a:ext>
            </a:extLst>
          </p:cNvPr>
          <p:cNvPicPr>
            <a:picLocks noGrp="1" noChangeAspect="1"/>
          </p:cNvPicPr>
          <p:nvPr>
            <p:ph sz="half" idx="1"/>
          </p:nvPr>
        </p:nvPicPr>
        <p:blipFill>
          <a:blip r:embed="rId3"/>
          <a:stretch>
            <a:fillRect/>
          </a:stretch>
        </p:blipFill>
        <p:spPr>
          <a:xfrm>
            <a:off x="1565074" y="2339334"/>
            <a:ext cx="3931610" cy="3155116"/>
          </a:xfrm>
          <a:prstGeom prst="rect">
            <a:avLst/>
          </a:prstGeom>
          <a:noFill/>
        </p:spPr>
      </p:pic>
      <p:sp>
        <p:nvSpPr>
          <p:cNvPr id="4" name="Title 3">
            <a:extLst>
              <a:ext uri="{FF2B5EF4-FFF2-40B4-BE49-F238E27FC236}">
                <a16:creationId xmlns:a16="http://schemas.microsoft.com/office/drawing/2014/main" id="{495585F6-E5B3-4AA7-8327-CF92134655B3}"/>
              </a:ext>
            </a:extLst>
          </p:cNvPr>
          <p:cNvSpPr>
            <a:spLocks noGrp="1"/>
          </p:cNvSpPr>
          <p:nvPr>
            <p:ph type="title"/>
          </p:nvPr>
        </p:nvSpPr>
        <p:spPr>
          <a:xfrm>
            <a:off x="1565074" y="365127"/>
            <a:ext cx="9027271" cy="1325563"/>
          </a:xfrm>
        </p:spPr>
        <p:txBody>
          <a:bodyPr anchor="ctr">
            <a:normAutofit/>
          </a:bodyPr>
          <a:lstStyle/>
          <a:p>
            <a:r>
              <a:rPr lang="en-GB"/>
              <a:t>Climate change mitigation education</a:t>
            </a:r>
          </a:p>
        </p:txBody>
      </p:sp>
    </p:spTree>
    <p:extLst>
      <p:ext uri="{BB962C8B-B14F-4D97-AF65-F5344CB8AC3E}">
        <p14:creationId xmlns:p14="http://schemas.microsoft.com/office/powerpoint/2010/main" val="2183879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CB8F700-346D-4F0E-8FB3-9CF19C8B969C}"/>
              </a:ext>
            </a:extLst>
          </p:cNvPr>
          <p:cNvSpPr>
            <a:spLocks noGrp="1"/>
          </p:cNvSpPr>
          <p:nvPr>
            <p:ph sz="half" idx="1"/>
          </p:nvPr>
        </p:nvSpPr>
        <p:spPr>
          <a:xfrm>
            <a:off x="1565072" y="1825625"/>
            <a:ext cx="5863144" cy="4351339"/>
          </a:xfrm>
        </p:spPr>
        <p:txBody>
          <a:bodyPr>
            <a:normAutofit fontScale="77500" lnSpcReduction="20000"/>
          </a:bodyPr>
          <a:lstStyle/>
          <a:p>
            <a:pPr marL="342900" indent="-342900">
              <a:buFont typeface="Arial" panose="020B0604020202020204" pitchFamily="34" charset="0"/>
              <a:buChar char="•"/>
            </a:pPr>
            <a:r>
              <a:rPr lang="en-GB" dirty="0"/>
              <a:t>Is climate change explicitly referenced in your university learning and teaching strategy? </a:t>
            </a:r>
            <a:r>
              <a:rPr lang="en-GB" dirty="0">
                <a:solidFill>
                  <a:srgbClr val="E8005A"/>
                </a:solidFill>
              </a:rPr>
              <a:t>(please check!)</a:t>
            </a:r>
          </a:p>
          <a:p>
            <a:pPr marL="342900" indent="-342900">
              <a:buFont typeface="Arial" panose="020B0604020202020204" pitchFamily="34" charset="0"/>
              <a:buChar char="•"/>
            </a:pPr>
            <a:r>
              <a:rPr lang="en-GB" dirty="0"/>
              <a:t>Have resources been set aside for building capacity among staff to integrate climate change mitigation education in curricula? </a:t>
            </a:r>
            <a:r>
              <a:rPr lang="en-GB" dirty="0">
                <a:solidFill>
                  <a:srgbClr val="E8005A"/>
                </a:solidFill>
              </a:rPr>
              <a:t>(example: the starting point for my climate learning journey)</a:t>
            </a:r>
          </a:p>
          <a:p>
            <a:pPr marL="342900" indent="-342900">
              <a:buFont typeface="Arial" panose="020B0604020202020204" pitchFamily="34" charset="0"/>
              <a:buChar char="•"/>
            </a:pPr>
            <a:r>
              <a:rPr lang="en-GB" dirty="0"/>
              <a:t>What conversations about the climate are taking place in Arts &amp; Humanities subjects? </a:t>
            </a:r>
            <a:r>
              <a:rPr lang="en-GB" dirty="0">
                <a:solidFill>
                  <a:srgbClr val="E8005A"/>
                </a:solidFill>
              </a:rPr>
              <a:t>(three examples)</a:t>
            </a:r>
          </a:p>
        </p:txBody>
      </p:sp>
      <p:sp>
        <p:nvSpPr>
          <p:cNvPr id="4" name="Title 3">
            <a:extLst>
              <a:ext uri="{FF2B5EF4-FFF2-40B4-BE49-F238E27FC236}">
                <a16:creationId xmlns:a16="http://schemas.microsoft.com/office/drawing/2014/main" id="{495585F6-E5B3-4AA7-8327-CF92134655B3}"/>
              </a:ext>
            </a:extLst>
          </p:cNvPr>
          <p:cNvSpPr>
            <a:spLocks noGrp="1"/>
          </p:cNvSpPr>
          <p:nvPr>
            <p:ph type="title"/>
          </p:nvPr>
        </p:nvSpPr>
        <p:spPr/>
        <p:txBody>
          <a:bodyPr>
            <a:normAutofit/>
          </a:bodyPr>
          <a:lstStyle/>
          <a:p>
            <a:r>
              <a:rPr lang="en-GB" sz="2800" dirty="0"/>
              <a:t>Integrating CCME in Arts &amp; Humanities curricula: Prompts for reflection and action</a:t>
            </a:r>
          </a:p>
        </p:txBody>
      </p:sp>
      <p:pic>
        <p:nvPicPr>
          <p:cNvPr id="7" name="Content Placeholder 6">
            <a:extLst>
              <a:ext uri="{FF2B5EF4-FFF2-40B4-BE49-F238E27FC236}">
                <a16:creationId xmlns:a16="http://schemas.microsoft.com/office/drawing/2014/main" id="{39194017-14EC-403E-841C-98833A7F3980}"/>
              </a:ext>
            </a:extLst>
          </p:cNvPr>
          <p:cNvPicPr>
            <a:picLocks noGrp="1" noChangeAspect="1"/>
          </p:cNvPicPr>
          <p:nvPr>
            <p:ph sz="half" idx="2"/>
          </p:nvPr>
        </p:nvPicPr>
        <p:blipFill>
          <a:blip r:embed="rId3"/>
          <a:stretch>
            <a:fillRect/>
          </a:stretch>
        </p:blipFill>
        <p:spPr>
          <a:xfrm>
            <a:off x="7654249" y="3436801"/>
            <a:ext cx="3002622" cy="2740163"/>
          </a:xfrm>
          <a:prstGeom prst="rect">
            <a:avLst/>
          </a:prstGeom>
        </p:spPr>
      </p:pic>
      <p:pic>
        <p:nvPicPr>
          <p:cNvPr id="8" name="Picture 7">
            <a:extLst>
              <a:ext uri="{FF2B5EF4-FFF2-40B4-BE49-F238E27FC236}">
                <a16:creationId xmlns:a16="http://schemas.microsoft.com/office/drawing/2014/main" id="{00525969-11D4-4179-AA0C-4AA10D9F5978}"/>
              </a:ext>
            </a:extLst>
          </p:cNvPr>
          <p:cNvPicPr>
            <a:picLocks noChangeAspect="1"/>
          </p:cNvPicPr>
          <p:nvPr/>
        </p:nvPicPr>
        <p:blipFill>
          <a:blip r:embed="rId4"/>
          <a:stretch>
            <a:fillRect/>
          </a:stretch>
        </p:blipFill>
        <p:spPr>
          <a:xfrm>
            <a:off x="9155560" y="1690690"/>
            <a:ext cx="2126750" cy="2126750"/>
          </a:xfrm>
          <a:prstGeom prst="rect">
            <a:avLst/>
          </a:prstGeom>
        </p:spPr>
      </p:pic>
    </p:spTree>
    <p:extLst>
      <p:ext uri="{BB962C8B-B14F-4D97-AF65-F5344CB8AC3E}">
        <p14:creationId xmlns:p14="http://schemas.microsoft.com/office/powerpoint/2010/main" val="36252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7436D5AF-C658-4A83-B4E8-F55C08688422}"/>
              </a:ext>
            </a:extLst>
          </p:cNvPr>
          <p:cNvPicPr>
            <a:picLocks noGrp="1" noChangeAspect="1"/>
          </p:cNvPicPr>
          <p:nvPr>
            <p:ph sz="half" idx="2"/>
          </p:nvPr>
        </p:nvPicPr>
        <p:blipFill>
          <a:blip r:embed="rId3"/>
          <a:stretch>
            <a:fillRect/>
          </a:stretch>
        </p:blipFill>
        <p:spPr>
          <a:xfrm>
            <a:off x="6172200" y="1959819"/>
            <a:ext cx="4419600" cy="4082950"/>
          </a:xfrm>
          <a:prstGeom prst="rect">
            <a:avLst/>
          </a:prstGeom>
        </p:spPr>
      </p:pic>
      <p:sp>
        <p:nvSpPr>
          <p:cNvPr id="5" name="Content Placeholder 4">
            <a:extLst>
              <a:ext uri="{FF2B5EF4-FFF2-40B4-BE49-F238E27FC236}">
                <a16:creationId xmlns:a16="http://schemas.microsoft.com/office/drawing/2014/main" id="{ACB8F700-346D-4F0E-8FB3-9CF19C8B969C}"/>
              </a:ext>
            </a:extLst>
          </p:cNvPr>
          <p:cNvSpPr>
            <a:spLocks noGrp="1"/>
          </p:cNvSpPr>
          <p:nvPr>
            <p:ph sz="half" idx="1"/>
          </p:nvPr>
        </p:nvSpPr>
        <p:spPr/>
        <p:txBody>
          <a:bodyPr>
            <a:normAutofit fontScale="77500" lnSpcReduction="20000"/>
          </a:bodyPr>
          <a:lstStyle/>
          <a:p>
            <a:r>
              <a:rPr lang="en-GB" b="1" dirty="0"/>
              <a:t>Who am I? </a:t>
            </a:r>
            <a:r>
              <a:rPr lang="en-GB" dirty="0"/>
              <a:t>An academic with an Arts &amp; Humanities background, interested in curriculum development</a:t>
            </a:r>
          </a:p>
          <a:p>
            <a:r>
              <a:rPr lang="en-GB" b="1" dirty="0"/>
              <a:t>My challenge at the start of 2020</a:t>
            </a:r>
            <a:r>
              <a:rPr lang="en-GB" dirty="0"/>
              <a:t>: do I know enough about climate change to be able to advise constructively on developing curricula fit for the future?</a:t>
            </a:r>
          </a:p>
          <a:p>
            <a:r>
              <a:rPr lang="en-GB" dirty="0">
                <a:solidFill>
                  <a:srgbClr val="E8005A"/>
                </a:solidFill>
              </a:rPr>
              <a:t>(Feb 2020 attended carbon literacy training at NTU, one-day course, transformative learning experience)</a:t>
            </a:r>
          </a:p>
          <a:p>
            <a:endParaRPr lang="en-GB" dirty="0"/>
          </a:p>
        </p:txBody>
      </p:sp>
      <p:sp>
        <p:nvSpPr>
          <p:cNvPr id="4" name="Title 3">
            <a:extLst>
              <a:ext uri="{FF2B5EF4-FFF2-40B4-BE49-F238E27FC236}">
                <a16:creationId xmlns:a16="http://schemas.microsoft.com/office/drawing/2014/main" id="{495585F6-E5B3-4AA7-8327-CF92134655B3}"/>
              </a:ext>
            </a:extLst>
          </p:cNvPr>
          <p:cNvSpPr>
            <a:spLocks noGrp="1"/>
          </p:cNvSpPr>
          <p:nvPr>
            <p:ph type="title"/>
          </p:nvPr>
        </p:nvSpPr>
        <p:spPr/>
        <p:txBody>
          <a:bodyPr>
            <a:normAutofit/>
          </a:bodyPr>
          <a:lstStyle/>
          <a:p>
            <a:r>
              <a:rPr lang="en-GB" sz="2800" dirty="0"/>
              <a:t>The starting point of my climate learning journey</a:t>
            </a:r>
          </a:p>
        </p:txBody>
      </p:sp>
    </p:spTree>
    <p:extLst>
      <p:ext uri="{BB962C8B-B14F-4D97-AF65-F5344CB8AC3E}">
        <p14:creationId xmlns:p14="http://schemas.microsoft.com/office/powerpoint/2010/main" val="538281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CC0902-12CB-48F9-BD79-B1C1C484269C}"/>
              </a:ext>
            </a:extLst>
          </p:cNvPr>
          <p:cNvSpPr>
            <a:spLocks noGrp="1"/>
          </p:cNvSpPr>
          <p:nvPr>
            <p:ph type="title"/>
          </p:nvPr>
        </p:nvSpPr>
        <p:spPr/>
        <p:txBody>
          <a:bodyPr/>
          <a:lstStyle/>
          <a:p>
            <a:r>
              <a:rPr lang="en-GB" dirty="0"/>
              <a:t>Conversations about the climate </a:t>
            </a:r>
            <a:br>
              <a:rPr lang="en-GB" dirty="0"/>
            </a:br>
            <a:r>
              <a:rPr lang="en-GB" dirty="0"/>
              <a:t>in Arts &amp; Humanities subjects</a:t>
            </a:r>
          </a:p>
        </p:txBody>
      </p:sp>
      <p:sp>
        <p:nvSpPr>
          <p:cNvPr id="6" name="Content Placeholder 5">
            <a:extLst>
              <a:ext uri="{FF2B5EF4-FFF2-40B4-BE49-F238E27FC236}">
                <a16:creationId xmlns:a16="http://schemas.microsoft.com/office/drawing/2014/main" id="{A01888F3-F12D-40A5-B6D2-0D3D05F3E742}"/>
              </a:ext>
            </a:extLst>
          </p:cNvPr>
          <p:cNvSpPr>
            <a:spLocks noGrp="1"/>
          </p:cNvSpPr>
          <p:nvPr>
            <p:ph idx="1"/>
          </p:nvPr>
        </p:nvSpPr>
        <p:spPr/>
        <p:txBody>
          <a:bodyPr>
            <a:normAutofit fontScale="92500"/>
          </a:bodyPr>
          <a:lstStyle/>
          <a:p>
            <a:r>
              <a:rPr lang="en-GB" dirty="0"/>
              <a:t>Explore the unique strengths of each subject, the value they can add to the climate debate and action </a:t>
            </a:r>
            <a:r>
              <a:rPr lang="en-GB" dirty="0">
                <a:solidFill>
                  <a:srgbClr val="E8005A"/>
                </a:solidFill>
              </a:rPr>
              <a:t>(three examples)</a:t>
            </a:r>
          </a:p>
          <a:p>
            <a:r>
              <a:rPr lang="en-GB" dirty="0"/>
              <a:t>+</a:t>
            </a:r>
          </a:p>
          <a:p>
            <a:r>
              <a:rPr lang="en-GB" dirty="0"/>
              <a:t>Find common ground between subjects and make space within the curriculum for collaborative, cross-disciplinary projects, capitalising on expertise from academics, professional services staff, external partners, communities outside the physical campus walls</a:t>
            </a:r>
          </a:p>
        </p:txBody>
      </p:sp>
    </p:spTree>
    <p:extLst>
      <p:ext uri="{BB962C8B-B14F-4D97-AF65-F5344CB8AC3E}">
        <p14:creationId xmlns:p14="http://schemas.microsoft.com/office/powerpoint/2010/main" val="469268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2FDA3C7-25B4-4348-A644-AF6CC91D513E}"/>
              </a:ext>
            </a:extLst>
          </p:cNvPr>
          <p:cNvPicPr>
            <a:picLocks noGrp="1" noChangeAspect="1"/>
          </p:cNvPicPr>
          <p:nvPr>
            <p:ph sz="half" idx="1"/>
          </p:nvPr>
        </p:nvPicPr>
        <p:blipFill>
          <a:blip r:embed="rId3"/>
          <a:stretch>
            <a:fillRect/>
          </a:stretch>
        </p:blipFill>
        <p:spPr>
          <a:xfrm>
            <a:off x="1599654" y="2007159"/>
            <a:ext cx="4419983" cy="3700593"/>
          </a:xfrm>
          <a:prstGeom prst="rect">
            <a:avLst/>
          </a:prstGeom>
        </p:spPr>
      </p:pic>
      <p:sp>
        <p:nvSpPr>
          <p:cNvPr id="4" name="Title 3">
            <a:extLst>
              <a:ext uri="{FF2B5EF4-FFF2-40B4-BE49-F238E27FC236}">
                <a16:creationId xmlns:a16="http://schemas.microsoft.com/office/drawing/2014/main" id="{FFB895CD-69AB-4225-88B5-445584918CEE}"/>
              </a:ext>
            </a:extLst>
          </p:cNvPr>
          <p:cNvSpPr>
            <a:spLocks noGrp="1"/>
          </p:cNvSpPr>
          <p:nvPr>
            <p:ph type="title"/>
          </p:nvPr>
        </p:nvSpPr>
        <p:spPr/>
        <p:txBody>
          <a:bodyPr/>
          <a:lstStyle/>
          <a:p>
            <a:r>
              <a:rPr lang="en-GB" dirty="0">
                <a:solidFill>
                  <a:srgbClr val="E8005A"/>
                </a:solidFill>
              </a:rPr>
              <a:t>Living in the </a:t>
            </a:r>
            <a:r>
              <a:rPr lang="en-GB" dirty="0" err="1">
                <a:solidFill>
                  <a:srgbClr val="E8005A"/>
                </a:solidFill>
              </a:rPr>
              <a:t>weatherworld</a:t>
            </a:r>
            <a:r>
              <a:rPr lang="en-GB" dirty="0"/>
              <a:t>:</a:t>
            </a:r>
            <a:br>
              <a:rPr lang="en-GB" dirty="0"/>
            </a:br>
            <a:r>
              <a:rPr lang="en-GB" dirty="0"/>
              <a:t>Climate change &amp; </a:t>
            </a:r>
            <a:r>
              <a:rPr lang="en-GB" dirty="0">
                <a:solidFill>
                  <a:srgbClr val="E8005A"/>
                </a:solidFill>
              </a:rPr>
              <a:t>language/linguistics</a:t>
            </a:r>
          </a:p>
        </p:txBody>
      </p:sp>
      <p:sp>
        <p:nvSpPr>
          <p:cNvPr id="8" name="Content Placeholder 7">
            <a:extLst>
              <a:ext uri="{FF2B5EF4-FFF2-40B4-BE49-F238E27FC236}">
                <a16:creationId xmlns:a16="http://schemas.microsoft.com/office/drawing/2014/main" id="{65E59FE8-247C-4802-9A3E-1AF475522221}"/>
              </a:ext>
            </a:extLst>
          </p:cNvPr>
          <p:cNvSpPr>
            <a:spLocks noGrp="1"/>
          </p:cNvSpPr>
          <p:nvPr>
            <p:ph sz="half" idx="2"/>
          </p:nvPr>
        </p:nvSpPr>
        <p:spPr/>
        <p:txBody>
          <a:bodyPr>
            <a:normAutofit fontScale="85000" lnSpcReduction="20000"/>
          </a:bodyPr>
          <a:lstStyle/>
          <a:p>
            <a:r>
              <a:rPr lang="en-GB" dirty="0"/>
              <a:t>Aran </a:t>
            </a:r>
            <a:r>
              <a:rPr lang="en-GB" dirty="0" err="1"/>
              <a:t>Stibbe</a:t>
            </a:r>
            <a:r>
              <a:rPr lang="en-GB" dirty="0"/>
              <a:t>, </a:t>
            </a:r>
            <a:r>
              <a:rPr lang="en-GB" b="1" dirty="0" err="1"/>
              <a:t>ecolinguistics</a:t>
            </a:r>
            <a:r>
              <a:rPr lang="en-GB" dirty="0"/>
              <a:t>: how language frames the way we describe nature + works to maintain climate damaging consumption patterns (sun-filled holidays vs living in the </a:t>
            </a:r>
            <a:r>
              <a:rPr lang="en-GB" dirty="0" err="1"/>
              <a:t>weatherworld</a:t>
            </a:r>
            <a:r>
              <a:rPr lang="en-GB" dirty="0"/>
              <a:t>)</a:t>
            </a:r>
          </a:p>
          <a:p>
            <a:r>
              <a:rPr lang="en-GB" sz="1400" dirty="0" err="1"/>
              <a:t>Stibbe</a:t>
            </a:r>
            <a:r>
              <a:rPr lang="en-GB" sz="1400" dirty="0"/>
              <a:t> A (2019) Discovering the </a:t>
            </a:r>
            <a:r>
              <a:rPr lang="en-GB" sz="1400" dirty="0" err="1"/>
              <a:t>weatherworld</a:t>
            </a:r>
            <a:r>
              <a:rPr lang="en-GB" sz="1400" dirty="0"/>
              <a:t>: Combining </a:t>
            </a:r>
            <a:r>
              <a:rPr lang="en-GB" sz="1400" dirty="0" err="1"/>
              <a:t>ecolinguistics</a:t>
            </a:r>
            <a:r>
              <a:rPr lang="en-GB" sz="1400" dirty="0"/>
              <a:t>, ecocriticism, and lived experience. In </a:t>
            </a:r>
            <a:r>
              <a:rPr lang="en-GB" sz="1400" dirty="0" err="1"/>
              <a:t>Slovic</a:t>
            </a:r>
            <a:r>
              <a:rPr lang="en-GB" sz="1400" dirty="0"/>
              <a:t> S, Rangarajan S, </a:t>
            </a:r>
            <a:r>
              <a:rPr lang="en-GB" sz="1400" dirty="0" err="1"/>
              <a:t>Sarveswaran</a:t>
            </a:r>
            <a:r>
              <a:rPr lang="en-GB" sz="1400" dirty="0"/>
              <a:t> V (eds) Routledge handbook of ecocriticism and environmental communication. Routledge, Abingdon, pp. 71-83</a:t>
            </a:r>
          </a:p>
          <a:p>
            <a:r>
              <a:rPr lang="en-GB" sz="1400" dirty="0">
                <a:hlinkClick r:id="rId4"/>
              </a:rPr>
              <a:t>http://storiesweliveby.org.uk/</a:t>
            </a:r>
            <a:r>
              <a:rPr lang="en-GB" sz="1400" dirty="0"/>
              <a:t> </a:t>
            </a:r>
          </a:p>
        </p:txBody>
      </p:sp>
    </p:spTree>
    <p:extLst>
      <p:ext uri="{BB962C8B-B14F-4D97-AF65-F5344CB8AC3E}">
        <p14:creationId xmlns:p14="http://schemas.microsoft.com/office/powerpoint/2010/main" val="3727689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Screenshot 2013-11-28 07.4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01" y="1348472"/>
            <a:ext cx="6937934" cy="4660228"/>
          </a:xfrm>
          <a:prstGeom prst="rect">
            <a:avLst/>
          </a:prstGeom>
        </p:spPr>
      </p:pic>
      <p:sp>
        <p:nvSpPr>
          <p:cNvPr id="6" name="Rectangle 5"/>
          <p:cNvSpPr/>
          <p:nvPr/>
        </p:nvSpPr>
        <p:spPr>
          <a:xfrm>
            <a:off x="0" y="0"/>
            <a:ext cx="12192000" cy="134847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Content Placeholder 2"/>
          <p:cNvSpPr>
            <a:spLocks noGrp="1"/>
          </p:cNvSpPr>
          <p:nvPr>
            <p:ph idx="1"/>
          </p:nvPr>
        </p:nvSpPr>
        <p:spPr>
          <a:xfrm>
            <a:off x="257447" y="4928098"/>
            <a:ext cx="6682842" cy="399276"/>
          </a:xfrm>
        </p:spPr>
        <p:txBody>
          <a:bodyPr>
            <a:noAutofit/>
          </a:bodyPr>
          <a:lstStyle/>
          <a:p>
            <a:pPr marL="0" indent="0">
              <a:buNone/>
            </a:pPr>
            <a:r>
              <a:rPr lang="en-US" sz="1800" dirty="0">
                <a:solidFill>
                  <a:schemeClr val="bg1"/>
                </a:solidFill>
              </a:rPr>
              <a:t>Ban Ki-moon Secretary-General of United Nations in 2007-2016</a:t>
            </a:r>
          </a:p>
        </p:txBody>
      </p:sp>
      <p:sp>
        <p:nvSpPr>
          <p:cNvPr id="10" name="TextBox 9"/>
          <p:cNvSpPr txBox="1"/>
          <p:nvPr/>
        </p:nvSpPr>
        <p:spPr>
          <a:xfrm>
            <a:off x="359617" y="392028"/>
            <a:ext cx="6793659"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4D75"/>
                </a:solidFill>
                <a:effectLst/>
                <a:uLnTx/>
                <a:uFillTx/>
                <a:latin typeface="Arial" panose="020B0604020202020204"/>
                <a:ea typeface="+mn-ea"/>
                <a:cs typeface="Calibri"/>
              </a:rPr>
              <a:t>“Who will take legal responsibility for the loss and damage caused by climate change?”</a:t>
            </a:r>
            <a:endParaRPr kumimoji="0" lang="en-US" sz="2800" b="0" i="0" u="none" strike="noStrike" kern="1200" cap="none" spc="0" normalizeH="0" baseline="0" noProof="0" dirty="0">
              <a:ln>
                <a:noFill/>
              </a:ln>
              <a:solidFill>
                <a:srgbClr val="004D75"/>
              </a:solidFill>
              <a:effectLst/>
              <a:uLnTx/>
              <a:uFillTx/>
              <a:latin typeface="Arial" panose="020B0604020202020204"/>
              <a:ea typeface="+mn-ea"/>
              <a:cs typeface="Arial" panose="020B0604020202020204" pitchFamily="34" charset="0"/>
            </a:endParaRPr>
          </a:p>
        </p:txBody>
      </p:sp>
      <p:pic>
        <p:nvPicPr>
          <p:cNvPr id="5" name="Picture 4" descr="Screenshot 2013-12-12 16.09.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276" y="0"/>
            <a:ext cx="5220544" cy="4872625"/>
          </a:xfrm>
          <a:prstGeom prst="rect">
            <a:avLst/>
          </a:prstGeom>
          <a:ln>
            <a:solidFill>
              <a:schemeClr val="bg1">
                <a:lumMod val="50000"/>
              </a:schemeClr>
            </a:solidFill>
          </a:ln>
        </p:spPr>
      </p:pic>
      <p:sp>
        <p:nvSpPr>
          <p:cNvPr id="8" name="Rectangle 7"/>
          <p:cNvSpPr/>
          <p:nvPr/>
        </p:nvSpPr>
        <p:spPr>
          <a:xfrm>
            <a:off x="7490375" y="4063460"/>
            <a:ext cx="4916558"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Naradev</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Yeb</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Sano, Head of the Filipino Climate Delegation</a:t>
            </a:r>
          </a:p>
        </p:txBody>
      </p:sp>
      <p:sp>
        <p:nvSpPr>
          <p:cNvPr id="11" name="TextBox 10"/>
          <p:cNvSpPr txBox="1"/>
          <p:nvPr/>
        </p:nvSpPr>
        <p:spPr>
          <a:xfrm>
            <a:off x="7490375" y="4873720"/>
            <a:ext cx="4546346"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4D75"/>
                </a:solidFill>
                <a:effectLst/>
                <a:uLnTx/>
                <a:uFillTx/>
                <a:latin typeface="Arial" panose="020B0604020202020204"/>
                <a:ea typeface="+mn-ea"/>
                <a:cs typeface="Arial" panose="020B0604020202020204" pitchFamily="34" charset="0"/>
              </a:rPr>
              <a:t>"We can fix this. We can solve this madness. I ask of all of us here, if not us, then who?”</a:t>
            </a:r>
          </a:p>
        </p:txBody>
      </p:sp>
    </p:spTree>
    <p:extLst>
      <p:ext uri="{BB962C8B-B14F-4D97-AF65-F5344CB8AC3E}">
        <p14:creationId xmlns:p14="http://schemas.microsoft.com/office/powerpoint/2010/main" val="1509814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B792604-A496-4D3A-9022-9940DB7E6D97}"/>
              </a:ext>
            </a:extLst>
          </p:cNvPr>
          <p:cNvPicPr>
            <a:picLocks noGrp="1" noChangeAspect="1"/>
          </p:cNvPicPr>
          <p:nvPr>
            <p:ph sz="half" idx="2"/>
          </p:nvPr>
        </p:nvPicPr>
        <p:blipFill>
          <a:blip r:embed="rId3"/>
          <a:stretch>
            <a:fillRect/>
          </a:stretch>
        </p:blipFill>
        <p:spPr>
          <a:xfrm>
            <a:off x="8280970" y="2481845"/>
            <a:ext cx="2458277" cy="2184374"/>
          </a:xfrm>
          <a:prstGeom prst="rect">
            <a:avLst/>
          </a:prstGeom>
        </p:spPr>
      </p:pic>
      <p:sp>
        <p:nvSpPr>
          <p:cNvPr id="3" name="Content Placeholder 2">
            <a:extLst>
              <a:ext uri="{FF2B5EF4-FFF2-40B4-BE49-F238E27FC236}">
                <a16:creationId xmlns:a16="http://schemas.microsoft.com/office/drawing/2014/main" id="{391CC679-2CF2-47DA-B089-C7807920E3D1}"/>
              </a:ext>
            </a:extLst>
          </p:cNvPr>
          <p:cNvSpPr>
            <a:spLocks noGrp="1"/>
          </p:cNvSpPr>
          <p:nvPr>
            <p:ph sz="half" idx="1"/>
          </p:nvPr>
        </p:nvSpPr>
        <p:spPr>
          <a:xfrm>
            <a:off x="1565071" y="1825625"/>
            <a:ext cx="6489867" cy="4351339"/>
          </a:xfrm>
        </p:spPr>
        <p:txBody>
          <a:bodyPr>
            <a:normAutofit fontScale="70000" lnSpcReduction="20000"/>
          </a:bodyPr>
          <a:lstStyle/>
          <a:p>
            <a:r>
              <a:rPr lang="en-GB" dirty="0"/>
              <a:t>Bridget </a:t>
            </a:r>
            <a:r>
              <a:rPr lang="en-GB" dirty="0" err="1"/>
              <a:t>Mckenzie</a:t>
            </a:r>
            <a:r>
              <a:rPr lang="en-GB" dirty="0"/>
              <a:t> founded the Climate Museum UK, “to enable the creation of a regenerative culture, using the arts.” </a:t>
            </a:r>
          </a:p>
          <a:p>
            <a:r>
              <a:rPr lang="en-GB" dirty="0"/>
              <a:t>STEM-STEAM-STREAM</a:t>
            </a:r>
          </a:p>
          <a:p>
            <a:r>
              <a:rPr lang="en-GB" dirty="0"/>
              <a:t>“help local museums restore their relevance to their communities: whether that’s documenting the climate movement or exploring community energy transition”</a:t>
            </a:r>
          </a:p>
          <a:p>
            <a:r>
              <a:rPr lang="en-GB" dirty="0"/>
              <a:t>“put an eco-lens on collections”</a:t>
            </a:r>
          </a:p>
          <a:p>
            <a:r>
              <a:rPr lang="en-GB" dirty="0">
                <a:hlinkClick r:id="rId4"/>
              </a:rPr>
              <a:t>https://atlasofthefuture.org/project/climate-museum-uk/</a:t>
            </a:r>
            <a:endParaRPr lang="en-GB" dirty="0"/>
          </a:p>
          <a:p>
            <a:r>
              <a:rPr lang="en-GB" dirty="0">
                <a:hlinkClick r:id="rId4"/>
              </a:rPr>
              <a:t>https://climatemuseumuk.org/</a:t>
            </a:r>
            <a:r>
              <a:rPr lang="en-GB" dirty="0"/>
              <a:t> </a:t>
            </a:r>
          </a:p>
        </p:txBody>
      </p:sp>
      <p:sp>
        <p:nvSpPr>
          <p:cNvPr id="4" name="Title 3">
            <a:extLst>
              <a:ext uri="{FF2B5EF4-FFF2-40B4-BE49-F238E27FC236}">
                <a16:creationId xmlns:a16="http://schemas.microsoft.com/office/drawing/2014/main" id="{FB0C4F43-C985-4348-9900-4CC97C69EF65}"/>
              </a:ext>
            </a:extLst>
          </p:cNvPr>
          <p:cNvSpPr>
            <a:spLocks noGrp="1"/>
          </p:cNvSpPr>
          <p:nvPr>
            <p:ph type="title"/>
          </p:nvPr>
        </p:nvSpPr>
        <p:spPr/>
        <p:txBody>
          <a:bodyPr>
            <a:normAutofit fontScale="90000"/>
          </a:bodyPr>
          <a:lstStyle/>
          <a:p>
            <a:r>
              <a:rPr lang="en-GB" dirty="0">
                <a:solidFill>
                  <a:srgbClr val="E8005A"/>
                </a:solidFill>
              </a:rPr>
              <a:t>Documenting climate-relevant histories</a:t>
            </a:r>
            <a:r>
              <a:rPr lang="en-GB" dirty="0"/>
              <a:t>:</a:t>
            </a:r>
            <a:br>
              <a:rPr lang="en-GB" dirty="0"/>
            </a:br>
            <a:r>
              <a:rPr lang="en-GB" dirty="0"/>
              <a:t>Climate change &amp; </a:t>
            </a:r>
            <a:r>
              <a:rPr lang="en-GB" dirty="0">
                <a:solidFill>
                  <a:srgbClr val="E8005A"/>
                </a:solidFill>
              </a:rPr>
              <a:t>history/heritage studies</a:t>
            </a:r>
          </a:p>
        </p:txBody>
      </p:sp>
    </p:spTree>
    <p:extLst>
      <p:ext uri="{BB962C8B-B14F-4D97-AF65-F5344CB8AC3E}">
        <p14:creationId xmlns:p14="http://schemas.microsoft.com/office/powerpoint/2010/main" val="4191810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1CC679-2CF2-47DA-B089-C7807920E3D1}"/>
              </a:ext>
            </a:extLst>
          </p:cNvPr>
          <p:cNvSpPr>
            <a:spLocks noGrp="1"/>
          </p:cNvSpPr>
          <p:nvPr>
            <p:ph sz="half" idx="1"/>
          </p:nvPr>
        </p:nvSpPr>
        <p:spPr>
          <a:xfrm>
            <a:off x="1565072" y="1825625"/>
            <a:ext cx="6202191" cy="4351339"/>
          </a:xfrm>
        </p:spPr>
        <p:txBody>
          <a:bodyPr>
            <a:normAutofit fontScale="70000" lnSpcReduction="20000"/>
          </a:bodyPr>
          <a:lstStyle/>
          <a:p>
            <a:r>
              <a:rPr lang="en-GB" b="1" dirty="0"/>
              <a:t>Eco-criticism</a:t>
            </a:r>
            <a:r>
              <a:rPr lang="en-GB" dirty="0"/>
              <a:t>: engaging with creative literary responses to the climate emergency</a:t>
            </a:r>
          </a:p>
          <a:p>
            <a:r>
              <a:rPr lang="en-GB" sz="1700" dirty="0">
                <a:hlinkClick r:id="rId3"/>
              </a:rPr>
              <a:t>http://www.emmiitaranta.com/memory-of-water</a:t>
            </a:r>
            <a:r>
              <a:rPr lang="en-GB" sz="1700" dirty="0"/>
              <a:t> </a:t>
            </a:r>
          </a:p>
          <a:p>
            <a:r>
              <a:rPr lang="en-GB" dirty="0"/>
              <a:t>“In the age of climate change, the physical impacts of changes in global climate are recognisable […] as having profound political and social effects. With these effects have come the need for a collective emotional, ethical, and psychological response, including literary engagements with climate and climate science.” (Johns-Putra, 2019, p. 7) </a:t>
            </a:r>
          </a:p>
          <a:p>
            <a:r>
              <a:rPr lang="en-GB" sz="1700" dirty="0"/>
              <a:t>Johns-Putra A (2019) Climate change and the contemporary novel. Cambridge University Press, Cambridge </a:t>
            </a:r>
          </a:p>
        </p:txBody>
      </p:sp>
      <p:sp>
        <p:nvSpPr>
          <p:cNvPr id="4" name="Title 3">
            <a:extLst>
              <a:ext uri="{FF2B5EF4-FFF2-40B4-BE49-F238E27FC236}">
                <a16:creationId xmlns:a16="http://schemas.microsoft.com/office/drawing/2014/main" id="{FB0C4F43-C985-4348-9900-4CC97C69EF65}"/>
              </a:ext>
            </a:extLst>
          </p:cNvPr>
          <p:cNvSpPr>
            <a:spLocks noGrp="1"/>
          </p:cNvSpPr>
          <p:nvPr>
            <p:ph type="title"/>
          </p:nvPr>
        </p:nvSpPr>
        <p:spPr/>
        <p:txBody>
          <a:bodyPr>
            <a:normAutofit/>
          </a:bodyPr>
          <a:lstStyle/>
          <a:p>
            <a:r>
              <a:rPr lang="en-GB" dirty="0">
                <a:solidFill>
                  <a:srgbClr val="E8005A"/>
                </a:solidFill>
              </a:rPr>
              <a:t>Is fiction truer than fact</a:t>
            </a:r>
            <a:r>
              <a:rPr lang="en-GB" dirty="0"/>
              <a:t>?</a:t>
            </a:r>
            <a:br>
              <a:rPr lang="en-GB" dirty="0"/>
            </a:br>
            <a:r>
              <a:rPr lang="en-GB" dirty="0"/>
              <a:t>Climate change &amp; </a:t>
            </a:r>
            <a:r>
              <a:rPr lang="en-GB" dirty="0">
                <a:solidFill>
                  <a:srgbClr val="E8005A"/>
                </a:solidFill>
              </a:rPr>
              <a:t>literary studies</a:t>
            </a:r>
          </a:p>
        </p:txBody>
      </p:sp>
      <p:pic>
        <p:nvPicPr>
          <p:cNvPr id="7" name="Content Placeholder 6">
            <a:extLst>
              <a:ext uri="{FF2B5EF4-FFF2-40B4-BE49-F238E27FC236}">
                <a16:creationId xmlns:a16="http://schemas.microsoft.com/office/drawing/2014/main" id="{D2E0DF88-5DF4-49C3-9395-3DDA6E336E91}"/>
              </a:ext>
            </a:extLst>
          </p:cNvPr>
          <p:cNvPicPr>
            <a:picLocks noGrp="1" noChangeAspect="1"/>
          </p:cNvPicPr>
          <p:nvPr>
            <p:ph sz="half" idx="2"/>
          </p:nvPr>
        </p:nvPicPr>
        <p:blipFill>
          <a:blip r:embed="rId4"/>
          <a:stretch>
            <a:fillRect/>
          </a:stretch>
        </p:blipFill>
        <p:spPr>
          <a:xfrm>
            <a:off x="8057749" y="1825625"/>
            <a:ext cx="2847171" cy="4351338"/>
          </a:xfrm>
          <a:prstGeom prst="rect">
            <a:avLst/>
          </a:prstGeom>
        </p:spPr>
      </p:pic>
    </p:spTree>
    <p:extLst>
      <p:ext uri="{BB962C8B-B14F-4D97-AF65-F5344CB8AC3E}">
        <p14:creationId xmlns:p14="http://schemas.microsoft.com/office/powerpoint/2010/main" val="3696429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3D9CB3-D759-44DC-877E-E9401F1D9125}"/>
              </a:ext>
            </a:extLst>
          </p:cNvPr>
          <p:cNvPicPr>
            <a:picLocks noChangeAspect="1"/>
          </p:cNvPicPr>
          <p:nvPr/>
        </p:nvPicPr>
        <p:blipFill>
          <a:blip r:embed="rId3"/>
          <a:stretch>
            <a:fillRect/>
          </a:stretch>
        </p:blipFill>
        <p:spPr>
          <a:xfrm>
            <a:off x="2613500" y="92075"/>
            <a:ext cx="6965000" cy="6634163"/>
          </a:xfrm>
          <a:prstGeom prst="rect">
            <a:avLst/>
          </a:prstGeom>
          <a:noFill/>
        </p:spPr>
      </p:pic>
    </p:spTree>
    <p:extLst>
      <p:ext uri="{BB962C8B-B14F-4D97-AF65-F5344CB8AC3E}">
        <p14:creationId xmlns:p14="http://schemas.microsoft.com/office/powerpoint/2010/main" val="3528656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5585F6-E5B3-4AA7-8327-CF92134655B3}"/>
              </a:ext>
            </a:extLst>
          </p:cNvPr>
          <p:cNvSpPr>
            <a:spLocks noGrp="1"/>
          </p:cNvSpPr>
          <p:nvPr>
            <p:ph type="title"/>
          </p:nvPr>
        </p:nvSpPr>
        <p:spPr/>
        <p:txBody>
          <a:bodyPr>
            <a:normAutofit/>
          </a:bodyPr>
          <a:lstStyle/>
          <a:p>
            <a:r>
              <a:rPr lang="en-GB" sz="2800" dirty="0"/>
              <a:t>More prompts for reflection and action</a:t>
            </a:r>
          </a:p>
        </p:txBody>
      </p:sp>
      <p:sp>
        <p:nvSpPr>
          <p:cNvPr id="2" name="Content Placeholder 1">
            <a:extLst>
              <a:ext uri="{FF2B5EF4-FFF2-40B4-BE49-F238E27FC236}">
                <a16:creationId xmlns:a16="http://schemas.microsoft.com/office/drawing/2014/main" id="{30E56A9C-FD2E-4080-ACA3-54CF0C62445D}"/>
              </a:ext>
            </a:extLst>
          </p:cNvPr>
          <p:cNvSpPr>
            <a:spLocks noGrp="1"/>
          </p:cNvSpPr>
          <p:nvPr>
            <p:ph idx="1"/>
          </p:nvPr>
        </p:nvSpPr>
        <p:spPr/>
        <p:txBody>
          <a:bodyPr>
            <a:normAutofit fontScale="85000" lnSpcReduction="20000"/>
          </a:bodyPr>
          <a:lstStyle/>
          <a:p>
            <a:pPr marL="342900" indent="-342900">
              <a:buFont typeface="Arial" panose="020B0604020202020204" pitchFamily="34" charset="0"/>
              <a:buChar char="•"/>
            </a:pPr>
            <a:r>
              <a:rPr lang="en-GB" dirty="0"/>
              <a:t>Are students actively involved in curriculum design? </a:t>
            </a:r>
            <a:r>
              <a:rPr lang="en-GB" dirty="0">
                <a:solidFill>
                  <a:srgbClr val="E8005A"/>
                </a:solidFill>
              </a:rPr>
              <a:t>(design curricula for students, with students)</a:t>
            </a:r>
          </a:p>
          <a:p>
            <a:pPr marL="342900" indent="-342900">
              <a:buFont typeface="Arial" panose="020B0604020202020204" pitchFamily="34" charset="0"/>
              <a:buChar char="•"/>
            </a:pPr>
            <a:r>
              <a:rPr lang="en-GB" dirty="0"/>
              <a:t>Does summative assessment allow careful consideration of how discursive knowledge about the climate can be linked to impactful action? </a:t>
            </a:r>
            <a:r>
              <a:rPr lang="en-GB" dirty="0">
                <a:solidFill>
                  <a:srgbClr val="E8005A"/>
                </a:solidFill>
              </a:rPr>
              <a:t>(small tweaks may be all that is necessary, not wholesale reorganisation of assessment approach)</a:t>
            </a:r>
          </a:p>
          <a:p>
            <a:pPr marL="342900" indent="-342900">
              <a:buFont typeface="Arial" panose="020B0604020202020204" pitchFamily="34" charset="0"/>
              <a:buChar char="•"/>
            </a:pPr>
            <a:r>
              <a:rPr lang="en-GB" dirty="0"/>
              <a:t>Creative, impactful solutions and action often come from places you least expect. Engage everyone in conversations about the climate, to make curricula and learning experiences richer, more relevant and memorable. </a:t>
            </a:r>
            <a:r>
              <a:rPr lang="en-GB" dirty="0">
                <a:solidFill>
                  <a:srgbClr val="E8005A"/>
                </a:solidFill>
              </a:rPr>
              <a:t>(GOS question re: utilising university learning in workplace contexts)</a:t>
            </a:r>
            <a:r>
              <a:rPr lang="en-GB" dirty="0"/>
              <a:t> </a:t>
            </a:r>
          </a:p>
          <a:p>
            <a:endParaRPr lang="en-GB" dirty="0"/>
          </a:p>
          <a:p>
            <a:endParaRPr lang="en-GB" dirty="0"/>
          </a:p>
          <a:p>
            <a:endParaRPr lang="en-GB" dirty="0"/>
          </a:p>
        </p:txBody>
      </p:sp>
    </p:spTree>
    <p:extLst>
      <p:ext uri="{BB962C8B-B14F-4D97-AF65-F5344CB8AC3E}">
        <p14:creationId xmlns:p14="http://schemas.microsoft.com/office/powerpoint/2010/main" val="178079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A4D76A-076D-4741-888C-32FE8B676567}"/>
              </a:ext>
            </a:extLst>
          </p:cNvPr>
          <p:cNvPicPr>
            <a:picLocks noChangeAspect="1"/>
          </p:cNvPicPr>
          <p:nvPr/>
        </p:nvPicPr>
        <p:blipFill>
          <a:blip r:embed="rId3"/>
          <a:stretch>
            <a:fillRect/>
          </a:stretch>
        </p:blipFill>
        <p:spPr>
          <a:xfrm>
            <a:off x="3391590" y="1028836"/>
            <a:ext cx="5408820" cy="4800328"/>
          </a:xfrm>
          <a:prstGeom prst="rect">
            <a:avLst/>
          </a:prstGeom>
          <a:noFill/>
        </p:spPr>
      </p:pic>
    </p:spTree>
    <p:extLst>
      <p:ext uri="{BB962C8B-B14F-4D97-AF65-F5344CB8AC3E}">
        <p14:creationId xmlns:p14="http://schemas.microsoft.com/office/powerpoint/2010/main" val="3576929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2A1F6-0B84-4A21-9172-3DA85B12FBAA}"/>
              </a:ext>
            </a:extLst>
          </p:cNvPr>
          <p:cNvPicPr>
            <a:picLocks noChangeAspect="1"/>
          </p:cNvPicPr>
          <p:nvPr/>
        </p:nvPicPr>
        <p:blipFill>
          <a:blip r:embed="rId3"/>
          <a:stretch>
            <a:fillRect/>
          </a:stretch>
        </p:blipFill>
        <p:spPr>
          <a:xfrm>
            <a:off x="952500" y="1714500"/>
            <a:ext cx="9876462" cy="3429000"/>
          </a:xfrm>
          <a:prstGeom prst="rect">
            <a:avLst/>
          </a:prstGeom>
        </p:spPr>
      </p:pic>
      <p:sp>
        <p:nvSpPr>
          <p:cNvPr id="3" name="TextBox 2">
            <a:extLst>
              <a:ext uri="{FF2B5EF4-FFF2-40B4-BE49-F238E27FC236}">
                <a16:creationId xmlns:a16="http://schemas.microsoft.com/office/drawing/2014/main" id="{76F511FF-C2E3-4993-9A91-692C00C80088}"/>
              </a:ext>
            </a:extLst>
          </p:cNvPr>
          <p:cNvSpPr txBox="1"/>
          <p:nvPr/>
        </p:nvSpPr>
        <p:spPr>
          <a:xfrm>
            <a:off x="6678203" y="5424755"/>
            <a:ext cx="4150760" cy="769441"/>
          </a:xfrm>
          <a:prstGeom prst="rect">
            <a:avLst/>
          </a:prstGeom>
          <a:noFill/>
        </p:spPr>
        <p:txBody>
          <a:bodyPr wrap="square" rtlCol="0">
            <a:spAutoFit/>
          </a:bodyPr>
          <a:lstStyle/>
          <a:p>
            <a:pPr marL="0" marR="0" lvl="0" indent="0" algn="l" defTabSz="60951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Email: Lia.Blaj-Ward@ntu.ac.uk</a:t>
            </a:r>
          </a:p>
          <a:p>
            <a:pPr marL="0" marR="0" lvl="0" indent="0" algn="l" defTabSz="60951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Twitter: @liablajward</a:t>
            </a:r>
          </a:p>
        </p:txBody>
      </p:sp>
    </p:spTree>
    <p:extLst>
      <p:ext uri="{BB962C8B-B14F-4D97-AF65-F5344CB8AC3E}">
        <p14:creationId xmlns:p14="http://schemas.microsoft.com/office/powerpoint/2010/main" val="565111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69495" y="5030198"/>
            <a:ext cx="9379505" cy="1655762"/>
          </a:xfrm>
        </p:spPr>
        <p:txBody>
          <a:bodyPr>
            <a:normAutofit fontScale="92500" lnSpcReduction="10000"/>
          </a:bodyPr>
          <a:lstStyle/>
          <a:p>
            <a:r>
              <a:rPr lang="en-GB" b="1" dirty="0"/>
              <a:t>Dr Alex Hope, </a:t>
            </a:r>
          </a:p>
          <a:p>
            <a:r>
              <a:rPr lang="en-GB" sz="2600" i="1" dirty="0"/>
              <a:t>Associate Professor of Business Ethics</a:t>
            </a:r>
          </a:p>
          <a:p>
            <a:r>
              <a:rPr lang="en-GB" sz="2600" i="1" dirty="0"/>
              <a:t>Head of Department, Leadership and HRM </a:t>
            </a:r>
          </a:p>
          <a:p>
            <a:r>
              <a:rPr lang="en-GB" sz="1800" dirty="0"/>
              <a:t>Newcastle Business School, Northumbria University </a:t>
            </a:r>
          </a:p>
        </p:txBody>
      </p:sp>
      <p:pic>
        <p:nvPicPr>
          <p:cNvPr id="4" name="Picture 3"/>
          <p:cNvPicPr>
            <a:picLocks noChangeAspect="1"/>
          </p:cNvPicPr>
          <p:nvPr/>
        </p:nvPicPr>
        <p:blipFill>
          <a:blip r:embed="rId2"/>
          <a:stretch>
            <a:fillRect/>
          </a:stretch>
        </p:blipFill>
        <p:spPr>
          <a:xfrm>
            <a:off x="841615" y="583095"/>
            <a:ext cx="1655762" cy="1655762"/>
          </a:xfrm>
          <a:prstGeom prst="rect">
            <a:avLst/>
          </a:prstGeom>
        </p:spPr>
      </p:pic>
      <p:sp>
        <p:nvSpPr>
          <p:cNvPr id="6" name="Title 1">
            <a:extLst>
              <a:ext uri="{FF2B5EF4-FFF2-40B4-BE49-F238E27FC236}">
                <a16:creationId xmlns:a16="http://schemas.microsoft.com/office/drawing/2014/main" id="{A5B27BA2-6C90-794C-BBDD-797C1D9790A5}"/>
              </a:ext>
            </a:extLst>
          </p:cNvPr>
          <p:cNvSpPr txBox="1">
            <a:spLocks/>
          </p:cNvSpPr>
          <p:nvPr/>
        </p:nvSpPr>
        <p:spPr>
          <a:xfrm>
            <a:off x="1669496" y="2521100"/>
            <a:ext cx="9500166" cy="2226855"/>
          </a:xfrm>
          <a:prstGeom prst="rect">
            <a:avLst/>
          </a:prstGeom>
        </p:spPr>
        <p:txBody>
          <a:bodyPr vert="horz" lIns="91440" tIns="45720" rIns="91440" bIns="45720" rtlCol="0" anchor="b">
            <a:normAutofit/>
          </a:bodyPr>
          <a:lstStyle>
            <a:lvl1pPr algn="l" defTabSz="914318" rtl="0" eaLnBrk="1" latinLnBrk="0" hangingPunct="1">
              <a:lnSpc>
                <a:spcPct val="90000"/>
              </a:lnSpc>
              <a:spcBef>
                <a:spcPct val="0"/>
              </a:spcBef>
              <a:buNone/>
              <a:defRPr sz="5000" b="1" kern="1200">
                <a:solidFill>
                  <a:schemeClr val="tx1"/>
                </a:solidFill>
                <a:latin typeface="+mj-lt"/>
                <a:ea typeface="+mj-ea"/>
                <a:cs typeface="Arial" panose="020B0604020202020204" pitchFamily="34" charset="0"/>
              </a:defRPr>
            </a:lvl1pPr>
          </a:lstStyle>
          <a:p>
            <a:r>
              <a:rPr lang="en-GB" sz="3900" dirty="0">
                <a:latin typeface="Arial" panose="020B0604020202020204" pitchFamily="34" charset="0"/>
              </a:rPr>
              <a:t>Climate change mitigation education </a:t>
            </a:r>
            <a:br>
              <a:rPr lang="en-GB" sz="3900" dirty="0">
                <a:latin typeface="Arial" panose="020B0604020202020204" pitchFamily="34" charset="0"/>
              </a:rPr>
            </a:br>
            <a:r>
              <a:rPr lang="en-GB" sz="3900" dirty="0">
                <a:latin typeface="Arial" panose="020B0604020202020204" pitchFamily="34" charset="0"/>
              </a:rPr>
              <a:t>at university</a:t>
            </a:r>
            <a:br>
              <a:rPr lang="en-GB" sz="3900" dirty="0">
                <a:latin typeface="Arial" panose="020B0604020202020204" pitchFamily="34" charset="0"/>
              </a:rPr>
            </a:br>
            <a:br>
              <a:rPr lang="en-GB" sz="3900" dirty="0">
                <a:latin typeface="Arial" panose="020B0604020202020204" pitchFamily="34" charset="0"/>
              </a:rPr>
            </a:br>
            <a:r>
              <a:rPr lang="en-GB" sz="3600" b="0" dirty="0">
                <a:latin typeface="Arial" panose="020B0604020202020204" pitchFamily="34" charset="0"/>
              </a:rPr>
              <a:t>Business and Management</a:t>
            </a:r>
          </a:p>
        </p:txBody>
      </p:sp>
      <p:pic>
        <p:nvPicPr>
          <p:cNvPr id="10" name="Picture 9">
            <a:extLst>
              <a:ext uri="{FF2B5EF4-FFF2-40B4-BE49-F238E27FC236}">
                <a16:creationId xmlns:a16="http://schemas.microsoft.com/office/drawing/2014/main" id="{0C4A5A47-89A5-0C4A-A246-B40A4DED6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819" y="583095"/>
            <a:ext cx="3080163" cy="1348710"/>
          </a:xfrm>
          <a:prstGeom prst="rect">
            <a:avLst/>
          </a:prstGeom>
        </p:spPr>
      </p:pic>
    </p:spTree>
    <p:extLst>
      <p:ext uri="{BB962C8B-B14F-4D97-AF65-F5344CB8AC3E}">
        <p14:creationId xmlns:p14="http://schemas.microsoft.com/office/powerpoint/2010/main" val="2418370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2E89-B038-0A43-946B-C55135180A4F}"/>
              </a:ext>
            </a:extLst>
          </p:cNvPr>
          <p:cNvSpPr>
            <a:spLocks noGrp="1"/>
          </p:cNvSpPr>
          <p:nvPr>
            <p:ph type="title"/>
          </p:nvPr>
        </p:nvSpPr>
        <p:spPr/>
        <p:txBody>
          <a:bodyPr/>
          <a:lstStyle/>
          <a:p>
            <a:r>
              <a:rPr lang="en-US" dirty="0"/>
              <a:t>Business and Climate Change </a:t>
            </a:r>
          </a:p>
        </p:txBody>
      </p:sp>
      <p:pic>
        <p:nvPicPr>
          <p:cNvPr id="9" name="Content Placeholder 8">
            <a:extLst>
              <a:ext uri="{FF2B5EF4-FFF2-40B4-BE49-F238E27FC236}">
                <a16:creationId xmlns:a16="http://schemas.microsoft.com/office/drawing/2014/main" id="{08CEC061-BBFA-5140-A130-BDF8BA5718D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7839" y="1806380"/>
            <a:ext cx="5397500" cy="3657600"/>
          </a:xfrm>
        </p:spPr>
      </p:pic>
      <p:pic>
        <p:nvPicPr>
          <p:cNvPr id="6" name="Picture 5">
            <a:extLst>
              <a:ext uri="{FF2B5EF4-FFF2-40B4-BE49-F238E27FC236}">
                <a16:creationId xmlns:a16="http://schemas.microsoft.com/office/drawing/2014/main" id="{630CDBDD-FAA5-D043-B4CD-E215D7657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7914" y="249437"/>
            <a:ext cx="1777860" cy="778471"/>
          </a:xfrm>
          <a:prstGeom prst="rect">
            <a:avLst/>
          </a:prstGeom>
        </p:spPr>
      </p:pic>
      <p:sp>
        <p:nvSpPr>
          <p:cNvPr id="10" name="TextBox 9">
            <a:extLst>
              <a:ext uri="{FF2B5EF4-FFF2-40B4-BE49-F238E27FC236}">
                <a16:creationId xmlns:a16="http://schemas.microsoft.com/office/drawing/2014/main" id="{DD2F3BB9-BF64-5142-A049-A53A10EFA01F}"/>
              </a:ext>
            </a:extLst>
          </p:cNvPr>
          <p:cNvSpPr txBox="1"/>
          <p:nvPr/>
        </p:nvSpPr>
        <p:spPr>
          <a:xfrm>
            <a:off x="7569059" y="2890391"/>
            <a:ext cx="4161183" cy="1077218"/>
          </a:xfrm>
          <a:prstGeom prst="rect">
            <a:avLst/>
          </a:prstGeom>
          <a:noFill/>
        </p:spPr>
        <p:txBody>
          <a:bodyPr wrap="square" rtlCol="0">
            <a:spAutoFit/>
          </a:bodyPr>
          <a:lstStyle/>
          <a:p>
            <a:r>
              <a:rPr lang="en-US" sz="3200" dirty="0"/>
              <a:t>Business is the problem right?</a:t>
            </a:r>
          </a:p>
        </p:txBody>
      </p:sp>
    </p:spTree>
    <p:extLst>
      <p:ext uri="{BB962C8B-B14F-4D97-AF65-F5344CB8AC3E}">
        <p14:creationId xmlns:p14="http://schemas.microsoft.com/office/powerpoint/2010/main" val="1610460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0CDBDD-FAA5-D043-B4CD-E215D7657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7914" y="249437"/>
            <a:ext cx="1777860" cy="778471"/>
          </a:xfrm>
          <a:prstGeom prst="rect">
            <a:avLst/>
          </a:prstGeom>
        </p:spPr>
      </p:pic>
      <p:sp>
        <p:nvSpPr>
          <p:cNvPr id="10" name="Title 9">
            <a:extLst>
              <a:ext uri="{FF2B5EF4-FFF2-40B4-BE49-F238E27FC236}">
                <a16:creationId xmlns:a16="http://schemas.microsoft.com/office/drawing/2014/main" id="{75E5A9FC-CEED-2F4D-8EE7-B883DC895C99}"/>
              </a:ext>
            </a:extLst>
          </p:cNvPr>
          <p:cNvSpPr>
            <a:spLocks noGrp="1"/>
          </p:cNvSpPr>
          <p:nvPr>
            <p:ph type="title"/>
          </p:nvPr>
        </p:nvSpPr>
        <p:spPr/>
        <p:txBody>
          <a:bodyPr/>
          <a:lstStyle/>
          <a:p>
            <a:r>
              <a:rPr lang="en-US" dirty="0"/>
              <a:t>Business as a solution</a:t>
            </a:r>
          </a:p>
        </p:txBody>
      </p:sp>
      <p:pic>
        <p:nvPicPr>
          <p:cNvPr id="13" name="Content Placeholder 3">
            <a:extLst>
              <a:ext uri="{FF2B5EF4-FFF2-40B4-BE49-F238E27FC236}">
                <a16:creationId xmlns:a16="http://schemas.microsoft.com/office/drawing/2014/main" id="{92D49AD3-EC39-8F45-800F-D4DF85FD730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61854" y="1548572"/>
            <a:ext cx="8430491" cy="4641644"/>
          </a:xfrm>
        </p:spPr>
      </p:pic>
    </p:spTree>
    <p:extLst>
      <p:ext uri="{BB962C8B-B14F-4D97-AF65-F5344CB8AC3E}">
        <p14:creationId xmlns:p14="http://schemas.microsoft.com/office/powerpoint/2010/main" val="3536078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2E89-B038-0A43-946B-C55135180A4F}"/>
              </a:ext>
            </a:extLst>
          </p:cNvPr>
          <p:cNvSpPr>
            <a:spLocks noGrp="1"/>
          </p:cNvSpPr>
          <p:nvPr>
            <p:ph type="title"/>
          </p:nvPr>
        </p:nvSpPr>
        <p:spPr/>
        <p:txBody>
          <a:bodyPr/>
          <a:lstStyle/>
          <a:p>
            <a:r>
              <a:rPr lang="en-US" dirty="0"/>
              <a:t>A call to climate action</a:t>
            </a:r>
          </a:p>
        </p:txBody>
      </p:sp>
      <p:sp>
        <p:nvSpPr>
          <p:cNvPr id="3" name="Content Placeholder 2">
            <a:extLst>
              <a:ext uri="{FF2B5EF4-FFF2-40B4-BE49-F238E27FC236}">
                <a16:creationId xmlns:a16="http://schemas.microsoft.com/office/drawing/2014/main" id="{35EFC4D6-85DB-BE46-8B7F-8F18EE123CF5}"/>
              </a:ext>
            </a:extLst>
          </p:cNvPr>
          <p:cNvSpPr>
            <a:spLocks noGrp="1"/>
          </p:cNvSpPr>
          <p:nvPr>
            <p:ph idx="1"/>
          </p:nvPr>
        </p:nvSpPr>
        <p:spPr>
          <a:xfrm>
            <a:off x="1565074" y="2133600"/>
            <a:ext cx="4426227" cy="3314494"/>
          </a:xfrm>
        </p:spPr>
        <p:txBody>
          <a:bodyPr>
            <a:normAutofit fontScale="85000" lnSpcReduction="20000"/>
          </a:bodyPr>
          <a:lstStyle/>
          <a:p>
            <a:r>
              <a:rPr lang="en-GB" b="0" i="1" dirty="0">
                <a:solidFill>
                  <a:srgbClr val="141414"/>
                </a:solidFill>
                <a:effectLst/>
                <a:latin typeface="Neue Helvetica W01"/>
              </a:rPr>
              <a:t>‘We call upon governments to take bold action at the Paris climate conference (COP 21) in December 2015 to secure a more prosperous world for all of us. We are already taking action, and we stand ready to work together with the international community to help deliver practical climate solutions.’</a:t>
            </a:r>
            <a:endParaRPr lang="en-US" dirty="0"/>
          </a:p>
        </p:txBody>
      </p:sp>
      <p:pic>
        <p:nvPicPr>
          <p:cNvPr id="5" name="Picture 4">
            <a:extLst>
              <a:ext uri="{FF2B5EF4-FFF2-40B4-BE49-F238E27FC236}">
                <a16:creationId xmlns:a16="http://schemas.microsoft.com/office/drawing/2014/main" id="{27FBAFA2-C968-E949-A268-C8F5871D5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095" y="2133600"/>
            <a:ext cx="3827257" cy="3052693"/>
          </a:xfrm>
          <a:prstGeom prst="rect">
            <a:avLst/>
          </a:prstGeom>
        </p:spPr>
      </p:pic>
      <p:pic>
        <p:nvPicPr>
          <p:cNvPr id="6" name="Picture 5">
            <a:extLst>
              <a:ext uri="{FF2B5EF4-FFF2-40B4-BE49-F238E27FC236}">
                <a16:creationId xmlns:a16="http://schemas.microsoft.com/office/drawing/2014/main" id="{630CDBDD-FAA5-D043-B4CD-E215D7657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7914" y="249437"/>
            <a:ext cx="1777860" cy="778471"/>
          </a:xfrm>
          <a:prstGeom prst="rect">
            <a:avLst/>
          </a:prstGeom>
        </p:spPr>
      </p:pic>
    </p:spTree>
    <p:extLst>
      <p:ext uri="{BB962C8B-B14F-4D97-AF65-F5344CB8AC3E}">
        <p14:creationId xmlns:p14="http://schemas.microsoft.com/office/powerpoint/2010/main" val="821344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0" y="125439"/>
            <a:ext cx="12374907" cy="163071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Picture 3" descr="Screenshot 2013-12-11 14.45.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52" y="570278"/>
            <a:ext cx="5647887" cy="4824235"/>
          </a:xfrm>
          <a:prstGeom prst="rect">
            <a:avLst/>
          </a:prstGeom>
          <a:ln>
            <a:solidFill>
              <a:srgbClr val="D9D9D9"/>
            </a:solidFill>
          </a:ln>
        </p:spPr>
      </p:pic>
      <p:pic>
        <p:nvPicPr>
          <p:cNvPr id="5" name="Picture 4" descr="Screenshot 2013-12-11 14.43.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7893" y="570278"/>
            <a:ext cx="5859947" cy="4824235"/>
          </a:xfrm>
          <a:prstGeom prst="rect">
            <a:avLst/>
          </a:prstGeom>
          <a:ln>
            <a:solidFill>
              <a:schemeClr val="bg1">
                <a:lumMod val="85000"/>
              </a:schemeClr>
            </a:solidFill>
          </a:ln>
        </p:spPr>
      </p:pic>
      <p:sp>
        <p:nvSpPr>
          <p:cNvPr id="7" name="TextBox 6"/>
          <p:cNvSpPr txBox="1"/>
          <p:nvPr/>
        </p:nvSpPr>
        <p:spPr>
          <a:xfrm>
            <a:off x="302452" y="5441272"/>
            <a:ext cx="5462576"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4D75"/>
                </a:solidFill>
                <a:effectLst/>
                <a:uLnTx/>
                <a:uFillTx/>
                <a:latin typeface="Arial" panose="020B0604020202020204"/>
                <a:ea typeface="+mn-ea"/>
                <a:cs typeface="Arial" panose="020B0604020202020204" pitchFamily="34" charset="0"/>
              </a:rPr>
              <a:t>Angel Gurria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4D75"/>
                </a:solidFill>
                <a:effectLst/>
                <a:uLnTx/>
                <a:uFillTx/>
                <a:latin typeface="Arial" panose="020B0604020202020204"/>
                <a:ea typeface="+mn-ea"/>
                <a:cs typeface="Arial" panose="020B0604020202020204" pitchFamily="34" charset="0"/>
              </a:rPr>
              <a:t>Head of the </a:t>
            </a:r>
            <a:r>
              <a:rPr kumimoji="0" lang="en-US" sz="1800" b="0" i="0" u="none" strike="noStrike" kern="1200" cap="none" spc="0" normalizeH="0" baseline="0" noProof="0" dirty="0" err="1">
                <a:ln>
                  <a:noFill/>
                </a:ln>
                <a:solidFill>
                  <a:srgbClr val="004D75"/>
                </a:solidFill>
                <a:effectLst/>
                <a:uLnTx/>
                <a:uFillTx/>
                <a:latin typeface="Arial" panose="020B0604020202020204"/>
                <a:ea typeface="+mn-ea"/>
                <a:cs typeface="Arial" panose="020B0604020202020204" pitchFamily="34" charset="0"/>
              </a:rPr>
              <a:t>Organisation</a:t>
            </a:r>
            <a:r>
              <a:rPr kumimoji="0" lang="en-US" sz="1800" b="0" i="0" u="none" strike="noStrike" kern="1200" cap="none" spc="0" normalizeH="0" baseline="0" noProof="0" dirty="0">
                <a:ln>
                  <a:noFill/>
                </a:ln>
                <a:solidFill>
                  <a:srgbClr val="004D75"/>
                </a:solidFill>
                <a:effectLst/>
                <a:uLnTx/>
                <a:uFillTx/>
                <a:latin typeface="Arial" panose="020B0604020202020204"/>
                <a:ea typeface="+mn-ea"/>
                <a:cs typeface="Arial" panose="020B0604020202020204" pitchFamily="34" charset="0"/>
              </a:rPr>
              <a:t> of Economic Co-operation and Development (OECD).</a:t>
            </a:r>
          </a:p>
        </p:txBody>
      </p:sp>
      <p:sp>
        <p:nvSpPr>
          <p:cNvPr id="8" name="TextBox 7"/>
          <p:cNvSpPr txBox="1"/>
          <p:nvPr/>
        </p:nvSpPr>
        <p:spPr>
          <a:xfrm>
            <a:off x="6127893" y="5441272"/>
            <a:ext cx="566125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4D75"/>
                </a:solidFill>
                <a:effectLst/>
                <a:uLnTx/>
                <a:uFillTx/>
                <a:latin typeface="Arial" panose="020B0604020202020204"/>
                <a:ea typeface="+mn-ea"/>
                <a:cs typeface="Arial" panose="020B0604020202020204" pitchFamily="34" charset="0"/>
              </a:rPr>
              <a:t>Lord Stern, Economist and author of the Stern Review</a:t>
            </a:r>
          </a:p>
        </p:txBody>
      </p:sp>
      <p:sp>
        <p:nvSpPr>
          <p:cNvPr id="3" name="TextBox 2"/>
          <p:cNvSpPr txBox="1"/>
          <p:nvPr/>
        </p:nvSpPr>
        <p:spPr>
          <a:xfrm>
            <a:off x="302452" y="4403825"/>
            <a:ext cx="5647887" cy="830997"/>
          </a:xfrm>
          <a:prstGeom prst="rect">
            <a:avLst/>
          </a:prstGeom>
          <a:solidFill>
            <a:schemeClr val="bg1">
              <a:lumMod val="8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4D75"/>
                </a:solidFill>
                <a:effectLst/>
                <a:uLnTx/>
                <a:uFillTx/>
                <a:latin typeface="Arial" panose="020B0604020202020204"/>
                <a:ea typeface="+mn-ea"/>
                <a:cs typeface="Arial" panose="020B0604020202020204" pitchFamily="34" charset="0"/>
              </a:rPr>
              <a:t>“Unlike the financial crisis, we do not have a climate bail out up our sleeves”</a:t>
            </a:r>
          </a:p>
        </p:txBody>
      </p:sp>
      <p:sp>
        <p:nvSpPr>
          <p:cNvPr id="9" name="TextBox 8"/>
          <p:cNvSpPr txBox="1"/>
          <p:nvPr/>
        </p:nvSpPr>
        <p:spPr>
          <a:xfrm>
            <a:off x="6127893" y="4403814"/>
            <a:ext cx="5859947" cy="830997"/>
          </a:xfrm>
          <a:prstGeom prst="rect">
            <a:avLst/>
          </a:prstGeom>
          <a:solidFill>
            <a:schemeClr val="bg1">
              <a:lumMod val="8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4D75"/>
                </a:solidFill>
                <a:effectLst/>
                <a:uLnTx/>
                <a:uFillTx/>
                <a:latin typeface="Arial" panose="020B0604020202020204"/>
                <a:ea typeface="+mn-ea"/>
                <a:cs typeface="Arial" panose="020B0604020202020204" pitchFamily="34" charset="0"/>
              </a:rPr>
              <a:t>“It would be absurd to underestimate climate change risks”</a:t>
            </a:r>
          </a:p>
        </p:txBody>
      </p:sp>
    </p:spTree>
    <p:extLst>
      <p:ext uri="{BB962C8B-B14F-4D97-AF65-F5344CB8AC3E}">
        <p14:creationId xmlns:p14="http://schemas.microsoft.com/office/powerpoint/2010/main" val="2902720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2E89-B038-0A43-946B-C55135180A4F}"/>
              </a:ext>
            </a:extLst>
          </p:cNvPr>
          <p:cNvSpPr>
            <a:spLocks noGrp="1"/>
          </p:cNvSpPr>
          <p:nvPr>
            <p:ph type="title"/>
          </p:nvPr>
        </p:nvSpPr>
        <p:spPr/>
        <p:txBody>
          <a:bodyPr/>
          <a:lstStyle/>
          <a:p>
            <a:r>
              <a:rPr lang="en-US" dirty="0"/>
              <a:t>Business and Management education</a:t>
            </a:r>
          </a:p>
        </p:txBody>
      </p:sp>
      <p:pic>
        <p:nvPicPr>
          <p:cNvPr id="10" name="Content Placeholder 9">
            <a:extLst>
              <a:ext uri="{FF2B5EF4-FFF2-40B4-BE49-F238E27FC236}">
                <a16:creationId xmlns:a16="http://schemas.microsoft.com/office/drawing/2014/main" id="{73D43F4E-7C5B-5948-B1AB-EC5C475812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98857" y="1957388"/>
            <a:ext cx="2501900" cy="398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630CDBDD-FAA5-D043-B4CD-E215D7657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7914" y="249437"/>
            <a:ext cx="1777860" cy="778471"/>
          </a:xfrm>
          <a:prstGeom prst="rect">
            <a:avLst/>
          </a:prstGeom>
        </p:spPr>
      </p:pic>
      <p:sp>
        <p:nvSpPr>
          <p:cNvPr id="3" name="TextBox 2">
            <a:extLst>
              <a:ext uri="{FF2B5EF4-FFF2-40B4-BE49-F238E27FC236}">
                <a16:creationId xmlns:a16="http://schemas.microsoft.com/office/drawing/2014/main" id="{D1001081-FD7A-7D47-B4DC-CA9C3B8DB97E}"/>
              </a:ext>
            </a:extLst>
          </p:cNvPr>
          <p:cNvSpPr txBox="1"/>
          <p:nvPr/>
        </p:nvSpPr>
        <p:spPr>
          <a:xfrm>
            <a:off x="5839606" y="3695700"/>
            <a:ext cx="1158093" cy="461665"/>
          </a:xfrm>
          <a:prstGeom prst="rect">
            <a:avLst/>
          </a:prstGeom>
          <a:noFill/>
        </p:spPr>
        <p:txBody>
          <a:bodyPr wrap="square" rtlCol="0">
            <a:spAutoFit/>
          </a:bodyPr>
          <a:lstStyle/>
          <a:p>
            <a:r>
              <a:rPr lang="en-US" sz="2800" dirty="0"/>
              <a:t>OR</a:t>
            </a:r>
            <a:r>
              <a:rPr lang="en-US" dirty="0"/>
              <a:t> </a:t>
            </a:r>
          </a:p>
        </p:txBody>
      </p:sp>
      <p:pic>
        <p:nvPicPr>
          <p:cNvPr id="5" name="Picture 4">
            <a:extLst>
              <a:ext uri="{FF2B5EF4-FFF2-40B4-BE49-F238E27FC236}">
                <a16:creationId xmlns:a16="http://schemas.microsoft.com/office/drawing/2014/main" id="{6BD44329-9CF3-894A-BDEF-8EF0F77627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0878" y="2628900"/>
            <a:ext cx="5057422" cy="2844800"/>
          </a:xfrm>
          <a:prstGeom prst="rect">
            <a:avLst/>
          </a:prstGeom>
        </p:spPr>
      </p:pic>
    </p:spTree>
    <p:extLst>
      <p:ext uri="{BB962C8B-B14F-4D97-AF65-F5344CB8AC3E}">
        <p14:creationId xmlns:p14="http://schemas.microsoft.com/office/powerpoint/2010/main" val="249177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2E89-B038-0A43-946B-C55135180A4F}"/>
              </a:ext>
            </a:extLst>
          </p:cNvPr>
          <p:cNvSpPr>
            <a:spLocks noGrp="1"/>
          </p:cNvSpPr>
          <p:nvPr>
            <p:ph type="title"/>
          </p:nvPr>
        </p:nvSpPr>
        <p:spPr/>
        <p:txBody>
          <a:bodyPr/>
          <a:lstStyle/>
          <a:p>
            <a:r>
              <a:rPr lang="en-US" dirty="0"/>
              <a:t>Business Climate Change education</a:t>
            </a:r>
          </a:p>
        </p:txBody>
      </p:sp>
      <p:pic>
        <p:nvPicPr>
          <p:cNvPr id="6" name="Picture 5">
            <a:extLst>
              <a:ext uri="{FF2B5EF4-FFF2-40B4-BE49-F238E27FC236}">
                <a16:creationId xmlns:a16="http://schemas.microsoft.com/office/drawing/2014/main" id="{630CDBDD-FAA5-D043-B4CD-E215D7657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7914" y="249437"/>
            <a:ext cx="1777860" cy="778471"/>
          </a:xfrm>
          <a:prstGeom prst="rect">
            <a:avLst/>
          </a:prstGeom>
        </p:spPr>
      </p:pic>
      <p:sp>
        <p:nvSpPr>
          <p:cNvPr id="7" name="Content Placeholder 2">
            <a:extLst>
              <a:ext uri="{FF2B5EF4-FFF2-40B4-BE49-F238E27FC236}">
                <a16:creationId xmlns:a16="http://schemas.microsoft.com/office/drawing/2014/main" id="{E43DC05C-2983-EF4B-9005-65E7FC76C84D}"/>
              </a:ext>
            </a:extLst>
          </p:cNvPr>
          <p:cNvSpPr txBox="1">
            <a:spLocks/>
          </p:cNvSpPr>
          <p:nvPr/>
        </p:nvSpPr>
        <p:spPr>
          <a:xfrm>
            <a:off x="5362675" y="2309412"/>
            <a:ext cx="5849105" cy="3017520"/>
          </a:xfrm>
          <a:prstGeom prst="rect">
            <a:avLst/>
          </a:prstGeom>
        </p:spPr>
        <p:txBody>
          <a:bodyPr vert="horz" lIns="91440" tIns="45720" rIns="91440" bIns="45720" rtlCol="0">
            <a:normAutofit fontScale="32500" lnSpcReduction="20000"/>
          </a:bodyPr>
          <a:lstStyle>
            <a:lvl1pPr marL="0" indent="0" algn="l" defTabSz="914318" rtl="0" eaLnBrk="1" latinLnBrk="0" hangingPunct="1">
              <a:lnSpc>
                <a:spcPct val="150000"/>
              </a:lnSpc>
              <a:spcBef>
                <a:spcPts val="999"/>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740" indent="-228581" algn="l" defTabSz="914318" rtl="0" eaLnBrk="1" latinLnBrk="0" hangingPunct="1">
              <a:lnSpc>
                <a:spcPct val="15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2899" indent="-228581" algn="l" defTabSz="914318" rtl="0" eaLnBrk="1" latinLnBrk="0" hangingPunct="1">
              <a:lnSpc>
                <a:spcPct val="15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060" indent="-228581" algn="l" defTabSz="914318" rtl="0" eaLnBrk="1" latinLnBrk="0" hangingPunct="1">
              <a:lnSpc>
                <a:spcPct val="15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221" indent="-228581" algn="l" defTabSz="914318" rtl="0" eaLnBrk="1" latinLnBrk="0" hangingPunct="1">
              <a:lnSpc>
                <a:spcPct val="15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381" indent="-228581" algn="l" defTabSz="9143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40" indent="-228581" algn="l" defTabSz="9143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00" indent="-228581" algn="l" defTabSz="9143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59" indent="-228581" algn="l" defTabSz="9143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685800">
              <a:buFont typeface="Arial" panose="020B0604020202020204" pitchFamily="34" charset="0"/>
              <a:buChar char="•"/>
            </a:pPr>
            <a:r>
              <a:rPr lang="en-GB" sz="5100" dirty="0">
                <a:latin typeface="Arial" panose="020B0604020202020204" pitchFamily="34" charset="0"/>
                <a:ea typeface="+mj-ea"/>
                <a:cs typeface="Arial" panose="020B0604020202020204" pitchFamily="34" charset="0"/>
              </a:rPr>
              <a:t>Launched at PRME Research Conference Cologne</a:t>
            </a:r>
          </a:p>
          <a:p>
            <a:pPr marL="685800" indent="-685800">
              <a:buFont typeface="Arial" panose="020B0604020202020204" pitchFamily="34" charset="0"/>
              <a:buChar char="•"/>
            </a:pPr>
            <a:r>
              <a:rPr lang="en-GB" sz="5100" dirty="0">
                <a:latin typeface="Arial" panose="020B0604020202020204" pitchFamily="34" charset="0"/>
                <a:ea typeface="+mj-ea"/>
                <a:cs typeface="Arial" panose="020B0604020202020204" pitchFamily="34" charset="0"/>
              </a:rPr>
              <a:t>Over 200 responses</a:t>
            </a:r>
          </a:p>
          <a:p>
            <a:pPr marL="685800" indent="-685800">
              <a:buFont typeface="Arial" panose="020B0604020202020204" pitchFamily="34" charset="0"/>
              <a:buChar char="•"/>
            </a:pPr>
            <a:r>
              <a:rPr lang="en-GB" sz="5100" dirty="0">
                <a:latin typeface="Arial" panose="020B0604020202020204" pitchFamily="34" charset="0"/>
                <a:ea typeface="+mj-ea"/>
                <a:cs typeface="Arial" panose="020B0604020202020204" pitchFamily="34" charset="0"/>
              </a:rPr>
              <a:t>98% agree climate change is a legitimate topic to be taught in Business Schools</a:t>
            </a:r>
          </a:p>
          <a:p>
            <a:pPr marL="685800" indent="-685800">
              <a:buFont typeface="Arial" panose="020B0604020202020204" pitchFamily="34" charset="0"/>
              <a:buChar char="•"/>
            </a:pPr>
            <a:r>
              <a:rPr lang="en-GB" sz="5100" dirty="0">
                <a:latin typeface="Arial" panose="020B0604020202020204" pitchFamily="34" charset="0"/>
                <a:ea typeface="+mj-ea"/>
                <a:cs typeface="Arial" panose="020B0604020202020204" pitchFamily="34" charset="0"/>
              </a:rPr>
              <a:t>Only 45% do some teaching in this area</a:t>
            </a:r>
          </a:p>
          <a:p>
            <a:pPr marL="685800" indent="-685800">
              <a:buFont typeface="Arial" panose="020B0604020202020204" pitchFamily="34" charset="0"/>
              <a:buChar char="•"/>
            </a:pPr>
            <a:r>
              <a:rPr lang="en-GB" sz="5100" dirty="0">
                <a:latin typeface="Arial" panose="020B0604020202020204" pitchFamily="34" charset="0"/>
                <a:ea typeface="+mj-ea"/>
                <a:cs typeface="Arial" panose="020B0604020202020204" pitchFamily="34" charset="0"/>
              </a:rPr>
              <a:t>Lack of expertise and space in the curriculum biggest challenges </a:t>
            </a:r>
          </a:p>
          <a:p>
            <a:endParaRPr lang="en-GB" dirty="0"/>
          </a:p>
          <a:p>
            <a:endParaRPr lang="en-GB" dirty="0"/>
          </a:p>
          <a:p>
            <a:endParaRPr lang="en-US" dirty="0"/>
          </a:p>
        </p:txBody>
      </p:sp>
      <p:pic>
        <p:nvPicPr>
          <p:cNvPr id="8" name="Picture 7">
            <a:extLst>
              <a:ext uri="{FF2B5EF4-FFF2-40B4-BE49-F238E27FC236}">
                <a16:creationId xmlns:a16="http://schemas.microsoft.com/office/drawing/2014/main" id="{55205E88-C10C-794B-8819-2A4913113AE0}"/>
              </a:ext>
            </a:extLst>
          </p:cNvPr>
          <p:cNvPicPr>
            <a:picLocks noChangeAspect="1"/>
          </p:cNvPicPr>
          <p:nvPr/>
        </p:nvPicPr>
        <p:blipFill>
          <a:blip r:embed="rId4"/>
          <a:stretch>
            <a:fillRect/>
          </a:stretch>
        </p:blipFill>
        <p:spPr>
          <a:xfrm>
            <a:off x="1565074" y="2163553"/>
            <a:ext cx="3309238" cy="3309238"/>
          </a:xfrm>
          <a:prstGeom prst="rect">
            <a:avLst/>
          </a:prstGeom>
        </p:spPr>
      </p:pic>
    </p:spTree>
    <p:extLst>
      <p:ext uri="{BB962C8B-B14F-4D97-AF65-F5344CB8AC3E}">
        <p14:creationId xmlns:p14="http://schemas.microsoft.com/office/powerpoint/2010/main" val="1870355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2E89-B038-0A43-946B-C55135180A4F}"/>
              </a:ext>
            </a:extLst>
          </p:cNvPr>
          <p:cNvSpPr>
            <a:spLocks noGrp="1"/>
          </p:cNvSpPr>
          <p:nvPr>
            <p:ph type="title"/>
          </p:nvPr>
        </p:nvSpPr>
        <p:spPr/>
        <p:txBody>
          <a:bodyPr/>
          <a:lstStyle/>
          <a:p>
            <a:r>
              <a:rPr lang="en-US" dirty="0"/>
              <a:t>Business and Management education</a:t>
            </a:r>
          </a:p>
        </p:txBody>
      </p:sp>
      <p:pic>
        <p:nvPicPr>
          <p:cNvPr id="4" name="Content Placeholder 3">
            <a:extLst>
              <a:ext uri="{FF2B5EF4-FFF2-40B4-BE49-F238E27FC236}">
                <a16:creationId xmlns:a16="http://schemas.microsoft.com/office/drawing/2014/main" id="{6955214A-E54C-A942-A2A8-76F701000C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6658" y="1806376"/>
            <a:ext cx="3768414" cy="862024"/>
          </a:xfrm>
        </p:spPr>
      </p:pic>
      <p:pic>
        <p:nvPicPr>
          <p:cNvPr id="6" name="Picture 5">
            <a:extLst>
              <a:ext uri="{FF2B5EF4-FFF2-40B4-BE49-F238E27FC236}">
                <a16:creationId xmlns:a16="http://schemas.microsoft.com/office/drawing/2014/main" id="{630CDBDD-FAA5-D043-B4CD-E215D7657D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7914" y="249437"/>
            <a:ext cx="1777860" cy="778471"/>
          </a:xfrm>
          <a:prstGeom prst="rect">
            <a:avLst/>
          </a:prstGeom>
        </p:spPr>
      </p:pic>
      <p:pic>
        <p:nvPicPr>
          <p:cNvPr id="9" name="Picture 8">
            <a:extLst>
              <a:ext uri="{FF2B5EF4-FFF2-40B4-BE49-F238E27FC236}">
                <a16:creationId xmlns:a16="http://schemas.microsoft.com/office/drawing/2014/main" id="{9ECA5EEC-311D-BD47-9977-7DD1C888E5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806376"/>
            <a:ext cx="5707423" cy="4130598"/>
          </a:xfrm>
          <a:prstGeom prst="rect">
            <a:avLst/>
          </a:prstGeom>
        </p:spPr>
      </p:pic>
      <p:pic>
        <p:nvPicPr>
          <p:cNvPr id="13" name="Picture 12">
            <a:extLst>
              <a:ext uri="{FF2B5EF4-FFF2-40B4-BE49-F238E27FC236}">
                <a16:creationId xmlns:a16="http://schemas.microsoft.com/office/drawing/2014/main" id="{915D8BD8-1B4E-574F-8BBB-21CDA4C68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6658" y="2784088"/>
            <a:ext cx="3768414" cy="976603"/>
          </a:xfrm>
          <a:prstGeom prst="rect">
            <a:avLst/>
          </a:prstGeom>
        </p:spPr>
      </p:pic>
      <p:pic>
        <p:nvPicPr>
          <p:cNvPr id="15" name="Content Placeholder 11">
            <a:extLst>
              <a:ext uri="{FF2B5EF4-FFF2-40B4-BE49-F238E27FC236}">
                <a16:creationId xmlns:a16="http://schemas.microsoft.com/office/drawing/2014/main" id="{E800D4D0-4F8C-7443-8CE4-8292288626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0968" y="4023253"/>
            <a:ext cx="4009807" cy="2292922"/>
          </a:xfrm>
          <a:prstGeom prst="rect">
            <a:avLst/>
          </a:prstGeom>
        </p:spPr>
      </p:pic>
    </p:spTree>
    <p:extLst>
      <p:ext uri="{BB962C8B-B14F-4D97-AF65-F5344CB8AC3E}">
        <p14:creationId xmlns:p14="http://schemas.microsoft.com/office/powerpoint/2010/main" val="2325601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2E89-B038-0A43-946B-C55135180A4F}"/>
              </a:ext>
            </a:extLst>
          </p:cNvPr>
          <p:cNvSpPr>
            <a:spLocks noGrp="1"/>
          </p:cNvSpPr>
          <p:nvPr>
            <p:ph type="title"/>
          </p:nvPr>
        </p:nvSpPr>
        <p:spPr/>
        <p:txBody>
          <a:bodyPr/>
          <a:lstStyle/>
          <a:p>
            <a:r>
              <a:rPr lang="en-US" dirty="0"/>
              <a:t>Business and Management education</a:t>
            </a:r>
          </a:p>
        </p:txBody>
      </p:sp>
      <p:pic>
        <p:nvPicPr>
          <p:cNvPr id="6" name="Picture 5">
            <a:extLst>
              <a:ext uri="{FF2B5EF4-FFF2-40B4-BE49-F238E27FC236}">
                <a16:creationId xmlns:a16="http://schemas.microsoft.com/office/drawing/2014/main" id="{630CDBDD-FAA5-D043-B4CD-E215D7657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7914" y="249437"/>
            <a:ext cx="1777860" cy="778471"/>
          </a:xfrm>
          <a:prstGeom prst="rect">
            <a:avLst/>
          </a:prstGeom>
        </p:spPr>
      </p:pic>
      <p:pic>
        <p:nvPicPr>
          <p:cNvPr id="7" name="Picture 4">
            <a:extLst>
              <a:ext uri="{FF2B5EF4-FFF2-40B4-BE49-F238E27FC236}">
                <a16:creationId xmlns:a16="http://schemas.microsoft.com/office/drawing/2014/main" id="{E1CE2A81-F971-C74C-A5E0-4CC46CC244A3}"/>
              </a:ext>
            </a:extLst>
          </p:cNvPr>
          <p:cNvPicPr>
            <a:picLocks noChangeAspect="1"/>
          </p:cNvPicPr>
          <p:nvPr/>
        </p:nvPicPr>
        <p:blipFill rotWithShape="1">
          <a:blip r:embed="rId4">
            <a:extLst>
              <a:ext uri="{28A0092B-C50C-407E-A947-70E740481C1C}">
                <a14:useLocalDpi xmlns:a14="http://schemas.microsoft.com/office/drawing/2010/main" val="0"/>
              </a:ext>
            </a:extLst>
          </a:blip>
          <a:srcRect l="1820" t="783" r="2878"/>
          <a:stretch/>
        </p:blipFill>
        <p:spPr>
          <a:xfrm>
            <a:off x="7781379" y="1537253"/>
            <a:ext cx="3470752" cy="4774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D83E9860-CDE2-214D-9122-C156CDAB00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536" y="1690688"/>
            <a:ext cx="6738869" cy="4392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184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2E89-B038-0A43-946B-C55135180A4F}"/>
              </a:ext>
            </a:extLst>
          </p:cNvPr>
          <p:cNvSpPr>
            <a:spLocks noGrp="1"/>
          </p:cNvSpPr>
          <p:nvPr>
            <p:ph type="title"/>
          </p:nvPr>
        </p:nvSpPr>
        <p:spPr>
          <a:xfrm>
            <a:off x="511244" y="365126"/>
            <a:ext cx="9745939" cy="1198631"/>
          </a:xfrm>
        </p:spPr>
        <p:txBody>
          <a:bodyPr>
            <a:normAutofit fontScale="90000"/>
          </a:bodyPr>
          <a:lstStyle/>
          <a:p>
            <a:r>
              <a:rPr lang="en-GB" dirty="0"/>
              <a:t>Carbon Literacy Training for Business Schools</a:t>
            </a:r>
            <a:endParaRPr lang="en-US" dirty="0"/>
          </a:p>
        </p:txBody>
      </p:sp>
      <p:pic>
        <p:nvPicPr>
          <p:cNvPr id="6" name="Picture 5">
            <a:extLst>
              <a:ext uri="{FF2B5EF4-FFF2-40B4-BE49-F238E27FC236}">
                <a16:creationId xmlns:a16="http://schemas.microsoft.com/office/drawing/2014/main" id="{630CDBDD-FAA5-D043-B4CD-E215D7657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7914" y="249437"/>
            <a:ext cx="1777860" cy="778471"/>
          </a:xfrm>
          <a:prstGeom prst="rect">
            <a:avLst/>
          </a:prstGeom>
        </p:spPr>
      </p:pic>
      <p:sp>
        <p:nvSpPr>
          <p:cNvPr id="8" name="Content Placeholder 2">
            <a:extLst>
              <a:ext uri="{FF2B5EF4-FFF2-40B4-BE49-F238E27FC236}">
                <a16:creationId xmlns:a16="http://schemas.microsoft.com/office/drawing/2014/main" id="{A9D955CF-581B-5742-9691-4013381D7E70}"/>
              </a:ext>
            </a:extLst>
          </p:cNvPr>
          <p:cNvSpPr>
            <a:spLocks noGrp="1"/>
          </p:cNvSpPr>
          <p:nvPr>
            <p:ph idx="1"/>
          </p:nvPr>
        </p:nvSpPr>
        <p:spPr>
          <a:xfrm>
            <a:off x="474817" y="2546419"/>
            <a:ext cx="7016406" cy="4351338"/>
          </a:xfrm>
        </p:spPr>
        <p:txBody>
          <a:bodyPr>
            <a:normAutofit/>
          </a:bodyPr>
          <a:lstStyle/>
          <a:p>
            <a:pPr marL="0" indent="0">
              <a:buNone/>
            </a:pPr>
            <a:r>
              <a:rPr lang="en-GB" sz="1800" dirty="0">
                <a:latin typeface="Arial" panose="020B0604020202020204" pitchFamily="34" charset="0"/>
                <a:ea typeface="+mj-ea"/>
                <a:cs typeface="Arial" panose="020B0604020202020204" pitchFamily="34" charset="0"/>
              </a:rPr>
              <a:t>Aim to develop Carbon Literate Executive Leadership </a:t>
            </a:r>
          </a:p>
          <a:p>
            <a:endParaRPr lang="en-GB" sz="1800" dirty="0">
              <a:latin typeface="Arial" panose="020B0604020202020204" pitchFamily="34" charset="0"/>
              <a:ea typeface="+mj-ea"/>
              <a:cs typeface="Arial" panose="020B0604020202020204" pitchFamily="34" charset="0"/>
            </a:endParaRPr>
          </a:p>
          <a:p>
            <a:r>
              <a:rPr lang="en-GB" sz="1800" dirty="0">
                <a:latin typeface="Arial" panose="020B0604020202020204" pitchFamily="34" charset="0"/>
                <a:ea typeface="+mj-ea"/>
                <a:cs typeface="Arial" panose="020B0604020202020204" pitchFamily="34" charset="0"/>
              </a:rPr>
              <a:t>Three hour/</a:t>
            </a:r>
            <a:r>
              <a:rPr lang="en-US" sz="1800" dirty="0">
                <a:latin typeface="Arial" panose="020B0604020202020204" pitchFamily="34" charset="0"/>
                <a:ea typeface="+mj-ea"/>
                <a:cs typeface="Arial" panose="020B0604020202020204" pitchFamily="34" charset="0"/>
              </a:rPr>
              <a:t>three step approach:</a:t>
            </a:r>
            <a:endParaRPr lang="en-GB" sz="1800" dirty="0">
              <a:latin typeface="Arial" panose="020B0604020202020204" pitchFamily="34" charset="0"/>
              <a:ea typeface="+mj-ea"/>
              <a:cs typeface="Arial" panose="020B0604020202020204" pitchFamily="34" charset="0"/>
            </a:endParaRPr>
          </a:p>
          <a:p>
            <a:pPr lvl="1"/>
            <a:endParaRPr lang="en-GB" sz="1800" dirty="0">
              <a:latin typeface="Arial" panose="020B0604020202020204" pitchFamily="34" charset="0"/>
              <a:ea typeface="+mj-ea"/>
              <a:cs typeface="Arial" panose="020B0604020202020204" pitchFamily="34" charset="0"/>
            </a:endParaRPr>
          </a:p>
          <a:p>
            <a:pPr lvl="1"/>
            <a:r>
              <a:rPr lang="en-US" sz="1800" dirty="0">
                <a:latin typeface="Arial" panose="020B0604020202020204" pitchFamily="34" charset="0"/>
                <a:ea typeface="+mj-ea"/>
                <a:cs typeface="Arial" panose="020B0604020202020204" pitchFamily="34" charset="0"/>
              </a:rPr>
              <a:t>Intro to Climate Change and the relevance of the business sector to climate change</a:t>
            </a:r>
            <a:r>
              <a:rPr lang="en-GB" sz="1800" dirty="0">
                <a:latin typeface="Arial" panose="020B0604020202020204" pitchFamily="34" charset="0"/>
                <a:ea typeface="+mj-ea"/>
                <a:cs typeface="Arial" panose="020B0604020202020204" pitchFamily="34" charset="0"/>
              </a:rPr>
              <a:t>	</a:t>
            </a:r>
          </a:p>
          <a:p>
            <a:pPr lvl="1"/>
            <a:r>
              <a:rPr lang="en-US" sz="1800" dirty="0">
                <a:latin typeface="Arial" panose="020B0604020202020204" pitchFamily="34" charset="0"/>
                <a:ea typeface="+mj-ea"/>
                <a:cs typeface="Arial" panose="020B0604020202020204" pitchFamily="34" charset="0"/>
              </a:rPr>
              <a:t>A</a:t>
            </a:r>
            <a:r>
              <a:rPr lang="en-GB" sz="1800" dirty="0">
                <a:latin typeface="Arial" panose="020B0604020202020204" pitchFamily="34" charset="0"/>
                <a:ea typeface="+mj-ea"/>
                <a:cs typeface="Arial" panose="020B0604020202020204" pitchFamily="34" charset="0"/>
              </a:rPr>
              <a:t> </a:t>
            </a:r>
            <a:r>
              <a:rPr lang="en-US" sz="1800" dirty="0">
                <a:latin typeface="Arial" panose="020B0604020202020204" pitchFamily="34" charset="0"/>
                <a:ea typeface="+mj-ea"/>
                <a:cs typeface="Arial" panose="020B0604020202020204" pitchFamily="34" charset="0"/>
              </a:rPr>
              <a:t>specific module focused on best practice for executive leaders of business schools</a:t>
            </a:r>
            <a:endParaRPr lang="en-GB" sz="1800" dirty="0">
              <a:latin typeface="Arial" panose="020B0604020202020204" pitchFamily="34" charset="0"/>
              <a:ea typeface="+mj-ea"/>
              <a:cs typeface="Arial" panose="020B0604020202020204" pitchFamily="34" charset="0"/>
            </a:endParaRPr>
          </a:p>
          <a:p>
            <a:pPr lvl="1"/>
            <a:r>
              <a:rPr lang="en-US" sz="1800" dirty="0">
                <a:latin typeface="Arial" panose="020B0604020202020204" pitchFamily="34" charset="0"/>
                <a:ea typeface="+mj-ea"/>
                <a:cs typeface="Arial" panose="020B0604020202020204" pitchFamily="34" charset="0"/>
              </a:rPr>
              <a:t>A commitment section outlining the actions to be taken.</a:t>
            </a:r>
            <a:endParaRPr lang="en-GB" sz="1800" dirty="0">
              <a:latin typeface="Arial" panose="020B0604020202020204" pitchFamily="34" charset="0"/>
              <a:ea typeface="+mj-ea"/>
              <a:cs typeface="Arial" panose="020B0604020202020204" pitchFamily="34" charset="0"/>
            </a:endParaRPr>
          </a:p>
          <a:p>
            <a:pPr lvl="2"/>
            <a:endParaRPr lang="en-GB" sz="1600" dirty="0">
              <a:latin typeface="+mn-lt"/>
            </a:endParaRPr>
          </a:p>
          <a:p>
            <a:pPr lvl="2"/>
            <a:endParaRPr lang="en-GB" sz="1600" dirty="0">
              <a:latin typeface="+mn-lt"/>
            </a:endParaRPr>
          </a:p>
        </p:txBody>
      </p:sp>
      <p:pic>
        <p:nvPicPr>
          <p:cNvPr id="9" name="Picture 4">
            <a:extLst>
              <a:ext uri="{FF2B5EF4-FFF2-40B4-BE49-F238E27FC236}">
                <a16:creationId xmlns:a16="http://schemas.microsoft.com/office/drawing/2014/main" id="{15A68ED9-9C8F-1F4A-93B5-93CC99955E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2378" y="2442793"/>
            <a:ext cx="4214805" cy="3161876"/>
          </a:xfrm>
          <a:prstGeom prst="rect">
            <a:avLst/>
          </a:prstGeom>
        </p:spPr>
      </p:pic>
    </p:spTree>
    <p:extLst>
      <p:ext uri="{BB962C8B-B14F-4D97-AF65-F5344CB8AC3E}">
        <p14:creationId xmlns:p14="http://schemas.microsoft.com/office/powerpoint/2010/main" val="3726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0CDBDD-FAA5-D043-B4CD-E215D7657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7914" y="249437"/>
            <a:ext cx="1777860" cy="778471"/>
          </a:xfrm>
          <a:prstGeom prst="rect">
            <a:avLst/>
          </a:prstGeom>
        </p:spPr>
      </p:pic>
      <p:sp>
        <p:nvSpPr>
          <p:cNvPr id="4" name="Content Placeholder 3">
            <a:extLst>
              <a:ext uri="{FF2B5EF4-FFF2-40B4-BE49-F238E27FC236}">
                <a16:creationId xmlns:a16="http://schemas.microsoft.com/office/drawing/2014/main" id="{1B00404B-C060-C64E-8B20-2520B230F849}"/>
              </a:ext>
            </a:extLst>
          </p:cNvPr>
          <p:cNvSpPr>
            <a:spLocks noGrp="1"/>
          </p:cNvSpPr>
          <p:nvPr>
            <p:ph idx="1"/>
          </p:nvPr>
        </p:nvSpPr>
        <p:spPr>
          <a:xfrm>
            <a:off x="2204357" y="1923597"/>
            <a:ext cx="10515600" cy="4351338"/>
          </a:xfrm>
        </p:spPr>
        <p:txBody>
          <a:bodyPr/>
          <a:lstStyle/>
          <a:p>
            <a:pPr marL="0" indent="0">
              <a:buNone/>
            </a:pPr>
            <a:r>
              <a:rPr lang="en-GB" dirty="0">
                <a:hlinkClick r:id="rId4"/>
              </a:rPr>
              <a:t>Alex.hope@northumbria.ac.uk</a:t>
            </a:r>
            <a:endParaRPr lang="en-GB" dirty="0"/>
          </a:p>
          <a:p>
            <a:pPr marL="0" indent="0">
              <a:buNone/>
            </a:pPr>
            <a:endParaRPr lang="en-GB" dirty="0"/>
          </a:p>
          <a:p>
            <a:pPr marL="0" indent="0">
              <a:buNone/>
            </a:pPr>
            <a:r>
              <a:rPr lang="en-GB" dirty="0"/>
              <a:t>@</a:t>
            </a:r>
            <a:r>
              <a:rPr lang="en-GB" dirty="0" err="1"/>
              <a:t>DrSustainable</a:t>
            </a:r>
            <a:r>
              <a:rPr lang="en-GB" dirty="0"/>
              <a:t> 	       @PRME_UK </a:t>
            </a:r>
          </a:p>
          <a:p>
            <a:pPr marL="0" indent="0">
              <a:buNone/>
            </a:pPr>
            <a:endParaRPr lang="en-GB" dirty="0"/>
          </a:p>
          <a:p>
            <a:pPr marL="0" indent="0">
              <a:buNone/>
            </a:pPr>
            <a:r>
              <a:rPr lang="en-GB" dirty="0">
                <a:hlinkClick r:id="rId4"/>
              </a:rPr>
              <a:t>www.unprme.org.uk</a:t>
            </a:r>
            <a:endParaRPr lang="en-GB" dirty="0"/>
          </a:p>
          <a:p>
            <a:pPr marL="0" indent="0">
              <a:buNone/>
            </a:pPr>
            <a:endParaRPr lang="en-GB" dirty="0"/>
          </a:p>
          <a:p>
            <a:pPr marL="0" indent="0">
              <a:buNone/>
            </a:pPr>
            <a:r>
              <a:rPr lang="en-GB" dirty="0">
                <a:hlinkClick r:id="rId4"/>
              </a:rPr>
              <a:t>www.unprmeclimate.org.uk</a:t>
            </a:r>
            <a:r>
              <a:rPr lang="en-GB" dirty="0"/>
              <a:t> </a:t>
            </a:r>
          </a:p>
          <a:p>
            <a:pPr algn="ctr"/>
            <a:endParaRPr lang="en-GB" dirty="0"/>
          </a:p>
          <a:p>
            <a:endParaRPr lang="en-US" dirty="0"/>
          </a:p>
        </p:txBody>
      </p:sp>
      <p:sp>
        <p:nvSpPr>
          <p:cNvPr id="7" name="Title 6">
            <a:extLst>
              <a:ext uri="{FF2B5EF4-FFF2-40B4-BE49-F238E27FC236}">
                <a16:creationId xmlns:a16="http://schemas.microsoft.com/office/drawing/2014/main" id="{C992FAC6-E991-6E4A-B40E-5C61B9568958}"/>
              </a:ext>
            </a:extLst>
          </p:cNvPr>
          <p:cNvSpPr>
            <a:spLocks noGrp="1"/>
          </p:cNvSpPr>
          <p:nvPr>
            <p:ph type="title"/>
          </p:nvPr>
        </p:nvSpPr>
        <p:spPr/>
        <p:txBody>
          <a:bodyPr/>
          <a:lstStyle/>
          <a:p>
            <a:pPr algn="ctr"/>
            <a:r>
              <a:rPr lang="en-US" dirty="0"/>
              <a:t>Thankyou </a:t>
            </a:r>
          </a:p>
        </p:txBody>
      </p:sp>
      <p:pic>
        <p:nvPicPr>
          <p:cNvPr id="11" name="Picture 10">
            <a:extLst>
              <a:ext uri="{FF2B5EF4-FFF2-40B4-BE49-F238E27FC236}">
                <a16:creationId xmlns:a16="http://schemas.microsoft.com/office/drawing/2014/main" id="{C36FBC5C-211F-7844-8F0C-8D158E365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057" y="1694090"/>
            <a:ext cx="1257300" cy="1143000"/>
          </a:xfrm>
          <a:prstGeom prst="rect">
            <a:avLst/>
          </a:prstGeom>
        </p:spPr>
      </p:pic>
      <p:pic>
        <p:nvPicPr>
          <p:cNvPr id="13" name="Picture 12">
            <a:extLst>
              <a:ext uri="{FF2B5EF4-FFF2-40B4-BE49-F238E27FC236}">
                <a16:creationId xmlns:a16="http://schemas.microsoft.com/office/drawing/2014/main" id="{F7D4BA4D-2602-BD4D-B35C-FA346A56A1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7795" y="2916971"/>
            <a:ext cx="595823" cy="602518"/>
          </a:xfrm>
          <a:prstGeom prst="rect">
            <a:avLst/>
          </a:prstGeom>
        </p:spPr>
      </p:pic>
      <p:pic>
        <p:nvPicPr>
          <p:cNvPr id="14" name="Picture 13">
            <a:extLst>
              <a:ext uri="{FF2B5EF4-FFF2-40B4-BE49-F238E27FC236}">
                <a16:creationId xmlns:a16="http://schemas.microsoft.com/office/drawing/2014/main" id="{3881EF31-4316-FC4C-82F9-A951D355E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1853" y="2916971"/>
            <a:ext cx="595823" cy="602518"/>
          </a:xfrm>
          <a:prstGeom prst="rect">
            <a:avLst/>
          </a:prstGeom>
        </p:spPr>
      </p:pic>
      <p:pic>
        <p:nvPicPr>
          <p:cNvPr id="16" name="Picture 15">
            <a:extLst>
              <a:ext uri="{FF2B5EF4-FFF2-40B4-BE49-F238E27FC236}">
                <a16:creationId xmlns:a16="http://schemas.microsoft.com/office/drawing/2014/main" id="{D97EA362-D3B7-E347-BAB4-E0A268DD40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388" y="3786188"/>
            <a:ext cx="920145" cy="974271"/>
          </a:xfrm>
          <a:prstGeom prst="rect">
            <a:avLst/>
          </a:prstGeom>
        </p:spPr>
      </p:pic>
      <p:pic>
        <p:nvPicPr>
          <p:cNvPr id="17" name="Picture 16">
            <a:extLst>
              <a:ext uri="{FF2B5EF4-FFF2-40B4-BE49-F238E27FC236}">
                <a16:creationId xmlns:a16="http://schemas.microsoft.com/office/drawing/2014/main" id="{EF8F0D06-F081-AF48-9F00-3D84844326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387" y="4836659"/>
            <a:ext cx="920145" cy="974271"/>
          </a:xfrm>
          <a:prstGeom prst="rect">
            <a:avLst/>
          </a:prstGeom>
        </p:spPr>
      </p:pic>
      <p:pic>
        <p:nvPicPr>
          <p:cNvPr id="19" name="Picture 18">
            <a:extLst>
              <a:ext uri="{FF2B5EF4-FFF2-40B4-BE49-F238E27FC236}">
                <a16:creationId xmlns:a16="http://schemas.microsoft.com/office/drawing/2014/main" id="{0FA2A2BF-175A-BA43-9670-EA1AC8E810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5541" y="1869901"/>
            <a:ext cx="3941029" cy="3941029"/>
          </a:xfrm>
          <a:prstGeom prst="rect">
            <a:avLst/>
          </a:prstGeom>
        </p:spPr>
      </p:pic>
    </p:spTree>
    <p:extLst>
      <p:ext uri="{BB962C8B-B14F-4D97-AF65-F5344CB8AC3E}">
        <p14:creationId xmlns:p14="http://schemas.microsoft.com/office/powerpoint/2010/main" val="1378395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673911-1A14-47AE-B9FC-3B697AAE3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FB6138-1EBD-B74E-82D2-FD7608E85B83}"/>
              </a:ext>
            </a:extLst>
          </p:cNvPr>
          <p:cNvSpPr>
            <a:spLocks noGrp="1"/>
          </p:cNvSpPr>
          <p:nvPr>
            <p:ph type="ctrTitle" idx="4294967295"/>
          </p:nvPr>
        </p:nvSpPr>
        <p:spPr>
          <a:xfrm>
            <a:off x="1798928" y="5093208"/>
            <a:ext cx="6467247" cy="1261872"/>
          </a:xfrm>
        </p:spPr>
        <p:txBody>
          <a:bodyPr vert="horz" lIns="91440" tIns="45720" rIns="91440" bIns="45720" rtlCol="0" anchor="ctr">
            <a:normAutofit/>
          </a:bodyPr>
          <a:lstStyle/>
          <a:p>
            <a:pPr marL="0" indent="0">
              <a:lnSpc>
                <a:spcPct val="90000"/>
              </a:lnSpc>
            </a:pPr>
            <a:r>
              <a:rPr lang="en-US" sz="2600" kern="1200" dirty="0" err="1">
                <a:solidFill>
                  <a:srgbClr val="FFFFFF"/>
                </a:solidFill>
                <a:latin typeface="+mj-lt"/>
                <a:ea typeface="+mj-ea"/>
                <a:cs typeface="+mj-cs"/>
              </a:rPr>
              <a:t>En</a:t>
            </a:r>
            <a:r>
              <a:rPr lang="en-US" sz="2600" kern="1200" dirty="0">
                <a:solidFill>
                  <a:srgbClr val="FFFFFF"/>
                </a:solidFill>
                <a:latin typeface="+mj-lt"/>
                <a:ea typeface="+mj-ea"/>
                <a:cs typeface="+mj-cs"/>
              </a:rPr>
              <a:t>-ROADS </a:t>
            </a:r>
            <a:r>
              <a:rPr lang="en-US" sz="2600" b="0" kern="1200" dirty="0">
                <a:solidFill>
                  <a:srgbClr val="FFFFFF"/>
                </a:solidFill>
                <a:latin typeface="+mj-lt"/>
                <a:ea typeface="+mj-ea"/>
                <a:cs typeface="+mj-cs"/>
              </a:rPr>
              <a:t>is a cutting-edge simulation model used to test climate solutions and generate climate scenarios for the future.</a:t>
            </a:r>
          </a:p>
        </p:txBody>
      </p:sp>
      <p:pic>
        <p:nvPicPr>
          <p:cNvPr id="4" name="Picture 3">
            <a:extLst>
              <a:ext uri="{FF2B5EF4-FFF2-40B4-BE49-F238E27FC236}">
                <a16:creationId xmlns:a16="http://schemas.microsoft.com/office/drawing/2014/main" id="{95CBB78F-4B26-DE45-AF8F-0E7C7D091120}"/>
              </a:ext>
            </a:extLst>
          </p:cNvPr>
          <p:cNvPicPr>
            <a:picLocks noChangeAspect="1"/>
          </p:cNvPicPr>
          <p:nvPr/>
        </p:nvPicPr>
        <p:blipFill>
          <a:blip r:embed="rId3"/>
          <a:stretch>
            <a:fillRect/>
          </a:stretch>
        </p:blipFill>
        <p:spPr>
          <a:xfrm>
            <a:off x="1798929" y="69575"/>
            <a:ext cx="9056660" cy="4664180"/>
          </a:xfrm>
          <a:prstGeom prst="rect">
            <a:avLst/>
          </a:prstGeom>
          <a:ln w="25400">
            <a:solidFill>
              <a:schemeClr val="accent2"/>
            </a:solidFill>
          </a:ln>
        </p:spPr>
      </p:pic>
      <p:cxnSp>
        <p:nvCxnSpPr>
          <p:cNvPr id="13" name="Straight Connector 10">
            <a:extLst>
              <a:ext uri="{FF2B5EF4-FFF2-40B4-BE49-F238E27FC236}">
                <a16:creationId xmlns:a16="http://schemas.microsoft.com/office/drawing/2014/main" id="{9392F240-FCCC-4D1B-89FD-0485B2F8F4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726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0" y="20"/>
            <a:ext cx="12192000" cy="5877271"/>
          </a:xfrm>
          <a:prstGeom prst="rect">
            <a:avLst/>
          </a:prstGeom>
          <a:noFill/>
          <a:ln>
            <a:noFill/>
          </a:ln>
        </p:spPr>
      </p:pic>
    </p:spTree>
    <p:extLst>
      <p:ext uri="{BB962C8B-B14F-4D97-AF65-F5344CB8AC3E}">
        <p14:creationId xmlns:p14="http://schemas.microsoft.com/office/powerpoint/2010/main" val="142641652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0D21-97BC-4C8D-9000-6F35046388CC}"/>
              </a:ext>
            </a:extLst>
          </p:cNvPr>
          <p:cNvSpPr>
            <a:spLocks noGrp="1"/>
          </p:cNvSpPr>
          <p:nvPr>
            <p:ph type="title"/>
          </p:nvPr>
        </p:nvSpPr>
        <p:spPr/>
        <p:txBody>
          <a:bodyPr/>
          <a:lstStyle/>
          <a:p>
            <a:r>
              <a:rPr lang="en-GB" dirty="0"/>
              <a:t>Climate Change Education</a:t>
            </a:r>
          </a:p>
        </p:txBody>
      </p:sp>
      <p:sp>
        <p:nvSpPr>
          <p:cNvPr id="3" name="Content Placeholder 2">
            <a:extLst>
              <a:ext uri="{FF2B5EF4-FFF2-40B4-BE49-F238E27FC236}">
                <a16:creationId xmlns:a16="http://schemas.microsoft.com/office/drawing/2014/main" id="{5ACA8E64-34C0-4B4C-8CE2-69959A9DB949}"/>
              </a:ext>
            </a:extLst>
          </p:cNvPr>
          <p:cNvSpPr>
            <a:spLocks noGrp="1"/>
          </p:cNvSpPr>
          <p:nvPr>
            <p:ph sz="half" idx="1"/>
          </p:nvPr>
        </p:nvSpPr>
        <p:spPr/>
        <p:txBody>
          <a:bodyPr/>
          <a:lstStyle/>
          <a:p>
            <a:r>
              <a:rPr lang="en-GB" dirty="0"/>
              <a:t>Climate Change Science Education</a:t>
            </a:r>
          </a:p>
          <a:p>
            <a:r>
              <a:rPr lang="en-GB" dirty="0"/>
              <a:t>Climate Change Mitigation Education</a:t>
            </a:r>
          </a:p>
          <a:p>
            <a:r>
              <a:rPr lang="en-GB" dirty="0"/>
              <a:t>Claimte Change Adaptation Education</a:t>
            </a:r>
          </a:p>
          <a:p>
            <a:endParaRPr lang="en-GB" dirty="0"/>
          </a:p>
          <a:p>
            <a:r>
              <a:rPr lang="en-GB" dirty="0"/>
              <a:t>Carbon Literacy Training for all students and all staff (including operations)</a:t>
            </a:r>
          </a:p>
        </p:txBody>
      </p:sp>
    </p:spTree>
    <p:extLst>
      <p:ext uri="{BB962C8B-B14F-4D97-AF65-F5344CB8AC3E}">
        <p14:creationId xmlns:p14="http://schemas.microsoft.com/office/powerpoint/2010/main" val="3559593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297B1-A4B6-4785-ACB2-DA0CA94DDA55}"/>
              </a:ext>
            </a:extLst>
          </p:cNvPr>
          <p:cNvSpPr>
            <a:spLocks noGrp="1"/>
          </p:cNvSpPr>
          <p:nvPr>
            <p:ph type="title" idx="4294967295"/>
          </p:nvPr>
        </p:nvSpPr>
        <p:spPr>
          <a:xfrm>
            <a:off x="0" y="49213"/>
            <a:ext cx="12192000" cy="382587"/>
          </a:xfrm>
        </p:spPr>
        <p:txBody>
          <a:bodyPr>
            <a:noAutofit/>
          </a:bodyPr>
          <a:lstStyle/>
          <a:p>
            <a:pPr algn="ctr"/>
            <a:r>
              <a:rPr lang="en-GB" sz="2400" dirty="0">
                <a:solidFill>
                  <a:schemeClr val="bg2"/>
                </a:solidFill>
              </a:rPr>
              <a:t> 1. Climate Change Mitigation</a:t>
            </a:r>
            <a:endParaRPr lang="en-NL" sz="2400" dirty="0">
              <a:solidFill>
                <a:schemeClr val="bg2"/>
              </a:solidFill>
            </a:endParaRPr>
          </a:p>
        </p:txBody>
      </p:sp>
      <p:sp>
        <p:nvSpPr>
          <p:cNvPr id="9" name="TextBox 8">
            <a:extLst>
              <a:ext uri="{FF2B5EF4-FFF2-40B4-BE49-F238E27FC236}">
                <a16:creationId xmlns:a16="http://schemas.microsoft.com/office/drawing/2014/main" id="{B3D0EBF4-0C3A-4607-9FEF-3545384548AC}"/>
              </a:ext>
            </a:extLst>
          </p:cNvPr>
          <p:cNvSpPr txBox="1"/>
          <p:nvPr/>
        </p:nvSpPr>
        <p:spPr>
          <a:xfrm>
            <a:off x="924560" y="5661615"/>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table will be published in: Molthan-Hill, P et al (2021), </a:t>
            </a:r>
            <a:r>
              <a:rPr kumimoji="0" lang="en-GB"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forthcoming. Adapted from definitions provided by Mochizuki Y, Bryan A (2015) Climate change education in the context of education for sustainable development: Rationale and principles. Research 9(1): 4-26.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0" y="18568"/>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43D"/>
                </a:solidFill>
                <a:effectLst/>
                <a:uLnTx/>
                <a:uFillTx/>
                <a:latin typeface="Arial" panose="020B0604020202020204"/>
                <a:ea typeface="+mn-ea"/>
                <a:cs typeface="+mn-cs"/>
              </a:rPr>
              <a:t> </a:t>
            </a: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1. Climate Change Science</a:t>
            </a:r>
            <a:endParaRPr kumimoji="0" lang="en-NL"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3103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297B1-A4B6-4785-ACB2-DA0CA94DDA55}"/>
              </a:ext>
            </a:extLst>
          </p:cNvPr>
          <p:cNvSpPr>
            <a:spLocks noGrp="1"/>
          </p:cNvSpPr>
          <p:nvPr>
            <p:ph type="title" idx="4294967295"/>
          </p:nvPr>
        </p:nvSpPr>
        <p:spPr>
          <a:xfrm>
            <a:off x="0" y="49213"/>
            <a:ext cx="12192000" cy="382587"/>
          </a:xfrm>
        </p:spPr>
        <p:txBody>
          <a:bodyPr>
            <a:noAutofit/>
          </a:bodyPr>
          <a:lstStyle/>
          <a:p>
            <a:pPr algn="ctr"/>
            <a:r>
              <a:rPr lang="en-GB" sz="2400" dirty="0">
                <a:solidFill>
                  <a:schemeClr val="bg2"/>
                </a:solidFill>
              </a:rPr>
              <a:t> 1. Climate Change Mitigation</a:t>
            </a:r>
            <a:endParaRPr lang="en-NL" sz="2400" dirty="0">
              <a:solidFill>
                <a:schemeClr val="bg2"/>
              </a:solidFill>
            </a:endParaRPr>
          </a:p>
        </p:txBody>
      </p:sp>
      <p:sp>
        <p:nvSpPr>
          <p:cNvPr id="9" name="TextBox 8">
            <a:extLst>
              <a:ext uri="{FF2B5EF4-FFF2-40B4-BE49-F238E27FC236}">
                <a16:creationId xmlns:a16="http://schemas.microsoft.com/office/drawing/2014/main" id="{B3D0EBF4-0C3A-4607-9FEF-3545384548AC}"/>
              </a:ext>
            </a:extLst>
          </p:cNvPr>
          <p:cNvSpPr txBox="1"/>
          <p:nvPr/>
        </p:nvSpPr>
        <p:spPr>
          <a:xfrm>
            <a:off x="937260" y="5815236"/>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table will be published in: Molthan-Hill, P et al (2021), </a:t>
            </a:r>
            <a:r>
              <a:rPr kumimoji="0" lang="en-GB"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forthcoming. Adapted from definitions provided by Mochizuki Y, Bryan A (2015) Climate change education in the context of education for sustainable development: Rationale and principles. Research 9(1): 4-26.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0" y="18568"/>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43D"/>
                </a:solidFill>
                <a:effectLst/>
                <a:uLnTx/>
                <a:uFillTx/>
                <a:latin typeface="Arial" panose="020B0604020202020204"/>
                <a:ea typeface="+mn-ea"/>
                <a:cs typeface="+mn-cs"/>
              </a:rPr>
              <a:t> </a:t>
            </a: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2. Climate Change Mitigation</a:t>
            </a:r>
            <a:endParaRPr kumimoji="0" lang="en-NL"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25040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5"/>
  <p:tag name="ARTICULATE_PROJECT_OPEN" val="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TU3">
      <a:dk1>
        <a:srgbClr val="000000"/>
      </a:dk1>
      <a:lt1>
        <a:srgbClr val="FFFFFF"/>
      </a:lt1>
      <a:dk2>
        <a:srgbClr val="000000"/>
      </a:dk2>
      <a:lt2>
        <a:srgbClr val="E5E5E5"/>
      </a:lt2>
      <a:accent1>
        <a:srgbClr val="E5005B"/>
      </a:accent1>
      <a:accent2>
        <a:srgbClr val="9D043D"/>
      </a:accent2>
      <a:accent3>
        <a:srgbClr val="6D951A"/>
      </a:accent3>
      <a:accent4>
        <a:srgbClr val="00A6E1"/>
      </a:accent4>
      <a:accent5>
        <a:srgbClr val="F07C00"/>
      </a:accent5>
      <a:accent6>
        <a:srgbClr val="C7007F"/>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LEX_narrated ppt template v2">
  <a:themeElements>
    <a:clrScheme name="Flex-NTU-wide">
      <a:dk1>
        <a:srgbClr val="333333"/>
      </a:dk1>
      <a:lt1>
        <a:srgbClr val="FFFFFF"/>
      </a:lt1>
      <a:dk2>
        <a:srgbClr val="014976"/>
      </a:dk2>
      <a:lt2>
        <a:srgbClr val="F3F3F3"/>
      </a:lt2>
      <a:accent1>
        <a:srgbClr val="C80054"/>
      </a:accent1>
      <a:accent2>
        <a:srgbClr val="006FBF"/>
      </a:accent2>
      <a:accent3>
        <a:srgbClr val="8DCE94"/>
      </a:accent3>
      <a:accent4>
        <a:srgbClr val="F2BD2C"/>
      </a:accent4>
      <a:accent5>
        <a:srgbClr val="D982B5"/>
      </a:accent5>
      <a:accent6>
        <a:srgbClr val="FF9662"/>
      </a:accent6>
      <a:hlink>
        <a:srgbClr val="0563C1"/>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EX_narrated ppt template v2" id="{E5BD507C-8131-4419-B925-AE29D2146D7D}" vid="{D4CB1F7F-432F-4793-B7F8-944AB52DB9F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DAA72F7AB3D04CA48220458528BB43" ma:contentTypeVersion="15" ma:contentTypeDescription="Create a new document." ma:contentTypeScope="" ma:versionID="930cd3d55547860b2b92cefe4b856815">
  <xsd:schema xmlns:xsd="http://www.w3.org/2001/XMLSchema" xmlns:xs="http://www.w3.org/2001/XMLSchema" xmlns:p="http://schemas.microsoft.com/office/2006/metadata/properties" xmlns:ns3="f9708323-e26c-4289-92e7-e1fe2a3f46a3" xmlns:ns4="10bf3aa2-794f-4d0f-815b-2800062ccedc" targetNamespace="http://schemas.microsoft.com/office/2006/metadata/properties" ma:root="true" ma:fieldsID="1fb9c9ece8aace3231d3bda45980cdb4" ns3:_="" ns4:_="">
    <xsd:import namespace="f9708323-e26c-4289-92e7-e1fe2a3f46a3"/>
    <xsd:import namespace="10bf3aa2-794f-4d0f-815b-2800062ccedc"/>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708323-e26c-4289-92e7-e1fe2a3f46a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0bf3aa2-794f-4d0f-815b-2800062ccedc"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03515D-BBF8-407A-8F02-CEBBFD0CA9C9}">
  <ds:schemaRefs>
    <ds:schemaRef ds:uri="http://schemas.microsoft.com/sharepoint/v3/contenttype/forms"/>
  </ds:schemaRefs>
</ds:datastoreItem>
</file>

<file path=customXml/itemProps2.xml><?xml version="1.0" encoding="utf-8"?>
<ds:datastoreItem xmlns:ds="http://schemas.openxmlformats.org/officeDocument/2006/customXml" ds:itemID="{59ABA8DE-D0E4-4227-AE16-53BB88AE78E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2DDE0E7-AA65-4811-9129-CDAEFA7137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708323-e26c-4289-92e7-e1fe2a3f46a3"/>
    <ds:schemaRef ds:uri="10bf3aa2-794f-4d0f-815b-2800062cce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4947</Words>
  <Application>Microsoft Office PowerPoint</Application>
  <PresentationFormat>Widescreen</PresentationFormat>
  <Paragraphs>342</Paragraphs>
  <Slides>45</Slides>
  <Notes>32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45</vt:i4>
      </vt:variant>
    </vt:vector>
  </HeadingPairs>
  <TitlesOfParts>
    <vt:vector size="64" baseType="lpstr">
      <vt:lpstr>Azo Sans</vt:lpstr>
      <vt:lpstr>Helvetica Neue</vt:lpstr>
      <vt:lpstr>Neue Helvetica W01</vt:lpstr>
      <vt:lpstr>SourceSansPro</vt:lpstr>
      <vt:lpstr>arial</vt:lpstr>
      <vt:lpstr>arial</vt:lpstr>
      <vt:lpstr>Arial Rounded MT Bold</vt:lpstr>
      <vt:lpstr>Calibri</vt:lpstr>
      <vt:lpstr>Calibri Light</vt:lpstr>
      <vt:lpstr>Century Gothic</vt:lpstr>
      <vt:lpstr>Georgia</vt:lpstr>
      <vt:lpstr>Helvetica</vt:lpstr>
      <vt:lpstr>Lato</vt:lpstr>
      <vt:lpstr>Symbol</vt:lpstr>
      <vt:lpstr>Times New Roman</vt:lpstr>
      <vt:lpstr>Wingdings</vt:lpstr>
      <vt:lpstr>Office Theme</vt:lpstr>
      <vt:lpstr>1_Office Theme</vt:lpstr>
      <vt:lpstr>FLEX_narrated ppt template v2</vt:lpstr>
      <vt:lpstr>Climate Change Education - Overview</vt:lpstr>
      <vt:lpstr>Our Why</vt:lpstr>
      <vt:lpstr>PowerPoint Presentation</vt:lpstr>
      <vt:lpstr>PowerPoint Presentation</vt:lpstr>
      <vt:lpstr>En-ROADS is a cutting-edge simulation model used to test climate solutions and generate climate scenarios for the future.</vt:lpstr>
      <vt:lpstr>PowerPoint Presentation</vt:lpstr>
      <vt:lpstr>Climate Change Education</vt:lpstr>
      <vt:lpstr> 1. Climate Change Mitigation</vt:lpstr>
      <vt:lpstr> 1. Climate Change Mitigation</vt:lpstr>
      <vt:lpstr> 1. Climate Change Mitigation</vt:lpstr>
      <vt:lpstr>PowerPoint Presentation</vt:lpstr>
      <vt:lpstr>Origins of CLT </vt:lpstr>
      <vt:lpstr>Research with ‘Coronation Street’ about their Carbon Literacy Training</vt:lpstr>
      <vt:lpstr>ALBERT: Certification (http://wearealbert.org/certification#endeavor-series-5)</vt:lpstr>
      <vt:lpstr>Carbon Literacy Training for Business Schools</vt:lpstr>
      <vt:lpstr>NTU Carbon Literacy Training Course</vt:lpstr>
      <vt:lpstr>Climate Science Education</vt:lpstr>
      <vt:lpstr>Some key questions</vt:lpstr>
      <vt:lpstr>Should climate science be part of all students’ university education?</vt:lpstr>
      <vt:lpstr>What are the barriers to incorporating climate science education for all students? </vt:lpstr>
      <vt:lpstr>What aspects of climate science are important to cover?</vt:lpstr>
      <vt:lpstr>PowerPoint Presentation</vt:lpstr>
      <vt:lpstr>“The science demands it; the evidence is before you; we must start at once; there is no time to lose.” Rt. Hon the Lord Deben, Chairman of Climate Change Committee</vt:lpstr>
      <vt:lpstr>Climate change mitigation education  at university  Arts &amp; Humanities  Dr Lia Blaj-Ward  Email: Lia.Blaj-Ward@ntu.ac.uk Twitter: @liablajward </vt:lpstr>
      <vt:lpstr>Climate change mitigation education</vt:lpstr>
      <vt:lpstr>Integrating CCME in Arts &amp; Humanities curricula: Prompts for reflection and action</vt:lpstr>
      <vt:lpstr>The starting point of my climate learning journey</vt:lpstr>
      <vt:lpstr>Conversations about the climate  in Arts &amp; Humanities subjects</vt:lpstr>
      <vt:lpstr>Living in the weatherworld: Climate change &amp; language/linguistics</vt:lpstr>
      <vt:lpstr>Documenting climate-relevant histories: Climate change &amp; history/heritage studies</vt:lpstr>
      <vt:lpstr>Is fiction truer than fact? Climate change &amp; literary studies</vt:lpstr>
      <vt:lpstr>PowerPoint Presentation</vt:lpstr>
      <vt:lpstr>More prompts for reflection and action</vt:lpstr>
      <vt:lpstr>PowerPoint Presentation</vt:lpstr>
      <vt:lpstr>PowerPoint Presentation</vt:lpstr>
      <vt:lpstr>PowerPoint Presentation</vt:lpstr>
      <vt:lpstr>Business and Climate Change </vt:lpstr>
      <vt:lpstr>Business as a solution</vt:lpstr>
      <vt:lpstr>A call to climate action</vt:lpstr>
      <vt:lpstr>Business and Management education</vt:lpstr>
      <vt:lpstr>Business Climate Change education</vt:lpstr>
      <vt:lpstr>Business and Management education</vt:lpstr>
      <vt:lpstr>Business and Management education</vt:lpstr>
      <vt:lpstr>Carbon Literacy Training for Business Schools</vt:lpstr>
      <vt:lpstr>Thankyou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mitigation education  at university  Arts &amp; Humanities</dc:title>
  <dc:creator>Blaj-Ward, Lia</dc:creator>
  <cp:lastModifiedBy>Sullivan, Linda</cp:lastModifiedBy>
  <cp:revision>25</cp:revision>
  <dcterms:created xsi:type="dcterms:W3CDTF">2021-01-30T16:36:22Z</dcterms:created>
  <dcterms:modified xsi:type="dcterms:W3CDTF">2021-10-26T13:02:05Z</dcterms:modified>
</cp:coreProperties>
</file>