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91" r:id="rId2"/>
    <p:sldId id="303" r:id="rId3"/>
    <p:sldId id="304" r:id="rId4"/>
    <p:sldId id="319" r:id="rId5"/>
    <p:sldId id="320" r:id="rId6"/>
    <p:sldId id="321" r:id="rId7"/>
    <p:sldId id="292" r:id="rId8"/>
    <p:sldId id="323" r:id="rId9"/>
    <p:sldId id="379" r:id="rId10"/>
    <p:sldId id="324" r:id="rId11"/>
    <p:sldId id="380" r:id="rId12"/>
    <p:sldId id="381" r:id="rId13"/>
    <p:sldId id="325" r:id="rId14"/>
    <p:sldId id="371" r:id="rId15"/>
    <p:sldId id="382" r:id="rId16"/>
    <p:sldId id="384" r:id="rId17"/>
    <p:sldId id="385" r:id="rId18"/>
    <p:sldId id="326" r:id="rId19"/>
    <p:sldId id="386" r:id="rId20"/>
    <p:sldId id="387" r:id="rId21"/>
    <p:sldId id="388" r:id="rId22"/>
    <p:sldId id="372" r:id="rId23"/>
    <p:sldId id="373" r:id="rId24"/>
    <p:sldId id="374" r:id="rId25"/>
    <p:sldId id="375" r:id="rId26"/>
    <p:sldId id="376" r:id="rId27"/>
    <p:sldId id="377" r:id="rId28"/>
    <p:sldId id="389" r:id="rId29"/>
    <p:sldId id="390" r:id="rId30"/>
    <p:sldId id="392" r:id="rId31"/>
    <p:sldId id="393" r:id="rId32"/>
    <p:sldId id="394" r:id="rId33"/>
    <p:sldId id="322" r:id="rId34"/>
    <p:sldId id="399" r:id="rId35"/>
    <p:sldId id="300" r:id="rId36"/>
  </p:sldIdLst>
  <p:sldSz cx="12192000" cy="6858000"/>
  <p:notesSz cx="6858000" cy="99456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is Saliterer" initials="IS" lastIdx="1" clrIdx="0">
    <p:extLst>
      <p:ext uri="{19B8F6BF-5375-455C-9EA6-DF929625EA0E}">
        <p15:presenceInfo xmlns:p15="http://schemas.microsoft.com/office/powerpoint/2012/main" userId="f347f592dcdce62a" providerId="Windows Live"/>
      </p:ext>
    </p:extLst>
  </p:cmAuthor>
  <p:cmAuthor id="2" name="Korac, Sanja" initials="KS" lastIdx="1" clrIdx="1">
    <p:extLst>
      <p:ext uri="{19B8F6BF-5375-455C-9EA6-DF929625EA0E}">
        <p15:presenceInfo xmlns:p15="http://schemas.microsoft.com/office/powerpoint/2012/main" userId="S-1-5-21-4114686961-401304157-168110299-48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B70060"/>
    <a:srgbClr val="376092"/>
    <a:srgbClr val="FFB219"/>
    <a:srgbClr val="FFE6B3"/>
    <a:srgbClr val="00CDC8"/>
    <a:srgbClr val="FFCC66"/>
    <a:srgbClr val="CC99FF"/>
    <a:srgbClr val="CC00CC"/>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72251" autoAdjust="0"/>
  </p:normalViewPr>
  <p:slideViewPr>
    <p:cSldViewPr>
      <p:cViewPr varScale="1">
        <p:scale>
          <a:sx n="48" d="100"/>
          <a:sy n="48" d="100"/>
        </p:scale>
        <p:origin x="1364" y="3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8400"/>
    </p:cViewPr>
  </p:sorterViewPr>
  <p:notesViewPr>
    <p:cSldViewPr>
      <p:cViewPr varScale="1">
        <p:scale>
          <a:sx n="84" d="100"/>
          <a:sy n="84" d="100"/>
        </p:scale>
        <p:origin x="574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myntuac-my.sharepoint.com/personal/bernard_dom_ntu_ac_uk/Documents/LG%20Financial%20Resilience%20Toolkit%202020/UK%20-%20FR%20Survey%20Raw%20Data%20(Cod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yntuac-my.sharepoint.com/personal/bernard_dom_ntu_ac_uk/Documents/LG%20Financial%20Resilience%20Toolkit%202020/UK%20-%20FR%20Survey%20Raw%20Data%20(Cod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yntuac-my.sharepoint.com/personal/bernard_dom_ntu_ac_uk/Documents/LG%20Financial%20Resilience%20Toolkit%202020/UK%20-%20FR%20Survey%20Raw%20Data%20(Cod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yntuac-my.sharepoint.com/personal/bernard_dom_ntu_ac_uk/Documents/LG%20Financial%20Resilience%20Toolkit%202020/UK%20-%20FR%20Survey%20Raw%20Data%20(Cod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CF3DOMB\OneDrive%20-%20Nottingham%20Trent%20University\LG%20Financial%20Resilience%20Toolkit%202020\UK%20-%20FR%20Survey%20Raw%20Data%20(Cod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CF3DOMB\OneDrive%20-%20Nottingham%20Trent%20University\LG%20Financial%20Resilience%20Toolkit%202020\UK%20-%20FR%20Survey%20Raw%20Data%20(Cod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Analysis!$A$6</c:f>
              <c:strCache>
                <c:ptCount val="1"/>
                <c:pt idx="0">
                  <c:v>Italy</c:v>
                </c:pt>
              </c:strCache>
            </c:strRef>
          </c:tx>
          <c:spPr>
            <a:ln w="31750" cap="rnd">
              <a:solidFill>
                <a:schemeClr val="accent2"/>
              </a:solidFill>
              <a:round/>
            </a:ln>
            <a:effectLst/>
          </c:spPr>
          <c:marker>
            <c:symbol val="circle"/>
            <c:size val="6"/>
            <c:spPr>
              <a:gradFill rotWithShape="1">
                <a:gsLst>
                  <a:gs pos="100000">
                    <a:schemeClr val="accent2"/>
                  </a:gs>
                  <a:gs pos="100000">
                    <a:schemeClr val="accent1">
                      <a:lumMod val="99000"/>
                      <a:satMod val="120000"/>
                      <a:shade val="78000"/>
                    </a:schemeClr>
                  </a:gs>
                </a:gsLst>
                <a:lin ang="5400000" scaled="0"/>
              </a:gradFill>
              <a:ln w="12700">
                <a:solidFill>
                  <a:schemeClr val="accent2"/>
                </a:solidFill>
                <a:round/>
              </a:ln>
              <a:effectLst/>
            </c:spPr>
          </c:marker>
          <c:cat>
            <c:strRef>
              <c:f>Analysis!$U$3:$X$3</c:f>
              <c:strCache>
                <c:ptCount val="4"/>
                <c:pt idx="0">
                  <c:v>Socio-economic environment</c:v>
                </c:pt>
                <c:pt idx="1">
                  <c:v>Citizen needs and demands</c:v>
                </c:pt>
                <c:pt idx="2">
                  <c:v>Technological environment</c:v>
                </c:pt>
                <c:pt idx="3">
                  <c:v>Regulatory environment</c:v>
                </c:pt>
              </c:strCache>
              <c:extLst xmlns:c15="http://schemas.microsoft.com/office/drawing/2012/chart"/>
            </c:strRef>
          </c:cat>
          <c:val>
            <c:numRef>
              <c:f>Analysis!$U$6:$X$6</c:f>
              <c:numCache>
                <c:formatCode>0.00</c:formatCode>
                <c:ptCount val="4"/>
                <c:pt idx="0">
                  <c:v>3.23</c:v>
                </c:pt>
                <c:pt idx="1">
                  <c:v>3.41</c:v>
                </c:pt>
                <c:pt idx="2">
                  <c:v>3.2</c:v>
                </c:pt>
                <c:pt idx="3">
                  <c:v>3.92</c:v>
                </c:pt>
              </c:numCache>
            </c:numRef>
          </c:val>
          <c:extLst xmlns:c15="http://schemas.microsoft.com/office/drawing/2012/chart">
            <c:ext xmlns:c16="http://schemas.microsoft.com/office/drawing/2014/chart" uri="{C3380CC4-5D6E-409C-BE32-E72D297353CC}">
              <c16:uniqueId val="{00000000-0928-4621-B11C-DF3E3D21AC1F}"/>
            </c:ext>
          </c:extLst>
        </c:ser>
        <c:ser>
          <c:idx val="1"/>
          <c:order val="1"/>
          <c:tx>
            <c:strRef>
              <c:f>Analysis!$A$5</c:f>
              <c:strCache>
                <c:ptCount val="1"/>
                <c:pt idx="0">
                  <c:v>UK</c:v>
                </c:pt>
              </c:strCache>
            </c:strRef>
          </c:tx>
          <c:spPr>
            <a:ln w="31750" cap="rnd">
              <a:solidFill>
                <a:srgbClr val="FF9900"/>
              </a:solidFill>
              <a:round/>
            </a:ln>
            <a:effectLst/>
          </c:spPr>
          <c:marker>
            <c:symbol val="circle"/>
            <c:size val="6"/>
            <c:spPr>
              <a:solidFill>
                <a:srgbClr val="FF9900"/>
              </a:solidFill>
              <a:ln w="12700">
                <a:solidFill>
                  <a:srgbClr val="FF9900"/>
                </a:solidFill>
                <a:round/>
              </a:ln>
              <a:effectLst/>
            </c:spPr>
          </c:marker>
          <c:cat>
            <c:strRef>
              <c:f>Analysis!$U$3:$X$3</c:f>
              <c:strCache>
                <c:ptCount val="4"/>
                <c:pt idx="0">
                  <c:v>Socio-economic environment</c:v>
                </c:pt>
                <c:pt idx="1">
                  <c:v>Citizen needs and demands</c:v>
                </c:pt>
                <c:pt idx="2">
                  <c:v>Technological environment</c:v>
                </c:pt>
                <c:pt idx="3">
                  <c:v>Regulatory environment</c:v>
                </c:pt>
              </c:strCache>
            </c:strRef>
          </c:cat>
          <c:val>
            <c:numRef>
              <c:f>Analysis!$U$5:$X$5</c:f>
              <c:numCache>
                <c:formatCode>0.00</c:formatCode>
                <c:ptCount val="4"/>
                <c:pt idx="0">
                  <c:v>3.8518518518518516</c:v>
                </c:pt>
                <c:pt idx="1">
                  <c:v>3.7870370370370372</c:v>
                </c:pt>
                <c:pt idx="2">
                  <c:v>3.6388888888888888</c:v>
                </c:pt>
                <c:pt idx="3">
                  <c:v>4.2037037037037033</c:v>
                </c:pt>
              </c:numCache>
            </c:numRef>
          </c:val>
          <c:extLst>
            <c:ext xmlns:c16="http://schemas.microsoft.com/office/drawing/2014/chart" uri="{C3380CC4-5D6E-409C-BE32-E72D297353CC}">
              <c16:uniqueId val="{00000001-0928-4621-B11C-DF3E3D21AC1F}"/>
            </c:ext>
          </c:extLst>
        </c:ser>
        <c:ser>
          <c:idx val="2"/>
          <c:order val="2"/>
          <c:tx>
            <c:strRef>
              <c:f>Analysis!$A$7</c:f>
              <c:strCache>
                <c:ptCount val="1"/>
                <c:pt idx="0">
                  <c:v>France</c:v>
                </c:pt>
              </c:strCache>
            </c:strRef>
          </c:tx>
          <c:spPr>
            <a:ln w="31750" cap="rnd">
              <a:solidFill>
                <a:schemeClr val="accent3"/>
              </a:solidFill>
              <a:round/>
            </a:ln>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12700">
                <a:solidFill>
                  <a:schemeClr val="lt2"/>
                </a:solidFill>
                <a:round/>
              </a:ln>
              <a:effectLst/>
            </c:spPr>
          </c:marker>
          <c:val>
            <c:numRef>
              <c:f>Analysis!$U$7:$X$7</c:f>
              <c:numCache>
                <c:formatCode>0.00</c:formatCode>
                <c:ptCount val="4"/>
                <c:pt idx="0">
                  <c:v>4.09</c:v>
                </c:pt>
                <c:pt idx="1">
                  <c:v>4.1500000000000004</c:v>
                </c:pt>
                <c:pt idx="2">
                  <c:v>3.51</c:v>
                </c:pt>
                <c:pt idx="3">
                  <c:v>4.22</c:v>
                </c:pt>
              </c:numCache>
            </c:numRef>
          </c:val>
          <c:extLst>
            <c:ext xmlns:c16="http://schemas.microsoft.com/office/drawing/2014/chart" uri="{C3380CC4-5D6E-409C-BE32-E72D297353CC}">
              <c16:uniqueId val="{00000002-0928-4621-B11C-DF3E3D21AC1F}"/>
            </c:ext>
          </c:extLst>
        </c:ser>
        <c:ser>
          <c:idx val="3"/>
          <c:order val="3"/>
          <c:tx>
            <c:strRef>
              <c:f>Analysis!$A$8</c:f>
              <c:strCache>
                <c:ptCount val="1"/>
                <c:pt idx="0">
                  <c:v>Germany</c:v>
                </c:pt>
              </c:strCache>
            </c:strRef>
          </c:tx>
          <c:spPr>
            <a:ln w="31750" cap="rnd">
              <a:solidFill>
                <a:schemeClr val="accent4"/>
              </a:solidFill>
              <a:round/>
            </a:ln>
            <a:effectLst/>
          </c:spPr>
          <c:marker>
            <c:symbol val="circle"/>
            <c:size val="6"/>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12700">
                <a:solidFill>
                  <a:schemeClr val="lt2"/>
                </a:solidFill>
                <a:round/>
              </a:ln>
              <a:effectLst/>
            </c:spPr>
          </c:marker>
          <c:val>
            <c:numRef>
              <c:f>Analysis!$U$8:$X$8</c:f>
              <c:numCache>
                <c:formatCode>0.00</c:formatCode>
                <c:ptCount val="4"/>
                <c:pt idx="0">
                  <c:v>3.5</c:v>
                </c:pt>
                <c:pt idx="1">
                  <c:v>3.7</c:v>
                </c:pt>
                <c:pt idx="2">
                  <c:v>3.7</c:v>
                </c:pt>
                <c:pt idx="3">
                  <c:v>3.9</c:v>
                </c:pt>
              </c:numCache>
            </c:numRef>
          </c:val>
          <c:extLst>
            <c:ext xmlns:c16="http://schemas.microsoft.com/office/drawing/2014/chart" uri="{C3380CC4-5D6E-409C-BE32-E72D297353CC}">
              <c16:uniqueId val="{00000003-0928-4621-B11C-DF3E3D21AC1F}"/>
            </c:ext>
          </c:extLst>
        </c:ser>
        <c:dLbls>
          <c:showLegendKey val="0"/>
          <c:showVal val="0"/>
          <c:showCatName val="0"/>
          <c:showSerName val="0"/>
          <c:showPercent val="0"/>
          <c:showBubbleSize val="0"/>
        </c:dLbls>
        <c:axId val="1929526832"/>
        <c:axId val="1491617888"/>
        <c:extLst/>
      </c:radarChart>
      <c:catAx>
        <c:axId val="19295268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491617888"/>
        <c:crosses val="autoZero"/>
        <c:auto val="1"/>
        <c:lblAlgn val="ctr"/>
        <c:lblOffset val="100"/>
        <c:noMultiLvlLbl val="0"/>
      </c:catAx>
      <c:valAx>
        <c:axId val="1491617888"/>
        <c:scaling>
          <c:orientation val="minMax"/>
          <c:max val="5"/>
          <c:min val="1"/>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92952683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1"/>
          <c:order val="1"/>
          <c:tx>
            <c:strRef>
              <c:f>Analysis!$A$5</c:f>
              <c:strCache>
                <c:ptCount val="1"/>
                <c:pt idx="0">
                  <c:v>UK</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Analysis!$Q$3:$T$3</c:f>
              <c:strCache>
                <c:ptCount val="4"/>
                <c:pt idx="0">
                  <c:v>With other local governments/organizations</c:v>
                </c:pt>
                <c:pt idx="1">
                  <c:v>With upper levels of government</c:v>
                </c:pt>
                <c:pt idx="2">
                  <c:v>With external service providers</c:v>
                </c:pt>
                <c:pt idx="3">
                  <c:v>With professional bodies</c:v>
                </c:pt>
              </c:strCache>
            </c:strRef>
          </c:cat>
          <c:val>
            <c:numRef>
              <c:f>Analysis!$Q$5:$T$5</c:f>
              <c:numCache>
                <c:formatCode>0.00</c:formatCode>
                <c:ptCount val="4"/>
                <c:pt idx="0">
                  <c:v>4.0495049504950495</c:v>
                </c:pt>
                <c:pt idx="1">
                  <c:v>3.8055555555555554</c:v>
                </c:pt>
                <c:pt idx="2">
                  <c:v>3.75</c:v>
                </c:pt>
                <c:pt idx="3">
                  <c:v>3.8611111111111112</c:v>
                </c:pt>
              </c:numCache>
            </c:numRef>
          </c:val>
          <c:extLst>
            <c:ext xmlns:c16="http://schemas.microsoft.com/office/drawing/2014/chart" uri="{C3380CC4-5D6E-409C-BE32-E72D297353CC}">
              <c16:uniqueId val="{00000000-8AEE-4BAC-B9BC-7934B8D530C8}"/>
            </c:ext>
          </c:extLst>
        </c:ser>
        <c:ser>
          <c:idx val="2"/>
          <c:order val="2"/>
          <c:tx>
            <c:strRef>
              <c:f>Analysis!$A$6</c:f>
              <c:strCache>
                <c:ptCount val="1"/>
                <c:pt idx="0">
                  <c:v>Italy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Analysis!$Q$3:$T$3</c:f>
              <c:strCache>
                <c:ptCount val="4"/>
                <c:pt idx="0">
                  <c:v>With other local governments/organizations</c:v>
                </c:pt>
                <c:pt idx="1">
                  <c:v>With upper levels of government</c:v>
                </c:pt>
                <c:pt idx="2">
                  <c:v>With external service providers</c:v>
                </c:pt>
                <c:pt idx="3">
                  <c:v>With professional bodies</c:v>
                </c:pt>
              </c:strCache>
            </c:strRef>
          </c:cat>
          <c:val>
            <c:numRef>
              <c:f>Analysis!$Q$6:$T$6</c:f>
              <c:numCache>
                <c:formatCode>0.00</c:formatCode>
                <c:ptCount val="4"/>
                <c:pt idx="0">
                  <c:v>3.61</c:v>
                </c:pt>
                <c:pt idx="1">
                  <c:v>3.2</c:v>
                </c:pt>
                <c:pt idx="2">
                  <c:v>3.66</c:v>
                </c:pt>
                <c:pt idx="3">
                  <c:v>3.25</c:v>
                </c:pt>
              </c:numCache>
            </c:numRef>
          </c:val>
          <c:extLst>
            <c:ext xmlns:c16="http://schemas.microsoft.com/office/drawing/2014/chart" uri="{C3380CC4-5D6E-409C-BE32-E72D297353CC}">
              <c16:uniqueId val="{00000001-8AEE-4BAC-B9BC-7934B8D530C8}"/>
            </c:ext>
          </c:extLst>
        </c:ser>
        <c:ser>
          <c:idx val="4"/>
          <c:order val="4"/>
          <c:tx>
            <c:strRef>
              <c:f>Analysis!$A$8</c:f>
              <c:strCache>
                <c:ptCount val="1"/>
                <c:pt idx="0">
                  <c:v>Germany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Analysis!$Q$3:$T$3</c:f>
              <c:strCache>
                <c:ptCount val="4"/>
                <c:pt idx="0">
                  <c:v>With other local governments/organizations</c:v>
                </c:pt>
                <c:pt idx="1">
                  <c:v>With upper levels of government</c:v>
                </c:pt>
                <c:pt idx="2">
                  <c:v>With external service providers</c:v>
                </c:pt>
                <c:pt idx="3">
                  <c:v>With professional bodies</c:v>
                </c:pt>
              </c:strCache>
            </c:strRef>
          </c:cat>
          <c:val>
            <c:numRef>
              <c:f>Analysis!$Q$8:$T$8</c:f>
              <c:numCache>
                <c:formatCode>0.00</c:formatCode>
                <c:ptCount val="4"/>
                <c:pt idx="0">
                  <c:v>3.8</c:v>
                </c:pt>
                <c:pt idx="1">
                  <c:v>3.7</c:v>
                </c:pt>
                <c:pt idx="2">
                  <c:v>3.6</c:v>
                </c:pt>
                <c:pt idx="3">
                  <c:v>3.4</c:v>
                </c:pt>
              </c:numCache>
            </c:numRef>
          </c:val>
          <c:extLst>
            <c:ext xmlns:c16="http://schemas.microsoft.com/office/drawing/2014/chart" uri="{C3380CC4-5D6E-409C-BE32-E72D297353CC}">
              <c16:uniqueId val="{00000002-8AEE-4BAC-B9BC-7934B8D530C8}"/>
            </c:ext>
          </c:extLst>
        </c:ser>
        <c:ser>
          <c:idx val="5"/>
          <c:order val="5"/>
          <c:tx>
            <c:strRef>
              <c:f>Analysis!$A$7</c:f>
              <c:strCache>
                <c:ptCount val="1"/>
                <c:pt idx="0">
                  <c:v>France</c:v>
                </c:pt>
              </c:strCache>
            </c:strRef>
          </c:tx>
          <c:spPr>
            <a:ln w="28575" cap="rnd">
              <a:gradFill>
                <a:gsLst>
                  <a:gs pos="1000">
                    <a:schemeClr val="accent1">
                      <a:lumMod val="45000"/>
                      <a:lumOff val="55000"/>
                    </a:schemeClr>
                  </a:gs>
                  <a:gs pos="2000">
                    <a:schemeClr val="accent3"/>
                  </a:gs>
                </a:gsLst>
                <a:lin ang="5400000" scaled="1"/>
              </a:gradFill>
              <a:round/>
            </a:ln>
            <a:effectLst/>
          </c:spPr>
          <c:marker>
            <c:symbol val="circle"/>
            <c:size val="5"/>
            <c:spPr>
              <a:solidFill>
                <a:schemeClr val="accent3"/>
              </a:solidFill>
              <a:ln w="9525">
                <a:solidFill>
                  <a:schemeClr val="accent3"/>
                </a:solidFill>
              </a:ln>
              <a:effectLst/>
            </c:spPr>
          </c:marker>
          <c:val>
            <c:numRef>
              <c:f>Analysis!$Q$7:$T$7</c:f>
              <c:numCache>
                <c:formatCode>0.00</c:formatCode>
                <c:ptCount val="4"/>
                <c:pt idx="0">
                  <c:v>3.64</c:v>
                </c:pt>
                <c:pt idx="1">
                  <c:v>2.86</c:v>
                </c:pt>
                <c:pt idx="2">
                  <c:v>3.81</c:v>
                </c:pt>
                <c:pt idx="3">
                  <c:v>3.91</c:v>
                </c:pt>
              </c:numCache>
            </c:numRef>
          </c:val>
          <c:extLst>
            <c:ext xmlns:c16="http://schemas.microsoft.com/office/drawing/2014/chart" uri="{C3380CC4-5D6E-409C-BE32-E72D297353CC}">
              <c16:uniqueId val="{00000003-8AEE-4BAC-B9BC-7934B8D530C8}"/>
            </c:ext>
          </c:extLst>
        </c:ser>
        <c:dLbls>
          <c:showLegendKey val="0"/>
          <c:showVal val="0"/>
          <c:showCatName val="0"/>
          <c:showSerName val="0"/>
          <c:showPercent val="0"/>
          <c:showBubbleSize val="0"/>
        </c:dLbls>
        <c:axId val="499961552"/>
        <c:axId val="496611424"/>
        <c:extLst>
          <c:ext xmlns:c15="http://schemas.microsoft.com/office/drawing/2012/chart" uri="{02D57815-91ED-43cb-92C2-25804820EDAC}">
            <c15:filteredRadarSeries>
              <c15:ser>
                <c:idx val="0"/>
                <c:order val="0"/>
                <c:tx>
                  <c:v>Series1</c:v>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Analysis!$Q$3:$T$3</c15:sqref>
                        </c15:formulaRef>
                      </c:ext>
                    </c:extLst>
                    <c:strCache>
                      <c:ptCount val="4"/>
                      <c:pt idx="0">
                        <c:v>With other local governments/organizations</c:v>
                      </c:pt>
                      <c:pt idx="1">
                        <c:v>With upper levels of government</c:v>
                      </c:pt>
                      <c:pt idx="2">
                        <c:v>With external service providers</c:v>
                      </c:pt>
                      <c:pt idx="3">
                        <c:v>With professional bodies</c:v>
                      </c:pt>
                    </c:strCache>
                  </c:strRef>
                </c:cat>
                <c:val>
                  <c:numRef>
                    <c:extLst>
                      <c:ext uri="{02D57815-91ED-43cb-92C2-25804820EDAC}">
                        <c15:formulaRef>
                          <c15:sqref>Analysis!$Q$4:$T$4</c15:sqref>
                        </c15:formulaRef>
                      </c:ext>
                    </c:extLst>
                    <c:numCache>
                      <c:formatCode>General</c:formatCode>
                      <c:ptCount val="4"/>
                    </c:numCache>
                  </c:numRef>
                </c:val>
                <c:extLst>
                  <c:ext xmlns:c16="http://schemas.microsoft.com/office/drawing/2014/chart" uri="{C3380CC4-5D6E-409C-BE32-E72D297353CC}">
                    <c16:uniqueId val="{00000004-8AEE-4BAC-B9BC-7934B8D530C8}"/>
                  </c:ext>
                </c:extLst>
              </c15:ser>
            </c15:filteredRadarSeries>
            <c15:filteredRadarSeries>
              <c15:ser>
                <c:idx val="3"/>
                <c:order val="3"/>
                <c:tx>
                  <c:v>Series4</c:v>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extLst xmlns:c15="http://schemas.microsoft.com/office/drawing/2012/chart">
                      <c:ext xmlns:c15="http://schemas.microsoft.com/office/drawing/2012/chart" uri="{02D57815-91ED-43cb-92C2-25804820EDAC}">
                        <c15:formulaRef>
                          <c15:sqref>Analysis!$Q$3:$T$3</c15:sqref>
                        </c15:formulaRef>
                      </c:ext>
                    </c:extLst>
                    <c:strCache>
                      <c:ptCount val="4"/>
                      <c:pt idx="0">
                        <c:v>With other local governments/organizations</c:v>
                      </c:pt>
                      <c:pt idx="1">
                        <c:v>With upper levels of government</c:v>
                      </c:pt>
                      <c:pt idx="2">
                        <c:v>With external service providers</c:v>
                      </c:pt>
                      <c:pt idx="3">
                        <c:v>With professional bodies</c:v>
                      </c:pt>
                    </c:strCache>
                  </c:strRef>
                </c:cat>
                <c:val>
                  <c:numRef>
                    <c:extLst xmlns:c15="http://schemas.microsoft.com/office/drawing/2012/chart">
                      <c:ext xmlns:c15="http://schemas.microsoft.com/office/drawing/2012/chart" uri="{02D57815-91ED-43cb-92C2-25804820EDAC}">
                        <c15:formulaRef>
                          <c15:sqref>Analysis!$Q$7:$T$7</c15:sqref>
                        </c15:formulaRef>
                      </c:ext>
                    </c:extLst>
                    <c:numCache>
                      <c:formatCode>0.00</c:formatCode>
                      <c:ptCount val="4"/>
                      <c:pt idx="0">
                        <c:v>3.64</c:v>
                      </c:pt>
                      <c:pt idx="1">
                        <c:v>2.86</c:v>
                      </c:pt>
                      <c:pt idx="2">
                        <c:v>3.81</c:v>
                      </c:pt>
                      <c:pt idx="3">
                        <c:v>3.91</c:v>
                      </c:pt>
                    </c:numCache>
                  </c:numRef>
                </c:val>
                <c:extLst xmlns:c15="http://schemas.microsoft.com/office/drawing/2012/chart">
                  <c:ext xmlns:c16="http://schemas.microsoft.com/office/drawing/2014/chart" uri="{C3380CC4-5D6E-409C-BE32-E72D297353CC}">
                    <c16:uniqueId val="{00000005-8AEE-4BAC-B9BC-7934B8D530C8}"/>
                  </c:ext>
                </c:extLst>
              </c15:ser>
            </c15:filteredRadarSeries>
          </c:ext>
        </c:extLst>
      </c:radarChart>
      <c:catAx>
        <c:axId val="49996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96611424"/>
        <c:crosses val="autoZero"/>
        <c:auto val="1"/>
        <c:lblAlgn val="ctr"/>
        <c:lblOffset val="100"/>
        <c:noMultiLvlLbl val="0"/>
      </c:catAx>
      <c:valAx>
        <c:axId val="496611424"/>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9996155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82233776598866"/>
          <c:y val="0.15151097829661941"/>
          <c:w val="0.476668896687441"/>
          <c:h val="0.67680273414128378"/>
        </c:manualLayout>
      </c:layout>
      <c:radarChart>
        <c:radarStyle val="marker"/>
        <c:varyColors val="0"/>
        <c:ser>
          <c:idx val="0"/>
          <c:order val="0"/>
          <c:tx>
            <c:strRef>
              <c:f>Analysis!$A$5</c:f>
              <c:strCache>
                <c:ptCount val="1"/>
                <c:pt idx="0">
                  <c:v>UK</c:v>
                </c:pt>
              </c:strCache>
            </c:strRef>
          </c:tx>
          <c:spPr>
            <a:ln w="28575" cap="rnd">
              <a:solidFill>
                <a:srgbClr val="FF9900"/>
              </a:solidFill>
              <a:round/>
            </a:ln>
            <a:effectLst/>
          </c:spPr>
          <c:marker>
            <c:symbol val="circle"/>
            <c:size val="5"/>
            <c:spPr>
              <a:solidFill>
                <a:srgbClr val="FF9900"/>
              </a:solidFill>
              <a:ln w="9525">
                <a:solidFill>
                  <a:srgbClr val="FF9900"/>
                </a:solidFill>
              </a:ln>
              <a:effectLst/>
            </c:spPr>
          </c:marker>
          <c:cat>
            <c:strRef>
              <c:f>Analysis!$Y$3:$AB$4</c:f>
              <c:strCache>
                <c:ptCount val="4"/>
                <c:pt idx="0">
                  <c:v>Analyse/assess risks associated to vulnerabilities</c:v>
                </c:pt>
                <c:pt idx="1">
                  <c:v>assess disuption probablity and impact</c:v>
                </c:pt>
                <c:pt idx="2">
                  <c:v>drive disruptions probability and impact</c:v>
                </c:pt>
                <c:pt idx="3">
                  <c:v>engage in contingency planning</c:v>
                </c:pt>
              </c:strCache>
            </c:strRef>
          </c:cat>
          <c:val>
            <c:numRef>
              <c:f>Analysis!$Y$5:$AB$5</c:f>
              <c:numCache>
                <c:formatCode>0.00</c:formatCode>
                <c:ptCount val="4"/>
                <c:pt idx="0">
                  <c:v>4.1851851851851851</c:v>
                </c:pt>
                <c:pt idx="1">
                  <c:v>3.9629629629629628</c:v>
                </c:pt>
                <c:pt idx="2">
                  <c:v>3.9537037037037037</c:v>
                </c:pt>
                <c:pt idx="3">
                  <c:v>4.0555555555555554</c:v>
                </c:pt>
              </c:numCache>
            </c:numRef>
          </c:val>
          <c:extLst>
            <c:ext xmlns:c16="http://schemas.microsoft.com/office/drawing/2014/chart" uri="{C3380CC4-5D6E-409C-BE32-E72D297353CC}">
              <c16:uniqueId val="{00000000-3EA7-48DB-ABBD-929B3E5B9EC7}"/>
            </c:ext>
          </c:extLst>
        </c:ser>
        <c:ser>
          <c:idx val="1"/>
          <c:order val="1"/>
          <c:tx>
            <c:strRef>
              <c:f>Analysis!$A$6</c:f>
              <c:strCache>
                <c:ptCount val="1"/>
                <c:pt idx="0">
                  <c:v>Italy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Analysis!$Y$3:$AB$4</c:f>
              <c:strCache>
                <c:ptCount val="4"/>
                <c:pt idx="0">
                  <c:v>Analyse/assess risks associated to vulnerabilities</c:v>
                </c:pt>
                <c:pt idx="1">
                  <c:v>assess disuption probablity and impact</c:v>
                </c:pt>
                <c:pt idx="2">
                  <c:v>drive disruptions probability and impact</c:v>
                </c:pt>
                <c:pt idx="3">
                  <c:v>engage in contingency planning</c:v>
                </c:pt>
              </c:strCache>
            </c:strRef>
          </c:cat>
          <c:val>
            <c:numRef>
              <c:f>Analysis!$Y$6:$AB$6</c:f>
              <c:numCache>
                <c:formatCode>0.00</c:formatCode>
                <c:ptCount val="4"/>
                <c:pt idx="0">
                  <c:v>3</c:v>
                </c:pt>
                <c:pt idx="1">
                  <c:v>3</c:v>
                </c:pt>
                <c:pt idx="2">
                  <c:v>2.99</c:v>
                </c:pt>
                <c:pt idx="3">
                  <c:v>2.87</c:v>
                </c:pt>
              </c:numCache>
            </c:numRef>
          </c:val>
          <c:extLst>
            <c:ext xmlns:c16="http://schemas.microsoft.com/office/drawing/2014/chart" uri="{C3380CC4-5D6E-409C-BE32-E72D297353CC}">
              <c16:uniqueId val="{00000001-3EA7-48DB-ABBD-929B3E5B9EC7}"/>
            </c:ext>
          </c:extLst>
        </c:ser>
        <c:ser>
          <c:idx val="2"/>
          <c:order val="2"/>
          <c:tx>
            <c:strRef>
              <c:f>Analysis!$A$7</c:f>
              <c:strCache>
                <c:ptCount val="1"/>
                <c:pt idx="0">
                  <c:v>France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Analysis!$Y$3:$AB$4</c:f>
              <c:strCache>
                <c:ptCount val="4"/>
                <c:pt idx="0">
                  <c:v>Analyse/assess risks associated to vulnerabilities</c:v>
                </c:pt>
                <c:pt idx="1">
                  <c:v>assess disuption probablity and impact</c:v>
                </c:pt>
                <c:pt idx="2">
                  <c:v>drive disruptions probability and impact</c:v>
                </c:pt>
                <c:pt idx="3">
                  <c:v>engage in contingency planning</c:v>
                </c:pt>
              </c:strCache>
            </c:strRef>
          </c:cat>
          <c:val>
            <c:numRef>
              <c:f>Analysis!$Y$7:$AB$7</c:f>
              <c:numCache>
                <c:formatCode>0.00</c:formatCode>
                <c:ptCount val="4"/>
                <c:pt idx="0">
                  <c:v>3.21</c:v>
                </c:pt>
                <c:pt idx="1">
                  <c:v>3.1</c:v>
                </c:pt>
                <c:pt idx="2">
                  <c:v>3.47</c:v>
                </c:pt>
                <c:pt idx="3">
                  <c:v>3.32</c:v>
                </c:pt>
              </c:numCache>
            </c:numRef>
          </c:val>
          <c:extLst>
            <c:ext xmlns:c16="http://schemas.microsoft.com/office/drawing/2014/chart" uri="{C3380CC4-5D6E-409C-BE32-E72D297353CC}">
              <c16:uniqueId val="{00000002-3EA7-48DB-ABBD-929B3E5B9EC7}"/>
            </c:ext>
          </c:extLst>
        </c:ser>
        <c:ser>
          <c:idx val="3"/>
          <c:order val="3"/>
          <c:tx>
            <c:strRef>
              <c:f>Analysis!$A$8</c:f>
              <c:strCache>
                <c:ptCount val="1"/>
                <c:pt idx="0">
                  <c:v>Germany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Analysis!$Y$3:$AB$4</c:f>
              <c:strCache>
                <c:ptCount val="4"/>
                <c:pt idx="0">
                  <c:v>Analyse/assess risks associated to vulnerabilities</c:v>
                </c:pt>
                <c:pt idx="1">
                  <c:v>assess disuption probablity and impact</c:v>
                </c:pt>
                <c:pt idx="2">
                  <c:v>drive disruptions probability and impact</c:v>
                </c:pt>
                <c:pt idx="3">
                  <c:v>engage in contingency planning</c:v>
                </c:pt>
              </c:strCache>
            </c:strRef>
          </c:cat>
          <c:val>
            <c:numRef>
              <c:f>Analysis!$Y$8:$AB$8</c:f>
              <c:numCache>
                <c:formatCode>0.00</c:formatCode>
                <c:ptCount val="4"/>
                <c:pt idx="0">
                  <c:v>2.9</c:v>
                </c:pt>
                <c:pt idx="1">
                  <c:v>2.8</c:v>
                </c:pt>
                <c:pt idx="2">
                  <c:v>2.8</c:v>
                </c:pt>
                <c:pt idx="3">
                  <c:v>2.8</c:v>
                </c:pt>
              </c:numCache>
            </c:numRef>
          </c:val>
          <c:extLst>
            <c:ext xmlns:c16="http://schemas.microsoft.com/office/drawing/2014/chart" uri="{C3380CC4-5D6E-409C-BE32-E72D297353CC}">
              <c16:uniqueId val="{00000003-3EA7-48DB-ABBD-929B3E5B9EC7}"/>
            </c:ext>
          </c:extLst>
        </c:ser>
        <c:dLbls>
          <c:showLegendKey val="0"/>
          <c:showVal val="0"/>
          <c:showCatName val="0"/>
          <c:showSerName val="0"/>
          <c:showPercent val="0"/>
          <c:showBubbleSize val="0"/>
        </c:dLbls>
        <c:axId val="507274864"/>
        <c:axId val="496583136"/>
      </c:radarChart>
      <c:catAx>
        <c:axId val="50727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6583136"/>
        <c:crosses val="autoZero"/>
        <c:auto val="1"/>
        <c:lblAlgn val="ctr"/>
        <c:lblOffset val="100"/>
        <c:noMultiLvlLbl val="0"/>
      </c:catAx>
      <c:valAx>
        <c:axId val="496583136"/>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0727486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23223845653638"/>
          <c:y val="0.15758250432778806"/>
          <c:w val="0.52197626579922662"/>
          <c:h val="0.63762413234610871"/>
        </c:manualLayout>
      </c:layout>
      <c:radarChart>
        <c:radarStyle val="marker"/>
        <c:varyColors val="0"/>
        <c:ser>
          <c:idx val="0"/>
          <c:order val="0"/>
          <c:tx>
            <c:strRef>
              <c:f>Analysis!$A$5</c:f>
              <c:strCache>
                <c:ptCount val="1"/>
                <c:pt idx="0">
                  <c:v>UK</c:v>
                </c:pt>
              </c:strCache>
            </c:strRef>
          </c:tx>
          <c:spPr>
            <a:ln w="28575" cap="rnd">
              <a:solidFill>
                <a:srgbClr val="FF9900"/>
              </a:solidFill>
              <a:round/>
            </a:ln>
            <a:effectLst/>
          </c:spPr>
          <c:marker>
            <c:symbol val="circle"/>
            <c:size val="5"/>
            <c:spPr>
              <a:solidFill>
                <a:srgbClr val="FF9900"/>
              </a:solidFill>
              <a:ln w="9525">
                <a:solidFill>
                  <a:srgbClr val="FF9900"/>
                </a:solidFill>
              </a:ln>
              <a:effectLst/>
            </c:spPr>
          </c:marker>
          <c:cat>
            <c:strRef>
              <c:f>Analysis!$AG$3:$AJ$4</c:f>
              <c:strCache>
                <c:ptCount val="4"/>
                <c:pt idx="0">
                  <c:v>to express different points of view</c:v>
                </c:pt>
                <c:pt idx="1">
                  <c:v>to identfy/point at potential problems</c:v>
                </c:pt>
                <c:pt idx="2">
                  <c:v>to challenge the way things are done</c:v>
                </c:pt>
                <c:pt idx="3">
                  <c:v>to report information regarded as 'bad'</c:v>
                </c:pt>
              </c:strCache>
            </c:strRef>
          </c:cat>
          <c:val>
            <c:numRef>
              <c:f>Analysis!$AG$5:$AJ$5</c:f>
              <c:numCache>
                <c:formatCode>0.00</c:formatCode>
                <c:ptCount val="4"/>
                <c:pt idx="0">
                  <c:v>3.8981481481481484</c:v>
                </c:pt>
                <c:pt idx="1">
                  <c:v>4.0740740740740744</c:v>
                </c:pt>
                <c:pt idx="2">
                  <c:v>3.8333333333333335</c:v>
                </c:pt>
                <c:pt idx="3">
                  <c:v>3.8611111111111112</c:v>
                </c:pt>
              </c:numCache>
            </c:numRef>
          </c:val>
          <c:extLst>
            <c:ext xmlns:c16="http://schemas.microsoft.com/office/drawing/2014/chart" uri="{C3380CC4-5D6E-409C-BE32-E72D297353CC}">
              <c16:uniqueId val="{00000000-35D3-45A7-BE54-1C1E120DE888}"/>
            </c:ext>
          </c:extLst>
        </c:ser>
        <c:ser>
          <c:idx val="1"/>
          <c:order val="1"/>
          <c:tx>
            <c:strRef>
              <c:f>Analysis!$A$6</c:f>
              <c:strCache>
                <c:ptCount val="1"/>
                <c:pt idx="0">
                  <c:v>Italy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Analysis!$AG$3:$AJ$4</c:f>
              <c:strCache>
                <c:ptCount val="4"/>
                <c:pt idx="0">
                  <c:v>to express different points of view</c:v>
                </c:pt>
                <c:pt idx="1">
                  <c:v>to identfy/point at potential problems</c:v>
                </c:pt>
                <c:pt idx="2">
                  <c:v>to challenge the way things are done</c:v>
                </c:pt>
                <c:pt idx="3">
                  <c:v>to report information regarded as 'bad'</c:v>
                </c:pt>
              </c:strCache>
            </c:strRef>
          </c:cat>
          <c:val>
            <c:numRef>
              <c:f>Analysis!$AG$6:$AJ$6</c:f>
              <c:numCache>
                <c:formatCode>0.00</c:formatCode>
                <c:ptCount val="4"/>
                <c:pt idx="0">
                  <c:v>3.44</c:v>
                </c:pt>
                <c:pt idx="1">
                  <c:v>3.56</c:v>
                </c:pt>
                <c:pt idx="2">
                  <c:v>3.22</c:v>
                </c:pt>
                <c:pt idx="3">
                  <c:v>3.07</c:v>
                </c:pt>
              </c:numCache>
            </c:numRef>
          </c:val>
          <c:extLst>
            <c:ext xmlns:c16="http://schemas.microsoft.com/office/drawing/2014/chart" uri="{C3380CC4-5D6E-409C-BE32-E72D297353CC}">
              <c16:uniqueId val="{00000001-35D3-45A7-BE54-1C1E120DE888}"/>
            </c:ext>
          </c:extLst>
        </c:ser>
        <c:ser>
          <c:idx val="2"/>
          <c:order val="2"/>
          <c:tx>
            <c:strRef>
              <c:f>Analysis!$A$7</c:f>
              <c:strCache>
                <c:ptCount val="1"/>
                <c:pt idx="0">
                  <c:v>France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Analysis!$AG$3:$AJ$4</c:f>
              <c:strCache>
                <c:ptCount val="4"/>
                <c:pt idx="0">
                  <c:v>to express different points of view</c:v>
                </c:pt>
                <c:pt idx="1">
                  <c:v>to identfy/point at potential problems</c:v>
                </c:pt>
                <c:pt idx="2">
                  <c:v>to challenge the way things are done</c:v>
                </c:pt>
                <c:pt idx="3">
                  <c:v>to report information regarded as 'bad'</c:v>
                </c:pt>
              </c:strCache>
            </c:strRef>
          </c:cat>
          <c:val>
            <c:numRef>
              <c:f>Analysis!$AG$7:$AJ$7</c:f>
              <c:numCache>
                <c:formatCode>0.00</c:formatCode>
                <c:ptCount val="4"/>
                <c:pt idx="0">
                  <c:v>3.56</c:v>
                </c:pt>
                <c:pt idx="1">
                  <c:v>4.01</c:v>
                </c:pt>
                <c:pt idx="2">
                  <c:v>3.4</c:v>
                </c:pt>
                <c:pt idx="3">
                  <c:v>3.79</c:v>
                </c:pt>
              </c:numCache>
            </c:numRef>
          </c:val>
          <c:extLst>
            <c:ext xmlns:c16="http://schemas.microsoft.com/office/drawing/2014/chart" uri="{C3380CC4-5D6E-409C-BE32-E72D297353CC}">
              <c16:uniqueId val="{00000002-35D3-45A7-BE54-1C1E120DE888}"/>
            </c:ext>
          </c:extLst>
        </c:ser>
        <c:ser>
          <c:idx val="3"/>
          <c:order val="3"/>
          <c:tx>
            <c:strRef>
              <c:f>Analysis!$A$8</c:f>
              <c:strCache>
                <c:ptCount val="1"/>
                <c:pt idx="0">
                  <c:v>Germany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Analysis!$AG$3:$AJ$4</c:f>
              <c:strCache>
                <c:ptCount val="4"/>
                <c:pt idx="0">
                  <c:v>to express different points of view</c:v>
                </c:pt>
                <c:pt idx="1">
                  <c:v>to identfy/point at potential problems</c:v>
                </c:pt>
                <c:pt idx="2">
                  <c:v>to challenge the way things are done</c:v>
                </c:pt>
                <c:pt idx="3">
                  <c:v>to report information regarded as 'bad'</c:v>
                </c:pt>
              </c:strCache>
            </c:strRef>
          </c:cat>
          <c:val>
            <c:numRef>
              <c:f>Analysis!$AG$8:$AJ$8</c:f>
              <c:numCache>
                <c:formatCode>0.00</c:formatCode>
                <c:ptCount val="4"/>
                <c:pt idx="0">
                  <c:v>3.7</c:v>
                </c:pt>
                <c:pt idx="1">
                  <c:v>3.8</c:v>
                </c:pt>
                <c:pt idx="2">
                  <c:v>3.5</c:v>
                </c:pt>
                <c:pt idx="3">
                  <c:v>3.5</c:v>
                </c:pt>
              </c:numCache>
            </c:numRef>
          </c:val>
          <c:extLst>
            <c:ext xmlns:c16="http://schemas.microsoft.com/office/drawing/2014/chart" uri="{C3380CC4-5D6E-409C-BE32-E72D297353CC}">
              <c16:uniqueId val="{00000003-35D3-45A7-BE54-1C1E120DE888}"/>
            </c:ext>
          </c:extLst>
        </c:ser>
        <c:dLbls>
          <c:showLegendKey val="0"/>
          <c:showVal val="0"/>
          <c:showCatName val="0"/>
          <c:showSerName val="0"/>
          <c:showPercent val="0"/>
          <c:showBubbleSize val="0"/>
        </c:dLbls>
        <c:axId val="499936880"/>
        <c:axId val="496591040"/>
      </c:radarChart>
      <c:catAx>
        <c:axId val="499936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6591040"/>
        <c:crosses val="autoZero"/>
        <c:auto val="1"/>
        <c:lblAlgn val="ctr"/>
        <c:lblOffset val="100"/>
        <c:noMultiLvlLbl val="0"/>
      </c:catAx>
      <c:valAx>
        <c:axId val="496591040"/>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99936880"/>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0304291833519"/>
          <c:y val="4.4455744894669795E-2"/>
          <c:w val="0.73809584120788674"/>
          <c:h val="0.8673939545914956"/>
        </c:manualLayout>
      </c:layout>
      <c:barChart>
        <c:barDir val="col"/>
        <c:grouping val="percentStacked"/>
        <c:varyColors val="0"/>
        <c:ser>
          <c:idx val="0"/>
          <c:order val="0"/>
          <c:tx>
            <c:strRef>
              <c:f>Sheet1!$AQ$25</c:f>
              <c:strCache>
                <c:ptCount val="1"/>
                <c:pt idx="0">
                  <c:v>No Threat at All</c:v>
                </c:pt>
              </c:strCache>
            </c:strRef>
          </c:tx>
          <c:spPr>
            <a:solidFill>
              <a:srgbClr val="00B050"/>
            </a:solidFill>
            <a:ln>
              <a:noFill/>
            </a:ln>
            <a:effectLst/>
          </c:spPr>
          <c:invertIfNegative val="0"/>
          <c:cat>
            <c:strRef>
              <c:f>Sheet1!$AP$26:$AP$29</c:f>
              <c:strCache>
                <c:ptCount val="4"/>
                <c:pt idx="0">
                  <c:v>UK</c:v>
                </c:pt>
                <c:pt idx="1">
                  <c:v>Italy</c:v>
                </c:pt>
                <c:pt idx="2">
                  <c:v>France </c:v>
                </c:pt>
                <c:pt idx="3">
                  <c:v>Germany</c:v>
                </c:pt>
              </c:strCache>
            </c:strRef>
          </c:cat>
          <c:val>
            <c:numRef>
              <c:f>Sheet1!$AQ$26:$AQ$29</c:f>
              <c:numCache>
                <c:formatCode>General</c:formatCode>
                <c:ptCount val="4"/>
                <c:pt idx="0">
                  <c:v>0</c:v>
                </c:pt>
                <c:pt idx="1">
                  <c:v>2</c:v>
                </c:pt>
                <c:pt idx="2">
                  <c:v>1</c:v>
                </c:pt>
                <c:pt idx="3">
                  <c:v>9</c:v>
                </c:pt>
              </c:numCache>
            </c:numRef>
          </c:val>
          <c:extLst>
            <c:ext xmlns:c16="http://schemas.microsoft.com/office/drawing/2014/chart" uri="{C3380CC4-5D6E-409C-BE32-E72D297353CC}">
              <c16:uniqueId val="{00000000-D771-47EF-BB70-0087CE493A8C}"/>
            </c:ext>
          </c:extLst>
        </c:ser>
        <c:ser>
          <c:idx val="1"/>
          <c:order val="1"/>
          <c:tx>
            <c:strRef>
              <c:f>Sheet1!$AR$25</c:f>
              <c:strCache>
                <c:ptCount val="1"/>
                <c:pt idx="0">
                  <c:v>Minor Threat</c:v>
                </c:pt>
              </c:strCache>
            </c:strRef>
          </c:tx>
          <c:spPr>
            <a:solidFill>
              <a:srgbClr val="92D050"/>
            </a:solidFill>
            <a:ln>
              <a:noFill/>
            </a:ln>
            <a:effectLst/>
          </c:spPr>
          <c:invertIfNegative val="0"/>
          <c:cat>
            <c:strRef>
              <c:f>Sheet1!$AP$26:$AP$29</c:f>
              <c:strCache>
                <c:ptCount val="4"/>
                <c:pt idx="0">
                  <c:v>UK</c:v>
                </c:pt>
                <c:pt idx="1">
                  <c:v>Italy</c:v>
                </c:pt>
                <c:pt idx="2">
                  <c:v>France </c:v>
                </c:pt>
                <c:pt idx="3">
                  <c:v>Germany</c:v>
                </c:pt>
              </c:strCache>
            </c:strRef>
          </c:cat>
          <c:val>
            <c:numRef>
              <c:f>Sheet1!$AR$26:$AR$29</c:f>
              <c:numCache>
                <c:formatCode>General</c:formatCode>
                <c:ptCount val="4"/>
                <c:pt idx="0">
                  <c:v>12</c:v>
                </c:pt>
                <c:pt idx="1">
                  <c:v>23</c:v>
                </c:pt>
                <c:pt idx="2">
                  <c:v>20</c:v>
                </c:pt>
                <c:pt idx="3">
                  <c:v>34</c:v>
                </c:pt>
              </c:numCache>
            </c:numRef>
          </c:val>
          <c:extLst>
            <c:ext xmlns:c16="http://schemas.microsoft.com/office/drawing/2014/chart" uri="{C3380CC4-5D6E-409C-BE32-E72D297353CC}">
              <c16:uniqueId val="{00000001-D771-47EF-BB70-0087CE493A8C}"/>
            </c:ext>
          </c:extLst>
        </c:ser>
        <c:ser>
          <c:idx val="2"/>
          <c:order val="2"/>
          <c:tx>
            <c:strRef>
              <c:f>Sheet1!$AS$25</c:f>
              <c:strCache>
                <c:ptCount val="1"/>
                <c:pt idx="0">
                  <c:v>A Moderate Threat</c:v>
                </c:pt>
              </c:strCache>
            </c:strRef>
          </c:tx>
          <c:spPr>
            <a:solidFill>
              <a:srgbClr val="FFFF00"/>
            </a:solidFill>
            <a:ln>
              <a:noFill/>
            </a:ln>
            <a:effectLst/>
          </c:spPr>
          <c:invertIfNegative val="0"/>
          <c:cat>
            <c:strRef>
              <c:f>Sheet1!$AP$26:$AP$29</c:f>
              <c:strCache>
                <c:ptCount val="4"/>
                <c:pt idx="0">
                  <c:v>UK</c:v>
                </c:pt>
                <c:pt idx="1">
                  <c:v>Italy</c:v>
                </c:pt>
                <c:pt idx="2">
                  <c:v>France </c:v>
                </c:pt>
                <c:pt idx="3">
                  <c:v>Germany</c:v>
                </c:pt>
              </c:strCache>
            </c:strRef>
          </c:cat>
          <c:val>
            <c:numRef>
              <c:f>Sheet1!$AS$26:$AS$29</c:f>
              <c:numCache>
                <c:formatCode>General</c:formatCode>
                <c:ptCount val="4"/>
                <c:pt idx="0">
                  <c:v>26</c:v>
                </c:pt>
                <c:pt idx="1">
                  <c:v>36</c:v>
                </c:pt>
                <c:pt idx="2">
                  <c:v>50</c:v>
                </c:pt>
                <c:pt idx="3">
                  <c:v>38</c:v>
                </c:pt>
              </c:numCache>
            </c:numRef>
          </c:val>
          <c:extLst>
            <c:ext xmlns:c16="http://schemas.microsoft.com/office/drawing/2014/chart" uri="{C3380CC4-5D6E-409C-BE32-E72D297353CC}">
              <c16:uniqueId val="{00000002-D771-47EF-BB70-0087CE493A8C}"/>
            </c:ext>
          </c:extLst>
        </c:ser>
        <c:ser>
          <c:idx val="3"/>
          <c:order val="3"/>
          <c:tx>
            <c:strRef>
              <c:f>Sheet1!$AT$25</c:f>
              <c:strCache>
                <c:ptCount val="1"/>
                <c:pt idx="0">
                  <c:v>A Considerable Threat</c:v>
                </c:pt>
              </c:strCache>
            </c:strRef>
          </c:tx>
          <c:spPr>
            <a:solidFill>
              <a:srgbClr val="FFC000"/>
            </a:solidFill>
            <a:ln>
              <a:noFill/>
            </a:ln>
            <a:effectLst/>
          </c:spPr>
          <c:invertIfNegative val="0"/>
          <c:cat>
            <c:strRef>
              <c:f>Sheet1!$AP$26:$AP$29</c:f>
              <c:strCache>
                <c:ptCount val="4"/>
                <c:pt idx="0">
                  <c:v>UK</c:v>
                </c:pt>
                <c:pt idx="1">
                  <c:v>Italy</c:v>
                </c:pt>
                <c:pt idx="2">
                  <c:v>France </c:v>
                </c:pt>
                <c:pt idx="3">
                  <c:v>Germany</c:v>
                </c:pt>
              </c:strCache>
            </c:strRef>
          </c:cat>
          <c:val>
            <c:numRef>
              <c:f>Sheet1!$AT$26:$AT$29</c:f>
              <c:numCache>
                <c:formatCode>General</c:formatCode>
                <c:ptCount val="4"/>
                <c:pt idx="0">
                  <c:v>42</c:v>
                </c:pt>
                <c:pt idx="1">
                  <c:v>33</c:v>
                </c:pt>
                <c:pt idx="2">
                  <c:v>26</c:v>
                </c:pt>
                <c:pt idx="3">
                  <c:v>15</c:v>
                </c:pt>
              </c:numCache>
            </c:numRef>
          </c:val>
          <c:extLst>
            <c:ext xmlns:c16="http://schemas.microsoft.com/office/drawing/2014/chart" uri="{C3380CC4-5D6E-409C-BE32-E72D297353CC}">
              <c16:uniqueId val="{00000003-D771-47EF-BB70-0087CE493A8C}"/>
            </c:ext>
          </c:extLst>
        </c:ser>
        <c:ser>
          <c:idx val="4"/>
          <c:order val="4"/>
          <c:tx>
            <c:strRef>
              <c:f>Sheet1!$AU$25</c:f>
              <c:strCache>
                <c:ptCount val="1"/>
                <c:pt idx="0">
                  <c:v>A Major Threat</c:v>
                </c:pt>
              </c:strCache>
            </c:strRef>
          </c:tx>
          <c:spPr>
            <a:solidFill>
              <a:srgbClr val="FF0000"/>
            </a:solidFill>
            <a:ln>
              <a:noFill/>
            </a:ln>
            <a:effectLst/>
          </c:spPr>
          <c:invertIfNegative val="0"/>
          <c:cat>
            <c:strRef>
              <c:f>Sheet1!$AP$26:$AP$29</c:f>
              <c:strCache>
                <c:ptCount val="4"/>
                <c:pt idx="0">
                  <c:v>UK</c:v>
                </c:pt>
                <c:pt idx="1">
                  <c:v>Italy</c:v>
                </c:pt>
                <c:pt idx="2">
                  <c:v>France </c:v>
                </c:pt>
                <c:pt idx="3">
                  <c:v>Germany</c:v>
                </c:pt>
              </c:strCache>
            </c:strRef>
          </c:cat>
          <c:val>
            <c:numRef>
              <c:f>Sheet1!$AU$26:$AU$29</c:f>
              <c:numCache>
                <c:formatCode>General</c:formatCode>
                <c:ptCount val="4"/>
                <c:pt idx="0">
                  <c:v>20</c:v>
                </c:pt>
                <c:pt idx="1">
                  <c:v>6</c:v>
                </c:pt>
                <c:pt idx="2">
                  <c:v>3</c:v>
                </c:pt>
                <c:pt idx="3">
                  <c:v>3</c:v>
                </c:pt>
              </c:numCache>
            </c:numRef>
          </c:val>
          <c:extLst>
            <c:ext xmlns:c16="http://schemas.microsoft.com/office/drawing/2014/chart" uri="{C3380CC4-5D6E-409C-BE32-E72D297353CC}">
              <c16:uniqueId val="{00000004-D771-47EF-BB70-0087CE493A8C}"/>
            </c:ext>
          </c:extLst>
        </c:ser>
        <c:dLbls>
          <c:showLegendKey val="0"/>
          <c:showVal val="0"/>
          <c:showCatName val="0"/>
          <c:showSerName val="0"/>
          <c:showPercent val="0"/>
          <c:showBubbleSize val="0"/>
        </c:dLbls>
        <c:gapWidth val="150"/>
        <c:overlap val="100"/>
        <c:axId val="1533439904"/>
        <c:axId val="1132970832"/>
      </c:barChart>
      <c:catAx>
        <c:axId val="1533439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32970832"/>
        <c:crosses val="autoZero"/>
        <c:auto val="1"/>
        <c:lblAlgn val="ctr"/>
        <c:lblOffset val="100"/>
        <c:noMultiLvlLbl val="0"/>
      </c:catAx>
      <c:valAx>
        <c:axId val="1132970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533439904"/>
        <c:crosses val="autoZero"/>
        <c:crossBetween val="between"/>
      </c:valAx>
      <c:spPr>
        <a:noFill/>
        <a:ln>
          <a:noFill/>
        </a:ln>
        <a:effectLst/>
      </c:spPr>
    </c:plotArea>
    <c:legend>
      <c:legendPos val="l"/>
      <c:layout>
        <c:manualLayout>
          <c:xMode val="edge"/>
          <c:yMode val="edge"/>
          <c:x val="1.1086967375486605E-2"/>
          <c:y val="0.18612859834568621"/>
          <c:w val="0.151881045417634"/>
          <c:h val="0.684322524042538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01164390881154"/>
          <c:y val="4.1621064521584303E-2"/>
          <c:w val="0.71759886272517048"/>
          <c:h val="0.86123493267900242"/>
        </c:manualLayout>
      </c:layout>
      <c:barChart>
        <c:barDir val="col"/>
        <c:grouping val="percentStacked"/>
        <c:varyColors val="0"/>
        <c:ser>
          <c:idx val="0"/>
          <c:order val="0"/>
          <c:tx>
            <c:strRef>
              <c:f>Sheet1!$AQ$33</c:f>
              <c:strCache>
                <c:ptCount val="1"/>
                <c:pt idx="0">
                  <c:v>No Opportunity at All</c:v>
                </c:pt>
              </c:strCache>
            </c:strRef>
          </c:tx>
          <c:spPr>
            <a:solidFill>
              <a:srgbClr val="FF0000"/>
            </a:solidFill>
            <a:ln>
              <a:noFill/>
            </a:ln>
            <a:effectLst/>
          </c:spPr>
          <c:invertIfNegative val="0"/>
          <c:cat>
            <c:strRef>
              <c:f>Sheet1!$AP$34:$AP$37</c:f>
              <c:strCache>
                <c:ptCount val="4"/>
                <c:pt idx="0">
                  <c:v>UK</c:v>
                </c:pt>
                <c:pt idx="1">
                  <c:v>Italy</c:v>
                </c:pt>
                <c:pt idx="2">
                  <c:v>France </c:v>
                </c:pt>
                <c:pt idx="3">
                  <c:v>Germany</c:v>
                </c:pt>
              </c:strCache>
            </c:strRef>
          </c:cat>
          <c:val>
            <c:numRef>
              <c:f>Sheet1!$AQ$34:$AQ$37</c:f>
              <c:numCache>
                <c:formatCode>General</c:formatCode>
                <c:ptCount val="4"/>
                <c:pt idx="0">
                  <c:v>0</c:v>
                </c:pt>
                <c:pt idx="1">
                  <c:v>30</c:v>
                </c:pt>
                <c:pt idx="2">
                  <c:v>12</c:v>
                </c:pt>
                <c:pt idx="3">
                  <c:v>4</c:v>
                </c:pt>
              </c:numCache>
            </c:numRef>
          </c:val>
          <c:extLst>
            <c:ext xmlns:c16="http://schemas.microsoft.com/office/drawing/2014/chart" uri="{C3380CC4-5D6E-409C-BE32-E72D297353CC}">
              <c16:uniqueId val="{00000000-9658-4678-8F06-BE18678B26BE}"/>
            </c:ext>
          </c:extLst>
        </c:ser>
        <c:ser>
          <c:idx val="1"/>
          <c:order val="1"/>
          <c:tx>
            <c:strRef>
              <c:f>Sheet1!$AR$33</c:f>
              <c:strCache>
                <c:ptCount val="1"/>
                <c:pt idx="0">
                  <c:v>Minor Opportunity</c:v>
                </c:pt>
              </c:strCache>
            </c:strRef>
          </c:tx>
          <c:spPr>
            <a:solidFill>
              <a:srgbClr val="FFC000"/>
            </a:solidFill>
            <a:ln>
              <a:noFill/>
            </a:ln>
            <a:effectLst/>
          </c:spPr>
          <c:invertIfNegative val="0"/>
          <c:cat>
            <c:strRef>
              <c:f>Sheet1!$AP$34:$AP$37</c:f>
              <c:strCache>
                <c:ptCount val="4"/>
                <c:pt idx="0">
                  <c:v>UK</c:v>
                </c:pt>
                <c:pt idx="1">
                  <c:v>Italy</c:v>
                </c:pt>
                <c:pt idx="2">
                  <c:v>France </c:v>
                </c:pt>
                <c:pt idx="3">
                  <c:v>Germany</c:v>
                </c:pt>
              </c:strCache>
            </c:strRef>
          </c:cat>
          <c:val>
            <c:numRef>
              <c:f>Sheet1!$AR$34:$AR$37</c:f>
              <c:numCache>
                <c:formatCode>General</c:formatCode>
                <c:ptCount val="4"/>
                <c:pt idx="0">
                  <c:v>6</c:v>
                </c:pt>
                <c:pt idx="1">
                  <c:v>30</c:v>
                </c:pt>
                <c:pt idx="2">
                  <c:v>27</c:v>
                </c:pt>
                <c:pt idx="3">
                  <c:v>14</c:v>
                </c:pt>
              </c:numCache>
            </c:numRef>
          </c:val>
          <c:extLst>
            <c:ext xmlns:c16="http://schemas.microsoft.com/office/drawing/2014/chart" uri="{C3380CC4-5D6E-409C-BE32-E72D297353CC}">
              <c16:uniqueId val="{00000001-9658-4678-8F06-BE18678B26BE}"/>
            </c:ext>
          </c:extLst>
        </c:ser>
        <c:ser>
          <c:idx val="2"/>
          <c:order val="2"/>
          <c:tx>
            <c:strRef>
              <c:f>Sheet1!$AS$33</c:f>
              <c:strCache>
                <c:ptCount val="1"/>
                <c:pt idx="0">
                  <c:v>A Moderate Opportunity</c:v>
                </c:pt>
              </c:strCache>
            </c:strRef>
          </c:tx>
          <c:spPr>
            <a:solidFill>
              <a:srgbClr val="FFFF00"/>
            </a:solidFill>
            <a:ln>
              <a:noFill/>
            </a:ln>
            <a:effectLst/>
          </c:spPr>
          <c:invertIfNegative val="0"/>
          <c:cat>
            <c:strRef>
              <c:f>Sheet1!$AP$34:$AP$37</c:f>
              <c:strCache>
                <c:ptCount val="4"/>
                <c:pt idx="0">
                  <c:v>UK</c:v>
                </c:pt>
                <c:pt idx="1">
                  <c:v>Italy</c:v>
                </c:pt>
                <c:pt idx="2">
                  <c:v>France </c:v>
                </c:pt>
                <c:pt idx="3">
                  <c:v>Germany</c:v>
                </c:pt>
              </c:strCache>
            </c:strRef>
          </c:cat>
          <c:val>
            <c:numRef>
              <c:f>Sheet1!$AS$34:$AS$37</c:f>
              <c:numCache>
                <c:formatCode>General</c:formatCode>
                <c:ptCount val="4"/>
                <c:pt idx="0">
                  <c:v>24</c:v>
                </c:pt>
                <c:pt idx="1">
                  <c:v>24</c:v>
                </c:pt>
                <c:pt idx="2">
                  <c:v>34</c:v>
                </c:pt>
                <c:pt idx="3">
                  <c:v>47</c:v>
                </c:pt>
              </c:numCache>
            </c:numRef>
          </c:val>
          <c:extLst>
            <c:ext xmlns:c16="http://schemas.microsoft.com/office/drawing/2014/chart" uri="{C3380CC4-5D6E-409C-BE32-E72D297353CC}">
              <c16:uniqueId val="{00000002-9658-4678-8F06-BE18678B26BE}"/>
            </c:ext>
          </c:extLst>
        </c:ser>
        <c:ser>
          <c:idx val="3"/>
          <c:order val="3"/>
          <c:tx>
            <c:strRef>
              <c:f>Sheet1!$AT$33</c:f>
              <c:strCache>
                <c:ptCount val="1"/>
                <c:pt idx="0">
                  <c:v>A Considerable Opportunity</c:v>
                </c:pt>
              </c:strCache>
            </c:strRef>
          </c:tx>
          <c:spPr>
            <a:solidFill>
              <a:srgbClr val="92D050"/>
            </a:solidFill>
            <a:ln>
              <a:noFill/>
            </a:ln>
            <a:effectLst/>
          </c:spPr>
          <c:invertIfNegative val="0"/>
          <c:cat>
            <c:strRef>
              <c:f>Sheet1!$AP$34:$AP$37</c:f>
              <c:strCache>
                <c:ptCount val="4"/>
                <c:pt idx="0">
                  <c:v>UK</c:v>
                </c:pt>
                <c:pt idx="1">
                  <c:v>Italy</c:v>
                </c:pt>
                <c:pt idx="2">
                  <c:v>France </c:v>
                </c:pt>
                <c:pt idx="3">
                  <c:v>Germany</c:v>
                </c:pt>
              </c:strCache>
            </c:strRef>
          </c:cat>
          <c:val>
            <c:numRef>
              <c:f>Sheet1!$AT$34:$AT$37</c:f>
              <c:numCache>
                <c:formatCode>General</c:formatCode>
                <c:ptCount val="4"/>
                <c:pt idx="0">
                  <c:v>57</c:v>
                </c:pt>
                <c:pt idx="1">
                  <c:v>12</c:v>
                </c:pt>
                <c:pt idx="2">
                  <c:v>23</c:v>
                </c:pt>
                <c:pt idx="3">
                  <c:v>34</c:v>
                </c:pt>
              </c:numCache>
            </c:numRef>
          </c:val>
          <c:extLst>
            <c:ext xmlns:c16="http://schemas.microsoft.com/office/drawing/2014/chart" uri="{C3380CC4-5D6E-409C-BE32-E72D297353CC}">
              <c16:uniqueId val="{00000003-9658-4678-8F06-BE18678B26BE}"/>
            </c:ext>
          </c:extLst>
        </c:ser>
        <c:ser>
          <c:idx val="4"/>
          <c:order val="4"/>
          <c:tx>
            <c:strRef>
              <c:f>Sheet1!$AU$33</c:f>
              <c:strCache>
                <c:ptCount val="1"/>
                <c:pt idx="0">
                  <c:v>A Major Opportunity</c:v>
                </c:pt>
              </c:strCache>
            </c:strRef>
          </c:tx>
          <c:spPr>
            <a:solidFill>
              <a:srgbClr val="00B050"/>
            </a:solidFill>
            <a:ln>
              <a:noFill/>
            </a:ln>
            <a:effectLst/>
          </c:spPr>
          <c:invertIfNegative val="0"/>
          <c:cat>
            <c:strRef>
              <c:f>Sheet1!$AP$34:$AP$37</c:f>
              <c:strCache>
                <c:ptCount val="4"/>
                <c:pt idx="0">
                  <c:v>UK</c:v>
                </c:pt>
                <c:pt idx="1">
                  <c:v>Italy</c:v>
                </c:pt>
                <c:pt idx="2">
                  <c:v>France </c:v>
                </c:pt>
                <c:pt idx="3">
                  <c:v>Germany</c:v>
                </c:pt>
              </c:strCache>
            </c:strRef>
          </c:cat>
          <c:val>
            <c:numRef>
              <c:f>Sheet1!$AU$34:$AU$37</c:f>
              <c:numCache>
                <c:formatCode>General</c:formatCode>
                <c:ptCount val="4"/>
                <c:pt idx="0">
                  <c:v>13</c:v>
                </c:pt>
                <c:pt idx="1">
                  <c:v>4</c:v>
                </c:pt>
                <c:pt idx="2">
                  <c:v>4</c:v>
                </c:pt>
                <c:pt idx="3">
                  <c:v>1</c:v>
                </c:pt>
              </c:numCache>
            </c:numRef>
          </c:val>
          <c:extLst>
            <c:ext xmlns:c16="http://schemas.microsoft.com/office/drawing/2014/chart" uri="{C3380CC4-5D6E-409C-BE32-E72D297353CC}">
              <c16:uniqueId val="{00000004-9658-4678-8F06-BE18678B26BE}"/>
            </c:ext>
          </c:extLst>
        </c:ser>
        <c:dLbls>
          <c:showLegendKey val="0"/>
          <c:showVal val="0"/>
          <c:showCatName val="0"/>
          <c:showSerName val="0"/>
          <c:showPercent val="0"/>
          <c:showBubbleSize val="0"/>
        </c:dLbls>
        <c:gapWidth val="150"/>
        <c:overlap val="100"/>
        <c:axId val="1237810848"/>
        <c:axId val="1132925072"/>
      </c:barChart>
      <c:catAx>
        <c:axId val="123781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32925072"/>
        <c:crosses val="autoZero"/>
        <c:auto val="1"/>
        <c:lblAlgn val="ctr"/>
        <c:lblOffset val="100"/>
        <c:noMultiLvlLbl val="0"/>
      </c:catAx>
      <c:valAx>
        <c:axId val="1132925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37810848"/>
        <c:crosses val="autoZero"/>
        <c:crossBetween val="between"/>
      </c:valAx>
      <c:spPr>
        <a:noFill/>
        <a:ln>
          <a:noFill/>
        </a:ln>
        <a:effectLst/>
      </c:spPr>
    </c:plotArea>
    <c:legend>
      <c:legendPos val="l"/>
      <c:layout>
        <c:manualLayout>
          <c:xMode val="edge"/>
          <c:yMode val="edge"/>
          <c:x val="1.384881456328254E-2"/>
          <c:y val="0.14704870362275141"/>
          <c:w val="0.18754875255258005"/>
          <c:h val="0.6484944112776364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Serie 1</c:v>
                </c:pt>
              </c:strCache>
            </c:strRef>
          </c:tx>
          <c:spPr>
            <a:ln w="38100" cap="rnd">
              <a:solidFill>
                <a:schemeClr val="accent1"/>
              </a:solidFill>
              <a:round/>
            </a:ln>
            <a:effectLst/>
          </c:spPr>
          <c:marker>
            <c:symbol val="circle"/>
            <c:size val="5"/>
            <c:spPr>
              <a:solidFill>
                <a:schemeClr val="accent1"/>
              </a:solidFill>
              <a:ln w="9525">
                <a:solidFill>
                  <a:schemeClr val="accent1"/>
                </a:solidFill>
              </a:ln>
              <a:effectLst/>
            </c:spPr>
          </c:marker>
          <c:cat>
            <c:numRef>
              <c:f>Foglio1!$A$2:$A$7</c:f>
              <c:numCache>
                <c:formatCode>General</c:formatCode>
                <c:ptCount val="6"/>
                <c:pt idx="0">
                  <c:v>1</c:v>
                </c:pt>
                <c:pt idx="1">
                  <c:v>2</c:v>
                </c:pt>
                <c:pt idx="2">
                  <c:v>3</c:v>
                </c:pt>
                <c:pt idx="3">
                  <c:v>4</c:v>
                </c:pt>
                <c:pt idx="4">
                  <c:v>5</c:v>
                </c:pt>
                <c:pt idx="5">
                  <c:v>6</c:v>
                </c:pt>
              </c:numCache>
            </c:numRef>
          </c:cat>
          <c:val>
            <c:numRef>
              <c:f>Foglio1!$B$2:$B$7</c:f>
              <c:numCache>
                <c:formatCode>General</c:formatCode>
                <c:ptCount val="6"/>
                <c:pt idx="0">
                  <c:v>3</c:v>
                </c:pt>
                <c:pt idx="1">
                  <c:v>3</c:v>
                </c:pt>
                <c:pt idx="2">
                  <c:v>1</c:v>
                </c:pt>
                <c:pt idx="3">
                  <c:v>3</c:v>
                </c:pt>
                <c:pt idx="4">
                  <c:v>3</c:v>
                </c:pt>
                <c:pt idx="5">
                  <c:v>3</c:v>
                </c:pt>
              </c:numCache>
            </c:numRef>
          </c:val>
          <c:smooth val="0"/>
          <c:extLst>
            <c:ext xmlns:c16="http://schemas.microsoft.com/office/drawing/2014/chart" uri="{C3380CC4-5D6E-409C-BE32-E72D297353CC}">
              <c16:uniqueId val="{00000000-DC2F-4915-B635-FB60F1848190}"/>
            </c:ext>
          </c:extLst>
        </c:ser>
        <c:ser>
          <c:idx val="1"/>
          <c:order val="1"/>
          <c:tx>
            <c:strRef>
              <c:f>Foglio1!$C$1</c:f>
              <c:strCache>
                <c:ptCount val="1"/>
                <c:pt idx="0">
                  <c:v>Colonna1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Foglio1!$A$2:$A$7</c:f>
              <c:numCache>
                <c:formatCode>General</c:formatCode>
                <c:ptCount val="6"/>
                <c:pt idx="0">
                  <c:v>1</c:v>
                </c:pt>
                <c:pt idx="1">
                  <c:v>2</c:v>
                </c:pt>
                <c:pt idx="2">
                  <c:v>3</c:v>
                </c:pt>
                <c:pt idx="3">
                  <c:v>4</c:v>
                </c:pt>
                <c:pt idx="4">
                  <c:v>5</c:v>
                </c:pt>
                <c:pt idx="5">
                  <c:v>6</c:v>
                </c:pt>
              </c:numCache>
            </c:numRef>
          </c:cat>
          <c:val>
            <c:numRef>
              <c:f>Foglio1!$C$2:$C$7</c:f>
              <c:numCache>
                <c:formatCode>General</c:formatCode>
                <c:ptCount val="6"/>
              </c:numCache>
            </c:numRef>
          </c:val>
          <c:smooth val="0"/>
          <c:extLst>
            <c:ext xmlns:c16="http://schemas.microsoft.com/office/drawing/2014/chart" uri="{C3380CC4-5D6E-409C-BE32-E72D297353CC}">
              <c16:uniqueId val="{00000001-DC2F-4915-B635-FB60F1848190}"/>
            </c:ext>
          </c:extLst>
        </c:ser>
        <c:ser>
          <c:idx val="2"/>
          <c:order val="2"/>
          <c:tx>
            <c:strRef>
              <c:f>Foglio1!$D$1</c:f>
              <c:strCache>
                <c:ptCount val="1"/>
                <c:pt idx="0">
                  <c:v>Colonna2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Foglio1!$A$2:$A$7</c:f>
              <c:numCache>
                <c:formatCode>General</c:formatCode>
                <c:ptCount val="6"/>
                <c:pt idx="0">
                  <c:v>1</c:v>
                </c:pt>
                <c:pt idx="1">
                  <c:v>2</c:v>
                </c:pt>
                <c:pt idx="2">
                  <c:v>3</c:v>
                </c:pt>
                <c:pt idx="3">
                  <c:v>4</c:v>
                </c:pt>
                <c:pt idx="4">
                  <c:v>5</c:v>
                </c:pt>
                <c:pt idx="5">
                  <c:v>6</c:v>
                </c:pt>
              </c:numCache>
            </c:numRef>
          </c:cat>
          <c:val>
            <c:numRef>
              <c:f>Foglio1!$D$2:$D$7</c:f>
              <c:numCache>
                <c:formatCode>General</c:formatCode>
                <c:ptCount val="6"/>
              </c:numCache>
            </c:numRef>
          </c:val>
          <c:smooth val="0"/>
          <c:extLst>
            <c:ext xmlns:c16="http://schemas.microsoft.com/office/drawing/2014/chart" uri="{C3380CC4-5D6E-409C-BE32-E72D297353CC}">
              <c16:uniqueId val="{00000002-DC2F-4915-B635-FB60F1848190}"/>
            </c:ext>
          </c:extLst>
        </c:ser>
        <c:dLbls>
          <c:showLegendKey val="0"/>
          <c:showVal val="0"/>
          <c:showCatName val="0"/>
          <c:showSerName val="0"/>
          <c:showPercent val="0"/>
          <c:showBubbleSize val="0"/>
        </c:dLbls>
        <c:marker val="1"/>
        <c:smooth val="0"/>
        <c:axId val="493393504"/>
        <c:axId val="493397440"/>
      </c:lineChart>
      <c:catAx>
        <c:axId val="493393504"/>
        <c:scaling>
          <c:orientation val="minMax"/>
        </c:scaling>
        <c:delete val="1"/>
        <c:axPos val="b"/>
        <c:numFmt formatCode="General" sourceLinked="1"/>
        <c:majorTickMark val="none"/>
        <c:minorTickMark val="none"/>
        <c:tickLblPos val="nextTo"/>
        <c:crossAx val="493397440"/>
        <c:crosses val="autoZero"/>
        <c:auto val="1"/>
        <c:lblAlgn val="ctr"/>
        <c:lblOffset val="100"/>
        <c:noMultiLvlLbl val="0"/>
      </c:catAx>
      <c:valAx>
        <c:axId val="493397440"/>
        <c:scaling>
          <c:orientation val="minMax"/>
          <c:max val="8"/>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93393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Serie 1</c:v>
                </c:pt>
              </c:strCache>
            </c:strRef>
          </c:tx>
          <c:spPr>
            <a:ln w="38100" cap="rnd">
              <a:solidFill>
                <a:srgbClr val="7030A0"/>
              </a:solidFill>
              <a:round/>
            </a:ln>
            <a:effectLst/>
          </c:spPr>
          <c:marker>
            <c:symbol val="circle"/>
            <c:size val="5"/>
            <c:spPr>
              <a:solidFill>
                <a:srgbClr val="7030A0"/>
              </a:solidFill>
              <a:ln w="9525">
                <a:solidFill>
                  <a:srgbClr val="7030A0"/>
                </a:solidFill>
              </a:ln>
              <a:effectLst/>
            </c:spPr>
          </c:marker>
          <c:cat>
            <c:numRef>
              <c:f>Foglio1!$A$2:$A$7</c:f>
              <c:numCache>
                <c:formatCode>General</c:formatCode>
                <c:ptCount val="6"/>
                <c:pt idx="0">
                  <c:v>1</c:v>
                </c:pt>
                <c:pt idx="1">
                  <c:v>2</c:v>
                </c:pt>
                <c:pt idx="2">
                  <c:v>3</c:v>
                </c:pt>
                <c:pt idx="3">
                  <c:v>4</c:v>
                </c:pt>
                <c:pt idx="4">
                  <c:v>5</c:v>
                </c:pt>
                <c:pt idx="5">
                  <c:v>6</c:v>
                </c:pt>
              </c:numCache>
            </c:numRef>
          </c:cat>
          <c:val>
            <c:numRef>
              <c:f>Foglio1!$B$2:$B$7</c:f>
              <c:numCache>
                <c:formatCode>General</c:formatCode>
                <c:ptCount val="6"/>
                <c:pt idx="0">
                  <c:v>3</c:v>
                </c:pt>
                <c:pt idx="1">
                  <c:v>3</c:v>
                </c:pt>
                <c:pt idx="2">
                  <c:v>2</c:v>
                </c:pt>
                <c:pt idx="3">
                  <c:v>5</c:v>
                </c:pt>
                <c:pt idx="4">
                  <c:v>6</c:v>
                </c:pt>
                <c:pt idx="5">
                  <c:v>7</c:v>
                </c:pt>
              </c:numCache>
            </c:numRef>
          </c:val>
          <c:smooth val="0"/>
          <c:extLst>
            <c:ext xmlns:c16="http://schemas.microsoft.com/office/drawing/2014/chart" uri="{C3380CC4-5D6E-409C-BE32-E72D297353CC}">
              <c16:uniqueId val="{00000000-23A2-42E5-A315-391D75F92090}"/>
            </c:ext>
          </c:extLst>
        </c:ser>
        <c:ser>
          <c:idx val="1"/>
          <c:order val="1"/>
          <c:tx>
            <c:strRef>
              <c:f>Foglio1!$C$1</c:f>
              <c:strCache>
                <c:ptCount val="1"/>
                <c:pt idx="0">
                  <c:v>Colonna1</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Foglio1!$A$2:$A$7</c:f>
              <c:numCache>
                <c:formatCode>General</c:formatCode>
                <c:ptCount val="6"/>
                <c:pt idx="0">
                  <c:v>1</c:v>
                </c:pt>
                <c:pt idx="1">
                  <c:v>2</c:v>
                </c:pt>
                <c:pt idx="2">
                  <c:v>3</c:v>
                </c:pt>
                <c:pt idx="3">
                  <c:v>4</c:v>
                </c:pt>
                <c:pt idx="4">
                  <c:v>5</c:v>
                </c:pt>
                <c:pt idx="5">
                  <c:v>6</c:v>
                </c:pt>
              </c:numCache>
            </c:numRef>
          </c:cat>
          <c:val>
            <c:numRef>
              <c:f>Foglio1!$C$2:$C$7</c:f>
              <c:numCache>
                <c:formatCode>General</c:formatCode>
                <c:ptCount val="6"/>
              </c:numCache>
            </c:numRef>
          </c:val>
          <c:smooth val="0"/>
          <c:extLst>
            <c:ext xmlns:c16="http://schemas.microsoft.com/office/drawing/2014/chart" uri="{C3380CC4-5D6E-409C-BE32-E72D297353CC}">
              <c16:uniqueId val="{00000001-23A2-42E5-A315-391D75F92090}"/>
            </c:ext>
          </c:extLst>
        </c:ser>
        <c:ser>
          <c:idx val="2"/>
          <c:order val="2"/>
          <c:tx>
            <c:strRef>
              <c:f>Foglio1!$D$1</c:f>
              <c:strCache>
                <c:ptCount val="1"/>
                <c:pt idx="0">
                  <c:v>Colonna2</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Foglio1!$A$2:$A$7</c:f>
              <c:numCache>
                <c:formatCode>General</c:formatCode>
                <c:ptCount val="6"/>
                <c:pt idx="0">
                  <c:v>1</c:v>
                </c:pt>
                <c:pt idx="1">
                  <c:v>2</c:v>
                </c:pt>
                <c:pt idx="2">
                  <c:v>3</c:v>
                </c:pt>
                <c:pt idx="3">
                  <c:v>4</c:v>
                </c:pt>
                <c:pt idx="4">
                  <c:v>5</c:v>
                </c:pt>
                <c:pt idx="5">
                  <c:v>6</c:v>
                </c:pt>
              </c:numCache>
            </c:numRef>
          </c:cat>
          <c:val>
            <c:numRef>
              <c:f>Foglio1!$D$2:$D$7</c:f>
              <c:numCache>
                <c:formatCode>General</c:formatCode>
                <c:ptCount val="6"/>
              </c:numCache>
            </c:numRef>
          </c:val>
          <c:smooth val="0"/>
          <c:extLst>
            <c:ext xmlns:c16="http://schemas.microsoft.com/office/drawing/2014/chart" uri="{C3380CC4-5D6E-409C-BE32-E72D297353CC}">
              <c16:uniqueId val="{00000002-23A2-42E5-A315-391D75F92090}"/>
            </c:ext>
          </c:extLst>
        </c:ser>
        <c:dLbls>
          <c:showLegendKey val="0"/>
          <c:showVal val="0"/>
          <c:showCatName val="0"/>
          <c:showSerName val="0"/>
          <c:showPercent val="0"/>
          <c:showBubbleSize val="0"/>
        </c:dLbls>
        <c:marker val="1"/>
        <c:smooth val="0"/>
        <c:axId val="493393504"/>
        <c:axId val="493397440"/>
      </c:lineChart>
      <c:catAx>
        <c:axId val="493393504"/>
        <c:scaling>
          <c:orientation val="minMax"/>
        </c:scaling>
        <c:delete val="1"/>
        <c:axPos val="b"/>
        <c:numFmt formatCode="General" sourceLinked="1"/>
        <c:majorTickMark val="none"/>
        <c:minorTickMark val="none"/>
        <c:tickLblPos val="nextTo"/>
        <c:crossAx val="493397440"/>
        <c:crosses val="autoZero"/>
        <c:auto val="1"/>
        <c:lblAlgn val="ctr"/>
        <c:lblOffset val="100"/>
        <c:noMultiLvlLbl val="0"/>
      </c:catAx>
      <c:valAx>
        <c:axId val="49339744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93393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82484B7F-FE85-4325-9EE2-46286A3CB19B}" type="datetimeFigureOut">
              <a:rPr lang="it-IT" smtClean="0"/>
              <a:pPr/>
              <a:t>18/11/2021</a:t>
            </a:fld>
            <a:endParaRPr lang="it-IT"/>
          </a:p>
        </p:txBody>
      </p:sp>
      <p:sp>
        <p:nvSpPr>
          <p:cNvPr id="4" name="Segnaposto immagine diapositiva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83525EA8-DF11-4BDC-834D-6C8FDE6A1D6E}" type="slidenum">
              <a:rPr lang="it-IT" smtClean="0"/>
              <a:pPr/>
              <a:t>‹#›</a:t>
            </a:fld>
            <a:endParaRPr lang="it-IT"/>
          </a:p>
        </p:txBody>
      </p:sp>
    </p:spTree>
    <p:extLst>
      <p:ext uri="{BB962C8B-B14F-4D97-AF65-F5344CB8AC3E}">
        <p14:creationId xmlns:p14="http://schemas.microsoft.com/office/powerpoint/2010/main" val="357453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ink.springer.com/article/10.1007/s10669-019-09743-1#ref-CR75"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link.springer.com/article/10.1007/s10669-019-09743-1#ref-CR9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 y="746125"/>
            <a:ext cx="6629400" cy="3729038"/>
          </a:xfrm>
        </p:spPr>
      </p:sp>
      <p:sp>
        <p:nvSpPr>
          <p:cNvPr id="3" name="Notizenplatzhalter 2"/>
          <p:cNvSpPr>
            <a:spLocks noGrp="1"/>
          </p:cNvSpPr>
          <p:nvPr>
            <p:ph type="body" idx="1"/>
          </p:nvPr>
        </p:nvSpPr>
        <p:spPr/>
        <p:txBody>
          <a:bodyPr>
            <a:normAutofit/>
          </a:bodyPr>
          <a:lstStyle/>
          <a:p>
            <a:r>
              <a:rPr lang="de-DE" dirty="0"/>
              <a:t>Welcome </a:t>
            </a:r>
            <a:r>
              <a:rPr lang="de-DE" dirty="0" err="1"/>
              <a:t>to</a:t>
            </a:r>
            <a:r>
              <a:rPr lang="de-DE" dirty="0"/>
              <a:t> </a:t>
            </a:r>
            <a:r>
              <a:rPr lang="de-DE" dirty="0" err="1"/>
              <a:t>the</a:t>
            </a:r>
            <a:r>
              <a:rPr lang="de-DE" dirty="0"/>
              <a:t> Module „</a:t>
            </a:r>
            <a:r>
              <a:rPr lang="de-DE" dirty="0" err="1"/>
              <a:t>Governmental</a:t>
            </a:r>
            <a:r>
              <a:rPr lang="de-DE" dirty="0"/>
              <a:t> Financial </a:t>
            </a:r>
            <a:r>
              <a:rPr lang="de-DE" dirty="0" err="1"/>
              <a:t>Resilience</a:t>
            </a:r>
            <a:r>
              <a:rPr lang="de-DE" dirty="0"/>
              <a:t> – A European </a:t>
            </a:r>
            <a:r>
              <a:rPr lang="de-DE" dirty="0" err="1"/>
              <a:t>Perspective</a:t>
            </a:r>
            <a:r>
              <a:rPr lang="de-DE" dirty="0"/>
              <a:t>“ at </a:t>
            </a:r>
            <a:r>
              <a:rPr lang="de-DE" dirty="0" err="1"/>
              <a:t>the</a:t>
            </a:r>
            <a:r>
              <a:rPr lang="de-DE" dirty="0"/>
              <a:t> PICPA </a:t>
            </a:r>
            <a:r>
              <a:rPr lang="de-DE" dirty="0" err="1"/>
              <a:t>Nof</a:t>
            </a:r>
            <a:r>
              <a:rPr lang="de-DE" dirty="0"/>
              <a:t>-for-Profit &amp; Government Accounting Conference Webcast and </a:t>
            </a:r>
            <a:r>
              <a:rPr lang="de-DE" dirty="0" err="1"/>
              <a:t>thank</a:t>
            </a:r>
            <a:r>
              <a:rPr lang="de-DE" dirty="0"/>
              <a:t> </a:t>
            </a:r>
            <a:r>
              <a:rPr lang="de-DE" dirty="0" err="1"/>
              <a:t>you</a:t>
            </a:r>
            <a:r>
              <a:rPr lang="de-DE" dirty="0"/>
              <a:t> for </a:t>
            </a:r>
            <a:r>
              <a:rPr lang="de-DE" dirty="0" err="1"/>
              <a:t>your</a:t>
            </a:r>
            <a:r>
              <a:rPr lang="de-DE" dirty="0"/>
              <a:t> </a:t>
            </a:r>
            <a:r>
              <a:rPr lang="de-DE" dirty="0" err="1"/>
              <a:t>interest</a:t>
            </a:r>
            <a:r>
              <a:rPr lang="de-D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My</a:t>
            </a:r>
            <a:r>
              <a:rPr lang="de-DE" dirty="0"/>
              <a:t> </a:t>
            </a:r>
            <a:r>
              <a:rPr lang="de-DE" dirty="0" err="1"/>
              <a:t>name</a:t>
            </a:r>
            <a:r>
              <a:rPr lang="de-DE" dirty="0"/>
              <a:t> </a:t>
            </a:r>
            <a:r>
              <a:rPr lang="de-DE" dirty="0" err="1"/>
              <a:t>is</a:t>
            </a:r>
            <a:r>
              <a:rPr lang="de-DE" dirty="0"/>
              <a:t> Sanja Korac and I am </a:t>
            </a:r>
            <a:r>
              <a:rPr lang="de-DE" dirty="0" err="1"/>
              <a:t>professor</a:t>
            </a:r>
            <a:r>
              <a:rPr lang="de-DE" dirty="0"/>
              <a:t> </a:t>
            </a:r>
            <a:r>
              <a:rPr lang="de-DE" dirty="0" err="1"/>
              <a:t>of</a:t>
            </a:r>
            <a:r>
              <a:rPr lang="de-DE" dirty="0"/>
              <a:t> </a:t>
            </a:r>
            <a:r>
              <a:rPr lang="de-DE" dirty="0" err="1"/>
              <a:t>public</a:t>
            </a:r>
            <a:r>
              <a:rPr lang="de-DE" dirty="0"/>
              <a:t> </a:t>
            </a:r>
            <a:r>
              <a:rPr lang="de-DE" dirty="0" err="1"/>
              <a:t>management</a:t>
            </a:r>
            <a:r>
              <a:rPr lang="de-DE" dirty="0"/>
              <a:t> at </a:t>
            </a:r>
            <a:r>
              <a:rPr lang="de-DE" dirty="0" err="1"/>
              <a:t>the</a:t>
            </a:r>
            <a:r>
              <a:rPr lang="de-DE" dirty="0"/>
              <a:t> University </a:t>
            </a:r>
            <a:r>
              <a:rPr lang="de-DE" dirty="0" err="1"/>
              <a:t>of</a:t>
            </a:r>
            <a:r>
              <a:rPr lang="de-DE" dirty="0"/>
              <a:t> Speyer in Germany. </a:t>
            </a:r>
            <a:r>
              <a:rPr lang="de-DE" dirty="0" err="1"/>
              <a:t>Together</a:t>
            </a:r>
            <a:r>
              <a:rPr lang="de-DE" dirty="0"/>
              <a:t> </a:t>
            </a:r>
            <a:r>
              <a:rPr lang="de-DE" dirty="0" err="1"/>
              <a:t>with</a:t>
            </a:r>
            <a:r>
              <a:rPr lang="de-DE" dirty="0"/>
              <a:t> </a:t>
            </a:r>
            <a:r>
              <a:rPr lang="de-DE" dirty="0" err="1"/>
              <a:t>my</a:t>
            </a:r>
            <a:r>
              <a:rPr lang="de-DE" dirty="0"/>
              <a:t> </a:t>
            </a:r>
            <a:r>
              <a:rPr lang="de-DE" dirty="0" err="1"/>
              <a:t>colleague</a:t>
            </a:r>
            <a:r>
              <a:rPr lang="de-DE" dirty="0"/>
              <a:t> Iris Saliterer, I </a:t>
            </a:r>
            <a:r>
              <a:rPr lang="de-DE" dirty="0" err="1"/>
              <a:t>have</a:t>
            </a:r>
            <a:r>
              <a:rPr lang="de-DE" dirty="0"/>
              <a:t> </a:t>
            </a:r>
            <a:r>
              <a:rPr lang="de-DE" dirty="0" err="1"/>
              <a:t>been</a:t>
            </a:r>
            <a:r>
              <a:rPr lang="de-DE" dirty="0"/>
              <a:t> </a:t>
            </a:r>
            <a:r>
              <a:rPr lang="de-DE" dirty="0" err="1"/>
              <a:t>part</a:t>
            </a:r>
            <a:r>
              <a:rPr lang="de-DE" dirty="0"/>
              <a:t> </a:t>
            </a:r>
            <a:r>
              <a:rPr lang="de-DE" dirty="0" err="1"/>
              <a:t>of</a:t>
            </a:r>
            <a:r>
              <a:rPr lang="de-DE" dirty="0"/>
              <a:t> </a:t>
            </a:r>
            <a:r>
              <a:rPr lang="de-DE" dirty="0" err="1"/>
              <a:t>the</a:t>
            </a:r>
            <a:r>
              <a:rPr lang="de-DE" dirty="0"/>
              <a:t> international </a:t>
            </a:r>
            <a:r>
              <a:rPr lang="de-DE" dirty="0" err="1"/>
              <a:t>research</a:t>
            </a:r>
            <a:r>
              <a:rPr lang="de-DE" dirty="0"/>
              <a:t> </a:t>
            </a:r>
            <a:r>
              <a:rPr lang="de-DE" dirty="0" err="1"/>
              <a:t>team</a:t>
            </a:r>
            <a:r>
              <a:rPr lang="de-DE" dirty="0"/>
              <a:t> </a:t>
            </a:r>
            <a:r>
              <a:rPr lang="de-DE" dirty="0" err="1"/>
              <a:t>working</a:t>
            </a:r>
            <a:r>
              <a:rPr lang="de-DE" dirty="0"/>
              <a:t> on </a:t>
            </a:r>
            <a:r>
              <a:rPr lang="de-DE" dirty="0" err="1"/>
              <a:t>governmental</a:t>
            </a:r>
            <a:r>
              <a:rPr lang="de-DE" dirty="0"/>
              <a:t> </a:t>
            </a:r>
            <a:r>
              <a:rPr lang="de-DE" dirty="0" err="1"/>
              <a:t>financial</a:t>
            </a:r>
            <a:r>
              <a:rPr lang="de-DE" dirty="0"/>
              <a:t> </a:t>
            </a:r>
            <a:r>
              <a:rPr lang="de-DE" dirty="0" err="1"/>
              <a:t>resilience</a:t>
            </a:r>
            <a:r>
              <a:rPr lang="de-DE" dirty="0"/>
              <a:t> for </a:t>
            </a:r>
            <a:r>
              <a:rPr lang="de-DE" dirty="0" err="1"/>
              <a:t>several</a:t>
            </a:r>
            <a:r>
              <a:rPr lang="de-DE" dirty="0"/>
              <a:t> </a:t>
            </a:r>
            <a:r>
              <a:rPr lang="de-DE" dirty="0" err="1"/>
              <a:t>years</a:t>
            </a:r>
            <a:r>
              <a:rPr lang="de-DE" dirty="0"/>
              <a:t> </a:t>
            </a:r>
            <a:r>
              <a:rPr lang="de-DE" dirty="0" err="1"/>
              <a:t>now</a:t>
            </a:r>
            <a:r>
              <a:rPr lang="de-DE" dirty="0"/>
              <a:t>. </a:t>
            </a:r>
            <a:r>
              <a:rPr lang="de-DE" dirty="0" err="1"/>
              <a:t>It</a:t>
            </a:r>
            <a:r>
              <a:rPr lang="de-DE" dirty="0"/>
              <a:t> </a:t>
            </a:r>
            <a:r>
              <a:rPr lang="de-DE" dirty="0" err="1"/>
              <a:t>is</a:t>
            </a:r>
            <a:r>
              <a:rPr lang="de-DE" dirty="0"/>
              <a:t> a </a:t>
            </a:r>
            <a:r>
              <a:rPr lang="de-DE" dirty="0" err="1"/>
              <a:t>great</a:t>
            </a:r>
            <a:r>
              <a:rPr lang="de-DE" dirty="0"/>
              <a:t> </a:t>
            </a:r>
            <a:r>
              <a:rPr lang="de-DE" dirty="0" err="1"/>
              <a:t>pleasure</a:t>
            </a:r>
            <a:r>
              <a:rPr lang="de-DE" dirty="0"/>
              <a:t> </a:t>
            </a:r>
            <a:r>
              <a:rPr lang="de-DE" dirty="0" err="1"/>
              <a:t>to</a:t>
            </a:r>
            <a:r>
              <a:rPr lang="de-DE" dirty="0"/>
              <a:t> </a:t>
            </a:r>
            <a:r>
              <a:rPr lang="de-DE" dirty="0" err="1"/>
              <a:t>walk</a:t>
            </a:r>
            <a:r>
              <a:rPr lang="de-DE" dirty="0"/>
              <a:t> </a:t>
            </a:r>
            <a:r>
              <a:rPr lang="de-DE" dirty="0" err="1"/>
              <a:t>you</a:t>
            </a:r>
            <a:r>
              <a:rPr lang="de-DE" dirty="0"/>
              <a:t> </a:t>
            </a:r>
            <a:r>
              <a:rPr lang="de-DE" dirty="0" err="1"/>
              <a:t>through</a:t>
            </a:r>
            <a:r>
              <a:rPr lang="de-DE" dirty="0"/>
              <a:t> </a:t>
            </a:r>
            <a:r>
              <a:rPr lang="de-DE" dirty="0" err="1"/>
              <a:t>our</a:t>
            </a:r>
            <a:r>
              <a:rPr lang="de-DE" dirty="0"/>
              <a:t> </a:t>
            </a:r>
            <a:r>
              <a:rPr lang="de-DE" dirty="0" err="1"/>
              <a:t>approaches</a:t>
            </a:r>
            <a:r>
              <a:rPr lang="de-DE" dirty="0"/>
              <a:t>, </a:t>
            </a:r>
            <a:r>
              <a:rPr lang="de-DE" dirty="0" err="1"/>
              <a:t>research</a:t>
            </a:r>
            <a:r>
              <a:rPr lang="de-DE" dirty="0"/>
              <a:t> </a:t>
            </a:r>
            <a:r>
              <a:rPr lang="de-DE" dirty="0" err="1"/>
              <a:t>steps</a:t>
            </a:r>
            <a:r>
              <a:rPr lang="de-DE" dirty="0"/>
              <a:t>, and </a:t>
            </a:r>
            <a:r>
              <a:rPr lang="de-DE" dirty="0" err="1"/>
              <a:t>empirical</a:t>
            </a:r>
            <a:r>
              <a:rPr lang="de-DE" dirty="0"/>
              <a:t> </a:t>
            </a:r>
            <a:r>
              <a:rPr lang="de-DE" dirty="0" err="1"/>
              <a:t>results</a:t>
            </a:r>
            <a:r>
              <a:rPr lang="de-DE" dirty="0"/>
              <a:t>, and </a:t>
            </a:r>
            <a:r>
              <a:rPr lang="de-DE" dirty="0" err="1"/>
              <a:t>to</a:t>
            </a:r>
            <a:r>
              <a:rPr lang="de-DE" dirty="0"/>
              <a:t> </a:t>
            </a:r>
            <a:r>
              <a:rPr lang="de-DE" dirty="0" err="1"/>
              <a:t>present</a:t>
            </a:r>
            <a:r>
              <a:rPr lang="de-DE" dirty="0"/>
              <a:t> </a:t>
            </a:r>
            <a:r>
              <a:rPr lang="de-DE" dirty="0" err="1"/>
              <a:t>our</a:t>
            </a:r>
            <a:r>
              <a:rPr lang="de-DE" dirty="0"/>
              <a:t> </a:t>
            </a:r>
            <a:r>
              <a:rPr lang="de-DE" dirty="0" err="1"/>
              <a:t>findings</a:t>
            </a:r>
            <a:r>
              <a:rPr lang="de-DE" dirty="0"/>
              <a:t> on </a:t>
            </a:r>
            <a:r>
              <a:rPr lang="de-DE" dirty="0" err="1"/>
              <a:t>financial</a:t>
            </a:r>
            <a:r>
              <a:rPr lang="de-DE" dirty="0"/>
              <a:t> </a:t>
            </a:r>
            <a:r>
              <a:rPr lang="de-DE" dirty="0" err="1"/>
              <a:t>resilience</a:t>
            </a:r>
            <a:r>
              <a:rPr lang="de-DE" dirty="0"/>
              <a:t> </a:t>
            </a:r>
            <a:r>
              <a:rPr lang="de-DE" dirty="0" err="1"/>
              <a:t>of</a:t>
            </a:r>
            <a:r>
              <a:rPr lang="de-DE" dirty="0"/>
              <a:t> European </a:t>
            </a:r>
            <a:r>
              <a:rPr lang="de-DE" dirty="0" err="1"/>
              <a:t>local</a:t>
            </a:r>
            <a:r>
              <a:rPr lang="de-DE" dirty="0"/>
              <a:t> </a:t>
            </a:r>
            <a:r>
              <a:rPr lang="de-DE" dirty="0" err="1"/>
              <a:t>governments</a:t>
            </a:r>
            <a:r>
              <a:rPr lang="de-DE" dirty="0"/>
              <a:t> also on behalf </a:t>
            </a:r>
            <a:r>
              <a:rPr lang="de-DE" dirty="0" err="1"/>
              <a:t>of</a:t>
            </a:r>
            <a:r>
              <a:rPr lang="de-DE" dirty="0"/>
              <a:t> </a:t>
            </a:r>
            <a:r>
              <a:rPr lang="de-DE" dirty="0" err="1"/>
              <a:t>our</a:t>
            </a:r>
            <a:r>
              <a:rPr lang="de-DE" dirty="0"/>
              <a:t> </a:t>
            </a:r>
            <a:r>
              <a:rPr lang="de-DE" dirty="0" err="1"/>
              <a:t>colleagues</a:t>
            </a:r>
            <a:r>
              <a:rPr lang="de-DE" dirty="0"/>
              <a:t> </a:t>
            </a:r>
            <a:r>
              <a:rPr lang="de-DE" dirty="0" err="1"/>
              <a:t>mentioned</a:t>
            </a:r>
            <a:r>
              <a:rPr lang="de-DE" dirty="0"/>
              <a:t> on </a:t>
            </a:r>
            <a:r>
              <a:rPr lang="de-DE" dirty="0" err="1"/>
              <a:t>this</a:t>
            </a:r>
            <a:r>
              <a:rPr lang="de-DE" dirty="0"/>
              <a:t> </a:t>
            </a:r>
            <a:r>
              <a:rPr lang="de-DE" dirty="0" err="1"/>
              <a:t>slide</a:t>
            </a:r>
            <a:r>
              <a:rPr lang="de-DE" dirty="0"/>
              <a:t>.</a:t>
            </a:r>
          </a:p>
        </p:txBody>
      </p:sp>
      <p:sp>
        <p:nvSpPr>
          <p:cNvPr id="4" name="Foliennummernplatzhalter 3"/>
          <p:cNvSpPr>
            <a:spLocks noGrp="1"/>
          </p:cNvSpPr>
          <p:nvPr>
            <p:ph type="sldNum" sz="quarter" idx="10"/>
          </p:nvPr>
        </p:nvSpPr>
        <p:spPr/>
        <p:txBody>
          <a:bodyPr/>
          <a:lstStyle/>
          <a:p>
            <a:fld id="{83525EA8-DF11-4BDC-834D-6C8FDE6A1D6E}" type="slidenum">
              <a:rPr lang="it-IT" smtClean="0"/>
              <a:pPr/>
              <a:t>1</a:t>
            </a:fld>
            <a:endParaRPr lang="it-IT"/>
          </a:p>
        </p:txBody>
      </p:sp>
    </p:spTree>
    <p:extLst>
      <p:ext uri="{BB962C8B-B14F-4D97-AF65-F5344CB8AC3E}">
        <p14:creationId xmlns:p14="http://schemas.microsoft.com/office/powerpoint/2010/main" val="2149302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general terms, vulnerability represents the exposure to shocks and is</a:t>
            </a:r>
          </a:p>
          <a:p>
            <a:r>
              <a:rPr lang="en-US" sz="1200" b="0" i="0" u="none" strike="noStrike" kern="1200" baseline="0" dirty="0">
                <a:solidFill>
                  <a:schemeClr val="tx1"/>
                </a:solidFill>
                <a:latin typeface="+mn-lt"/>
                <a:ea typeface="+mn-ea"/>
                <a:cs typeface="+mn-cs"/>
              </a:rPr>
              <a:t>the result of both external </a:t>
            </a:r>
            <a:r>
              <a:rPr lang="en-US" sz="1200" b="0" i="0" u="none" strike="noStrike" kern="1200" baseline="0" dirty="0" err="1">
                <a:solidFill>
                  <a:schemeClr val="tx1"/>
                </a:solidFill>
                <a:latin typeface="+mn-lt"/>
                <a:ea typeface="+mn-ea"/>
                <a:cs typeface="+mn-cs"/>
              </a:rPr>
              <a:t>spurces</a:t>
            </a:r>
            <a:r>
              <a:rPr lang="en-US" sz="1200" b="0" i="0" u="none" strike="noStrike" kern="1200" baseline="0" dirty="0">
                <a:solidFill>
                  <a:schemeClr val="tx1"/>
                </a:solidFill>
                <a:latin typeface="+mn-lt"/>
                <a:ea typeface="+mn-ea"/>
                <a:cs typeface="+mn-cs"/>
              </a:rPr>
              <a:t> (e.g., dependence on grants) as well as internal sources (e.g., debt financing, reserves). </a:t>
            </a:r>
          </a:p>
          <a:p>
            <a:r>
              <a:rPr lang="en-US" sz="1200" b="0" i="0" u="none" strike="noStrike" kern="1200" baseline="0" dirty="0">
                <a:solidFill>
                  <a:schemeClr val="tx1"/>
                </a:solidFill>
                <a:latin typeface="+mn-lt"/>
                <a:ea typeface="+mn-ea"/>
                <a:cs typeface="+mn-cs"/>
              </a:rPr>
              <a:t>While we have looked at different levels and sources of vulnerability before as well as after shocks and crises, thus capturing their evolution over time, it turned out that it is rather the perceived vulnerability that is central in understanding financial </a:t>
            </a:r>
            <a:r>
              <a:rPr lang="de-DE" sz="1200" b="0" i="0" u="none" strike="noStrike" kern="1200" baseline="0" dirty="0" err="1">
                <a:solidFill>
                  <a:schemeClr val="tx1"/>
                </a:solidFill>
                <a:latin typeface="+mn-lt"/>
                <a:ea typeface="+mn-ea"/>
                <a:cs typeface="+mn-cs"/>
              </a:rPr>
              <a:t>resilience</a:t>
            </a:r>
            <a:r>
              <a:rPr lang="de-DE" sz="1200" b="0" i="0" u="none" strike="noStrike" kern="1200" baseline="0" dirty="0">
                <a:solidFill>
                  <a:schemeClr val="tx1"/>
                </a:solidFill>
                <a:latin typeface="+mn-lt"/>
                <a:ea typeface="+mn-ea"/>
                <a:cs typeface="+mn-cs"/>
              </a:rPr>
              <a:t>. The </a:t>
            </a:r>
            <a:r>
              <a:rPr lang="de-DE" sz="1200" b="0" i="0" u="none" strike="noStrike" kern="1200" baseline="0" dirty="0" err="1">
                <a:solidFill>
                  <a:schemeClr val="tx1"/>
                </a:solidFill>
                <a:latin typeface="+mn-lt"/>
                <a:ea typeface="+mn-ea"/>
                <a:cs typeface="+mn-cs"/>
              </a:rPr>
              <a:t>question</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of</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whether</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governments</a:t>
            </a:r>
            <a:r>
              <a:rPr lang="de-DE" sz="1200" b="0" i="0" u="none" strike="noStrike" kern="1200" baseline="0" dirty="0">
                <a:solidFill>
                  <a:schemeClr val="tx1"/>
                </a:solidFill>
                <a:latin typeface="+mn-lt"/>
                <a:ea typeface="+mn-ea"/>
                <a:cs typeface="+mn-cs"/>
              </a:rPr>
              <a:t>‘ (and </a:t>
            </a:r>
            <a:r>
              <a:rPr lang="de-DE" sz="1200" b="0" i="0" u="none" strike="noStrike" kern="1200" baseline="0" dirty="0" err="1">
                <a:solidFill>
                  <a:schemeClr val="tx1"/>
                </a:solidFill>
                <a:latin typeface="+mn-lt"/>
                <a:ea typeface="+mn-ea"/>
                <a:cs typeface="+mn-cs"/>
              </a:rPr>
              <a:t>governmental</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actors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have</a:t>
            </a:r>
            <a:r>
              <a:rPr lang="de-DE" sz="1200" b="0" i="0" u="none" strike="noStrike" kern="1200" baseline="0" dirty="0">
                <a:solidFill>
                  <a:schemeClr val="tx1"/>
                </a:solidFill>
                <a:latin typeface="+mn-lt"/>
                <a:ea typeface="+mn-ea"/>
                <a:cs typeface="+mn-cs"/>
              </a:rPr>
              <a:t> a sense </a:t>
            </a:r>
            <a:r>
              <a:rPr lang="de-DE" sz="1200" b="0" i="0" u="none" strike="noStrike" kern="1200" baseline="0" dirty="0" err="1">
                <a:solidFill>
                  <a:schemeClr val="tx1"/>
                </a:solidFill>
                <a:latin typeface="+mn-lt"/>
                <a:ea typeface="+mn-ea"/>
                <a:cs typeface="+mn-cs"/>
              </a:rPr>
              <a:t>of</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owning</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their</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vulnerabilities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or</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whether</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they</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feel</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able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to</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control</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it</a:t>
            </a:r>
            <a:r>
              <a:rPr lang="de-DE" sz="1200" b="0" i="0" u="none" strike="noStrike" kern="1200" baseline="0" dirty="0">
                <a:solidFill>
                  <a:schemeClr val="tx1"/>
                </a:solidFill>
                <a:latin typeface="+mn-lt"/>
                <a:ea typeface="+mn-ea"/>
                <a:cs typeface="+mn-cs"/>
              </a:rPr>
              <a:t> - </a:t>
            </a:r>
            <a:r>
              <a:rPr lang="de-DE" sz="1200" b="0" i="0" u="none" strike="noStrike" kern="1200" baseline="0" dirty="0" err="1">
                <a:solidFill>
                  <a:schemeClr val="tx1"/>
                </a:solidFill>
                <a:latin typeface="+mn-lt"/>
                <a:ea typeface="+mn-ea"/>
                <a:cs typeface="+mn-cs"/>
              </a:rPr>
              <a:t>by</a:t>
            </a:r>
            <a:r>
              <a:rPr lang="de-DE" sz="1200" b="0" i="0" u="none" strike="noStrike" kern="1200" baseline="0" dirty="0">
                <a:solidFill>
                  <a:schemeClr val="tx1"/>
                </a:solidFill>
                <a:latin typeface="+mn-lt"/>
                <a:ea typeface="+mn-ea"/>
                <a:cs typeface="+mn-cs"/>
              </a:rPr>
              <a:t> for </a:t>
            </a:r>
            <a:r>
              <a:rPr lang="de-DE" sz="1200" b="0" i="0" u="none" strike="noStrike" kern="1200" baseline="0" dirty="0" err="1">
                <a:solidFill>
                  <a:schemeClr val="tx1"/>
                </a:solidFill>
                <a:latin typeface="+mn-lt"/>
                <a:ea typeface="+mn-ea"/>
                <a:cs typeface="+mn-cs"/>
              </a:rPr>
              <a:t>instance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influencing</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vulnerability</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sources</a:t>
            </a:r>
            <a:r>
              <a:rPr lang="de-DE" sz="1200" b="0" i="0" u="none" strike="noStrike" kern="1200" baseline="0" dirty="0">
                <a:solidFill>
                  <a:schemeClr val="tx1"/>
                </a:solidFill>
                <a:latin typeface="+mn-lt"/>
                <a:ea typeface="+mn-ea"/>
                <a:cs typeface="+mn-cs"/>
              </a:rPr>
              <a:t> - </a:t>
            </a:r>
            <a:r>
              <a:rPr lang="de-DE" sz="1200" b="0" i="0" u="none" strike="noStrike" kern="1200" baseline="0" dirty="0" err="1">
                <a:solidFill>
                  <a:schemeClr val="tx1"/>
                </a:solidFill>
                <a:latin typeface="+mn-lt"/>
                <a:ea typeface="+mn-ea"/>
                <a:cs typeface="+mn-cs"/>
              </a:rPr>
              <a:t>affected</a:t>
            </a:r>
            <a:r>
              <a:rPr lang="de-DE" sz="1200" b="0" i="0" u="none" strike="noStrike" kern="1200" baseline="0" dirty="0">
                <a:solidFill>
                  <a:schemeClr val="tx1"/>
                </a:solidFill>
                <a:latin typeface="+mn-lt"/>
                <a:ea typeface="+mn-ea"/>
                <a:cs typeface="+mn-cs"/>
              </a:rPr>
              <a:t> </a:t>
            </a:r>
            <a:r>
              <a:rPr lang="en-US" sz="1200" dirty="0"/>
              <a:t>way in which the shocks and crises and the resulting impacts were interpreted, and determined the attention they received. </a:t>
            </a:r>
          </a:p>
          <a:p>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10</a:t>
            </a:fld>
            <a:endParaRPr lang="it-IT"/>
          </a:p>
        </p:txBody>
      </p:sp>
    </p:spTree>
    <p:extLst>
      <p:ext uri="{BB962C8B-B14F-4D97-AF65-F5344CB8AC3E}">
        <p14:creationId xmlns:p14="http://schemas.microsoft.com/office/powerpoint/2010/main" val="3262073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With </a:t>
            </a:r>
            <a:r>
              <a:rPr lang="it-IT" dirty="0" err="1"/>
              <a:t>European</a:t>
            </a:r>
            <a:r>
              <a:rPr lang="it-IT" dirty="0"/>
              <a:t> </a:t>
            </a:r>
            <a:r>
              <a:rPr lang="it-IT" dirty="0" err="1"/>
              <a:t>local</a:t>
            </a:r>
            <a:r>
              <a:rPr lang="it-IT" dirty="0"/>
              <a:t> </a:t>
            </a:r>
            <a:r>
              <a:rPr lang="it-IT" dirty="0" err="1"/>
              <a:t>governments</a:t>
            </a:r>
            <a:r>
              <a:rPr lang="it-IT" dirty="0"/>
              <a:t> </a:t>
            </a:r>
            <a:r>
              <a:rPr lang="it-IT" dirty="0" err="1"/>
              <a:t>facing</a:t>
            </a:r>
            <a:r>
              <a:rPr lang="it-IT" dirty="0"/>
              <a:t> the COVID-19 </a:t>
            </a:r>
            <a:r>
              <a:rPr lang="it-IT" dirty="0" err="1"/>
              <a:t>crisis</a:t>
            </a:r>
            <a:r>
              <a:rPr lang="it-IT" dirty="0"/>
              <a:t>, </a:t>
            </a:r>
            <a:r>
              <a:rPr lang="it-IT" dirty="0" err="1"/>
              <a:t>we</a:t>
            </a:r>
            <a:r>
              <a:rPr lang="it-IT" dirty="0"/>
              <a:t> </a:t>
            </a:r>
            <a:r>
              <a:rPr lang="it-IT" dirty="0" err="1"/>
              <a:t>see</a:t>
            </a:r>
            <a:r>
              <a:rPr lang="it-IT" dirty="0"/>
              <a:t> </a:t>
            </a:r>
            <a:r>
              <a:rPr lang="it-IT" dirty="0" err="1"/>
              <a:t>that</a:t>
            </a:r>
            <a:r>
              <a:rPr lang="it-IT" dirty="0"/>
              <a:t> </a:t>
            </a:r>
            <a:r>
              <a:rPr lang="it-IT" dirty="0" err="1"/>
              <a:t>local</a:t>
            </a:r>
            <a:r>
              <a:rPr lang="it-IT" dirty="0"/>
              <a:t> </a:t>
            </a:r>
            <a:r>
              <a:rPr lang="it-IT" dirty="0" err="1"/>
              <a:t>governments</a:t>
            </a:r>
            <a:r>
              <a:rPr lang="it-IT" dirty="0"/>
              <a:t> in the UK are the </a:t>
            </a:r>
            <a:r>
              <a:rPr lang="it-IT" dirty="0" err="1"/>
              <a:t>most</a:t>
            </a:r>
            <a:r>
              <a:rPr lang="it-IT" dirty="0"/>
              <a:t> </a:t>
            </a:r>
            <a:r>
              <a:rPr lang="it-IT" dirty="0" err="1"/>
              <a:t>vulnerable</a:t>
            </a:r>
            <a:r>
              <a:rPr lang="it-IT" dirty="0"/>
              <a:t> in </a:t>
            </a:r>
            <a:r>
              <a:rPr lang="it-IT" dirty="0" err="1"/>
              <a:t>all</a:t>
            </a:r>
            <a:r>
              <a:rPr lang="it-IT" dirty="0"/>
              <a:t> </a:t>
            </a:r>
            <a:r>
              <a:rPr lang="it-IT" dirty="0" err="1"/>
              <a:t>aspects</a:t>
            </a:r>
            <a:r>
              <a:rPr lang="it-IT" dirty="0"/>
              <a:t> of </a:t>
            </a:r>
            <a:r>
              <a:rPr lang="it-IT" dirty="0" err="1"/>
              <a:t>financial</a:t>
            </a:r>
            <a:r>
              <a:rPr lang="it-IT" dirty="0"/>
              <a:t> </a:t>
            </a:r>
            <a:r>
              <a:rPr lang="it-IT" dirty="0" err="1"/>
              <a:t>vulnerability</a:t>
            </a:r>
            <a:r>
              <a:rPr lang="it-IT" dirty="0"/>
              <a:t>, </a:t>
            </a:r>
            <a:r>
              <a:rPr lang="it-IT" dirty="0" err="1"/>
              <a:t>followed</a:t>
            </a:r>
            <a:r>
              <a:rPr lang="it-IT" dirty="0"/>
              <a:t> by </a:t>
            </a:r>
            <a:r>
              <a:rPr lang="it-IT" dirty="0" err="1"/>
              <a:t>local</a:t>
            </a:r>
            <a:r>
              <a:rPr lang="it-IT" dirty="0"/>
              <a:t> </a:t>
            </a:r>
            <a:r>
              <a:rPr lang="it-IT" dirty="0" err="1"/>
              <a:t>governments</a:t>
            </a:r>
            <a:r>
              <a:rPr lang="it-IT" dirty="0"/>
              <a:t> in </a:t>
            </a:r>
            <a:r>
              <a:rPr lang="it-IT" dirty="0" err="1"/>
              <a:t>Italy</a:t>
            </a:r>
            <a:r>
              <a:rPr lang="it-IT" dirty="0"/>
              <a:t>, </a:t>
            </a:r>
            <a:r>
              <a:rPr lang="it-IT" dirty="0" err="1"/>
              <a:t>while</a:t>
            </a:r>
            <a:r>
              <a:rPr lang="it-IT" dirty="0"/>
              <a:t> </a:t>
            </a:r>
            <a:r>
              <a:rPr lang="it-IT" dirty="0" err="1"/>
              <a:t>their</a:t>
            </a:r>
            <a:r>
              <a:rPr lang="it-IT" dirty="0"/>
              <a:t> </a:t>
            </a:r>
            <a:r>
              <a:rPr lang="it-IT" dirty="0" err="1"/>
              <a:t>German</a:t>
            </a:r>
            <a:r>
              <a:rPr lang="it-IT" dirty="0"/>
              <a:t> and French </a:t>
            </a:r>
            <a:r>
              <a:rPr lang="it-IT" dirty="0" err="1"/>
              <a:t>counterparts</a:t>
            </a:r>
            <a:r>
              <a:rPr lang="it-IT" dirty="0"/>
              <a:t> are in </a:t>
            </a:r>
            <a:r>
              <a:rPr lang="it-IT" dirty="0" err="1"/>
              <a:t>rather</a:t>
            </a:r>
            <a:r>
              <a:rPr lang="it-IT" dirty="0"/>
              <a:t> </a:t>
            </a:r>
            <a:r>
              <a:rPr lang="it-IT" dirty="0" err="1"/>
              <a:t>similar</a:t>
            </a:r>
            <a:r>
              <a:rPr lang="it-IT" dirty="0"/>
              <a:t> positions.</a:t>
            </a:r>
          </a:p>
          <a:p>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11</a:t>
            </a:fld>
            <a:endParaRPr lang="it-IT"/>
          </a:p>
        </p:txBody>
      </p:sp>
    </p:spTree>
    <p:extLst>
      <p:ext uri="{BB962C8B-B14F-4D97-AF65-F5344CB8AC3E}">
        <p14:creationId xmlns:p14="http://schemas.microsoft.com/office/powerpoint/2010/main" val="2842870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Turning to context-</a:t>
            </a:r>
            <a:r>
              <a:rPr lang="it-IT" dirty="0" err="1"/>
              <a:t>related</a:t>
            </a:r>
            <a:r>
              <a:rPr lang="it-IT" dirty="0"/>
              <a:t> </a:t>
            </a:r>
            <a:r>
              <a:rPr lang="it-IT" dirty="0" err="1"/>
              <a:t>vulnerability</a:t>
            </a:r>
            <a:r>
              <a:rPr lang="it-IT" dirty="0"/>
              <a:t>, </a:t>
            </a:r>
            <a:r>
              <a:rPr lang="it-IT" dirty="0" err="1"/>
              <a:t>our</a:t>
            </a:r>
            <a:r>
              <a:rPr lang="it-IT" dirty="0"/>
              <a:t> results show </a:t>
            </a:r>
            <a:r>
              <a:rPr lang="it-IT" dirty="0" err="1"/>
              <a:t>that</a:t>
            </a:r>
            <a:r>
              <a:rPr lang="it-IT" dirty="0"/>
              <a:t> </a:t>
            </a:r>
            <a:r>
              <a:rPr lang="it-IT" dirty="0" err="1"/>
              <a:t>local</a:t>
            </a:r>
            <a:r>
              <a:rPr lang="it-IT" dirty="0"/>
              <a:t> </a:t>
            </a:r>
            <a:r>
              <a:rPr lang="it-IT" dirty="0" err="1"/>
              <a:t>governments</a:t>
            </a:r>
            <a:r>
              <a:rPr lang="it-IT" dirty="0"/>
              <a:t> in </a:t>
            </a:r>
            <a:r>
              <a:rPr lang="it-IT" dirty="0" err="1"/>
              <a:t>all</a:t>
            </a:r>
            <a:r>
              <a:rPr lang="it-IT" dirty="0"/>
              <a:t> countries </a:t>
            </a:r>
            <a:r>
              <a:rPr lang="it-IT" dirty="0" err="1"/>
              <a:t>were</a:t>
            </a:r>
            <a:r>
              <a:rPr lang="it-IT" dirty="0"/>
              <a:t> </a:t>
            </a:r>
            <a:r>
              <a:rPr lang="it-IT" dirty="0" err="1"/>
              <a:t>most</a:t>
            </a:r>
            <a:r>
              <a:rPr lang="it-IT" dirty="0"/>
              <a:t> </a:t>
            </a:r>
            <a:r>
              <a:rPr lang="it-IT" dirty="0" err="1"/>
              <a:t>vulnerable</a:t>
            </a:r>
            <a:r>
              <a:rPr lang="it-IT" dirty="0"/>
              <a:t> to the first </a:t>
            </a:r>
            <a:r>
              <a:rPr lang="it-IT" dirty="0" err="1"/>
              <a:t>three</a:t>
            </a:r>
            <a:r>
              <a:rPr lang="it-IT" dirty="0"/>
              <a:t> factors – </a:t>
            </a:r>
            <a:r>
              <a:rPr lang="en-US" b="1" dirty="0"/>
              <a:t>socio demographic vulnerabilities </a:t>
            </a:r>
            <a:r>
              <a:rPr lang="en-US" dirty="0"/>
              <a:t>such as low education, ageing of population, </a:t>
            </a:r>
            <a:r>
              <a:rPr lang="en-US" b="1" dirty="0"/>
              <a:t>socio-economic vulnerabilities </a:t>
            </a:r>
            <a:r>
              <a:rPr lang="en-US" dirty="0"/>
              <a:t>such as poverty and income deprivation, and </a:t>
            </a:r>
            <a:r>
              <a:rPr lang="en-US" b="1" dirty="0"/>
              <a:t>economic vulnerabilities </a:t>
            </a:r>
            <a:r>
              <a:rPr lang="en-US" dirty="0"/>
              <a:t>such as local jobs and attractiveness to businesses and residents.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a:t>
            </a:r>
            <a:r>
              <a:rPr lang="it-IT" dirty="0"/>
              <a:t>UK </a:t>
            </a:r>
            <a:r>
              <a:rPr lang="it-IT" dirty="0" err="1"/>
              <a:t>local</a:t>
            </a:r>
            <a:r>
              <a:rPr lang="it-IT" dirty="0"/>
              <a:t> </a:t>
            </a:r>
            <a:r>
              <a:rPr lang="it-IT" dirty="0" err="1"/>
              <a:t>governments</a:t>
            </a:r>
            <a:r>
              <a:rPr lang="it-IT" dirty="0"/>
              <a:t> </a:t>
            </a:r>
            <a:r>
              <a:rPr lang="it-IT" dirty="0" err="1"/>
              <a:t>considered</a:t>
            </a:r>
            <a:r>
              <a:rPr lang="it-IT" dirty="0"/>
              <a:t> </a:t>
            </a:r>
            <a:r>
              <a:rPr lang="it-IT" dirty="0" err="1"/>
              <a:t>themselves</a:t>
            </a:r>
            <a:r>
              <a:rPr lang="it-IT" dirty="0"/>
              <a:t> </a:t>
            </a:r>
            <a:r>
              <a:rPr lang="it-IT" dirty="0" err="1"/>
              <a:t>most</a:t>
            </a:r>
            <a:r>
              <a:rPr lang="it-IT" dirty="0"/>
              <a:t> </a:t>
            </a:r>
            <a:r>
              <a:rPr lang="it-IT" dirty="0" err="1"/>
              <a:t>vulnerable</a:t>
            </a:r>
            <a:r>
              <a:rPr lang="it-IT" dirty="0"/>
              <a:t> to </a:t>
            </a:r>
            <a:r>
              <a:rPr lang="it-IT" dirty="0" err="1"/>
              <a:t>these</a:t>
            </a:r>
            <a:r>
              <a:rPr lang="it-IT" dirty="0"/>
              <a:t>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r>
              <a:rPr lang="it-IT" dirty="0"/>
              <a:t>With the other factors, </a:t>
            </a:r>
            <a:r>
              <a:rPr lang="it-IT" dirty="0" err="1"/>
              <a:t>namely</a:t>
            </a:r>
            <a:r>
              <a:rPr lang="it-IT" dirty="0"/>
              <a:t> </a:t>
            </a:r>
            <a:r>
              <a:rPr lang="en-US" b="1" dirty="0"/>
              <a:t>extreme weather vulnerabilities </a:t>
            </a:r>
            <a:r>
              <a:rPr lang="en-US" dirty="0"/>
              <a:t>like forest fires, and floods and </a:t>
            </a:r>
            <a:r>
              <a:rPr lang="en-US" b="1" dirty="0"/>
              <a:t>regulation related vulnerabilities </a:t>
            </a:r>
            <a:r>
              <a:rPr lang="en-US" dirty="0"/>
              <a:t>like frequently changing regulations represented </a:t>
            </a:r>
            <a:r>
              <a:rPr lang="it-IT" dirty="0"/>
              <a:t>minor </a:t>
            </a:r>
            <a:r>
              <a:rPr lang="it-IT" dirty="0" err="1"/>
              <a:t>vulnerabilities</a:t>
            </a:r>
            <a:r>
              <a:rPr lang="it-IT" dirty="0"/>
              <a:t>, </a:t>
            </a:r>
            <a:r>
              <a:rPr lang="it-IT" dirty="0" err="1"/>
              <a:t>local</a:t>
            </a:r>
            <a:r>
              <a:rPr lang="it-IT" dirty="0"/>
              <a:t> </a:t>
            </a:r>
            <a:r>
              <a:rPr lang="it-IT" dirty="0" err="1"/>
              <a:t>governments</a:t>
            </a:r>
            <a:r>
              <a:rPr lang="it-IT" dirty="0"/>
              <a:t> in the UK </a:t>
            </a:r>
            <a:r>
              <a:rPr lang="it-IT" dirty="0" err="1"/>
              <a:t>were</a:t>
            </a:r>
            <a:r>
              <a:rPr lang="it-IT" dirty="0"/>
              <a:t> </a:t>
            </a:r>
            <a:r>
              <a:rPr lang="it-IT" dirty="0" err="1"/>
              <a:t>most</a:t>
            </a:r>
            <a:r>
              <a:rPr lang="it-IT" dirty="0"/>
              <a:t> </a:t>
            </a:r>
            <a:r>
              <a:rPr lang="it-IT" dirty="0" err="1"/>
              <a:t>vulnerable</a:t>
            </a:r>
            <a:r>
              <a:rPr lang="it-IT" dirty="0"/>
              <a:t> </a:t>
            </a:r>
            <a:r>
              <a:rPr lang="it-IT" dirty="0" err="1"/>
              <a:t>across</a:t>
            </a:r>
            <a:r>
              <a:rPr lang="it-IT" dirty="0"/>
              <a:t> </a:t>
            </a:r>
            <a:r>
              <a:rPr lang="it-IT" dirty="0" err="1"/>
              <a:t>all</a:t>
            </a:r>
            <a:r>
              <a:rPr lang="it-IT" dirty="0"/>
              <a:t> </a:t>
            </a:r>
            <a:r>
              <a:rPr lang="it-IT" dirty="0" err="1"/>
              <a:t>aspects</a:t>
            </a:r>
            <a:r>
              <a:rPr lang="it-IT" dirty="0"/>
              <a:t>. </a:t>
            </a:r>
            <a:r>
              <a:rPr lang="it-IT" dirty="0" err="1"/>
              <a:t>Interestingly</a:t>
            </a:r>
            <a:r>
              <a:rPr lang="it-IT" dirty="0"/>
              <a:t>, </a:t>
            </a:r>
            <a:r>
              <a:rPr lang="it-IT" dirty="0" err="1"/>
              <a:t>during</a:t>
            </a:r>
            <a:r>
              <a:rPr lang="it-IT" dirty="0"/>
              <a:t> </a:t>
            </a:r>
            <a:r>
              <a:rPr lang="it-IT" dirty="0" err="1"/>
              <a:t>our</a:t>
            </a:r>
            <a:r>
              <a:rPr lang="it-IT" dirty="0"/>
              <a:t> </a:t>
            </a:r>
            <a:r>
              <a:rPr lang="it-IT" dirty="0" err="1"/>
              <a:t>empirical</a:t>
            </a:r>
            <a:r>
              <a:rPr lang="it-IT" dirty="0"/>
              <a:t> research following the global </a:t>
            </a:r>
            <a:r>
              <a:rPr lang="it-IT" dirty="0" err="1"/>
              <a:t>financial</a:t>
            </a:r>
            <a:r>
              <a:rPr lang="it-IT" dirty="0"/>
              <a:t> </a:t>
            </a:r>
            <a:r>
              <a:rPr lang="it-IT" dirty="0" err="1"/>
              <a:t>crisis</a:t>
            </a:r>
            <a:r>
              <a:rPr lang="it-IT" dirty="0"/>
              <a:t>, </a:t>
            </a:r>
            <a:r>
              <a:rPr lang="it-IT" dirty="0" err="1"/>
              <a:t>we</a:t>
            </a:r>
            <a:r>
              <a:rPr lang="it-IT" dirty="0"/>
              <a:t> </a:t>
            </a:r>
            <a:r>
              <a:rPr lang="it-IT" dirty="0" err="1"/>
              <a:t>saw</a:t>
            </a:r>
            <a:r>
              <a:rPr lang="it-IT" dirty="0"/>
              <a:t> </a:t>
            </a:r>
            <a:r>
              <a:rPr lang="it-IT" dirty="0" err="1"/>
              <a:t>that</a:t>
            </a:r>
            <a:r>
              <a:rPr lang="it-IT" dirty="0"/>
              <a:t> </a:t>
            </a:r>
            <a:r>
              <a:rPr lang="it-IT" dirty="0" err="1"/>
              <a:t>Italian</a:t>
            </a:r>
            <a:r>
              <a:rPr lang="it-IT" dirty="0"/>
              <a:t> </a:t>
            </a:r>
            <a:r>
              <a:rPr lang="it-IT" dirty="0" err="1"/>
              <a:t>local</a:t>
            </a:r>
            <a:r>
              <a:rPr lang="it-IT" dirty="0"/>
              <a:t> </a:t>
            </a:r>
            <a:r>
              <a:rPr lang="it-IT" dirty="0" err="1"/>
              <a:t>governments</a:t>
            </a:r>
            <a:r>
              <a:rPr lang="it-IT" dirty="0"/>
              <a:t> </a:t>
            </a:r>
            <a:r>
              <a:rPr lang="it-IT" dirty="0" err="1"/>
              <a:t>felt</a:t>
            </a:r>
            <a:r>
              <a:rPr lang="it-IT" dirty="0"/>
              <a:t> </a:t>
            </a:r>
            <a:r>
              <a:rPr lang="it-IT" dirty="0" err="1"/>
              <a:t>notably</a:t>
            </a:r>
            <a:r>
              <a:rPr lang="it-IT" dirty="0"/>
              <a:t> </a:t>
            </a:r>
            <a:r>
              <a:rPr lang="it-IT" dirty="0" err="1"/>
              <a:t>vulnerable</a:t>
            </a:r>
            <a:r>
              <a:rPr lang="it-IT" dirty="0"/>
              <a:t> to </a:t>
            </a:r>
            <a:r>
              <a:rPr lang="it-IT" dirty="0" err="1"/>
              <a:t>rapidly</a:t>
            </a:r>
            <a:r>
              <a:rPr lang="it-IT" dirty="0"/>
              <a:t> changing </a:t>
            </a:r>
            <a:r>
              <a:rPr lang="it-IT" dirty="0" err="1"/>
              <a:t>regulations</a:t>
            </a:r>
            <a:r>
              <a:rPr lang="it-IT" dirty="0"/>
              <a:t> by the </a:t>
            </a:r>
            <a:r>
              <a:rPr lang="it-IT" dirty="0" err="1"/>
              <a:t>central</a:t>
            </a:r>
            <a:r>
              <a:rPr lang="it-IT" dirty="0"/>
              <a:t> </a:t>
            </a:r>
            <a:r>
              <a:rPr lang="it-IT" dirty="0" err="1"/>
              <a:t>government</a:t>
            </a:r>
            <a:r>
              <a:rPr lang="it-IT" dirty="0"/>
              <a:t> level. </a:t>
            </a:r>
            <a:r>
              <a:rPr lang="it-IT" dirty="0" err="1"/>
              <a:t>This</a:t>
            </a:r>
            <a:r>
              <a:rPr lang="it-IT" dirty="0"/>
              <a:t> </a:t>
            </a:r>
            <a:r>
              <a:rPr lang="it-IT" dirty="0" err="1"/>
              <a:t>vulnerability</a:t>
            </a:r>
            <a:r>
              <a:rPr lang="it-IT" dirty="0"/>
              <a:t> source </a:t>
            </a:r>
            <a:r>
              <a:rPr lang="it-IT" dirty="0" err="1"/>
              <a:t>however</a:t>
            </a:r>
            <a:r>
              <a:rPr lang="it-IT" dirty="0"/>
              <a:t> </a:t>
            </a:r>
            <a:r>
              <a:rPr lang="it-IT" dirty="0" err="1"/>
              <a:t>seems</a:t>
            </a:r>
            <a:r>
              <a:rPr lang="it-IT" dirty="0"/>
              <a:t> to play </a:t>
            </a:r>
            <a:r>
              <a:rPr lang="it-IT" dirty="0" err="1"/>
              <a:t>only</a:t>
            </a:r>
            <a:r>
              <a:rPr lang="it-IT" dirty="0"/>
              <a:t> a moderate </a:t>
            </a:r>
            <a:r>
              <a:rPr lang="it-IT" dirty="0" err="1"/>
              <a:t>role</a:t>
            </a:r>
            <a:r>
              <a:rPr lang="it-IT" dirty="0"/>
              <a:t> more </a:t>
            </a:r>
            <a:r>
              <a:rPr lang="it-IT" dirty="0" err="1"/>
              <a:t>recently</a:t>
            </a:r>
            <a:r>
              <a:rPr lang="it-IT" dirty="0"/>
              <a:t>. </a:t>
            </a:r>
          </a:p>
          <a:p>
            <a:endParaRPr lang="it-IT" dirty="0"/>
          </a:p>
          <a:p>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12</a:t>
            </a:fld>
            <a:endParaRPr lang="it-IT"/>
          </a:p>
        </p:txBody>
      </p:sp>
    </p:spTree>
    <p:extLst>
      <p:ext uri="{BB962C8B-B14F-4D97-AF65-F5344CB8AC3E}">
        <p14:creationId xmlns:p14="http://schemas.microsoft.com/office/powerpoint/2010/main" val="1195825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Anticipatory capacities refer to the availability of </a:t>
            </a:r>
            <a:r>
              <a:rPr lang="en-US" sz="1200" b="1" kern="1200" dirty="0">
                <a:solidFill>
                  <a:schemeClr val="tx1"/>
                </a:solidFill>
                <a:effectLst/>
                <a:latin typeface="+mn-lt"/>
                <a:ea typeface="+mn-ea"/>
                <a:cs typeface="+mn-cs"/>
              </a:rPr>
              <a:t>tools and capabilities that </a:t>
            </a:r>
            <a:r>
              <a:rPr lang="en-US" sz="1200" kern="1200" dirty="0">
                <a:solidFill>
                  <a:schemeClr val="tx1"/>
                </a:solidFill>
                <a:effectLst/>
                <a:latin typeface="+mn-lt"/>
                <a:ea typeface="+mn-ea"/>
                <a:cs typeface="+mn-cs"/>
              </a:rPr>
              <a:t>enable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to better </a:t>
            </a:r>
            <a:r>
              <a:rPr lang="en-US" sz="1200" b="1" kern="1200" dirty="0">
                <a:solidFill>
                  <a:schemeClr val="tx1"/>
                </a:solidFill>
                <a:effectLst/>
                <a:latin typeface="+mn-lt"/>
                <a:ea typeface="+mn-ea"/>
                <a:cs typeface="+mn-cs"/>
              </a:rPr>
              <a:t>identify and manage </a:t>
            </a:r>
            <a:r>
              <a:rPr lang="en-US" sz="1200" kern="1200" dirty="0">
                <a:solidFill>
                  <a:schemeClr val="tx1"/>
                </a:solidFill>
                <a:effectLst/>
                <a:latin typeface="+mn-lt"/>
                <a:ea typeface="+mn-ea"/>
                <a:cs typeface="+mn-cs"/>
              </a:rPr>
              <a:t>their </a:t>
            </a:r>
            <a:r>
              <a:rPr lang="en-US" sz="1200" b="1" kern="1200" dirty="0">
                <a:solidFill>
                  <a:schemeClr val="tx1"/>
                </a:solidFill>
                <a:effectLst/>
                <a:latin typeface="+mn-lt"/>
                <a:ea typeface="+mn-ea"/>
                <a:cs typeface="+mn-cs"/>
              </a:rPr>
              <a:t>vulnerabilities</a:t>
            </a:r>
            <a:r>
              <a:rPr lang="en-US" sz="1200" kern="1200" dirty="0">
                <a:solidFill>
                  <a:schemeClr val="tx1"/>
                </a:solidFill>
                <a:effectLst/>
                <a:latin typeface="+mn-lt"/>
                <a:ea typeface="+mn-ea"/>
                <a:cs typeface="+mn-cs"/>
              </a:rPr>
              <a:t> and to </a:t>
            </a:r>
            <a:r>
              <a:rPr lang="en-US" sz="1200" b="1" kern="1200" dirty="0" err="1">
                <a:solidFill>
                  <a:schemeClr val="tx1"/>
                </a:solidFill>
                <a:effectLst/>
                <a:latin typeface="+mn-lt"/>
                <a:ea typeface="+mn-ea"/>
                <a:cs typeface="+mn-cs"/>
              </a:rPr>
              <a:t>recognise</a:t>
            </a:r>
            <a:r>
              <a:rPr lang="en-US" sz="1200" b="1" kern="1200" dirty="0">
                <a:solidFill>
                  <a:schemeClr val="tx1"/>
                </a:solidFill>
                <a:effectLst/>
                <a:latin typeface="+mn-lt"/>
                <a:ea typeface="+mn-ea"/>
                <a:cs typeface="+mn-cs"/>
              </a:rPr>
              <a:t> potential financial shocks </a:t>
            </a:r>
            <a:r>
              <a:rPr lang="en-US" sz="1200" kern="1200" dirty="0">
                <a:solidFill>
                  <a:schemeClr val="tx1"/>
                </a:solidFill>
                <a:effectLst/>
                <a:latin typeface="+mn-lt"/>
                <a:ea typeface="+mn-ea"/>
                <a:cs typeface="+mn-cs"/>
              </a:rPr>
              <a:t>before they arise.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These tools and capabilities either </a:t>
            </a:r>
            <a:r>
              <a:rPr lang="en-US" sz="1200" kern="1200" dirty="0">
                <a:solidFill>
                  <a:schemeClr val="tx1"/>
                </a:solidFill>
                <a:effectLst/>
                <a:latin typeface="+mn-lt"/>
                <a:ea typeface="+mn-ea"/>
                <a:cs typeface="+mn-cs"/>
              </a:rPr>
              <a:t>may </a:t>
            </a:r>
            <a:r>
              <a:rPr lang="en-US" sz="1200" b="1" kern="1200" dirty="0">
                <a:solidFill>
                  <a:schemeClr val="tx1"/>
                </a:solidFill>
                <a:effectLst/>
                <a:latin typeface="+mn-lt"/>
                <a:ea typeface="+mn-ea"/>
                <a:cs typeface="+mn-cs"/>
              </a:rPr>
              <a:t>already be in place, or, they may be built up incrementally over time to strengthen anticipatory capacities. </a:t>
            </a: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addition to tools such as risk assessment or medium-term financial planning, we also identified</a:t>
            </a:r>
            <a:r>
              <a:rPr lang="en-US" sz="1200" b="1" kern="1200" dirty="0">
                <a:solidFill>
                  <a:schemeClr val="tx1"/>
                </a:solidFill>
                <a:effectLst/>
                <a:latin typeface="+mn-lt"/>
                <a:ea typeface="+mn-ea"/>
                <a:cs typeface="+mn-cs"/>
              </a:rPr>
              <a:t> sensemaking </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to be key to being prepared. </a:t>
            </a:r>
            <a:endParaRPr lang="de-DE" sz="1200" b="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83525EA8-DF11-4BDC-834D-6C8FDE6A1D6E}" type="slidenum">
              <a:rPr lang="it-IT" smtClean="0"/>
              <a:pPr/>
              <a:t>13</a:t>
            </a:fld>
            <a:endParaRPr lang="it-IT"/>
          </a:p>
        </p:txBody>
      </p:sp>
    </p:spTree>
    <p:extLst>
      <p:ext uri="{BB962C8B-B14F-4D97-AF65-F5344CB8AC3E}">
        <p14:creationId xmlns:p14="http://schemas.microsoft.com/office/powerpoint/2010/main" val="4255196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Sensemaking is an ongoing action-oriented cycle of acquisition and reflection that people go through to integrate experiences into their understanding of the world, and which furthermore informs their action (Kolko </a:t>
            </a:r>
            <a:r>
              <a:rPr lang="en-US" dirty="0">
                <a:hlinkClick r:id="rId3" tooltip="Kolko J (2010) Abductive thinking and sensemaking: the drivers of design synthesis. Des Issues 26:15–28. &#10;https://doi.org/10.1162/desi.2010.26.1.15&#10;&#10;&#10;"/>
              </a:rPr>
              <a:t>2010</a:t>
            </a:r>
            <a:r>
              <a:rPr lang="en-US" dirty="0"/>
              <a:t>; </a:t>
            </a:r>
            <a:r>
              <a:rPr lang="en-US" dirty="0" err="1"/>
              <a:t>Maitlis</a:t>
            </a:r>
            <a:r>
              <a:rPr lang="en-US" dirty="0"/>
              <a:t> et al. </a:t>
            </a:r>
            <a:r>
              <a:rPr lang="en-US" dirty="0">
                <a:hlinkClick r:id="rId4" tooltip="Maitlis S, Vogus TJ, Lawrence TB (2013) Sensemaking and emotion in organizations. Organ Psychol Rev 3:222–247. &#10;https://doi.org/10.1177/2041386613489062&#10;&#10;&#10;"/>
              </a:rPr>
              <a:t>2013</a:t>
            </a:r>
            <a:r>
              <a:rPr lang="en-US" dirty="0"/>
              <a:t>).</a:t>
            </a:r>
          </a:p>
          <a:p>
            <a:endParaRPr lang="en-US" dirty="0"/>
          </a:p>
          <a:p>
            <a:r>
              <a:rPr lang="en-US" dirty="0"/>
              <a:t>Sensemaking is about active authoring of situations and involves scanning, interpretation, as well as action. </a:t>
            </a:r>
          </a:p>
          <a:p>
            <a:r>
              <a:rPr lang="en-US" dirty="0"/>
              <a:t>Sensemaking does not take place in isolation but in a specific context. The immediate context influences how actors notice and extract cues from the environment, and how these cues are interpreted. </a:t>
            </a:r>
          </a:p>
          <a:p>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14</a:t>
            </a:fld>
            <a:endParaRPr lang="it-IT"/>
          </a:p>
        </p:txBody>
      </p:sp>
    </p:spTree>
    <p:extLst>
      <p:ext uri="{BB962C8B-B14F-4D97-AF65-F5344CB8AC3E}">
        <p14:creationId xmlns:p14="http://schemas.microsoft.com/office/powerpoint/2010/main" val="2148328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light </a:t>
            </a:r>
            <a:r>
              <a:rPr lang="de-DE" dirty="0" err="1"/>
              <a:t>of</a:t>
            </a:r>
            <a:r>
              <a:rPr lang="de-DE" dirty="0"/>
              <a:t> </a:t>
            </a:r>
            <a:r>
              <a:rPr lang="de-DE" dirty="0" err="1"/>
              <a:t>the</a:t>
            </a:r>
            <a:r>
              <a:rPr lang="de-DE" dirty="0"/>
              <a:t> COVID-19 </a:t>
            </a:r>
            <a:r>
              <a:rPr lang="de-DE" dirty="0" err="1"/>
              <a:t>crisis</a:t>
            </a:r>
            <a:r>
              <a:rPr lang="de-DE" dirty="0"/>
              <a:t>, </a:t>
            </a:r>
            <a:r>
              <a:rPr lang="de-DE" dirty="0" err="1"/>
              <a:t>we</a:t>
            </a:r>
            <a:r>
              <a:rPr lang="de-DE" dirty="0"/>
              <a:t> </a:t>
            </a:r>
            <a:r>
              <a:rPr lang="de-DE" dirty="0" err="1"/>
              <a:t>see</a:t>
            </a:r>
            <a:r>
              <a:rPr lang="de-DE" dirty="0"/>
              <a:t> </a:t>
            </a:r>
            <a:r>
              <a:rPr lang="de-DE" dirty="0" err="1"/>
              <a:t>that</a:t>
            </a:r>
            <a:r>
              <a:rPr lang="de-DE" dirty="0"/>
              <a:t> </a:t>
            </a:r>
            <a:r>
              <a:rPr lang="de-DE" dirty="0" err="1"/>
              <a:t>local</a:t>
            </a:r>
            <a:r>
              <a:rPr lang="de-DE" dirty="0"/>
              <a:t> </a:t>
            </a:r>
            <a:r>
              <a:rPr lang="de-DE" dirty="0" err="1"/>
              <a:t>governments</a:t>
            </a:r>
            <a:r>
              <a:rPr lang="de-DE" dirty="0"/>
              <a:t> </a:t>
            </a:r>
            <a:r>
              <a:rPr lang="de-DE" dirty="0" err="1"/>
              <a:t>across</a:t>
            </a:r>
            <a:r>
              <a:rPr lang="de-DE" dirty="0"/>
              <a:t> all </a:t>
            </a:r>
            <a:r>
              <a:rPr lang="de-DE" dirty="0" err="1"/>
              <a:t>four</a:t>
            </a:r>
            <a:r>
              <a:rPr lang="de-DE" dirty="0"/>
              <a:t> countries </a:t>
            </a:r>
            <a:r>
              <a:rPr lang="de-DE" dirty="0" err="1"/>
              <a:t>seem</a:t>
            </a:r>
            <a:r>
              <a:rPr lang="de-DE" dirty="0"/>
              <a:t> </a:t>
            </a:r>
            <a:r>
              <a:rPr lang="de-DE" dirty="0" err="1"/>
              <a:t>to</a:t>
            </a:r>
            <a:r>
              <a:rPr lang="de-DE" dirty="0"/>
              <a:t> </a:t>
            </a:r>
            <a:r>
              <a:rPr lang="de-DE" dirty="0" err="1"/>
              <a:t>exchange</a:t>
            </a:r>
            <a:r>
              <a:rPr lang="de-DE" dirty="0"/>
              <a:t> </a:t>
            </a:r>
            <a:r>
              <a:rPr lang="de-DE" dirty="0" err="1"/>
              <a:t>information</a:t>
            </a:r>
            <a:r>
              <a:rPr lang="de-DE" dirty="0"/>
              <a:t> </a:t>
            </a:r>
            <a:r>
              <a:rPr lang="de-DE" dirty="0" err="1"/>
              <a:t>with</a:t>
            </a:r>
            <a:r>
              <a:rPr lang="de-DE" dirty="0"/>
              <a:t> external </a:t>
            </a:r>
            <a:r>
              <a:rPr lang="de-DE" dirty="0" err="1"/>
              <a:t>service</a:t>
            </a:r>
            <a:r>
              <a:rPr lang="de-DE" dirty="0"/>
              <a:t> </a:t>
            </a:r>
            <a:r>
              <a:rPr lang="de-DE" dirty="0" err="1"/>
              <a:t>providers</a:t>
            </a:r>
            <a:r>
              <a:rPr lang="de-DE" dirty="0"/>
              <a:t>, but UK </a:t>
            </a:r>
            <a:r>
              <a:rPr lang="de-DE" dirty="0" err="1"/>
              <a:t>local</a:t>
            </a:r>
            <a:r>
              <a:rPr lang="de-DE" dirty="0"/>
              <a:t> </a:t>
            </a:r>
            <a:r>
              <a:rPr lang="de-DE" dirty="0" err="1"/>
              <a:t>governments</a:t>
            </a:r>
            <a:r>
              <a:rPr lang="de-DE" dirty="0"/>
              <a:t> (in orange) </a:t>
            </a:r>
            <a:r>
              <a:rPr lang="de-DE" dirty="0" err="1"/>
              <a:t>seem</a:t>
            </a:r>
            <a:r>
              <a:rPr lang="de-DE" dirty="0"/>
              <a:t> </a:t>
            </a:r>
            <a:r>
              <a:rPr lang="de-DE" dirty="0" err="1"/>
              <a:t>more</a:t>
            </a:r>
            <a:r>
              <a:rPr lang="de-DE" dirty="0"/>
              <a:t> </a:t>
            </a:r>
            <a:r>
              <a:rPr lang="de-DE" dirty="0" err="1"/>
              <a:t>likely</a:t>
            </a:r>
            <a:r>
              <a:rPr lang="de-DE" dirty="0"/>
              <a:t> </a:t>
            </a:r>
            <a:r>
              <a:rPr lang="de-DE" dirty="0" err="1"/>
              <a:t>to</a:t>
            </a:r>
            <a:r>
              <a:rPr lang="de-DE" dirty="0"/>
              <a:t> </a:t>
            </a:r>
            <a:r>
              <a:rPr lang="de-DE" dirty="0" err="1"/>
              <a:t>constantly</a:t>
            </a:r>
            <a:r>
              <a:rPr lang="de-DE" dirty="0"/>
              <a:t> </a:t>
            </a:r>
            <a:r>
              <a:rPr lang="de-DE" dirty="0" err="1"/>
              <a:t>exchange</a:t>
            </a:r>
            <a:r>
              <a:rPr lang="de-DE" dirty="0"/>
              <a:t> </a:t>
            </a:r>
            <a:r>
              <a:rPr lang="de-DE" dirty="0" err="1"/>
              <a:t>information</a:t>
            </a:r>
            <a:r>
              <a:rPr lang="de-DE" dirty="0"/>
              <a:t> </a:t>
            </a:r>
            <a:r>
              <a:rPr lang="de-DE" dirty="0" err="1"/>
              <a:t>with</a:t>
            </a:r>
            <a:r>
              <a:rPr lang="de-DE" dirty="0"/>
              <a:t> </a:t>
            </a:r>
            <a:r>
              <a:rPr lang="de-DE" dirty="0" err="1"/>
              <a:t>their</a:t>
            </a:r>
            <a:r>
              <a:rPr lang="de-DE" dirty="0"/>
              <a:t> </a:t>
            </a:r>
            <a:r>
              <a:rPr lang="de-DE" dirty="0" err="1"/>
              <a:t>peers</a:t>
            </a:r>
            <a:r>
              <a:rPr lang="de-DE" dirty="0"/>
              <a:t>. </a:t>
            </a:r>
            <a:r>
              <a:rPr lang="de-DE" dirty="0" err="1"/>
              <a:t>When</a:t>
            </a:r>
            <a:r>
              <a:rPr lang="de-DE" dirty="0"/>
              <a:t> </a:t>
            </a:r>
            <a:r>
              <a:rPr lang="de-DE" dirty="0" err="1"/>
              <a:t>it</a:t>
            </a:r>
            <a:r>
              <a:rPr lang="de-DE" dirty="0"/>
              <a:t> </a:t>
            </a:r>
            <a:r>
              <a:rPr lang="de-DE" dirty="0" err="1"/>
              <a:t>comes</a:t>
            </a:r>
            <a:r>
              <a:rPr lang="de-DE" dirty="0"/>
              <a:t> </a:t>
            </a:r>
            <a:r>
              <a:rPr lang="de-DE" dirty="0" err="1"/>
              <a:t>to</a:t>
            </a:r>
            <a:r>
              <a:rPr lang="de-DE" dirty="0"/>
              <a:t> </a:t>
            </a:r>
            <a:r>
              <a:rPr lang="de-DE" dirty="0" err="1"/>
              <a:t>monitoring</a:t>
            </a:r>
            <a:r>
              <a:rPr lang="de-DE" dirty="0"/>
              <a:t> </a:t>
            </a:r>
            <a:r>
              <a:rPr lang="de-DE" dirty="0" err="1"/>
              <a:t>their</a:t>
            </a:r>
            <a:r>
              <a:rPr lang="de-DE" dirty="0"/>
              <a:t> </a:t>
            </a:r>
            <a:r>
              <a:rPr lang="de-DE" dirty="0" err="1"/>
              <a:t>environment</a:t>
            </a:r>
            <a:r>
              <a:rPr lang="de-DE" dirty="0"/>
              <a:t>, French </a:t>
            </a:r>
            <a:r>
              <a:rPr lang="de-DE" dirty="0" err="1"/>
              <a:t>local</a:t>
            </a:r>
            <a:r>
              <a:rPr lang="de-DE" dirty="0"/>
              <a:t> </a:t>
            </a:r>
            <a:r>
              <a:rPr lang="de-DE" dirty="0" err="1"/>
              <a:t>governments</a:t>
            </a:r>
            <a:r>
              <a:rPr lang="de-DE" dirty="0"/>
              <a:t> (in </a:t>
            </a:r>
            <a:r>
              <a:rPr lang="de-DE" dirty="0" err="1"/>
              <a:t>green</a:t>
            </a:r>
            <a:r>
              <a:rPr lang="de-DE" dirty="0"/>
              <a:t>) score </a:t>
            </a:r>
            <a:r>
              <a:rPr lang="de-DE" dirty="0" err="1"/>
              <a:t>higher</a:t>
            </a:r>
            <a:r>
              <a:rPr lang="de-DE" dirty="0"/>
              <a:t> </a:t>
            </a:r>
            <a:r>
              <a:rPr lang="de-DE" dirty="0" err="1"/>
              <a:t>then</a:t>
            </a:r>
            <a:r>
              <a:rPr lang="de-DE" dirty="0"/>
              <a:t> </a:t>
            </a:r>
            <a:r>
              <a:rPr lang="de-DE" dirty="0" err="1"/>
              <a:t>their</a:t>
            </a:r>
            <a:r>
              <a:rPr lang="de-DE" dirty="0"/>
              <a:t> </a:t>
            </a:r>
            <a:r>
              <a:rPr lang="de-DE" dirty="0" err="1"/>
              <a:t>counterparts</a:t>
            </a:r>
            <a:r>
              <a:rPr lang="de-DE" dirty="0"/>
              <a:t> in </a:t>
            </a:r>
            <a:r>
              <a:rPr lang="de-DE" dirty="0" err="1"/>
              <a:t>the</a:t>
            </a:r>
            <a:r>
              <a:rPr lang="de-DE" dirty="0"/>
              <a:t> </a:t>
            </a:r>
            <a:r>
              <a:rPr lang="de-DE" dirty="0" err="1"/>
              <a:t>other</a:t>
            </a:r>
            <a:r>
              <a:rPr lang="de-DE" dirty="0"/>
              <a:t> </a:t>
            </a:r>
            <a:r>
              <a:rPr lang="de-DE" dirty="0" err="1"/>
              <a:t>three</a:t>
            </a:r>
            <a:r>
              <a:rPr lang="de-DE" dirty="0"/>
              <a:t> countries, </a:t>
            </a:r>
            <a:r>
              <a:rPr lang="de-DE" dirty="0" err="1"/>
              <a:t>with</a:t>
            </a:r>
            <a:r>
              <a:rPr lang="de-DE" dirty="0"/>
              <a:t> </a:t>
            </a:r>
            <a:r>
              <a:rPr lang="de-DE" dirty="0" err="1"/>
              <a:t>Italy</a:t>
            </a:r>
            <a:r>
              <a:rPr lang="de-DE" dirty="0"/>
              <a:t> (in </a:t>
            </a:r>
            <a:r>
              <a:rPr lang="de-DE" dirty="0" err="1"/>
              <a:t>red</a:t>
            </a:r>
            <a:r>
              <a:rPr lang="de-DE" dirty="0"/>
              <a:t>) </a:t>
            </a:r>
            <a:r>
              <a:rPr lang="de-DE" dirty="0" err="1"/>
              <a:t>scoring</a:t>
            </a:r>
            <a:r>
              <a:rPr lang="de-DE" dirty="0"/>
              <a:t> </a:t>
            </a:r>
            <a:r>
              <a:rPr lang="de-DE" dirty="0" err="1"/>
              <a:t>lower</a:t>
            </a:r>
            <a:r>
              <a:rPr lang="de-DE" dirty="0"/>
              <a:t> in all </a:t>
            </a:r>
            <a:r>
              <a:rPr lang="de-DE" dirty="0" err="1"/>
              <a:t>four</a:t>
            </a:r>
            <a:r>
              <a:rPr lang="de-DE" dirty="0"/>
              <a:t> </a:t>
            </a:r>
            <a:r>
              <a:rPr lang="de-DE" dirty="0" err="1"/>
              <a:t>aspects</a:t>
            </a:r>
            <a:r>
              <a:rPr lang="de-DE" dirty="0"/>
              <a:t> </a:t>
            </a:r>
            <a:r>
              <a:rPr lang="de-DE" dirty="0" err="1"/>
              <a:t>observed</a:t>
            </a:r>
            <a:r>
              <a:rPr lang="de-DE" dirty="0"/>
              <a:t>. </a:t>
            </a:r>
          </a:p>
        </p:txBody>
      </p:sp>
      <p:sp>
        <p:nvSpPr>
          <p:cNvPr id="4" name="Foliennummernplatzhalter 3"/>
          <p:cNvSpPr>
            <a:spLocks noGrp="1"/>
          </p:cNvSpPr>
          <p:nvPr>
            <p:ph type="sldNum" sz="quarter" idx="5"/>
          </p:nvPr>
        </p:nvSpPr>
        <p:spPr/>
        <p:txBody>
          <a:bodyPr/>
          <a:lstStyle/>
          <a:p>
            <a:fld id="{83525EA8-DF11-4BDC-834D-6C8FDE6A1D6E}" type="slidenum">
              <a:rPr lang="it-IT" smtClean="0"/>
              <a:pPr/>
              <a:t>15</a:t>
            </a:fld>
            <a:endParaRPr lang="it-IT"/>
          </a:p>
        </p:txBody>
      </p:sp>
    </p:spTree>
    <p:extLst>
      <p:ext uri="{BB962C8B-B14F-4D97-AF65-F5344CB8AC3E}">
        <p14:creationId xmlns:p14="http://schemas.microsoft.com/office/powerpoint/2010/main" val="1722722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a:t>
            </a:r>
            <a:r>
              <a:rPr lang="de-DE" dirty="0" err="1"/>
              <a:t>case</a:t>
            </a:r>
            <a:r>
              <a:rPr lang="de-DE" dirty="0"/>
              <a:t> </a:t>
            </a:r>
            <a:r>
              <a:rPr lang="de-DE" dirty="0" err="1"/>
              <a:t>of</a:t>
            </a:r>
            <a:r>
              <a:rPr lang="de-DE" dirty="0"/>
              <a:t> </a:t>
            </a:r>
            <a:r>
              <a:rPr lang="de-DE" dirty="0" err="1"/>
              <a:t>regular</a:t>
            </a:r>
            <a:r>
              <a:rPr lang="de-DE" dirty="0"/>
              <a:t> </a:t>
            </a:r>
            <a:r>
              <a:rPr lang="de-DE" dirty="0" err="1"/>
              <a:t>vulnerability</a:t>
            </a:r>
            <a:r>
              <a:rPr lang="de-DE" dirty="0"/>
              <a:t> </a:t>
            </a:r>
            <a:r>
              <a:rPr lang="de-DE" dirty="0" err="1"/>
              <a:t>assessment</a:t>
            </a:r>
            <a:r>
              <a:rPr lang="de-DE" dirty="0"/>
              <a:t>, </a:t>
            </a:r>
            <a:r>
              <a:rPr lang="de-DE" dirty="0" err="1"/>
              <a:t>we</a:t>
            </a:r>
            <a:r>
              <a:rPr lang="de-DE" dirty="0"/>
              <a:t> </a:t>
            </a:r>
            <a:r>
              <a:rPr lang="de-DE" dirty="0" err="1"/>
              <a:t>see</a:t>
            </a:r>
            <a:r>
              <a:rPr lang="de-DE" dirty="0"/>
              <a:t> </a:t>
            </a:r>
            <a:r>
              <a:rPr lang="de-DE" dirty="0" err="1"/>
              <a:t>that</a:t>
            </a:r>
            <a:r>
              <a:rPr lang="de-DE" dirty="0"/>
              <a:t> UK </a:t>
            </a:r>
            <a:r>
              <a:rPr lang="de-DE" dirty="0" err="1"/>
              <a:t>local</a:t>
            </a:r>
            <a:r>
              <a:rPr lang="de-DE" dirty="0"/>
              <a:t> </a:t>
            </a:r>
            <a:r>
              <a:rPr lang="de-DE" dirty="0" err="1"/>
              <a:t>governments</a:t>
            </a:r>
            <a:r>
              <a:rPr lang="de-DE" dirty="0"/>
              <a:t> score </a:t>
            </a:r>
            <a:r>
              <a:rPr lang="de-DE" dirty="0" err="1"/>
              <a:t>notably</a:t>
            </a:r>
            <a:r>
              <a:rPr lang="de-DE" dirty="0"/>
              <a:t> </a:t>
            </a:r>
            <a:r>
              <a:rPr lang="de-DE" dirty="0" err="1"/>
              <a:t>higher</a:t>
            </a:r>
            <a:r>
              <a:rPr lang="de-DE" dirty="0"/>
              <a:t> </a:t>
            </a:r>
            <a:r>
              <a:rPr lang="de-DE" dirty="0" err="1"/>
              <a:t>than</a:t>
            </a:r>
            <a:r>
              <a:rPr lang="de-DE" dirty="0"/>
              <a:t> </a:t>
            </a:r>
            <a:r>
              <a:rPr lang="de-DE" dirty="0" err="1"/>
              <a:t>their</a:t>
            </a:r>
            <a:r>
              <a:rPr lang="de-DE" dirty="0"/>
              <a:t> </a:t>
            </a:r>
            <a:r>
              <a:rPr lang="de-DE" dirty="0" err="1"/>
              <a:t>continental</a:t>
            </a:r>
            <a:r>
              <a:rPr lang="de-DE" dirty="0"/>
              <a:t> </a:t>
            </a:r>
            <a:r>
              <a:rPr lang="de-DE" dirty="0" err="1"/>
              <a:t>counterparts</a:t>
            </a:r>
            <a:r>
              <a:rPr lang="de-DE" dirty="0"/>
              <a:t> in all </a:t>
            </a:r>
            <a:r>
              <a:rPr lang="de-DE" dirty="0" err="1"/>
              <a:t>four</a:t>
            </a:r>
            <a:r>
              <a:rPr lang="de-DE" dirty="0"/>
              <a:t> </a:t>
            </a:r>
            <a:r>
              <a:rPr lang="de-DE" dirty="0" err="1"/>
              <a:t>aspects</a:t>
            </a:r>
            <a:r>
              <a:rPr lang="de-DE" dirty="0"/>
              <a:t>. This </a:t>
            </a:r>
            <a:r>
              <a:rPr lang="de-DE" dirty="0" err="1"/>
              <a:t>is</a:t>
            </a:r>
            <a:r>
              <a:rPr lang="de-DE" dirty="0"/>
              <a:t> a </a:t>
            </a:r>
            <a:r>
              <a:rPr lang="de-DE" dirty="0" err="1"/>
              <a:t>result</a:t>
            </a:r>
            <a:r>
              <a:rPr lang="de-DE" dirty="0"/>
              <a:t> </a:t>
            </a:r>
            <a:r>
              <a:rPr lang="de-DE" dirty="0" err="1"/>
              <a:t>that</a:t>
            </a:r>
            <a:r>
              <a:rPr lang="de-DE" dirty="0"/>
              <a:t> </a:t>
            </a:r>
            <a:r>
              <a:rPr lang="de-DE" dirty="0" err="1"/>
              <a:t>confirms</a:t>
            </a:r>
            <a:r>
              <a:rPr lang="de-DE" dirty="0"/>
              <a:t> </a:t>
            </a:r>
            <a:r>
              <a:rPr lang="de-DE" dirty="0" err="1"/>
              <a:t>earlier</a:t>
            </a:r>
            <a:r>
              <a:rPr lang="de-DE" dirty="0"/>
              <a:t> </a:t>
            </a:r>
            <a:r>
              <a:rPr lang="de-DE" dirty="0" err="1"/>
              <a:t>findings</a:t>
            </a:r>
            <a:r>
              <a:rPr lang="de-DE" dirty="0"/>
              <a:t> on UK </a:t>
            </a:r>
            <a:r>
              <a:rPr lang="de-DE" dirty="0" err="1"/>
              <a:t>central</a:t>
            </a:r>
            <a:r>
              <a:rPr lang="de-DE" dirty="0"/>
              <a:t> </a:t>
            </a:r>
            <a:r>
              <a:rPr lang="de-DE" dirty="0" err="1"/>
              <a:t>government</a:t>
            </a:r>
            <a:r>
              <a:rPr lang="de-DE" dirty="0"/>
              <a:t> </a:t>
            </a:r>
            <a:r>
              <a:rPr lang="de-DE" dirty="0" err="1"/>
              <a:t>policies</a:t>
            </a:r>
            <a:r>
              <a:rPr lang="de-DE" dirty="0"/>
              <a:t> and </a:t>
            </a:r>
            <a:r>
              <a:rPr lang="de-DE" dirty="0" err="1"/>
              <a:t>requirements</a:t>
            </a:r>
            <a:r>
              <a:rPr lang="de-DE" dirty="0"/>
              <a:t> </a:t>
            </a:r>
            <a:r>
              <a:rPr lang="de-DE" dirty="0" err="1"/>
              <a:t>strengthening</a:t>
            </a:r>
            <a:r>
              <a:rPr lang="de-DE" dirty="0"/>
              <a:t> </a:t>
            </a:r>
            <a:r>
              <a:rPr lang="de-DE" dirty="0" err="1"/>
              <a:t>their</a:t>
            </a:r>
            <a:r>
              <a:rPr lang="de-DE" dirty="0"/>
              <a:t> </a:t>
            </a:r>
            <a:r>
              <a:rPr lang="de-DE" dirty="0" err="1"/>
              <a:t>local</a:t>
            </a:r>
            <a:r>
              <a:rPr lang="de-DE" dirty="0"/>
              <a:t> </a:t>
            </a:r>
            <a:r>
              <a:rPr lang="de-DE" dirty="0" err="1"/>
              <a:t>governments</a:t>
            </a:r>
            <a:r>
              <a:rPr lang="de-DE" dirty="0"/>
              <a:t>‘ </a:t>
            </a:r>
            <a:r>
              <a:rPr lang="de-DE" dirty="0" err="1"/>
              <a:t>risk</a:t>
            </a:r>
            <a:r>
              <a:rPr lang="de-DE" dirty="0"/>
              <a:t> </a:t>
            </a:r>
            <a:r>
              <a:rPr lang="de-DE" dirty="0" err="1"/>
              <a:t>assessment</a:t>
            </a:r>
            <a:r>
              <a:rPr lang="de-DE" dirty="0"/>
              <a:t> and </a:t>
            </a:r>
            <a:r>
              <a:rPr lang="de-DE" dirty="0" err="1"/>
              <a:t>risk</a:t>
            </a:r>
            <a:r>
              <a:rPr lang="de-DE" dirty="0"/>
              <a:t> </a:t>
            </a:r>
            <a:r>
              <a:rPr lang="de-DE" dirty="0" err="1"/>
              <a:t>management</a:t>
            </a:r>
            <a:r>
              <a:rPr lang="de-DE" dirty="0"/>
              <a:t> </a:t>
            </a:r>
            <a:r>
              <a:rPr lang="de-DE" dirty="0" err="1"/>
              <a:t>approaches</a:t>
            </a:r>
            <a:r>
              <a:rPr lang="de-DE" dirty="0"/>
              <a:t>.</a:t>
            </a:r>
          </a:p>
          <a:p>
            <a:endParaRPr lang="de-DE" dirty="0"/>
          </a:p>
          <a:p>
            <a:r>
              <a:rPr lang="de-DE" dirty="0"/>
              <a:t>In </a:t>
            </a:r>
            <a:r>
              <a:rPr lang="de-DE" dirty="0" err="1"/>
              <a:t>contrast</a:t>
            </a:r>
            <a:r>
              <a:rPr lang="de-DE" dirty="0"/>
              <a:t>, </a:t>
            </a:r>
            <a:r>
              <a:rPr lang="de-DE" dirty="0" err="1"/>
              <a:t>when</a:t>
            </a:r>
            <a:r>
              <a:rPr lang="de-DE" dirty="0"/>
              <a:t> </a:t>
            </a:r>
            <a:r>
              <a:rPr lang="de-DE" dirty="0" err="1"/>
              <a:t>it</a:t>
            </a:r>
            <a:r>
              <a:rPr lang="de-DE" dirty="0"/>
              <a:t> </a:t>
            </a:r>
            <a:r>
              <a:rPr lang="de-DE" dirty="0" err="1"/>
              <a:t>comes</a:t>
            </a:r>
            <a:r>
              <a:rPr lang="de-DE" dirty="0"/>
              <a:t> </a:t>
            </a:r>
            <a:r>
              <a:rPr lang="de-DE" dirty="0" err="1"/>
              <a:t>to</a:t>
            </a:r>
            <a:r>
              <a:rPr lang="de-DE" dirty="0"/>
              <a:t> a </a:t>
            </a:r>
            <a:r>
              <a:rPr lang="de-DE" dirty="0" err="1"/>
              <a:t>routine</a:t>
            </a:r>
            <a:r>
              <a:rPr lang="de-DE" dirty="0"/>
              <a:t> </a:t>
            </a:r>
            <a:r>
              <a:rPr lang="de-DE" dirty="0" err="1"/>
              <a:t>strengthening</a:t>
            </a:r>
            <a:r>
              <a:rPr lang="de-DE" dirty="0"/>
              <a:t> </a:t>
            </a:r>
            <a:r>
              <a:rPr lang="de-DE" dirty="0" err="1"/>
              <a:t>actors</a:t>
            </a:r>
            <a:r>
              <a:rPr lang="de-DE" dirty="0"/>
              <a:t>‘ </a:t>
            </a:r>
            <a:r>
              <a:rPr lang="de-DE" dirty="0" err="1"/>
              <a:t>sensemaking</a:t>
            </a:r>
            <a:r>
              <a:rPr lang="de-DE" dirty="0"/>
              <a:t>, </a:t>
            </a:r>
            <a:r>
              <a:rPr lang="de-DE" dirty="0" err="1"/>
              <a:t>namely</a:t>
            </a:r>
            <a:r>
              <a:rPr lang="de-DE" dirty="0"/>
              <a:t> </a:t>
            </a:r>
            <a:r>
              <a:rPr lang="de-DE" dirty="0" err="1"/>
              <a:t>critical</a:t>
            </a:r>
            <a:r>
              <a:rPr lang="de-DE" dirty="0"/>
              <a:t> </a:t>
            </a:r>
            <a:r>
              <a:rPr lang="de-DE" dirty="0" err="1"/>
              <a:t>thinking</a:t>
            </a:r>
            <a:r>
              <a:rPr lang="de-DE" dirty="0"/>
              <a:t>, </a:t>
            </a:r>
            <a:r>
              <a:rPr lang="de-DE" dirty="0" err="1"/>
              <a:t>the</a:t>
            </a:r>
            <a:r>
              <a:rPr lang="de-DE" dirty="0"/>
              <a:t> </a:t>
            </a:r>
            <a:r>
              <a:rPr lang="de-DE" dirty="0" err="1"/>
              <a:t>differences</a:t>
            </a:r>
            <a:r>
              <a:rPr lang="de-DE" dirty="0"/>
              <a:t> </a:t>
            </a:r>
            <a:r>
              <a:rPr lang="de-DE" dirty="0" err="1"/>
              <a:t>are</a:t>
            </a:r>
            <a:r>
              <a:rPr lang="de-DE" dirty="0"/>
              <a:t> </a:t>
            </a:r>
            <a:r>
              <a:rPr lang="de-DE" dirty="0" err="1"/>
              <a:t>more</a:t>
            </a:r>
            <a:r>
              <a:rPr lang="de-DE" dirty="0"/>
              <a:t> </a:t>
            </a:r>
            <a:r>
              <a:rPr lang="de-DE" dirty="0" err="1"/>
              <a:t>modest</a:t>
            </a:r>
            <a:r>
              <a:rPr lang="de-DE" dirty="0"/>
              <a:t>, but in all </a:t>
            </a:r>
            <a:r>
              <a:rPr lang="de-DE" dirty="0" err="1"/>
              <a:t>four</a:t>
            </a:r>
            <a:r>
              <a:rPr lang="de-DE" dirty="0"/>
              <a:t> </a:t>
            </a:r>
            <a:r>
              <a:rPr lang="de-DE" dirty="0" err="1"/>
              <a:t>aspects</a:t>
            </a:r>
            <a:r>
              <a:rPr lang="de-DE" dirty="0"/>
              <a:t>, UK </a:t>
            </a:r>
            <a:r>
              <a:rPr lang="de-DE" dirty="0" err="1"/>
              <a:t>local</a:t>
            </a:r>
            <a:r>
              <a:rPr lang="de-DE" dirty="0"/>
              <a:t> </a:t>
            </a:r>
            <a:r>
              <a:rPr lang="de-DE" dirty="0" err="1"/>
              <a:t>governments</a:t>
            </a:r>
            <a:r>
              <a:rPr lang="de-DE" dirty="0"/>
              <a:t> </a:t>
            </a:r>
            <a:r>
              <a:rPr lang="de-DE" dirty="0" err="1"/>
              <a:t>seem</a:t>
            </a:r>
            <a:r>
              <a:rPr lang="de-DE" dirty="0"/>
              <a:t> </a:t>
            </a:r>
            <a:r>
              <a:rPr lang="de-DE" dirty="0" err="1"/>
              <a:t>to</a:t>
            </a:r>
            <a:r>
              <a:rPr lang="de-DE" dirty="0"/>
              <a:t> </a:t>
            </a:r>
            <a:r>
              <a:rPr lang="de-DE" dirty="0" err="1"/>
              <a:t>foster</a:t>
            </a:r>
            <a:r>
              <a:rPr lang="de-DE" dirty="0"/>
              <a:t> </a:t>
            </a:r>
            <a:r>
              <a:rPr lang="de-DE" dirty="0" err="1"/>
              <a:t>more</a:t>
            </a:r>
            <a:r>
              <a:rPr lang="de-DE" dirty="0"/>
              <a:t> </a:t>
            </a:r>
            <a:r>
              <a:rPr lang="de-DE" dirty="0" err="1"/>
              <a:t>critical</a:t>
            </a:r>
            <a:r>
              <a:rPr lang="de-DE" dirty="0"/>
              <a:t> </a:t>
            </a:r>
            <a:r>
              <a:rPr lang="de-DE" dirty="0" err="1"/>
              <a:t>thinking</a:t>
            </a:r>
            <a:r>
              <a:rPr lang="de-DE" dirty="0"/>
              <a:t> in </a:t>
            </a:r>
            <a:r>
              <a:rPr lang="de-DE" dirty="0" err="1"/>
              <a:t>employees</a:t>
            </a:r>
            <a:r>
              <a:rPr lang="de-DE" dirty="0"/>
              <a:t>, </a:t>
            </a:r>
            <a:r>
              <a:rPr lang="de-DE" dirty="0" err="1"/>
              <a:t>followed</a:t>
            </a:r>
            <a:r>
              <a:rPr lang="de-DE" dirty="0"/>
              <a:t> </a:t>
            </a:r>
            <a:r>
              <a:rPr lang="de-DE" dirty="0" err="1"/>
              <a:t>by</a:t>
            </a:r>
            <a:r>
              <a:rPr lang="de-DE" dirty="0"/>
              <a:t> German and French </a:t>
            </a:r>
            <a:r>
              <a:rPr lang="de-DE" dirty="0" err="1"/>
              <a:t>local</a:t>
            </a:r>
            <a:r>
              <a:rPr lang="de-DE" dirty="0"/>
              <a:t> </a:t>
            </a:r>
            <a:r>
              <a:rPr lang="de-DE" dirty="0" err="1"/>
              <a:t>governments</a:t>
            </a:r>
            <a:r>
              <a:rPr lang="de-DE" dirty="0"/>
              <a:t>, </a:t>
            </a:r>
            <a:r>
              <a:rPr lang="de-DE" dirty="0" err="1"/>
              <a:t>with</a:t>
            </a:r>
            <a:r>
              <a:rPr lang="de-DE" dirty="0"/>
              <a:t> </a:t>
            </a:r>
            <a:r>
              <a:rPr lang="de-DE" dirty="0" err="1"/>
              <a:t>their</a:t>
            </a:r>
            <a:r>
              <a:rPr lang="de-DE" dirty="0"/>
              <a:t> </a:t>
            </a:r>
            <a:r>
              <a:rPr lang="de-DE" dirty="0" err="1"/>
              <a:t>Italian</a:t>
            </a:r>
            <a:r>
              <a:rPr lang="de-DE" dirty="0"/>
              <a:t> </a:t>
            </a:r>
            <a:r>
              <a:rPr lang="de-DE" dirty="0" err="1"/>
              <a:t>counterparts</a:t>
            </a:r>
            <a:r>
              <a:rPr lang="de-DE" dirty="0"/>
              <a:t> </a:t>
            </a:r>
            <a:r>
              <a:rPr lang="de-DE" dirty="0" err="1"/>
              <a:t>seemingly</a:t>
            </a:r>
            <a:r>
              <a:rPr lang="de-DE" dirty="0"/>
              <a:t> </a:t>
            </a:r>
            <a:r>
              <a:rPr lang="de-DE" dirty="0" err="1"/>
              <a:t>putting</a:t>
            </a:r>
            <a:r>
              <a:rPr lang="de-DE" dirty="0"/>
              <a:t> </a:t>
            </a:r>
            <a:r>
              <a:rPr lang="de-DE" dirty="0" err="1"/>
              <a:t>no</a:t>
            </a:r>
            <a:r>
              <a:rPr lang="de-DE" dirty="0"/>
              <a:t> </a:t>
            </a:r>
            <a:r>
              <a:rPr lang="de-DE" dirty="0" err="1"/>
              <a:t>particular</a:t>
            </a:r>
            <a:r>
              <a:rPr lang="de-DE" dirty="0"/>
              <a:t> </a:t>
            </a:r>
            <a:r>
              <a:rPr lang="de-DE" dirty="0" err="1"/>
              <a:t>focus</a:t>
            </a:r>
            <a:r>
              <a:rPr lang="de-DE" dirty="0"/>
              <a:t> on </a:t>
            </a:r>
            <a:r>
              <a:rPr lang="de-DE" dirty="0" err="1"/>
              <a:t>this</a:t>
            </a:r>
            <a:r>
              <a:rPr lang="de-DE" dirty="0"/>
              <a:t> </a:t>
            </a:r>
            <a:r>
              <a:rPr lang="de-DE" dirty="0" err="1"/>
              <a:t>aspect</a:t>
            </a:r>
            <a:r>
              <a:rPr lang="de-DE" dirty="0"/>
              <a:t> </a:t>
            </a:r>
            <a:r>
              <a:rPr lang="de-DE" dirty="0" err="1"/>
              <a:t>of</a:t>
            </a:r>
            <a:r>
              <a:rPr lang="de-DE" dirty="0"/>
              <a:t> </a:t>
            </a:r>
            <a:r>
              <a:rPr lang="de-DE" dirty="0" err="1"/>
              <a:t>anticipatory</a:t>
            </a:r>
            <a:r>
              <a:rPr lang="de-DE" dirty="0"/>
              <a:t> </a:t>
            </a:r>
            <a:r>
              <a:rPr lang="de-DE" dirty="0" err="1"/>
              <a:t>capacities</a:t>
            </a:r>
            <a:r>
              <a:rPr lang="de-DE" dirty="0"/>
              <a:t>. </a:t>
            </a:r>
          </a:p>
        </p:txBody>
      </p:sp>
      <p:sp>
        <p:nvSpPr>
          <p:cNvPr id="4" name="Foliennummernplatzhalter 3"/>
          <p:cNvSpPr>
            <a:spLocks noGrp="1"/>
          </p:cNvSpPr>
          <p:nvPr>
            <p:ph type="sldNum" sz="quarter" idx="5"/>
          </p:nvPr>
        </p:nvSpPr>
        <p:spPr/>
        <p:txBody>
          <a:bodyPr/>
          <a:lstStyle/>
          <a:p>
            <a:fld id="{83525EA8-DF11-4BDC-834D-6C8FDE6A1D6E}" type="slidenum">
              <a:rPr lang="it-IT" smtClean="0"/>
              <a:pPr/>
              <a:t>16</a:t>
            </a:fld>
            <a:endParaRPr lang="it-IT"/>
          </a:p>
        </p:txBody>
      </p:sp>
    </p:spTree>
    <p:extLst>
      <p:ext uri="{BB962C8B-B14F-4D97-AF65-F5344CB8AC3E}">
        <p14:creationId xmlns:p14="http://schemas.microsoft.com/office/powerpoint/2010/main" val="2238205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Looking at COVID-19, UK </a:t>
            </a:r>
            <a:r>
              <a:rPr lang="de-DE" dirty="0" err="1"/>
              <a:t>local</a:t>
            </a:r>
            <a:r>
              <a:rPr lang="de-DE" dirty="0"/>
              <a:t> </a:t>
            </a:r>
            <a:r>
              <a:rPr lang="de-DE" dirty="0" err="1"/>
              <a:t>governments</a:t>
            </a:r>
            <a:r>
              <a:rPr lang="de-DE" dirty="0"/>
              <a:t> </a:t>
            </a:r>
            <a:r>
              <a:rPr lang="de-DE" dirty="0" err="1"/>
              <a:t>seem</a:t>
            </a:r>
            <a:r>
              <a:rPr lang="de-DE" dirty="0"/>
              <a:t> </a:t>
            </a:r>
            <a:r>
              <a:rPr lang="de-DE" dirty="0" err="1"/>
              <a:t>to</a:t>
            </a:r>
            <a:r>
              <a:rPr lang="de-DE" dirty="0"/>
              <a:t>, on </a:t>
            </a:r>
            <a:r>
              <a:rPr lang="de-DE" dirty="0" err="1"/>
              <a:t>the</a:t>
            </a:r>
            <a:r>
              <a:rPr lang="de-DE" dirty="0"/>
              <a:t> </a:t>
            </a:r>
            <a:r>
              <a:rPr lang="de-DE" dirty="0" err="1"/>
              <a:t>one</a:t>
            </a:r>
            <a:r>
              <a:rPr lang="de-DE" dirty="0"/>
              <a:t> </a:t>
            </a:r>
            <a:r>
              <a:rPr lang="de-DE" dirty="0" err="1"/>
              <a:t>hand</a:t>
            </a:r>
            <a:r>
              <a:rPr lang="de-DE" dirty="0"/>
              <a:t>, </a:t>
            </a:r>
            <a:r>
              <a:rPr lang="de-DE" dirty="0" err="1"/>
              <a:t>more</a:t>
            </a:r>
            <a:r>
              <a:rPr lang="de-DE" dirty="0"/>
              <a:t> </a:t>
            </a:r>
            <a:r>
              <a:rPr lang="de-DE" dirty="0" err="1"/>
              <a:t>often</a:t>
            </a:r>
            <a:r>
              <a:rPr lang="de-DE" dirty="0"/>
              <a:t> </a:t>
            </a:r>
            <a:r>
              <a:rPr lang="de-DE" dirty="0" err="1"/>
              <a:t>perceive</a:t>
            </a:r>
            <a:r>
              <a:rPr lang="de-DE" dirty="0"/>
              <a:t> </a:t>
            </a:r>
            <a:r>
              <a:rPr lang="de-DE" dirty="0" err="1"/>
              <a:t>this</a:t>
            </a:r>
            <a:r>
              <a:rPr lang="de-DE" dirty="0"/>
              <a:t> </a:t>
            </a:r>
            <a:r>
              <a:rPr lang="de-DE" dirty="0" err="1"/>
              <a:t>as</a:t>
            </a:r>
            <a:r>
              <a:rPr lang="de-DE" dirty="0"/>
              <a:t> a </a:t>
            </a:r>
            <a:r>
              <a:rPr lang="de-DE" dirty="0" err="1"/>
              <a:t>major</a:t>
            </a:r>
            <a:r>
              <a:rPr lang="de-DE" dirty="0"/>
              <a:t> </a:t>
            </a:r>
            <a:r>
              <a:rPr lang="de-DE" dirty="0" err="1"/>
              <a:t>threat</a:t>
            </a:r>
            <a:r>
              <a:rPr lang="de-DE" dirty="0"/>
              <a:t> </a:t>
            </a:r>
            <a:r>
              <a:rPr lang="de-DE" dirty="0" err="1"/>
              <a:t>than</a:t>
            </a:r>
            <a:r>
              <a:rPr lang="de-DE" dirty="0"/>
              <a:t> </a:t>
            </a:r>
            <a:r>
              <a:rPr lang="de-DE" dirty="0" err="1"/>
              <a:t>their</a:t>
            </a:r>
            <a:r>
              <a:rPr lang="de-DE" dirty="0"/>
              <a:t> </a:t>
            </a:r>
            <a:r>
              <a:rPr lang="de-DE" dirty="0" err="1"/>
              <a:t>counterparts</a:t>
            </a:r>
            <a:r>
              <a:rPr lang="de-DE" dirty="0"/>
              <a:t> in </a:t>
            </a:r>
            <a:r>
              <a:rPr lang="de-DE" dirty="0" err="1"/>
              <a:t>the</a:t>
            </a:r>
            <a:r>
              <a:rPr lang="de-DE" dirty="0"/>
              <a:t> </a:t>
            </a:r>
            <a:r>
              <a:rPr lang="de-DE" dirty="0" err="1"/>
              <a:t>other</a:t>
            </a:r>
            <a:r>
              <a:rPr lang="de-DE" dirty="0"/>
              <a:t> </a:t>
            </a:r>
            <a:r>
              <a:rPr lang="de-DE" dirty="0" err="1"/>
              <a:t>three</a:t>
            </a:r>
            <a:r>
              <a:rPr lang="de-DE" dirty="0"/>
              <a:t> countries. On </a:t>
            </a:r>
            <a:r>
              <a:rPr lang="de-DE" dirty="0" err="1"/>
              <a:t>the</a:t>
            </a:r>
            <a:r>
              <a:rPr lang="de-DE" dirty="0"/>
              <a:t> </a:t>
            </a:r>
            <a:r>
              <a:rPr lang="de-DE" dirty="0" err="1"/>
              <a:t>other</a:t>
            </a:r>
            <a:r>
              <a:rPr lang="de-DE" dirty="0"/>
              <a:t> </a:t>
            </a:r>
            <a:r>
              <a:rPr lang="de-DE" dirty="0" err="1"/>
              <a:t>hand</a:t>
            </a:r>
            <a:r>
              <a:rPr lang="de-DE" dirty="0"/>
              <a:t>, </a:t>
            </a:r>
            <a:r>
              <a:rPr lang="de-DE" dirty="0" err="1"/>
              <a:t>they</a:t>
            </a:r>
            <a:r>
              <a:rPr lang="de-DE" dirty="0"/>
              <a:t> also </a:t>
            </a:r>
            <a:r>
              <a:rPr lang="de-DE" dirty="0" err="1"/>
              <a:t>perceive</a:t>
            </a:r>
            <a:r>
              <a:rPr lang="de-DE" dirty="0"/>
              <a:t> COVID-19 </a:t>
            </a:r>
            <a:r>
              <a:rPr lang="de-DE" dirty="0" err="1"/>
              <a:t>as</a:t>
            </a:r>
            <a:r>
              <a:rPr lang="de-DE" dirty="0"/>
              <a:t> a </a:t>
            </a:r>
            <a:r>
              <a:rPr lang="de-DE" dirty="0" err="1"/>
              <a:t>major</a:t>
            </a:r>
            <a:r>
              <a:rPr lang="de-DE" dirty="0"/>
              <a:t> </a:t>
            </a:r>
            <a:r>
              <a:rPr lang="de-DE" dirty="0" err="1"/>
              <a:t>or</a:t>
            </a:r>
            <a:r>
              <a:rPr lang="de-DE" dirty="0"/>
              <a:t> </a:t>
            </a:r>
            <a:r>
              <a:rPr lang="de-DE" dirty="0" err="1"/>
              <a:t>considerable</a:t>
            </a:r>
            <a:r>
              <a:rPr lang="de-DE" dirty="0"/>
              <a:t> </a:t>
            </a:r>
            <a:r>
              <a:rPr lang="de-DE" dirty="0" err="1"/>
              <a:t>opportunity</a:t>
            </a:r>
            <a:r>
              <a:rPr lang="de-DE" dirty="0"/>
              <a:t> </a:t>
            </a:r>
            <a:r>
              <a:rPr lang="de-DE" dirty="0" err="1"/>
              <a:t>much</a:t>
            </a:r>
            <a:r>
              <a:rPr lang="de-DE" dirty="0"/>
              <a:t> </a:t>
            </a:r>
            <a:r>
              <a:rPr lang="de-DE" dirty="0" err="1"/>
              <a:t>more</a:t>
            </a:r>
            <a:r>
              <a:rPr lang="de-DE" dirty="0"/>
              <a:t> </a:t>
            </a:r>
            <a:r>
              <a:rPr lang="de-DE" dirty="0" err="1"/>
              <a:t>often</a:t>
            </a:r>
            <a:r>
              <a:rPr lang="de-DE" dirty="0"/>
              <a:t> </a:t>
            </a:r>
            <a:r>
              <a:rPr lang="de-DE" dirty="0" err="1"/>
              <a:t>than</a:t>
            </a:r>
            <a:r>
              <a:rPr lang="de-DE" dirty="0"/>
              <a:t> </a:t>
            </a:r>
            <a:r>
              <a:rPr lang="de-DE" dirty="0" err="1"/>
              <a:t>local</a:t>
            </a:r>
            <a:r>
              <a:rPr lang="de-DE" dirty="0"/>
              <a:t> </a:t>
            </a:r>
            <a:r>
              <a:rPr lang="de-DE" dirty="0" err="1"/>
              <a:t>governments</a:t>
            </a:r>
            <a:r>
              <a:rPr lang="de-DE" dirty="0"/>
              <a:t> in </a:t>
            </a:r>
            <a:r>
              <a:rPr lang="de-DE" dirty="0" err="1"/>
              <a:t>the</a:t>
            </a:r>
            <a:r>
              <a:rPr lang="de-DE" dirty="0"/>
              <a:t> </a:t>
            </a:r>
            <a:r>
              <a:rPr lang="de-DE" dirty="0" err="1"/>
              <a:t>other</a:t>
            </a:r>
            <a:r>
              <a:rPr lang="de-DE" dirty="0"/>
              <a:t> countries. In </a:t>
            </a:r>
            <a:r>
              <a:rPr lang="de-DE" dirty="0" err="1"/>
              <a:t>contrast</a:t>
            </a:r>
            <a:r>
              <a:rPr lang="de-DE" dirty="0"/>
              <a:t>, </a:t>
            </a:r>
            <a:r>
              <a:rPr lang="de-DE" dirty="0" err="1"/>
              <a:t>many</a:t>
            </a:r>
            <a:r>
              <a:rPr lang="de-DE" dirty="0"/>
              <a:t> </a:t>
            </a:r>
            <a:r>
              <a:rPr lang="de-DE" dirty="0" err="1"/>
              <a:t>Italian</a:t>
            </a:r>
            <a:r>
              <a:rPr lang="de-DE" dirty="0"/>
              <a:t> </a:t>
            </a:r>
            <a:r>
              <a:rPr lang="de-DE" dirty="0" err="1"/>
              <a:t>local</a:t>
            </a:r>
            <a:r>
              <a:rPr lang="de-DE" dirty="0"/>
              <a:t> </a:t>
            </a:r>
            <a:r>
              <a:rPr lang="de-DE" dirty="0" err="1"/>
              <a:t>governments</a:t>
            </a:r>
            <a:r>
              <a:rPr lang="de-DE" dirty="0"/>
              <a:t> </a:t>
            </a:r>
            <a:r>
              <a:rPr lang="de-DE" dirty="0" err="1"/>
              <a:t>perceive</a:t>
            </a:r>
            <a:r>
              <a:rPr lang="de-DE" dirty="0"/>
              <a:t> </a:t>
            </a:r>
            <a:r>
              <a:rPr lang="de-DE" dirty="0" err="1"/>
              <a:t>it</a:t>
            </a:r>
            <a:r>
              <a:rPr lang="de-DE" dirty="0"/>
              <a:t> </a:t>
            </a:r>
            <a:r>
              <a:rPr lang="de-DE" dirty="0" err="1"/>
              <a:t>as</a:t>
            </a:r>
            <a:r>
              <a:rPr lang="de-DE" dirty="0"/>
              <a:t> a moderate </a:t>
            </a:r>
            <a:r>
              <a:rPr lang="de-DE" dirty="0" err="1"/>
              <a:t>or</a:t>
            </a:r>
            <a:r>
              <a:rPr lang="de-DE" dirty="0"/>
              <a:t> </a:t>
            </a:r>
            <a:r>
              <a:rPr lang="de-DE" dirty="0" err="1"/>
              <a:t>considerable</a:t>
            </a:r>
            <a:r>
              <a:rPr lang="de-DE" dirty="0"/>
              <a:t> </a:t>
            </a:r>
            <a:r>
              <a:rPr lang="de-DE" dirty="0" err="1"/>
              <a:t>threat</a:t>
            </a:r>
            <a:r>
              <a:rPr lang="de-DE" dirty="0"/>
              <a:t>, and </a:t>
            </a:r>
            <a:r>
              <a:rPr lang="de-DE" dirty="0" err="1"/>
              <a:t>almost</a:t>
            </a:r>
            <a:r>
              <a:rPr lang="de-DE" dirty="0"/>
              <a:t> a </a:t>
            </a:r>
            <a:r>
              <a:rPr lang="de-DE" dirty="0" err="1"/>
              <a:t>third</a:t>
            </a:r>
            <a:r>
              <a:rPr lang="de-DE" dirty="0"/>
              <a:t> </a:t>
            </a:r>
            <a:r>
              <a:rPr lang="de-DE" dirty="0" err="1"/>
              <a:t>of</a:t>
            </a:r>
            <a:r>
              <a:rPr lang="de-DE" dirty="0"/>
              <a:t> </a:t>
            </a:r>
            <a:r>
              <a:rPr lang="de-DE" dirty="0" err="1"/>
              <a:t>them</a:t>
            </a:r>
            <a:r>
              <a:rPr lang="de-DE" dirty="0"/>
              <a:t> </a:t>
            </a:r>
            <a:r>
              <a:rPr lang="de-DE" dirty="0" err="1"/>
              <a:t>see</a:t>
            </a:r>
            <a:r>
              <a:rPr lang="de-DE" dirty="0"/>
              <a:t> </a:t>
            </a:r>
            <a:r>
              <a:rPr lang="de-DE" dirty="0" err="1"/>
              <a:t>no</a:t>
            </a:r>
            <a:r>
              <a:rPr lang="de-DE" dirty="0"/>
              <a:t> </a:t>
            </a:r>
            <a:r>
              <a:rPr lang="de-DE" dirty="0" err="1"/>
              <a:t>opportunity</a:t>
            </a:r>
            <a:r>
              <a:rPr lang="de-DE" dirty="0"/>
              <a:t> in </a:t>
            </a:r>
            <a:r>
              <a:rPr lang="de-DE" dirty="0" err="1"/>
              <a:t>this</a:t>
            </a:r>
            <a:r>
              <a:rPr lang="de-DE" dirty="0"/>
              <a:t> </a:t>
            </a:r>
            <a:r>
              <a:rPr lang="de-DE" dirty="0" err="1"/>
              <a:t>crisis</a:t>
            </a:r>
            <a:r>
              <a:rPr lang="de-DE" dirty="0"/>
              <a:t> </a:t>
            </a:r>
            <a:r>
              <a:rPr lang="de-DE" dirty="0" err="1"/>
              <a:t>whatsoever</a:t>
            </a:r>
            <a:r>
              <a:rPr lang="de-DE" dirty="0"/>
              <a:t>. </a:t>
            </a:r>
          </a:p>
          <a:p>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17</a:t>
            </a:fld>
            <a:endParaRPr lang="it-IT"/>
          </a:p>
        </p:txBody>
      </p:sp>
    </p:spTree>
    <p:extLst>
      <p:ext uri="{BB962C8B-B14F-4D97-AF65-F5344CB8AC3E}">
        <p14:creationId xmlns:p14="http://schemas.microsoft.com/office/powerpoint/2010/main" val="2479072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Coping capacities refer to </a:t>
            </a:r>
            <a:r>
              <a:rPr lang="en-US" sz="1200" b="1" kern="1200" dirty="0">
                <a:solidFill>
                  <a:schemeClr val="tx1"/>
                </a:solidFill>
                <a:effectLst/>
                <a:latin typeface="+mn-lt"/>
                <a:ea typeface="+mn-ea"/>
                <a:cs typeface="+mn-cs"/>
              </a:rPr>
              <a:t>resources and abilities that allow shocks to be faced and vulnerabilities to be managed</a:t>
            </a:r>
            <a:r>
              <a:rPr lang="en-US"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T</a:t>
            </a:r>
            <a:r>
              <a:rPr lang="en-US" sz="2000" dirty="0" err="1"/>
              <a:t>hese</a:t>
            </a:r>
            <a:r>
              <a:rPr lang="en-US" sz="2000" dirty="0"/>
              <a:t> capacities lie dormant in times of order and become visible in times of disruption (shock) through coping strategies</a:t>
            </a:r>
          </a:p>
          <a:p>
            <a:r>
              <a:rPr lang="en-US" sz="2000" dirty="0"/>
              <a:t>We differentiate between three different types of coping capacities.</a:t>
            </a:r>
          </a:p>
          <a:p>
            <a:r>
              <a:rPr lang="en-US" sz="1200" b="1" kern="1200" dirty="0">
                <a:solidFill>
                  <a:schemeClr val="tx1"/>
                </a:solidFill>
                <a:effectLst/>
                <a:latin typeface="+mn-lt"/>
                <a:ea typeface="+mn-ea"/>
                <a:cs typeface="+mn-cs"/>
              </a:rPr>
              <a:t>Buffering capacity </a:t>
            </a:r>
            <a:r>
              <a:rPr lang="en-US" sz="1200" kern="1200" dirty="0">
                <a:solidFill>
                  <a:schemeClr val="tx1"/>
                </a:solidFill>
                <a:effectLst/>
                <a:latin typeface="+mn-lt"/>
                <a:ea typeface="+mn-ea"/>
                <a:cs typeface="+mn-cs"/>
              </a:rPr>
              <a:t>(or, the ability to absorb shocks) represents more traditional budget management techniques such as the </a:t>
            </a:r>
            <a:r>
              <a:rPr lang="en-US" sz="1200" b="1" kern="1200" dirty="0">
                <a:solidFill>
                  <a:schemeClr val="tx1"/>
                </a:solidFill>
                <a:effectLst/>
                <a:latin typeface="+mn-lt"/>
                <a:ea typeface="+mn-ea"/>
                <a:cs typeface="+mn-cs"/>
              </a:rPr>
              <a:t>use of reserves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virement</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slack resources </a:t>
            </a:r>
            <a:r>
              <a:rPr lang="en-US" sz="1200" kern="1200" dirty="0">
                <a:solidFill>
                  <a:schemeClr val="tx1"/>
                </a:solidFill>
                <a:effectLst/>
                <a:latin typeface="+mn-lt"/>
                <a:ea typeface="+mn-ea"/>
                <a:cs typeface="+mn-cs"/>
              </a:rPr>
              <a:t>to absorb short-term, one-off and minor financial shocks. It may also include increases in tax revenues or short-term reductions in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expenditures or deferring expenditures to later periods. </a:t>
            </a:r>
            <a:endParaRPr lang="de-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Adaptive capacity </a:t>
            </a:r>
            <a:r>
              <a:rPr lang="en-US" sz="1200" kern="1200" dirty="0">
                <a:solidFill>
                  <a:schemeClr val="tx1"/>
                </a:solidFill>
                <a:effectLst/>
                <a:latin typeface="+mn-lt"/>
                <a:ea typeface="+mn-ea"/>
                <a:cs typeface="+mn-cs"/>
              </a:rPr>
              <a:t>(or, the ability to implement incremental changes) represents latent competences and experiences that are used to adjust activities, while not </a:t>
            </a:r>
            <a:r>
              <a:rPr lang="en-US" sz="1200" kern="1200" dirty="0" err="1">
                <a:solidFill>
                  <a:schemeClr val="tx1"/>
                </a:solidFill>
                <a:effectLst/>
                <a:latin typeface="+mn-lt"/>
                <a:ea typeface="+mn-ea"/>
                <a:cs typeface="+mn-cs"/>
              </a:rPr>
              <a:t>jeopardising</a:t>
            </a:r>
            <a:r>
              <a:rPr lang="en-US" sz="1200" kern="1200" dirty="0">
                <a:solidFill>
                  <a:schemeClr val="tx1"/>
                </a:solidFill>
                <a:effectLst/>
                <a:latin typeface="+mn-lt"/>
                <a:ea typeface="+mn-ea"/>
                <a:cs typeface="+mn-cs"/>
              </a:rPr>
              <a:t> the overall status quo. These include the </a:t>
            </a:r>
            <a:r>
              <a:rPr lang="en-US" sz="1200" b="1" kern="1200" dirty="0">
                <a:solidFill>
                  <a:schemeClr val="tx1"/>
                </a:solidFill>
                <a:effectLst/>
                <a:latin typeface="+mn-lt"/>
                <a:ea typeface="+mn-ea"/>
                <a:cs typeface="+mn-cs"/>
              </a:rPr>
              <a:t>ability to innovate around the edges</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find new ways of doing the same or similar things. </a:t>
            </a:r>
            <a:endParaRPr lang="de-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Transformative capacity</a:t>
            </a:r>
            <a:r>
              <a:rPr lang="en-US" sz="1200" kern="1200" dirty="0">
                <a:solidFill>
                  <a:schemeClr val="tx1"/>
                </a:solidFill>
                <a:effectLst/>
                <a:latin typeface="+mn-lt"/>
                <a:ea typeface="+mn-ea"/>
                <a:cs typeface="+mn-cs"/>
              </a:rPr>
              <a:t> (or, the ability to take paths of more radical changes) represents a </a:t>
            </a:r>
            <a:r>
              <a:rPr lang="en-US" sz="1200" b="1" kern="1200" dirty="0">
                <a:solidFill>
                  <a:schemeClr val="tx1"/>
                </a:solidFill>
                <a:effectLst/>
                <a:latin typeface="+mn-lt"/>
                <a:ea typeface="+mn-ea"/>
                <a:cs typeface="+mn-cs"/>
              </a:rPr>
              <a:t>higher order capacity </a:t>
            </a:r>
            <a:r>
              <a:rPr lang="en-US" sz="1200" kern="1200" dirty="0">
                <a:solidFill>
                  <a:schemeClr val="tx1"/>
                </a:solidFill>
                <a:effectLst/>
                <a:latin typeface="+mn-lt"/>
                <a:ea typeface="+mn-ea"/>
                <a:cs typeface="+mn-cs"/>
              </a:rPr>
              <a:t>and may not be present at the start of a crisis, but become a feature afterwards.</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18</a:t>
            </a:fld>
            <a:endParaRPr lang="it-IT"/>
          </a:p>
        </p:txBody>
      </p:sp>
    </p:spTree>
    <p:extLst>
      <p:ext uri="{BB962C8B-B14F-4D97-AF65-F5344CB8AC3E}">
        <p14:creationId xmlns:p14="http://schemas.microsoft.com/office/powerpoint/2010/main" val="3679366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Let‘s</a:t>
            </a:r>
            <a:r>
              <a:rPr lang="de-DE" dirty="0"/>
              <a:t> </a:t>
            </a:r>
            <a:r>
              <a:rPr lang="de-DE" dirty="0" err="1"/>
              <a:t>take</a:t>
            </a:r>
            <a:r>
              <a:rPr lang="de-DE" dirty="0"/>
              <a:t> a </a:t>
            </a:r>
            <a:r>
              <a:rPr lang="de-DE" dirty="0" err="1"/>
              <a:t>look</a:t>
            </a:r>
            <a:r>
              <a:rPr lang="de-DE" dirty="0"/>
              <a:t> at </a:t>
            </a:r>
            <a:r>
              <a:rPr lang="de-DE" dirty="0" err="1"/>
              <a:t>some</a:t>
            </a:r>
            <a:r>
              <a:rPr lang="de-DE" dirty="0"/>
              <a:t> </a:t>
            </a:r>
            <a:r>
              <a:rPr lang="de-DE" dirty="0" err="1"/>
              <a:t>of</a:t>
            </a:r>
            <a:r>
              <a:rPr lang="de-DE" dirty="0"/>
              <a:t> </a:t>
            </a:r>
            <a:r>
              <a:rPr lang="de-DE" dirty="0" err="1"/>
              <a:t>the</a:t>
            </a:r>
            <a:r>
              <a:rPr lang="de-DE" dirty="0"/>
              <a:t> </a:t>
            </a:r>
            <a:r>
              <a:rPr lang="de-DE" dirty="0" err="1"/>
              <a:t>capacities</a:t>
            </a:r>
            <a:r>
              <a:rPr lang="de-DE" dirty="0"/>
              <a:t> </a:t>
            </a:r>
            <a:r>
              <a:rPr lang="de-DE" dirty="0" err="1"/>
              <a:t>that</a:t>
            </a:r>
            <a:r>
              <a:rPr lang="de-DE" dirty="0"/>
              <a:t>, in </a:t>
            </a:r>
            <a:r>
              <a:rPr lang="de-DE" dirty="0" err="1"/>
              <a:t>particular</a:t>
            </a:r>
            <a:r>
              <a:rPr lang="de-DE" dirty="0"/>
              <a:t>, </a:t>
            </a:r>
            <a:r>
              <a:rPr lang="de-DE" dirty="0" err="1"/>
              <a:t>are</a:t>
            </a:r>
            <a:r>
              <a:rPr lang="de-DE" dirty="0"/>
              <a:t> </a:t>
            </a:r>
            <a:r>
              <a:rPr lang="de-DE" dirty="0" err="1"/>
              <a:t>needed</a:t>
            </a:r>
            <a:r>
              <a:rPr lang="de-DE" dirty="0"/>
              <a:t> for </a:t>
            </a:r>
            <a:r>
              <a:rPr lang="de-DE" dirty="0" err="1"/>
              <a:t>adapting</a:t>
            </a:r>
            <a:r>
              <a:rPr lang="de-DE" dirty="0"/>
              <a:t> and </a:t>
            </a:r>
            <a:r>
              <a:rPr lang="de-DE" dirty="0" err="1"/>
              <a:t>transformation</a:t>
            </a:r>
            <a:r>
              <a:rPr lang="de-DE" dirty="0"/>
              <a:t>. Looking at </a:t>
            </a:r>
            <a:r>
              <a:rPr lang="de-DE" dirty="0" err="1"/>
              <a:t>the</a:t>
            </a:r>
            <a:r>
              <a:rPr lang="de-DE" dirty="0"/>
              <a:t> </a:t>
            </a:r>
            <a:r>
              <a:rPr lang="de-DE" dirty="0" err="1"/>
              <a:t>rapidity</a:t>
            </a:r>
            <a:r>
              <a:rPr lang="de-DE" dirty="0"/>
              <a:t> </a:t>
            </a:r>
            <a:r>
              <a:rPr lang="de-DE" dirty="0" err="1"/>
              <a:t>of</a:t>
            </a:r>
            <a:r>
              <a:rPr lang="de-DE" dirty="0"/>
              <a:t> </a:t>
            </a:r>
            <a:r>
              <a:rPr lang="de-DE" dirty="0" err="1"/>
              <a:t>actions</a:t>
            </a:r>
            <a:r>
              <a:rPr lang="de-DE" dirty="0"/>
              <a:t> and </a:t>
            </a:r>
            <a:r>
              <a:rPr lang="de-DE" dirty="0" err="1"/>
              <a:t>bricolage</a:t>
            </a:r>
            <a:r>
              <a:rPr lang="de-DE" dirty="0"/>
              <a:t>, </a:t>
            </a:r>
            <a:r>
              <a:rPr lang="de-DE" dirty="0" err="1"/>
              <a:t>we</a:t>
            </a:r>
            <a:r>
              <a:rPr lang="de-DE" dirty="0"/>
              <a:t> </a:t>
            </a:r>
            <a:r>
              <a:rPr lang="de-DE" dirty="0" err="1"/>
              <a:t>see</a:t>
            </a:r>
            <a:r>
              <a:rPr lang="de-DE" dirty="0"/>
              <a:t> </a:t>
            </a:r>
            <a:r>
              <a:rPr lang="de-DE" dirty="0" err="1"/>
              <a:t>that</a:t>
            </a:r>
            <a:r>
              <a:rPr lang="de-DE" dirty="0"/>
              <a:t> </a:t>
            </a:r>
            <a:r>
              <a:rPr lang="de-DE" dirty="0" err="1"/>
              <a:t>Italian</a:t>
            </a:r>
            <a:r>
              <a:rPr lang="de-DE" dirty="0"/>
              <a:t> </a:t>
            </a:r>
            <a:r>
              <a:rPr lang="de-DE" dirty="0" err="1"/>
              <a:t>local</a:t>
            </a:r>
            <a:r>
              <a:rPr lang="de-DE" dirty="0"/>
              <a:t> </a:t>
            </a:r>
            <a:r>
              <a:rPr lang="de-DE" dirty="0" err="1"/>
              <a:t>governments</a:t>
            </a:r>
            <a:r>
              <a:rPr lang="de-DE" dirty="0"/>
              <a:t> score </a:t>
            </a:r>
            <a:r>
              <a:rPr lang="de-DE" dirty="0" err="1"/>
              <a:t>lower</a:t>
            </a:r>
            <a:r>
              <a:rPr lang="de-DE" dirty="0"/>
              <a:t> </a:t>
            </a:r>
            <a:r>
              <a:rPr lang="de-DE" dirty="0" err="1"/>
              <a:t>than</a:t>
            </a:r>
            <a:r>
              <a:rPr lang="de-DE" dirty="0"/>
              <a:t> </a:t>
            </a:r>
            <a:r>
              <a:rPr lang="de-DE" dirty="0" err="1"/>
              <a:t>their</a:t>
            </a:r>
            <a:r>
              <a:rPr lang="de-DE" dirty="0"/>
              <a:t> </a:t>
            </a:r>
            <a:r>
              <a:rPr lang="de-DE" dirty="0" err="1"/>
              <a:t>counterparts</a:t>
            </a:r>
            <a:r>
              <a:rPr lang="de-DE" dirty="0"/>
              <a:t> in </a:t>
            </a:r>
            <a:r>
              <a:rPr lang="de-DE" dirty="0" err="1"/>
              <a:t>several</a:t>
            </a:r>
            <a:r>
              <a:rPr lang="de-DE" dirty="0"/>
              <a:t> </a:t>
            </a:r>
            <a:r>
              <a:rPr lang="de-DE" dirty="0" err="1"/>
              <a:t>aspects</a:t>
            </a:r>
            <a:r>
              <a:rPr lang="de-DE" dirty="0"/>
              <a:t>, </a:t>
            </a:r>
            <a:r>
              <a:rPr lang="de-DE" dirty="0" err="1"/>
              <a:t>especially</a:t>
            </a:r>
            <a:r>
              <a:rPr lang="de-DE" dirty="0"/>
              <a:t> </a:t>
            </a:r>
            <a:r>
              <a:rPr lang="de-DE" dirty="0" err="1"/>
              <a:t>compared</a:t>
            </a:r>
            <a:r>
              <a:rPr lang="de-DE" dirty="0"/>
              <a:t> </a:t>
            </a:r>
            <a:r>
              <a:rPr lang="de-DE" dirty="0" err="1"/>
              <a:t>with</a:t>
            </a:r>
            <a:r>
              <a:rPr lang="de-DE" dirty="0"/>
              <a:t> UK </a:t>
            </a:r>
            <a:r>
              <a:rPr lang="de-DE" dirty="0" err="1"/>
              <a:t>local</a:t>
            </a:r>
            <a:r>
              <a:rPr lang="de-DE" dirty="0"/>
              <a:t> </a:t>
            </a:r>
            <a:r>
              <a:rPr lang="de-DE" dirty="0" err="1"/>
              <a:t>governments</a:t>
            </a:r>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19</a:t>
            </a:fld>
            <a:endParaRPr lang="it-IT"/>
          </a:p>
        </p:txBody>
      </p:sp>
    </p:spTree>
    <p:extLst>
      <p:ext uri="{BB962C8B-B14F-4D97-AF65-F5344CB8AC3E}">
        <p14:creationId xmlns:p14="http://schemas.microsoft.com/office/powerpoint/2010/main" val="2972314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 </a:t>
            </a:r>
            <a:r>
              <a:rPr lang="it-IT" dirty="0" err="1"/>
              <a:t>will</a:t>
            </a:r>
            <a:r>
              <a:rPr lang="it-IT" dirty="0"/>
              <a:t> </a:t>
            </a:r>
            <a:r>
              <a:rPr lang="it-IT" dirty="0" err="1"/>
              <a:t>begin</a:t>
            </a:r>
            <a:r>
              <a:rPr lang="it-IT" dirty="0"/>
              <a:t> the presentation with a short </a:t>
            </a:r>
            <a:r>
              <a:rPr lang="it-IT" dirty="0" err="1"/>
              <a:t>glance</a:t>
            </a:r>
            <a:r>
              <a:rPr lang="it-IT" dirty="0"/>
              <a:t> on </a:t>
            </a:r>
            <a:r>
              <a:rPr lang="it-IT" dirty="0" err="1"/>
              <a:t>why</a:t>
            </a:r>
            <a:r>
              <a:rPr lang="it-IT" dirty="0"/>
              <a:t> the </a:t>
            </a:r>
            <a:r>
              <a:rPr lang="it-IT" dirty="0" err="1"/>
              <a:t>concept</a:t>
            </a:r>
            <a:r>
              <a:rPr lang="it-IT" dirty="0"/>
              <a:t> of </a:t>
            </a:r>
            <a:r>
              <a:rPr lang="it-IT" dirty="0" err="1"/>
              <a:t>financial</a:t>
            </a:r>
            <a:r>
              <a:rPr lang="it-IT" dirty="0"/>
              <a:t> </a:t>
            </a:r>
            <a:r>
              <a:rPr lang="it-IT" dirty="0" err="1"/>
              <a:t>resilience</a:t>
            </a:r>
            <a:r>
              <a:rPr lang="it-IT" dirty="0"/>
              <a:t> </a:t>
            </a:r>
            <a:r>
              <a:rPr lang="it-IT" dirty="0" err="1"/>
              <a:t>may</a:t>
            </a:r>
            <a:r>
              <a:rPr lang="it-IT" dirty="0"/>
              <a:t> be </a:t>
            </a:r>
            <a:r>
              <a:rPr lang="it-IT" dirty="0" err="1"/>
              <a:t>worth</a:t>
            </a:r>
            <a:r>
              <a:rPr lang="it-IT" dirty="0"/>
              <a:t> </a:t>
            </a:r>
            <a:r>
              <a:rPr lang="it-IT" dirty="0" err="1"/>
              <a:t>your</a:t>
            </a:r>
            <a:r>
              <a:rPr lang="it-IT" dirty="0"/>
              <a:t> </a:t>
            </a:r>
            <a:r>
              <a:rPr lang="it-IT" dirty="0" err="1"/>
              <a:t>while</a:t>
            </a:r>
            <a:r>
              <a:rPr lang="it-IT" dirty="0"/>
              <a:t> and </a:t>
            </a:r>
            <a:r>
              <a:rPr lang="it-IT" dirty="0" err="1"/>
              <a:t>will</a:t>
            </a:r>
            <a:r>
              <a:rPr lang="it-IT" dirty="0"/>
              <a:t> report on the research on </a:t>
            </a:r>
            <a:r>
              <a:rPr lang="it-IT" dirty="0" err="1"/>
              <a:t>governmental</a:t>
            </a:r>
            <a:r>
              <a:rPr lang="it-IT" dirty="0"/>
              <a:t> </a:t>
            </a:r>
            <a:r>
              <a:rPr lang="it-IT" dirty="0" err="1"/>
              <a:t>financial</a:t>
            </a:r>
            <a:r>
              <a:rPr lang="it-IT" dirty="0"/>
              <a:t> </a:t>
            </a:r>
            <a:r>
              <a:rPr lang="it-IT" dirty="0" err="1"/>
              <a:t>resilience</a:t>
            </a:r>
            <a:r>
              <a:rPr lang="it-IT" dirty="0"/>
              <a:t> </a:t>
            </a:r>
            <a:r>
              <a:rPr lang="it-IT" dirty="0" err="1"/>
              <a:t>that</a:t>
            </a:r>
            <a:r>
              <a:rPr lang="it-IT" dirty="0"/>
              <a:t> </a:t>
            </a:r>
            <a:r>
              <a:rPr lang="it-IT" dirty="0" err="1"/>
              <a:t>we</a:t>
            </a:r>
            <a:r>
              <a:rPr lang="it-IT" dirty="0"/>
              <a:t> </a:t>
            </a:r>
            <a:r>
              <a:rPr lang="it-IT" dirty="0" err="1"/>
              <a:t>have</a:t>
            </a:r>
            <a:r>
              <a:rPr lang="it-IT" dirty="0"/>
              <a:t> </a:t>
            </a:r>
            <a:r>
              <a:rPr lang="it-IT" dirty="0" err="1"/>
              <a:t>conducted</a:t>
            </a:r>
            <a:r>
              <a:rPr lang="it-IT" dirty="0"/>
              <a:t> so far, </a:t>
            </a:r>
            <a:r>
              <a:rPr lang="it-IT" dirty="0" err="1"/>
              <a:t>before</a:t>
            </a:r>
            <a:r>
              <a:rPr lang="it-IT" dirty="0"/>
              <a:t> I go more </a:t>
            </a:r>
            <a:r>
              <a:rPr lang="it-IT" dirty="0" err="1"/>
              <a:t>into</a:t>
            </a:r>
            <a:r>
              <a:rPr lang="it-IT" dirty="0"/>
              <a:t> detail on the framework and the </a:t>
            </a:r>
            <a:r>
              <a:rPr lang="it-IT" dirty="0" err="1"/>
              <a:t>dimensions</a:t>
            </a:r>
            <a:r>
              <a:rPr lang="it-IT" dirty="0"/>
              <a:t> of </a:t>
            </a:r>
            <a:r>
              <a:rPr lang="it-IT" dirty="0" err="1"/>
              <a:t>governmental</a:t>
            </a:r>
            <a:r>
              <a:rPr lang="it-IT" dirty="0"/>
              <a:t> </a:t>
            </a:r>
            <a:r>
              <a:rPr lang="it-IT" dirty="0" err="1"/>
              <a:t>financial</a:t>
            </a:r>
            <a:r>
              <a:rPr lang="it-IT" dirty="0"/>
              <a:t> </a:t>
            </a:r>
            <a:r>
              <a:rPr lang="it-IT" dirty="0" err="1"/>
              <a:t>resilience</a:t>
            </a:r>
            <a:r>
              <a:rPr lang="it-IT" dirty="0"/>
              <a:t>. Some results from </a:t>
            </a:r>
            <a:r>
              <a:rPr lang="it-IT" dirty="0" err="1"/>
              <a:t>our</a:t>
            </a:r>
            <a:r>
              <a:rPr lang="it-IT" dirty="0"/>
              <a:t> </a:t>
            </a:r>
            <a:r>
              <a:rPr lang="it-IT" dirty="0" err="1"/>
              <a:t>latest</a:t>
            </a:r>
            <a:r>
              <a:rPr lang="it-IT" dirty="0"/>
              <a:t> </a:t>
            </a:r>
            <a:r>
              <a:rPr lang="it-IT" dirty="0" err="1"/>
              <a:t>empirical</a:t>
            </a:r>
            <a:r>
              <a:rPr lang="it-IT" dirty="0"/>
              <a:t> study </a:t>
            </a:r>
            <a:r>
              <a:rPr lang="it-IT" dirty="0" err="1"/>
              <a:t>will</a:t>
            </a:r>
            <a:r>
              <a:rPr lang="it-IT" dirty="0"/>
              <a:t> </a:t>
            </a:r>
            <a:r>
              <a:rPr lang="it-IT" dirty="0" err="1"/>
              <a:t>complement</a:t>
            </a:r>
            <a:r>
              <a:rPr lang="it-IT" dirty="0"/>
              <a:t> the more general description of the </a:t>
            </a:r>
            <a:r>
              <a:rPr lang="it-IT" dirty="0" err="1"/>
              <a:t>respective</a:t>
            </a:r>
            <a:r>
              <a:rPr lang="it-IT" dirty="0"/>
              <a:t> </a:t>
            </a:r>
            <a:r>
              <a:rPr lang="it-IT" dirty="0" err="1"/>
              <a:t>dimensions</a:t>
            </a:r>
            <a:r>
              <a:rPr lang="it-IT" dirty="0"/>
              <a:t>.</a:t>
            </a:r>
          </a:p>
          <a:p>
            <a:r>
              <a:rPr lang="it-IT" dirty="0"/>
              <a:t>Iris </a:t>
            </a:r>
            <a:r>
              <a:rPr lang="it-IT" dirty="0" err="1"/>
              <a:t>will</a:t>
            </a:r>
            <a:r>
              <a:rPr lang="it-IT" dirty="0"/>
              <a:t> </a:t>
            </a:r>
            <a:r>
              <a:rPr lang="it-IT" dirty="0" err="1"/>
              <a:t>then</a:t>
            </a:r>
            <a:r>
              <a:rPr lang="it-IT" dirty="0"/>
              <a:t> take over to </a:t>
            </a:r>
            <a:r>
              <a:rPr lang="it-IT" dirty="0" err="1"/>
              <a:t>discuss</a:t>
            </a:r>
            <a:r>
              <a:rPr lang="it-IT" dirty="0"/>
              <a:t> the </a:t>
            </a:r>
            <a:r>
              <a:rPr lang="it-IT" dirty="0" err="1"/>
              <a:t>patterns</a:t>
            </a:r>
            <a:r>
              <a:rPr lang="it-IT" dirty="0"/>
              <a:t> and </a:t>
            </a:r>
            <a:r>
              <a:rPr lang="it-IT" dirty="0" err="1"/>
              <a:t>organizational</a:t>
            </a:r>
            <a:r>
              <a:rPr lang="it-IT" dirty="0"/>
              <a:t> </a:t>
            </a:r>
            <a:r>
              <a:rPr lang="it-IT" dirty="0" err="1"/>
              <a:t>consequences</a:t>
            </a:r>
            <a:r>
              <a:rPr lang="it-IT" dirty="0"/>
              <a:t> of </a:t>
            </a:r>
            <a:r>
              <a:rPr lang="it-IT" dirty="0" err="1"/>
              <a:t>governmental</a:t>
            </a:r>
            <a:r>
              <a:rPr lang="it-IT" dirty="0"/>
              <a:t> </a:t>
            </a:r>
            <a:r>
              <a:rPr lang="it-IT" dirty="0" err="1"/>
              <a:t>financial</a:t>
            </a:r>
            <a:r>
              <a:rPr lang="it-IT" dirty="0"/>
              <a:t> </a:t>
            </a:r>
            <a:r>
              <a:rPr lang="it-IT" dirty="0" err="1"/>
              <a:t>resilience</a:t>
            </a:r>
            <a:r>
              <a:rPr lang="it-IT" dirty="0"/>
              <a:t> </a:t>
            </a:r>
            <a:r>
              <a:rPr lang="it-IT" dirty="0" err="1"/>
              <a:t>before</a:t>
            </a:r>
            <a:r>
              <a:rPr lang="it-IT" dirty="0"/>
              <a:t> providing some </a:t>
            </a:r>
            <a:r>
              <a:rPr lang="it-IT" dirty="0" err="1"/>
              <a:t>reflections</a:t>
            </a:r>
            <a:r>
              <a:rPr lang="it-IT" dirty="0"/>
              <a:t> on </a:t>
            </a:r>
            <a:r>
              <a:rPr lang="it-IT" dirty="0" err="1"/>
              <a:t>what</a:t>
            </a:r>
            <a:r>
              <a:rPr lang="it-IT" dirty="0"/>
              <a:t> </a:t>
            </a:r>
            <a:r>
              <a:rPr lang="it-IT" dirty="0" err="1"/>
              <a:t>we</a:t>
            </a:r>
            <a:r>
              <a:rPr lang="it-IT" dirty="0"/>
              <a:t> </a:t>
            </a:r>
            <a:r>
              <a:rPr lang="it-IT" dirty="0" err="1"/>
              <a:t>have</a:t>
            </a:r>
            <a:r>
              <a:rPr lang="it-IT" dirty="0"/>
              <a:t> </a:t>
            </a:r>
            <a:r>
              <a:rPr lang="it-IT" dirty="0" err="1"/>
              <a:t>learned</a:t>
            </a:r>
            <a:r>
              <a:rPr lang="it-IT" dirty="0"/>
              <a:t> so far. </a:t>
            </a:r>
          </a:p>
        </p:txBody>
      </p:sp>
      <p:sp>
        <p:nvSpPr>
          <p:cNvPr id="4" name="Slide Number Placeholder 3"/>
          <p:cNvSpPr>
            <a:spLocks noGrp="1"/>
          </p:cNvSpPr>
          <p:nvPr>
            <p:ph type="sldNum" sz="quarter" idx="5"/>
          </p:nvPr>
        </p:nvSpPr>
        <p:spPr/>
        <p:txBody>
          <a:bodyPr/>
          <a:lstStyle/>
          <a:p>
            <a:fld id="{83525EA8-DF11-4BDC-834D-6C8FDE6A1D6E}" type="slidenum">
              <a:rPr lang="it-IT" smtClean="0"/>
              <a:pPr/>
              <a:t>2</a:t>
            </a:fld>
            <a:endParaRPr lang="it-IT"/>
          </a:p>
        </p:txBody>
      </p:sp>
    </p:spTree>
    <p:extLst>
      <p:ext uri="{BB962C8B-B14F-4D97-AF65-F5344CB8AC3E}">
        <p14:creationId xmlns:p14="http://schemas.microsoft.com/office/powerpoint/2010/main" val="3874369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When</a:t>
            </a:r>
            <a:r>
              <a:rPr lang="de-DE" dirty="0"/>
              <a:t> </a:t>
            </a:r>
            <a:r>
              <a:rPr lang="de-DE" dirty="0" err="1"/>
              <a:t>it</a:t>
            </a:r>
            <a:r>
              <a:rPr lang="de-DE" dirty="0"/>
              <a:t> </a:t>
            </a:r>
            <a:r>
              <a:rPr lang="de-DE" dirty="0" err="1"/>
              <a:t>comes</a:t>
            </a:r>
            <a:r>
              <a:rPr lang="de-DE" dirty="0"/>
              <a:t> </a:t>
            </a:r>
            <a:r>
              <a:rPr lang="de-DE" dirty="0" err="1"/>
              <a:t>to</a:t>
            </a:r>
            <a:r>
              <a:rPr lang="de-DE" dirty="0"/>
              <a:t> </a:t>
            </a:r>
            <a:r>
              <a:rPr lang="de-DE" dirty="0" err="1"/>
              <a:t>the</a:t>
            </a:r>
            <a:r>
              <a:rPr lang="de-DE" dirty="0"/>
              <a:t> </a:t>
            </a:r>
            <a:r>
              <a:rPr lang="de-DE" dirty="0" err="1"/>
              <a:t>adaptability</a:t>
            </a:r>
            <a:r>
              <a:rPr lang="de-DE" dirty="0"/>
              <a:t>, </a:t>
            </a:r>
            <a:r>
              <a:rPr lang="de-DE" dirty="0" err="1"/>
              <a:t>skills</a:t>
            </a:r>
            <a:r>
              <a:rPr lang="de-DE" dirty="0"/>
              <a:t>, and </a:t>
            </a:r>
            <a:r>
              <a:rPr lang="de-DE" dirty="0" err="1"/>
              <a:t>knowledge</a:t>
            </a:r>
            <a:r>
              <a:rPr lang="de-DE" dirty="0"/>
              <a:t> </a:t>
            </a:r>
            <a:r>
              <a:rPr lang="de-DE" dirty="0" err="1"/>
              <a:t>needed</a:t>
            </a:r>
            <a:r>
              <a:rPr lang="de-DE" dirty="0"/>
              <a:t> </a:t>
            </a:r>
            <a:r>
              <a:rPr lang="de-DE" dirty="0" err="1"/>
              <a:t>to</a:t>
            </a:r>
            <a:r>
              <a:rPr lang="de-DE" dirty="0"/>
              <a:t> </a:t>
            </a:r>
            <a:r>
              <a:rPr lang="de-DE" dirty="0" err="1"/>
              <a:t>respond</a:t>
            </a:r>
            <a:r>
              <a:rPr lang="de-DE" dirty="0"/>
              <a:t> </a:t>
            </a:r>
            <a:r>
              <a:rPr lang="de-DE" dirty="0" err="1"/>
              <a:t>to</a:t>
            </a:r>
            <a:r>
              <a:rPr lang="de-DE" dirty="0"/>
              <a:t> </a:t>
            </a:r>
            <a:r>
              <a:rPr lang="de-DE" dirty="0" err="1"/>
              <a:t>challenges</a:t>
            </a:r>
            <a:r>
              <a:rPr lang="de-DE" dirty="0"/>
              <a:t> and </a:t>
            </a:r>
            <a:r>
              <a:rPr lang="de-DE" dirty="0" err="1"/>
              <a:t>unexpected</a:t>
            </a:r>
            <a:r>
              <a:rPr lang="de-DE" dirty="0"/>
              <a:t> </a:t>
            </a:r>
            <a:r>
              <a:rPr lang="de-DE" dirty="0" err="1"/>
              <a:t>events</a:t>
            </a:r>
            <a:r>
              <a:rPr lang="de-DE" dirty="0"/>
              <a:t>, in </a:t>
            </a:r>
            <a:r>
              <a:rPr lang="de-DE" dirty="0" err="1"/>
              <a:t>some</a:t>
            </a:r>
            <a:r>
              <a:rPr lang="de-DE" dirty="0"/>
              <a:t> </a:t>
            </a:r>
            <a:r>
              <a:rPr lang="de-DE" dirty="0" err="1"/>
              <a:t>aspects</a:t>
            </a:r>
            <a:r>
              <a:rPr lang="de-DE" dirty="0"/>
              <a:t> like in </a:t>
            </a:r>
            <a:r>
              <a:rPr lang="de-DE" dirty="0" err="1"/>
              <a:t>the</a:t>
            </a:r>
            <a:r>
              <a:rPr lang="de-DE" dirty="0"/>
              <a:t> </a:t>
            </a:r>
            <a:r>
              <a:rPr lang="de-DE" dirty="0" err="1"/>
              <a:t>lower</a:t>
            </a:r>
            <a:r>
              <a:rPr lang="de-DE" dirty="0"/>
              <a:t> </a:t>
            </a:r>
            <a:r>
              <a:rPr lang="de-DE" dirty="0" err="1"/>
              <a:t>left</a:t>
            </a:r>
            <a:r>
              <a:rPr lang="de-DE" dirty="0"/>
              <a:t> </a:t>
            </a:r>
            <a:r>
              <a:rPr lang="de-DE" dirty="0" err="1"/>
              <a:t>we</a:t>
            </a:r>
            <a:r>
              <a:rPr lang="de-DE" dirty="0"/>
              <a:t> </a:t>
            </a:r>
            <a:r>
              <a:rPr lang="de-DE" dirty="0" err="1"/>
              <a:t>see</a:t>
            </a:r>
            <a:r>
              <a:rPr lang="de-DE" dirty="0"/>
              <a:t> </a:t>
            </a:r>
            <a:r>
              <a:rPr lang="de-DE" dirty="0" err="1"/>
              <a:t>no</a:t>
            </a:r>
            <a:r>
              <a:rPr lang="de-DE" dirty="0"/>
              <a:t> notable </a:t>
            </a:r>
            <a:r>
              <a:rPr lang="de-DE" dirty="0" err="1"/>
              <a:t>difference</a:t>
            </a:r>
            <a:r>
              <a:rPr lang="de-DE" dirty="0"/>
              <a:t> </a:t>
            </a:r>
            <a:r>
              <a:rPr lang="de-DE" dirty="0" err="1"/>
              <a:t>across</a:t>
            </a:r>
            <a:r>
              <a:rPr lang="de-DE" dirty="0"/>
              <a:t> </a:t>
            </a:r>
            <a:r>
              <a:rPr lang="de-DE" dirty="0" err="1"/>
              <a:t>the</a:t>
            </a:r>
            <a:r>
              <a:rPr lang="de-DE" dirty="0"/>
              <a:t> countries, but UK and French </a:t>
            </a:r>
            <a:r>
              <a:rPr lang="de-DE" dirty="0" err="1"/>
              <a:t>local</a:t>
            </a:r>
            <a:r>
              <a:rPr lang="de-DE" dirty="0"/>
              <a:t> </a:t>
            </a:r>
            <a:r>
              <a:rPr lang="de-DE" dirty="0" err="1"/>
              <a:t>governments</a:t>
            </a:r>
            <a:r>
              <a:rPr lang="de-DE" dirty="0"/>
              <a:t>, for </a:t>
            </a:r>
            <a:r>
              <a:rPr lang="de-DE" dirty="0" err="1"/>
              <a:t>instance</a:t>
            </a:r>
            <a:r>
              <a:rPr lang="de-DE" dirty="0"/>
              <a:t>, </a:t>
            </a:r>
            <a:r>
              <a:rPr lang="de-DE" dirty="0" err="1"/>
              <a:t>seem</a:t>
            </a:r>
            <a:r>
              <a:rPr lang="de-DE" dirty="0"/>
              <a:t> </a:t>
            </a:r>
            <a:r>
              <a:rPr lang="de-DE" dirty="0" err="1"/>
              <a:t>to</a:t>
            </a:r>
            <a:r>
              <a:rPr lang="de-DE" dirty="0"/>
              <a:t> </a:t>
            </a:r>
            <a:r>
              <a:rPr lang="de-DE" dirty="0" err="1"/>
              <a:t>be</a:t>
            </a:r>
            <a:r>
              <a:rPr lang="de-DE" dirty="0"/>
              <a:t> </a:t>
            </a:r>
            <a:r>
              <a:rPr lang="de-DE" dirty="0" err="1"/>
              <a:t>better</a:t>
            </a:r>
            <a:r>
              <a:rPr lang="de-DE" dirty="0"/>
              <a:t> </a:t>
            </a:r>
            <a:r>
              <a:rPr lang="de-DE" dirty="0" err="1"/>
              <a:t>able</a:t>
            </a:r>
            <a:r>
              <a:rPr lang="de-DE" dirty="0"/>
              <a:t> </a:t>
            </a:r>
            <a:r>
              <a:rPr lang="de-DE" dirty="0" err="1"/>
              <a:t>to</a:t>
            </a:r>
            <a:r>
              <a:rPr lang="de-DE" dirty="0"/>
              <a:t> </a:t>
            </a:r>
            <a:r>
              <a:rPr lang="de-DE" dirty="0" err="1"/>
              <a:t>adapt</a:t>
            </a:r>
            <a:r>
              <a:rPr lang="de-DE" dirty="0"/>
              <a:t> </a:t>
            </a:r>
            <a:r>
              <a:rPr lang="de-DE" dirty="0" err="1"/>
              <a:t>quickly</a:t>
            </a:r>
            <a:r>
              <a:rPr lang="de-DE" dirty="0"/>
              <a:t> </a:t>
            </a:r>
            <a:r>
              <a:rPr lang="de-DE" dirty="0" err="1"/>
              <a:t>to</a:t>
            </a:r>
            <a:r>
              <a:rPr lang="de-DE" dirty="0"/>
              <a:t> </a:t>
            </a:r>
            <a:r>
              <a:rPr lang="de-DE" dirty="0" err="1"/>
              <a:t>changes</a:t>
            </a:r>
            <a:r>
              <a:rPr lang="de-DE" dirty="0"/>
              <a:t>, </a:t>
            </a:r>
            <a:r>
              <a:rPr lang="de-DE" dirty="0" err="1"/>
              <a:t>while</a:t>
            </a:r>
            <a:r>
              <a:rPr lang="de-DE" dirty="0"/>
              <a:t> </a:t>
            </a:r>
            <a:r>
              <a:rPr lang="de-DE" dirty="0" err="1"/>
              <a:t>it</a:t>
            </a:r>
            <a:r>
              <a:rPr lang="de-DE" dirty="0"/>
              <a:t> </a:t>
            </a:r>
            <a:r>
              <a:rPr lang="de-DE" dirty="0" err="1"/>
              <a:t>is</a:t>
            </a:r>
            <a:r>
              <a:rPr lang="de-DE" dirty="0"/>
              <a:t> UK </a:t>
            </a:r>
            <a:r>
              <a:rPr lang="de-DE" dirty="0" err="1"/>
              <a:t>local</a:t>
            </a:r>
            <a:r>
              <a:rPr lang="de-DE" dirty="0"/>
              <a:t> </a:t>
            </a:r>
            <a:r>
              <a:rPr lang="de-DE" dirty="0" err="1"/>
              <a:t>governments</a:t>
            </a:r>
            <a:r>
              <a:rPr lang="de-DE" dirty="0"/>
              <a:t> </a:t>
            </a:r>
            <a:r>
              <a:rPr lang="de-DE" dirty="0" err="1"/>
              <a:t>that</a:t>
            </a:r>
            <a:r>
              <a:rPr lang="de-DE" dirty="0"/>
              <a:t> </a:t>
            </a:r>
            <a:r>
              <a:rPr lang="de-DE" dirty="0" err="1"/>
              <a:t>are</a:t>
            </a:r>
            <a:r>
              <a:rPr lang="de-DE" dirty="0"/>
              <a:t> </a:t>
            </a:r>
            <a:r>
              <a:rPr lang="de-DE" dirty="0" err="1"/>
              <a:t>more</a:t>
            </a:r>
            <a:r>
              <a:rPr lang="de-DE" dirty="0"/>
              <a:t> </a:t>
            </a:r>
            <a:r>
              <a:rPr lang="de-DE" dirty="0" err="1"/>
              <a:t>likely</a:t>
            </a:r>
            <a:r>
              <a:rPr lang="de-DE" dirty="0"/>
              <a:t> </a:t>
            </a:r>
            <a:r>
              <a:rPr lang="de-DE" dirty="0" err="1"/>
              <a:t>to</a:t>
            </a:r>
            <a:r>
              <a:rPr lang="de-DE" dirty="0"/>
              <a:t> do a </a:t>
            </a:r>
            <a:r>
              <a:rPr lang="de-DE" dirty="0" err="1"/>
              <a:t>good</a:t>
            </a:r>
            <a:r>
              <a:rPr lang="de-DE" dirty="0"/>
              <a:t> </a:t>
            </a:r>
            <a:r>
              <a:rPr lang="de-DE" dirty="0" err="1"/>
              <a:t>job</a:t>
            </a:r>
            <a:r>
              <a:rPr lang="de-DE" dirty="0"/>
              <a:t> in </a:t>
            </a:r>
            <a:r>
              <a:rPr lang="de-DE" dirty="0" err="1"/>
              <a:t>keeping</a:t>
            </a:r>
            <a:r>
              <a:rPr lang="de-DE" dirty="0"/>
              <a:t> </a:t>
            </a:r>
            <a:r>
              <a:rPr lang="de-DE" dirty="0" err="1"/>
              <a:t>up</a:t>
            </a:r>
            <a:r>
              <a:rPr lang="de-DE" dirty="0"/>
              <a:t> </a:t>
            </a:r>
            <a:r>
              <a:rPr lang="de-DE" dirty="0" err="1"/>
              <a:t>with</a:t>
            </a:r>
            <a:r>
              <a:rPr lang="de-DE" dirty="0"/>
              <a:t> </a:t>
            </a:r>
            <a:r>
              <a:rPr lang="de-DE" dirty="0" err="1"/>
              <a:t>change</a:t>
            </a:r>
            <a:r>
              <a:rPr lang="de-DE" dirty="0"/>
              <a:t>. </a:t>
            </a:r>
          </a:p>
        </p:txBody>
      </p:sp>
      <p:sp>
        <p:nvSpPr>
          <p:cNvPr id="4" name="Foliennummernplatzhalter 3"/>
          <p:cNvSpPr>
            <a:spLocks noGrp="1"/>
          </p:cNvSpPr>
          <p:nvPr>
            <p:ph type="sldNum" sz="quarter" idx="5"/>
          </p:nvPr>
        </p:nvSpPr>
        <p:spPr/>
        <p:txBody>
          <a:bodyPr/>
          <a:lstStyle/>
          <a:p>
            <a:fld id="{83525EA8-DF11-4BDC-834D-6C8FDE6A1D6E}" type="slidenum">
              <a:rPr lang="it-IT" smtClean="0"/>
              <a:pPr/>
              <a:t>20</a:t>
            </a:fld>
            <a:endParaRPr lang="it-IT"/>
          </a:p>
        </p:txBody>
      </p:sp>
    </p:spTree>
    <p:extLst>
      <p:ext uri="{BB962C8B-B14F-4D97-AF65-F5344CB8AC3E}">
        <p14:creationId xmlns:p14="http://schemas.microsoft.com/office/powerpoint/2010/main" val="294012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Turning</a:t>
            </a:r>
            <a:r>
              <a:rPr lang="de-DE" dirty="0"/>
              <a:t> </a:t>
            </a:r>
            <a:r>
              <a:rPr lang="de-DE" dirty="0" err="1"/>
              <a:t>to</a:t>
            </a:r>
            <a:r>
              <a:rPr lang="de-DE" dirty="0"/>
              <a:t> internal and external </a:t>
            </a:r>
            <a:r>
              <a:rPr lang="de-DE" dirty="0" err="1"/>
              <a:t>collaborations</a:t>
            </a:r>
            <a:r>
              <a:rPr lang="de-DE" dirty="0"/>
              <a:t>, UK </a:t>
            </a:r>
            <a:r>
              <a:rPr lang="de-DE" dirty="0" err="1"/>
              <a:t>local</a:t>
            </a:r>
            <a:r>
              <a:rPr lang="de-DE" dirty="0"/>
              <a:t> </a:t>
            </a:r>
            <a:r>
              <a:rPr lang="de-DE" dirty="0" err="1"/>
              <a:t>governments</a:t>
            </a:r>
            <a:r>
              <a:rPr lang="de-DE" dirty="0"/>
              <a:t> </a:t>
            </a:r>
            <a:r>
              <a:rPr lang="de-DE" dirty="0" err="1"/>
              <a:t>again</a:t>
            </a:r>
            <a:r>
              <a:rPr lang="de-DE" dirty="0"/>
              <a:t> </a:t>
            </a:r>
            <a:r>
              <a:rPr lang="de-DE" dirty="0" err="1"/>
              <a:t>appear</a:t>
            </a:r>
            <a:r>
              <a:rPr lang="de-DE" dirty="0"/>
              <a:t> </a:t>
            </a:r>
            <a:r>
              <a:rPr lang="de-DE" dirty="0" err="1"/>
              <a:t>to</a:t>
            </a:r>
            <a:r>
              <a:rPr lang="de-DE" dirty="0"/>
              <a:t> </a:t>
            </a:r>
            <a:r>
              <a:rPr lang="de-DE" dirty="0" err="1"/>
              <a:t>foster</a:t>
            </a:r>
            <a:r>
              <a:rPr lang="de-DE" dirty="0"/>
              <a:t> </a:t>
            </a:r>
            <a:r>
              <a:rPr lang="de-DE" dirty="0" err="1"/>
              <a:t>these</a:t>
            </a:r>
            <a:r>
              <a:rPr lang="de-DE" dirty="0"/>
              <a:t> </a:t>
            </a:r>
            <a:r>
              <a:rPr lang="de-DE" dirty="0" err="1"/>
              <a:t>more</a:t>
            </a:r>
            <a:r>
              <a:rPr lang="de-DE" dirty="0"/>
              <a:t> </a:t>
            </a:r>
            <a:r>
              <a:rPr lang="de-DE" dirty="0" err="1"/>
              <a:t>than</a:t>
            </a:r>
            <a:r>
              <a:rPr lang="de-DE" dirty="0"/>
              <a:t> </a:t>
            </a:r>
            <a:r>
              <a:rPr lang="de-DE" dirty="0" err="1"/>
              <a:t>local</a:t>
            </a:r>
            <a:r>
              <a:rPr lang="de-DE" dirty="0"/>
              <a:t> </a:t>
            </a:r>
            <a:r>
              <a:rPr lang="de-DE" dirty="0" err="1"/>
              <a:t>governments</a:t>
            </a:r>
            <a:r>
              <a:rPr lang="de-DE" dirty="0"/>
              <a:t> in </a:t>
            </a:r>
            <a:r>
              <a:rPr lang="de-DE" dirty="0" err="1"/>
              <a:t>the</a:t>
            </a:r>
            <a:r>
              <a:rPr lang="de-DE" dirty="0"/>
              <a:t> </a:t>
            </a:r>
            <a:r>
              <a:rPr lang="de-DE" dirty="0" err="1"/>
              <a:t>other</a:t>
            </a:r>
            <a:r>
              <a:rPr lang="de-DE" dirty="0"/>
              <a:t> </a:t>
            </a:r>
            <a:r>
              <a:rPr lang="de-DE" dirty="0" err="1"/>
              <a:t>three</a:t>
            </a:r>
            <a:r>
              <a:rPr lang="de-DE" dirty="0"/>
              <a:t> countries. </a:t>
            </a:r>
            <a:r>
              <a:rPr lang="de-DE" dirty="0" err="1"/>
              <a:t>Interestingly</a:t>
            </a:r>
            <a:r>
              <a:rPr lang="de-DE" dirty="0"/>
              <a:t>, French – but also </a:t>
            </a:r>
            <a:r>
              <a:rPr lang="de-DE" dirty="0" err="1"/>
              <a:t>Italian</a:t>
            </a:r>
            <a:r>
              <a:rPr lang="de-DE" dirty="0"/>
              <a:t> </a:t>
            </a:r>
            <a:r>
              <a:rPr lang="de-DE" dirty="0" err="1"/>
              <a:t>local</a:t>
            </a:r>
            <a:r>
              <a:rPr lang="de-DE" dirty="0"/>
              <a:t> </a:t>
            </a:r>
            <a:r>
              <a:rPr lang="de-DE" dirty="0" err="1"/>
              <a:t>governments</a:t>
            </a:r>
            <a:r>
              <a:rPr lang="de-DE" dirty="0"/>
              <a:t> </a:t>
            </a:r>
            <a:r>
              <a:rPr lang="de-DE" dirty="0" err="1"/>
              <a:t>seem</a:t>
            </a:r>
            <a:r>
              <a:rPr lang="de-DE" dirty="0"/>
              <a:t> </a:t>
            </a:r>
            <a:r>
              <a:rPr lang="de-DE" dirty="0" err="1"/>
              <a:t>to</a:t>
            </a:r>
            <a:r>
              <a:rPr lang="de-DE" dirty="0"/>
              <a:t> </a:t>
            </a:r>
            <a:r>
              <a:rPr lang="de-DE" dirty="0" err="1"/>
              <a:t>haver</a:t>
            </a:r>
            <a:r>
              <a:rPr lang="de-DE" dirty="0"/>
              <a:t> </a:t>
            </a:r>
            <a:r>
              <a:rPr lang="de-DE" dirty="0" err="1"/>
              <a:t>largely</a:t>
            </a:r>
            <a:r>
              <a:rPr lang="de-DE" dirty="0"/>
              <a:t> </a:t>
            </a:r>
            <a:r>
              <a:rPr lang="de-DE" dirty="0" err="1"/>
              <a:t>missed</a:t>
            </a:r>
            <a:r>
              <a:rPr lang="de-DE" dirty="0"/>
              <a:t> out on </a:t>
            </a:r>
            <a:r>
              <a:rPr lang="de-DE" dirty="0" err="1"/>
              <a:t>building</a:t>
            </a:r>
            <a:r>
              <a:rPr lang="de-DE" dirty="0"/>
              <a:t> strong </a:t>
            </a:r>
            <a:r>
              <a:rPr lang="de-DE" dirty="0" err="1"/>
              <a:t>relations</a:t>
            </a:r>
            <a:r>
              <a:rPr lang="de-DE" dirty="0"/>
              <a:t> </a:t>
            </a:r>
            <a:r>
              <a:rPr lang="de-DE" dirty="0" err="1"/>
              <a:t>with</a:t>
            </a:r>
            <a:r>
              <a:rPr lang="de-DE" dirty="0"/>
              <a:t> </a:t>
            </a:r>
            <a:r>
              <a:rPr lang="de-DE" dirty="0" err="1"/>
              <a:t>organizations</a:t>
            </a:r>
            <a:r>
              <a:rPr lang="de-DE" dirty="0"/>
              <a:t> </a:t>
            </a:r>
            <a:r>
              <a:rPr lang="de-DE" dirty="0" err="1"/>
              <a:t>that</a:t>
            </a:r>
            <a:r>
              <a:rPr lang="de-DE" dirty="0"/>
              <a:t> </a:t>
            </a:r>
            <a:r>
              <a:rPr lang="de-DE" dirty="0" err="1"/>
              <a:t>could</a:t>
            </a:r>
            <a:r>
              <a:rPr lang="de-DE" dirty="0"/>
              <a:t> </a:t>
            </a:r>
            <a:r>
              <a:rPr lang="de-DE" dirty="0" err="1"/>
              <a:t>supplement</a:t>
            </a:r>
            <a:r>
              <a:rPr lang="de-DE" dirty="0"/>
              <a:t> </a:t>
            </a:r>
            <a:r>
              <a:rPr lang="de-DE" dirty="0" err="1"/>
              <a:t>or</a:t>
            </a:r>
            <a:r>
              <a:rPr lang="de-DE" dirty="0"/>
              <a:t> </a:t>
            </a:r>
            <a:r>
              <a:rPr lang="de-DE" dirty="0" err="1"/>
              <a:t>subsitute</a:t>
            </a:r>
            <a:r>
              <a:rPr lang="de-DE" dirty="0"/>
              <a:t> </a:t>
            </a:r>
            <a:r>
              <a:rPr lang="de-DE" dirty="0" err="1"/>
              <a:t>their</a:t>
            </a:r>
            <a:r>
              <a:rPr lang="de-DE" dirty="0"/>
              <a:t> </a:t>
            </a:r>
            <a:r>
              <a:rPr lang="de-DE" dirty="0" err="1"/>
              <a:t>services</a:t>
            </a:r>
            <a:r>
              <a:rPr lang="de-DE" dirty="0"/>
              <a:t> in </a:t>
            </a:r>
            <a:r>
              <a:rPr lang="de-DE" dirty="0" err="1"/>
              <a:t>case</a:t>
            </a:r>
            <a:r>
              <a:rPr lang="de-DE" dirty="0"/>
              <a:t> </a:t>
            </a:r>
            <a:r>
              <a:rPr lang="de-DE" dirty="0" err="1"/>
              <a:t>of</a:t>
            </a:r>
            <a:r>
              <a:rPr lang="de-DE" dirty="0"/>
              <a:t> </a:t>
            </a:r>
            <a:r>
              <a:rPr lang="de-DE" dirty="0" err="1"/>
              <a:t>emergency</a:t>
            </a:r>
            <a:r>
              <a:rPr lang="de-DE" dirty="0"/>
              <a:t> and </a:t>
            </a:r>
            <a:r>
              <a:rPr lang="de-DE" dirty="0" err="1"/>
              <a:t>adversity</a:t>
            </a:r>
            <a:r>
              <a:rPr lang="de-DE" dirty="0"/>
              <a:t>.</a:t>
            </a:r>
          </a:p>
          <a:p>
            <a:r>
              <a:rPr lang="de-DE" dirty="0"/>
              <a:t>And </a:t>
            </a:r>
            <a:r>
              <a:rPr lang="de-DE" dirty="0" err="1"/>
              <a:t>now</a:t>
            </a:r>
            <a:r>
              <a:rPr lang="de-DE" dirty="0"/>
              <a:t>, </a:t>
            </a:r>
            <a:r>
              <a:rPr lang="de-DE" dirty="0" err="1"/>
              <a:t>over</a:t>
            </a:r>
            <a:r>
              <a:rPr lang="de-DE" dirty="0"/>
              <a:t> </a:t>
            </a:r>
            <a:r>
              <a:rPr lang="de-DE" dirty="0" err="1"/>
              <a:t>to</a:t>
            </a:r>
            <a:r>
              <a:rPr lang="de-DE" dirty="0"/>
              <a:t> Iris.</a:t>
            </a:r>
          </a:p>
        </p:txBody>
      </p:sp>
      <p:sp>
        <p:nvSpPr>
          <p:cNvPr id="4" name="Foliennummernplatzhalter 3"/>
          <p:cNvSpPr>
            <a:spLocks noGrp="1"/>
          </p:cNvSpPr>
          <p:nvPr>
            <p:ph type="sldNum" sz="quarter" idx="5"/>
          </p:nvPr>
        </p:nvSpPr>
        <p:spPr/>
        <p:txBody>
          <a:bodyPr/>
          <a:lstStyle/>
          <a:p>
            <a:fld id="{83525EA8-DF11-4BDC-834D-6C8FDE6A1D6E}" type="slidenum">
              <a:rPr lang="it-IT" smtClean="0"/>
              <a:pPr/>
              <a:t>21</a:t>
            </a:fld>
            <a:endParaRPr lang="it-IT"/>
          </a:p>
        </p:txBody>
      </p:sp>
    </p:spTree>
    <p:extLst>
      <p:ext uri="{BB962C8B-B14F-4D97-AF65-F5344CB8AC3E}">
        <p14:creationId xmlns:p14="http://schemas.microsoft.com/office/powerpoint/2010/main" val="2202550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a:t>Our international research on local governments has shown that there is no single way to be financially resilient. rather there are different ways in which local governments can be financially resilient. And these different financial resilience patterns will result from a dynamic combination of financial shocks, vulnerabilities, anticipatory capacities and coping capacities. over time </a:t>
            </a:r>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22</a:t>
            </a:fld>
            <a:endParaRPr lang="it-IT"/>
          </a:p>
        </p:txBody>
      </p:sp>
    </p:spTree>
    <p:extLst>
      <p:ext uri="{BB962C8B-B14F-4D97-AF65-F5344CB8AC3E}">
        <p14:creationId xmlns:p14="http://schemas.microsoft.com/office/powerpoint/2010/main" val="2545312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Self-Regulation/Pro-Active Adaptation</a:t>
            </a:r>
          </a:p>
          <a:p>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local governments showing this pattern of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are able to look </a:t>
            </a:r>
            <a:r>
              <a:rPr lang="en-US" sz="1200" b="1" kern="1200" dirty="0">
                <a:solidFill>
                  <a:schemeClr val="tx1"/>
                </a:solidFill>
                <a:effectLst/>
                <a:latin typeface="+mn-lt"/>
                <a:ea typeface="+mn-ea"/>
                <a:cs typeface="+mn-cs"/>
              </a:rPr>
              <a:t>at shocks as opportunities </a:t>
            </a:r>
            <a:r>
              <a:rPr lang="en-US" sz="1200" kern="1200" dirty="0">
                <a:solidFill>
                  <a:schemeClr val="tx1"/>
                </a:solidFill>
                <a:effectLst/>
                <a:latin typeface="+mn-lt"/>
                <a:ea typeface="+mn-ea"/>
                <a:cs typeface="+mn-cs"/>
              </a:rPr>
              <a:t>for improvement, and thus appear proactive in responding to them. This includes adopting wide-ranging measures and being</a:t>
            </a:r>
            <a:endParaRPr lang="de-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ready to adapt or transform </a:t>
            </a:r>
            <a:r>
              <a:rPr lang="en-US" sz="1200" kern="1200" dirty="0">
                <a:solidFill>
                  <a:schemeClr val="tx1"/>
                </a:solidFill>
                <a:effectLst/>
                <a:latin typeface="+mn-lt"/>
                <a:ea typeface="+mn-ea"/>
                <a:cs typeface="+mn-cs"/>
              </a:rPr>
              <a:t>to reduce expenditure, </a:t>
            </a:r>
            <a:r>
              <a:rPr lang="en-US" sz="1200" b="1" kern="1200" dirty="0">
                <a:solidFill>
                  <a:schemeClr val="tx1"/>
                </a:solidFill>
                <a:effectLst/>
                <a:latin typeface="+mn-lt"/>
                <a:ea typeface="+mn-ea"/>
                <a:cs typeface="+mn-cs"/>
              </a:rPr>
              <a:t>reconfigure service delivery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find alternative sources of income</a:t>
            </a:r>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short, these local governments appear to be </a:t>
            </a:r>
            <a:r>
              <a:rPr lang="en-US" sz="1200" b="1" kern="1200" dirty="0">
                <a:solidFill>
                  <a:schemeClr val="tx1"/>
                </a:solidFill>
                <a:effectLst/>
                <a:latin typeface="+mn-lt"/>
                <a:ea typeface="+mn-ea"/>
                <a:cs typeface="+mn-cs"/>
              </a:rPr>
              <a:t>able to internally develop</a:t>
            </a:r>
            <a:r>
              <a:rPr lang="en-US" sz="1200" kern="1200" dirty="0">
                <a:solidFill>
                  <a:schemeClr val="tx1"/>
                </a:solidFill>
                <a:effectLst/>
                <a:latin typeface="+mn-lt"/>
                <a:ea typeface="+mn-ea"/>
                <a:cs typeface="+mn-cs"/>
              </a:rPr>
              <a:t>, over time, the </a:t>
            </a:r>
            <a:r>
              <a:rPr lang="en-US" sz="1200" b="1" kern="1200" dirty="0">
                <a:solidFill>
                  <a:schemeClr val="tx1"/>
                </a:solidFill>
                <a:effectLst/>
                <a:latin typeface="+mn-lt"/>
                <a:ea typeface="+mn-ea"/>
                <a:cs typeface="+mn-cs"/>
              </a:rPr>
              <a:t>full range of coping capacities</a:t>
            </a:r>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cases already </a:t>
            </a:r>
            <a:r>
              <a:rPr lang="en-US" sz="1200" b="1" kern="1200" dirty="0">
                <a:solidFill>
                  <a:schemeClr val="tx1"/>
                </a:solidFill>
                <a:effectLst/>
                <a:latin typeface="+mn-lt"/>
                <a:ea typeface="+mn-ea"/>
                <a:cs typeface="+mn-cs"/>
              </a:rPr>
              <a:t>had good anticipatory and coping capacities in place before the crisis</a:t>
            </a:r>
            <a:r>
              <a:rPr lang="en-US" sz="1200" kern="1200" dirty="0">
                <a:solidFill>
                  <a:schemeClr val="tx1"/>
                </a:solidFill>
                <a:effectLst/>
                <a:latin typeface="+mn-lt"/>
                <a:ea typeface="+mn-ea"/>
                <a:cs typeface="+mn-cs"/>
              </a:rPr>
              <a:t>, which in turn resulted in a </a:t>
            </a:r>
            <a:r>
              <a:rPr lang="en-US" sz="1200" b="1" kern="1200" dirty="0">
                <a:solidFill>
                  <a:schemeClr val="tx1"/>
                </a:solidFill>
                <a:effectLst/>
                <a:latin typeface="+mn-lt"/>
                <a:ea typeface="+mn-ea"/>
                <a:cs typeface="+mn-cs"/>
              </a:rPr>
              <a:t>good understanding of their relative vulnerability </a:t>
            </a:r>
            <a:r>
              <a:rPr lang="en-US" sz="1200" kern="1200" dirty="0">
                <a:solidFill>
                  <a:schemeClr val="tx1"/>
                </a:solidFill>
                <a:effectLst/>
                <a:latin typeface="+mn-lt"/>
                <a:ea typeface="+mn-ea"/>
                <a:cs typeface="+mn-cs"/>
              </a:rPr>
              <a:t>leading to lower levels of vulnerability when crises unfolded.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makes this group distinctive is a belief in their </a:t>
            </a:r>
            <a:r>
              <a:rPr lang="en-US" sz="1200" b="1" kern="1200" dirty="0">
                <a:solidFill>
                  <a:schemeClr val="tx1"/>
                </a:solidFill>
                <a:effectLst/>
                <a:latin typeface="+mn-lt"/>
                <a:ea typeface="+mn-ea"/>
                <a:cs typeface="+mn-cs"/>
              </a:rPr>
              <a:t>ability to manage not only their internal capacities, but to also their ability to use and shape the external environment </a:t>
            </a:r>
            <a:r>
              <a:rPr lang="en-US" sz="1200" kern="1200" dirty="0">
                <a:solidFill>
                  <a:schemeClr val="tx1"/>
                </a:solidFill>
                <a:effectLst/>
                <a:latin typeface="+mn-lt"/>
                <a:ea typeface="+mn-ea"/>
                <a:cs typeface="+mn-cs"/>
              </a:rPr>
              <a:t>to generate opportunities for income creation, demand management, and service delivery. </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23</a:t>
            </a:fld>
            <a:endParaRPr lang="it-IT"/>
          </a:p>
        </p:txBody>
      </p:sp>
    </p:spTree>
    <p:extLst>
      <p:ext uri="{BB962C8B-B14F-4D97-AF65-F5344CB8AC3E}">
        <p14:creationId xmlns:p14="http://schemas.microsoft.com/office/powerpoint/2010/main" val="3052351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Reactive Adaptation</a:t>
            </a:r>
          </a:p>
          <a:p>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Local governments in this group are </a:t>
            </a:r>
            <a:r>
              <a:rPr lang="en-US" sz="1200" kern="1200" dirty="0" err="1">
                <a:solidFill>
                  <a:schemeClr val="tx1"/>
                </a:solidFill>
                <a:effectLst/>
                <a:latin typeface="+mn-lt"/>
                <a:ea typeface="+mn-ea"/>
                <a:cs typeface="+mn-cs"/>
              </a:rPr>
              <a:t>characterised</a:t>
            </a:r>
            <a:r>
              <a:rPr lang="en-US" sz="1200" kern="1200" dirty="0">
                <a:solidFill>
                  <a:schemeClr val="tx1"/>
                </a:solidFill>
                <a:effectLst/>
                <a:latin typeface="+mn-lt"/>
                <a:ea typeface="+mn-ea"/>
                <a:cs typeface="+mn-cs"/>
              </a:rPr>
              <a:t> by both an </a:t>
            </a:r>
            <a:r>
              <a:rPr lang="en-US" sz="1200" b="1" kern="1200" dirty="0">
                <a:solidFill>
                  <a:schemeClr val="tx1"/>
                </a:solidFill>
                <a:effectLst/>
                <a:latin typeface="+mn-lt"/>
                <a:ea typeface="+mn-ea"/>
                <a:cs typeface="+mn-cs"/>
              </a:rPr>
              <a:t>acceptance of the need to adapt to changing circumstances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well as the </a:t>
            </a:r>
            <a:r>
              <a:rPr lang="en-US" sz="1200" b="1" kern="1200" dirty="0">
                <a:solidFill>
                  <a:schemeClr val="tx1"/>
                </a:solidFill>
                <a:effectLst/>
                <a:latin typeface="+mn-lt"/>
                <a:ea typeface="+mn-ea"/>
                <a:cs typeface="+mn-cs"/>
              </a:rPr>
              <a:t>implementation of actions to do so</a:t>
            </a:r>
            <a:r>
              <a:rPr lang="en-US"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contrast to the constrained or self-regulative/proactive adaptive types, they seem to </a:t>
            </a:r>
            <a:r>
              <a:rPr lang="en-US" sz="1200" b="1" kern="1200" dirty="0">
                <a:solidFill>
                  <a:schemeClr val="tx1"/>
                </a:solidFill>
                <a:effectLst/>
                <a:latin typeface="+mn-lt"/>
                <a:ea typeface="+mn-ea"/>
                <a:cs typeface="+mn-cs"/>
              </a:rPr>
              <a:t>need triggers to activate the deployment or building of capacities</a:t>
            </a:r>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Local governments with this pattern entered the crisis period with </a:t>
            </a:r>
            <a:r>
              <a:rPr lang="en-US" sz="1200" b="1" kern="1200" dirty="0">
                <a:solidFill>
                  <a:schemeClr val="tx1"/>
                </a:solidFill>
                <a:effectLst/>
                <a:latin typeface="+mn-lt"/>
                <a:ea typeface="+mn-ea"/>
                <a:cs typeface="+mn-cs"/>
              </a:rPr>
              <a:t>varying levels of vulnerability and anticipatory capacity</a:t>
            </a:r>
            <a:r>
              <a:rPr lang="en-US"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Rather than having a strong set of anticipatory capacities from the start, the impact of the crisis took some in this group by surprise, while even negating early warnings. They tend to have </a:t>
            </a:r>
            <a:r>
              <a:rPr lang="en-US" sz="1200" b="1" kern="1200" dirty="0">
                <a:solidFill>
                  <a:schemeClr val="tx1"/>
                </a:solidFill>
                <a:effectLst/>
                <a:latin typeface="+mn-lt"/>
                <a:ea typeface="+mn-ea"/>
                <a:cs typeface="+mn-cs"/>
              </a:rPr>
              <a:t>strengthened anticipatory capacities </a:t>
            </a:r>
            <a:r>
              <a:rPr lang="en-US" sz="1200" kern="1200" dirty="0">
                <a:solidFill>
                  <a:schemeClr val="tx1"/>
                </a:solidFill>
                <a:effectLst/>
                <a:latin typeface="+mn-lt"/>
                <a:ea typeface="+mn-ea"/>
                <a:cs typeface="+mn-cs"/>
              </a:rPr>
              <a:t>in the aftermath of the crisis.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deploy </a:t>
            </a:r>
            <a:r>
              <a:rPr lang="en-US" sz="1200" b="1" kern="1200" dirty="0">
                <a:solidFill>
                  <a:schemeClr val="tx1"/>
                </a:solidFill>
                <a:effectLst/>
                <a:latin typeface="+mn-lt"/>
                <a:ea typeface="+mn-ea"/>
                <a:cs typeface="+mn-cs"/>
              </a:rPr>
              <a:t>coping capacities that go beyond simple buffering, resulting in either adaptive or possibly moves towards transformative capability. </a:t>
            </a:r>
            <a:r>
              <a:rPr lang="en-US" sz="1200" kern="1200" dirty="0">
                <a:solidFill>
                  <a:schemeClr val="tx1"/>
                </a:solidFill>
                <a:effectLst/>
                <a:latin typeface="+mn-lt"/>
                <a:ea typeface="+mn-ea"/>
                <a:cs typeface="+mn-cs"/>
              </a:rPr>
              <a:t>In fact, there are a wide range of coping capacities displayed across this group with some focusing on retrenchment (buffering/</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downsizing) while others seek to reposition themselves in more comprehensive ways.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characteristic perhaps also reflects the typical experience of Swedish local governments, which had already been through a major trauma earlier in their lifecycles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that left them better prepared to respond to the recent global financial crisis.</a:t>
            </a:r>
            <a:endParaRPr lang="de-DE"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24</a:t>
            </a:fld>
            <a:endParaRPr lang="it-IT"/>
          </a:p>
        </p:txBody>
      </p:sp>
    </p:spTree>
    <p:extLst>
      <p:ext uri="{BB962C8B-B14F-4D97-AF65-F5344CB8AC3E}">
        <p14:creationId xmlns:p14="http://schemas.microsoft.com/office/powerpoint/2010/main" val="3162632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Constrained Adaptation</a:t>
            </a:r>
          </a:p>
          <a:p>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smaller group differs from the self-regulatory/proactive adaptation group as local governments herein are either </a:t>
            </a:r>
            <a:r>
              <a:rPr lang="en-US" sz="1200" b="1" kern="1200" dirty="0">
                <a:solidFill>
                  <a:schemeClr val="tx1"/>
                </a:solidFill>
                <a:effectLst/>
                <a:latin typeface="+mn-lt"/>
                <a:ea typeface="+mn-ea"/>
                <a:cs typeface="+mn-cs"/>
              </a:rPr>
              <a:t>unable to control their own destiny</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have not yet reached a position where they are able to do so</a:t>
            </a:r>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are </a:t>
            </a:r>
            <a:r>
              <a:rPr lang="en-US" sz="1200" b="1" kern="1200" dirty="0">
                <a:solidFill>
                  <a:schemeClr val="tx1"/>
                </a:solidFill>
                <a:effectLst/>
                <a:latin typeface="+mn-lt"/>
                <a:ea typeface="+mn-ea"/>
                <a:cs typeface="+mn-cs"/>
              </a:rPr>
              <a:t>constantly and proactively adapting</a:t>
            </a:r>
            <a:r>
              <a:rPr lang="en-US" sz="1200" kern="1200" dirty="0">
                <a:solidFill>
                  <a:schemeClr val="tx1"/>
                </a:solidFill>
                <a:effectLst/>
                <a:latin typeface="+mn-lt"/>
                <a:ea typeface="+mn-ea"/>
                <a:cs typeface="+mn-cs"/>
              </a:rPr>
              <a:t>, but are </a:t>
            </a:r>
            <a:r>
              <a:rPr lang="en-US" sz="1200" b="1" kern="1200" dirty="0">
                <a:solidFill>
                  <a:schemeClr val="tx1"/>
                </a:solidFill>
                <a:effectLst/>
                <a:latin typeface="+mn-lt"/>
                <a:ea typeface="+mn-ea"/>
                <a:cs typeface="+mn-cs"/>
              </a:rPr>
              <a:t>constrained by external force</a:t>
            </a:r>
            <a:r>
              <a:rPr lang="en-US" sz="1200" kern="1200" dirty="0">
                <a:solidFill>
                  <a:schemeClr val="tx1"/>
                </a:solidFill>
                <a:effectLst/>
                <a:latin typeface="+mn-lt"/>
                <a:ea typeface="+mn-ea"/>
                <a:cs typeface="+mn-cs"/>
              </a:rPr>
              <a:t>s, usually exerted by upper levels of government.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local governments see </a:t>
            </a:r>
            <a:r>
              <a:rPr lang="en-US" sz="1200" b="1" kern="1200" dirty="0">
                <a:solidFill>
                  <a:schemeClr val="tx1"/>
                </a:solidFill>
                <a:effectLst/>
                <a:latin typeface="+mn-lt"/>
                <a:ea typeface="+mn-ea"/>
                <a:cs typeface="+mn-cs"/>
              </a:rPr>
              <a:t>shocks also as opportunities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have in place</a:t>
            </a:r>
            <a:r>
              <a:rPr lang="en-US" sz="120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are able to develop</a:t>
            </a:r>
            <a:r>
              <a:rPr lang="en-US" sz="1200" kern="1200" dirty="0">
                <a:solidFill>
                  <a:schemeClr val="tx1"/>
                </a:solidFill>
                <a:effectLst/>
                <a:latin typeface="+mn-lt"/>
                <a:ea typeface="+mn-ea"/>
                <a:cs typeface="+mn-cs"/>
              </a:rPr>
              <a:t>, a range of capacities that allow them to continually change and adapt.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there is a danger that under prolonged periods of financial strain, and as perceptions regarding their long-term vulnerability worsen, there could be a tendency to </a:t>
            </a:r>
            <a:r>
              <a:rPr lang="en-US" sz="1200" b="1" kern="1200" dirty="0">
                <a:solidFill>
                  <a:schemeClr val="tx1"/>
                </a:solidFill>
                <a:effectLst/>
                <a:latin typeface="+mn-lt"/>
                <a:ea typeface="+mn-ea"/>
                <a:cs typeface="+mn-cs"/>
              </a:rPr>
              <a:t>slip into a more fatalistic mode</a:t>
            </a:r>
            <a:r>
              <a:rPr lang="en-US" sz="1200" kern="1200" dirty="0">
                <a:solidFill>
                  <a:schemeClr val="tx1"/>
                </a:solidFill>
                <a:effectLst/>
                <a:latin typeface="+mn-lt"/>
                <a:ea typeface="+mn-ea"/>
                <a:cs typeface="+mn-cs"/>
              </a:rPr>
              <a:t>. Alternatively, this group may try to break free of the constraints and attempt to </a:t>
            </a:r>
            <a:r>
              <a:rPr lang="en-US" sz="1200" b="1" kern="1200" dirty="0">
                <a:solidFill>
                  <a:schemeClr val="tx1"/>
                </a:solidFill>
                <a:effectLst/>
                <a:latin typeface="+mn-lt"/>
                <a:ea typeface="+mn-ea"/>
                <a:cs typeface="+mn-cs"/>
              </a:rPr>
              <a:t>seek a more self-regulating path </a:t>
            </a:r>
            <a:r>
              <a:rPr lang="en-US" sz="1200" kern="1200" dirty="0">
                <a:solidFill>
                  <a:schemeClr val="tx1"/>
                </a:solidFill>
                <a:effectLst/>
                <a:latin typeface="+mn-lt"/>
                <a:ea typeface="+mn-ea"/>
                <a:cs typeface="+mn-cs"/>
              </a:rPr>
              <a:t>in the longer term.</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25</a:t>
            </a:fld>
            <a:endParaRPr lang="it-IT"/>
          </a:p>
        </p:txBody>
      </p:sp>
    </p:spTree>
    <p:extLst>
      <p:ext uri="{BB962C8B-B14F-4D97-AF65-F5344CB8AC3E}">
        <p14:creationId xmlns:p14="http://schemas.microsoft.com/office/powerpoint/2010/main" val="4208030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Powerlessness</a:t>
            </a:r>
          </a:p>
          <a:p>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the financial </a:t>
            </a:r>
            <a:r>
              <a:rPr lang="en-US" sz="1200" b="1" kern="1200" dirty="0">
                <a:solidFill>
                  <a:schemeClr val="tx1"/>
                </a:solidFill>
                <a:effectLst/>
                <a:latin typeface="+mn-lt"/>
                <a:ea typeface="+mn-ea"/>
                <a:cs typeface="+mn-cs"/>
              </a:rPr>
              <a:t>crisis seemingly exceeds the threshold of local governments’ existing capacities</a:t>
            </a:r>
            <a:r>
              <a:rPr lang="en-US" sz="1200" kern="1200" dirty="0">
                <a:solidFill>
                  <a:schemeClr val="tx1"/>
                </a:solidFill>
                <a:effectLst/>
                <a:latin typeface="+mn-lt"/>
                <a:ea typeface="+mn-ea"/>
                <a:cs typeface="+mn-cs"/>
              </a:rPr>
              <a:t>, leading to a perception of powerlessness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forcing them into a </a:t>
            </a:r>
            <a:r>
              <a:rPr lang="en-US" sz="1200" b="1" kern="1200" dirty="0">
                <a:solidFill>
                  <a:schemeClr val="tx1"/>
                </a:solidFill>
                <a:effectLst/>
                <a:latin typeface="+mn-lt"/>
                <a:ea typeface="+mn-ea"/>
                <a:cs typeface="+mn-cs"/>
              </a:rPr>
              <a:t>fatalist mode</a:t>
            </a:r>
            <a:r>
              <a:rPr lang="en-US" sz="1200" kern="1200" dirty="0">
                <a:solidFill>
                  <a:schemeClr val="tx1"/>
                </a:solidFill>
                <a:effectLst/>
                <a:latin typeface="+mn-lt"/>
                <a:ea typeface="+mn-ea"/>
                <a:cs typeface="+mn-cs"/>
              </a:rPr>
              <a:t>, that is a day-by-day management of emergencies, leaving them highly reliant on buffering capacities, </a:t>
            </a:r>
            <a:r>
              <a:rPr lang="en-US" sz="1200" b="1" kern="1200" dirty="0">
                <a:solidFill>
                  <a:schemeClr val="tx1"/>
                </a:solidFill>
                <a:effectLst/>
                <a:latin typeface="+mn-lt"/>
                <a:ea typeface="+mn-ea"/>
                <a:cs typeface="+mn-cs"/>
              </a:rPr>
              <a:t>externally driven</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constrained by external pressures</a:t>
            </a:r>
            <a:r>
              <a:rPr lang="en-US" sz="1200" kern="1200" dirty="0">
                <a:solidFill>
                  <a:schemeClr val="tx1"/>
                </a:solidFill>
                <a:effectLst/>
                <a:latin typeface="+mn-lt"/>
                <a:ea typeface="+mn-ea"/>
                <a:cs typeface="+mn-cs"/>
              </a:rPr>
              <a:t>.</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the </a:t>
            </a:r>
            <a:r>
              <a:rPr lang="en-US" sz="1200" b="1" kern="1200" dirty="0">
                <a:solidFill>
                  <a:schemeClr val="tx1"/>
                </a:solidFill>
                <a:effectLst/>
                <a:latin typeface="+mn-lt"/>
                <a:ea typeface="+mn-ea"/>
                <a:cs typeface="+mn-cs"/>
              </a:rPr>
              <a:t>anticipatory capacity </a:t>
            </a:r>
            <a:r>
              <a:rPr lang="en-US" sz="1200" kern="1200" dirty="0">
                <a:solidFill>
                  <a:schemeClr val="tx1"/>
                </a:solidFill>
                <a:effectLst/>
                <a:latin typeface="+mn-lt"/>
                <a:ea typeface="+mn-ea"/>
                <a:cs typeface="+mn-cs"/>
              </a:rPr>
              <a:t>may be </a:t>
            </a:r>
            <a:r>
              <a:rPr lang="en-US" sz="1200" b="1" kern="1200" dirty="0">
                <a:solidFill>
                  <a:schemeClr val="tx1"/>
                </a:solidFill>
                <a:effectLst/>
                <a:latin typeface="+mn-lt"/>
                <a:ea typeface="+mn-ea"/>
                <a:cs typeface="+mn-cs"/>
              </a:rPr>
              <a:t>expected to increase </a:t>
            </a:r>
            <a:r>
              <a:rPr lang="en-US" sz="1200" kern="1200" dirty="0">
                <a:solidFill>
                  <a:schemeClr val="tx1"/>
                </a:solidFill>
                <a:effectLst/>
                <a:latin typeface="+mn-lt"/>
                <a:ea typeface="+mn-ea"/>
                <a:cs typeface="+mn-cs"/>
              </a:rPr>
              <a:t>over time, such cases respond with rather passive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they may be </a:t>
            </a:r>
            <a:r>
              <a:rPr lang="en-US" sz="1200" b="1" kern="1200" dirty="0">
                <a:solidFill>
                  <a:schemeClr val="tx1"/>
                </a:solidFill>
                <a:effectLst/>
                <a:latin typeface="+mn-lt"/>
                <a:ea typeface="+mn-ea"/>
                <a:cs typeface="+mn-cs"/>
              </a:rPr>
              <a:t>less willing to take ownership </a:t>
            </a:r>
            <a:r>
              <a:rPr lang="en-US" sz="1200" kern="1200" dirty="0">
                <a:solidFill>
                  <a:schemeClr val="tx1"/>
                </a:solidFill>
                <a:effectLst/>
                <a:latin typeface="+mn-lt"/>
                <a:ea typeface="+mn-ea"/>
                <a:cs typeface="+mn-cs"/>
              </a:rPr>
              <a:t>of necessary changes, deflecting issues back onto national governments and postponing solutions.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lack of both anticipatory and coping capacities leads to a </a:t>
            </a:r>
            <a:r>
              <a:rPr lang="en-US" sz="1200" b="1" kern="1200" dirty="0">
                <a:solidFill>
                  <a:schemeClr val="tx1"/>
                </a:solidFill>
                <a:effectLst/>
                <a:latin typeface="+mn-lt"/>
                <a:ea typeface="+mn-ea"/>
                <a:cs typeface="+mn-cs"/>
              </a:rPr>
              <a:t>poor understanding of their vulnerabilities</a:t>
            </a:r>
            <a:r>
              <a:rPr lang="en-US" sz="1200" kern="1200" dirty="0">
                <a:solidFill>
                  <a:schemeClr val="tx1"/>
                </a:solidFill>
                <a:effectLst/>
                <a:latin typeface="+mn-lt"/>
                <a:ea typeface="+mn-ea"/>
                <a:cs typeface="+mn-cs"/>
              </a:rPr>
              <a:t>, leaving them highly vulnerable at the beginning of the crisis</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remaining vulnerable at the end. Such an approach is not sustainable against deep and enduring financial cuts, and there is a risk that such an approach is not merely fatalist, but fatal.</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26</a:t>
            </a:fld>
            <a:endParaRPr lang="it-IT"/>
          </a:p>
        </p:txBody>
      </p:sp>
    </p:spTree>
    <p:extLst>
      <p:ext uri="{BB962C8B-B14F-4D97-AF65-F5344CB8AC3E}">
        <p14:creationId xmlns:p14="http://schemas.microsoft.com/office/powerpoint/2010/main" val="3473249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Contentedness</a:t>
            </a:r>
          </a:p>
          <a:p>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pattern represents local governments that were relatively </a:t>
            </a:r>
            <a:r>
              <a:rPr lang="en-US" sz="1200" b="1" kern="1200" dirty="0">
                <a:solidFill>
                  <a:schemeClr val="tx1"/>
                </a:solidFill>
                <a:effectLst/>
                <a:latin typeface="+mn-lt"/>
                <a:ea typeface="+mn-ea"/>
                <a:cs typeface="+mn-cs"/>
              </a:rPr>
              <a:t>wealthy</a:t>
            </a:r>
            <a:r>
              <a:rPr lang="en-US" sz="1200" kern="1200" dirty="0">
                <a:solidFill>
                  <a:schemeClr val="tx1"/>
                </a:solidFill>
                <a:effectLst/>
                <a:latin typeface="+mn-lt"/>
                <a:ea typeface="+mn-ea"/>
                <a:cs typeface="+mn-cs"/>
              </a:rPr>
              <a:t> and therefore </a:t>
            </a:r>
            <a:r>
              <a:rPr lang="en-US" sz="1200" b="1" kern="1200" dirty="0">
                <a:solidFill>
                  <a:schemeClr val="tx1"/>
                </a:solidFill>
                <a:effectLst/>
                <a:latin typeface="+mn-lt"/>
                <a:ea typeface="+mn-ea"/>
                <a:cs typeface="+mn-cs"/>
              </a:rPr>
              <a:t>not particularly vulnerable at the onset of the crisis</a:t>
            </a:r>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have </a:t>
            </a:r>
            <a:r>
              <a:rPr lang="en-US" sz="1200" b="1" kern="1200" dirty="0">
                <a:solidFill>
                  <a:schemeClr val="tx1"/>
                </a:solidFill>
                <a:effectLst/>
                <a:latin typeface="+mn-lt"/>
                <a:ea typeface="+mn-ea"/>
                <a:cs typeface="+mn-cs"/>
              </a:rPr>
              <a:t>weak anticipatory capacities </a:t>
            </a:r>
            <a:r>
              <a:rPr lang="en-US" sz="1200" kern="1200" dirty="0">
                <a:solidFill>
                  <a:schemeClr val="tx1"/>
                </a:solidFill>
                <a:effectLst/>
                <a:latin typeface="+mn-lt"/>
                <a:ea typeface="+mn-ea"/>
                <a:cs typeface="+mn-cs"/>
              </a:rPr>
              <a:t>as their relative wealth meant they never had to face a significant financial crisis before, or were able to </a:t>
            </a:r>
            <a:r>
              <a:rPr lang="en-US" sz="1200" b="1" kern="1200" dirty="0">
                <a:solidFill>
                  <a:schemeClr val="tx1"/>
                </a:solidFill>
                <a:effectLst/>
                <a:latin typeface="+mn-lt"/>
                <a:ea typeface="+mn-ea"/>
                <a:cs typeface="+mn-cs"/>
              </a:rPr>
              <a:t>absorb them comfortably</a:t>
            </a:r>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Their </a:t>
            </a:r>
            <a:r>
              <a:rPr lang="en-US" sz="1200" kern="1200" dirty="0" err="1">
                <a:solidFill>
                  <a:schemeClr val="tx1"/>
                </a:solidFill>
                <a:effectLst/>
                <a:latin typeface="+mn-lt"/>
                <a:ea typeface="+mn-ea"/>
                <a:cs typeface="+mn-cs"/>
              </a:rPr>
              <a:t>favourable</a:t>
            </a:r>
            <a:r>
              <a:rPr lang="en-US" sz="1200" kern="1200" dirty="0">
                <a:solidFill>
                  <a:schemeClr val="tx1"/>
                </a:solidFill>
                <a:effectLst/>
                <a:latin typeface="+mn-lt"/>
                <a:ea typeface="+mn-ea"/>
                <a:cs typeface="+mn-cs"/>
              </a:rPr>
              <a:t> environmental conditions may have encouraged them to </a:t>
            </a:r>
            <a:r>
              <a:rPr lang="en-US" sz="1200" b="1" kern="1200" dirty="0">
                <a:solidFill>
                  <a:schemeClr val="tx1"/>
                </a:solidFill>
                <a:effectLst/>
                <a:latin typeface="+mn-lt"/>
                <a:ea typeface="+mn-ea"/>
                <a:cs typeface="+mn-cs"/>
              </a:rPr>
              <a:t>downplay emerging and increasing vulnerabilities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to </a:t>
            </a:r>
            <a:r>
              <a:rPr lang="en-US" sz="1200" b="1" kern="1200" dirty="0">
                <a:solidFill>
                  <a:schemeClr val="tx1"/>
                </a:solidFill>
                <a:effectLst/>
                <a:latin typeface="+mn-lt"/>
                <a:ea typeface="+mn-ea"/>
                <a:cs typeface="+mn-cs"/>
              </a:rPr>
              <a:t>not invest in building anticipatory and coping capacities </a:t>
            </a:r>
            <a:r>
              <a:rPr lang="en-US" sz="1200" kern="1200" dirty="0">
                <a:solidFill>
                  <a:schemeClr val="tx1"/>
                </a:solidFill>
                <a:effectLst/>
                <a:latin typeface="+mn-lt"/>
                <a:ea typeface="+mn-ea"/>
                <a:cs typeface="+mn-cs"/>
              </a:rPr>
              <a:t>as their still wealthy conditions and context offset weaknesses.</a:t>
            </a:r>
            <a:endParaRPr lang="de-DE"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Resting on their laurels</a:t>
            </a:r>
            <a:r>
              <a:rPr lang="en-US" sz="1200" kern="1200" dirty="0">
                <a:solidFill>
                  <a:schemeClr val="tx1"/>
                </a:solidFill>
                <a:effectLst/>
                <a:latin typeface="+mn-lt"/>
                <a:ea typeface="+mn-ea"/>
                <a:cs typeface="+mn-cs"/>
              </a:rPr>
              <a:t>, they had not anticipated the crisis, and were hoping to weather the storm relying on their buffering capacities. In the long term however, this may translate into increased vulnerability and the need to take stronger actions.</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27</a:t>
            </a:fld>
            <a:endParaRPr lang="it-IT"/>
          </a:p>
        </p:txBody>
      </p:sp>
    </p:spTree>
    <p:extLst>
      <p:ext uri="{BB962C8B-B14F-4D97-AF65-F5344CB8AC3E}">
        <p14:creationId xmlns:p14="http://schemas.microsoft.com/office/powerpoint/2010/main" val="57346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28</a:t>
            </a:fld>
            <a:endParaRPr lang="it-IT"/>
          </a:p>
        </p:txBody>
      </p:sp>
    </p:spTree>
    <p:extLst>
      <p:ext uri="{BB962C8B-B14F-4D97-AF65-F5344CB8AC3E}">
        <p14:creationId xmlns:p14="http://schemas.microsoft.com/office/powerpoint/2010/main" val="876510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We</a:t>
            </a:r>
            <a:r>
              <a:rPr lang="de-DE" dirty="0"/>
              <a:t> also </a:t>
            </a:r>
            <a:r>
              <a:rPr lang="de-DE" dirty="0" err="1"/>
              <a:t>looked</a:t>
            </a:r>
            <a:r>
              <a:rPr lang="de-DE" dirty="0"/>
              <a:t> at </a:t>
            </a:r>
            <a:r>
              <a:rPr lang="de-DE" dirty="0" err="1"/>
              <a:t>the</a:t>
            </a:r>
            <a:r>
              <a:rPr lang="de-DE" baseline="0" dirty="0"/>
              <a:t> </a:t>
            </a:r>
            <a:r>
              <a:rPr lang="de-DE" baseline="0" dirty="0" err="1"/>
              <a:t>consequences</a:t>
            </a:r>
            <a:r>
              <a:rPr lang="de-DE" baseline="0" dirty="0"/>
              <a:t> of GFR and </a:t>
            </a:r>
            <a:r>
              <a:rPr lang="de-DE" baseline="0" dirty="0" err="1"/>
              <a:t>here</a:t>
            </a:r>
            <a:r>
              <a:rPr lang="de-DE" baseline="0" dirty="0"/>
              <a:t> </a:t>
            </a:r>
            <a:r>
              <a:rPr lang="de-DE" baseline="0" dirty="0" err="1"/>
              <a:t>we</a:t>
            </a:r>
            <a:r>
              <a:rPr lang="de-DE" baseline="0" dirty="0"/>
              <a:t> </a:t>
            </a:r>
            <a:r>
              <a:rPr lang="de-DE" baseline="0" dirty="0" err="1"/>
              <a:t>were</a:t>
            </a:r>
            <a:r>
              <a:rPr lang="de-DE" baseline="0" dirty="0"/>
              <a:t> </a:t>
            </a:r>
            <a:r>
              <a:rPr lang="de-DE" baseline="0" dirty="0" err="1"/>
              <a:t>particularly</a:t>
            </a:r>
            <a:r>
              <a:rPr lang="de-DE" baseline="0" dirty="0"/>
              <a:t> </a:t>
            </a:r>
            <a:r>
              <a:rPr lang="de-DE" baseline="0" dirty="0" err="1"/>
              <a:t>interestid</a:t>
            </a:r>
            <a:r>
              <a:rPr lang="de-DE" baseline="0" dirty="0"/>
              <a:t> in </a:t>
            </a:r>
            <a:r>
              <a:rPr lang="de-DE" baseline="0" dirty="0" err="1"/>
              <a:t>exploring</a:t>
            </a:r>
            <a:r>
              <a:rPr lang="de-DE" baseline="0" dirty="0"/>
              <a:t> </a:t>
            </a:r>
            <a:r>
              <a:rPr lang="de-DE" baseline="0" dirty="0" err="1"/>
              <a:t>how</a:t>
            </a:r>
            <a:r>
              <a:rPr lang="de-DE" baseline="0" dirty="0"/>
              <a:t> different </a:t>
            </a:r>
            <a:r>
              <a:rPr lang="de-DE" baseline="0" dirty="0" err="1"/>
              <a:t>dimensions</a:t>
            </a:r>
            <a:r>
              <a:rPr lang="de-DE" baseline="0" dirty="0"/>
              <a:t> of </a:t>
            </a:r>
            <a:r>
              <a:rPr lang="de-DE" baseline="0" dirty="0" err="1"/>
              <a:t>the</a:t>
            </a:r>
            <a:r>
              <a:rPr lang="de-DE" baseline="0" dirty="0"/>
              <a:t> </a:t>
            </a:r>
            <a:r>
              <a:rPr lang="de-DE" baseline="0" dirty="0" err="1"/>
              <a:t>resilience</a:t>
            </a:r>
            <a:r>
              <a:rPr lang="de-DE" baseline="0" dirty="0"/>
              <a:t> </a:t>
            </a:r>
            <a:r>
              <a:rPr lang="de-DE" baseline="0" dirty="0" err="1"/>
              <a:t>framework</a:t>
            </a:r>
            <a:r>
              <a:rPr lang="de-DE" baseline="0" dirty="0"/>
              <a:t> </a:t>
            </a:r>
            <a:r>
              <a:rPr lang="de-DE" baseline="0" dirty="0" err="1"/>
              <a:t>influence</a:t>
            </a:r>
            <a:r>
              <a:rPr lang="de-DE" baseline="0" dirty="0"/>
              <a:t> </a:t>
            </a:r>
            <a:r>
              <a:rPr lang="de-DE" baseline="0" dirty="0" err="1"/>
              <a:t>the</a:t>
            </a:r>
            <a:r>
              <a:rPr lang="de-DE" baseline="0" dirty="0"/>
              <a:t> </a:t>
            </a:r>
            <a:r>
              <a:rPr lang="de-DE" baseline="0" dirty="0" err="1"/>
              <a:t>strategies</a:t>
            </a:r>
            <a:r>
              <a:rPr lang="de-DE" baseline="0" dirty="0"/>
              <a:t> </a:t>
            </a:r>
            <a:r>
              <a:rPr lang="de-DE" baseline="0" dirty="0" err="1"/>
              <a:t>local</a:t>
            </a:r>
            <a:r>
              <a:rPr lang="de-DE" baseline="0" dirty="0"/>
              <a:t> </a:t>
            </a:r>
            <a:r>
              <a:rPr lang="de-DE" baseline="0" dirty="0" err="1"/>
              <a:t>governments</a:t>
            </a:r>
            <a:r>
              <a:rPr lang="de-DE" baseline="0" dirty="0"/>
              <a:t> </a:t>
            </a:r>
            <a:r>
              <a:rPr lang="de-DE" baseline="0" dirty="0" err="1"/>
              <a:t>used</a:t>
            </a:r>
            <a:r>
              <a:rPr lang="de-DE" baseline="0" dirty="0"/>
              <a:t> </a:t>
            </a:r>
            <a:r>
              <a:rPr lang="de-DE" baseline="0" dirty="0" err="1"/>
              <a:t>for</a:t>
            </a:r>
            <a:r>
              <a:rPr lang="de-DE" baseline="0" dirty="0"/>
              <a:t> </a:t>
            </a:r>
            <a:r>
              <a:rPr lang="de-DE" baseline="0" dirty="0" err="1"/>
              <a:t>reposnding</a:t>
            </a:r>
            <a:r>
              <a:rPr lang="de-DE" baseline="0" dirty="0"/>
              <a:t> </a:t>
            </a:r>
            <a:r>
              <a:rPr lang="de-DE" baseline="0" dirty="0" err="1"/>
              <a:t>to</a:t>
            </a:r>
            <a:r>
              <a:rPr lang="de-DE" baseline="0" dirty="0"/>
              <a:t> </a:t>
            </a:r>
            <a:r>
              <a:rPr lang="de-DE" baseline="0" dirty="0" err="1"/>
              <a:t>schocks</a:t>
            </a:r>
            <a:r>
              <a:rPr lang="de-DE" baseline="0" dirty="0"/>
              <a:t> and </a:t>
            </a:r>
            <a:r>
              <a:rPr lang="de-DE" baseline="0" dirty="0" err="1"/>
              <a:t>ciris</a:t>
            </a:r>
            <a:r>
              <a:rPr lang="de-DE" baseline="0" dirty="0"/>
              <a:t>..</a:t>
            </a:r>
          </a:p>
          <a:p>
            <a:r>
              <a:rPr lang="de-DE" baseline="0" dirty="0" err="1"/>
              <a:t>Here</a:t>
            </a:r>
            <a:r>
              <a:rPr lang="de-DE" baseline="0" dirty="0"/>
              <a:t> </a:t>
            </a:r>
            <a:r>
              <a:rPr lang="de-DE" baseline="0" dirty="0" err="1"/>
              <a:t>we</a:t>
            </a:r>
            <a:r>
              <a:rPr lang="de-DE" baseline="0" dirty="0"/>
              <a:t> </a:t>
            </a:r>
            <a:r>
              <a:rPr lang="de-DE" baseline="0" dirty="0" err="1"/>
              <a:t>differentiated</a:t>
            </a:r>
            <a:r>
              <a:rPr lang="de-DE" baseline="0" dirty="0"/>
              <a:t> </a:t>
            </a:r>
            <a:r>
              <a:rPr lang="de-DE" baseline="0" dirty="0" err="1"/>
              <a:t>between</a:t>
            </a:r>
            <a:r>
              <a:rPr lang="de-DE" baseline="0" dirty="0"/>
              <a:t>  </a:t>
            </a:r>
            <a:r>
              <a:rPr lang="de-DE" baseline="0" dirty="0" err="1"/>
              <a:t>bouncing</a:t>
            </a:r>
            <a:r>
              <a:rPr lang="de-DE" baseline="0" dirty="0"/>
              <a:t> </a:t>
            </a:r>
            <a:r>
              <a:rPr lang="de-DE" baseline="0" dirty="0" err="1"/>
              <a:t>bakc</a:t>
            </a:r>
            <a:r>
              <a:rPr lang="de-DE" baseline="0" dirty="0"/>
              <a:t> and </a:t>
            </a:r>
            <a:r>
              <a:rPr lang="de-DE" baseline="0" dirty="0" err="1"/>
              <a:t>bouncing</a:t>
            </a:r>
            <a:r>
              <a:rPr lang="de-DE" baseline="0" dirty="0"/>
              <a:t> </a:t>
            </a:r>
            <a:r>
              <a:rPr lang="de-DE" baseline="0" dirty="0" err="1"/>
              <a:t>forward</a:t>
            </a:r>
            <a:r>
              <a:rPr lang="de-DE" baseline="0" dirty="0"/>
              <a:t> </a:t>
            </a:r>
            <a:r>
              <a:rPr lang="de-DE" baseline="0" dirty="0" err="1"/>
              <a:t>strategies</a:t>
            </a:r>
            <a:r>
              <a:rPr lang="de-DE" baseline="0" dirty="0"/>
              <a:t>. </a:t>
            </a:r>
            <a:r>
              <a:rPr lang="de-DE" baseline="0" dirty="0" err="1"/>
              <a:t>While</a:t>
            </a:r>
            <a:r>
              <a:rPr lang="de-DE" baseline="0" dirty="0"/>
              <a:t> </a:t>
            </a:r>
            <a:r>
              <a:rPr lang="de-DE" baseline="0" dirty="0" err="1"/>
              <a:t>bouncing</a:t>
            </a:r>
            <a:r>
              <a:rPr lang="de-DE" baseline="0" dirty="0"/>
              <a:t> back </a:t>
            </a:r>
            <a:r>
              <a:rPr lang="de-DE" baseline="0" dirty="0" err="1"/>
              <a:t>strategies</a:t>
            </a:r>
            <a:r>
              <a:rPr lang="de-DE" baseline="0" dirty="0"/>
              <a:t> </a:t>
            </a:r>
            <a:r>
              <a:rPr lang="de-DE" baseline="0" dirty="0" err="1"/>
              <a:t>is</a:t>
            </a:r>
            <a:r>
              <a:rPr lang="de-DE" baseline="0" dirty="0"/>
              <a:t> </a:t>
            </a:r>
            <a:r>
              <a:rPr lang="de-DE" baseline="0" dirty="0" err="1"/>
              <a:t>about</a:t>
            </a:r>
            <a:r>
              <a:rPr lang="de-DE" baseline="0" dirty="0"/>
              <a:t> XYZ, </a:t>
            </a:r>
            <a:r>
              <a:rPr lang="de-DE" baseline="0" dirty="0" err="1"/>
              <a:t>bounicng</a:t>
            </a:r>
            <a:r>
              <a:rPr lang="de-DE" baseline="0" dirty="0"/>
              <a:t> </a:t>
            </a:r>
            <a:r>
              <a:rPr lang="de-DE" baseline="0" dirty="0" err="1"/>
              <a:t>forward</a:t>
            </a:r>
            <a:r>
              <a:rPr lang="de-DE" baseline="0" dirty="0"/>
              <a:t> </a:t>
            </a:r>
            <a:r>
              <a:rPr lang="de-DE" baseline="0" dirty="0" err="1"/>
              <a:t>strategies</a:t>
            </a:r>
            <a:r>
              <a:rPr lang="de-DE" baseline="0" dirty="0"/>
              <a:t> …….</a:t>
            </a:r>
          </a:p>
        </p:txBody>
      </p:sp>
      <p:sp>
        <p:nvSpPr>
          <p:cNvPr id="4" name="Foliennummernplatzhalter 3"/>
          <p:cNvSpPr>
            <a:spLocks noGrp="1"/>
          </p:cNvSpPr>
          <p:nvPr>
            <p:ph type="sldNum" sz="quarter" idx="10"/>
          </p:nvPr>
        </p:nvSpPr>
        <p:spPr/>
        <p:txBody>
          <a:bodyPr/>
          <a:lstStyle/>
          <a:p>
            <a:fld id="{83525EA8-DF11-4BDC-834D-6C8FDE6A1D6E}" type="slidenum">
              <a:rPr lang="it-IT" smtClean="0"/>
              <a:pPr/>
              <a:t>29</a:t>
            </a:fld>
            <a:endParaRPr lang="it-IT"/>
          </a:p>
        </p:txBody>
      </p:sp>
    </p:spTree>
    <p:extLst>
      <p:ext uri="{BB962C8B-B14F-4D97-AF65-F5344CB8AC3E}">
        <p14:creationId xmlns:p14="http://schemas.microsoft.com/office/powerpoint/2010/main" val="277442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Governments are no strangers to dealing with unforeseen events negatively affecting their finances. As disruptive events become more common, the management of shocks, crises, and unexpected events increasingly turn into ‘routine’ for governmental entities.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t>
            </a:r>
            <a:r>
              <a:rPr lang="en-GB" sz="1200" kern="1200" dirty="0" err="1">
                <a:solidFill>
                  <a:schemeClr val="tx1"/>
                </a:solidFill>
                <a:effectLst/>
                <a:latin typeface="+mn-lt"/>
                <a:ea typeface="+mn-ea"/>
                <a:cs typeface="+mn-cs"/>
              </a:rPr>
              <a:t>uring</a:t>
            </a:r>
            <a:r>
              <a:rPr lang="en-GB" sz="1200" kern="1200" dirty="0">
                <a:solidFill>
                  <a:schemeClr val="tx1"/>
                </a:solidFill>
                <a:effectLst/>
                <a:latin typeface="+mn-lt"/>
                <a:ea typeface="+mn-ea"/>
                <a:cs typeface="+mn-cs"/>
              </a:rPr>
              <a:t> crises and austerity, governments are prompted to reset priorities, cut back expenditures, and restructure service delivery strategies </a:t>
            </a:r>
            <a:r>
              <a:rPr lang="en-US" sz="1200" kern="1200" dirty="0">
                <a:solidFill>
                  <a:schemeClr val="tx1"/>
                </a:solidFill>
                <a:effectLst/>
                <a:latin typeface="+mn-lt"/>
                <a:ea typeface="+mn-ea"/>
                <a:cs typeface="+mn-cs"/>
              </a:rPr>
              <a:t>in order to deliver services in a stable, uninterrupted manner, meeting their citizens’ demands.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though academic interest in decline and cutback management seemed to have peaked in the 1970s and 1980s, governmental responses to the global financial crisis have led to a resurgence of „old-fashioned“ cutback and austerity measures and also the respective rhetoric at the national levels.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this has led to an impressive accumulation of contextual knowledge on fiscal and organizational response strategies, there have also been warning calls that the focus on decline and cutback management may cause scholars to miss an important opportunity (Bozeman 2010) for adopting a longitudinal and strategic view on the whole life cycle of public organizations, one that emphasizes the role of internal capacities and looks at the interplay of different dimensions beyond fiscal responses.</a:t>
            </a:r>
          </a:p>
          <a:p>
            <a:endParaRPr lang="it-IT" dirty="0"/>
          </a:p>
        </p:txBody>
      </p:sp>
      <p:sp>
        <p:nvSpPr>
          <p:cNvPr id="4" name="Slide Number Placeholder 3"/>
          <p:cNvSpPr>
            <a:spLocks noGrp="1"/>
          </p:cNvSpPr>
          <p:nvPr>
            <p:ph type="sldNum" sz="quarter" idx="5"/>
          </p:nvPr>
        </p:nvSpPr>
        <p:spPr/>
        <p:txBody>
          <a:bodyPr/>
          <a:lstStyle/>
          <a:p>
            <a:fld id="{83525EA8-DF11-4BDC-834D-6C8FDE6A1D6E}" type="slidenum">
              <a:rPr lang="it-IT" smtClean="0"/>
              <a:pPr/>
              <a:t>3</a:t>
            </a:fld>
            <a:endParaRPr lang="it-IT"/>
          </a:p>
        </p:txBody>
      </p:sp>
    </p:spTree>
    <p:extLst>
      <p:ext uri="{BB962C8B-B14F-4D97-AF65-F5344CB8AC3E}">
        <p14:creationId xmlns:p14="http://schemas.microsoft.com/office/powerpoint/2010/main" val="610822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a:t>For exploring this</a:t>
            </a:r>
            <a:r>
              <a:rPr lang="en-US" baseline="0" dirty="0"/>
              <a:t> issue </a:t>
            </a:r>
            <a:r>
              <a:rPr lang="en-US" dirty="0"/>
              <a:t>In the next step we send out a survey to Italy, Germany and the UK for exploring the role that external shocks, AC and V play in affecting different organizational strategies/responses. Using data from over 500 responses we found that while all types of shocks encourage both bouncing back and bouncing forward </a:t>
            </a:r>
            <a:r>
              <a:rPr lang="en-US" dirty="0" err="1"/>
              <a:t>strategeis</a:t>
            </a:r>
            <a:r>
              <a:rPr lang="en-US" dirty="0"/>
              <a:t>, a high level of financial vulnerability </a:t>
            </a:r>
            <a:r>
              <a:rPr lang="en-US" dirty="0" err="1"/>
              <a:t>ecourages</a:t>
            </a:r>
            <a:r>
              <a:rPr lang="en-US" dirty="0"/>
              <a:t> bouncing back </a:t>
            </a:r>
            <a:r>
              <a:rPr lang="en-US" dirty="0" err="1"/>
              <a:t>strategeis</a:t>
            </a:r>
            <a:r>
              <a:rPr lang="en-US" dirty="0"/>
              <a:t> while discouraging bouncing forward strategies. Moreover, we also found that while AC, and here in particular information exchange) facilitate tie adoption of bouncing forward strategies, they have no association with bouncing back strategies</a:t>
            </a:r>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30</a:t>
            </a:fld>
            <a:endParaRPr lang="it-IT"/>
          </a:p>
        </p:txBody>
      </p:sp>
    </p:spTree>
    <p:extLst>
      <p:ext uri="{BB962C8B-B14F-4D97-AF65-F5344CB8AC3E}">
        <p14:creationId xmlns:p14="http://schemas.microsoft.com/office/powerpoint/2010/main" val="777271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a:t>Using the same dataset we also looked at the relationship of </a:t>
            </a:r>
            <a:r>
              <a:rPr lang="en-US" dirty="0" err="1"/>
              <a:t>vulnerabilites</a:t>
            </a:r>
            <a:r>
              <a:rPr lang="en-US" dirty="0"/>
              <a:t> and capacities with  the performance of local governments. Here we differentiated between financial and non-financial performance. I turned out that financial vulnerability makes a real difference in explaining financial performance. However, only some </a:t>
            </a:r>
            <a:r>
              <a:rPr lang="en-US" dirty="0" err="1"/>
              <a:t>anticpatory</a:t>
            </a:r>
            <a:r>
              <a:rPr lang="en-US" dirty="0"/>
              <a:t> and coping capacities affected this performance dimension, namely monitoring, </a:t>
            </a:r>
            <a:r>
              <a:rPr lang="en-US" dirty="0" err="1"/>
              <a:t>informaitn</a:t>
            </a:r>
            <a:r>
              <a:rPr lang="en-US" dirty="0"/>
              <a:t> sharing and </a:t>
            </a:r>
            <a:r>
              <a:rPr lang="en-US" dirty="0" err="1"/>
              <a:t>rapditiy</a:t>
            </a:r>
            <a:r>
              <a:rPr lang="en-US" dirty="0"/>
              <a:t> of action).  Moving further to the non-financial performance dimension this picture changes. Here we found a </a:t>
            </a:r>
            <a:r>
              <a:rPr lang="en-US" dirty="0" err="1"/>
              <a:t>comparatievely</a:t>
            </a:r>
            <a:r>
              <a:rPr lang="en-US" dirty="0"/>
              <a:t> lower impact of financial vulnerability while the whole range of ac and cc turned out to make a real difference in explaining the non-financial performance of local governments</a:t>
            </a:r>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31</a:t>
            </a:fld>
            <a:endParaRPr lang="it-IT"/>
          </a:p>
        </p:txBody>
      </p:sp>
    </p:spTree>
    <p:extLst>
      <p:ext uri="{BB962C8B-B14F-4D97-AF65-F5344CB8AC3E}">
        <p14:creationId xmlns:p14="http://schemas.microsoft.com/office/powerpoint/2010/main" val="707939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Moving on to the reflections we can summarize that it turned out over the course of 10 years and looking at a variety of shocks that shocks affected country as well as organizations differently. In this regard national policies turned out to influence the impact and range of responses. While in some countries national policies fostered the Foster institutionalization of capacities across local governments</a:t>
            </a:r>
            <a:r>
              <a:rPr lang="en-US" baseline="0" dirty="0"/>
              <a:t> </a:t>
            </a:r>
            <a:r>
              <a:rPr lang="en-US" dirty="0"/>
              <a:t>like the VA across UK local authorities.in other countries they really hampered capacities building. </a:t>
            </a:r>
          </a:p>
          <a:p>
            <a:r>
              <a:rPr lang="en-US" dirty="0"/>
              <a:t>However, while the external environment</a:t>
            </a:r>
            <a:r>
              <a:rPr lang="en-US" baseline="0" dirty="0"/>
              <a:t> turned out as important it is not sufficient in explaining </a:t>
            </a:r>
            <a:r>
              <a:rPr lang="en-US" baseline="0" dirty="0" err="1"/>
              <a:t>governemental</a:t>
            </a:r>
            <a:r>
              <a:rPr lang="en-US" baseline="0" dirty="0"/>
              <a:t> </a:t>
            </a:r>
            <a:r>
              <a:rPr lang="en-US" baseline="0" dirty="0" err="1"/>
              <a:t>resilienc</a:t>
            </a:r>
            <a:r>
              <a:rPr lang="en-US" baseline="0" dirty="0"/>
              <a:t> patterns. So it turned out that…Local governments interpret, filter and respond differently to such impulses. So, what really became apparent in our studies was the importance of internal capacities as well as the perception of vulnerability…</a:t>
            </a:r>
          </a:p>
          <a:p>
            <a:endParaRPr lang="en-US" baseline="0" dirty="0"/>
          </a:p>
          <a:p>
            <a:endParaRPr lang="de-DE" dirty="0"/>
          </a:p>
        </p:txBody>
      </p:sp>
      <p:sp>
        <p:nvSpPr>
          <p:cNvPr id="4" name="Foliennummernplatzhalter 3"/>
          <p:cNvSpPr>
            <a:spLocks noGrp="1"/>
          </p:cNvSpPr>
          <p:nvPr>
            <p:ph type="sldNum" sz="quarter" idx="10"/>
          </p:nvPr>
        </p:nvSpPr>
        <p:spPr/>
        <p:txBody>
          <a:bodyPr/>
          <a:lstStyle/>
          <a:p>
            <a:fld id="{83525EA8-DF11-4BDC-834D-6C8FDE6A1D6E}" type="slidenum">
              <a:rPr lang="it-IT" smtClean="0"/>
              <a:pPr/>
              <a:t>32</a:t>
            </a:fld>
            <a:endParaRPr lang="it-IT"/>
          </a:p>
        </p:txBody>
      </p:sp>
    </p:spTree>
    <p:extLst>
      <p:ext uri="{BB962C8B-B14F-4D97-AF65-F5344CB8AC3E}">
        <p14:creationId xmlns:p14="http://schemas.microsoft.com/office/powerpoint/2010/main" val="994251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resilience model which has been presented today is based on qualitative as well</a:t>
            </a:r>
            <a:r>
              <a:rPr lang="en-US" baseline="0" dirty="0"/>
              <a:t> as quantitative</a:t>
            </a:r>
            <a:r>
              <a:rPr lang="en-US" dirty="0"/>
              <a:t> research evidence but has also been translated in a tool which can be used to </a:t>
            </a:r>
          </a:p>
          <a:p>
            <a:endParaRPr lang="en-US" dirty="0"/>
          </a:p>
          <a:p>
            <a:r>
              <a:rPr lang="en-US" dirty="0"/>
              <a:t>While</a:t>
            </a:r>
            <a:r>
              <a:rPr lang="en-US" baseline="0" dirty="0"/>
              <a:t> the country </a:t>
            </a:r>
            <a:r>
              <a:rPr lang="en-US" baseline="0" dirty="0" err="1"/>
              <a:t>comparisions</a:t>
            </a:r>
            <a:r>
              <a:rPr lang="en-US" baseline="0" dirty="0"/>
              <a:t> are interesting and can be a useful </a:t>
            </a:r>
            <a:r>
              <a:rPr lang="en-US" baseline="0" dirty="0" err="1"/>
              <a:t>strating</a:t>
            </a:r>
            <a:r>
              <a:rPr lang="en-US" baseline="0" dirty="0"/>
              <a:t> point for discussion… the research focus and well as the toolkit is at the organizational </a:t>
            </a:r>
            <a:r>
              <a:rPr lang="en-US" baseline="0" dirty="0" err="1"/>
              <a:t>lelvel</a:t>
            </a:r>
            <a:r>
              <a:rPr lang="en-US" baseline="0" dirty="0"/>
              <a:t>…</a:t>
            </a:r>
            <a:endParaRPr lang="en-US" dirty="0"/>
          </a:p>
          <a:p>
            <a:endParaRPr lang="en-US" dirty="0"/>
          </a:p>
          <a:p>
            <a:endParaRPr lang="en-US" dirty="0"/>
          </a:p>
          <a:p>
            <a:r>
              <a:rPr lang="en-US" dirty="0"/>
              <a:t>the financial </a:t>
            </a:r>
            <a:r>
              <a:rPr lang="en-US" dirty="0" err="1"/>
              <a:t>resilienc</a:t>
            </a:r>
            <a:r>
              <a:rPr lang="en-US" dirty="0"/>
              <a:t> model is based on research evidence and can be translate into a financial resilience toolkit. The financial resilience toolkit can be used by organizations to assess their ac and cc as well as their </a:t>
            </a:r>
            <a:r>
              <a:rPr lang="en-US" dirty="0" err="1"/>
              <a:t>perceibed</a:t>
            </a:r>
            <a:r>
              <a:rPr lang="en-US" dirty="0"/>
              <a:t> </a:t>
            </a:r>
            <a:r>
              <a:rPr lang="en-US" dirty="0" err="1"/>
              <a:t>vulnerabilites</a:t>
            </a:r>
            <a:r>
              <a:rPr lang="en-US" dirty="0"/>
              <a:t> so as to identify possible critical areas or strengths and to build, sustain and maintain their financial resilience.</a:t>
            </a:r>
          </a:p>
          <a:p>
            <a:endParaRPr lang="en-US" dirty="0"/>
          </a:p>
          <a:p>
            <a:r>
              <a:rPr lang="en-US" dirty="0"/>
              <a:t>The tool-kit consists of key questions across nine sub-dimensions that practitioners can ask themselves about their </a:t>
            </a:r>
            <a:r>
              <a:rPr lang="en-US" dirty="0" err="1"/>
              <a:t>organisation</a:t>
            </a:r>
            <a:r>
              <a:rPr lang="en-US" dirty="0"/>
              <a:t> to help identify their own capacities and vulnerabilities, which in turn can help them to cope with shocks and difficulties affecting their financial condition.</a:t>
            </a:r>
            <a:endParaRPr lang="de-DE" dirty="0"/>
          </a:p>
        </p:txBody>
      </p:sp>
      <p:sp>
        <p:nvSpPr>
          <p:cNvPr id="4" name="Foliennummernplatzhalter 3"/>
          <p:cNvSpPr>
            <a:spLocks noGrp="1"/>
          </p:cNvSpPr>
          <p:nvPr>
            <p:ph type="sldNum" sz="quarter" idx="10"/>
          </p:nvPr>
        </p:nvSpPr>
        <p:spPr/>
        <p:txBody>
          <a:bodyPr/>
          <a:lstStyle/>
          <a:p>
            <a:fld id="{83525EA8-DF11-4BDC-834D-6C8FDE6A1D6E}" type="slidenum">
              <a:rPr lang="it-IT" smtClean="0"/>
              <a:pPr/>
              <a:t>33</a:t>
            </a:fld>
            <a:endParaRPr lang="it-IT"/>
          </a:p>
        </p:txBody>
      </p:sp>
    </p:spTree>
    <p:extLst>
      <p:ext uri="{BB962C8B-B14F-4D97-AF65-F5344CB8AC3E}">
        <p14:creationId xmlns:p14="http://schemas.microsoft.com/office/powerpoint/2010/main" val="2700290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Thank</a:t>
            </a:r>
            <a:r>
              <a:rPr lang="de-DE" baseline="0" dirty="0"/>
              <a:t> </a:t>
            </a:r>
            <a:r>
              <a:rPr lang="de-DE" baseline="0" dirty="0" err="1"/>
              <a:t>you</a:t>
            </a:r>
            <a:r>
              <a:rPr lang="de-DE" baseline="0" dirty="0"/>
              <a:t> </a:t>
            </a:r>
            <a:r>
              <a:rPr lang="de-DE" baseline="0" dirty="0" err="1"/>
              <a:t>for</a:t>
            </a:r>
            <a:r>
              <a:rPr lang="de-DE" baseline="0" dirty="0"/>
              <a:t> </a:t>
            </a:r>
            <a:r>
              <a:rPr lang="de-DE" baseline="0" dirty="0" err="1"/>
              <a:t>your</a:t>
            </a:r>
            <a:r>
              <a:rPr lang="de-DE" baseline="0" dirty="0"/>
              <a:t> </a:t>
            </a:r>
            <a:r>
              <a:rPr lang="de-DE" baseline="0" dirty="0" err="1"/>
              <a:t>attention</a:t>
            </a:r>
            <a:r>
              <a:rPr lang="de-DE" baseline="0" dirty="0"/>
              <a:t> and </a:t>
            </a:r>
            <a:r>
              <a:rPr lang="de-DE" baseline="0" dirty="0" err="1"/>
              <a:t>we</a:t>
            </a:r>
            <a:r>
              <a:rPr lang="de-DE" baseline="0" dirty="0"/>
              <a:t> </a:t>
            </a:r>
            <a:r>
              <a:rPr lang="de-DE" baseline="0" dirty="0" err="1"/>
              <a:t>hope</a:t>
            </a:r>
            <a:r>
              <a:rPr lang="de-DE" baseline="0" dirty="0"/>
              <a:t> </a:t>
            </a:r>
            <a:r>
              <a:rPr lang="de-DE" baseline="0" dirty="0" err="1"/>
              <a:t>that</a:t>
            </a:r>
            <a:r>
              <a:rPr lang="de-DE" baseline="0" dirty="0"/>
              <a:t> </a:t>
            </a:r>
            <a:r>
              <a:rPr lang="de-DE" baseline="0" dirty="0" err="1"/>
              <a:t>you</a:t>
            </a:r>
            <a:r>
              <a:rPr lang="de-DE" baseline="0" dirty="0"/>
              <a:t> </a:t>
            </a:r>
            <a:r>
              <a:rPr lang="de-DE" baseline="0" dirty="0" err="1"/>
              <a:t>enjoyued</a:t>
            </a:r>
            <a:r>
              <a:rPr lang="de-DE" baseline="0" dirty="0"/>
              <a:t> </a:t>
            </a:r>
            <a:r>
              <a:rPr lang="de-DE" baseline="0" dirty="0" err="1"/>
              <a:t>the</a:t>
            </a:r>
            <a:r>
              <a:rPr lang="de-DE" baseline="0" dirty="0"/>
              <a:t> </a:t>
            </a:r>
            <a:r>
              <a:rPr lang="de-DE" baseline="0" dirty="0" err="1"/>
              <a:t>presentaion</a:t>
            </a:r>
            <a:r>
              <a:rPr lang="de-DE" baseline="0" dirty="0"/>
              <a:t>…On </a:t>
            </a:r>
            <a:r>
              <a:rPr lang="de-DE" baseline="0" dirty="0" err="1"/>
              <a:t>this</a:t>
            </a:r>
            <a:r>
              <a:rPr lang="de-DE" baseline="0" dirty="0"/>
              <a:t> </a:t>
            </a:r>
            <a:r>
              <a:rPr lang="de-DE" baseline="0" dirty="0" err="1"/>
              <a:t>slide</a:t>
            </a:r>
            <a:r>
              <a:rPr lang="de-DE" baseline="0" dirty="0"/>
              <a:t> </a:t>
            </a:r>
            <a:r>
              <a:rPr lang="de-DE" baseline="0" dirty="0" err="1"/>
              <a:t>you</a:t>
            </a:r>
            <a:r>
              <a:rPr lang="de-DE" baseline="0" dirty="0"/>
              <a:t> </a:t>
            </a:r>
            <a:r>
              <a:rPr lang="de-DE" baseline="0" dirty="0" err="1"/>
              <a:t>can</a:t>
            </a:r>
            <a:r>
              <a:rPr lang="de-DE" baseline="0" dirty="0"/>
              <a:t> find </a:t>
            </a:r>
            <a:r>
              <a:rPr lang="de-DE" baseline="0" dirty="0" err="1"/>
              <a:t>the</a:t>
            </a:r>
            <a:r>
              <a:rPr lang="de-DE" baseline="0" dirty="0"/>
              <a:t> </a:t>
            </a:r>
            <a:r>
              <a:rPr lang="de-DE" baseline="0" dirty="0" err="1"/>
              <a:t>referencens</a:t>
            </a:r>
            <a:r>
              <a:rPr lang="de-DE" baseline="0" dirty="0"/>
              <a:t> </a:t>
            </a:r>
            <a:r>
              <a:rPr lang="de-DE" baseline="0" dirty="0" err="1"/>
              <a:t>to</a:t>
            </a:r>
            <a:r>
              <a:rPr lang="de-DE" baseline="0" dirty="0"/>
              <a:t> </a:t>
            </a:r>
            <a:r>
              <a:rPr lang="de-DE" baseline="0" dirty="0" err="1"/>
              <a:t>our</a:t>
            </a:r>
            <a:r>
              <a:rPr lang="de-DE" baseline="0" dirty="0"/>
              <a:t> </a:t>
            </a:r>
            <a:r>
              <a:rPr lang="de-DE" baseline="0" dirty="0" err="1"/>
              <a:t>work</a:t>
            </a:r>
            <a:r>
              <a:rPr lang="de-DE" baseline="0" dirty="0"/>
              <a:t> </a:t>
            </a:r>
            <a:r>
              <a:rPr lang="de-DE" baseline="0" dirty="0" err="1"/>
              <a:t>as</a:t>
            </a:r>
            <a:r>
              <a:rPr lang="de-DE" baseline="0" dirty="0"/>
              <a:t> </a:t>
            </a:r>
            <a:r>
              <a:rPr lang="de-DE" baseline="0" dirty="0" err="1"/>
              <a:t>well</a:t>
            </a:r>
            <a:r>
              <a:rPr lang="de-DE" baseline="0" dirty="0"/>
              <a:t> </a:t>
            </a:r>
            <a:r>
              <a:rPr lang="de-DE" baseline="0" dirty="0" err="1"/>
              <a:t>as</a:t>
            </a:r>
            <a:r>
              <a:rPr lang="de-DE" baseline="0" dirty="0"/>
              <a:t> link </a:t>
            </a:r>
            <a:r>
              <a:rPr lang="de-DE" baseline="0" dirty="0" err="1"/>
              <a:t>to</a:t>
            </a:r>
            <a:r>
              <a:rPr lang="de-DE" baseline="0" dirty="0"/>
              <a:t> </a:t>
            </a:r>
            <a:r>
              <a:rPr lang="de-DE" baseline="0" dirty="0" err="1"/>
              <a:t>the</a:t>
            </a:r>
            <a:r>
              <a:rPr lang="de-DE" baseline="0" dirty="0"/>
              <a:t> </a:t>
            </a:r>
            <a:r>
              <a:rPr lang="de-DE" baseline="0" dirty="0" err="1"/>
              <a:t>lates</a:t>
            </a:r>
            <a:r>
              <a:rPr lang="de-DE" baseline="0" dirty="0"/>
              <a:t> </a:t>
            </a:r>
            <a:r>
              <a:rPr lang="de-DE" baseline="0" dirty="0" err="1"/>
              <a:t>finacnial</a:t>
            </a:r>
            <a:r>
              <a:rPr lang="de-DE" baseline="0" dirty="0"/>
              <a:t> </a:t>
            </a:r>
            <a:r>
              <a:rPr lang="de-DE" baseline="0" dirty="0" err="1"/>
              <a:t>resilience</a:t>
            </a:r>
            <a:r>
              <a:rPr lang="de-DE" baseline="0" dirty="0"/>
              <a:t> </a:t>
            </a:r>
            <a:r>
              <a:rPr lang="de-DE" baseline="0" dirty="0" err="1"/>
              <a:t>survey</a:t>
            </a:r>
            <a:r>
              <a:rPr lang="de-DE" baseline="0" dirty="0"/>
              <a:t>. </a:t>
            </a:r>
            <a:r>
              <a:rPr lang="de-DE" baseline="0" dirty="0" err="1"/>
              <a:t>You</a:t>
            </a:r>
            <a:r>
              <a:rPr lang="de-DE" baseline="0" dirty="0"/>
              <a:t> </a:t>
            </a:r>
            <a:r>
              <a:rPr lang="de-DE" baseline="0" dirty="0" err="1"/>
              <a:t>can</a:t>
            </a:r>
            <a:r>
              <a:rPr lang="de-DE" baseline="0" dirty="0"/>
              <a:t> </a:t>
            </a:r>
            <a:r>
              <a:rPr lang="de-DE" baseline="0" dirty="0" err="1"/>
              <a:t>fill</a:t>
            </a:r>
            <a:r>
              <a:rPr lang="de-DE" baseline="0" dirty="0"/>
              <a:t> and </a:t>
            </a:r>
            <a:r>
              <a:rPr lang="de-DE" baseline="0" dirty="0" err="1"/>
              <a:t>and</a:t>
            </a:r>
            <a:r>
              <a:rPr lang="de-DE" baseline="0" dirty="0"/>
              <a:t> ….. </a:t>
            </a:r>
            <a:r>
              <a:rPr lang="de-DE" baseline="0" dirty="0" err="1"/>
              <a:t>How</a:t>
            </a:r>
            <a:r>
              <a:rPr lang="de-DE" baseline="0" dirty="0"/>
              <a:t> </a:t>
            </a:r>
            <a:r>
              <a:rPr lang="de-DE" baseline="0" dirty="0" err="1"/>
              <a:t>you</a:t>
            </a:r>
            <a:r>
              <a:rPr lang="de-DE" baseline="0" dirty="0"/>
              <a:t> score on </a:t>
            </a:r>
            <a:r>
              <a:rPr lang="de-DE" baseline="0" dirty="0" err="1"/>
              <a:t>the</a:t>
            </a:r>
            <a:r>
              <a:rPr lang="de-DE" baseline="0" dirty="0"/>
              <a:t> </a:t>
            </a:r>
            <a:r>
              <a:rPr lang="de-DE" baseline="0" dirty="0" err="1"/>
              <a:t>various</a:t>
            </a:r>
            <a:r>
              <a:rPr lang="de-DE" baseline="0" dirty="0"/>
              <a:t> </a:t>
            </a:r>
            <a:r>
              <a:rPr lang="de-DE" baseline="0" dirty="0" err="1"/>
              <a:t>dimensions</a:t>
            </a:r>
            <a:r>
              <a:rPr lang="de-DE" baseline="0" dirty="0"/>
              <a:t>…</a:t>
            </a:r>
            <a:endParaRPr lang="de-DE" dirty="0"/>
          </a:p>
        </p:txBody>
      </p:sp>
      <p:sp>
        <p:nvSpPr>
          <p:cNvPr id="4" name="Foliennummernplatzhalter 3"/>
          <p:cNvSpPr>
            <a:spLocks noGrp="1"/>
          </p:cNvSpPr>
          <p:nvPr>
            <p:ph type="sldNum" sz="quarter" idx="10"/>
          </p:nvPr>
        </p:nvSpPr>
        <p:spPr/>
        <p:txBody>
          <a:bodyPr/>
          <a:lstStyle/>
          <a:p>
            <a:fld id="{83525EA8-DF11-4BDC-834D-6C8FDE6A1D6E}" type="slidenum">
              <a:rPr lang="it-IT" smtClean="0"/>
              <a:pPr/>
              <a:t>34</a:t>
            </a:fld>
            <a:endParaRPr lang="it-IT"/>
          </a:p>
        </p:txBody>
      </p:sp>
    </p:spTree>
    <p:extLst>
      <p:ext uri="{BB962C8B-B14F-4D97-AF65-F5344CB8AC3E}">
        <p14:creationId xmlns:p14="http://schemas.microsoft.com/office/powerpoint/2010/main" val="4217816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3525EA8-DF11-4BDC-834D-6C8FDE6A1D6E}" type="slidenum">
              <a:rPr lang="it-IT" smtClean="0"/>
              <a:pPr/>
              <a:t>35</a:t>
            </a:fld>
            <a:endParaRPr lang="it-IT"/>
          </a:p>
        </p:txBody>
      </p:sp>
    </p:spTree>
    <p:extLst>
      <p:ext uri="{BB962C8B-B14F-4D97-AF65-F5344CB8AC3E}">
        <p14:creationId xmlns:p14="http://schemas.microsoft.com/office/powerpoint/2010/main" val="114389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Symbol" panose="05050102010706020507" pitchFamily="18" charset="2"/>
              <a:buNone/>
            </a:pPr>
            <a:r>
              <a:rPr lang="en-US" sz="1200" kern="1200" dirty="0">
                <a:solidFill>
                  <a:schemeClr val="tx1"/>
                </a:solidFill>
                <a:effectLst/>
                <a:latin typeface="+mn-lt"/>
                <a:ea typeface="+mn-ea"/>
                <a:cs typeface="+mn-cs"/>
              </a:rPr>
              <a:t>This highlighted the need for </a:t>
            </a:r>
            <a:r>
              <a:rPr lang="en-US" sz="1200" b="1" kern="1200" dirty="0">
                <a:solidFill>
                  <a:schemeClr val="tx1"/>
                </a:solidFill>
                <a:effectLst/>
                <a:latin typeface="+mn-lt"/>
                <a:ea typeface="+mn-ea"/>
                <a:cs typeface="+mn-cs"/>
              </a:rPr>
              <a:t>alternative conceptual lenses and frameworks </a:t>
            </a:r>
            <a:r>
              <a:rPr lang="en-US" sz="1200" kern="1200" dirty="0">
                <a:solidFill>
                  <a:schemeClr val="tx1"/>
                </a:solidFill>
                <a:effectLst/>
                <a:latin typeface="+mn-lt"/>
                <a:ea typeface="+mn-ea"/>
                <a:cs typeface="+mn-cs"/>
              </a:rPr>
              <a:t>that could </a:t>
            </a:r>
            <a:r>
              <a:rPr lang="en-US" sz="1200" b="1" kern="1200" dirty="0">
                <a:solidFill>
                  <a:schemeClr val="tx1"/>
                </a:solidFill>
                <a:effectLst/>
                <a:latin typeface="+mn-lt"/>
                <a:ea typeface="+mn-ea"/>
                <a:cs typeface="+mn-cs"/>
              </a:rPr>
              <a:t>integrate a financial management as well as an organizational view in order to explore and understand how </a:t>
            </a:r>
            <a:r>
              <a:rPr lang="de-DE" sz="1200" dirty="0" err="1">
                <a:solidFill>
                  <a:schemeClr val="tx1"/>
                </a:solidFill>
                <a:latin typeface="Calibri" panose="020F0502020204030204" pitchFamily="34" charset="0"/>
                <a:cs typeface="Calibri" panose="020F0502020204030204" pitchFamily="34" charset="0"/>
              </a:rPr>
              <a:t>governments</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keep</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operating</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even</a:t>
            </a:r>
            <a:r>
              <a:rPr lang="de-DE" sz="1200" dirty="0">
                <a:solidFill>
                  <a:schemeClr val="tx1"/>
                </a:solidFill>
                <a:latin typeface="Calibri" panose="020F0502020204030204" pitchFamily="34" charset="0"/>
                <a:cs typeface="Calibri" panose="020F0502020204030204" pitchFamily="34" charset="0"/>
              </a:rPr>
              <a:t> in adverse, ‚</a:t>
            </a:r>
            <a:r>
              <a:rPr lang="de-DE" sz="1200" dirty="0" err="1">
                <a:solidFill>
                  <a:schemeClr val="tx1"/>
                </a:solidFill>
                <a:latin typeface="Calibri" panose="020F0502020204030204" pitchFamily="34" charset="0"/>
                <a:cs typeface="Calibri" panose="020F0502020204030204" pitchFamily="34" charset="0"/>
              </a:rPr>
              <a:t>worst</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case</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conditions</a:t>
            </a:r>
            <a:r>
              <a:rPr lang="de-DE" sz="1200" dirty="0">
                <a:solidFill>
                  <a:schemeClr val="tx1"/>
                </a:solidFill>
                <a:latin typeface="Calibri" panose="020F0502020204030204" pitchFamily="34" charset="0"/>
                <a:cs typeface="Calibri" panose="020F0502020204030204" pitchFamily="34" charset="0"/>
              </a:rPr>
              <a:t> and </a:t>
            </a:r>
            <a:r>
              <a:rPr lang="de-DE" sz="1200" dirty="0" err="1">
                <a:solidFill>
                  <a:schemeClr val="tx1"/>
                </a:solidFill>
                <a:latin typeface="Calibri" panose="020F0502020204030204" pitchFamily="34" charset="0"/>
                <a:cs typeface="Calibri" panose="020F0502020204030204" pitchFamily="34" charset="0"/>
              </a:rPr>
              <a:t>adapt</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rapidly</a:t>
            </a:r>
            <a:r>
              <a:rPr lang="de-DE" sz="1200" dirty="0">
                <a:solidFill>
                  <a:schemeClr val="tx1"/>
                </a:solidFill>
                <a:latin typeface="Calibri" panose="020F0502020204030204" pitchFamily="34" charset="0"/>
                <a:cs typeface="Calibri" panose="020F0502020204030204" pitchFamily="34" charset="0"/>
              </a:rPr>
              <a:t> in a </a:t>
            </a:r>
            <a:r>
              <a:rPr lang="de-DE" sz="1200" dirty="0" err="1">
                <a:solidFill>
                  <a:schemeClr val="tx1"/>
                </a:solidFill>
                <a:latin typeface="Calibri" panose="020F0502020204030204" pitchFamily="34" charset="0"/>
                <a:cs typeface="Calibri" panose="020F0502020204030204" pitchFamily="34" charset="0"/>
              </a:rPr>
              <a:t>crisis</a:t>
            </a:r>
            <a:r>
              <a:rPr lang="de-DE" sz="1200" dirty="0">
                <a:solidFill>
                  <a:schemeClr val="tx1"/>
                </a:solidFill>
                <a:latin typeface="Calibri" panose="020F0502020204030204" pitchFamily="34" charset="0"/>
                <a:cs typeface="Calibri" panose="020F0502020204030204" pitchFamily="34" charset="0"/>
              </a:rPr>
              <a:t>“ (Hood 1991, 14); </a:t>
            </a:r>
            <a:r>
              <a:rPr lang="de-DE" sz="1200" dirty="0" err="1">
                <a:solidFill>
                  <a:schemeClr val="tx1"/>
                </a:solidFill>
                <a:latin typeface="Calibri" panose="020F0502020204030204" pitchFamily="34" charset="0"/>
                <a:cs typeface="Calibri" panose="020F0502020204030204" pitchFamily="34" charset="0"/>
              </a:rPr>
              <a:t>which</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means</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investigating</a:t>
            </a:r>
            <a:endParaRPr lang="de-DE" sz="1200" dirty="0">
              <a:solidFill>
                <a:schemeClr val="tx1"/>
              </a:solidFill>
              <a:latin typeface="Calibri" panose="020F0502020204030204" pitchFamily="34" charset="0"/>
              <a:cs typeface="Calibri" panose="020F0502020204030204" pitchFamily="34" charset="0"/>
            </a:endParaRPr>
          </a:p>
          <a:p>
            <a:pPr marL="171450" indent="-171450">
              <a:buFont typeface="Symbol" panose="05050102010706020507" pitchFamily="18" charset="2"/>
              <a:buChar char="-"/>
            </a:pPr>
            <a:r>
              <a:rPr lang="de-DE" sz="1200" dirty="0" err="1">
                <a:solidFill>
                  <a:schemeClr val="tx1"/>
                </a:solidFill>
                <a:latin typeface="Calibri" panose="020F0502020204030204" pitchFamily="34" charset="0"/>
                <a:cs typeface="Calibri" panose="020F0502020204030204" pitchFamily="34" charset="0"/>
              </a:rPr>
              <a:t>how</a:t>
            </a:r>
            <a:r>
              <a:rPr lang="de-DE" sz="1200" dirty="0">
                <a:solidFill>
                  <a:schemeClr val="tx1"/>
                </a:solidFill>
                <a:latin typeface="Calibri" panose="020F0502020204030204" pitchFamily="34" charset="0"/>
                <a:cs typeface="Calibri" panose="020F0502020204030204" pitchFamily="34" charset="0"/>
              </a:rPr>
              <a:t> </a:t>
            </a:r>
            <a:r>
              <a:rPr lang="en-US" sz="1200" kern="1200" dirty="0">
                <a:solidFill>
                  <a:schemeClr val="tx1"/>
                </a:solidFill>
                <a:effectLst/>
                <a:latin typeface="+mn-lt"/>
                <a:ea typeface="+mn-ea"/>
                <a:cs typeface="+mn-cs"/>
              </a:rPr>
              <a:t>governments face unexpected events and crises</a:t>
            </a:r>
          </a:p>
          <a:p>
            <a:pPr marL="171450" indent="-171450">
              <a:buFont typeface="Symbol" panose="05050102010706020507" pitchFamily="18" charset="2"/>
              <a:buChar char="-"/>
            </a:pPr>
            <a:r>
              <a:rPr lang="en-US" sz="1200" kern="1200" dirty="0">
                <a:solidFill>
                  <a:schemeClr val="tx1"/>
                </a:solidFill>
                <a:effectLst/>
                <a:latin typeface="+mn-lt"/>
                <a:ea typeface="+mn-ea"/>
                <a:cs typeface="+mn-cs"/>
              </a:rPr>
              <a:t>whether and why responses are different across countries and organizations</a:t>
            </a:r>
          </a:p>
          <a:p>
            <a:pPr marL="171450" indent="-171450">
              <a:buFont typeface="Symbol" panose="05050102010706020507" pitchFamily="18" charset="2"/>
              <a:buChar char="-"/>
            </a:pPr>
            <a:r>
              <a:rPr lang="en-US" sz="1200" kern="1200" dirty="0">
                <a:solidFill>
                  <a:schemeClr val="tx1"/>
                </a:solidFill>
                <a:effectLst/>
                <a:latin typeface="+mn-lt"/>
                <a:ea typeface="+mn-ea"/>
                <a:cs typeface="+mn-cs"/>
              </a:rPr>
              <a:t>what lessons can be learned to be ready to face future shocks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endeavor, our research team has applied the general concept of </a:t>
            </a:r>
            <a:r>
              <a:rPr lang="en-US" sz="1200" b="1" kern="1200" dirty="0">
                <a:solidFill>
                  <a:schemeClr val="tx1"/>
                </a:solidFill>
                <a:effectLst/>
                <a:latin typeface="+mn-lt"/>
                <a:ea typeface="+mn-ea"/>
                <a:cs typeface="+mn-cs"/>
              </a:rPr>
              <a:t>resilience</a:t>
            </a:r>
            <a:r>
              <a:rPr lang="en-US" sz="1200" kern="1200" dirty="0">
                <a:solidFill>
                  <a:schemeClr val="tx1"/>
                </a:solidFill>
                <a:effectLst/>
                <a:latin typeface="+mn-lt"/>
                <a:ea typeface="+mn-ea"/>
                <a:cs typeface="+mn-cs"/>
              </a:rPr>
              <a:t> as the </a:t>
            </a:r>
            <a:r>
              <a:rPr lang="en-US" sz="1200" b="1" kern="1200" dirty="0">
                <a:solidFill>
                  <a:schemeClr val="tx1"/>
                </a:solidFill>
                <a:effectLst/>
                <a:latin typeface="+mn-lt"/>
                <a:ea typeface="+mn-ea"/>
                <a:cs typeface="+mn-cs"/>
              </a:rPr>
              <a:t>conceptual lens </a:t>
            </a:r>
            <a:r>
              <a:rPr lang="en-US" sz="1200" kern="1200" dirty="0">
                <a:solidFill>
                  <a:schemeClr val="tx1"/>
                </a:solidFill>
                <a:effectLst/>
                <a:latin typeface="+mn-lt"/>
                <a:ea typeface="+mn-ea"/>
                <a:cs typeface="+mn-cs"/>
              </a:rPr>
              <a:t>for our research.</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short, we can say that </a:t>
            </a:r>
            <a:r>
              <a:rPr lang="en-US" sz="1200" b="1" kern="1200" dirty="0">
                <a:solidFill>
                  <a:schemeClr val="tx1"/>
                </a:solidFill>
                <a:effectLst/>
                <a:latin typeface="+mn-lt"/>
                <a:ea typeface="+mn-ea"/>
                <a:cs typeface="+mn-cs"/>
              </a:rPr>
              <a:t>resilience</a:t>
            </a:r>
            <a:r>
              <a:rPr lang="en-US" sz="1200" kern="1200" dirty="0">
                <a:solidFill>
                  <a:schemeClr val="tx1"/>
                </a:solidFill>
                <a:effectLst/>
                <a:latin typeface="+mn-lt"/>
                <a:ea typeface="+mn-ea"/>
                <a:cs typeface="+mn-cs"/>
              </a:rPr>
              <a:t> is the </a:t>
            </a:r>
            <a:r>
              <a:rPr lang="en-US" sz="1200" b="1" kern="1200" dirty="0">
                <a:solidFill>
                  <a:schemeClr val="tx1"/>
                </a:solidFill>
                <a:effectLst/>
                <a:latin typeface="+mn-lt"/>
                <a:ea typeface="+mn-ea"/>
                <a:cs typeface="+mn-cs"/>
              </a:rPr>
              <a:t>capacity to deal with shocks or uncertainty</a:t>
            </a:r>
            <a:r>
              <a:rPr lang="en-US" sz="1200" kern="1200" dirty="0">
                <a:solidFill>
                  <a:schemeClr val="tx1"/>
                </a:solidFill>
                <a:effectLst/>
                <a:latin typeface="+mn-lt"/>
                <a:ea typeface="+mn-ea"/>
                <a:cs typeface="+mn-cs"/>
              </a:rPr>
              <a:t>. There are two different approaches to resilience:</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is understanding resilience as the </a:t>
            </a:r>
            <a:r>
              <a:rPr lang="en-US" sz="1200" b="1" kern="1200" dirty="0">
                <a:solidFill>
                  <a:schemeClr val="tx1"/>
                </a:solidFill>
                <a:effectLst/>
                <a:latin typeface="+mn-lt"/>
                <a:ea typeface="+mn-ea"/>
                <a:cs typeface="+mn-cs"/>
              </a:rPr>
              <a:t>capacity to react to crisis</a:t>
            </a:r>
            <a:r>
              <a:rPr lang="en-US" sz="1200" kern="1200" dirty="0">
                <a:solidFill>
                  <a:schemeClr val="tx1"/>
                </a:solidFill>
                <a:effectLst/>
                <a:latin typeface="+mn-lt"/>
                <a:ea typeface="+mn-ea"/>
                <a:cs typeface="+mn-cs"/>
              </a:rPr>
              <a:t> efficiently or to </a:t>
            </a:r>
            <a:r>
              <a:rPr lang="en-US" sz="1200" b="1" kern="1200" dirty="0">
                <a:solidFill>
                  <a:schemeClr val="tx1"/>
                </a:solidFill>
                <a:effectLst/>
                <a:latin typeface="+mn-lt"/>
                <a:ea typeface="+mn-ea"/>
                <a:cs typeface="+mn-cs"/>
              </a:rPr>
              <a:t>absorb shocks</a:t>
            </a:r>
            <a:r>
              <a:rPr lang="en-US" sz="1200" kern="1200" dirty="0">
                <a:solidFill>
                  <a:schemeClr val="tx1"/>
                </a:solidFill>
                <a:effectLst/>
                <a:latin typeface="+mn-lt"/>
                <a:ea typeface="+mn-ea"/>
                <a:cs typeface="+mn-cs"/>
              </a:rPr>
              <a:t>. The main aim here is on </a:t>
            </a:r>
            <a:r>
              <a:rPr lang="en-US" sz="1200" b="1" kern="1200" dirty="0">
                <a:solidFill>
                  <a:schemeClr val="tx1"/>
                </a:solidFill>
                <a:effectLst/>
                <a:latin typeface="+mn-lt"/>
                <a:ea typeface="+mn-ea"/>
                <a:cs typeface="+mn-cs"/>
              </a:rPr>
              <a:t>bouncing back </a:t>
            </a:r>
            <a:r>
              <a:rPr lang="en-US" sz="1200" kern="1200" dirty="0">
                <a:solidFill>
                  <a:schemeClr val="tx1"/>
                </a:solidFill>
                <a:effectLst/>
                <a:latin typeface="+mn-lt"/>
                <a:ea typeface="+mn-ea"/>
                <a:cs typeface="+mn-cs"/>
              </a:rPr>
              <a:t>to „normal“ or to a situation as of before the crisis. </a:t>
            </a:r>
            <a:endParaRPr lang="de-D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 understanding of resilience follows an evolutionary approach where organizations thrive through crisis and </a:t>
            </a:r>
            <a:r>
              <a:rPr lang="en-US" sz="1200" b="1" kern="1200" dirty="0">
                <a:solidFill>
                  <a:schemeClr val="tx1"/>
                </a:solidFill>
                <a:effectLst/>
                <a:latin typeface="+mn-lt"/>
                <a:ea typeface="+mn-ea"/>
                <a:cs typeface="+mn-cs"/>
              </a:rPr>
              <a:t>bounce forward by anticipation and quick adaptation to new challenges. </a:t>
            </a:r>
            <a:endParaRPr lang="de-DE" sz="1200" kern="1200" dirty="0">
              <a:solidFill>
                <a:schemeClr val="tx1"/>
              </a:solidFill>
              <a:effectLst/>
              <a:latin typeface="+mn-lt"/>
              <a:ea typeface="+mn-ea"/>
              <a:cs typeface="+mn-cs"/>
            </a:endParaRPr>
          </a:p>
          <a:p>
            <a:endParaRPr lang="it-IT" dirty="0"/>
          </a:p>
        </p:txBody>
      </p:sp>
      <p:sp>
        <p:nvSpPr>
          <p:cNvPr id="4" name="Slide Number Placeholder 3"/>
          <p:cNvSpPr>
            <a:spLocks noGrp="1"/>
          </p:cNvSpPr>
          <p:nvPr>
            <p:ph type="sldNum" sz="quarter" idx="5"/>
          </p:nvPr>
        </p:nvSpPr>
        <p:spPr/>
        <p:txBody>
          <a:bodyPr/>
          <a:lstStyle/>
          <a:p>
            <a:fld id="{83525EA8-DF11-4BDC-834D-6C8FDE6A1D6E}" type="slidenum">
              <a:rPr lang="it-IT" smtClean="0"/>
              <a:pPr/>
              <a:t>4</a:t>
            </a:fld>
            <a:endParaRPr lang="it-IT"/>
          </a:p>
        </p:txBody>
      </p:sp>
    </p:spTree>
    <p:extLst>
      <p:ext uri="{BB962C8B-B14F-4D97-AF65-F5344CB8AC3E}">
        <p14:creationId xmlns:p14="http://schemas.microsoft.com/office/powerpoint/2010/main" val="489496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our first empirical studies on governmental financial resilience, we explored how local governments in Italy, England and Austria were facing the consequences of the global financial crisis. The findings have been published in a practitioner report for England and as a scholarly article in one of the leading academic journals in the field.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Soon after, colleagues from 11 countries worldwide (Australia, Austria, England, France, Germany, Greece, Italy, the Netherlands, Sweden, US, Brazil) joined to study the cases of 45 local governments.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Conducted in a multiple case study design including interviews and an extensive analysis of archival data, these studies have contributed substantially to further defining and better understanding the dimensions of governmental financial resilience.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5</a:t>
            </a:fld>
            <a:endParaRPr lang="it-IT"/>
          </a:p>
        </p:txBody>
      </p:sp>
    </p:spTree>
    <p:extLst>
      <p:ext uri="{BB962C8B-B14F-4D97-AF65-F5344CB8AC3E}">
        <p14:creationId xmlns:p14="http://schemas.microsoft.com/office/powerpoint/2010/main" val="1915103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a:t>
            </a:r>
            <a:r>
              <a:rPr lang="de-DE" dirty="0" err="1"/>
              <a:t>more</a:t>
            </a:r>
            <a:r>
              <a:rPr lang="de-DE" dirty="0"/>
              <a:t> </a:t>
            </a:r>
            <a:r>
              <a:rPr lang="de-DE" dirty="0" err="1"/>
              <a:t>recent</a:t>
            </a:r>
            <a:r>
              <a:rPr lang="de-DE" dirty="0"/>
              <a:t> </a:t>
            </a:r>
            <a:r>
              <a:rPr lang="de-DE" dirty="0" err="1"/>
              <a:t>studies</a:t>
            </a:r>
            <a:r>
              <a:rPr lang="de-DE" dirty="0"/>
              <a:t>, </a:t>
            </a:r>
            <a:r>
              <a:rPr lang="de-DE" dirty="0" err="1"/>
              <a:t>we</a:t>
            </a:r>
            <a:r>
              <a:rPr lang="de-DE" dirty="0"/>
              <a:t> </a:t>
            </a:r>
            <a:r>
              <a:rPr lang="de-DE" dirty="0" err="1"/>
              <a:t>have</a:t>
            </a:r>
            <a:r>
              <a:rPr lang="de-DE" dirty="0"/>
              <a:t> </a:t>
            </a:r>
            <a:r>
              <a:rPr lang="de-DE" dirty="0" err="1"/>
              <a:t>therefore</a:t>
            </a:r>
            <a:r>
              <a:rPr lang="de-DE" dirty="0"/>
              <a:t> </a:t>
            </a:r>
            <a:r>
              <a:rPr lang="de-DE" dirty="0" err="1"/>
              <a:t>been</a:t>
            </a:r>
            <a:r>
              <a:rPr lang="de-DE" dirty="0"/>
              <a:t> </a:t>
            </a:r>
            <a:r>
              <a:rPr lang="de-DE" dirty="0" err="1"/>
              <a:t>able</a:t>
            </a:r>
            <a:r>
              <a:rPr lang="de-DE" dirty="0"/>
              <a:t> </a:t>
            </a:r>
            <a:r>
              <a:rPr lang="de-DE" dirty="0" err="1"/>
              <a:t>to</a:t>
            </a:r>
            <a:r>
              <a:rPr lang="de-DE" dirty="0"/>
              <a:t> </a:t>
            </a:r>
            <a:r>
              <a:rPr lang="de-DE" dirty="0" err="1"/>
              <a:t>apply</a:t>
            </a:r>
            <a:r>
              <a:rPr lang="de-DE" dirty="0"/>
              <a:t> a quantitative </a:t>
            </a:r>
            <a:r>
              <a:rPr lang="de-DE" dirty="0" err="1"/>
              <a:t>research</a:t>
            </a:r>
            <a:r>
              <a:rPr lang="de-DE" dirty="0"/>
              <a:t> design </a:t>
            </a:r>
            <a:r>
              <a:rPr lang="de-DE" dirty="0" err="1"/>
              <a:t>using</a:t>
            </a:r>
            <a:r>
              <a:rPr lang="de-DE" dirty="0"/>
              <a:t> </a:t>
            </a:r>
            <a:r>
              <a:rPr lang="de-DE" dirty="0" err="1"/>
              <a:t>surveys</a:t>
            </a:r>
            <a:r>
              <a:rPr lang="de-DE" dirty="0"/>
              <a:t>. In 2017 and 2018, </a:t>
            </a:r>
            <a:r>
              <a:rPr lang="de-DE" dirty="0" err="1"/>
              <a:t>we</a:t>
            </a:r>
            <a:r>
              <a:rPr lang="de-DE" dirty="0"/>
              <a:t> </a:t>
            </a:r>
            <a:r>
              <a:rPr lang="de-DE" dirty="0" err="1"/>
              <a:t>have</a:t>
            </a:r>
            <a:r>
              <a:rPr lang="de-DE" dirty="0"/>
              <a:t> </a:t>
            </a:r>
            <a:r>
              <a:rPr lang="de-DE" dirty="0" err="1"/>
              <a:t>collected</a:t>
            </a:r>
            <a:r>
              <a:rPr lang="de-DE" dirty="0"/>
              <a:t> </a:t>
            </a:r>
            <a:r>
              <a:rPr lang="de-DE" dirty="0" err="1"/>
              <a:t>questionnaires</a:t>
            </a:r>
            <a:r>
              <a:rPr lang="de-DE" dirty="0"/>
              <a:t> </a:t>
            </a:r>
            <a:r>
              <a:rPr lang="de-DE" dirty="0" err="1"/>
              <a:t>from</a:t>
            </a:r>
            <a:r>
              <a:rPr lang="de-DE" dirty="0"/>
              <a:t> </a:t>
            </a:r>
            <a:r>
              <a:rPr lang="de-DE" dirty="0" err="1"/>
              <a:t>more</a:t>
            </a:r>
            <a:r>
              <a:rPr lang="de-DE" dirty="0"/>
              <a:t> </a:t>
            </a:r>
            <a:r>
              <a:rPr lang="de-DE" dirty="0" err="1"/>
              <a:t>than</a:t>
            </a:r>
            <a:r>
              <a:rPr lang="de-DE" dirty="0"/>
              <a:t> 500 </a:t>
            </a:r>
            <a:r>
              <a:rPr lang="de-DE" dirty="0" err="1"/>
              <a:t>local</a:t>
            </a:r>
            <a:r>
              <a:rPr lang="de-DE" dirty="0"/>
              <a:t> </a:t>
            </a:r>
            <a:r>
              <a:rPr lang="de-DE" dirty="0" err="1"/>
              <a:t>governments</a:t>
            </a:r>
            <a:r>
              <a:rPr lang="de-DE" dirty="0"/>
              <a:t> in Germany, </a:t>
            </a:r>
            <a:r>
              <a:rPr lang="de-DE" dirty="0" err="1"/>
              <a:t>Italy</a:t>
            </a:r>
            <a:r>
              <a:rPr lang="de-DE" dirty="0"/>
              <a:t>, and </a:t>
            </a:r>
            <a:r>
              <a:rPr lang="de-DE" dirty="0" err="1"/>
              <a:t>the</a:t>
            </a:r>
            <a:r>
              <a:rPr lang="de-DE" dirty="0"/>
              <a:t> UK. </a:t>
            </a:r>
            <a:r>
              <a:rPr lang="de-DE" dirty="0" err="1"/>
              <a:t>Using</a:t>
            </a:r>
            <a:r>
              <a:rPr lang="de-DE" dirty="0"/>
              <a:t> </a:t>
            </a:r>
            <a:r>
              <a:rPr lang="de-DE" dirty="0" err="1"/>
              <a:t>statistical</a:t>
            </a:r>
            <a:r>
              <a:rPr lang="de-DE" dirty="0"/>
              <a:t> </a:t>
            </a:r>
            <a:r>
              <a:rPr lang="de-DE" dirty="0" err="1"/>
              <a:t>analyses</a:t>
            </a:r>
            <a:r>
              <a:rPr lang="de-DE" dirty="0"/>
              <a:t>, </a:t>
            </a:r>
            <a:r>
              <a:rPr lang="de-DE" dirty="0" err="1"/>
              <a:t>we</a:t>
            </a:r>
            <a:r>
              <a:rPr lang="de-DE" dirty="0"/>
              <a:t> </a:t>
            </a:r>
            <a:r>
              <a:rPr lang="de-DE" dirty="0" err="1"/>
              <a:t>have</a:t>
            </a:r>
            <a:r>
              <a:rPr lang="de-DE" dirty="0"/>
              <a:t> </a:t>
            </a:r>
            <a:r>
              <a:rPr lang="de-DE" dirty="0" err="1"/>
              <a:t>been</a:t>
            </a:r>
            <a:r>
              <a:rPr lang="de-DE" dirty="0"/>
              <a:t> </a:t>
            </a:r>
            <a:r>
              <a:rPr lang="de-DE" dirty="0" err="1"/>
              <a:t>able</a:t>
            </a:r>
            <a:r>
              <a:rPr lang="de-DE" dirty="0"/>
              <a:t> </a:t>
            </a:r>
            <a:r>
              <a:rPr lang="de-DE" dirty="0" err="1"/>
              <a:t>to</a:t>
            </a:r>
            <a:r>
              <a:rPr lang="de-DE" dirty="0"/>
              <a:t> </a:t>
            </a:r>
            <a:r>
              <a:rPr lang="de-DE" dirty="0" err="1"/>
              <a:t>look</a:t>
            </a:r>
            <a:r>
              <a:rPr lang="de-DE" dirty="0"/>
              <a:t> at </a:t>
            </a:r>
            <a:r>
              <a:rPr lang="de-DE" dirty="0" err="1"/>
              <a:t>how</a:t>
            </a:r>
            <a:r>
              <a:rPr lang="de-DE" dirty="0"/>
              <a:t> </a:t>
            </a:r>
            <a:r>
              <a:rPr lang="de-DE" dirty="0" err="1"/>
              <a:t>anticipatory</a:t>
            </a:r>
            <a:r>
              <a:rPr lang="de-DE" dirty="0"/>
              <a:t> </a:t>
            </a:r>
            <a:r>
              <a:rPr lang="de-DE" dirty="0" err="1"/>
              <a:t>capacities</a:t>
            </a:r>
            <a:r>
              <a:rPr lang="de-DE" dirty="0"/>
              <a:t> and </a:t>
            </a:r>
            <a:r>
              <a:rPr lang="de-DE" dirty="0" err="1"/>
              <a:t>financial</a:t>
            </a:r>
            <a:r>
              <a:rPr lang="de-DE" dirty="0"/>
              <a:t> </a:t>
            </a:r>
            <a:r>
              <a:rPr lang="de-DE" dirty="0" err="1"/>
              <a:t>vulnerabilities</a:t>
            </a:r>
            <a:r>
              <a:rPr lang="de-DE" dirty="0"/>
              <a:t> </a:t>
            </a:r>
            <a:r>
              <a:rPr lang="de-DE" dirty="0" err="1"/>
              <a:t>affected</a:t>
            </a:r>
            <a:r>
              <a:rPr lang="de-DE" dirty="0"/>
              <a:t> </a:t>
            </a:r>
            <a:r>
              <a:rPr lang="de-DE" dirty="0" err="1"/>
              <a:t>the</a:t>
            </a:r>
            <a:r>
              <a:rPr lang="de-DE" dirty="0"/>
              <a:t> </a:t>
            </a:r>
            <a:r>
              <a:rPr lang="de-DE" dirty="0" err="1"/>
              <a:t>strategies</a:t>
            </a:r>
            <a:r>
              <a:rPr lang="de-DE" dirty="0"/>
              <a:t> </a:t>
            </a:r>
            <a:r>
              <a:rPr lang="de-DE" dirty="0" err="1"/>
              <a:t>that</a:t>
            </a:r>
            <a:r>
              <a:rPr lang="de-DE" dirty="0"/>
              <a:t> </a:t>
            </a:r>
            <a:r>
              <a:rPr lang="de-DE" dirty="0" err="1"/>
              <a:t>local</a:t>
            </a:r>
            <a:r>
              <a:rPr lang="de-DE" dirty="0"/>
              <a:t> </a:t>
            </a:r>
            <a:r>
              <a:rPr lang="de-DE" dirty="0" err="1"/>
              <a:t>governments</a:t>
            </a:r>
            <a:r>
              <a:rPr lang="de-DE" dirty="0"/>
              <a:t> </a:t>
            </a:r>
            <a:r>
              <a:rPr lang="de-DE" dirty="0" err="1"/>
              <a:t>have</a:t>
            </a:r>
            <a:r>
              <a:rPr lang="de-DE" dirty="0"/>
              <a:t> </a:t>
            </a:r>
            <a:r>
              <a:rPr lang="de-DE" dirty="0" err="1"/>
              <a:t>applied</a:t>
            </a:r>
            <a:r>
              <a:rPr lang="de-DE" dirty="0"/>
              <a:t> in light </a:t>
            </a:r>
            <a:r>
              <a:rPr lang="de-DE" dirty="0" err="1"/>
              <a:t>of</a:t>
            </a:r>
            <a:r>
              <a:rPr lang="de-DE" dirty="0"/>
              <a:t> </a:t>
            </a:r>
            <a:r>
              <a:rPr lang="de-DE" dirty="0" err="1"/>
              <a:t>shocks</a:t>
            </a:r>
            <a:r>
              <a:rPr lang="de-DE" dirty="0"/>
              <a:t> and </a:t>
            </a:r>
            <a:r>
              <a:rPr lang="de-DE" dirty="0" err="1"/>
              <a:t>crises</a:t>
            </a:r>
            <a:r>
              <a:rPr lang="de-DE" dirty="0"/>
              <a:t>. </a:t>
            </a:r>
          </a:p>
          <a:p>
            <a:r>
              <a:rPr lang="de-DE" dirty="0" err="1"/>
              <a:t>Our</a:t>
            </a:r>
            <a:r>
              <a:rPr lang="de-DE" dirty="0"/>
              <a:t> </a:t>
            </a:r>
            <a:r>
              <a:rPr lang="de-DE" dirty="0" err="1"/>
              <a:t>latest</a:t>
            </a:r>
            <a:r>
              <a:rPr lang="de-DE" dirty="0"/>
              <a:t> </a:t>
            </a:r>
            <a:r>
              <a:rPr lang="de-DE" dirty="0" err="1"/>
              <a:t>study</a:t>
            </a:r>
            <a:r>
              <a:rPr lang="de-DE" dirty="0"/>
              <a:t> – </a:t>
            </a:r>
            <a:r>
              <a:rPr lang="de-DE" dirty="0" err="1"/>
              <a:t>of</a:t>
            </a:r>
            <a:r>
              <a:rPr lang="de-DE" dirty="0"/>
              <a:t> </a:t>
            </a:r>
            <a:r>
              <a:rPr lang="de-DE" dirty="0" err="1"/>
              <a:t>course</a:t>
            </a:r>
            <a:r>
              <a:rPr lang="de-DE" dirty="0"/>
              <a:t> – </a:t>
            </a:r>
            <a:r>
              <a:rPr lang="de-DE" dirty="0" err="1"/>
              <a:t>has</a:t>
            </a:r>
            <a:r>
              <a:rPr lang="de-DE" dirty="0"/>
              <a:t> </a:t>
            </a:r>
            <a:r>
              <a:rPr lang="de-DE" dirty="0" err="1"/>
              <a:t>addressed</a:t>
            </a:r>
            <a:r>
              <a:rPr lang="de-DE" dirty="0"/>
              <a:t> </a:t>
            </a:r>
            <a:r>
              <a:rPr lang="de-DE" dirty="0" err="1"/>
              <a:t>the</a:t>
            </a:r>
            <a:r>
              <a:rPr lang="de-DE" dirty="0"/>
              <a:t> </a:t>
            </a:r>
            <a:r>
              <a:rPr lang="de-DE" dirty="0" err="1"/>
              <a:t>most</a:t>
            </a:r>
            <a:r>
              <a:rPr lang="de-DE" dirty="0"/>
              <a:t> </a:t>
            </a:r>
            <a:r>
              <a:rPr lang="de-DE" dirty="0" err="1"/>
              <a:t>topical</a:t>
            </a:r>
            <a:r>
              <a:rPr lang="de-DE" dirty="0"/>
              <a:t> </a:t>
            </a:r>
            <a:r>
              <a:rPr lang="de-DE" dirty="0" err="1"/>
              <a:t>crisis</a:t>
            </a:r>
            <a:r>
              <a:rPr lang="de-DE" dirty="0"/>
              <a:t> for </a:t>
            </a:r>
            <a:r>
              <a:rPr lang="de-DE" dirty="0" err="1"/>
              <a:t>governments</a:t>
            </a:r>
            <a:r>
              <a:rPr lang="de-DE" dirty="0"/>
              <a:t> – </a:t>
            </a:r>
            <a:r>
              <a:rPr lang="de-DE" dirty="0" err="1"/>
              <a:t>the</a:t>
            </a:r>
            <a:r>
              <a:rPr lang="de-DE" dirty="0"/>
              <a:t> COVID-19 </a:t>
            </a:r>
            <a:r>
              <a:rPr lang="de-DE" dirty="0" err="1"/>
              <a:t>pandemic</a:t>
            </a:r>
            <a:r>
              <a:rPr lang="de-DE" dirty="0"/>
              <a:t>. Data </a:t>
            </a:r>
            <a:r>
              <a:rPr lang="de-DE" dirty="0" err="1"/>
              <a:t>from</a:t>
            </a:r>
            <a:r>
              <a:rPr lang="de-DE" dirty="0"/>
              <a:t> </a:t>
            </a:r>
            <a:r>
              <a:rPr lang="de-DE" dirty="0" err="1"/>
              <a:t>more</a:t>
            </a:r>
            <a:r>
              <a:rPr lang="de-DE" dirty="0"/>
              <a:t> </a:t>
            </a:r>
            <a:r>
              <a:rPr lang="de-DE" dirty="0" err="1"/>
              <a:t>than</a:t>
            </a:r>
            <a:r>
              <a:rPr lang="de-DE" dirty="0"/>
              <a:t> 600 </a:t>
            </a:r>
            <a:r>
              <a:rPr lang="de-DE" dirty="0" err="1"/>
              <a:t>local</a:t>
            </a:r>
            <a:r>
              <a:rPr lang="de-DE" dirty="0"/>
              <a:t> </a:t>
            </a:r>
            <a:r>
              <a:rPr lang="de-DE" dirty="0" err="1"/>
              <a:t>governments</a:t>
            </a:r>
            <a:r>
              <a:rPr lang="de-DE" dirty="0"/>
              <a:t> in France, Germany, </a:t>
            </a:r>
            <a:r>
              <a:rPr lang="de-DE" dirty="0" err="1"/>
              <a:t>Italy</a:t>
            </a:r>
            <a:r>
              <a:rPr lang="de-DE" dirty="0"/>
              <a:t>, and </a:t>
            </a:r>
            <a:r>
              <a:rPr lang="de-DE" dirty="0" err="1"/>
              <a:t>the</a:t>
            </a:r>
            <a:r>
              <a:rPr lang="de-DE" dirty="0"/>
              <a:t> UK </a:t>
            </a:r>
            <a:r>
              <a:rPr lang="de-DE" dirty="0" err="1"/>
              <a:t>show</a:t>
            </a:r>
            <a:r>
              <a:rPr lang="de-DE" dirty="0"/>
              <a:t> </a:t>
            </a:r>
            <a:r>
              <a:rPr lang="de-DE" dirty="0" err="1"/>
              <a:t>that</a:t>
            </a:r>
            <a:r>
              <a:rPr lang="de-DE" dirty="0"/>
              <a:t> </a:t>
            </a:r>
            <a:r>
              <a:rPr lang="de-DE" dirty="0" err="1"/>
              <a:t>even</a:t>
            </a:r>
            <a:r>
              <a:rPr lang="de-DE" dirty="0"/>
              <a:t> </a:t>
            </a:r>
            <a:r>
              <a:rPr lang="de-DE" dirty="0" err="1"/>
              <a:t>though</a:t>
            </a:r>
            <a:r>
              <a:rPr lang="de-DE" dirty="0"/>
              <a:t> a </a:t>
            </a:r>
            <a:r>
              <a:rPr lang="de-DE" dirty="0" err="1"/>
              <a:t>first</a:t>
            </a:r>
            <a:r>
              <a:rPr lang="de-DE" dirty="0"/>
              <a:t> </a:t>
            </a:r>
            <a:r>
              <a:rPr lang="de-DE" dirty="0" err="1"/>
              <a:t>grasp</a:t>
            </a:r>
            <a:r>
              <a:rPr lang="de-DE" dirty="0"/>
              <a:t> of </a:t>
            </a:r>
            <a:r>
              <a:rPr lang="de-DE" dirty="0" err="1"/>
              <a:t>the</a:t>
            </a:r>
            <a:r>
              <a:rPr lang="de-DE" dirty="0"/>
              <a:t> </a:t>
            </a:r>
            <a:r>
              <a:rPr lang="de-DE" dirty="0" err="1"/>
              <a:t>impact</a:t>
            </a:r>
            <a:r>
              <a:rPr lang="de-DE" dirty="0"/>
              <a:t> of </a:t>
            </a:r>
            <a:r>
              <a:rPr lang="de-DE" dirty="0" err="1"/>
              <a:t>the</a:t>
            </a:r>
            <a:r>
              <a:rPr lang="de-DE" dirty="0"/>
              <a:t> </a:t>
            </a:r>
            <a:r>
              <a:rPr lang="de-DE" dirty="0" err="1"/>
              <a:t>pandemic</a:t>
            </a:r>
            <a:r>
              <a:rPr lang="de-DE" dirty="0"/>
              <a:t> </a:t>
            </a:r>
            <a:r>
              <a:rPr lang="de-DE" dirty="0" err="1"/>
              <a:t>may</a:t>
            </a:r>
            <a:r>
              <a:rPr lang="de-DE" dirty="0"/>
              <a:t> </a:t>
            </a:r>
            <a:r>
              <a:rPr lang="de-DE" dirty="0" err="1"/>
              <a:t>feel</a:t>
            </a:r>
            <a:r>
              <a:rPr lang="de-DE" dirty="0"/>
              <a:t> </a:t>
            </a:r>
            <a:r>
              <a:rPr lang="de-DE" dirty="0" err="1"/>
              <a:t>similar</a:t>
            </a:r>
            <a:r>
              <a:rPr lang="de-DE" dirty="0"/>
              <a:t> </a:t>
            </a:r>
            <a:r>
              <a:rPr lang="de-DE" dirty="0" err="1"/>
              <a:t>across</a:t>
            </a:r>
            <a:r>
              <a:rPr lang="de-DE" dirty="0"/>
              <a:t> </a:t>
            </a:r>
            <a:r>
              <a:rPr lang="de-DE" dirty="0" err="1"/>
              <a:t>the</a:t>
            </a:r>
            <a:r>
              <a:rPr lang="de-DE" dirty="0"/>
              <a:t> </a:t>
            </a:r>
            <a:r>
              <a:rPr lang="de-DE" dirty="0" err="1"/>
              <a:t>globe</a:t>
            </a:r>
            <a:r>
              <a:rPr lang="de-DE" dirty="0"/>
              <a:t>, </a:t>
            </a:r>
            <a:r>
              <a:rPr lang="de-DE" dirty="0" err="1"/>
              <a:t>local</a:t>
            </a:r>
            <a:r>
              <a:rPr lang="de-DE" dirty="0"/>
              <a:t> </a:t>
            </a:r>
            <a:r>
              <a:rPr lang="de-DE" dirty="0" err="1"/>
              <a:t>governments</a:t>
            </a:r>
            <a:r>
              <a:rPr lang="de-DE" dirty="0"/>
              <a:t> in different national </a:t>
            </a:r>
            <a:r>
              <a:rPr lang="de-DE" dirty="0" err="1"/>
              <a:t>contexts</a:t>
            </a:r>
            <a:r>
              <a:rPr lang="de-DE" dirty="0"/>
              <a:t> </a:t>
            </a:r>
            <a:r>
              <a:rPr lang="de-DE" dirty="0" err="1"/>
              <a:t>face</a:t>
            </a:r>
            <a:r>
              <a:rPr lang="de-DE" dirty="0"/>
              <a:t> </a:t>
            </a:r>
            <a:r>
              <a:rPr lang="de-DE" dirty="0" err="1"/>
              <a:t>the</a:t>
            </a:r>
            <a:r>
              <a:rPr lang="de-DE" dirty="0"/>
              <a:t> </a:t>
            </a:r>
            <a:r>
              <a:rPr lang="de-DE" dirty="0" err="1"/>
              <a:t>crisis</a:t>
            </a:r>
            <a:r>
              <a:rPr lang="de-DE" dirty="0"/>
              <a:t> </a:t>
            </a:r>
            <a:r>
              <a:rPr lang="de-DE" dirty="0" err="1"/>
              <a:t>with</a:t>
            </a:r>
            <a:r>
              <a:rPr lang="de-DE" dirty="0"/>
              <a:t> different </a:t>
            </a:r>
            <a:r>
              <a:rPr lang="de-DE" dirty="0" err="1"/>
              <a:t>financial</a:t>
            </a:r>
            <a:r>
              <a:rPr lang="de-DE" dirty="0"/>
              <a:t> </a:t>
            </a:r>
            <a:r>
              <a:rPr lang="de-DE" dirty="0" err="1"/>
              <a:t>resilience</a:t>
            </a:r>
            <a:r>
              <a:rPr lang="de-DE" dirty="0"/>
              <a:t> (</a:t>
            </a:r>
            <a:r>
              <a:rPr lang="de-DE" dirty="0" err="1"/>
              <a:t>patterns</a:t>
            </a:r>
            <a:r>
              <a:rPr lang="de-DE" dirty="0"/>
              <a:t>). </a:t>
            </a:r>
          </a:p>
        </p:txBody>
      </p:sp>
      <p:sp>
        <p:nvSpPr>
          <p:cNvPr id="4" name="Foliennummernplatzhalter 3"/>
          <p:cNvSpPr>
            <a:spLocks noGrp="1"/>
          </p:cNvSpPr>
          <p:nvPr>
            <p:ph type="sldNum" sz="quarter" idx="5"/>
          </p:nvPr>
        </p:nvSpPr>
        <p:spPr/>
        <p:txBody>
          <a:bodyPr/>
          <a:lstStyle/>
          <a:p>
            <a:fld id="{83525EA8-DF11-4BDC-834D-6C8FDE6A1D6E}" type="slidenum">
              <a:rPr lang="it-IT" smtClean="0"/>
              <a:pPr/>
              <a:t>6</a:t>
            </a:fld>
            <a:endParaRPr lang="it-IT"/>
          </a:p>
        </p:txBody>
      </p:sp>
    </p:spTree>
    <p:extLst>
      <p:ext uri="{BB962C8B-B14F-4D97-AF65-F5344CB8AC3E}">
        <p14:creationId xmlns:p14="http://schemas.microsoft.com/office/powerpoint/2010/main" val="363158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dirty="0"/>
              <a:t>The insights gained during multiple case studies helped us to better understand governmental financial resilience; that is, a government’s ability to anticipate, absorb and react to shocks affecting its finances as well</a:t>
            </a:r>
            <a:r>
              <a:rPr lang="en-US" baseline="0" dirty="0"/>
              <a:t> as service delivery</a:t>
            </a:r>
            <a:r>
              <a:rPr lang="en-US" dirty="0"/>
              <a:t>.</a:t>
            </a:r>
          </a:p>
          <a:p>
            <a:r>
              <a:rPr lang="en-US" dirty="0"/>
              <a:t>The financial resilience model and its dimensions are based on research evidence and can be translated into a financial resilience toolkit</a:t>
            </a:r>
            <a:r>
              <a:rPr lang="en-US" baseline="0" dirty="0"/>
              <a:t> (which we will introduce later in the presentation)</a:t>
            </a:r>
            <a:endParaRPr lang="en-US" dirty="0"/>
          </a:p>
          <a:p>
            <a:r>
              <a:rPr lang="en-US" dirty="0"/>
              <a:t>Rather than being a certain state, governmental financial resilience was the result of a dynamic combination of different dimensions – namely a financial shock which acts as a ‘triggering event’ that uncovers particularly internal capacities; (perceived) vulnerability, and anticipatory as well as coping capacities</a:t>
            </a:r>
          </a:p>
          <a:p>
            <a:endParaRPr lang="en-US" dirty="0"/>
          </a:p>
          <a:p>
            <a:r>
              <a:rPr lang="en-US" dirty="0"/>
              <a:t>(((The financial resilience toolkit can be used by organizations to assess their ac and cc as well as their perceived vulnerabilities so as to identify possible critical areas or strengths and to build, sustain and maintain their financial resilience))</a:t>
            </a:r>
            <a:endParaRPr lang="de-DE" dirty="0"/>
          </a:p>
        </p:txBody>
      </p:sp>
      <p:sp>
        <p:nvSpPr>
          <p:cNvPr id="4" name="Foliennummernplatzhalter 3"/>
          <p:cNvSpPr>
            <a:spLocks noGrp="1"/>
          </p:cNvSpPr>
          <p:nvPr>
            <p:ph type="sldNum" sz="quarter" idx="5"/>
          </p:nvPr>
        </p:nvSpPr>
        <p:spPr/>
        <p:txBody>
          <a:bodyPr/>
          <a:lstStyle/>
          <a:p>
            <a:fld id="{83525EA8-DF11-4BDC-834D-6C8FDE6A1D6E}" type="slidenum">
              <a:rPr lang="it-IT" smtClean="0"/>
              <a:pPr/>
              <a:t>7</a:t>
            </a:fld>
            <a:endParaRPr lang="it-IT"/>
          </a:p>
        </p:txBody>
      </p:sp>
    </p:spTree>
    <p:extLst>
      <p:ext uri="{BB962C8B-B14F-4D97-AF65-F5344CB8AC3E}">
        <p14:creationId xmlns:p14="http://schemas.microsoft.com/office/powerpoint/2010/main" val="4073515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 </a:t>
            </a:r>
            <a:r>
              <a:rPr lang="de-DE" dirty="0" err="1"/>
              <a:t>financial</a:t>
            </a:r>
            <a:r>
              <a:rPr lang="de-DE" dirty="0"/>
              <a:t> </a:t>
            </a:r>
            <a:r>
              <a:rPr lang="de-DE" dirty="0" err="1"/>
              <a:t>shock</a:t>
            </a:r>
            <a:r>
              <a:rPr lang="de-DE" dirty="0"/>
              <a:t> </a:t>
            </a:r>
            <a:r>
              <a:rPr lang="de-DE" dirty="0" err="1"/>
              <a:t>is</a:t>
            </a:r>
            <a:r>
              <a:rPr lang="de-DE" dirty="0"/>
              <a:t> an </a:t>
            </a:r>
            <a:r>
              <a:rPr lang="de-DE" dirty="0" err="1"/>
              <a:t>unexpected</a:t>
            </a:r>
            <a:r>
              <a:rPr lang="de-DE" dirty="0"/>
              <a:t> external </a:t>
            </a:r>
            <a:r>
              <a:rPr lang="de-DE" dirty="0" err="1"/>
              <a:t>or</a:t>
            </a:r>
            <a:r>
              <a:rPr lang="de-DE" dirty="0"/>
              <a:t> internal </a:t>
            </a:r>
            <a:r>
              <a:rPr lang="de-DE" dirty="0" err="1"/>
              <a:t>event</a:t>
            </a:r>
            <a:r>
              <a:rPr lang="de-DE" dirty="0"/>
              <a:t> </a:t>
            </a:r>
            <a:r>
              <a:rPr lang="de-DE" dirty="0" err="1"/>
              <a:t>with</a:t>
            </a:r>
            <a:r>
              <a:rPr lang="de-DE" dirty="0"/>
              <a:t> </a:t>
            </a:r>
            <a:r>
              <a:rPr lang="de-DE" dirty="0" err="1"/>
              <a:t>significant</a:t>
            </a:r>
            <a:r>
              <a:rPr lang="de-DE" dirty="0"/>
              <a:t> and/</a:t>
            </a:r>
            <a:r>
              <a:rPr lang="de-DE" dirty="0" err="1"/>
              <a:t>or</a:t>
            </a:r>
            <a:r>
              <a:rPr lang="de-DE" dirty="0"/>
              <a:t> </a:t>
            </a:r>
            <a:r>
              <a:rPr lang="de-DE" dirty="0" err="1"/>
              <a:t>long</a:t>
            </a:r>
            <a:r>
              <a:rPr lang="de-DE" dirty="0"/>
              <a:t>-lasting </a:t>
            </a:r>
            <a:r>
              <a:rPr lang="de-DE" dirty="0" err="1"/>
              <a:t>impact</a:t>
            </a:r>
            <a:r>
              <a:rPr lang="de-DE" dirty="0"/>
              <a:t> on a </a:t>
            </a:r>
            <a:r>
              <a:rPr lang="de-DE" dirty="0" err="1"/>
              <a:t>government‘s</a:t>
            </a:r>
            <a:r>
              <a:rPr lang="de-DE" dirty="0"/>
              <a:t> </a:t>
            </a:r>
            <a:r>
              <a:rPr lang="de-DE" dirty="0" err="1"/>
              <a:t>finances</a:t>
            </a:r>
            <a:r>
              <a:rPr lang="de-DE" dirty="0"/>
              <a:t> and </a:t>
            </a:r>
            <a:r>
              <a:rPr lang="de-DE" dirty="0" err="1"/>
              <a:t>consequently</a:t>
            </a:r>
            <a:r>
              <a:rPr lang="de-DE" dirty="0"/>
              <a:t>, </a:t>
            </a:r>
            <a:r>
              <a:rPr lang="de-DE" dirty="0" err="1"/>
              <a:t>its</a:t>
            </a:r>
            <a:r>
              <a:rPr lang="de-DE" dirty="0"/>
              <a:t> </a:t>
            </a:r>
            <a:r>
              <a:rPr lang="de-DE" dirty="0" err="1"/>
              <a:t>service</a:t>
            </a:r>
            <a:r>
              <a:rPr lang="de-DE" dirty="0"/>
              <a:t> </a:t>
            </a:r>
            <a:r>
              <a:rPr lang="de-DE" dirty="0" err="1"/>
              <a:t>delivery</a:t>
            </a:r>
            <a:r>
              <a:rPr lang="de-DE" dirty="0"/>
              <a:t> for </a:t>
            </a:r>
            <a:r>
              <a:rPr lang="de-DE" dirty="0" err="1"/>
              <a:t>citizens</a:t>
            </a:r>
            <a:r>
              <a:rPr lang="de-DE" dirty="0"/>
              <a:t>. The </a:t>
            </a:r>
            <a:r>
              <a:rPr lang="de-DE" dirty="0" err="1"/>
              <a:t>impact</a:t>
            </a:r>
            <a:r>
              <a:rPr lang="de-DE" dirty="0"/>
              <a:t> </a:t>
            </a:r>
            <a:r>
              <a:rPr lang="de-DE" dirty="0" err="1"/>
              <a:t>may</a:t>
            </a:r>
            <a:r>
              <a:rPr lang="de-DE" dirty="0"/>
              <a:t> </a:t>
            </a:r>
            <a:r>
              <a:rPr lang="de-DE" dirty="0" err="1"/>
              <a:t>be</a:t>
            </a:r>
            <a:r>
              <a:rPr lang="de-DE" dirty="0"/>
              <a:t> </a:t>
            </a:r>
            <a:r>
              <a:rPr lang="de-DE" dirty="0" err="1"/>
              <a:t>direct</a:t>
            </a:r>
            <a:r>
              <a:rPr lang="de-DE" dirty="0"/>
              <a:t> such </a:t>
            </a:r>
            <a:r>
              <a:rPr lang="de-DE" dirty="0" err="1"/>
              <a:t>as</a:t>
            </a:r>
            <a:r>
              <a:rPr lang="de-DE" dirty="0"/>
              <a:t> a </a:t>
            </a:r>
            <a:r>
              <a:rPr lang="de-DE" dirty="0" err="1"/>
              <a:t>dip</a:t>
            </a:r>
            <a:r>
              <a:rPr lang="de-DE" dirty="0"/>
              <a:t> in </a:t>
            </a:r>
            <a:r>
              <a:rPr lang="de-DE" dirty="0" err="1"/>
              <a:t>transfer</a:t>
            </a:r>
            <a:r>
              <a:rPr lang="de-DE" dirty="0"/>
              <a:t> </a:t>
            </a:r>
            <a:r>
              <a:rPr lang="de-DE" dirty="0" err="1"/>
              <a:t>payments</a:t>
            </a:r>
            <a:r>
              <a:rPr lang="de-DE" dirty="0"/>
              <a:t> </a:t>
            </a:r>
            <a:r>
              <a:rPr lang="de-DE" dirty="0" err="1"/>
              <a:t>or</a:t>
            </a:r>
            <a:r>
              <a:rPr lang="de-DE" dirty="0"/>
              <a:t> </a:t>
            </a:r>
            <a:r>
              <a:rPr lang="de-DE" dirty="0" err="1"/>
              <a:t>taxes</a:t>
            </a:r>
            <a:r>
              <a:rPr lang="de-DE" dirty="0"/>
              <a:t>, </a:t>
            </a:r>
            <a:r>
              <a:rPr lang="de-DE" dirty="0" err="1"/>
              <a:t>or</a:t>
            </a:r>
            <a:r>
              <a:rPr lang="de-DE" dirty="0"/>
              <a:t> a </a:t>
            </a:r>
            <a:r>
              <a:rPr lang="de-DE" dirty="0" err="1"/>
              <a:t>failure</a:t>
            </a:r>
            <a:r>
              <a:rPr lang="de-DE" dirty="0"/>
              <a:t> </a:t>
            </a:r>
            <a:r>
              <a:rPr lang="de-DE" dirty="0" err="1"/>
              <a:t>of</a:t>
            </a:r>
            <a:r>
              <a:rPr lang="de-DE" dirty="0"/>
              <a:t> a </a:t>
            </a:r>
            <a:r>
              <a:rPr lang="de-DE" dirty="0" err="1"/>
              <a:t>public</a:t>
            </a:r>
            <a:r>
              <a:rPr lang="de-DE" dirty="0"/>
              <a:t> private </a:t>
            </a:r>
            <a:r>
              <a:rPr lang="de-DE" dirty="0" err="1"/>
              <a:t>partnership</a:t>
            </a:r>
            <a:r>
              <a:rPr lang="de-DE" dirty="0"/>
              <a:t> </a:t>
            </a:r>
            <a:r>
              <a:rPr lang="de-DE" dirty="0" err="1"/>
              <a:t>of</a:t>
            </a:r>
            <a:r>
              <a:rPr lang="de-DE" dirty="0"/>
              <a:t> </a:t>
            </a:r>
            <a:r>
              <a:rPr lang="de-DE" dirty="0" err="1"/>
              <a:t>public</a:t>
            </a:r>
            <a:r>
              <a:rPr lang="de-DE" dirty="0"/>
              <a:t> </a:t>
            </a:r>
            <a:r>
              <a:rPr lang="de-DE" dirty="0" err="1"/>
              <a:t>finance</a:t>
            </a:r>
            <a:r>
              <a:rPr lang="de-DE" dirty="0"/>
              <a:t> initiative. </a:t>
            </a:r>
            <a:r>
              <a:rPr lang="de-DE" dirty="0" err="1"/>
              <a:t>However</a:t>
            </a:r>
            <a:r>
              <a:rPr lang="de-DE" dirty="0"/>
              <a:t>, a </a:t>
            </a:r>
            <a:r>
              <a:rPr lang="de-DE" dirty="0" err="1"/>
              <a:t>financial</a:t>
            </a:r>
            <a:r>
              <a:rPr lang="de-DE" dirty="0"/>
              <a:t> </a:t>
            </a:r>
            <a:r>
              <a:rPr lang="de-DE" dirty="0" err="1"/>
              <a:t>shock</a:t>
            </a:r>
            <a:r>
              <a:rPr lang="de-DE" dirty="0"/>
              <a:t> </a:t>
            </a:r>
            <a:r>
              <a:rPr lang="de-DE" dirty="0" err="1"/>
              <a:t>may</a:t>
            </a:r>
            <a:r>
              <a:rPr lang="de-DE" dirty="0"/>
              <a:t> also </a:t>
            </a:r>
            <a:r>
              <a:rPr lang="de-DE" dirty="0" err="1"/>
              <a:t>be</a:t>
            </a:r>
            <a:r>
              <a:rPr lang="de-DE" dirty="0"/>
              <a:t> </a:t>
            </a:r>
            <a:r>
              <a:rPr lang="de-DE" dirty="0" err="1"/>
              <a:t>indirect</a:t>
            </a:r>
            <a:r>
              <a:rPr lang="de-DE" dirty="0"/>
              <a:t>, </a:t>
            </a:r>
            <a:r>
              <a:rPr lang="de-DE" dirty="0" err="1"/>
              <a:t>emerging</a:t>
            </a:r>
            <a:r>
              <a:rPr lang="de-DE" dirty="0"/>
              <a:t> </a:t>
            </a:r>
            <a:r>
              <a:rPr lang="de-DE" dirty="0" err="1"/>
              <a:t>from</a:t>
            </a:r>
            <a:r>
              <a:rPr lang="de-DE" dirty="0"/>
              <a:t> </a:t>
            </a:r>
            <a:r>
              <a:rPr lang="de-DE" dirty="0" err="1"/>
              <a:t>sudden</a:t>
            </a:r>
            <a:r>
              <a:rPr lang="de-DE" dirty="0"/>
              <a:t> </a:t>
            </a:r>
            <a:r>
              <a:rPr lang="de-DE" dirty="0" err="1"/>
              <a:t>demographic</a:t>
            </a:r>
            <a:r>
              <a:rPr lang="de-DE" dirty="0"/>
              <a:t> </a:t>
            </a:r>
            <a:r>
              <a:rPr lang="de-DE" dirty="0" err="1"/>
              <a:t>changes</a:t>
            </a:r>
            <a:r>
              <a:rPr lang="de-DE" dirty="0"/>
              <a:t>, </a:t>
            </a:r>
            <a:r>
              <a:rPr lang="de-DE" dirty="0" err="1"/>
              <a:t>natural</a:t>
            </a:r>
            <a:r>
              <a:rPr lang="de-DE" dirty="0"/>
              <a:t> </a:t>
            </a:r>
            <a:r>
              <a:rPr lang="de-DE" dirty="0" err="1"/>
              <a:t>disasters</a:t>
            </a:r>
            <a:r>
              <a:rPr lang="de-DE" dirty="0"/>
              <a:t> </a:t>
            </a:r>
            <a:r>
              <a:rPr lang="de-DE" dirty="0" err="1"/>
              <a:t>or</a:t>
            </a:r>
            <a:r>
              <a:rPr lang="de-DE" dirty="0"/>
              <a:t> </a:t>
            </a:r>
            <a:r>
              <a:rPr lang="de-DE" dirty="0" err="1"/>
              <a:t>unexpected</a:t>
            </a:r>
            <a:r>
              <a:rPr lang="de-DE" dirty="0"/>
              <a:t> </a:t>
            </a:r>
            <a:r>
              <a:rPr lang="de-DE" dirty="0" err="1"/>
              <a:t>government</a:t>
            </a:r>
            <a:r>
              <a:rPr lang="de-DE" dirty="0"/>
              <a:t> </a:t>
            </a:r>
            <a:r>
              <a:rPr lang="de-DE" dirty="0" err="1"/>
              <a:t>policies</a:t>
            </a:r>
            <a:r>
              <a:rPr lang="de-DE" dirty="0"/>
              <a:t> </a:t>
            </a:r>
            <a:r>
              <a:rPr lang="de-DE" dirty="0" err="1"/>
              <a:t>or</a:t>
            </a:r>
            <a:r>
              <a:rPr lang="de-DE" dirty="0"/>
              <a:t> </a:t>
            </a:r>
            <a:r>
              <a:rPr lang="de-DE" dirty="0" err="1"/>
              <a:t>regulations</a:t>
            </a:r>
            <a:r>
              <a:rPr lang="de-DE" dirty="0"/>
              <a:t>. </a:t>
            </a:r>
          </a:p>
          <a:p>
            <a:r>
              <a:rPr lang="de-DE" dirty="0"/>
              <a:t>The </a:t>
            </a:r>
            <a:r>
              <a:rPr lang="de-DE" dirty="0" err="1"/>
              <a:t>financial</a:t>
            </a:r>
            <a:r>
              <a:rPr lang="de-DE" dirty="0"/>
              <a:t> </a:t>
            </a:r>
            <a:r>
              <a:rPr lang="de-DE" dirty="0" err="1"/>
              <a:t>shocks</a:t>
            </a:r>
            <a:r>
              <a:rPr lang="de-DE" dirty="0"/>
              <a:t> in </a:t>
            </a:r>
            <a:r>
              <a:rPr lang="de-DE" dirty="0" err="1"/>
              <a:t>the</a:t>
            </a:r>
            <a:r>
              <a:rPr lang="de-DE" dirty="0"/>
              <a:t> </a:t>
            </a:r>
            <a:r>
              <a:rPr lang="de-DE" dirty="0" err="1"/>
              <a:t>focus</a:t>
            </a:r>
            <a:r>
              <a:rPr lang="de-DE" dirty="0"/>
              <a:t> </a:t>
            </a:r>
            <a:r>
              <a:rPr lang="de-DE" dirty="0" err="1"/>
              <a:t>of</a:t>
            </a:r>
            <a:r>
              <a:rPr lang="de-DE" dirty="0"/>
              <a:t> </a:t>
            </a:r>
            <a:r>
              <a:rPr lang="de-DE" dirty="0" err="1"/>
              <a:t>our</a:t>
            </a:r>
            <a:r>
              <a:rPr lang="de-DE" dirty="0"/>
              <a:t> </a:t>
            </a:r>
            <a:r>
              <a:rPr lang="de-DE" dirty="0" err="1"/>
              <a:t>research</a:t>
            </a:r>
            <a:r>
              <a:rPr lang="de-DE" dirty="0"/>
              <a:t> so </a:t>
            </a:r>
            <a:r>
              <a:rPr lang="de-DE" dirty="0" err="1"/>
              <a:t>far</a:t>
            </a:r>
            <a:r>
              <a:rPr lang="de-DE" dirty="0"/>
              <a:t> </a:t>
            </a:r>
            <a:r>
              <a:rPr lang="de-DE" dirty="0" err="1"/>
              <a:t>have</a:t>
            </a:r>
            <a:r>
              <a:rPr lang="de-DE" dirty="0"/>
              <a:t> </a:t>
            </a:r>
            <a:r>
              <a:rPr lang="de-DE" dirty="0" err="1"/>
              <a:t>been</a:t>
            </a:r>
            <a:r>
              <a:rPr lang="de-DE" dirty="0"/>
              <a:t> </a:t>
            </a:r>
            <a:r>
              <a:rPr lang="de-DE" dirty="0" err="1"/>
              <a:t>the</a:t>
            </a:r>
            <a:r>
              <a:rPr lang="de-DE" dirty="0"/>
              <a:t> global </a:t>
            </a:r>
            <a:r>
              <a:rPr lang="de-DE" dirty="0" err="1"/>
              <a:t>financial</a:t>
            </a:r>
            <a:r>
              <a:rPr lang="de-DE" dirty="0"/>
              <a:t> </a:t>
            </a:r>
            <a:r>
              <a:rPr lang="de-DE" dirty="0" err="1"/>
              <a:t>crisis</a:t>
            </a:r>
            <a:r>
              <a:rPr lang="de-DE" dirty="0"/>
              <a:t>, </a:t>
            </a:r>
            <a:r>
              <a:rPr lang="de-DE" dirty="0" err="1"/>
              <a:t>refugee</a:t>
            </a:r>
            <a:r>
              <a:rPr lang="de-DE" dirty="0"/>
              <a:t> </a:t>
            </a:r>
            <a:r>
              <a:rPr lang="de-DE" dirty="0" err="1"/>
              <a:t>influx</a:t>
            </a:r>
            <a:r>
              <a:rPr lang="de-DE" dirty="0"/>
              <a:t>, </a:t>
            </a:r>
            <a:r>
              <a:rPr lang="de-DE" dirty="0" err="1"/>
              <a:t>regulations</a:t>
            </a:r>
            <a:r>
              <a:rPr lang="de-DE" dirty="0"/>
              <a:t>, BREXIT, </a:t>
            </a:r>
            <a:r>
              <a:rPr lang="de-DE" dirty="0" err="1"/>
              <a:t>as</a:t>
            </a:r>
            <a:r>
              <a:rPr lang="de-DE" dirty="0"/>
              <a:t> </a:t>
            </a:r>
            <a:r>
              <a:rPr lang="de-DE" dirty="0" err="1"/>
              <a:t>well</a:t>
            </a:r>
            <a:r>
              <a:rPr lang="de-DE" dirty="0"/>
              <a:t> </a:t>
            </a:r>
            <a:r>
              <a:rPr lang="de-DE" dirty="0" err="1"/>
              <a:t>as</a:t>
            </a:r>
            <a:r>
              <a:rPr lang="de-DE" dirty="0"/>
              <a:t> </a:t>
            </a:r>
            <a:r>
              <a:rPr lang="de-DE" dirty="0" err="1"/>
              <a:t>of</a:t>
            </a:r>
            <a:r>
              <a:rPr lang="de-DE" dirty="0"/>
              <a:t> </a:t>
            </a:r>
            <a:r>
              <a:rPr lang="de-DE" dirty="0" err="1"/>
              <a:t>cource</a:t>
            </a:r>
            <a:r>
              <a:rPr lang="de-DE" dirty="0"/>
              <a:t> COVID-19.</a:t>
            </a:r>
          </a:p>
          <a:p>
            <a:endParaRPr lang="de-DE" dirty="0"/>
          </a:p>
        </p:txBody>
      </p:sp>
      <p:sp>
        <p:nvSpPr>
          <p:cNvPr id="4" name="Foliennummernplatzhalter 3"/>
          <p:cNvSpPr>
            <a:spLocks noGrp="1"/>
          </p:cNvSpPr>
          <p:nvPr>
            <p:ph type="sldNum" sz="quarter" idx="10"/>
          </p:nvPr>
        </p:nvSpPr>
        <p:spPr/>
        <p:txBody>
          <a:bodyPr/>
          <a:lstStyle/>
          <a:p>
            <a:fld id="{83525EA8-DF11-4BDC-834D-6C8FDE6A1D6E}" type="slidenum">
              <a:rPr lang="it-IT" smtClean="0"/>
              <a:pPr/>
              <a:t>8</a:t>
            </a:fld>
            <a:endParaRPr lang="it-IT"/>
          </a:p>
        </p:txBody>
      </p:sp>
    </p:spTree>
    <p:extLst>
      <p:ext uri="{BB962C8B-B14F-4D97-AF65-F5344CB8AC3E}">
        <p14:creationId xmlns:p14="http://schemas.microsoft.com/office/powerpoint/2010/main" val="433729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a:effectLst/>
                <a:latin typeface="Arial" panose="020B0604020202020204" pitchFamily="34" charset="0"/>
                <a:ea typeface="Times New Roman" panose="02020603050405020304" pitchFamily="18" charset="0"/>
                <a:cs typeface="Times New Roman" panose="02020603050405020304" pitchFamily="18" charset="0"/>
              </a:rPr>
              <a:t>In our latest survey, when we asked French, German, Italian and UK local governments how the COVID-19 crisis had affected their financial situation but also service level capacity, we see that</a:t>
            </a:r>
          </a:p>
          <a:p>
            <a:r>
              <a:rPr lang="en-US" sz="1200" dirty="0">
                <a:effectLst/>
                <a:latin typeface="Arial" panose="020B0604020202020204" pitchFamily="34" charset="0"/>
                <a:ea typeface="Times New Roman" panose="02020603050405020304" pitchFamily="18" charset="0"/>
                <a:cs typeface="Times New Roman" panose="02020603050405020304" pitchFamily="18" charset="0"/>
              </a:rPr>
              <a:t>While in the UK, COVID-19 does not seem to have affected external funding support, Italian local government appear to have experienced a positive effect in terms of the central government having provided extensive transfer payments. </a:t>
            </a:r>
          </a:p>
          <a:p>
            <a:pPr marL="0" indent="0">
              <a:buFont typeface="Arial" panose="020B0604020202020204" pitchFamily="34" charset="0"/>
              <a:buNone/>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Across countries, we observe a s</a:t>
            </a:r>
            <a:r>
              <a:rPr lang="en-US" sz="1200" dirty="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evere negative</a:t>
            </a:r>
            <a:r>
              <a:rPr lang="en-US" sz="1200" baseline="0" dirty="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impact on i</a:t>
            </a:r>
            <a:r>
              <a:rPr lang="en-US" sz="1200" dirty="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nternally</a:t>
            </a:r>
            <a:r>
              <a:rPr lang="en-US" sz="1200" baseline="0" dirty="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generated income </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like local taxes, property taxes, sales, fees and charges</a:t>
            </a:r>
            <a:r>
              <a:rPr lang="en-US" sz="1200" baseline="0" dirty="0">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The impact on the overall service level capacity appears rather neutral in Italy - where the impression is that local governments were able to provide services despite the crisis. In contrast, the impact appears negative in the UK.</a:t>
            </a:r>
          </a:p>
          <a:p>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83525EA8-DF11-4BDC-834D-6C8FDE6A1D6E}" type="slidenum">
              <a:rPr lang="it-IT" smtClean="0"/>
              <a:pPr/>
              <a:t>9</a:t>
            </a:fld>
            <a:endParaRPr lang="it-IT"/>
          </a:p>
        </p:txBody>
      </p:sp>
    </p:spTree>
    <p:extLst>
      <p:ext uri="{BB962C8B-B14F-4D97-AF65-F5344CB8AC3E}">
        <p14:creationId xmlns:p14="http://schemas.microsoft.com/office/powerpoint/2010/main" val="148769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23392" y="2130426"/>
            <a:ext cx="10959008" cy="1470025"/>
          </a:xfrm>
        </p:spPr>
        <p:txBody>
          <a:bodyPr/>
          <a:lstStyle>
            <a:lvl1pPr>
              <a:defRPr sz="4400">
                <a:solidFill>
                  <a:schemeClr val="tx1">
                    <a:lumMod val="95000"/>
                    <a:lumOff val="5000"/>
                  </a:schemeClr>
                </a:solidFill>
              </a:defRPr>
            </a:lvl1pPr>
          </a:lstStyle>
          <a:p>
            <a:r>
              <a:rPr lang="it-IT" dirty="0"/>
              <a:t>Fare clic per modificare lo stile del titolo</a:t>
            </a:r>
          </a:p>
        </p:txBody>
      </p:sp>
      <p:sp>
        <p:nvSpPr>
          <p:cNvPr id="3" name="Sottotitolo 2"/>
          <p:cNvSpPr>
            <a:spLocks noGrp="1"/>
          </p:cNvSpPr>
          <p:nvPr>
            <p:ph type="subTitle" idx="1"/>
          </p:nvPr>
        </p:nvSpPr>
        <p:spPr>
          <a:xfrm>
            <a:off x="623392" y="3886200"/>
            <a:ext cx="10959008" cy="1752600"/>
          </a:xfrm>
        </p:spPr>
        <p:txBody>
          <a:bodyPr/>
          <a:lstStyle>
            <a:lvl1pPr marL="0" indent="0" algn="l">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6" name="Segnaposto numero diapositiva 5"/>
          <p:cNvSpPr>
            <a:spLocks noGrp="1"/>
          </p:cNvSpPr>
          <p:nvPr>
            <p:ph type="sldNum" sz="quarter" idx="12"/>
          </p:nvPr>
        </p:nvSpPr>
        <p:spPr/>
        <p:txBody>
          <a:bodyPr/>
          <a:lstStyle>
            <a:lvl1pPr>
              <a:defRPr sz="1100"/>
            </a:lvl1pPr>
          </a:lstStyle>
          <a:p>
            <a:fld id="{B007B441-5312-499D-93C3-6E37886527FA}" type="slidenum">
              <a:rPr lang="it-IT" smtClean="0"/>
              <a:pPr/>
              <a:t>‹#›</a:t>
            </a:fld>
            <a:endParaRPr lang="it-IT"/>
          </a:p>
        </p:txBody>
      </p:sp>
      <p:cxnSp>
        <p:nvCxnSpPr>
          <p:cNvPr id="7" name="Connettore 1 9"/>
          <p:cNvCxnSpPr/>
          <p:nvPr userDrawn="1"/>
        </p:nvCxnSpPr>
        <p:spPr>
          <a:xfrm flipV="1">
            <a:off x="-80583" y="1174360"/>
            <a:ext cx="12348000" cy="0"/>
          </a:xfrm>
          <a:prstGeom prst="line">
            <a:avLst/>
          </a:prstGeom>
          <a:ln w="63500">
            <a:solidFill>
              <a:srgbClr val="B70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92000" cy="900000"/>
          </a:xfrm>
        </p:spPr>
        <p:txBody>
          <a:bodyPr anchor="b">
            <a:normAutofit/>
          </a:bodyPr>
          <a:lstStyle>
            <a:lvl1pPr algn="l">
              <a:defRPr sz="3600">
                <a:solidFill>
                  <a:schemeClr val="tx1">
                    <a:lumMod val="95000"/>
                    <a:lumOff val="5000"/>
                  </a:schemeClr>
                </a:solidFill>
              </a:defRPr>
            </a:lvl1pPr>
          </a:lstStyle>
          <a:p>
            <a:r>
              <a:rPr lang="it-IT" dirty="0"/>
              <a:t>Fare clic per modificare lo stile del titolo</a:t>
            </a:r>
          </a:p>
        </p:txBody>
      </p:sp>
      <p:sp>
        <p:nvSpPr>
          <p:cNvPr id="3" name="Segnaposto contenuto 2"/>
          <p:cNvSpPr>
            <a:spLocks noGrp="1"/>
          </p:cNvSpPr>
          <p:nvPr>
            <p:ph idx="1"/>
          </p:nvPr>
        </p:nvSpPr>
        <p:spPr>
          <a:xfrm>
            <a:off x="609600" y="1340768"/>
            <a:ext cx="10972800" cy="4464497"/>
          </a:xfrm>
        </p:spPr>
        <p:txBody>
          <a:bodyPr/>
          <a:lstStyle>
            <a:lvl1pPr>
              <a:defRPr sz="2800">
                <a:solidFill>
                  <a:schemeClr val="tx1">
                    <a:lumMod val="95000"/>
                    <a:lumOff val="5000"/>
                  </a:schemeClr>
                </a:solidFill>
              </a:defRPr>
            </a:lvl1pPr>
            <a:lvl2pPr>
              <a:defRPr sz="2600">
                <a:solidFill>
                  <a:schemeClr val="tx1">
                    <a:lumMod val="95000"/>
                    <a:lumOff val="5000"/>
                  </a:schemeClr>
                </a:solidFill>
              </a:defRPr>
            </a:lvl2pPr>
            <a:lvl3pPr>
              <a:defRPr sz="2200">
                <a:solidFill>
                  <a:schemeClr val="tx1">
                    <a:lumMod val="95000"/>
                    <a:lumOff val="5000"/>
                  </a:schemeClr>
                </a:solidFill>
              </a:defRPr>
            </a:lvl3pPr>
            <a:lvl4pPr>
              <a:defRPr>
                <a:solidFill>
                  <a:schemeClr val="tx1">
                    <a:lumMod val="95000"/>
                    <a:lumOff val="5000"/>
                  </a:schemeClr>
                </a:solidFill>
              </a:defRPr>
            </a:lvl4pPr>
            <a:lvl5pPr>
              <a:defRPr sz="1800">
                <a:solidFill>
                  <a:schemeClr val="tx1">
                    <a:lumMod val="95000"/>
                    <a:lumOff val="5000"/>
                  </a:schemeClr>
                </a:solidFill>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dirty="0"/>
          </a:p>
        </p:txBody>
      </p:sp>
      <p:pic>
        <p:nvPicPr>
          <p:cNvPr id="5" name="Picture 2" descr="Ähnliches Foto">
            <a:extLst>
              <a:ext uri="{FF2B5EF4-FFF2-40B4-BE49-F238E27FC236}">
                <a16:creationId xmlns:a16="http://schemas.microsoft.com/office/drawing/2014/main" id="{EB6B54F0-EA3F-4CFF-A11F-F9E96B7C29AE}"/>
              </a:ext>
            </a:extLst>
          </p:cNvPr>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5506" r="27773" b="26235"/>
          <a:stretch/>
        </p:blipFill>
        <p:spPr bwMode="auto">
          <a:xfrm>
            <a:off x="11676583" y="2434649"/>
            <a:ext cx="515417" cy="5040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58579EEF-E18C-4654-80D9-F79BB541115F}"/>
              </a:ext>
            </a:extLst>
          </p:cNvPr>
          <p:cNvPicPr>
            <a:picLocks noChangeAspect="1"/>
          </p:cNvPicPr>
          <p:nvPr userDrawn="1"/>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r="75613"/>
          <a:stretch/>
        </p:blipFill>
        <p:spPr>
          <a:xfrm>
            <a:off x="11855262" y="5699978"/>
            <a:ext cx="327636" cy="468000"/>
          </a:xfrm>
          <a:prstGeom prst="rect">
            <a:avLst/>
          </a:prstGeom>
        </p:spPr>
      </p:pic>
      <p:pic>
        <p:nvPicPr>
          <p:cNvPr id="9" name="Picture 2">
            <a:extLst>
              <a:ext uri="{FF2B5EF4-FFF2-40B4-BE49-F238E27FC236}">
                <a16:creationId xmlns:a16="http://schemas.microsoft.com/office/drawing/2014/main" id="{7331F14C-2B8E-46B3-A90A-5266E16B5D8A}"/>
              </a:ext>
            </a:extLst>
          </p:cNvPr>
          <p:cNvPicPr>
            <a:picLocks noChangeAspect="1" noChangeArrowheads="1"/>
          </p:cNvPicPr>
          <p:nvPr userDrawn="1"/>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r="76172"/>
          <a:stretch/>
        </p:blipFill>
        <p:spPr bwMode="auto">
          <a:xfrm>
            <a:off x="11639758" y="1716783"/>
            <a:ext cx="54314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9">
            <a:extLst>
              <a:ext uri="{FF2B5EF4-FFF2-40B4-BE49-F238E27FC236}">
                <a16:creationId xmlns:a16="http://schemas.microsoft.com/office/drawing/2014/main" id="{32E6F087-4E37-44E1-8033-C941483CE599}"/>
              </a:ext>
            </a:extLst>
          </p:cNvPr>
          <p:cNvPicPr>
            <a:picLocks noChangeAspect="1"/>
          </p:cNvPicPr>
          <p:nvPr userDrawn="1"/>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r="71795"/>
          <a:stretch/>
        </p:blipFill>
        <p:spPr>
          <a:xfrm>
            <a:off x="11888240" y="3189697"/>
            <a:ext cx="261680" cy="576000"/>
          </a:xfrm>
          <a:prstGeom prst="rect">
            <a:avLst/>
          </a:prstGeom>
        </p:spPr>
      </p:pic>
      <p:pic>
        <p:nvPicPr>
          <p:cNvPr id="11" name="Grafik 10">
            <a:extLst>
              <a:ext uri="{FF2B5EF4-FFF2-40B4-BE49-F238E27FC236}">
                <a16:creationId xmlns:a16="http://schemas.microsoft.com/office/drawing/2014/main" id="{874594A1-6622-4B59-A634-C49615249905}"/>
              </a:ext>
            </a:extLst>
          </p:cNvPr>
          <p:cNvPicPr>
            <a:picLocks noChangeAspect="1"/>
          </p:cNvPicPr>
          <p:nvPr userDrawn="1"/>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r="73934"/>
          <a:stretch/>
        </p:blipFill>
        <p:spPr>
          <a:xfrm>
            <a:off x="11814968" y="4982112"/>
            <a:ext cx="377032" cy="432000"/>
          </a:xfrm>
          <a:prstGeom prst="rect">
            <a:avLst/>
          </a:prstGeom>
        </p:spPr>
      </p:pic>
      <p:pic>
        <p:nvPicPr>
          <p:cNvPr id="1026" name="Picture 2" descr="Treibhausgasbilanz der Universität Freiburg im Breisgau 2017 – STATE OF  AFFAIRS">
            <a:extLst>
              <a:ext uri="{FF2B5EF4-FFF2-40B4-BE49-F238E27FC236}">
                <a16:creationId xmlns:a16="http://schemas.microsoft.com/office/drawing/2014/main" id="{2FB0D300-8E59-4D4E-A18C-FD17A9A40C03}"/>
              </a:ext>
            </a:extLst>
          </p:cNvPr>
          <p:cNvPicPr>
            <a:picLocks noChangeAspect="1" noChangeArrowheads="1"/>
          </p:cNvPicPr>
          <p:nvPr userDrawn="1"/>
        </p:nvPicPr>
        <p:blipFill rotWithShape="1">
          <a:blip r:embed="rId8" cstate="print">
            <a:duotone>
              <a:schemeClr val="bg2">
                <a:shade val="45000"/>
                <a:satMod val="135000"/>
              </a:schemeClr>
              <a:prstClr val="white"/>
            </a:duotone>
            <a:extLst>
              <a:ext uri="{28A0092B-C50C-407E-A947-70E740481C1C}">
                <a14:useLocalDpi xmlns:a14="http://schemas.microsoft.com/office/drawing/2010/main" val="0"/>
              </a:ext>
            </a:extLst>
          </a:blip>
          <a:srcRect l="21357" t="13339" r="21174" b="10037"/>
          <a:stretch/>
        </p:blipFill>
        <p:spPr bwMode="auto">
          <a:xfrm>
            <a:off x="11750898" y="4051563"/>
            <a:ext cx="432000" cy="57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900000"/>
          </a:xfrm>
          <a:prstGeom prst="rect">
            <a:avLst/>
          </a:prstGeom>
        </p:spPr>
        <p:txBody>
          <a:bodyPr vert="horz" lIns="91440" tIns="45720" rIns="91440" bIns="45720" rtlCol="0" anchor="b">
            <a:noAutofit/>
          </a:bodyPr>
          <a:lstStyle/>
          <a:p>
            <a:r>
              <a:rPr lang="it-IT" dirty="0"/>
              <a:t>Fare clic per modificare lo stile del titolo</a:t>
            </a:r>
          </a:p>
        </p:txBody>
      </p:sp>
      <p:sp>
        <p:nvSpPr>
          <p:cNvPr id="3" name="Segnaposto testo 2"/>
          <p:cNvSpPr>
            <a:spLocks noGrp="1"/>
          </p:cNvSpPr>
          <p:nvPr>
            <p:ph type="body" idx="1"/>
          </p:nvPr>
        </p:nvSpPr>
        <p:spPr>
          <a:xfrm>
            <a:off x="609600" y="1600201"/>
            <a:ext cx="10972800" cy="4205064"/>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8976320" y="6473309"/>
            <a:ext cx="2606080" cy="365125"/>
          </a:xfrm>
          <a:prstGeom prst="rect">
            <a:avLst/>
          </a:prstGeom>
        </p:spPr>
        <p:txBody>
          <a:bodyPr vert="horz" lIns="91440" tIns="45720" rIns="91440" bIns="45720" rtlCol="0" anchor="ctr"/>
          <a:lstStyle>
            <a:lvl1pPr algn="r">
              <a:defRPr sz="1100">
                <a:solidFill>
                  <a:schemeClr val="bg1">
                    <a:lumMod val="50000"/>
                  </a:schemeClr>
                </a:solidFill>
                <a:latin typeface="Calibri" panose="020F0502020204030204" pitchFamily="34" charset="0"/>
              </a:defRPr>
            </a:lvl1pPr>
          </a:lstStyle>
          <a:p>
            <a:fld id="{B007B441-5312-499D-93C3-6E37886527FA}" type="slidenum">
              <a:rPr lang="it-IT" smtClean="0"/>
              <a:pPr/>
              <a:t>‹#›</a:t>
            </a:fld>
            <a:endParaRPr lang="it-IT" dirty="0"/>
          </a:p>
        </p:txBody>
      </p:sp>
      <p:cxnSp>
        <p:nvCxnSpPr>
          <p:cNvPr id="7" name="Connettore 1 9"/>
          <p:cNvCxnSpPr/>
          <p:nvPr userDrawn="1"/>
        </p:nvCxnSpPr>
        <p:spPr>
          <a:xfrm>
            <a:off x="-48684" y="1174638"/>
            <a:ext cx="11664000" cy="0"/>
          </a:xfrm>
          <a:prstGeom prst="line">
            <a:avLst/>
          </a:prstGeom>
          <a:ln w="25400">
            <a:solidFill>
              <a:srgbClr val="B7006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spcBef>
          <a:spcPct val="0"/>
        </a:spcBef>
        <a:buNone/>
        <a:defRPr sz="3600" b="0" kern="1200">
          <a:solidFill>
            <a:schemeClr val="tx1">
              <a:lumMod val="95000"/>
              <a:lumOff val="5000"/>
            </a:schemeClr>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lumMod val="95000"/>
              <a:lumOff val="5000"/>
            </a:schemeClr>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95000"/>
              <a:lumOff val="5000"/>
            </a:schemeClr>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400" kern="1200">
          <a:solidFill>
            <a:schemeClr val="tx1">
              <a:lumMod val="95000"/>
              <a:lumOff val="5000"/>
            </a:schemeClr>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pringerprofessional.de/en/taking-stock-the-role-of-the-institutional-context-for-local-gov/19087598"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cimaglobal.com/FinancialResilience" TargetMode="External"/><Relationship Id="rId5" Type="http://schemas.openxmlformats.org/officeDocument/2006/relationships/hyperlink" Target="https://www.ncl.ac.uk/london/staff/profile/ileanasteccolini.html#230527" TargetMode="External"/><Relationship Id="rId4" Type="http://schemas.openxmlformats.org/officeDocument/2006/relationships/hyperlink" Target="http://www.cimaglobal.com/FinancialResilienceToolkit"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mailto:korac@uni-speyer.de" TargetMode="External"/><Relationship Id="rId7"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1.jpe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hyperlink" Target="mailto:iris.saliterer@vwl.uni-freiburg.de"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hyperlink" Target="http://www.cimaglobal.com/FinancialResilience" TargetMode="External"/><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books.emeraldinsight.com/page/detail/Governmental-Financial-Resilience/?k=9781838679279" TargetMode="External"/><Relationship Id="rId4" Type="http://schemas.openxmlformats.org/officeDocument/2006/relationships/hyperlink" Target="https://onlinelibrary.wiley.com/doi/full/10.1111/padm.1235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journals.sagepub.com/eprint/FFZPNHMNTV7ZGYVKV3Z5/ful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Ähnliches Foto"/>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77095" y="98680"/>
            <a:ext cx="1453125" cy="9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rotWithShape="1">
          <a:blip r:embed="rId5" cstate="print">
            <a:extLst>
              <a:ext uri="{28A0092B-C50C-407E-A947-70E740481C1C}">
                <a14:useLocalDpi xmlns:a14="http://schemas.microsoft.com/office/drawing/2010/main" val="0"/>
              </a:ext>
            </a:extLst>
          </a:blip>
          <a:srcRect l="5901" r="49212"/>
          <a:stretch/>
        </p:blipFill>
        <p:spPr>
          <a:xfrm>
            <a:off x="6577703" y="111584"/>
            <a:ext cx="770557" cy="900000"/>
          </a:xfrm>
          <a:prstGeom prst="rect">
            <a:avLst/>
          </a:prstGeom>
        </p:spPr>
      </p:pic>
      <p:pic>
        <p:nvPicPr>
          <p:cNvPr id="8" name="Grafik 7">
            <a:extLst>
              <a:ext uri="{FF2B5EF4-FFF2-40B4-BE49-F238E27FC236}">
                <a16:creationId xmlns:a16="http://schemas.microsoft.com/office/drawing/2014/main" id="{144BD42F-493F-4F9E-B6E1-CD2FFC3D6A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0597" y="240257"/>
            <a:ext cx="2066897" cy="720000"/>
          </a:xfrm>
          <a:prstGeom prst="rect">
            <a:avLst/>
          </a:prstGeom>
        </p:spPr>
      </p:pic>
      <p:pic>
        <p:nvPicPr>
          <p:cNvPr id="1026" name="Picture 2">
            <a:extLst>
              <a:ext uri="{FF2B5EF4-FFF2-40B4-BE49-F238E27FC236}">
                <a16:creationId xmlns:a16="http://schemas.microsoft.com/office/drawing/2014/main" id="{5D050891-93CF-48B1-BE73-5FADB756A4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506" y="323653"/>
            <a:ext cx="2849294"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3">
            <a:extLst>
              <a:ext uri="{FF2B5EF4-FFF2-40B4-BE49-F238E27FC236}">
                <a16:creationId xmlns:a16="http://schemas.microsoft.com/office/drawing/2014/main" id="{F2240DC1-CB72-4607-ACAA-5D6D8D03AE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6109" y="152680"/>
            <a:ext cx="1275705" cy="792000"/>
          </a:xfrm>
          <a:prstGeom prst="rect">
            <a:avLst/>
          </a:prstGeom>
        </p:spPr>
      </p:pic>
      <p:sp>
        <p:nvSpPr>
          <p:cNvPr id="16" name="Titel 15">
            <a:extLst>
              <a:ext uri="{FF2B5EF4-FFF2-40B4-BE49-F238E27FC236}">
                <a16:creationId xmlns:a16="http://schemas.microsoft.com/office/drawing/2014/main" id="{63008A0D-F2C2-463E-8CC7-66EF666F6BCA}"/>
              </a:ext>
            </a:extLst>
          </p:cNvPr>
          <p:cNvSpPr>
            <a:spLocks noGrp="1"/>
          </p:cNvSpPr>
          <p:nvPr>
            <p:ph type="ctrTitle"/>
          </p:nvPr>
        </p:nvSpPr>
        <p:spPr/>
        <p:txBody>
          <a:bodyPr/>
          <a:lstStyle/>
          <a:p>
            <a:r>
              <a:rPr lang="de-DE" dirty="0" err="1"/>
              <a:t>Governmental</a:t>
            </a:r>
            <a:r>
              <a:rPr lang="de-DE" dirty="0"/>
              <a:t> Financial </a:t>
            </a:r>
            <a:r>
              <a:rPr lang="de-DE" dirty="0" err="1"/>
              <a:t>Resilience</a:t>
            </a:r>
            <a:r>
              <a:rPr lang="de-DE" dirty="0"/>
              <a:t> </a:t>
            </a:r>
            <a:br>
              <a:rPr lang="de-DE" dirty="0"/>
            </a:br>
            <a:r>
              <a:rPr lang="de-DE" dirty="0"/>
              <a:t> – A European </a:t>
            </a:r>
            <a:r>
              <a:rPr lang="de-DE" dirty="0" err="1"/>
              <a:t>Perspective</a:t>
            </a:r>
            <a:endParaRPr lang="de-DE" dirty="0"/>
          </a:p>
        </p:txBody>
      </p:sp>
      <p:sp>
        <p:nvSpPr>
          <p:cNvPr id="20" name="Untertitel 19">
            <a:extLst>
              <a:ext uri="{FF2B5EF4-FFF2-40B4-BE49-F238E27FC236}">
                <a16:creationId xmlns:a16="http://schemas.microsoft.com/office/drawing/2014/main" id="{6498FDDC-D6BE-4D6D-AB9C-2FA3C1D5B46B}"/>
              </a:ext>
            </a:extLst>
          </p:cNvPr>
          <p:cNvSpPr>
            <a:spLocks noGrp="1"/>
          </p:cNvSpPr>
          <p:nvPr>
            <p:ph type="subTitle" idx="1"/>
          </p:nvPr>
        </p:nvSpPr>
        <p:spPr>
          <a:xfrm>
            <a:off x="623392" y="3717033"/>
            <a:ext cx="10959008" cy="3029384"/>
          </a:xfrm>
        </p:spPr>
        <p:txBody>
          <a:bodyPr>
            <a:normAutofit fontScale="92500" lnSpcReduction="20000"/>
          </a:bodyPr>
          <a:lstStyle/>
          <a:p>
            <a:pPr>
              <a:spcBef>
                <a:spcPts val="0"/>
              </a:spcBef>
            </a:pPr>
            <a:r>
              <a:rPr lang="en-US" sz="2600" dirty="0">
                <a:solidFill>
                  <a:schemeClr val="tx1"/>
                </a:solidFill>
              </a:rPr>
              <a:t>PICPA Not-for-Profit &amp; Government Accounting Conference Webcast </a:t>
            </a:r>
            <a:br>
              <a:rPr lang="en-US" sz="2600" dirty="0">
                <a:solidFill>
                  <a:schemeClr val="tx1"/>
                </a:solidFill>
              </a:rPr>
            </a:br>
            <a:r>
              <a:rPr lang="en-US" sz="2600" dirty="0">
                <a:solidFill>
                  <a:schemeClr val="tx1"/>
                </a:solidFill>
              </a:rPr>
              <a:t>12-13 July 2021</a:t>
            </a:r>
          </a:p>
          <a:p>
            <a:pPr>
              <a:spcBef>
                <a:spcPts val="0"/>
              </a:spcBef>
            </a:pPr>
            <a:endParaRPr lang="de-DE" sz="1800" dirty="0">
              <a:solidFill>
                <a:schemeClr val="tx1">
                  <a:lumMod val="95000"/>
                  <a:lumOff val="5000"/>
                </a:schemeClr>
              </a:solidFill>
            </a:endParaRPr>
          </a:p>
          <a:p>
            <a:pPr>
              <a:spcBef>
                <a:spcPts val="0"/>
              </a:spcBef>
            </a:pPr>
            <a:endParaRPr lang="de-DE" sz="1800" dirty="0">
              <a:solidFill>
                <a:schemeClr val="tx1">
                  <a:lumMod val="95000"/>
                  <a:lumOff val="5000"/>
                </a:schemeClr>
              </a:solidFill>
            </a:endParaRPr>
          </a:p>
          <a:p>
            <a:pPr>
              <a:spcBef>
                <a:spcPts val="0"/>
              </a:spcBef>
            </a:pPr>
            <a:r>
              <a:rPr lang="de-DE" sz="1900" dirty="0">
                <a:solidFill>
                  <a:schemeClr val="tx1">
                    <a:lumMod val="95000"/>
                    <a:lumOff val="5000"/>
                  </a:schemeClr>
                </a:solidFill>
              </a:rPr>
              <a:t>Sanja Korac - </a:t>
            </a:r>
            <a:r>
              <a:rPr lang="de-DE" sz="1700" i="1" dirty="0">
                <a:solidFill>
                  <a:schemeClr val="tx1">
                    <a:lumMod val="95000"/>
                    <a:lumOff val="5000"/>
                  </a:schemeClr>
                </a:solidFill>
              </a:rPr>
              <a:t>University </a:t>
            </a:r>
            <a:r>
              <a:rPr lang="de-DE" sz="1700" i="1" dirty="0" err="1">
                <a:solidFill>
                  <a:schemeClr val="tx1">
                    <a:lumMod val="95000"/>
                    <a:lumOff val="5000"/>
                  </a:schemeClr>
                </a:solidFill>
              </a:rPr>
              <a:t>of</a:t>
            </a:r>
            <a:r>
              <a:rPr lang="de-DE" sz="1700" i="1" dirty="0">
                <a:solidFill>
                  <a:schemeClr val="tx1">
                    <a:lumMod val="95000"/>
                    <a:lumOff val="5000"/>
                  </a:schemeClr>
                </a:solidFill>
              </a:rPr>
              <a:t> Speyer, GER</a:t>
            </a:r>
            <a:endParaRPr lang="de-DE" sz="1900" i="1" dirty="0">
              <a:solidFill>
                <a:schemeClr val="tx1">
                  <a:lumMod val="95000"/>
                  <a:lumOff val="5000"/>
                </a:schemeClr>
              </a:solidFill>
            </a:endParaRPr>
          </a:p>
          <a:p>
            <a:pPr>
              <a:spcBef>
                <a:spcPts val="0"/>
              </a:spcBef>
            </a:pPr>
            <a:r>
              <a:rPr lang="de-DE" sz="1900" dirty="0">
                <a:solidFill>
                  <a:schemeClr val="tx1"/>
                </a:solidFill>
              </a:rPr>
              <a:t>Iris Saliterer </a:t>
            </a:r>
            <a:r>
              <a:rPr lang="de-DE" sz="1900" dirty="0">
                <a:solidFill>
                  <a:schemeClr val="tx1">
                    <a:lumMod val="95000"/>
                    <a:lumOff val="5000"/>
                  </a:schemeClr>
                </a:solidFill>
              </a:rPr>
              <a:t>- </a:t>
            </a:r>
            <a:r>
              <a:rPr lang="de-DE" sz="1700" i="1" dirty="0">
                <a:solidFill>
                  <a:schemeClr val="tx1"/>
                </a:solidFill>
              </a:rPr>
              <a:t>University </a:t>
            </a:r>
            <a:r>
              <a:rPr lang="de-DE" sz="1700" i="1" dirty="0" err="1">
                <a:solidFill>
                  <a:schemeClr val="tx1"/>
                </a:solidFill>
              </a:rPr>
              <a:t>of</a:t>
            </a:r>
            <a:r>
              <a:rPr lang="de-DE" sz="1700" i="1" dirty="0">
                <a:solidFill>
                  <a:schemeClr val="tx1"/>
                </a:solidFill>
              </a:rPr>
              <a:t> Freiburg, GER</a:t>
            </a:r>
            <a:endParaRPr lang="de-DE" sz="1900" i="1" dirty="0">
              <a:solidFill>
                <a:schemeClr val="tx1"/>
              </a:solidFill>
            </a:endParaRPr>
          </a:p>
          <a:p>
            <a:pPr>
              <a:spcBef>
                <a:spcPts val="0"/>
              </a:spcBef>
            </a:pPr>
            <a:endParaRPr lang="de-DE" sz="1800" dirty="0">
              <a:solidFill>
                <a:schemeClr val="tx1"/>
              </a:solidFill>
            </a:endParaRPr>
          </a:p>
          <a:p>
            <a:pPr>
              <a:spcBef>
                <a:spcPts val="0"/>
              </a:spcBef>
            </a:pPr>
            <a:r>
              <a:rPr lang="de-DE" sz="1900" dirty="0">
                <a:solidFill>
                  <a:schemeClr val="bg1">
                    <a:lumMod val="65000"/>
                  </a:schemeClr>
                </a:solidFill>
              </a:rPr>
              <a:t>Carmela Barbera </a:t>
            </a:r>
            <a:r>
              <a:rPr lang="de-DE" sz="1700" i="1" dirty="0">
                <a:solidFill>
                  <a:schemeClr val="bg1">
                    <a:lumMod val="65000"/>
                  </a:schemeClr>
                </a:solidFill>
              </a:rPr>
              <a:t>- University </a:t>
            </a:r>
            <a:r>
              <a:rPr lang="de-DE" sz="1700" i="1" dirty="0" err="1">
                <a:solidFill>
                  <a:schemeClr val="bg1">
                    <a:lumMod val="65000"/>
                  </a:schemeClr>
                </a:solidFill>
              </a:rPr>
              <a:t>of</a:t>
            </a:r>
            <a:r>
              <a:rPr lang="de-DE" sz="1700" i="1" dirty="0">
                <a:solidFill>
                  <a:schemeClr val="bg1">
                    <a:lumMod val="65000"/>
                  </a:schemeClr>
                </a:solidFill>
              </a:rPr>
              <a:t> Bergamo, IT</a:t>
            </a:r>
            <a:endParaRPr lang="de-DE" sz="1900" i="1" dirty="0">
              <a:solidFill>
                <a:schemeClr val="bg1">
                  <a:lumMod val="65000"/>
                </a:schemeClr>
              </a:solidFill>
            </a:endParaRPr>
          </a:p>
          <a:p>
            <a:pPr>
              <a:spcBef>
                <a:spcPts val="0"/>
              </a:spcBef>
            </a:pPr>
            <a:r>
              <a:rPr lang="de-DE" sz="1900" dirty="0">
                <a:solidFill>
                  <a:schemeClr val="bg1">
                    <a:lumMod val="65000"/>
                  </a:schemeClr>
                </a:solidFill>
              </a:rPr>
              <a:t>Bernard Kofi Dom </a:t>
            </a:r>
            <a:r>
              <a:rPr lang="de-DE" sz="1700" i="1" dirty="0">
                <a:solidFill>
                  <a:schemeClr val="bg1">
                    <a:lumMod val="65000"/>
                  </a:schemeClr>
                </a:solidFill>
              </a:rPr>
              <a:t>- Nottingham Trent University | University </a:t>
            </a:r>
            <a:r>
              <a:rPr lang="de-DE" sz="1700" i="1" dirty="0" err="1">
                <a:solidFill>
                  <a:schemeClr val="bg1">
                    <a:lumMod val="65000"/>
                  </a:schemeClr>
                </a:solidFill>
              </a:rPr>
              <a:t>of</a:t>
            </a:r>
            <a:r>
              <a:rPr lang="de-DE" sz="1700" i="1" dirty="0">
                <a:solidFill>
                  <a:schemeClr val="bg1">
                    <a:lumMod val="65000"/>
                  </a:schemeClr>
                </a:solidFill>
              </a:rPr>
              <a:t> Essex, UK</a:t>
            </a:r>
            <a:endParaRPr lang="de-DE" sz="1900" i="1" dirty="0">
              <a:solidFill>
                <a:schemeClr val="bg1">
                  <a:lumMod val="65000"/>
                </a:schemeClr>
              </a:solidFill>
            </a:endParaRPr>
          </a:p>
          <a:p>
            <a:pPr>
              <a:spcBef>
                <a:spcPts val="0"/>
              </a:spcBef>
            </a:pPr>
            <a:r>
              <a:rPr lang="de-DE" sz="1900" dirty="0">
                <a:solidFill>
                  <a:schemeClr val="bg1">
                    <a:lumMod val="65000"/>
                  </a:schemeClr>
                </a:solidFill>
              </a:rPr>
              <a:t>Céline Du Boys </a:t>
            </a:r>
            <a:r>
              <a:rPr lang="de-DE" sz="1700" i="1" dirty="0">
                <a:solidFill>
                  <a:schemeClr val="bg1">
                    <a:lumMod val="65000"/>
                  </a:schemeClr>
                </a:solidFill>
              </a:rPr>
              <a:t>- Aix-Marseille University, FR</a:t>
            </a:r>
            <a:endParaRPr lang="de-DE" sz="1900" i="1" dirty="0">
              <a:solidFill>
                <a:schemeClr val="bg1">
                  <a:lumMod val="65000"/>
                </a:schemeClr>
              </a:solidFill>
            </a:endParaRPr>
          </a:p>
          <a:p>
            <a:pPr>
              <a:spcBef>
                <a:spcPts val="0"/>
              </a:spcBef>
            </a:pPr>
            <a:r>
              <a:rPr lang="de-DE" sz="1900" dirty="0">
                <a:solidFill>
                  <a:schemeClr val="bg1">
                    <a:lumMod val="65000"/>
                  </a:schemeClr>
                </a:solidFill>
              </a:rPr>
              <a:t>Martin Jones </a:t>
            </a:r>
            <a:r>
              <a:rPr lang="de-DE" sz="1700" i="1" dirty="0">
                <a:solidFill>
                  <a:schemeClr val="bg1">
                    <a:lumMod val="65000"/>
                  </a:schemeClr>
                </a:solidFill>
              </a:rPr>
              <a:t>- Nottingham Business School | Nottingham Trent University, UK</a:t>
            </a:r>
            <a:endParaRPr lang="de-DE" sz="1900" i="1" dirty="0">
              <a:solidFill>
                <a:schemeClr val="bg1">
                  <a:lumMod val="65000"/>
                </a:schemeClr>
              </a:solidFill>
            </a:endParaRPr>
          </a:p>
          <a:p>
            <a:pPr>
              <a:spcBef>
                <a:spcPts val="0"/>
              </a:spcBef>
            </a:pPr>
            <a:r>
              <a:rPr lang="de-DE" sz="1900" dirty="0">
                <a:solidFill>
                  <a:schemeClr val="bg1">
                    <a:lumMod val="65000"/>
                  </a:schemeClr>
                </a:solidFill>
              </a:rPr>
              <a:t>Ileana Steccolini </a:t>
            </a:r>
            <a:r>
              <a:rPr lang="de-DE" sz="1700" i="1" dirty="0">
                <a:solidFill>
                  <a:schemeClr val="bg1">
                    <a:lumMod val="65000"/>
                  </a:schemeClr>
                </a:solidFill>
              </a:rPr>
              <a:t>- University </a:t>
            </a:r>
            <a:r>
              <a:rPr lang="de-DE" sz="1700" i="1" dirty="0" err="1">
                <a:solidFill>
                  <a:schemeClr val="bg1">
                    <a:lumMod val="65000"/>
                  </a:schemeClr>
                </a:solidFill>
              </a:rPr>
              <a:t>of</a:t>
            </a:r>
            <a:r>
              <a:rPr lang="de-DE" sz="1700" i="1" dirty="0">
                <a:solidFill>
                  <a:schemeClr val="bg1">
                    <a:lumMod val="65000"/>
                  </a:schemeClr>
                </a:solidFill>
              </a:rPr>
              <a:t> Essex, UK</a:t>
            </a:r>
            <a:endParaRPr lang="de-DE" sz="1900" i="1" dirty="0">
              <a:solidFill>
                <a:schemeClr val="bg1">
                  <a:lumMod val="65000"/>
                </a:schemeClr>
              </a:solidFill>
            </a:endParaRPr>
          </a:p>
        </p:txBody>
      </p:sp>
      <p:pic>
        <p:nvPicPr>
          <p:cNvPr id="3" name="Grafik 2">
            <a:extLst>
              <a:ext uri="{FF2B5EF4-FFF2-40B4-BE49-F238E27FC236}">
                <a16:creationId xmlns:a16="http://schemas.microsoft.com/office/drawing/2014/main" id="{82768F72-9D8A-4BFF-BD66-D0F91058F6C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02528" y="337290"/>
            <a:ext cx="1763800" cy="526792"/>
          </a:xfrm>
          <a:prstGeom prst="rect">
            <a:avLst/>
          </a:prstGeom>
        </p:spPr>
      </p:pic>
    </p:spTree>
    <p:extLst>
      <p:ext uri="{BB962C8B-B14F-4D97-AF65-F5344CB8AC3E}">
        <p14:creationId xmlns:p14="http://schemas.microsoft.com/office/powerpoint/2010/main" val="139191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06007-1F9A-4C50-8E7B-5B93396C5408}"/>
              </a:ext>
            </a:extLst>
          </p:cNvPr>
          <p:cNvSpPr>
            <a:spLocks noGrp="1"/>
          </p:cNvSpPr>
          <p:nvPr>
            <p:ph type="title"/>
          </p:nvPr>
        </p:nvSpPr>
        <p:spPr/>
        <p:txBody>
          <a:bodyPr>
            <a:normAutofit fontScale="90000"/>
          </a:bodyPr>
          <a:lstStyle/>
          <a:p>
            <a:r>
              <a:rPr lang="de-DE" dirty="0"/>
              <a:t>2. The Framework and </a:t>
            </a:r>
            <a:r>
              <a:rPr lang="de-DE" dirty="0" err="1"/>
              <a:t>Dimensions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4" name="Foliennummernplatzhalter 3">
            <a:extLst>
              <a:ext uri="{FF2B5EF4-FFF2-40B4-BE49-F238E27FC236}">
                <a16:creationId xmlns:a16="http://schemas.microsoft.com/office/drawing/2014/main" id="{9C5B950F-50B0-488A-BC6C-60C50A49A67D}"/>
              </a:ext>
            </a:extLst>
          </p:cNvPr>
          <p:cNvSpPr>
            <a:spLocks noGrp="1"/>
          </p:cNvSpPr>
          <p:nvPr>
            <p:ph type="sldNum" sz="quarter" idx="12"/>
          </p:nvPr>
        </p:nvSpPr>
        <p:spPr/>
        <p:txBody>
          <a:bodyPr/>
          <a:lstStyle/>
          <a:p>
            <a:fld id="{B007B441-5312-499D-93C3-6E37886527FA}" type="slidenum">
              <a:rPr lang="it-IT" smtClean="0"/>
              <a:pPr/>
              <a:t>10</a:t>
            </a:fld>
            <a:endParaRPr lang="it-IT" dirty="0"/>
          </a:p>
        </p:txBody>
      </p:sp>
      <p:pic>
        <p:nvPicPr>
          <p:cNvPr id="5" name="Grafik 4">
            <a:extLst>
              <a:ext uri="{FF2B5EF4-FFF2-40B4-BE49-F238E27FC236}">
                <a16:creationId xmlns:a16="http://schemas.microsoft.com/office/drawing/2014/main" id="{83F4DDD2-7141-4E75-87F1-14E3B5F84E21}"/>
              </a:ext>
            </a:extLst>
          </p:cNvPr>
          <p:cNvPicPr>
            <a:picLocks noChangeAspect="1"/>
          </p:cNvPicPr>
          <p:nvPr/>
        </p:nvPicPr>
        <p:blipFill>
          <a:blip r:embed="rId3"/>
          <a:stretch>
            <a:fillRect/>
          </a:stretch>
        </p:blipFill>
        <p:spPr>
          <a:xfrm>
            <a:off x="8218851" y="1499594"/>
            <a:ext cx="3187755" cy="1713382"/>
          </a:xfrm>
          <a:prstGeom prst="rect">
            <a:avLst/>
          </a:prstGeom>
        </p:spPr>
      </p:pic>
      <p:sp>
        <p:nvSpPr>
          <p:cNvPr id="6" name="Ellipse 5">
            <a:extLst>
              <a:ext uri="{FF2B5EF4-FFF2-40B4-BE49-F238E27FC236}">
                <a16:creationId xmlns:a16="http://schemas.microsoft.com/office/drawing/2014/main" id="{8DCC7CBC-835B-4348-B9F9-B1C12DA2411B}"/>
              </a:ext>
            </a:extLst>
          </p:cNvPr>
          <p:cNvSpPr/>
          <p:nvPr/>
        </p:nvSpPr>
        <p:spPr>
          <a:xfrm>
            <a:off x="9631288" y="1996245"/>
            <a:ext cx="1296144" cy="720080"/>
          </a:xfrm>
          <a:prstGeom prst="ellipse">
            <a:avLst/>
          </a:prstGeom>
          <a:noFill/>
          <a:ln>
            <a:solidFill>
              <a:srgbClr val="B7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Inhaltsplatzhalter 2">
            <a:extLst>
              <a:ext uri="{FF2B5EF4-FFF2-40B4-BE49-F238E27FC236}">
                <a16:creationId xmlns:a16="http://schemas.microsoft.com/office/drawing/2014/main" id="{CABF7918-1712-4B3D-BCE5-8641ACEC385D}"/>
              </a:ext>
            </a:extLst>
          </p:cNvPr>
          <p:cNvSpPr>
            <a:spLocks noGrp="1"/>
          </p:cNvSpPr>
          <p:nvPr>
            <p:ph idx="1"/>
          </p:nvPr>
        </p:nvSpPr>
        <p:spPr>
          <a:xfrm>
            <a:off x="609600" y="1340768"/>
            <a:ext cx="10972800" cy="4464497"/>
          </a:xfrm>
        </p:spPr>
        <p:txBody>
          <a:bodyPr>
            <a:normAutofit/>
          </a:bodyPr>
          <a:lstStyle/>
          <a:p>
            <a:pPr marL="0" indent="0">
              <a:buNone/>
            </a:pPr>
            <a:r>
              <a:rPr lang="en-US" b="1" dirty="0">
                <a:solidFill>
                  <a:srgbClr val="B70060"/>
                </a:solidFill>
              </a:rPr>
              <a:t>Vulnerability</a:t>
            </a:r>
          </a:p>
          <a:p>
            <a:r>
              <a:rPr lang="en-US" sz="2400" dirty="0"/>
              <a:t>Perceived level of exposure to a specific shock</a:t>
            </a:r>
          </a:p>
          <a:p>
            <a:pPr lvl="1"/>
            <a:r>
              <a:rPr lang="en-US" sz="2200" dirty="0"/>
              <a:t>external and internal factors contributing to vulnerability </a:t>
            </a:r>
            <a:br>
              <a:rPr lang="en-US" sz="2200" dirty="0"/>
            </a:br>
            <a:r>
              <a:rPr lang="en-US" sz="2200" dirty="0"/>
              <a:t>(e.g. dependence on uncertain revenue bases, diversification of income, </a:t>
            </a:r>
            <a:br>
              <a:rPr lang="en-US" sz="2200" dirty="0"/>
            </a:br>
            <a:r>
              <a:rPr lang="en-US" sz="2200" dirty="0"/>
              <a:t>rigidity of expenditure, uncertain/decreasing transfers)</a:t>
            </a:r>
          </a:p>
          <a:p>
            <a:pPr lvl="1"/>
            <a:r>
              <a:rPr lang="en-US" sz="2200" dirty="0"/>
              <a:t>vulnerability levels and sources before and after shock/crisis, and their evolution over time</a:t>
            </a:r>
          </a:p>
          <a:p>
            <a:pPr lvl="1"/>
            <a:r>
              <a:rPr lang="en-US" sz="2200" dirty="0"/>
              <a:t>more important than a specific level of vulnerability: the sense of ‘owning’ or being able to control one’s vulnerability (i.e. being able to manage it and/or influence its sources)</a:t>
            </a:r>
          </a:p>
        </p:txBody>
      </p:sp>
      <p:sp>
        <p:nvSpPr>
          <p:cNvPr id="8" name="Rectangle 4">
            <a:extLst>
              <a:ext uri="{FF2B5EF4-FFF2-40B4-BE49-F238E27FC236}">
                <a16:creationId xmlns:a16="http://schemas.microsoft.com/office/drawing/2014/main" id="{3590A6C1-7A88-451F-93DE-B2110A9EFB85}"/>
              </a:ext>
            </a:extLst>
          </p:cNvPr>
          <p:cNvSpPr/>
          <p:nvPr/>
        </p:nvSpPr>
        <p:spPr>
          <a:xfrm>
            <a:off x="4630515" y="5985166"/>
            <a:ext cx="4345805" cy="584775"/>
          </a:xfrm>
          <a:prstGeom prst="rect">
            <a:avLst/>
          </a:prstGeom>
          <a:solidFill>
            <a:srgbClr val="376092">
              <a:alpha val="20000"/>
            </a:srgbClr>
          </a:solidFill>
        </p:spPr>
        <p:txBody>
          <a:bodyPr wrap="square">
            <a:spAutoFit/>
          </a:bodyPr>
          <a:lstStyle/>
          <a:p>
            <a:pPr>
              <a:spcBef>
                <a:spcPts val="1200"/>
              </a:spcBef>
            </a:pPr>
            <a:r>
              <a:rPr lang="en-GB" sz="1600" i="1" dirty="0">
                <a:cs typeface="Arial" panose="020B0604020202020204" pitchFamily="34" charset="0"/>
              </a:rPr>
              <a:t>“</a:t>
            </a:r>
            <a:r>
              <a:rPr lang="en-US" sz="1600" i="1" dirty="0">
                <a:cs typeface="Arial" panose="020B0604020202020204" pitchFamily="34" charset="0"/>
              </a:rPr>
              <a:t>We … are one of the Italian Municipalities with the lowest level of debt.’”(CFO, I1)</a:t>
            </a:r>
          </a:p>
        </p:txBody>
      </p:sp>
      <p:sp>
        <p:nvSpPr>
          <p:cNvPr id="9" name="Textfeld 8">
            <a:extLst>
              <a:ext uri="{FF2B5EF4-FFF2-40B4-BE49-F238E27FC236}">
                <a16:creationId xmlns:a16="http://schemas.microsoft.com/office/drawing/2014/main" id="{7AFC0A15-1E49-4BC5-A6B2-F1E19E2186EE}"/>
              </a:ext>
            </a:extLst>
          </p:cNvPr>
          <p:cNvSpPr txBox="1"/>
          <p:nvPr/>
        </p:nvSpPr>
        <p:spPr>
          <a:xfrm>
            <a:off x="7022756" y="5184756"/>
            <a:ext cx="4295768" cy="830997"/>
          </a:xfrm>
          <a:prstGeom prst="rect">
            <a:avLst/>
          </a:prstGeom>
          <a:solidFill>
            <a:srgbClr val="376092">
              <a:alpha val="20000"/>
            </a:srgbClr>
          </a:solidFill>
        </p:spPr>
        <p:txBody>
          <a:bodyPr wrap="square">
            <a:spAutoFit/>
          </a:bodyPr>
          <a:lstStyle>
            <a:defPPr>
              <a:defRPr lang="it-IT"/>
            </a:defPPr>
            <a:lvl1pPr>
              <a:spcBef>
                <a:spcPts val="1200"/>
              </a:spcBef>
              <a:defRPr sz="1600" i="1">
                <a:cs typeface="Arial" panose="020B0604020202020204" pitchFamily="34" charset="0"/>
              </a:defRPr>
            </a:lvl1pPr>
          </a:lstStyle>
          <a:p>
            <a:r>
              <a:rPr lang="en-US" dirty="0"/>
              <a:t>“If you look at our balance sheet you will see that it is extremely healthy in terms of sitting on reserves and cash levels.” (CFO, E1)</a:t>
            </a:r>
          </a:p>
        </p:txBody>
      </p:sp>
      <p:sp>
        <p:nvSpPr>
          <p:cNvPr id="14" name="Rechteck 13">
            <a:extLst>
              <a:ext uri="{FF2B5EF4-FFF2-40B4-BE49-F238E27FC236}">
                <a16:creationId xmlns:a16="http://schemas.microsoft.com/office/drawing/2014/main" id="{B9F85B54-4C2A-4174-83F1-164C785764F7}"/>
              </a:ext>
            </a:extLst>
          </p:cNvPr>
          <p:cNvSpPr/>
          <p:nvPr/>
        </p:nvSpPr>
        <p:spPr>
          <a:xfrm>
            <a:off x="1487488" y="4978623"/>
            <a:ext cx="5198368" cy="1077218"/>
          </a:xfrm>
          <a:prstGeom prst="rect">
            <a:avLst/>
          </a:prstGeom>
          <a:solidFill>
            <a:srgbClr val="376092">
              <a:alpha val="20000"/>
            </a:srgbClr>
          </a:solidFill>
        </p:spPr>
        <p:txBody>
          <a:bodyPr wrap="square">
            <a:spAutoFit/>
          </a:bodyPr>
          <a:lstStyle/>
          <a:p>
            <a:pPr>
              <a:spcBef>
                <a:spcPts val="1200"/>
              </a:spcBef>
            </a:pPr>
            <a:r>
              <a:rPr lang="en-US" sz="1600" i="1" dirty="0">
                <a:cs typeface="Arial" panose="020B0604020202020204" pitchFamily="34" charset="0"/>
              </a:rPr>
              <a:t>“During the last crisis, in 2008, we lost revenue shares, but we handled the situation well. As it seems to be getting better now, we have to start building up a financial buffer again.” (CEO, A)</a:t>
            </a:r>
            <a:endParaRPr lang="de-DE" sz="1600" i="1" dirty="0">
              <a:cs typeface="Arial" panose="020B0604020202020204" pitchFamily="34" charset="0"/>
            </a:endParaRPr>
          </a:p>
        </p:txBody>
      </p:sp>
    </p:spTree>
    <p:extLst>
      <p:ext uri="{BB962C8B-B14F-4D97-AF65-F5344CB8AC3E}">
        <p14:creationId xmlns:p14="http://schemas.microsoft.com/office/powerpoint/2010/main" val="186719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38D50-8BEA-474C-9113-340FADD4B78E}"/>
              </a:ext>
            </a:extLst>
          </p:cNvPr>
          <p:cNvSpPr>
            <a:spLocks noGrp="1"/>
          </p:cNvSpPr>
          <p:nvPr>
            <p:ph type="title"/>
          </p:nvPr>
        </p:nvSpPr>
        <p:spPr/>
        <p:txBody>
          <a:bodyPr>
            <a:normAutofit fontScale="90000"/>
          </a:bodyPr>
          <a:lstStyle/>
          <a:p>
            <a:r>
              <a:rPr lang="de-DE" dirty="0"/>
              <a:t>2. The Framework and </a:t>
            </a:r>
            <a:r>
              <a:rPr lang="de-DE" dirty="0" err="1"/>
              <a:t>Dimensions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D7F4A426-8D56-432E-A0C8-164D08F9B588}"/>
              </a:ext>
            </a:extLst>
          </p:cNvPr>
          <p:cNvSpPr>
            <a:spLocks noGrp="1"/>
          </p:cNvSpPr>
          <p:nvPr>
            <p:ph idx="1"/>
          </p:nvPr>
        </p:nvSpPr>
        <p:spPr/>
        <p:txBody>
          <a:bodyPr/>
          <a:lstStyle/>
          <a:p>
            <a:pPr marL="0" indent="0">
              <a:buNone/>
            </a:pPr>
            <a:r>
              <a:rPr lang="en-US" b="1" dirty="0">
                <a:solidFill>
                  <a:srgbClr val="B70060"/>
                </a:solidFill>
                <a:ea typeface="Times New Roman" panose="02020603050405020304" pitchFamily="18" charset="0"/>
                <a:cs typeface="Calibri" panose="020F0502020204030204" pitchFamily="34" charset="0"/>
              </a:rPr>
              <a:t>Vulnerability</a:t>
            </a:r>
            <a:r>
              <a:rPr lang="en-US" dirty="0">
                <a:solidFill>
                  <a:prstClr val="black"/>
                </a:solidFill>
                <a:ea typeface="Times New Roman" panose="02020603050405020304" pitchFamily="18" charset="0"/>
                <a:cs typeface="Calibri" panose="020F0502020204030204" pitchFamily="34" charset="0"/>
              </a:rPr>
              <a:t> (before COVID-19): "</a:t>
            </a:r>
            <a:r>
              <a:rPr lang="en-US" i="1" dirty="0">
                <a:solidFill>
                  <a:prstClr val="black"/>
                </a:solidFill>
                <a:ea typeface="Times New Roman" panose="02020603050405020304" pitchFamily="18" charset="0"/>
                <a:cs typeface="Calibri" panose="020F0502020204030204" pitchFamily="34" charset="0"/>
              </a:rPr>
              <a:t>How do you compare the aspects of your local government to other peer local governments?" </a:t>
            </a:r>
            <a:endParaRPr lang="de-DE" i="1" dirty="0"/>
          </a:p>
        </p:txBody>
      </p:sp>
      <p:sp>
        <p:nvSpPr>
          <p:cNvPr id="4" name="Foliennummernplatzhalter 3">
            <a:extLst>
              <a:ext uri="{FF2B5EF4-FFF2-40B4-BE49-F238E27FC236}">
                <a16:creationId xmlns:a16="http://schemas.microsoft.com/office/drawing/2014/main" id="{272BF797-E129-486A-824B-72DDD6F2C0CF}"/>
              </a:ext>
            </a:extLst>
          </p:cNvPr>
          <p:cNvSpPr>
            <a:spLocks noGrp="1"/>
          </p:cNvSpPr>
          <p:nvPr>
            <p:ph type="sldNum" sz="quarter" idx="12"/>
          </p:nvPr>
        </p:nvSpPr>
        <p:spPr/>
        <p:txBody>
          <a:bodyPr/>
          <a:lstStyle/>
          <a:p>
            <a:fld id="{B007B441-5312-499D-93C3-6E37886527FA}" type="slidenum">
              <a:rPr lang="it-IT" smtClean="0"/>
              <a:pPr/>
              <a:t>11</a:t>
            </a:fld>
            <a:endParaRPr lang="it-IT" dirty="0"/>
          </a:p>
        </p:txBody>
      </p:sp>
      <p:pic>
        <p:nvPicPr>
          <p:cNvPr id="7" name="Grafik 6">
            <a:extLst>
              <a:ext uri="{FF2B5EF4-FFF2-40B4-BE49-F238E27FC236}">
                <a16:creationId xmlns:a16="http://schemas.microsoft.com/office/drawing/2014/main" id="{20E5DD85-3170-40BE-91E4-8874C6718AC3}"/>
              </a:ext>
            </a:extLst>
          </p:cNvPr>
          <p:cNvPicPr>
            <a:picLocks noChangeAspect="1"/>
          </p:cNvPicPr>
          <p:nvPr/>
        </p:nvPicPr>
        <p:blipFill>
          <a:blip r:embed="rId3"/>
          <a:stretch>
            <a:fillRect/>
          </a:stretch>
        </p:blipFill>
        <p:spPr>
          <a:xfrm>
            <a:off x="1796974" y="2310949"/>
            <a:ext cx="8482386" cy="4162360"/>
          </a:xfrm>
          <a:prstGeom prst="rect">
            <a:avLst/>
          </a:prstGeom>
        </p:spPr>
      </p:pic>
    </p:spTree>
    <p:extLst>
      <p:ext uri="{BB962C8B-B14F-4D97-AF65-F5344CB8AC3E}">
        <p14:creationId xmlns:p14="http://schemas.microsoft.com/office/powerpoint/2010/main" val="149962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38D50-8BEA-474C-9113-340FADD4B78E}"/>
              </a:ext>
            </a:extLst>
          </p:cNvPr>
          <p:cNvSpPr>
            <a:spLocks noGrp="1"/>
          </p:cNvSpPr>
          <p:nvPr>
            <p:ph type="title"/>
          </p:nvPr>
        </p:nvSpPr>
        <p:spPr/>
        <p:txBody>
          <a:bodyPr>
            <a:normAutofit fontScale="90000"/>
          </a:bodyPr>
          <a:lstStyle/>
          <a:p>
            <a:r>
              <a:rPr lang="de-DE" dirty="0"/>
              <a:t>2. The Framework and </a:t>
            </a:r>
            <a:r>
              <a:rPr lang="de-DE" dirty="0" err="1"/>
              <a:t>Dimensions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D7F4A426-8D56-432E-A0C8-164D08F9B588}"/>
              </a:ext>
            </a:extLst>
          </p:cNvPr>
          <p:cNvSpPr>
            <a:spLocks noGrp="1"/>
          </p:cNvSpPr>
          <p:nvPr>
            <p:ph idx="1"/>
          </p:nvPr>
        </p:nvSpPr>
        <p:spPr/>
        <p:txBody>
          <a:bodyPr/>
          <a:lstStyle/>
          <a:p>
            <a:pPr marL="0" indent="0">
              <a:buNone/>
            </a:pPr>
            <a:r>
              <a:rPr lang="en-US" dirty="0">
                <a:solidFill>
                  <a:prstClr val="black"/>
                </a:solidFill>
                <a:ea typeface="Times New Roman" panose="02020603050405020304" pitchFamily="18" charset="0"/>
                <a:cs typeface="Calibri" panose="020F0502020204030204" pitchFamily="34" charset="0"/>
              </a:rPr>
              <a:t>Context-related </a:t>
            </a:r>
            <a:r>
              <a:rPr lang="en-US" b="1" dirty="0">
                <a:solidFill>
                  <a:srgbClr val="B70060"/>
                </a:solidFill>
                <a:ea typeface="Times New Roman" panose="02020603050405020304" pitchFamily="18" charset="0"/>
                <a:cs typeface="Calibri" panose="020F0502020204030204" pitchFamily="34" charset="0"/>
              </a:rPr>
              <a:t>Vulnerability</a:t>
            </a:r>
            <a:r>
              <a:rPr lang="en-US" dirty="0">
                <a:solidFill>
                  <a:prstClr val="black"/>
                </a:solidFill>
                <a:ea typeface="Times New Roman" panose="02020603050405020304" pitchFamily="18" charset="0"/>
                <a:cs typeface="Calibri" panose="020F0502020204030204" pitchFamily="34" charset="0"/>
              </a:rPr>
              <a:t> (before COVID-19): </a:t>
            </a:r>
            <a:r>
              <a:rPr lang="en-US" i="1" dirty="0">
                <a:solidFill>
                  <a:prstClr val="black"/>
                </a:solidFill>
                <a:ea typeface="Times New Roman" panose="02020603050405020304" pitchFamily="18" charset="0"/>
                <a:cs typeface="Calibri" panose="020F0502020204030204" pitchFamily="34" charset="0"/>
              </a:rPr>
              <a:t>"</a:t>
            </a:r>
            <a:r>
              <a:rPr lang="en-GB" i="1" dirty="0">
                <a:cs typeface="Calibri" panose="020F0502020204030204" pitchFamily="34" charset="0"/>
              </a:rPr>
              <a:t>How do you rate the following vulnerabilities of your local government?”</a:t>
            </a:r>
            <a:r>
              <a:rPr lang="en-US" i="1" dirty="0">
                <a:solidFill>
                  <a:prstClr val="black"/>
                </a:solidFill>
                <a:ea typeface="Times New Roman" panose="02020603050405020304" pitchFamily="18" charset="0"/>
                <a:cs typeface="Calibri" panose="020F0502020204030204" pitchFamily="34" charset="0"/>
              </a:rPr>
              <a:t> </a:t>
            </a:r>
            <a:endParaRPr lang="de-DE" i="1" dirty="0"/>
          </a:p>
        </p:txBody>
      </p:sp>
      <p:sp>
        <p:nvSpPr>
          <p:cNvPr id="4" name="Foliennummernplatzhalter 3">
            <a:extLst>
              <a:ext uri="{FF2B5EF4-FFF2-40B4-BE49-F238E27FC236}">
                <a16:creationId xmlns:a16="http://schemas.microsoft.com/office/drawing/2014/main" id="{272BF797-E129-486A-824B-72DDD6F2C0CF}"/>
              </a:ext>
            </a:extLst>
          </p:cNvPr>
          <p:cNvSpPr>
            <a:spLocks noGrp="1"/>
          </p:cNvSpPr>
          <p:nvPr>
            <p:ph type="sldNum" sz="quarter" idx="12"/>
          </p:nvPr>
        </p:nvSpPr>
        <p:spPr/>
        <p:txBody>
          <a:bodyPr/>
          <a:lstStyle/>
          <a:p>
            <a:fld id="{B007B441-5312-499D-93C3-6E37886527FA}" type="slidenum">
              <a:rPr lang="it-IT" smtClean="0"/>
              <a:pPr/>
              <a:t>12</a:t>
            </a:fld>
            <a:endParaRPr lang="it-IT" dirty="0"/>
          </a:p>
        </p:txBody>
      </p:sp>
      <p:pic>
        <p:nvPicPr>
          <p:cNvPr id="6" name="Grafik 5">
            <a:extLst>
              <a:ext uri="{FF2B5EF4-FFF2-40B4-BE49-F238E27FC236}">
                <a16:creationId xmlns:a16="http://schemas.microsoft.com/office/drawing/2014/main" id="{9B1EB859-6EED-4779-B742-D623D40AF2CF}"/>
              </a:ext>
            </a:extLst>
          </p:cNvPr>
          <p:cNvPicPr>
            <a:picLocks noChangeAspect="1"/>
          </p:cNvPicPr>
          <p:nvPr/>
        </p:nvPicPr>
        <p:blipFill>
          <a:blip r:embed="rId3"/>
          <a:stretch>
            <a:fillRect/>
          </a:stretch>
        </p:blipFill>
        <p:spPr>
          <a:xfrm>
            <a:off x="1997863" y="2337109"/>
            <a:ext cx="8196274" cy="4136200"/>
          </a:xfrm>
          <a:prstGeom prst="rect">
            <a:avLst/>
          </a:prstGeom>
        </p:spPr>
      </p:pic>
    </p:spTree>
    <p:extLst>
      <p:ext uri="{BB962C8B-B14F-4D97-AF65-F5344CB8AC3E}">
        <p14:creationId xmlns:p14="http://schemas.microsoft.com/office/powerpoint/2010/main" val="3703347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F177589A-FE5F-4809-860C-1FDF1B930D47}"/>
              </a:ext>
            </a:extLst>
          </p:cNvPr>
          <p:cNvSpPr>
            <a:spLocks noGrp="1"/>
          </p:cNvSpPr>
          <p:nvPr>
            <p:ph idx="1"/>
          </p:nvPr>
        </p:nvSpPr>
        <p:spPr>
          <a:xfrm>
            <a:off x="609600" y="1340768"/>
            <a:ext cx="10972800" cy="4464497"/>
          </a:xfrm>
        </p:spPr>
        <p:txBody>
          <a:bodyPr>
            <a:normAutofit/>
          </a:bodyPr>
          <a:lstStyle/>
          <a:p>
            <a:pPr marL="0" indent="0">
              <a:buNone/>
            </a:pPr>
            <a:r>
              <a:rPr lang="en-US" b="1" dirty="0">
                <a:solidFill>
                  <a:srgbClr val="B70060"/>
                </a:solidFill>
              </a:rPr>
              <a:t>Anticipatory Capacities</a:t>
            </a:r>
          </a:p>
          <a:p>
            <a:r>
              <a:rPr lang="en-US" sz="2400" dirty="0"/>
              <a:t>the ability to identify and manage vulnerabilities, </a:t>
            </a:r>
            <a:br>
              <a:rPr lang="en-US" sz="2400" dirty="0"/>
            </a:br>
            <a:r>
              <a:rPr lang="en-US" sz="2400" dirty="0"/>
              <a:t>to recognize (potential) shocks in an early stage, and to </a:t>
            </a:r>
            <a:br>
              <a:rPr lang="en-US" sz="2400" dirty="0"/>
            </a:br>
            <a:r>
              <a:rPr lang="en-US" sz="2400" dirty="0"/>
              <a:t>understand their impact</a:t>
            </a:r>
          </a:p>
          <a:p>
            <a:pPr lvl="1"/>
            <a:r>
              <a:rPr lang="en-US" sz="2200" dirty="0"/>
              <a:t>tools that are used to monitor the environment and help to identify and manage vulnerabilities (can exist or be built up internally driven, or externally driven, e.g., instruments required by upper governmental levels)</a:t>
            </a:r>
          </a:p>
          <a:p>
            <a:pPr lvl="1"/>
            <a:r>
              <a:rPr lang="en-US" sz="2200" dirty="0"/>
              <a:t>actors’ mental processes of knowing, including awareness, perception, reasoning and judgment - </a:t>
            </a:r>
            <a:r>
              <a:rPr lang="en-US" sz="2200" i="1" dirty="0">
                <a:solidFill>
                  <a:srgbClr val="B70060"/>
                </a:solidFill>
              </a:rPr>
              <a:t>sensemaking</a:t>
            </a:r>
          </a:p>
        </p:txBody>
      </p:sp>
      <p:sp>
        <p:nvSpPr>
          <p:cNvPr id="2" name="Titel 1">
            <a:extLst>
              <a:ext uri="{FF2B5EF4-FFF2-40B4-BE49-F238E27FC236}">
                <a16:creationId xmlns:a16="http://schemas.microsoft.com/office/drawing/2014/main" id="{50306007-1F9A-4C50-8E7B-5B93396C5408}"/>
              </a:ext>
            </a:extLst>
          </p:cNvPr>
          <p:cNvSpPr>
            <a:spLocks noGrp="1"/>
          </p:cNvSpPr>
          <p:nvPr>
            <p:ph type="title"/>
          </p:nvPr>
        </p:nvSpPr>
        <p:spPr/>
        <p:txBody>
          <a:bodyPr>
            <a:normAutofit fontScale="90000"/>
          </a:bodyPr>
          <a:lstStyle/>
          <a:p>
            <a:r>
              <a:rPr lang="de-DE" dirty="0"/>
              <a:t>2. The Framework and </a:t>
            </a:r>
            <a:r>
              <a:rPr lang="de-DE" dirty="0" err="1"/>
              <a:t>Dimensions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4" name="Foliennummernplatzhalter 3">
            <a:extLst>
              <a:ext uri="{FF2B5EF4-FFF2-40B4-BE49-F238E27FC236}">
                <a16:creationId xmlns:a16="http://schemas.microsoft.com/office/drawing/2014/main" id="{9C5B950F-50B0-488A-BC6C-60C50A49A67D}"/>
              </a:ext>
            </a:extLst>
          </p:cNvPr>
          <p:cNvSpPr>
            <a:spLocks noGrp="1"/>
          </p:cNvSpPr>
          <p:nvPr>
            <p:ph type="sldNum" sz="quarter" idx="12"/>
          </p:nvPr>
        </p:nvSpPr>
        <p:spPr/>
        <p:txBody>
          <a:bodyPr/>
          <a:lstStyle/>
          <a:p>
            <a:fld id="{B007B441-5312-499D-93C3-6E37886527FA}" type="slidenum">
              <a:rPr lang="it-IT" smtClean="0"/>
              <a:pPr/>
              <a:t>13</a:t>
            </a:fld>
            <a:endParaRPr lang="it-IT" dirty="0"/>
          </a:p>
        </p:txBody>
      </p:sp>
      <p:pic>
        <p:nvPicPr>
          <p:cNvPr id="5" name="Grafik 4">
            <a:extLst>
              <a:ext uri="{FF2B5EF4-FFF2-40B4-BE49-F238E27FC236}">
                <a16:creationId xmlns:a16="http://schemas.microsoft.com/office/drawing/2014/main" id="{83F4DDD2-7141-4E75-87F1-14E3B5F84E21}"/>
              </a:ext>
            </a:extLst>
          </p:cNvPr>
          <p:cNvPicPr>
            <a:picLocks noChangeAspect="1"/>
          </p:cNvPicPr>
          <p:nvPr/>
        </p:nvPicPr>
        <p:blipFill>
          <a:blip r:embed="rId3"/>
          <a:stretch>
            <a:fillRect/>
          </a:stretch>
        </p:blipFill>
        <p:spPr>
          <a:xfrm>
            <a:off x="8218851" y="1499594"/>
            <a:ext cx="3187755" cy="1713382"/>
          </a:xfrm>
          <a:prstGeom prst="rect">
            <a:avLst/>
          </a:prstGeom>
        </p:spPr>
      </p:pic>
      <p:sp>
        <p:nvSpPr>
          <p:cNvPr id="6" name="Ellipse 5">
            <a:extLst>
              <a:ext uri="{FF2B5EF4-FFF2-40B4-BE49-F238E27FC236}">
                <a16:creationId xmlns:a16="http://schemas.microsoft.com/office/drawing/2014/main" id="{8DCC7CBC-835B-4348-B9F9-B1C12DA2411B}"/>
              </a:ext>
            </a:extLst>
          </p:cNvPr>
          <p:cNvSpPr/>
          <p:nvPr/>
        </p:nvSpPr>
        <p:spPr>
          <a:xfrm>
            <a:off x="10333992" y="1390662"/>
            <a:ext cx="1296144" cy="720080"/>
          </a:xfrm>
          <a:prstGeom prst="ellipse">
            <a:avLst/>
          </a:prstGeom>
          <a:noFill/>
          <a:ln>
            <a:solidFill>
              <a:srgbClr val="B7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ttangolo 8">
            <a:extLst>
              <a:ext uri="{FF2B5EF4-FFF2-40B4-BE49-F238E27FC236}">
                <a16:creationId xmlns:a16="http://schemas.microsoft.com/office/drawing/2014/main" id="{6B73DB84-169B-40C9-B0BF-3380EB8EB580}"/>
              </a:ext>
            </a:extLst>
          </p:cNvPr>
          <p:cNvSpPr/>
          <p:nvPr/>
        </p:nvSpPr>
        <p:spPr>
          <a:xfrm>
            <a:off x="7630322" y="4848558"/>
            <a:ext cx="3880400" cy="1077218"/>
          </a:xfrm>
          <a:prstGeom prst="rect">
            <a:avLst/>
          </a:prstGeom>
          <a:solidFill>
            <a:srgbClr val="376092">
              <a:alpha val="20000"/>
            </a:srgbClr>
          </a:solidFill>
        </p:spPr>
        <p:txBody>
          <a:bodyPr wrap="square">
            <a:spAutoFit/>
          </a:bodyPr>
          <a:lstStyle/>
          <a:p>
            <a:pPr>
              <a:spcBef>
                <a:spcPts val="1200"/>
              </a:spcBef>
            </a:pPr>
            <a:r>
              <a:rPr lang="en-GB" sz="1600" i="1" dirty="0">
                <a:cs typeface="Arial" panose="020B0604020202020204" pitchFamily="34" charset="0"/>
              </a:rPr>
              <a:t>“Most people hadn’t anticipated but we had. We have also put £10 million aside 14/15 for any residual on […] the appeals side” (CFO, </a:t>
            </a:r>
            <a:r>
              <a:rPr lang="en-GB" sz="1600" i="1">
                <a:cs typeface="Arial" panose="020B0604020202020204" pitchFamily="34" charset="0"/>
              </a:rPr>
              <a:t>E1)</a:t>
            </a:r>
            <a:endParaRPr lang="it-IT" sz="1600" i="1" dirty="0">
              <a:cs typeface="Arial" panose="020B0604020202020204" pitchFamily="34" charset="0"/>
            </a:endParaRPr>
          </a:p>
        </p:txBody>
      </p:sp>
      <p:sp>
        <p:nvSpPr>
          <p:cNvPr id="10" name="Rettangolo 9">
            <a:extLst>
              <a:ext uri="{FF2B5EF4-FFF2-40B4-BE49-F238E27FC236}">
                <a16:creationId xmlns:a16="http://schemas.microsoft.com/office/drawing/2014/main" id="{F58653AB-1F99-4B1F-ADE5-B1D0F62697AA}"/>
              </a:ext>
            </a:extLst>
          </p:cNvPr>
          <p:cNvSpPr/>
          <p:nvPr/>
        </p:nvSpPr>
        <p:spPr>
          <a:xfrm>
            <a:off x="1087559" y="4961895"/>
            <a:ext cx="5584505" cy="1077218"/>
          </a:xfrm>
          <a:prstGeom prst="rect">
            <a:avLst/>
          </a:prstGeom>
          <a:solidFill>
            <a:srgbClr val="376092">
              <a:alpha val="20000"/>
            </a:srgbClr>
          </a:solidFill>
        </p:spPr>
        <p:txBody>
          <a:bodyPr wrap="square">
            <a:spAutoFit/>
          </a:bodyPr>
          <a:lstStyle/>
          <a:p>
            <a:pPr>
              <a:spcBef>
                <a:spcPts val="1200"/>
              </a:spcBef>
            </a:pPr>
            <a:r>
              <a:rPr lang="en-GB" sz="1600" i="1" dirty="0">
                <a:cs typeface="Arial" panose="020B0604020202020204" pitchFamily="34" charset="0"/>
              </a:rPr>
              <a:t> “In terms of risks itself I think it is very important that you have a very realistic and very focused risk management system what’s the top 20 risks the organisation faces…we regularly look at those risks, revise the lists and you update them.” (CEO, E2)</a:t>
            </a:r>
            <a:endParaRPr lang="it-IT" sz="1600" i="1" dirty="0">
              <a:cs typeface="Arial" panose="020B0604020202020204" pitchFamily="34" charset="0"/>
            </a:endParaRPr>
          </a:p>
        </p:txBody>
      </p:sp>
      <p:sp>
        <p:nvSpPr>
          <p:cNvPr id="15" name="Rettangolo 6">
            <a:extLst>
              <a:ext uri="{FF2B5EF4-FFF2-40B4-BE49-F238E27FC236}">
                <a16:creationId xmlns:a16="http://schemas.microsoft.com/office/drawing/2014/main" id="{B2D60523-BCC0-4019-9AA3-4E4A0AEB311F}"/>
              </a:ext>
            </a:extLst>
          </p:cNvPr>
          <p:cNvSpPr/>
          <p:nvPr/>
        </p:nvSpPr>
        <p:spPr>
          <a:xfrm>
            <a:off x="6240016" y="5866229"/>
            <a:ext cx="4507405" cy="830997"/>
          </a:xfrm>
          <a:prstGeom prst="rect">
            <a:avLst/>
          </a:prstGeom>
          <a:solidFill>
            <a:srgbClr val="376092">
              <a:alpha val="20000"/>
            </a:srgbClr>
          </a:solidFill>
        </p:spPr>
        <p:txBody>
          <a:bodyPr wrap="square">
            <a:spAutoFit/>
          </a:bodyPr>
          <a:lstStyle/>
          <a:p>
            <a:pPr>
              <a:spcBef>
                <a:spcPts val="1200"/>
              </a:spcBef>
            </a:pPr>
            <a:r>
              <a:rPr lang="en-GB" sz="1600" i="1" dirty="0">
                <a:cs typeface="Arial" panose="020B0604020202020204" pitchFamily="34" charset="0"/>
              </a:rPr>
              <a:t>“The economic crisis […] it caught us unprepared because we did not recognize its dimension.” (CFO, A2)</a:t>
            </a:r>
            <a:endParaRPr lang="it-IT" sz="1600" i="1" dirty="0">
              <a:cs typeface="Arial" panose="020B0604020202020204" pitchFamily="34" charset="0"/>
            </a:endParaRPr>
          </a:p>
        </p:txBody>
      </p:sp>
      <p:sp>
        <p:nvSpPr>
          <p:cNvPr id="18" name="Foliennummernplatzhalter 5">
            <a:extLst>
              <a:ext uri="{FF2B5EF4-FFF2-40B4-BE49-F238E27FC236}">
                <a16:creationId xmlns:a16="http://schemas.microsoft.com/office/drawing/2014/main" id="{0360FCE6-63C4-4D26-8EF6-DEC21DEDA7FC}"/>
              </a:ext>
            </a:extLst>
          </p:cNvPr>
          <p:cNvSpPr txBox="1">
            <a:spLocks/>
          </p:cNvSpPr>
          <p:nvPr/>
        </p:nvSpPr>
        <p:spPr>
          <a:xfrm>
            <a:off x="12535024" y="7342971"/>
            <a:ext cx="420688" cy="234950"/>
          </a:xfrm>
          <a:prstGeom prst="rect">
            <a:avLst/>
          </a:prstGeom>
        </p:spPr>
        <p:txBody>
          <a:bodyPr vert="horz" wrap="square" lIns="0" tIns="45720" rIns="0" bIns="45720" numCol="1" anchor="ctr" anchorCtr="0" compatLnSpc="1">
            <a:prstTxWarp prst="textNoShape">
              <a:avLst/>
            </a:prstTxWarp>
          </a:bodyPr>
          <a:lstStyle>
            <a:defPPr>
              <a:defRPr lang="de-DE"/>
            </a:defPPr>
            <a:lvl1pPr algn="r" defTabSz="914400" rtl="0" fontAlgn="base">
              <a:spcBef>
                <a:spcPct val="0"/>
              </a:spcBef>
              <a:spcAft>
                <a:spcPct val="0"/>
              </a:spcAft>
              <a:defRPr sz="800" kern="1200">
                <a:solidFill>
                  <a:srgbClr val="898989"/>
                </a:solidFill>
                <a:latin typeface="Arial" panose="020B0604020202020204" pitchFamily="34" charset="0"/>
                <a:ea typeface="Arial Unicode MS"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Geneva"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Geneva"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Geneva"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Geneva" charset="-128"/>
                <a:cs typeface="+mn-cs"/>
              </a:defRPr>
            </a:lvl5pPr>
            <a:lvl6pPr marL="2286000" algn="l" defTabSz="914400" rtl="0" eaLnBrk="1" latinLnBrk="0" hangingPunct="1">
              <a:defRPr kern="1200">
                <a:solidFill>
                  <a:schemeClr val="tx1"/>
                </a:solidFill>
                <a:latin typeface="Arial" panose="020B0604020202020204" pitchFamily="34" charset="0"/>
                <a:ea typeface="Geneva" charset="-128"/>
                <a:cs typeface="+mn-cs"/>
              </a:defRPr>
            </a:lvl6pPr>
            <a:lvl7pPr marL="2743200" algn="l" defTabSz="914400" rtl="0" eaLnBrk="1" latinLnBrk="0" hangingPunct="1">
              <a:defRPr kern="1200">
                <a:solidFill>
                  <a:schemeClr val="tx1"/>
                </a:solidFill>
                <a:latin typeface="Arial" panose="020B0604020202020204" pitchFamily="34" charset="0"/>
                <a:ea typeface="Geneva" charset="-128"/>
                <a:cs typeface="+mn-cs"/>
              </a:defRPr>
            </a:lvl7pPr>
            <a:lvl8pPr marL="3200400" algn="l" defTabSz="914400" rtl="0" eaLnBrk="1" latinLnBrk="0" hangingPunct="1">
              <a:defRPr kern="1200">
                <a:solidFill>
                  <a:schemeClr val="tx1"/>
                </a:solidFill>
                <a:latin typeface="Arial" panose="020B0604020202020204" pitchFamily="34" charset="0"/>
                <a:ea typeface="Geneva" charset="-128"/>
                <a:cs typeface="+mn-cs"/>
              </a:defRPr>
            </a:lvl8pPr>
            <a:lvl9pPr marL="3657600" algn="l" defTabSz="914400" rtl="0" eaLnBrk="1" latinLnBrk="0" hangingPunct="1">
              <a:defRPr kern="1200">
                <a:solidFill>
                  <a:schemeClr val="tx1"/>
                </a:solidFill>
                <a:latin typeface="Arial" panose="020B0604020202020204" pitchFamily="34" charset="0"/>
                <a:ea typeface="Geneva" charset="-128"/>
                <a:cs typeface="+mn-cs"/>
              </a:defRPr>
            </a:lvl9pPr>
          </a:lstStyle>
          <a:p>
            <a:fld id="{72B81057-9B97-439E-BB33-9B05C653D0FC}" type="slidenum">
              <a:rPr lang="de-DE" altLang="de-DE" smtClean="0">
                <a:solidFill>
                  <a:schemeClr val="bg2"/>
                </a:solidFill>
              </a:rPr>
              <a:pPr/>
              <a:t>13</a:t>
            </a:fld>
            <a:endParaRPr lang="de-DE" altLang="de-DE">
              <a:solidFill>
                <a:schemeClr val="bg2"/>
              </a:solidFill>
            </a:endParaRPr>
          </a:p>
        </p:txBody>
      </p:sp>
    </p:spTree>
    <p:extLst>
      <p:ext uri="{BB962C8B-B14F-4D97-AF65-F5344CB8AC3E}">
        <p14:creationId xmlns:p14="http://schemas.microsoft.com/office/powerpoint/2010/main" val="307980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49C7AB-64C5-4554-9DE6-63C40D083D42}"/>
              </a:ext>
            </a:extLst>
          </p:cNvPr>
          <p:cNvSpPr>
            <a:spLocks noGrp="1"/>
          </p:cNvSpPr>
          <p:nvPr>
            <p:ph type="title"/>
          </p:nvPr>
        </p:nvSpPr>
        <p:spPr/>
        <p:txBody>
          <a:bodyPr>
            <a:normAutofit fontScale="90000"/>
          </a:bodyPr>
          <a:lstStyle/>
          <a:p>
            <a:r>
              <a:rPr lang="de-DE" dirty="0"/>
              <a:t>2. The Framework and </a:t>
            </a:r>
            <a:r>
              <a:rPr lang="de-DE" dirty="0" err="1"/>
              <a:t>Dimensions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8D3F205B-E730-42C1-B5C7-F9144040AAE2}"/>
              </a:ext>
            </a:extLst>
          </p:cNvPr>
          <p:cNvSpPr>
            <a:spLocks noGrp="1"/>
          </p:cNvSpPr>
          <p:nvPr>
            <p:ph idx="1"/>
          </p:nvPr>
        </p:nvSpPr>
        <p:spPr/>
        <p:txBody>
          <a:bodyPr>
            <a:normAutofit fontScale="85000" lnSpcReduction="20000"/>
          </a:bodyPr>
          <a:lstStyle/>
          <a:p>
            <a:pPr marL="0" indent="0">
              <a:buNone/>
            </a:pPr>
            <a:r>
              <a:rPr lang="en-US" b="1" dirty="0">
                <a:solidFill>
                  <a:srgbClr val="B70060"/>
                </a:solidFill>
              </a:rPr>
              <a:t>Sensemaking</a:t>
            </a:r>
          </a:p>
          <a:p>
            <a:r>
              <a:rPr lang="en-US" dirty="0"/>
              <a:t>Action-oriented cycle of acquisition and reflection to </a:t>
            </a:r>
            <a:br>
              <a:rPr lang="en-US" dirty="0"/>
            </a:br>
            <a:r>
              <a:rPr lang="en-US" dirty="0"/>
              <a:t>integrate experiences into one’s understanding of the </a:t>
            </a:r>
            <a:br>
              <a:rPr lang="en-US" dirty="0"/>
            </a:br>
            <a:r>
              <a:rPr lang="en-US" dirty="0"/>
              <a:t>world - sensemaking informs action</a:t>
            </a:r>
          </a:p>
          <a:p>
            <a:r>
              <a:rPr lang="en-US" dirty="0"/>
              <a:t>Active authoring of situations (Weick 1995)</a:t>
            </a:r>
          </a:p>
          <a:p>
            <a:pPr lvl="1"/>
            <a:r>
              <a:rPr lang="en-US" dirty="0"/>
              <a:t>Scanning: how information is gathered, which external and internal </a:t>
            </a:r>
            <a:br>
              <a:rPr lang="en-US" dirty="0"/>
            </a:br>
            <a:r>
              <a:rPr lang="en-US" dirty="0"/>
              <a:t>information is integrated into the scanning process</a:t>
            </a:r>
          </a:p>
          <a:p>
            <a:pPr lvl="1"/>
            <a:r>
              <a:rPr lang="en-US" dirty="0"/>
              <a:t>Interpretation: perceived positive and negative effects, perception of controllability of impact</a:t>
            </a:r>
          </a:p>
          <a:p>
            <a:pPr lvl="1"/>
            <a:r>
              <a:rPr lang="en-US" dirty="0"/>
              <a:t>Action: what action is taken based on the scanning and interpretation</a:t>
            </a:r>
          </a:p>
          <a:p>
            <a:r>
              <a:rPr lang="en-US" dirty="0"/>
              <a:t>Immediate context influences </a:t>
            </a:r>
          </a:p>
          <a:p>
            <a:pPr lvl="1"/>
            <a:r>
              <a:rPr lang="en-US" dirty="0"/>
              <a:t>how actors notice and extract cues from the environment </a:t>
            </a:r>
          </a:p>
          <a:p>
            <a:pPr lvl="1"/>
            <a:r>
              <a:rPr lang="en-US" dirty="0"/>
              <a:t>how these cues are interpreted</a:t>
            </a:r>
            <a:endParaRPr lang="de-DE" dirty="0"/>
          </a:p>
        </p:txBody>
      </p:sp>
      <p:sp>
        <p:nvSpPr>
          <p:cNvPr id="4" name="Foliennummernplatzhalter 3">
            <a:extLst>
              <a:ext uri="{FF2B5EF4-FFF2-40B4-BE49-F238E27FC236}">
                <a16:creationId xmlns:a16="http://schemas.microsoft.com/office/drawing/2014/main" id="{0B7F55C6-00E7-4B24-8F3E-10776C3BC43F}"/>
              </a:ext>
            </a:extLst>
          </p:cNvPr>
          <p:cNvSpPr>
            <a:spLocks noGrp="1"/>
          </p:cNvSpPr>
          <p:nvPr>
            <p:ph type="sldNum" sz="quarter" idx="12"/>
          </p:nvPr>
        </p:nvSpPr>
        <p:spPr/>
        <p:txBody>
          <a:bodyPr/>
          <a:lstStyle/>
          <a:p>
            <a:fld id="{B007B441-5312-499D-93C3-6E37886527FA}" type="slidenum">
              <a:rPr lang="it-IT" smtClean="0"/>
              <a:pPr/>
              <a:t>14</a:t>
            </a:fld>
            <a:endParaRPr lang="it-IT" dirty="0"/>
          </a:p>
        </p:txBody>
      </p:sp>
      <p:pic>
        <p:nvPicPr>
          <p:cNvPr id="5" name="Grafik 4">
            <a:extLst>
              <a:ext uri="{FF2B5EF4-FFF2-40B4-BE49-F238E27FC236}">
                <a16:creationId xmlns:a16="http://schemas.microsoft.com/office/drawing/2014/main" id="{56E418FF-9A2F-4064-807E-907AED53AB40}"/>
              </a:ext>
            </a:extLst>
          </p:cNvPr>
          <p:cNvPicPr>
            <a:picLocks noChangeAspect="1"/>
          </p:cNvPicPr>
          <p:nvPr/>
        </p:nvPicPr>
        <p:blipFill>
          <a:blip r:embed="rId3"/>
          <a:stretch>
            <a:fillRect/>
          </a:stretch>
        </p:blipFill>
        <p:spPr>
          <a:xfrm>
            <a:off x="8218851" y="1499594"/>
            <a:ext cx="3187755" cy="1713382"/>
          </a:xfrm>
          <a:prstGeom prst="rect">
            <a:avLst/>
          </a:prstGeom>
        </p:spPr>
      </p:pic>
      <p:sp>
        <p:nvSpPr>
          <p:cNvPr id="6" name="Ellipse 5">
            <a:extLst>
              <a:ext uri="{FF2B5EF4-FFF2-40B4-BE49-F238E27FC236}">
                <a16:creationId xmlns:a16="http://schemas.microsoft.com/office/drawing/2014/main" id="{B0C59EA0-EAFC-43C6-BFD1-FAAEEE80578B}"/>
              </a:ext>
            </a:extLst>
          </p:cNvPr>
          <p:cNvSpPr/>
          <p:nvPr/>
        </p:nvSpPr>
        <p:spPr>
          <a:xfrm>
            <a:off x="10333992" y="1390662"/>
            <a:ext cx="1296144" cy="720080"/>
          </a:xfrm>
          <a:prstGeom prst="ellipse">
            <a:avLst/>
          </a:prstGeom>
          <a:noFill/>
          <a:ln>
            <a:solidFill>
              <a:srgbClr val="B7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89001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95F83-54CE-457F-95E2-2477DAB666A9}"/>
              </a:ext>
            </a:extLst>
          </p:cNvPr>
          <p:cNvSpPr>
            <a:spLocks noGrp="1"/>
          </p:cNvSpPr>
          <p:nvPr>
            <p:ph type="title"/>
          </p:nvPr>
        </p:nvSpPr>
        <p:spPr/>
        <p:txBody>
          <a:bodyPr>
            <a:normAutofit fontScale="90000"/>
          </a:bodyPr>
          <a:lstStyle/>
          <a:p>
            <a:r>
              <a:rPr lang="de-DE" dirty="0"/>
              <a:t>2. The Framework and </a:t>
            </a:r>
            <a:r>
              <a:rPr lang="de-DE" dirty="0" err="1"/>
              <a:t>Dimensions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26E2A173-B94A-41ED-B6C7-25E6FBD50D58}"/>
              </a:ext>
            </a:extLst>
          </p:cNvPr>
          <p:cNvSpPr>
            <a:spLocks noGrp="1"/>
          </p:cNvSpPr>
          <p:nvPr>
            <p:ph idx="1"/>
          </p:nvPr>
        </p:nvSpPr>
        <p:spPr/>
        <p:txBody>
          <a:bodyPr/>
          <a:lstStyle/>
          <a:p>
            <a:pPr marL="0" indent="0">
              <a:buNone/>
            </a:pPr>
            <a:r>
              <a:rPr lang="de-DE" b="1" dirty="0" err="1">
                <a:solidFill>
                  <a:srgbClr val="B70060"/>
                </a:solidFill>
              </a:rPr>
              <a:t>Anticipatory</a:t>
            </a:r>
            <a:r>
              <a:rPr lang="de-DE" b="1" dirty="0">
                <a:solidFill>
                  <a:srgbClr val="B70060"/>
                </a:solidFill>
              </a:rPr>
              <a:t> </a:t>
            </a:r>
            <a:r>
              <a:rPr lang="de-DE" b="1" dirty="0" err="1">
                <a:solidFill>
                  <a:srgbClr val="B70060"/>
                </a:solidFill>
              </a:rPr>
              <a:t>Capacities</a:t>
            </a:r>
            <a:r>
              <a:rPr lang="de-DE" b="1" dirty="0">
                <a:solidFill>
                  <a:srgbClr val="B70060"/>
                </a:solidFill>
              </a:rPr>
              <a:t> </a:t>
            </a:r>
            <a:endParaRPr lang="de-DE" sz="2400" b="1" dirty="0">
              <a:solidFill>
                <a:srgbClr val="B70060"/>
              </a:solidFill>
            </a:endParaRPr>
          </a:p>
          <a:p>
            <a:pPr marL="355600" indent="0">
              <a:buNone/>
              <a:tabLst>
                <a:tab pos="1257300" algn="l"/>
                <a:tab pos="6642100" algn="l"/>
              </a:tabLst>
            </a:pPr>
            <a:r>
              <a:rPr lang="de-DE" sz="2000" dirty="0"/>
              <a:t>	Information </a:t>
            </a:r>
            <a:r>
              <a:rPr lang="de-DE" sz="2000" dirty="0" err="1"/>
              <a:t>exchange</a:t>
            </a:r>
            <a:r>
              <a:rPr lang="de-DE" sz="2000" dirty="0"/>
              <a:t>: 	Monitoring external </a:t>
            </a:r>
            <a:r>
              <a:rPr lang="de-DE" sz="2000" dirty="0" err="1"/>
              <a:t>activities</a:t>
            </a:r>
            <a:r>
              <a:rPr lang="de-DE" sz="2000" dirty="0"/>
              <a:t>:</a:t>
            </a:r>
          </a:p>
          <a:p>
            <a:pPr marL="355600" indent="0">
              <a:buNone/>
              <a:tabLst>
                <a:tab pos="1257300" algn="l"/>
                <a:tab pos="6642100" algn="l"/>
              </a:tabLst>
            </a:pPr>
            <a:r>
              <a:rPr lang="de-DE" sz="2000" dirty="0"/>
              <a:t>	</a:t>
            </a:r>
            <a:r>
              <a:rPr lang="de-DE" sz="2000" i="1" dirty="0"/>
              <a:t>„</a:t>
            </a:r>
            <a:r>
              <a:rPr lang="de-DE" sz="2000" i="1" dirty="0" err="1"/>
              <a:t>We</a:t>
            </a:r>
            <a:r>
              <a:rPr lang="de-DE" sz="2000" i="1" dirty="0"/>
              <a:t> </a:t>
            </a:r>
            <a:r>
              <a:rPr lang="de-DE" sz="2000" i="1" dirty="0" err="1"/>
              <a:t>constantly</a:t>
            </a:r>
            <a:r>
              <a:rPr lang="de-DE" sz="2000" i="1" dirty="0"/>
              <a:t> </a:t>
            </a:r>
            <a:r>
              <a:rPr lang="de-DE" sz="2000" i="1" dirty="0" err="1"/>
              <a:t>exchange</a:t>
            </a:r>
            <a:r>
              <a:rPr lang="de-DE" sz="2000" i="1" dirty="0"/>
              <a:t> </a:t>
            </a:r>
            <a:r>
              <a:rPr lang="de-DE" sz="2000" i="1" dirty="0" err="1"/>
              <a:t>information</a:t>
            </a:r>
            <a:r>
              <a:rPr lang="de-DE" sz="2000" i="1" dirty="0"/>
              <a:t>…“	„</a:t>
            </a:r>
            <a:r>
              <a:rPr lang="de-DE" sz="2000" i="1" dirty="0" err="1"/>
              <a:t>We</a:t>
            </a:r>
            <a:r>
              <a:rPr lang="de-DE" sz="2000" i="1" dirty="0"/>
              <a:t> </a:t>
            </a:r>
            <a:r>
              <a:rPr lang="de-DE" sz="2000" i="1" dirty="0" err="1"/>
              <a:t>constantly</a:t>
            </a:r>
            <a:r>
              <a:rPr lang="de-DE" sz="2000" i="1" dirty="0"/>
              <a:t> monitor…“</a:t>
            </a:r>
          </a:p>
        </p:txBody>
      </p:sp>
      <p:sp>
        <p:nvSpPr>
          <p:cNvPr id="4" name="Foliennummernplatzhalter 3">
            <a:extLst>
              <a:ext uri="{FF2B5EF4-FFF2-40B4-BE49-F238E27FC236}">
                <a16:creationId xmlns:a16="http://schemas.microsoft.com/office/drawing/2014/main" id="{E52F7647-FB7B-47C0-88E4-9D2BB1F0F2BF}"/>
              </a:ext>
            </a:extLst>
          </p:cNvPr>
          <p:cNvSpPr>
            <a:spLocks noGrp="1"/>
          </p:cNvSpPr>
          <p:nvPr>
            <p:ph type="sldNum" sz="quarter" idx="12"/>
          </p:nvPr>
        </p:nvSpPr>
        <p:spPr/>
        <p:txBody>
          <a:bodyPr/>
          <a:lstStyle/>
          <a:p>
            <a:fld id="{B007B441-5312-499D-93C3-6E37886527FA}" type="slidenum">
              <a:rPr lang="it-IT" smtClean="0"/>
              <a:pPr/>
              <a:t>15</a:t>
            </a:fld>
            <a:endParaRPr lang="it-IT" dirty="0"/>
          </a:p>
        </p:txBody>
      </p:sp>
      <p:graphicFrame>
        <p:nvGraphicFramePr>
          <p:cNvPr id="7" name="Chart 9">
            <a:extLst>
              <a:ext uri="{FF2B5EF4-FFF2-40B4-BE49-F238E27FC236}">
                <a16:creationId xmlns:a16="http://schemas.microsoft.com/office/drawing/2014/main" id="{08BF29D4-8397-44D1-A021-3ED55C8FCBF4}"/>
              </a:ext>
            </a:extLst>
          </p:cNvPr>
          <p:cNvGraphicFramePr>
            <a:graphicFrameLocks/>
          </p:cNvGraphicFramePr>
          <p:nvPr>
            <p:extLst>
              <p:ext uri="{D42A27DB-BD31-4B8C-83A1-F6EECF244321}">
                <p14:modId xmlns:p14="http://schemas.microsoft.com/office/powerpoint/2010/main" val="870950119"/>
              </p:ext>
            </p:extLst>
          </p:nvPr>
        </p:nvGraphicFramePr>
        <p:xfrm>
          <a:off x="6578213" y="2763354"/>
          <a:ext cx="5124727" cy="4071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14">
            <a:extLst>
              <a:ext uri="{FF2B5EF4-FFF2-40B4-BE49-F238E27FC236}">
                <a16:creationId xmlns:a16="http://schemas.microsoft.com/office/drawing/2014/main" id="{E0BCE6B6-B280-495E-933E-7757DB116615}"/>
              </a:ext>
            </a:extLst>
          </p:cNvPr>
          <p:cNvGraphicFramePr>
            <a:graphicFrameLocks/>
          </p:cNvGraphicFramePr>
          <p:nvPr>
            <p:extLst>
              <p:ext uri="{D42A27DB-BD31-4B8C-83A1-F6EECF244321}">
                <p14:modId xmlns:p14="http://schemas.microsoft.com/office/powerpoint/2010/main" val="4156539292"/>
              </p:ext>
            </p:extLst>
          </p:nvPr>
        </p:nvGraphicFramePr>
        <p:xfrm>
          <a:off x="1104053" y="2850946"/>
          <a:ext cx="5093990" cy="39649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9440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95F83-54CE-457F-95E2-2477DAB666A9}"/>
              </a:ext>
            </a:extLst>
          </p:cNvPr>
          <p:cNvSpPr>
            <a:spLocks noGrp="1"/>
          </p:cNvSpPr>
          <p:nvPr>
            <p:ph type="title"/>
          </p:nvPr>
        </p:nvSpPr>
        <p:spPr/>
        <p:txBody>
          <a:bodyPr>
            <a:normAutofit fontScale="90000"/>
          </a:bodyPr>
          <a:lstStyle/>
          <a:p>
            <a:r>
              <a:rPr lang="de-DE" dirty="0"/>
              <a:t>2. The Framework and </a:t>
            </a:r>
            <a:r>
              <a:rPr lang="de-DE" dirty="0" err="1"/>
              <a:t>Dimensions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26E2A173-B94A-41ED-B6C7-25E6FBD50D58}"/>
              </a:ext>
            </a:extLst>
          </p:cNvPr>
          <p:cNvSpPr>
            <a:spLocks noGrp="1"/>
          </p:cNvSpPr>
          <p:nvPr>
            <p:ph idx="1"/>
          </p:nvPr>
        </p:nvSpPr>
        <p:spPr/>
        <p:txBody>
          <a:bodyPr/>
          <a:lstStyle/>
          <a:p>
            <a:pPr marL="0" indent="0">
              <a:buNone/>
            </a:pPr>
            <a:r>
              <a:rPr lang="de-DE" b="1" dirty="0" err="1">
                <a:solidFill>
                  <a:srgbClr val="B70060"/>
                </a:solidFill>
              </a:rPr>
              <a:t>Anticipatory</a:t>
            </a:r>
            <a:r>
              <a:rPr lang="de-DE" b="1" dirty="0">
                <a:solidFill>
                  <a:srgbClr val="B70060"/>
                </a:solidFill>
              </a:rPr>
              <a:t> </a:t>
            </a:r>
            <a:r>
              <a:rPr lang="de-DE" b="1" dirty="0" err="1">
                <a:solidFill>
                  <a:srgbClr val="B70060"/>
                </a:solidFill>
              </a:rPr>
              <a:t>Capacities</a:t>
            </a:r>
            <a:r>
              <a:rPr lang="de-DE" b="1" dirty="0">
                <a:solidFill>
                  <a:srgbClr val="B70060"/>
                </a:solidFill>
              </a:rPr>
              <a:t> </a:t>
            </a:r>
            <a:endParaRPr lang="de-DE" sz="2400" b="1" dirty="0">
              <a:solidFill>
                <a:srgbClr val="B70060"/>
              </a:solidFill>
            </a:endParaRPr>
          </a:p>
          <a:p>
            <a:pPr marL="355600" indent="0">
              <a:buNone/>
              <a:tabLst>
                <a:tab pos="1257300" algn="l"/>
                <a:tab pos="6642100" algn="l"/>
              </a:tabLst>
            </a:pPr>
            <a:r>
              <a:rPr lang="de-DE" sz="2000" dirty="0"/>
              <a:t>	</a:t>
            </a:r>
            <a:r>
              <a:rPr lang="de-DE" sz="2000" dirty="0" err="1"/>
              <a:t>Vulnerability</a:t>
            </a:r>
            <a:r>
              <a:rPr lang="de-DE" sz="2000" dirty="0"/>
              <a:t> Assessment:	Critical </a:t>
            </a:r>
            <a:r>
              <a:rPr lang="de-DE" sz="2000" dirty="0" err="1"/>
              <a:t>thinking</a:t>
            </a:r>
            <a:r>
              <a:rPr lang="de-DE" sz="2000" dirty="0"/>
              <a:t>: 	</a:t>
            </a:r>
          </a:p>
          <a:p>
            <a:pPr marL="355600" indent="0">
              <a:buNone/>
              <a:tabLst>
                <a:tab pos="1257300" algn="l"/>
                <a:tab pos="6642100" algn="l"/>
              </a:tabLst>
            </a:pPr>
            <a:r>
              <a:rPr lang="de-DE" sz="2000" dirty="0"/>
              <a:t>	„</a:t>
            </a:r>
            <a:r>
              <a:rPr lang="de-DE" sz="2000" dirty="0" err="1"/>
              <a:t>We</a:t>
            </a:r>
            <a:r>
              <a:rPr lang="de-DE" sz="2000" dirty="0"/>
              <a:t> </a:t>
            </a:r>
            <a:r>
              <a:rPr lang="de-DE" sz="2000" dirty="0" err="1"/>
              <a:t>regularly</a:t>
            </a:r>
            <a:r>
              <a:rPr lang="de-DE" sz="2000" dirty="0"/>
              <a:t>…“ 	</a:t>
            </a:r>
            <a:r>
              <a:rPr lang="de-DE" sz="2000" i="1" dirty="0"/>
              <a:t>„</a:t>
            </a:r>
            <a:r>
              <a:rPr lang="de-DE" sz="2000" i="1" dirty="0" err="1"/>
              <a:t>Employees</a:t>
            </a:r>
            <a:r>
              <a:rPr lang="de-DE" sz="2000" i="1" dirty="0"/>
              <a:t> </a:t>
            </a:r>
            <a:r>
              <a:rPr lang="de-DE" sz="2000" i="1" dirty="0" err="1"/>
              <a:t>are</a:t>
            </a:r>
            <a:r>
              <a:rPr lang="de-DE" sz="2000" i="1" dirty="0"/>
              <a:t> </a:t>
            </a:r>
            <a:r>
              <a:rPr lang="de-DE" sz="2000" i="1" dirty="0" err="1"/>
              <a:t>encouraged</a:t>
            </a:r>
            <a:r>
              <a:rPr lang="de-DE" sz="2000" i="1" dirty="0"/>
              <a:t> </a:t>
            </a:r>
            <a:r>
              <a:rPr lang="de-DE" sz="2000" i="1" dirty="0" err="1"/>
              <a:t>to</a:t>
            </a:r>
            <a:r>
              <a:rPr lang="de-DE" sz="2000" i="1" dirty="0"/>
              <a:t> …</a:t>
            </a:r>
          </a:p>
        </p:txBody>
      </p:sp>
      <p:sp>
        <p:nvSpPr>
          <p:cNvPr id="4" name="Foliennummernplatzhalter 3">
            <a:extLst>
              <a:ext uri="{FF2B5EF4-FFF2-40B4-BE49-F238E27FC236}">
                <a16:creationId xmlns:a16="http://schemas.microsoft.com/office/drawing/2014/main" id="{E52F7647-FB7B-47C0-88E4-9D2BB1F0F2BF}"/>
              </a:ext>
            </a:extLst>
          </p:cNvPr>
          <p:cNvSpPr>
            <a:spLocks noGrp="1"/>
          </p:cNvSpPr>
          <p:nvPr>
            <p:ph type="sldNum" sz="quarter" idx="12"/>
          </p:nvPr>
        </p:nvSpPr>
        <p:spPr>
          <a:xfrm>
            <a:off x="3676836" y="6415087"/>
            <a:ext cx="2606080" cy="365125"/>
          </a:xfrm>
        </p:spPr>
        <p:txBody>
          <a:bodyPr/>
          <a:lstStyle/>
          <a:p>
            <a:fld id="{B007B441-5312-499D-93C3-6E37886527FA}" type="slidenum">
              <a:rPr lang="it-IT" smtClean="0"/>
              <a:pPr/>
              <a:t>16</a:t>
            </a:fld>
            <a:endParaRPr lang="it-IT" dirty="0"/>
          </a:p>
        </p:txBody>
      </p:sp>
      <p:graphicFrame>
        <p:nvGraphicFramePr>
          <p:cNvPr id="8" name="Content Placeholder 14">
            <a:extLst>
              <a:ext uri="{FF2B5EF4-FFF2-40B4-BE49-F238E27FC236}">
                <a16:creationId xmlns:a16="http://schemas.microsoft.com/office/drawing/2014/main" id="{5D0FF988-31D7-4E6A-8A00-47879B43F537}"/>
              </a:ext>
            </a:extLst>
          </p:cNvPr>
          <p:cNvGraphicFramePr>
            <a:graphicFrameLocks/>
          </p:cNvGraphicFramePr>
          <p:nvPr>
            <p:extLst>
              <p:ext uri="{D42A27DB-BD31-4B8C-83A1-F6EECF244321}">
                <p14:modId xmlns:p14="http://schemas.microsoft.com/office/powerpoint/2010/main" val="3576682176"/>
              </p:ext>
            </p:extLst>
          </p:nvPr>
        </p:nvGraphicFramePr>
        <p:xfrm>
          <a:off x="609600" y="2537521"/>
          <a:ext cx="6134472" cy="43204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17">
            <a:extLst>
              <a:ext uri="{FF2B5EF4-FFF2-40B4-BE49-F238E27FC236}">
                <a16:creationId xmlns:a16="http://schemas.microsoft.com/office/drawing/2014/main" id="{6A53DA09-785C-434A-B50A-B95D2ED854C1}"/>
              </a:ext>
            </a:extLst>
          </p:cNvPr>
          <p:cNvGraphicFramePr>
            <a:graphicFrameLocks/>
          </p:cNvGraphicFramePr>
          <p:nvPr>
            <p:extLst>
              <p:ext uri="{D42A27DB-BD31-4B8C-83A1-F6EECF244321}">
                <p14:modId xmlns:p14="http://schemas.microsoft.com/office/powerpoint/2010/main" val="4246862195"/>
              </p:ext>
            </p:extLst>
          </p:nvPr>
        </p:nvGraphicFramePr>
        <p:xfrm>
          <a:off x="6454882" y="2624313"/>
          <a:ext cx="5171693" cy="42336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135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EAA7A-141D-4DC5-8869-4915C8362A67}"/>
              </a:ext>
            </a:extLst>
          </p:cNvPr>
          <p:cNvSpPr>
            <a:spLocks noGrp="1"/>
          </p:cNvSpPr>
          <p:nvPr>
            <p:ph type="title"/>
          </p:nvPr>
        </p:nvSpPr>
        <p:spPr/>
        <p:txBody>
          <a:bodyPr>
            <a:normAutofit fontScale="90000"/>
          </a:bodyPr>
          <a:lstStyle/>
          <a:p>
            <a:r>
              <a:rPr lang="de-DE" dirty="0"/>
              <a:t>2. The Framework and </a:t>
            </a:r>
            <a:r>
              <a:rPr lang="de-DE" dirty="0" err="1"/>
              <a:t>Dimensions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37A5AC9C-C65F-4EC1-BAAD-CA834F269DD4}"/>
              </a:ext>
            </a:extLst>
          </p:cNvPr>
          <p:cNvSpPr>
            <a:spLocks noGrp="1"/>
          </p:cNvSpPr>
          <p:nvPr>
            <p:ph idx="1"/>
          </p:nvPr>
        </p:nvSpPr>
        <p:spPr/>
        <p:txBody>
          <a:bodyPr/>
          <a:lstStyle/>
          <a:p>
            <a:pPr marL="0" indent="0">
              <a:buNone/>
            </a:pPr>
            <a:r>
              <a:rPr lang="de-DE" b="1" dirty="0" err="1">
                <a:solidFill>
                  <a:srgbClr val="B70060"/>
                </a:solidFill>
              </a:rPr>
              <a:t>Sensemaking</a:t>
            </a:r>
            <a:r>
              <a:rPr lang="de-DE" dirty="0"/>
              <a:t>: COVID-19 </a:t>
            </a:r>
            <a:r>
              <a:rPr lang="de-DE" dirty="0" err="1"/>
              <a:t>as</a:t>
            </a:r>
            <a:r>
              <a:rPr lang="de-DE" dirty="0"/>
              <a:t> </a:t>
            </a:r>
            <a:r>
              <a:rPr lang="de-DE" dirty="0" err="1"/>
              <a:t>Threat</a:t>
            </a:r>
            <a:r>
              <a:rPr lang="de-DE" dirty="0"/>
              <a:t> </a:t>
            </a:r>
            <a:r>
              <a:rPr lang="de-DE" dirty="0" err="1"/>
              <a:t>or</a:t>
            </a:r>
            <a:r>
              <a:rPr lang="de-DE" dirty="0"/>
              <a:t> </a:t>
            </a:r>
            <a:r>
              <a:rPr lang="de-DE" dirty="0" err="1"/>
              <a:t>Opportunity</a:t>
            </a:r>
            <a:r>
              <a:rPr lang="de-DE" dirty="0"/>
              <a:t>?</a:t>
            </a:r>
          </a:p>
          <a:p>
            <a:pPr marL="0" indent="0">
              <a:buNone/>
              <a:tabLst>
                <a:tab pos="2870200" algn="ctr"/>
                <a:tab pos="8432800" algn="ctr"/>
              </a:tabLst>
            </a:pPr>
            <a:r>
              <a:rPr lang="de-DE" dirty="0"/>
              <a:t>	</a:t>
            </a:r>
            <a:r>
              <a:rPr lang="de-DE" sz="2000" b="1" dirty="0" err="1">
                <a:solidFill>
                  <a:srgbClr val="C00000"/>
                </a:solidFill>
              </a:rPr>
              <a:t>Threat</a:t>
            </a:r>
            <a:r>
              <a:rPr lang="de-DE" sz="2000" dirty="0"/>
              <a:t>	</a:t>
            </a:r>
            <a:r>
              <a:rPr lang="de-DE" sz="2000" b="1" dirty="0" err="1">
                <a:solidFill>
                  <a:srgbClr val="00B050"/>
                </a:solidFill>
              </a:rPr>
              <a:t>Opportunity</a:t>
            </a:r>
            <a:endParaRPr lang="de-DE" b="1" dirty="0">
              <a:solidFill>
                <a:srgbClr val="00B050"/>
              </a:solidFill>
            </a:endParaRPr>
          </a:p>
        </p:txBody>
      </p:sp>
      <p:sp>
        <p:nvSpPr>
          <p:cNvPr id="4" name="Foliennummernplatzhalter 3">
            <a:extLst>
              <a:ext uri="{FF2B5EF4-FFF2-40B4-BE49-F238E27FC236}">
                <a16:creationId xmlns:a16="http://schemas.microsoft.com/office/drawing/2014/main" id="{2122DFDC-E53B-4AC1-9099-3C0431A3543F}"/>
              </a:ext>
            </a:extLst>
          </p:cNvPr>
          <p:cNvSpPr>
            <a:spLocks noGrp="1"/>
          </p:cNvSpPr>
          <p:nvPr>
            <p:ph type="sldNum" sz="quarter" idx="12"/>
          </p:nvPr>
        </p:nvSpPr>
        <p:spPr/>
        <p:txBody>
          <a:bodyPr/>
          <a:lstStyle/>
          <a:p>
            <a:fld id="{B007B441-5312-499D-93C3-6E37886527FA}" type="slidenum">
              <a:rPr lang="it-IT" smtClean="0"/>
              <a:pPr/>
              <a:t>17</a:t>
            </a:fld>
            <a:endParaRPr lang="it-IT" dirty="0"/>
          </a:p>
        </p:txBody>
      </p:sp>
      <p:graphicFrame>
        <p:nvGraphicFramePr>
          <p:cNvPr id="11" name="Content Placeholder 23">
            <a:extLst>
              <a:ext uri="{FF2B5EF4-FFF2-40B4-BE49-F238E27FC236}">
                <a16:creationId xmlns:a16="http://schemas.microsoft.com/office/drawing/2014/main" id="{C91FF81A-A539-44B5-B9BA-B9EB4C9B571C}"/>
              </a:ext>
            </a:extLst>
          </p:cNvPr>
          <p:cNvGraphicFramePr>
            <a:graphicFrameLocks/>
          </p:cNvGraphicFramePr>
          <p:nvPr>
            <p:extLst>
              <p:ext uri="{D42A27DB-BD31-4B8C-83A1-F6EECF244321}">
                <p14:modId xmlns:p14="http://schemas.microsoft.com/office/powerpoint/2010/main" val="2377646813"/>
              </p:ext>
            </p:extLst>
          </p:nvPr>
        </p:nvGraphicFramePr>
        <p:xfrm>
          <a:off x="281178" y="2471069"/>
          <a:ext cx="5447928" cy="35360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24">
            <a:extLst>
              <a:ext uri="{FF2B5EF4-FFF2-40B4-BE49-F238E27FC236}">
                <a16:creationId xmlns:a16="http://schemas.microsoft.com/office/drawing/2014/main" id="{99C09137-1A95-4601-94BC-F9751DCB0EDB}"/>
              </a:ext>
            </a:extLst>
          </p:cNvPr>
          <p:cNvGraphicFramePr>
            <a:graphicFrameLocks/>
          </p:cNvGraphicFramePr>
          <p:nvPr>
            <p:extLst>
              <p:ext uri="{D42A27DB-BD31-4B8C-83A1-F6EECF244321}">
                <p14:modId xmlns:p14="http://schemas.microsoft.com/office/powerpoint/2010/main" val="1450040981"/>
              </p:ext>
            </p:extLst>
          </p:nvPr>
        </p:nvGraphicFramePr>
        <p:xfrm>
          <a:off x="5765210" y="2672954"/>
          <a:ext cx="5502276" cy="35360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119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06007-1F9A-4C50-8E7B-5B93396C5408}"/>
              </a:ext>
            </a:extLst>
          </p:cNvPr>
          <p:cNvSpPr>
            <a:spLocks noGrp="1"/>
          </p:cNvSpPr>
          <p:nvPr>
            <p:ph type="title"/>
          </p:nvPr>
        </p:nvSpPr>
        <p:spPr/>
        <p:txBody>
          <a:bodyPr>
            <a:normAutofit fontScale="90000"/>
          </a:bodyPr>
          <a:lstStyle/>
          <a:p>
            <a:r>
              <a:rPr lang="de-DE" dirty="0"/>
              <a:t>2. The Framework and </a:t>
            </a:r>
            <a:r>
              <a:rPr lang="de-DE" dirty="0" err="1"/>
              <a:t>Dimensions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4" name="Foliennummernplatzhalter 3">
            <a:extLst>
              <a:ext uri="{FF2B5EF4-FFF2-40B4-BE49-F238E27FC236}">
                <a16:creationId xmlns:a16="http://schemas.microsoft.com/office/drawing/2014/main" id="{9C5B950F-50B0-488A-BC6C-60C50A49A67D}"/>
              </a:ext>
            </a:extLst>
          </p:cNvPr>
          <p:cNvSpPr>
            <a:spLocks noGrp="1"/>
          </p:cNvSpPr>
          <p:nvPr>
            <p:ph type="sldNum" sz="quarter" idx="12"/>
          </p:nvPr>
        </p:nvSpPr>
        <p:spPr/>
        <p:txBody>
          <a:bodyPr/>
          <a:lstStyle/>
          <a:p>
            <a:fld id="{B007B441-5312-499D-93C3-6E37886527FA}" type="slidenum">
              <a:rPr lang="it-IT" smtClean="0"/>
              <a:pPr/>
              <a:t>18</a:t>
            </a:fld>
            <a:endParaRPr lang="it-IT" dirty="0"/>
          </a:p>
        </p:txBody>
      </p:sp>
      <p:pic>
        <p:nvPicPr>
          <p:cNvPr id="5" name="Grafik 4">
            <a:extLst>
              <a:ext uri="{FF2B5EF4-FFF2-40B4-BE49-F238E27FC236}">
                <a16:creationId xmlns:a16="http://schemas.microsoft.com/office/drawing/2014/main" id="{83F4DDD2-7141-4E75-87F1-14E3B5F84E21}"/>
              </a:ext>
            </a:extLst>
          </p:cNvPr>
          <p:cNvPicPr>
            <a:picLocks noChangeAspect="1"/>
          </p:cNvPicPr>
          <p:nvPr/>
        </p:nvPicPr>
        <p:blipFill>
          <a:blip r:embed="rId3"/>
          <a:stretch>
            <a:fillRect/>
          </a:stretch>
        </p:blipFill>
        <p:spPr>
          <a:xfrm>
            <a:off x="8218851" y="1499594"/>
            <a:ext cx="3187755" cy="1713382"/>
          </a:xfrm>
          <a:prstGeom prst="rect">
            <a:avLst/>
          </a:prstGeom>
        </p:spPr>
      </p:pic>
      <p:sp>
        <p:nvSpPr>
          <p:cNvPr id="6" name="Ellipse 5">
            <a:extLst>
              <a:ext uri="{FF2B5EF4-FFF2-40B4-BE49-F238E27FC236}">
                <a16:creationId xmlns:a16="http://schemas.microsoft.com/office/drawing/2014/main" id="{8DCC7CBC-835B-4348-B9F9-B1C12DA2411B}"/>
              </a:ext>
            </a:extLst>
          </p:cNvPr>
          <p:cNvSpPr/>
          <p:nvPr/>
        </p:nvSpPr>
        <p:spPr>
          <a:xfrm>
            <a:off x="10332848" y="2675784"/>
            <a:ext cx="1296144" cy="720080"/>
          </a:xfrm>
          <a:prstGeom prst="ellipse">
            <a:avLst/>
          </a:prstGeom>
          <a:noFill/>
          <a:ln>
            <a:solidFill>
              <a:srgbClr val="B7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Inhaltsplatzhalter 2">
            <a:extLst>
              <a:ext uri="{FF2B5EF4-FFF2-40B4-BE49-F238E27FC236}">
                <a16:creationId xmlns:a16="http://schemas.microsoft.com/office/drawing/2014/main" id="{9A28DBE5-8088-4CF0-8A9F-22728C45AA42}"/>
              </a:ext>
            </a:extLst>
          </p:cNvPr>
          <p:cNvSpPr>
            <a:spLocks noGrp="1"/>
          </p:cNvSpPr>
          <p:nvPr>
            <p:ph idx="1"/>
          </p:nvPr>
        </p:nvSpPr>
        <p:spPr>
          <a:xfrm>
            <a:off x="609600" y="1340769"/>
            <a:ext cx="10972800" cy="3672408"/>
          </a:xfrm>
        </p:spPr>
        <p:txBody>
          <a:bodyPr>
            <a:normAutofit fontScale="92500" lnSpcReduction="10000"/>
          </a:bodyPr>
          <a:lstStyle/>
          <a:p>
            <a:pPr marL="0" indent="0">
              <a:buNone/>
            </a:pPr>
            <a:r>
              <a:rPr lang="en-US" b="1" dirty="0">
                <a:solidFill>
                  <a:srgbClr val="B70060"/>
                </a:solidFill>
              </a:rPr>
              <a:t>Coping Capacities</a:t>
            </a:r>
          </a:p>
          <a:p>
            <a:r>
              <a:rPr lang="en-US" sz="2400" dirty="0"/>
              <a:t>Resources and abilities that allow shocks to be faced and </a:t>
            </a:r>
            <a:br>
              <a:rPr lang="en-US" sz="2400" dirty="0"/>
            </a:br>
            <a:r>
              <a:rPr lang="en-US" sz="2400" dirty="0"/>
              <a:t>vulnerabilities to be managed</a:t>
            </a:r>
          </a:p>
          <a:p>
            <a:pPr lvl="1"/>
            <a:r>
              <a:rPr lang="en-US" sz="2000" dirty="0"/>
              <a:t>dormant in times of order, become visible in </a:t>
            </a:r>
            <a:br>
              <a:rPr lang="en-US" sz="2000" dirty="0"/>
            </a:br>
            <a:r>
              <a:rPr lang="en-US" sz="2000" dirty="0"/>
              <a:t>times of disruption (shock) </a:t>
            </a:r>
            <a:r>
              <a:rPr lang="en-US" sz="2000" dirty="0">
                <a:sym typeface="Wingdings" panose="05000000000000000000" pitchFamily="2" charset="2"/>
              </a:rPr>
              <a:t></a:t>
            </a:r>
            <a:r>
              <a:rPr lang="en-US" sz="2000" dirty="0"/>
              <a:t> coping strategies</a:t>
            </a:r>
          </a:p>
          <a:p>
            <a:r>
              <a:rPr lang="en-US" sz="2400" dirty="0"/>
              <a:t>Three types of coping capacities</a:t>
            </a:r>
          </a:p>
          <a:p>
            <a:pPr lvl="1"/>
            <a:r>
              <a:rPr lang="en-US" sz="1800" dirty="0"/>
              <a:t>Buffering capacity: ability to absorb the impact of a shock without changes in its structure or function (e.g. use of reserves, virement, slack resources)</a:t>
            </a:r>
          </a:p>
          <a:p>
            <a:pPr lvl="1"/>
            <a:r>
              <a:rPr lang="en-US" sz="1800" dirty="0"/>
              <a:t>Adapting capacity: ability to implement incremental changes to extant structures and functions without changing underlying principles, culture, values</a:t>
            </a:r>
          </a:p>
          <a:p>
            <a:pPr lvl="1"/>
            <a:r>
              <a:rPr lang="en-US" sz="1800" dirty="0"/>
              <a:t>Transformative capacity: ability to implement  radical changes, characterized by new ‘rules of the game’, i.e., changes in the structure, function, goals and values of the LG</a:t>
            </a:r>
          </a:p>
        </p:txBody>
      </p:sp>
      <p:sp>
        <p:nvSpPr>
          <p:cNvPr id="8" name="Rettangolo 9">
            <a:extLst>
              <a:ext uri="{FF2B5EF4-FFF2-40B4-BE49-F238E27FC236}">
                <a16:creationId xmlns:a16="http://schemas.microsoft.com/office/drawing/2014/main" id="{D9956B23-EB1B-4247-9FC1-069F37C67EAD}"/>
              </a:ext>
            </a:extLst>
          </p:cNvPr>
          <p:cNvSpPr/>
          <p:nvPr/>
        </p:nvSpPr>
        <p:spPr>
          <a:xfrm>
            <a:off x="1127448" y="5013177"/>
            <a:ext cx="4968552" cy="830997"/>
          </a:xfrm>
          <a:prstGeom prst="rect">
            <a:avLst/>
          </a:prstGeom>
          <a:solidFill>
            <a:srgbClr val="376092">
              <a:alpha val="20000"/>
            </a:srgbClr>
          </a:solidFill>
        </p:spPr>
        <p:txBody>
          <a:bodyPr wrap="square">
            <a:spAutoFit/>
          </a:bodyPr>
          <a:lstStyle/>
          <a:p>
            <a:pPr>
              <a:spcBef>
                <a:spcPts val="1200"/>
              </a:spcBef>
            </a:pPr>
            <a:r>
              <a:rPr lang="en-GB" sz="1600" i="1" dirty="0">
                <a:cs typeface="Arial" panose="020B0604020202020204" pitchFamily="34" charset="0"/>
              </a:rPr>
              <a:t>“When the crisis came in 2007/2008, we immediately tried to reduce our spending […] to defer investments or maintenance.” (CFO, A3)</a:t>
            </a:r>
            <a:endParaRPr lang="it-IT" sz="1600" i="1" dirty="0">
              <a:cs typeface="Arial" panose="020B0604020202020204" pitchFamily="34" charset="0"/>
            </a:endParaRPr>
          </a:p>
        </p:txBody>
      </p:sp>
      <p:sp>
        <p:nvSpPr>
          <p:cNvPr id="9" name="Rettangolo 6">
            <a:extLst>
              <a:ext uri="{FF2B5EF4-FFF2-40B4-BE49-F238E27FC236}">
                <a16:creationId xmlns:a16="http://schemas.microsoft.com/office/drawing/2014/main" id="{F0F581A4-CC5E-4755-86AC-99E4A1ADC5F9}"/>
              </a:ext>
            </a:extLst>
          </p:cNvPr>
          <p:cNvSpPr/>
          <p:nvPr/>
        </p:nvSpPr>
        <p:spPr>
          <a:xfrm>
            <a:off x="6339206" y="4995863"/>
            <a:ext cx="4968552" cy="1323439"/>
          </a:xfrm>
          <a:prstGeom prst="rect">
            <a:avLst/>
          </a:prstGeom>
          <a:solidFill>
            <a:srgbClr val="376092">
              <a:alpha val="20000"/>
            </a:srgbClr>
          </a:solidFill>
        </p:spPr>
        <p:txBody>
          <a:bodyPr wrap="square">
            <a:spAutoFit/>
          </a:bodyPr>
          <a:lstStyle/>
          <a:p>
            <a:pPr>
              <a:spcBef>
                <a:spcPts val="1200"/>
              </a:spcBef>
            </a:pPr>
            <a:r>
              <a:rPr lang="en-GB" sz="1600" i="1" dirty="0">
                <a:cs typeface="Arial" panose="020B0604020202020204" pitchFamily="34" charset="0"/>
              </a:rPr>
              <a:t> “What we are trying to do is move our budget setting process to being more outcome based, and trying to refocus the money left on our most vulnerable within the town, on the services we have to provide for those who can’t provide for themselves.” </a:t>
            </a:r>
            <a:r>
              <a:rPr lang="en-US" sz="1600" i="1" dirty="0">
                <a:cs typeface="Arial" panose="020B0604020202020204" pitchFamily="34" charset="0"/>
              </a:rPr>
              <a:t>(CFO, E2)</a:t>
            </a:r>
          </a:p>
        </p:txBody>
      </p:sp>
      <p:sp>
        <p:nvSpPr>
          <p:cNvPr id="10" name="Rettangolo 8">
            <a:extLst>
              <a:ext uri="{FF2B5EF4-FFF2-40B4-BE49-F238E27FC236}">
                <a16:creationId xmlns:a16="http://schemas.microsoft.com/office/drawing/2014/main" id="{2BB0C1EC-A485-4D10-ADA6-AA25368287DD}"/>
              </a:ext>
            </a:extLst>
          </p:cNvPr>
          <p:cNvSpPr/>
          <p:nvPr/>
        </p:nvSpPr>
        <p:spPr>
          <a:xfrm>
            <a:off x="1719637" y="5934170"/>
            <a:ext cx="4680520" cy="830997"/>
          </a:xfrm>
          <a:prstGeom prst="rect">
            <a:avLst/>
          </a:prstGeom>
          <a:solidFill>
            <a:srgbClr val="376092">
              <a:alpha val="20000"/>
            </a:srgbClr>
          </a:solidFill>
        </p:spPr>
        <p:txBody>
          <a:bodyPr wrap="square">
            <a:spAutoFit/>
          </a:bodyPr>
          <a:lstStyle/>
          <a:p>
            <a:pPr>
              <a:spcBef>
                <a:spcPts val="1200"/>
              </a:spcBef>
            </a:pPr>
            <a:r>
              <a:rPr lang="en-US" sz="1600" i="1" dirty="0">
                <a:cs typeface="Arial" panose="020B0604020202020204" pitchFamily="34" charset="0"/>
              </a:rPr>
              <a:t>“I would say our goals have kind have turned around that we are trying to make sure we are generating income and that we are self-sufficient.” (CFO, E2) </a:t>
            </a:r>
            <a:endParaRPr lang="it-IT" sz="1600" i="1" dirty="0">
              <a:cs typeface="Arial" panose="020B0604020202020204" pitchFamily="34" charset="0"/>
            </a:endParaRPr>
          </a:p>
        </p:txBody>
      </p:sp>
    </p:spTree>
    <p:extLst>
      <p:ext uri="{BB962C8B-B14F-4D97-AF65-F5344CB8AC3E}">
        <p14:creationId xmlns:p14="http://schemas.microsoft.com/office/powerpoint/2010/main" val="1839011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F06EA52-CDBC-4B6C-896B-047F6072145B}"/>
              </a:ext>
            </a:extLst>
          </p:cNvPr>
          <p:cNvPicPr>
            <a:picLocks noChangeAspect="1"/>
          </p:cNvPicPr>
          <p:nvPr/>
        </p:nvPicPr>
        <p:blipFill rotWithShape="1">
          <a:blip r:embed="rId3"/>
          <a:srcRect l="1024" t="2873" r="7908" b="2057"/>
          <a:stretch/>
        </p:blipFill>
        <p:spPr>
          <a:xfrm>
            <a:off x="3575721" y="1340768"/>
            <a:ext cx="6408712" cy="5497666"/>
          </a:xfrm>
          <a:prstGeom prst="rect">
            <a:avLst/>
          </a:prstGeom>
        </p:spPr>
      </p:pic>
      <p:sp>
        <p:nvSpPr>
          <p:cNvPr id="2" name="Titel 1">
            <a:extLst>
              <a:ext uri="{FF2B5EF4-FFF2-40B4-BE49-F238E27FC236}">
                <a16:creationId xmlns:a16="http://schemas.microsoft.com/office/drawing/2014/main" id="{0216ECEB-272D-4531-A145-614622356830}"/>
              </a:ext>
            </a:extLst>
          </p:cNvPr>
          <p:cNvSpPr>
            <a:spLocks noGrp="1"/>
          </p:cNvSpPr>
          <p:nvPr>
            <p:ph type="title"/>
          </p:nvPr>
        </p:nvSpPr>
        <p:spPr/>
        <p:txBody>
          <a:bodyPr>
            <a:normAutofit fontScale="90000"/>
          </a:bodyPr>
          <a:lstStyle/>
          <a:p>
            <a:r>
              <a:rPr lang="de-DE" dirty="0"/>
              <a:t>2. The Framework and </a:t>
            </a:r>
            <a:r>
              <a:rPr lang="de-DE" dirty="0" err="1"/>
              <a:t>Dimensions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127CC42D-3946-45A3-A57D-B434BBCE424A}"/>
              </a:ext>
            </a:extLst>
          </p:cNvPr>
          <p:cNvSpPr>
            <a:spLocks noGrp="1"/>
          </p:cNvSpPr>
          <p:nvPr>
            <p:ph idx="1"/>
          </p:nvPr>
        </p:nvSpPr>
        <p:spPr>
          <a:xfrm>
            <a:off x="609600" y="1340768"/>
            <a:ext cx="10992000" cy="4464497"/>
          </a:xfrm>
        </p:spPr>
        <p:txBody>
          <a:bodyPr>
            <a:normAutofit/>
          </a:bodyPr>
          <a:lstStyle/>
          <a:p>
            <a:r>
              <a:rPr lang="de-DE" b="1" dirty="0">
                <a:solidFill>
                  <a:srgbClr val="B70060"/>
                </a:solidFill>
              </a:rPr>
              <a:t>Coping </a:t>
            </a:r>
            <a:r>
              <a:rPr lang="de-DE" b="1" dirty="0" err="1">
                <a:solidFill>
                  <a:srgbClr val="B70060"/>
                </a:solidFill>
              </a:rPr>
              <a:t>Capacities</a:t>
            </a:r>
            <a:endParaRPr lang="de-DE" dirty="0"/>
          </a:p>
        </p:txBody>
      </p:sp>
      <p:sp>
        <p:nvSpPr>
          <p:cNvPr id="4" name="Foliennummernplatzhalter 3">
            <a:extLst>
              <a:ext uri="{FF2B5EF4-FFF2-40B4-BE49-F238E27FC236}">
                <a16:creationId xmlns:a16="http://schemas.microsoft.com/office/drawing/2014/main" id="{F4CAC35A-3E13-4A0D-B68F-BC71EA5B9F8D}"/>
              </a:ext>
            </a:extLst>
          </p:cNvPr>
          <p:cNvSpPr>
            <a:spLocks noGrp="1"/>
          </p:cNvSpPr>
          <p:nvPr>
            <p:ph type="sldNum" sz="quarter" idx="12"/>
          </p:nvPr>
        </p:nvSpPr>
        <p:spPr/>
        <p:txBody>
          <a:bodyPr/>
          <a:lstStyle/>
          <a:p>
            <a:fld id="{B007B441-5312-499D-93C3-6E37886527FA}" type="slidenum">
              <a:rPr lang="it-IT" smtClean="0"/>
              <a:pPr/>
              <a:t>19</a:t>
            </a:fld>
            <a:endParaRPr lang="it-IT" dirty="0"/>
          </a:p>
        </p:txBody>
      </p:sp>
    </p:spTree>
    <p:extLst>
      <p:ext uri="{BB962C8B-B14F-4D97-AF65-F5344CB8AC3E}">
        <p14:creationId xmlns:p14="http://schemas.microsoft.com/office/powerpoint/2010/main" val="2164483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CE0D8-81A3-412A-8FE0-A0F6069FEC37}"/>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D5CC5CFA-FCD1-42AF-A31F-AB27104EC27D}"/>
              </a:ext>
            </a:extLst>
          </p:cNvPr>
          <p:cNvSpPr>
            <a:spLocks noGrp="1"/>
          </p:cNvSpPr>
          <p:nvPr>
            <p:ph idx="1"/>
          </p:nvPr>
        </p:nvSpPr>
        <p:spPr>
          <a:xfrm>
            <a:off x="609600" y="1340768"/>
            <a:ext cx="10972800" cy="5040560"/>
          </a:xfrm>
        </p:spPr>
        <p:txBody>
          <a:bodyPr>
            <a:normAutofit/>
          </a:bodyPr>
          <a:lstStyle/>
          <a:p>
            <a:pPr marL="514350" indent="-514350">
              <a:lnSpc>
                <a:spcPct val="150000"/>
              </a:lnSpc>
              <a:buFont typeface="+mj-lt"/>
              <a:buAutoNum type="arabicPeriod"/>
            </a:pPr>
            <a:r>
              <a:rPr lang="de-DE" dirty="0"/>
              <a:t>Research on </a:t>
            </a:r>
            <a:r>
              <a:rPr lang="de-DE" dirty="0" err="1"/>
              <a:t>Governmental</a:t>
            </a:r>
            <a:r>
              <a:rPr lang="de-DE" dirty="0"/>
              <a:t> Financial </a:t>
            </a:r>
            <a:r>
              <a:rPr lang="de-DE" dirty="0" err="1"/>
              <a:t>Resilience</a:t>
            </a:r>
            <a:endParaRPr lang="de-DE" dirty="0"/>
          </a:p>
          <a:p>
            <a:pPr marL="514350" indent="-514350">
              <a:lnSpc>
                <a:spcPct val="150000"/>
              </a:lnSpc>
              <a:buFont typeface="+mj-lt"/>
              <a:buAutoNum type="arabicPeriod"/>
            </a:pPr>
            <a:r>
              <a:rPr lang="de-DE" dirty="0"/>
              <a:t>The Framework and </a:t>
            </a:r>
            <a:r>
              <a:rPr lang="de-DE" dirty="0" err="1"/>
              <a:t>Dimensions</a:t>
            </a:r>
            <a:r>
              <a:rPr lang="de-DE" dirty="0"/>
              <a:t> </a:t>
            </a:r>
            <a:r>
              <a:rPr lang="de-DE" dirty="0" err="1"/>
              <a:t>of</a:t>
            </a:r>
            <a:r>
              <a:rPr lang="de-DE" dirty="0"/>
              <a:t> </a:t>
            </a:r>
            <a:r>
              <a:rPr lang="de-DE" dirty="0" err="1"/>
              <a:t>Governmental</a:t>
            </a:r>
            <a:r>
              <a:rPr lang="de-DE" dirty="0"/>
              <a:t> Financial </a:t>
            </a:r>
            <a:r>
              <a:rPr lang="de-DE" dirty="0" err="1"/>
              <a:t>Resilience</a:t>
            </a:r>
            <a:endParaRPr lang="de-DE" dirty="0"/>
          </a:p>
          <a:p>
            <a:pPr marL="514350" indent="-514350">
              <a:lnSpc>
                <a:spcPct val="150000"/>
              </a:lnSpc>
              <a:buFont typeface="+mj-lt"/>
              <a:buAutoNum type="arabicPeriod"/>
            </a:pPr>
            <a:r>
              <a:rPr lang="de-DE" dirty="0"/>
              <a:t>Patterns and </a:t>
            </a:r>
            <a:r>
              <a:rPr lang="de-DE" dirty="0" err="1"/>
              <a:t>Consequences</a:t>
            </a:r>
            <a:r>
              <a:rPr lang="de-DE" dirty="0"/>
              <a:t> </a:t>
            </a:r>
            <a:r>
              <a:rPr lang="de-DE" dirty="0" err="1"/>
              <a:t>of</a:t>
            </a:r>
            <a:r>
              <a:rPr lang="de-DE" dirty="0"/>
              <a:t> </a:t>
            </a:r>
            <a:r>
              <a:rPr lang="de-DE" dirty="0" err="1"/>
              <a:t>Governmental</a:t>
            </a:r>
            <a:r>
              <a:rPr lang="de-DE" dirty="0"/>
              <a:t> Financial </a:t>
            </a:r>
            <a:r>
              <a:rPr lang="de-DE" dirty="0" err="1"/>
              <a:t>Resilience</a:t>
            </a:r>
            <a:endParaRPr lang="de-DE" dirty="0"/>
          </a:p>
          <a:p>
            <a:pPr marL="514350" indent="-514350">
              <a:lnSpc>
                <a:spcPct val="150000"/>
              </a:lnSpc>
              <a:buFont typeface="+mj-lt"/>
              <a:buAutoNum type="arabicPeriod"/>
            </a:pPr>
            <a:r>
              <a:rPr lang="de-DE" dirty="0" err="1"/>
              <a:t>Reflections</a:t>
            </a:r>
            <a:endParaRPr lang="de-DE" dirty="0"/>
          </a:p>
          <a:p>
            <a:pPr marL="514350" indent="-514350">
              <a:lnSpc>
                <a:spcPct val="150000"/>
              </a:lnSpc>
              <a:buFont typeface="+mj-lt"/>
              <a:buAutoNum type="arabicPeriod"/>
            </a:pPr>
            <a:endParaRPr lang="de-DE" dirty="0"/>
          </a:p>
          <a:p>
            <a:pPr>
              <a:lnSpc>
                <a:spcPct val="150000"/>
              </a:lnSpc>
            </a:pPr>
            <a:endParaRPr lang="de-DE" dirty="0"/>
          </a:p>
        </p:txBody>
      </p:sp>
      <p:sp>
        <p:nvSpPr>
          <p:cNvPr id="4" name="Slide Number Placeholder 3">
            <a:extLst>
              <a:ext uri="{FF2B5EF4-FFF2-40B4-BE49-F238E27FC236}">
                <a16:creationId xmlns:a16="http://schemas.microsoft.com/office/drawing/2014/main" id="{7FA6DA43-8F41-48BA-99CA-54F64FFFA623}"/>
              </a:ext>
            </a:extLst>
          </p:cNvPr>
          <p:cNvSpPr>
            <a:spLocks noGrp="1"/>
          </p:cNvSpPr>
          <p:nvPr>
            <p:ph type="sldNum" sz="quarter" idx="12"/>
          </p:nvPr>
        </p:nvSpPr>
        <p:spPr/>
        <p:txBody>
          <a:bodyPr/>
          <a:lstStyle/>
          <a:p>
            <a:fld id="{B007B441-5312-499D-93C3-6E37886527FA}" type="slidenum">
              <a:rPr lang="it-IT" smtClean="0"/>
              <a:pPr/>
              <a:t>2</a:t>
            </a:fld>
            <a:endParaRPr lang="it-IT"/>
          </a:p>
        </p:txBody>
      </p:sp>
    </p:spTree>
    <p:extLst>
      <p:ext uri="{BB962C8B-B14F-4D97-AF65-F5344CB8AC3E}">
        <p14:creationId xmlns:p14="http://schemas.microsoft.com/office/powerpoint/2010/main" val="185196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6ECEB-272D-4531-A145-614622356830}"/>
              </a:ext>
            </a:extLst>
          </p:cNvPr>
          <p:cNvSpPr>
            <a:spLocks noGrp="1"/>
          </p:cNvSpPr>
          <p:nvPr>
            <p:ph type="title"/>
          </p:nvPr>
        </p:nvSpPr>
        <p:spPr/>
        <p:txBody>
          <a:bodyPr>
            <a:normAutofit fontScale="90000"/>
          </a:bodyPr>
          <a:lstStyle/>
          <a:p>
            <a:r>
              <a:rPr lang="de-DE" dirty="0"/>
              <a:t>2. The Framework and </a:t>
            </a:r>
            <a:r>
              <a:rPr lang="de-DE" dirty="0" err="1"/>
              <a:t>Dimensions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127CC42D-3946-45A3-A57D-B434BBCE424A}"/>
              </a:ext>
            </a:extLst>
          </p:cNvPr>
          <p:cNvSpPr>
            <a:spLocks noGrp="1"/>
          </p:cNvSpPr>
          <p:nvPr>
            <p:ph idx="1"/>
          </p:nvPr>
        </p:nvSpPr>
        <p:spPr/>
        <p:txBody>
          <a:bodyPr/>
          <a:lstStyle/>
          <a:p>
            <a:r>
              <a:rPr lang="de-DE" b="1" dirty="0">
                <a:solidFill>
                  <a:srgbClr val="B70060"/>
                </a:solidFill>
              </a:rPr>
              <a:t>Coping </a:t>
            </a:r>
            <a:r>
              <a:rPr lang="de-DE" b="1" dirty="0" err="1">
                <a:solidFill>
                  <a:srgbClr val="B70060"/>
                </a:solidFill>
              </a:rPr>
              <a:t>Capacities</a:t>
            </a:r>
            <a:endParaRPr lang="de-DE" dirty="0"/>
          </a:p>
        </p:txBody>
      </p:sp>
      <p:sp>
        <p:nvSpPr>
          <p:cNvPr id="4" name="Foliennummernplatzhalter 3">
            <a:extLst>
              <a:ext uri="{FF2B5EF4-FFF2-40B4-BE49-F238E27FC236}">
                <a16:creationId xmlns:a16="http://schemas.microsoft.com/office/drawing/2014/main" id="{F4CAC35A-3E13-4A0D-B68F-BC71EA5B9F8D}"/>
              </a:ext>
            </a:extLst>
          </p:cNvPr>
          <p:cNvSpPr>
            <a:spLocks noGrp="1"/>
          </p:cNvSpPr>
          <p:nvPr>
            <p:ph type="sldNum" sz="quarter" idx="12"/>
          </p:nvPr>
        </p:nvSpPr>
        <p:spPr/>
        <p:txBody>
          <a:bodyPr/>
          <a:lstStyle/>
          <a:p>
            <a:fld id="{B007B441-5312-499D-93C3-6E37886527FA}" type="slidenum">
              <a:rPr lang="it-IT" smtClean="0"/>
              <a:pPr/>
              <a:t>20</a:t>
            </a:fld>
            <a:endParaRPr lang="it-IT" dirty="0"/>
          </a:p>
        </p:txBody>
      </p:sp>
      <p:pic>
        <p:nvPicPr>
          <p:cNvPr id="5" name="Grafik 4">
            <a:extLst>
              <a:ext uri="{FF2B5EF4-FFF2-40B4-BE49-F238E27FC236}">
                <a16:creationId xmlns:a16="http://schemas.microsoft.com/office/drawing/2014/main" id="{9047DE72-9935-4EBB-BF59-01407373DDBB}"/>
              </a:ext>
            </a:extLst>
          </p:cNvPr>
          <p:cNvPicPr>
            <a:picLocks noChangeAspect="1"/>
          </p:cNvPicPr>
          <p:nvPr/>
        </p:nvPicPr>
        <p:blipFill rotWithShape="1">
          <a:blip r:embed="rId3"/>
          <a:srcRect l="1966" t="1117" r="2681" b="10444"/>
          <a:stretch/>
        </p:blipFill>
        <p:spPr>
          <a:xfrm>
            <a:off x="3647728" y="1376865"/>
            <a:ext cx="6984776" cy="5328592"/>
          </a:xfrm>
          <a:prstGeom prst="rect">
            <a:avLst/>
          </a:prstGeom>
        </p:spPr>
      </p:pic>
    </p:spTree>
    <p:extLst>
      <p:ext uri="{BB962C8B-B14F-4D97-AF65-F5344CB8AC3E}">
        <p14:creationId xmlns:p14="http://schemas.microsoft.com/office/powerpoint/2010/main" val="1069320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6ECEB-272D-4531-A145-614622356830}"/>
              </a:ext>
            </a:extLst>
          </p:cNvPr>
          <p:cNvSpPr>
            <a:spLocks noGrp="1"/>
          </p:cNvSpPr>
          <p:nvPr>
            <p:ph type="title"/>
          </p:nvPr>
        </p:nvSpPr>
        <p:spPr/>
        <p:txBody>
          <a:bodyPr>
            <a:normAutofit fontScale="90000"/>
          </a:bodyPr>
          <a:lstStyle/>
          <a:p>
            <a:r>
              <a:rPr lang="de-DE" dirty="0"/>
              <a:t>2. The Framework and </a:t>
            </a:r>
            <a:r>
              <a:rPr lang="de-DE" dirty="0" err="1"/>
              <a:t>Dimensions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127CC42D-3946-45A3-A57D-B434BBCE424A}"/>
              </a:ext>
            </a:extLst>
          </p:cNvPr>
          <p:cNvSpPr>
            <a:spLocks noGrp="1"/>
          </p:cNvSpPr>
          <p:nvPr>
            <p:ph idx="1"/>
          </p:nvPr>
        </p:nvSpPr>
        <p:spPr/>
        <p:txBody>
          <a:bodyPr/>
          <a:lstStyle/>
          <a:p>
            <a:r>
              <a:rPr lang="de-DE" b="1" dirty="0">
                <a:solidFill>
                  <a:srgbClr val="B70060"/>
                </a:solidFill>
              </a:rPr>
              <a:t>Coping </a:t>
            </a:r>
            <a:r>
              <a:rPr lang="de-DE" b="1" dirty="0" err="1">
                <a:solidFill>
                  <a:srgbClr val="B70060"/>
                </a:solidFill>
              </a:rPr>
              <a:t>Capacities</a:t>
            </a:r>
            <a:endParaRPr lang="de-DE" dirty="0"/>
          </a:p>
        </p:txBody>
      </p:sp>
      <p:sp>
        <p:nvSpPr>
          <p:cNvPr id="4" name="Foliennummernplatzhalter 3">
            <a:extLst>
              <a:ext uri="{FF2B5EF4-FFF2-40B4-BE49-F238E27FC236}">
                <a16:creationId xmlns:a16="http://schemas.microsoft.com/office/drawing/2014/main" id="{F4CAC35A-3E13-4A0D-B68F-BC71EA5B9F8D}"/>
              </a:ext>
            </a:extLst>
          </p:cNvPr>
          <p:cNvSpPr>
            <a:spLocks noGrp="1"/>
          </p:cNvSpPr>
          <p:nvPr>
            <p:ph type="sldNum" sz="quarter" idx="12"/>
          </p:nvPr>
        </p:nvSpPr>
        <p:spPr/>
        <p:txBody>
          <a:bodyPr/>
          <a:lstStyle/>
          <a:p>
            <a:fld id="{B007B441-5312-499D-93C3-6E37886527FA}" type="slidenum">
              <a:rPr lang="it-IT" smtClean="0"/>
              <a:pPr/>
              <a:t>21</a:t>
            </a:fld>
            <a:endParaRPr lang="it-IT" dirty="0"/>
          </a:p>
        </p:txBody>
      </p:sp>
      <p:pic>
        <p:nvPicPr>
          <p:cNvPr id="5" name="Grafik 4">
            <a:extLst>
              <a:ext uri="{FF2B5EF4-FFF2-40B4-BE49-F238E27FC236}">
                <a16:creationId xmlns:a16="http://schemas.microsoft.com/office/drawing/2014/main" id="{B8EF7B11-EA31-41FA-BDB6-FB8FEE60E0B3}"/>
              </a:ext>
            </a:extLst>
          </p:cNvPr>
          <p:cNvPicPr>
            <a:picLocks noChangeAspect="1"/>
          </p:cNvPicPr>
          <p:nvPr/>
        </p:nvPicPr>
        <p:blipFill rotWithShape="1">
          <a:blip r:embed="rId3"/>
          <a:srcRect l="7885" t="3056" r="9324" b="5353"/>
          <a:stretch/>
        </p:blipFill>
        <p:spPr>
          <a:xfrm>
            <a:off x="3791744" y="1340769"/>
            <a:ext cx="6048672" cy="5497666"/>
          </a:xfrm>
          <a:prstGeom prst="rect">
            <a:avLst/>
          </a:prstGeom>
        </p:spPr>
      </p:pic>
    </p:spTree>
    <p:extLst>
      <p:ext uri="{BB962C8B-B14F-4D97-AF65-F5344CB8AC3E}">
        <p14:creationId xmlns:p14="http://schemas.microsoft.com/office/powerpoint/2010/main" val="3761605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2D44D-C7E6-4FA5-9CBC-9EC62F67EB46}"/>
              </a:ext>
            </a:extLst>
          </p:cNvPr>
          <p:cNvSpPr>
            <a:spLocks noGrp="1"/>
          </p:cNvSpPr>
          <p:nvPr>
            <p:ph type="title"/>
          </p:nvPr>
        </p:nvSpPr>
        <p:spPr/>
        <p:txBody>
          <a:bodyPr>
            <a:normAutofit fontScale="90000"/>
          </a:bodyPr>
          <a:lstStyle/>
          <a:p>
            <a:r>
              <a:rPr lang="de-DE" dirty="0"/>
              <a:t>3. Patterns and </a:t>
            </a:r>
            <a:r>
              <a:rPr lang="de-DE" dirty="0" err="1"/>
              <a:t>Consequences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F597F1C0-3129-4CB0-874C-C3D3DE11A40A}"/>
              </a:ext>
            </a:extLst>
          </p:cNvPr>
          <p:cNvSpPr>
            <a:spLocks noGrp="1"/>
          </p:cNvSpPr>
          <p:nvPr>
            <p:ph idx="1"/>
          </p:nvPr>
        </p:nvSpPr>
        <p:spPr/>
        <p:txBody>
          <a:bodyPr/>
          <a:lstStyle/>
          <a:p>
            <a:r>
              <a:rPr lang="de-DE" dirty="0"/>
              <a:t>Patterns </a:t>
            </a:r>
            <a:r>
              <a:rPr lang="de-DE" dirty="0" err="1"/>
              <a:t>of</a:t>
            </a:r>
            <a:r>
              <a:rPr lang="de-DE" dirty="0"/>
              <a:t> </a:t>
            </a:r>
            <a:r>
              <a:rPr lang="de-DE" dirty="0" err="1"/>
              <a:t>Governmental</a:t>
            </a:r>
            <a:r>
              <a:rPr lang="de-DE" dirty="0"/>
              <a:t> Financial </a:t>
            </a:r>
            <a:r>
              <a:rPr lang="de-DE" dirty="0" err="1"/>
              <a:t>Resilience</a:t>
            </a:r>
            <a:endParaRPr lang="de-DE" dirty="0"/>
          </a:p>
        </p:txBody>
      </p:sp>
      <p:cxnSp>
        <p:nvCxnSpPr>
          <p:cNvPr id="7" name="Connettore 2 39">
            <a:extLst>
              <a:ext uri="{FF2B5EF4-FFF2-40B4-BE49-F238E27FC236}">
                <a16:creationId xmlns:a16="http://schemas.microsoft.com/office/drawing/2014/main" id="{0F6B30A9-DFD9-459E-A35E-50AF3D2047C3}"/>
              </a:ext>
            </a:extLst>
          </p:cNvPr>
          <p:cNvCxnSpPr>
            <a:cxnSpLocks/>
          </p:cNvCxnSpPr>
          <p:nvPr/>
        </p:nvCxnSpPr>
        <p:spPr>
          <a:xfrm flipH="1">
            <a:off x="6994853" y="5345776"/>
            <a:ext cx="5101" cy="171610"/>
          </a:xfrm>
          <a:prstGeom prst="straightConnector1">
            <a:avLst/>
          </a:prstGeom>
          <a:ln>
            <a:solidFill>
              <a:srgbClr val="2D78A2"/>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grpSp>
        <p:nvGrpSpPr>
          <p:cNvPr id="9" name="Group 71">
            <a:extLst>
              <a:ext uri="{FF2B5EF4-FFF2-40B4-BE49-F238E27FC236}">
                <a16:creationId xmlns:a16="http://schemas.microsoft.com/office/drawing/2014/main" id="{EE4424C3-E0E8-462A-94E4-54D76E7A67A0}"/>
              </a:ext>
            </a:extLst>
          </p:cNvPr>
          <p:cNvGrpSpPr/>
          <p:nvPr/>
        </p:nvGrpSpPr>
        <p:grpSpPr>
          <a:xfrm>
            <a:off x="1559496" y="2341597"/>
            <a:ext cx="6652835" cy="3629798"/>
            <a:chOff x="709609" y="1829197"/>
            <a:chExt cx="6432010" cy="3629798"/>
          </a:xfrm>
          <a:solidFill>
            <a:schemeClr val="accent1">
              <a:lumMod val="75000"/>
            </a:schemeClr>
          </a:solidFill>
        </p:grpSpPr>
        <p:sp>
          <p:nvSpPr>
            <p:cNvPr id="10" name="Rettangolo arrotondato 14">
              <a:extLst>
                <a:ext uri="{FF2B5EF4-FFF2-40B4-BE49-F238E27FC236}">
                  <a16:creationId xmlns:a16="http://schemas.microsoft.com/office/drawing/2014/main" id="{54794864-2068-4995-8974-F99A583E29EB}"/>
                </a:ext>
              </a:extLst>
            </p:cNvPr>
            <p:cNvSpPr/>
            <p:nvPr/>
          </p:nvSpPr>
          <p:spPr>
            <a:xfrm>
              <a:off x="5521619" y="1829197"/>
              <a:ext cx="1620000" cy="828000"/>
            </a:xfrm>
            <a:prstGeom prst="roundRect">
              <a:avLst/>
            </a:prstGeom>
            <a:solidFill>
              <a:schemeClr val="accent1">
                <a:lumMod val="75000"/>
              </a:schemeClr>
            </a:solidFill>
            <a:ln w="25400">
              <a:noFill/>
              <a:prstDash val="dash"/>
              <a:headEnd type="none" w="lg"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600" dirty="0" err="1">
                  <a:solidFill>
                    <a:schemeClr val="bg1"/>
                  </a:solidFill>
                  <a:latin typeface="Calibri" panose="020F0502020204030204" pitchFamily="34" charset="0"/>
                  <a:cs typeface="Calibri" panose="020F0502020204030204" pitchFamily="34" charset="0"/>
                </a:rPr>
                <a:t>Anticipatory</a:t>
              </a:r>
              <a:r>
                <a:rPr lang="it-IT" sz="1600" dirty="0">
                  <a:solidFill>
                    <a:schemeClr val="bg1"/>
                  </a:solidFill>
                  <a:latin typeface="Calibri" panose="020F0502020204030204" pitchFamily="34" charset="0"/>
                  <a:cs typeface="Calibri" panose="020F0502020204030204" pitchFamily="34" charset="0"/>
                </a:rPr>
                <a:t> </a:t>
              </a:r>
              <a:r>
                <a:rPr lang="it-IT" sz="1600" dirty="0" err="1">
                  <a:solidFill>
                    <a:schemeClr val="bg1"/>
                  </a:solidFill>
                  <a:latin typeface="Calibri" panose="020F0502020204030204" pitchFamily="34" charset="0"/>
                  <a:cs typeface="Calibri" panose="020F0502020204030204" pitchFamily="34" charset="0"/>
                </a:rPr>
                <a:t>Capacities</a:t>
              </a:r>
              <a:endParaRPr lang="it-IT" sz="1600" dirty="0">
                <a:solidFill>
                  <a:schemeClr val="bg1"/>
                </a:solidFill>
                <a:latin typeface="Calibri" panose="020F0502020204030204" pitchFamily="34" charset="0"/>
                <a:cs typeface="Calibri" panose="020F0502020204030204" pitchFamily="34" charset="0"/>
              </a:endParaRPr>
            </a:p>
          </p:txBody>
        </p:sp>
        <p:cxnSp>
          <p:nvCxnSpPr>
            <p:cNvPr id="11" name="Connettore 2 16">
              <a:extLst>
                <a:ext uri="{FF2B5EF4-FFF2-40B4-BE49-F238E27FC236}">
                  <a16:creationId xmlns:a16="http://schemas.microsoft.com/office/drawing/2014/main" id="{2E6830ED-D39E-40B9-A9C1-838ABB2BD746}"/>
                </a:ext>
              </a:extLst>
            </p:cNvPr>
            <p:cNvCxnSpPr>
              <a:cxnSpLocks/>
              <a:stCxn id="20" idx="3"/>
              <a:endCxn id="19" idx="1"/>
            </p:cNvCxnSpPr>
            <p:nvPr/>
          </p:nvCxnSpPr>
          <p:spPr>
            <a:xfrm>
              <a:off x="2492606" y="3616815"/>
              <a:ext cx="1590313" cy="4805"/>
            </a:xfrm>
            <a:prstGeom prst="straightConnector1">
              <a:avLst/>
            </a:prstGeom>
            <a:solidFill>
              <a:schemeClr val="accent1">
                <a:lumMod val="75000"/>
              </a:schemeClr>
            </a:solidFill>
            <a:ln w="25400">
              <a:solidFill>
                <a:srgbClr val="009999"/>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sp>
          <p:nvSpPr>
            <p:cNvPr id="12" name="Rettangolo arrotondato 28">
              <a:extLst>
                <a:ext uri="{FF2B5EF4-FFF2-40B4-BE49-F238E27FC236}">
                  <a16:creationId xmlns:a16="http://schemas.microsoft.com/office/drawing/2014/main" id="{BEF775BF-35D6-4F57-9F2A-C760109B2224}"/>
                </a:ext>
              </a:extLst>
            </p:cNvPr>
            <p:cNvSpPr/>
            <p:nvPr/>
          </p:nvSpPr>
          <p:spPr>
            <a:xfrm>
              <a:off x="5521619" y="4630995"/>
              <a:ext cx="1620000" cy="828000"/>
            </a:xfrm>
            <a:prstGeom prst="roundRect">
              <a:avLst/>
            </a:prstGeom>
            <a:solidFill>
              <a:schemeClr val="accent1">
                <a:lumMod val="75000"/>
              </a:schemeClr>
            </a:solidFill>
            <a:ln w="25400">
              <a:noFill/>
              <a:prstDash val="dash"/>
              <a:headEnd type="none" w="lg"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600" dirty="0" err="1">
                  <a:solidFill>
                    <a:schemeClr val="bg1"/>
                  </a:solidFill>
                  <a:latin typeface="Calibri" panose="020F0502020204030204" pitchFamily="34" charset="0"/>
                  <a:cs typeface="Calibri" panose="020F0502020204030204" pitchFamily="34" charset="0"/>
                </a:rPr>
                <a:t>Coping</a:t>
              </a:r>
              <a:r>
                <a:rPr lang="it-IT" sz="1600" dirty="0">
                  <a:solidFill>
                    <a:schemeClr val="bg1"/>
                  </a:solidFill>
                  <a:latin typeface="Calibri" panose="020F0502020204030204" pitchFamily="34" charset="0"/>
                  <a:cs typeface="Calibri" panose="020F0502020204030204" pitchFamily="34" charset="0"/>
                </a:rPr>
                <a:t>  </a:t>
              </a:r>
              <a:r>
                <a:rPr lang="it-IT" sz="1600" dirty="0" err="1">
                  <a:solidFill>
                    <a:schemeClr val="bg1"/>
                  </a:solidFill>
                  <a:latin typeface="Calibri" panose="020F0502020204030204" pitchFamily="34" charset="0"/>
                  <a:cs typeface="Calibri" panose="020F0502020204030204" pitchFamily="34" charset="0"/>
                </a:rPr>
                <a:t>Capacities</a:t>
              </a:r>
              <a:endParaRPr lang="it-IT" sz="1600" dirty="0">
                <a:solidFill>
                  <a:schemeClr val="bg1"/>
                </a:solidFill>
                <a:latin typeface="Calibri" panose="020F0502020204030204" pitchFamily="34" charset="0"/>
                <a:cs typeface="Calibri" panose="020F0502020204030204" pitchFamily="34" charset="0"/>
              </a:endParaRPr>
            </a:p>
          </p:txBody>
        </p:sp>
        <p:cxnSp>
          <p:nvCxnSpPr>
            <p:cNvPr id="13" name="Connettore 2 16">
              <a:extLst>
                <a:ext uri="{FF2B5EF4-FFF2-40B4-BE49-F238E27FC236}">
                  <a16:creationId xmlns:a16="http://schemas.microsoft.com/office/drawing/2014/main" id="{4C45A487-178E-44EE-8560-9499943EA01E}"/>
                </a:ext>
              </a:extLst>
            </p:cNvPr>
            <p:cNvCxnSpPr>
              <a:stCxn id="19" idx="3"/>
              <a:endCxn id="10" idx="2"/>
            </p:cNvCxnSpPr>
            <p:nvPr/>
          </p:nvCxnSpPr>
          <p:spPr>
            <a:xfrm flipV="1">
              <a:off x="5702919" y="2657197"/>
              <a:ext cx="628700" cy="964423"/>
            </a:xfrm>
            <a:prstGeom prst="straightConnector1">
              <a:avLst/>
            </a:prstGeom>
            <a:solidFill>
              <a:schemeClr val="accent1">
                <a:lumMod val="75000"/>
              </a:schemeClr>
            </a:solidFill>
            <a:ln w="25400">
              <a:solidFill>
                <a:srgbClr val="009999"/>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4" name="Connettore 2 3">
              <a:extLst>
                <a:ext uri="{FF2B5EF4-FFF2-40B4-BE49-F238E27FC236}">
                  <a16:creationId xmlns:a16="http://schemas.microsoft.com/office/drawing/2014/main" id="{BD734503-DC72-4E1B-BC6D-0284578A52D6}"/>
                </a:ext>
              </a:extLst>
            </p:cNvPr>
            <p:cNvCxnSpPr>
              <a:cxnSpLocks/>
              <a:stCxn id="20" idx="3"/>
              <a:endCxn id="10" idx="1"/>
            </p:cNvCxnSpPr>
            <p:nvPr/>
          </p:nvCxnSpPr>
          <p:spPr>
            <a:xfrm flipV="1">
              <a:off x="2492606" y="2243197"/>
              <a:ext cx="3029013" cy="1373618"/>
            </a:xfrm>
            <a:prstGeom prst="straightConnector1">
              <a:avLst/>
            </a:prstGeom>
            <a:solidFill>
              <a:schemeClr val="accent1">
                <a:lumMod val="75000"/>
              </a:schemeClr>
            </a:solidFill>
            <a:ln w="25400">
              <a:solidFill>
                <a:srgbClr val="009999"/>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5" name="Connettore 2 6">
              <a:extLst>
                <a:ext uri="{FF2B5EF4-FFF2-40B4-BE49-F238E27FC236}">
                  <a16:creationId xmlns:a16="http://schemas.microsoft.com/office/drawing/2014/main" id="{9A321912-579C-4F6B-BAC2-165A7D568D1A}"/>
                </a:ext>
              </a:extLst>
            </p:cNvPr>
            <p:cNvCxnSpPr>
              <a:cxnSpLocks/>
              <a:stCxn id="20" idx="3"/>
              <a:endCxn id="12" idx="1"/>
            </p:cNvCxnSpPr>
            <p:nvPr/>
          </p:nvCxnSpPr>
          <p:spPr>
            <a:xfrm>
              <a:off x="2492606" y="3616815"/>
              <a:ext cx="3029013" cy="1428180"/>
            </a:xfrm>
            <a:prstGeom prst="straightConnector1">
              <a:avLst/>
            </a:prstGeom>
            <a:solidFill>
              <a:schemeClr val="accent1">
                <a:lumMod val="75000"/>
              </a:schemeClr>
            </a:solidFill>
            <a:ln w="25400">
              <a:solidFill>
                <a:srgbClr val="009999"/>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6" name="Connettore 2 32">
              <a:extLst>
                <a:ext uri="{FF2B5EF4-FFF2-40B4-BE49-F238E27FC236}">
                  <a16:creationId xmlns:a16="http://schemas.microsoft.com/office/drawing/2014/main" id="{57546F7C-7A91-4B09-A7FE-DA7908295611}"/>
                </a:ext>
              </a:extLst>
            </p:cNvPr>
            <p:cNvCxnSpPr>
              <a:cxnSpLocks/>
              <a:stCxn id="20" idx="2"/>
              <a:endCxn id="12" idx="1"/>
            </p:cNvCxnSpPr>
            <p:nvPr/>
          </p:nvCxnSpPr>
          <p:spPr>
            <a:xfrm>
              <a:off x="1601108" y="4026009"/>
              <a:ext cx="3920511" cy="1018986"/>
            </a:xfrm>
            <a:prstGeom prst="straightConnector1">
              <a:avLst/>
            </a:prstGeom>
            <a:solidFill>
              <a:schemeClr val="accent1">
                <a:lumMod val="75000"/>
              </a:schemeClr>
            </a:solidFill>
            <a:ln w="25400">
              <a:solidFill>
                <a:srgbClr val="009999"/>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7" name="Connettore 2 26">
              <a:extLst>
                <a:ext uri="{FF2B5EF4-FFF2-40B4-BE49-F238E27FC236}">
                  <a16:creationId xmlns:a16="http://schemas.microsoft.com/office/drawing/2014/main" id="{6BC04221-9F12-4519-9D07-1A647FB4E435}"/>
                </a:ext>
              </a:extLst>
            </p:cNvPr>
            <p:cNvCxnSpPr>
              <a:cxnSpLocks/>
              <a:stCxn id="20" idx="0"/>
              <a:endCxn id="10" idx="1"/>
            </p:cNvCxnSpPr>
            <p:nvPr/>
          </p:nvCxnSpPr>
          <p:spPr>
            <a:xfrm flipV="1">
              <a:off x="1601108" y="2243197"/>
              <a:ext cx="3920511" cy="964423"/>
            </a:xfrm>
            <a:prstGeom prst="straightConnector1">
              <a:avLst/>
            </a:prstGeom>
            <a:solidFill>
              <a:schemeClr val="accent1">
                <a:lumMod val="75000"/>
              </a:schemeClr>
            </a:solidFill>
            <a:ln w="25400">
              <a:solidFill>
                <a:srgbClr val="009999"/>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8" name="Connettore 2 50">
              <a:extLst>
                <a:ext uri="{FF2B5EF4-FFF2-40B4-BE49-F238E27FC236}">
                  <a16:creationId xmlns:a16="http://schemas.microsoft.com/office/drawing/2014/main" id="{D7E50148-C47A-454B-8BCA-778C6F13A127}"/>
                </a:ext>
              </a:extLst>
            </p:cNvPr>
            <p:cNvCxnSpPr>
              <a:stCxn id="19" idx="3"/>
              <a:endCxn id="12" idx="0"/>
            </p:cNvCxnSpPr>
            <p:nvPr/>
          </p:nvCxnSpPr>
          <p:spPr>
            <a:xfrm>
              <a:off x="5702919" y="3621620"/>
              <a:ext cx="628700" cy="1009375"/>
            </a:xfrm>
            <a:prstGeom prst="straightConnector1">
              <a:avLst/>
            </a:prstGeom>
            <a:solidFill>
              <a:schemeClr val="accent1">
                <a:lumMod val="75000"/>
              </a:schemeClr>
            </a:solidFill>
            <a:ln w="25400">
              <a:solidFill>
                <a:srgbClr val="009999"/>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sp>
          <p:nvSpPr>
            <p:cNvPr id="19" name="Rettangolo arrotondato 14">
              <a:extLst>
                <a:ext uri="{FF2B5EF4-FFF2-40B4-BE49-F238E27FC236}">
                  <a16:creationId xmlns:a16="http://schemas.microsoft.com/office/drawing/2014/main" id="{E558CF33-E0E4-406C-ABFC-67FA0E58023C}"/>
                </a:ext>
              </a:extLst>
            </p:cNvPr>
            <p:cNvSpPr/>
            <p:nvPr/>
          </p:nvSpPr>
          <p:spPr>
            <a:xfrm>
              <a:off x="4082919" y="3207620"/>
              <a:ext cx="1620000" cy="828000"/>
            </a:xfrm>
            <a:prstGeom prst="roundRect">
              <a:avLst/>
            </a:prstGeom>
            <a:solidFill>
              <a:schemeClr val="accent1">
                <a:lumMod val="75000"/>
              </a:schemeClr>
            </a:solidFill>
            <a:ln w="25400">
              <a:noFill/>
              <a:prstDash val="dash"/>
              <a:headEnd type="none" w="lg"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600" dirty="0" err="1">
                  <a:solidFill>
                    <a:schemeClr val="bg1"/>
                  </a:solidFill>
                  <a:latin typeface="Calibri" panose="020F0502020204030204" pitchFamily="34" charset="0"/>
                  <a:cs typeface="Calibri" panose="020F0502020204030204" pitchFamily="34" charset="0"/>
                </a:rPr>
                <a:t>Vulnerability</a:t>
              </a:r>
              <a:endParaRPr lang="it-IT" sz="1600" dirty="0">
                <a:solidFill>
                  <a:schemeClr val="bg1"/>
                </a:solidFill>
                <a:latin typeface="Calibri" panose="020F0502020204030204" pitchFamily="34" charset="0"/>
                <a:cs typeface="Calibri" panose="020F0502020204030204" pitchFamily="34" charset="0"/>
              </a:endParaRPr>
            </a:p>
          </p:txBody>
        </p:sp>
        <p:sp>
          <p:nvSpPr>
            <p:cNvPr id="20" name="Rettangolo arrotondato 14">
              <a:hlinkClick r:id="rId3" action="ppaction://hlinksldjump"/>
              <a:extLst>
                <a:ext uri="{FF2B5EF4-FFF2-40B4-BE49-F238E27FC236}">
                  <a16:creationId xmlns:a16="http://schemas.microsoft.com/office/drawing/2014/main" id="{A12DF133-7DE0-4448-ABE2-22AADB7EC940}"/>
                </a:ext>
              </a:extLst>
            </p:cNvPr>
            <p:cNvSpPr/>
            <p:nvPr/>
          </p:nvSpPr>
          <p:spPr>
            <a:xfrm>
              <a:off x="709609" y="3207620"/>
              <a:ext cx="1782997" cy="818389"/>
            </a:xfrm>
            <a:prstGeom prst="roundRect">
              <a:avLst/>
            </a:prstGeom>
            <a:solidFill>
              <a:schemeClr val="accent1">
                <a:lumMod val="75000"/>
              </a:schemeClr>
            </a:solidFill>
            <a:ln w="25400">
              <a:noFill/>
              <a:prstDash val="dash"/>
              <a:headEnd type="none" w="lg"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it-IT" sz="1600" dirty="0">
                  <a:solidFill>
                    <a:schemeClr val="bg1"/>
                  </a:solidFill>
                  <a:latin typeface="Calibri" panose="020F0502020204030204" pitchFamily="34" charset="0"/>
                  <a:cs typeface="Calibri" panose="020F0502020204030204" pitchFamily="34" charset="0"/>
                </a:rPr>
                <a:t>Financial</a:t>
              </a:r>
            </a:p>
            <a:p>
              <a:pPr algn="ctr"/>
              <a:r>
                <a:rPr lang="it-IT" sz="1600" dirty="0">
                  <a:solidFill>
                    <a:schemeClr val="bg1"/>
                  </a:solidFill>
                  <a:latin typeface="Calibri" panose="020F0502020204030204" pitchFamily="34" charset="0"/>
                  <a:cs typeface="Calibri" panose="020F0502020204030204" pitchFamily="34" charset="0"/>
                </a:rPr>
                <a:t>Shock</a:t>
              </a:r>
            </a:p>
          </p:txBody>
        </p:sp>
      </p:grpSp>
      <p:cxnSp>
        <p:nvCxnSpPr>
          <p:cNvPr id="33" name="Connettore 2 16">
            <a:extLst>
              <a:ext uri="{FF2B5EF4-FFF2-40B4-BE49-F238E27FC236}">
                <a16:creationId xmlns:a16="http://schemas.microsoft.com/office/drawing/2014/main" id="{9623EEB7-B085-450A-840D-EB53C265E9A9}"/>
              </a:ext>
            </a:extLst>
          </p:cNvPr>
          <p:cNvCxnSpPr>
            <a:cxnSpLocks/>
            <a:stCxn id="12" idx="0"/>
            <a:endCxn id="10" idx="2"/>
          </p:cNvCxnSpPr>
          <p:nvPr/>
        </p:nvCxnSpPr>
        <p:spPr>
          <a:xfrm flipV="1">
            <a:off x="7374522" y="3169597"/>
            <a:ext cx="0" cy="1973798"/>
          </a:xfrm>
          <a:prstGeom prst="straightConnector1">
            <a:avLst/>
          </a:prstGeom>
          <a:solidFill>
            <a:schemeClr val="accent1">
              <a:lumMod val="75000"/>
            </a:schemeClr>
          </a:solidFill>
          <a:ln w="25400">
            <a:solidFill>
              <a:srgbClr val="009999"/>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sp>
        <p:nvSpPr>
          <p:cNvPr id="36" name="Rettangolo arrotondato 14">
            <a:extLst>
              <a:ext uri="{FF2B5EF4-FFF2-40B4-BE49-F238E27FC236}">
                <a16:creationId xmlns:a16="http://schemas.microsoft.com/office/drawing/2014/main" id="{63D8B9C3-87F3-4641-B7A2-E873B9447AAF}"/>
              </a:ext>
            </a:extLst>
          </p:cNvPr>
          <p:cNvSpPr/>
          <p:nvPr/>
        </p:nvSpPr>
        <p:spPr>
          <a:xfrm>
            <a:off x="6874905" y="3126711"/>
            <a:ext cx="1431188" cy="350065"/>
          </a:xfrm>
          <a:prstGeom prst="roundRect">
            <a:avLst/>
          </a:prstGeom>
          <a:solidFill>
            <a:srgbClr val="37609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latin typeface="Calibri" panose="020F0502020204030204" pitchFamily="34" charset="0"/>
                <a:cs typeface="Calibri" panose="020F0502020204030204" pitchFamily="34" charset="0"/>
              </a:rPr>
              <a:t>Sensemaking</a:t>
            </a:r>
            <a:endParaRPr lang="it-IT" sz="1600" dirty="0">
              <a:latin typeface="Calibri" panose="020F0502020204030204" pitchFamily="34" charset="0"/>
              <a:cs typeface="Calibri" panose="020F0502020204030204" pitchFamily="34" charset="0"/>
            </a:endParaRPr>
          </a:p>
        </p:txBody>
      </p:sp>
      <p:sp>
        <p:nvSpPr>
          <p:cNvPr id="21" name="Right Brace 4">
            <a:extLst>
              <a:ext uri="{FF2B5EF4-FFF2-40B4-BE49-F238E27FC236}">
                <a16:creationId xmlns:a16="http://schemas.microsoft.com/office/drawing/2014/main" id="{88FCEDDC-A4AD-4DE8-8779-0270531C2931}"/>
              </a:ext>
            </a:extLst>
          </p:cNvPr>
          <p:cNvSpPr/>
          <p:nvPr/>
        </p:nvSpPr>
        <p:spPr>
          <a:xfrm>
            <a:off x="8399855" y="2307116"/>
            <a:ext cx="149955" cy="3743085"/>
          </a:xfrm>
          <a:prstGeom prst="rightBrace">
            <a:avLst/>
          </a:prstGeom>
          <a:ln>
            <a:solidFill>
              <a:srgbClr val="0099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600" dirty="0"/>
          </a:p>
        </p:txBody>
      </p:sp>
      <p:sp>
        <p:nvSpPr>
          <p:cNvPr id="22" name="Rettangolo arrotondato 14">
            <a:extLst>
              <a:ext uri="{FF2B5EF4-FFF2-40B4-BE49-F238E27FC236}">
                <a16:creationId xmlns:a16="http://schemas.microsoft.com/office/drawing/2014/main" id="{610C6BE7-83C1-47EB-8CA9-81512F301E12}"/>
              </a:ext>
            </a:extLst>
          </p:cNvPr>
          <p:cNvSpPr/>
          <p:nvPr/>
        </p:nvSpPr>
        <p:spPr>
          <a:xfrm>
            <a:off x="8737334" y="2307116"/>
            <a:ext cx="1119909" cy="378882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latin typeface="Calibri" panose="020F0502020204030204" pitchFamily="34" charset="0"/>
                <a:cs typeface="Calibri" panose="020F0502020204030204" pitchFamily="34" charset="0"/>
              </a:rPr>
              <a:t>Financial </a:t>
            </a:r>
            <a:r>
              <a:rPr lang="it-IT" sz="1600" dirty="0" err="1">
                <a:latin typeface="Calibri" panose="020F0502020204030204" pitchFamily="34" charset="0"/>
                <a:cs typeface="Calibri" panose="020F0502020204030204" pitchFamily="34" charset="0"/>
              </a:rPr>
              <a:t>Resilience</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Patterns</a:t>
            </a:r>
            <a:endParaRPr lang="it-IT"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1543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3D3B5-6B0E-471C-A58B-CCAB6821A4CE}"/>
              </a:ext>
            </a:extLst>
          </p:cNvPr>
          <p:cNvSpPr>
            <a:spLocks noGrp="1"/>
          </p:cNvSpPr>
          <p:nvPr>
            <p:ph type="title"/>
          </p:nvPr>
        </p:nvSpPr>
        <p:spPr/>
        <p:txBody>
          <a:bodyPr>
            <a:normAutofit fontScale="90000"/>
          </a:bodyPr>
          <a:lstStyle/>
          <a:p>
            <a:r>
              <a:rPr lang="de-DE" dirty="0"/>
              <a:t>3. Patterns and </a:t>
            </a:r>
            <a:r>
              <a:rPr lang="de-DE" dirty="0" err="1"/>
              <a:t>Consequences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1FF70EF6-27C0-4CCA-8CC5-DE2310CE064D}"/>
              </a:ext>
            </a:extLst>
          </p:cNvPr>
          <p:cNvSpPr>
            <a:spLocks noGrp="1"/>
          </p:cNvSpPr>
          <p:nvPr>
            <p:ph idx="1"/>
          </p:nvPr>
        </p:nvSpPr>
        <p:spPr/>
        <p:txBody>
          <a:bodyPr/>
          <a:lstStyle/>
          <a:p>
            <a:endParaRPr lang="de-DE" dirty="0"/>
          </a:p>
        </p:txBody>
      </p:sp>
      <p:sp>
        <p:nvSpPr>
          <p:cNvPr id="4" name="Foliennummernplatzhalter 3">
            <a:extLst>
              <a:ext uri="{FF2B5EF4-FFF2-40B4-BE49-F238E27FC236}">
                <a16:creationId xmlns:a16="http://schemas.microsoft.com/office/drawing/2014/main" id="{D0E1AAAA-99FA-4591-B5E5-BCC561F37B67}"/>
              </a:ext>
            </a:extLst>
          </p:cNvPr>
          <p:cNvSpPr>
            <a:spLocks noGrp="1"/>
          </p:cNvSpPr>
          <p:nvPr>
            <p:ph type="sldNum" sz="quarter" idx="12"/>
          </p:nvPr>
        </p:nvSpPr>
        <p:spPr/>
        <p:txBody>
          <a:bodyPr/>
          <a:lstStyle/>
          <a:p>
            <a:fld id="{B007B441-5312-499D-93C3-6E37886527FA}" type="slidenum">
              <a:rPr lang="it-IT" smtClean="0"/>
              <a:pPr/>
              <a:t>23</a:t>
            </a:fld>
            <a:endParaRPr lang="it-IT" dirty="0"/>
          </a:p>
        </p:txBody>
      </p:sp>
      <p:sp>
        <p:nvSpPr>
          <p:cNvPr id="10" name="Rechteck 9">
            <a:extLst>
              <a:ext uri="{FF2B5EF4-FFF2-40B4-BE49-F238E27FC236}">
                <a16:creationId xmlns:a16="http://schemas.microsoft.com/office/drawing/2014/main" id="{9A79375E-8A87-4B71-91EB-19541B7B3A4B}"/>
              </a:ext>
            </a:extLst>
          </p:cNvPr>
          <p:cNvSpPr/>
          <p:nvPr/>
        </p:nvSpPr>
        <p:spPr>
          <a:xfrm>
            <a:off x="609600" y="1316491"/>
            <a:ext cx="5256584" cy="2592288"/>
          </a:xfrm>
          <a:prstGeom prst="rect">
            <a:avLst/>
          </a:prstGeom>
          <a:solidFill>
            <a:srgbClr val="376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AT" sz="1600" b="1" dirty="0">
                <a:latin typeface="Calibri" panose="020F0502020204030204" pitchFamily="34" charset="0"/>
                <a:cs typeface="Calibri" panose="020F0502020204030204" pitchFamily="34" charset="0"/>
              </a:rPr>
              <a:t>Self-regulation/Pro-</a:t>
            </a:r>
            <a:r>
              <a:rPr lang="de-AT" sz="1600" b="1" dirty="0" err="1">
                <a:latin typeface="Calibri" panose="020F0502020204030204" pitchFamily="34" charset="0"/>
                <a:cs typeface="Calibri" panose="020F0502020204030204" pitchFamily="34" charset="0"/>
              </a:rPr>
              <a:t>active</a:t>
            </a:r>
            <a:r>
              <a:rPr lang="de-AT" sz="1600" b="1" dirty="0">
                <a:latin typeface="Calibri" panose="020F0502020204030204" pitchFamily="34" charset="0"/>
                <a:cs typeface="Calibri" panose="020F0502020204030204" pitchFamily="34" charset="0"/>
              </a:rPr>
              <a:t> Adaptation</a:t>
            </a:r>
          </a:p>
          <a:p>
            <a:pPr marL="276225" indent="-276225">
              <a:lnSpc>
                <a:spcPct val="70000"/>
              </a:lnSpc>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Shocks </a:t>
            </a:r>
            <a:r>
              <a:rPr lang="de-AT" sz="1600" dirty="0" err="1">
                <a:latin typeface="Calibri" panose="020F0502020204030204" pitchFamily="34" charset="0"/>
                <a:cs typeface="Calibri" panose="020F0502020204030204" pitchFamily="34" charset="0"/>
              </a:rPr>
              <a:t>as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opportunities</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Ready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adapt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or</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transform</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reconfigure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service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delivery</a:t>
            </a:r>
            <a:r>
              <a:rPr lang="de-AT" sz="1600" dirty="0">
                <a:latin typeface="Calibri" panose="020F0502020204030204" pitchFamily="34" charset="0"/>
                <a:cs typeface="Calibri" panose="020F0502020204030204" pitchFamily="34" charset="0"/>
              </a:rPr>
              <a:t>, find alternative </a:t>
            </a:r>
            <a:r>
              <a:rPr lang="de-AT" sz="1600" dirty="0" err="1">
                <a:latin typeface="Calibri" panose="020F0502020204030204" pitchFamily="34" charset="0"/>
                <a:cs typeface="Calibri" panose="020F0502020204030204" pitchFamily="34" charset="0"/>
              </a:rPr>
              <a:t>sources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income</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Able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internally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develop</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employ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full</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range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coping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Good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coping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r>
              <a:rPr lang="de-AT" sz="1600" dirty="0">
                <a:latin typeface="Calibri" panose="020F0502020204030204" pitchFamily="34" charset="0"/>
                <a:cs typeface="Calibri" panose="020F0502020204030204" pitchFamily="34" charset="0"/>
              </a:rPr>
              <a:t> in </a:t>
            </a:r>
            <a:r>
              <a:rPr lang="de-AT" sz="1600" dirty="0" err="1">
                <a:latin typeface="Calibri" panose="020F0502020204030204" pitchFamily="34" charset="0"/>
                <a:cs typeface="Calibri" panose="020F0502020204030204" pitchFamily="34" charset="0"/>
              </a:rPr>
              <a:t>place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before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the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crisis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understanding</a:t>
            </a:r>
            <a:r>
              <a:rPr lang="de-AT" sz="1600" dirty="0">
                <a:latin typeface="Calibri" panose="020F0502020204030204" pitchFamily="34" charset="0"/>
                <a:cs typeface="Calibri" panose="020F0502020204030204" pitchFamily="34" charset="0"/>
              </a:rPr>
              <a:t> relative </a:t>
            </a:r>
            <a:r>
              <a:rPr lang="de-AT" sz="1600" dirty="0" err="1">
                <a:latin typeface="Calibri" panose="020F0502020204030204" pitchFamily="34" charset="0"/>
                <a:cs typeface="Calibri" panose="020F0502020204030204" pitchFamily="34" charset="0"/>
              </a:rPr>
              <a:t>vulnerability</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Ability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manage internal </a:t>
            </a:r>
            <a:r>
              <a:rPr lang="de-AT" sz="1600" dirty="0" err="1">
                <a:latin typeface="Calibri" panose="020F0502020204030204" pitchFamily="34" charset="0"/>
                <a:cs typeface="Calibri" panose="020F0502020204030204" pitchFamily="34" charset="0"/>
              </a:rPr>
              <a:t>capacities</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use</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shape</a:t>
            </a:r>
            <a:r>
              <a:rPr lang="de-AT" sz="1600" dirty="0">
                <a:latin typeface="Calibri" panose="020F0502020204030204" pitchFamily="34" charset="0"/>
                <a:cs typeface="Calibri" panose="020F0502020204030204" pitchFamily="34" charset="0"/>
              </a:rPr>
              <a:t> external </a:t>
            </a:r>
            <a:r>
              <a:rPr lang="de-AT" sz="1600" dirty="0" err="1">
                <a:latin typeface="Calibri" panose="020F0502020204030204" pitchFamily="34" charset="0"/>
                <a:cs typeface="Calibri" panose="020F0502020204030204" pitchFamily="34" charset="0"/>
              </a:rPr>
              <a:t>environment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create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opportunities</a:t>
            </a:r>
            <a:endParaRPr lang="de-AT"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8929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3D3B5-6B0E-471C-A58B-CCAB6821A4CE}"/>
              </a:ext>
            </a:extLst>
          </p:cNvPr>
          <p:cNvSpPr>
            <a:spLocks noGrp="1"/>
          </p:cNvSpPr>
          <p:nvPr>
            <p:ph type="title"/>
          </p:nvPr>
        </p:nvSpPr>
        <p:spPr/>
        <p:txBody>
          <a:bodyPr>
            <a:normAutofit fontScale="90000"/>
          </a:bodyPr>
          <a:lstStyle/>
          <a:p>
            <a:r>
              <a:rPr lang="de-DE" dirty="0"/>
              <a:t>3. Patterns and </a:t>
            </a:r>
            <a:r>
              <a:rPr lang="de-DE" dirty="0" err="1"/>
              <a:t>Consequences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1FF70EF6-27C0-4CCA-8CC5-DE2310CE064D}"/>
              </a:ext>
            </a:extLst>
          </p:cNvPr>
          <p:cNvSpPr>
            <a:spLocks noGrp="1"/>
          </p:cNvSpPr>
          <p:nvPr>
            <p:ph idx="1"/>
          </p:nvPr>
        </p:nvSpPr>
        <p:spPr/>
        <p:txBody>
          <a:bodyPr/>
          <a:lstStyle/>
          <a:p>
            <a:endParaRPr lang="de-DE" dirty="0"/>
          </a:p>
        </p:txBody>
      </p:sp>
      <p:sp>
        <p:nvSpPr>
          <p:cNvPr id="4" name="Foliennummernplatzhalter 3">
            <a:extLst>
              <a:ext uri="{FF2B5EF4-FFF2-40B4-BE49-F238E27FC236}">
                <a16:creationId xmlns:a16="http://schemas.microsoft.com/office/drawing/2014/main" id="{D0E1AAAA-99FA-4591-B5E5-BCC561F37B67}"/>
              </a:ext>
            </a:extLst>
          </p:cNvPr>
          <p:cNvSpPr>
            <a:spLocks noGrp="1"/>
          </p:cNvSpPr>
          <p:nvPr>
            <p:ph type="sldNum" sz="quarter" idx="12"/>
          </p:nvPr>
        </p:nvSpPr>
        <p:spPr/>
        <p:txBody>
          <a:bodyPr/>
          <a:lstStyle/>
          <a:p>
            <a:fld id="{B007B441-5312-499D-93C3-6E37886527FA}" type="slidenum">
              <a:rPr lang="it-IT" smtClean="0"/>
              <a:pPr/>
              <a:t>24</a:t>
            </a:fld>
            <a:endParaRPr lang="it-IT" dirty="0"/>
          </a:p>
        </p:txBody>
      </p:sp>
      <p:sp>
        <p:nvSpPr>
          <p:cNvPr id="10" name="Rechteck 9">
            <a:extLst>
              <a:ext uri="{FF2B5EF4-FFF2-40B4-BE49-F238E27FC236}">
                <a16:creationId xmlns:a16="http://schemas.microsoft.com/office/drawing/2014/main" id="{9A79375E-8A87-4B71-91EB-19541B7B3A4B}"/>
              </a:ext>
            </a:extLst>
          </p:cNvPr>
          <p:cNvSpPr/>
          <p:nvPr/>
        </p:nvSpPr>
        <p:spPr>
          <a:xfrm>
            <a:off x="609600" y="1316491"/>
            <a:ext cx="5256584" cy="2592288"/>
          </a:xfrm>
          <a:prstGeom prst="rect">
            <a:avLst/>
          </a:pr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AT" sz="1600" b="1" dirty="0">
                <a:latin typeface="Calibri" panose="020F0502020204030204" pitchFamily="34" charset="0"/>
                <a:cs typeface="Calibri" panose="020F0502020204030204" pitchFamily="34" charset="0"/>
              </a:rPr>
              <a:t>Self-regulation/Pro-</a:t>
            </a:r>
            <a:r>
              <a:rPr lang="de-AT" sz="1600" b="1" dirty="0" err="1">
                <a:latin typeface="Calibri" panose="020F0502020204030204" pitchFamily="34" charset="0"/>
                <a:cs typeface="Calibri" panose="020F0502020204030204" pitchFamily="34" charset="0"/>
              </a:rPr>
              <a:t>active</a:t>
            </a:r>
            <a:r>
              <a:rPr lang="de-AT" sz="1600" b="1" dirty="0">
                <a:latin typeface="Calibri" panose="020F0502020204030204" pitchFamily="34" charset="0"/>
                <a:cs typeface="Calibri" panose="020F0502020204030204" pitchFamily="34" charset="0"/>
              </a:rPr>
              <a:t> Adaptation</a:t>
            </a:r>
          </a:p>
          <a:p>
            <a:pPr marL="276225" indent="-276225">
              <a:lnSpc>
                <a:spcPct val="70000"/>
              </a:lnSpc>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Shocks </a:t>
            </a:r>
            <a:r>
              <a:rPr lang="de-AT" sz="1600" dirty="0" err="1">
                <a:latin typeface="Calibri" panose="020F0502020204030204" pitchFamily="34" charset="0"/>
                <a:cs typeface="Calibri" panose="020F0502020204030204" pitchFamily="34" charset="0"/>
              </a:rPr>
              <a:t>as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opportunities</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Ready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adapt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or</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transform</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reconfigure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service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delivery</a:t>
            </a:r>
            <a:r>
              <a:rPr lang="de-AT" sz="1600" dirty="0">
                <a:latin typeface="Calibri" panose="020F0502020204030204" pitchFamily="34" charset="0"/>
                <a:cs typeface="Calibri" panose="020F0502020204030204" pitchFamily="34" charset="0"/>
              </a:rPr>
              <a:t>, find alternative </a:t>
            </a:r>
            <a:r>
              <a:rPr lang="de-AT" sz="1600" dirty="0" err="1">
                <a:latin typeface="Calibri" panose="020F0502020204030204" pitchFamily="34" charset="0"/>
                <a:cs typeface="Calibri" panose="020F0502020204030204" pitchFamily="34" charset="0"/>
              </a:rPr>
              <a:t>sources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income</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Able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internally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develop</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employ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full</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range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coping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Good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coping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r>
              <a:rPr lang="de-AT" sz="1600" dirty="0">
                <a:latin typeface="Calibri" panose="020F0502020204030204" pitchFamily="34" charset="0"/>
                <a:cs typeface="Calibri" panose="020F0502020204030204" pitchFamily="34" charset="0"/>
              </a:rPr>
              <a:t> in </a:t>
            </a:r>
            <a:r>
              <a:rPr lang="de-AT" sz="1600" dirty="0" err="1">
                <a:latin typeface="Calibri" panose="020F0502020204030204" pitchFamily="34" charset="0"/>
                <a:cs typeface="Calibri" panose="020F0502020204030204" pitchFamily="34" charset="0"/>
              </a:rPr>
              <a:t>place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before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the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crisis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understanding</a:t>
            </a:r>
            <a:r>
              <a:rPr lang="de-AT" sz="1600" dirty="0">
                <a:latin typeface="Calibri" panose="020F0502020204030204" pitchFamily="34" charset="0"/>
                <a:cs typeface="Calibri" panose="020F0502020204030204" pitchFamily="34" charset="0"/>
              </a:rPr>
              <a:t> relative </a:t>
            </a:r>
            <a:r>
              <a:rPr lang="de-AT" sz="1600" dirty="0" err="1">
                <a:latin typeface="Calibri" panose="020F0502020204030204" pitchFamily="34" charset="0"/>
                <a:cs typeface="Calibri" panose="020F0502020204030204" pitchFamily="34" charset="0"/>
              </a:rPr>
              <a:t>vulnerability</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Ability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manage internal </a:t>
            </a:r>
            <a:r>
              <a:rPr lang="de-AT" sz="1600" dirty="0" err="1">
                <a:latin typeface="Calibri" panose="020F0502020204030204" pitchFamily="34" charset="0"/>
                <a:cs typeface="Calibri" panose="020F0502020204030204" pitchFamily="34" charset="0"/>
              </a:rPr>
              <a:t>capacities</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use</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shape</a:t>
            </a:r>
            <a:r>
              <a:rPr lang="de-AT" sz="1600" dirty="0">
                <a:latin typeface="Calibri" panose="020F0502020204030204" pitchFamily="34" charset="0"/>
                <a:cs typeface="Calibri" panose="020F0502020204030204" pitchFamily="34" charset="0"/>
              </a:rPr>
              <a:t> external </a:t>
            </a:r>
            <a:r>
              <a:rPr lang="de-AT" sz="1600" dirty="0" err="1">
                <a:latin typeface="Calibri" panose="020F0502020204030204" pitchFamily="34" charset="0"/>
                <a:cs typeface="Calibri" panose="020F0502020204030204" pitchFamily="34" charset="0"/>
              </a:rPr>
              <a:t>environment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create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opportunities</a:t>
            </a:r>
            <a:endParaRPr lang="de-AT" sz="1600" dirty="0">
              <a:latin typeface="Calibri" panose="020F0502020204030204" pitchFamily="34" charset="0"/>
              <a:cs typeface="Calibri" panose="020F0502020204030204" pitchFamily="34" charset="0"/>
            </a:endParaRPr>
          </a:p>
        </p:txBody>
      </p:sp>
      <p:sp>
        <p:nvSpPr>
          <p:cNvPr id="11" name="Rechteck 10">
            <a:extLst>
              <a:ext uri="{FF2B5EF4-FFF2-40B4-BE49-F238E27FC236}">
                <a16:creationId xmlns:a16="http://schemas.microsoft.com/office/drawing/2014/main" id="{BCB00503-7887-4BB1-93F6-FB5CC12BE5A7}"/>
              </a:ext>
            </a:extLst>
          </p:cNvPr>
          <p:cNvSpPr/>
          <p:nvPr/>
        </p:nvSpPr>
        <p:spPr>
          <a:xfrm>
            <a:off x="1775520" y="1988840"/>
            <a:ext cx="5256584" cy="2592288"/>
          </a:xfrm>
          <a:prstGeom prst="rect">
            <a:avLst/>
          </a:prstGeom>
          <a:solidFill>
            <a:srgbClr val="376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AT" sz="1600" b="1" dirty="0" err="1">
                <a:latin typeface="Calibri" panose="020F0502020204030204" pitchFamily="34" charset="0"/>
                <a:cs typeface="Calibri" panose="020F0502020204030204" pitchFamily="34" charset="0"/>
              </a:rPr>
              <a:t>Reactive</a:t>
            </a:r>
            <a:r>
              <a:rPr lang="de-AT" sz="1600" b="1" dirty="0">
                <a:latin typeface="Calibri" panose="020F0502020204030204" pitchFamily="34" charset="0"/>
                <a:cs typeface="Calibri" panose="020F0502020204030204" pitchFamily="34" charset="0"/>
              </a:rPr>
              <a:t> Adaptation</a:t>
            </a: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Acceptance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need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adapt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changed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environment</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Implementation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adaptive </a:t>
            </a:r>
            <a:r>
              <a:rPr lang="de-AT" sz="1600" dirty="0" err="1">
                <a:latin typeface="Calibri" panose="020F0502020204030204" pitchFamily="34" charset="0"/>
                <a:cs typeface="Calibri" panose="020F0502020204030204" pitchFamily="34" charset="0"/>
              </a:rPr>
              <a:t>actions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Need </a:t>
            </a:r>
            <a:r>
              <a:rPr lang="de-AT" sz="1600" dirty="0" err="1">
                <a:latin typeface="Calibri" panose="020F0502020204030204" pitchFamily="34" charset="0"/>
                <a:cs typeface="Calibri" panose="020F0502020204030204" pitchFamily="34" charset="0"/>
              </a:rPr>
              <a:t>trigger</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activate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deployment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or</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building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Varying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levels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vulnerability</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capacity</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Strengthen</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capacity</a:t>
            </a:r>
            <a:r>
              <a:rPr lang="de-AT" sz="1600" dirty="0">
                <a:latin typeface="Calibri" panose="020F0502020204030204" pitchFamily="34" charset="0"/>
                <a:cs typeface="Calibri" panose="020F0502020204030204" pitchFamily="34" charset="0"/>
              </a:rPr>
              <a:t> after </a:t>
            </a:r>
            <a:r>
              <a:rPr lang="de-AT" sz="1600" dirty="0" err="1">
                <a:latin typeface="Calibri" panose="020F0502020204030204" pitchFamily="34" charset="0"/>
                <a:cs typeface="Calibri" panose="020F0502020204030204" pitchFamily="34" charset="0"/>
              </a:rPr>
              <a:t>crisis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Wide </a:t>
            </a:r>
            <a:r>
              <a:rPr lang="de-AT" sz="1600" dirty="0" err="1">
                <a:latin typeface="Calibri" panose="020F0502020204030204" pitchFamily="34" charset="0"/>
                <a:cs typeface="Calibri" panose="020F0502020204030204" pitchFamily="34" charset="0"/>
              </a:rPr>
              <a:t>range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coping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7421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3D3B5-6B0E-471C-A58B-CCAB6821A4CE}"/>
              </a:ext>
            </a:extLst>
          </p:cNvPr>
          <p:cNvSpPr>
            <a:spLocks noGrp="1"/>
          </p:cNvSpPr>
          <p:nvPr>
            <p:ph type="title"/>
          </p:nvPr>
        </p:nvSpPr>
        <p:spPr/>
        <p:txBody>
          <a:bodyPr>
            <a:normAutofit fontScale="90000"/>
          </a:bodyPr>
          <a:lstStyle/>
          <a:p>
            <a:r>
              <a:rPr lang="de-DE" dirty="0"/>
              <a:t>3. Patterns and </a:t>
            </a:r>
            <a:r>
              <a:rPr lang="de-DE" dirty="0" err="1"/>
              <a:t>Consequences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1FF70EF6-27C0-4CCA-8CC5-DE2310CE064D}"/>
              </a:ext>
            </a:extLst>
          </p:cNvPr>
          <p:cNvSpPr>
            <a:spLocks noGrp="1"/>
          </p:cNvSpPr>
          <p:nvPr>
            <p:ph idx="1"/>
          </p:nvPr>
        </p:nvSpPr>
        <p:spPr/>
        <p:txBody>
          <a:bodyPr/>
          <a:lstStyle/>
          <a:p>
            <a:endParaRPr lang="de-DE" dirty="0"/>
          </a:p>
        </p:txBody>
      </p:sp>
      <p:sp>
        <p:nvSpPr>
          <p:cNvPr id="4" name="Foliennummernplatzhalter 3">
            <a:extLst>
              <a:ext uri="{FF2B5EF4-FFF2-40B4-BE49-F238E27FC236}">
                <a16:creationId xmlns:a16="http://schemas.microsoft.com/office/drawing/2014/main" id="{D0E1AAAA-99FA-4591-B5E5-BCC561F37B67}"/>
              </a:ext>
            </a:extLst>
          </p:cNvPr>
          <p:cNvSpPr>
            <a:spLocks noGrp="1"/>
          </p:cNvSpPr>
          <p:nvPr>
            <p:ph type="sldNum" sz="quarter" idx="12"/>
          </p:nvPr>
        </p:nvSpPr>
        <p:spPr/>
        <p:txBody>
          <a:bodyPr/>
          <a:lstStyle/>
          <a:p>
            <a:fld id="{B007B441-5312-499D-93C3-6E37886527FA}" type="slidenum">
              <a:rPr lang="it-IT" smtClean="0"/>
              <a:pPr/>
              <a:t>25</a:t>
            </a:fld>
            <a:endParaRPr lang="it-IT" dirty="0"/>
          </a:p>
        </p:txBody>
      </p:sp>
      <p:sp>
        <p:nvSpPr>
          <p:cNvPr id="10" name="Rechteck 9">
            <a:extLst>
              <a:ext uri="{FF2B5EF4-FFF2-40B4-BE49-F238E27FC236}">
                <a16:creationId xmlns:a16="http://schemas.microsoft.com/office/drawing/2014/main" id="{9A79375E-8A87-4B71-91EB-19541B7B3A4B}"/>
              </a:ext>
            </a:extLst>
          </p:cNvPr>
          <p:cNvSpPr/>
          <p:nvPr/>
        </p:nvSpPr>
        <p:spPr>
          <a:xfrm>
            <a:off x="609600" y="1316491"/>
            <a:ext cx="5256584" cy="2592288"/>
          </a:xfrm>
          <a:prstGeom prst="rect">
            <a:avLst/>
          </a:pr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AT" sz="1600" b="1" dirty="0">
                <a:latin typeface="Calibri" panose="020F0502020204030204" pitchFamily="34" charset="0"/>
                <a:cs typeface="Calibri" panose="020F0502020204030204" pitchFamily="34" charset="0"/>
              </a:rPr>
              <a:t>Self-regulation/Pro-</a:t>
            </a:r>
            <a:r>
              <a:rPr lang="de-AT" sz="1600" b="1" dirty="0" err="1">
                <a:latin typeface="Calibri" panose="020F0502020204030204" pitchFamily="34" charset="0"/>
                <a:cs typeface="Calibri" panose="020F0502020204030204" pitchFamily="34" charset="0"/>
              </a:rPr>
              <a:t>active</a:t>
            </a:r>
            <a:r>
              <a:rPr lang="de-AT" sz="1600" b="1" dirty="0">
                <a:latin typeface="Calibri" panose="020F0502020204030204" pitchFamily="34" charset="0"/>
                <a:cs typeface="Calibri" panose="020F0502020204030204" pitchFamily="34" charset="0"/>
              </a:rPr>
              <a:t> Adaptation</a:t>
            </a:r>
          </a:p>
          <a:p>
            <a:pPr marL="276225" indent="-276225">
              <a:lnSpc>
                <a:spcPct val="70000"/>
              </a:lnSpc>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Shocks </a:t>
            </a:r>
            <a:r>
              <a:rPr lang="de-AT" sz="1600" dirty="0" err="1">
                <a:latin typeface="Calibri" panose="020F0502020204030204" pitchFamily="34" charset="0"/>
                <a:cs typeface="Calibri" panose="020F0502020204030204" pitchFamily="34" charset="0"/>
              </a:rPr>
              <a:t>as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opportunities</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Ready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adapt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or</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transform</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reconfigure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service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delivery</a:t>
            </a:r>
            <a:r>
              <a:rPr lang="de-AT" sz="1600" dirty="0">
                <a:latin typeface="Calibri" panose="020F0502020204030204" pitchFamily="34" charset="0"/>
                <a:cs typeface="Calibri" panose="020F0502020204030204" pitchFamily="34" charset="0"/>
              </a:rPr>
              <a:t>, find alternative </a:t>
            </a:r>
            <a:r>
              <a:rPr lang="de-AT" sz="1600" dirty="0" err="1">
                <a:latin typeface="Calibri" panose="020F0502020204030204" pitchFamily="34" charset="0"/>
                <a:cs typeface="Calibri" panose="020F0502020204030204" pitchFamily="34" charset="0"/>
              </a:rPr>
              <a:t>sources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income</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Able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internally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develop</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employ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full</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range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coping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Good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coping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r>
              <a:rPr lang="de-AT" sz="1600" dirty="0">
                <a:latin typeface="Calibri" panose="020F0502020204030204" pitchFamily="34" charset="0"/>
                <a:cs typeface="Calibri" panose="020F0502020204030204" pitchFamily="34" charset="0"/>
              </a:rPr>
              <a:t> in </a:t>
            </a:r>
            <a:r>
              <a:rPr lang="de-AT" sz="1600" dirty="0" err="1">
                <a:latin typeface="Calibri" panose="020F0502020204030204" pitchFamily="34" charset="0"/>
                <a:cs typeface="Calibri" panose="020F0502020204030204" pitchFamily="34" charset="0"/>
              </a:rPr>
              <a:t>place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before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the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crisis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understanding</a:t>
            </a:r>
            <a:r>
              <a:rPr lang="de-AT" sz="1600" dirty="0">
                <a:latin typeface="Calibri" panose="020F0502020204030204" pitchFamily="34" charset="0"/>
                <a:cs typeface="Calibri" panose="020F0502020204030204" pitchFamily="34" charset="0"/>
              </a:rPr>
              <a:t> relative </a:t>
            </a:r>
            <a:r>
              <a:rPr lang="de-AT" sz="1600" dirty="0" err="1">
                <a:latin typeface="Calibri" panose="020F0502020204030204" pitchFamily="34" charset="0"/>
                <a:cs typeface="Calibri" panose="020F0502020204030204" pitchFamily="34" charset="0"/>
              </a:rPr>
              <a:t>vulnerability</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Ability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manage internal </a:t>
            </a:r>
            <a:r>
              <a:rPr lang="de-AT" sz="1600" dirty="0" err="1">
                <a:latin typeface="Calibri" panose="020F0502020204030204" pitchFamily="34" charset="0"/>
                <a:cs typeface="Calibri" panose="020F0502020204030204" pitchFamily="34" charset="0"/>
              </a:rPr>
              <a:t>capacities</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use</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shape</a:t>
            </a:r>
            <a:r>
              <a:rPr lang="de-AT" sz="1600" dirty="0">
                <a:latin typeface="Calibri" panose="020F0502020204030204" pitchFamily="34" charset="0"/>
                <a:cs typeface="Calibri" panose="020F0502020204030204" pitchFamily="34" charset="0"/>
              </a:rPr>
              <a:t> external </a:t>
            </a:r>
            <a:r>
              <a:rPr lang="de-AT" sz="1600" dirty="0" err="1">
                <a:latin typeface="Calibri" panose="020F0502020204030204" pitchFamily="34" charset="0"/>
                <a:cs typeface="Calibri" panose="020F0502020204030204" pitchFamily="34" charset="0"/>
              </a:rPr>
              <a:t>environment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create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opportunities</a:t>
            </a:r>
            <a:endParaRPr lang="de-AT" sz="1600" dirty="0">
              <a:latin typeface="Calibri" panose="020F0502020204030204" pitchFamily="34" charset="0"/>
              <a:cs typeface="Calibri" panose="020F0502020204030204" pitchFamily="34" charset="0"/>
            </a:endParaRPr>
          </a:p>
        </p:txBody>
      </p:sp>
      <p:sp>
        <p:nvSpPr>
          <p:cNvPr id="11" name="Rechteck 10">
            <a:extLst>
              <a:ext uri="{FF2B5EF4-FFF2-40B4-BE49-F238E27FC236}">
                <a16:creationId xmlns:a16="http://schemas.microsoft.com/office/drawing/2014/main" id="{BCB00503-7887-4BB1-93F6-FB5CC12BE5A7}"/>
              </a:ext>
            </a:extLst>
          </p:cNvPr>
          <p:cNvSpPr/>
          <p:nvPr/>
        </p:nvSpPr>
        <p:spPr>
          <a:xfrm>
            <a:off x="1775520" y="1988840"/>
            <a:ext cx="5256584" cy="2592288"/>
          </a:xfrm>
          <a:prstGeom prst="rect">
            <a:avLst/>
          </a:pr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AT" sz="1600" b="1" dirty="0" err="1">
                <a:latin typeface="Calibri" panose="020F0502020204030204" pitchFamily="34" charset="0"/>
                <a:cs typeface="Calibri" panose="020F0502020204030204" pitchFamily="34" charset="0"/>
              </a:rPr>
              <a:t>Reactive</a:t>
            </a:r>
            <a:r>
              <a:rPr lang="de-AT" sz="1600" b="1" dirty="0">
                <a:latin typeface="Calibri" panose="020F0502020204030204" pitchFamily="34" charset="0"/>
                <a:cs typeface="Calibri" panose="020F0502020204030204" pitchFamily="34" charset="0"/>
              </a:rPr>
              <a:t> Adaptation</a:t>
            </a: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Acceptance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need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adapt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changed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environment</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Implementation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adaptive </a:t>
            </a:r>
            <a:r>
              <a:rPr lang="de-AT" sz="1600" dirty="0" err="1">
                <a:latin typeface="Calibri" panose="020F0502020204030204" pitchFamily="34" charset="0"/>
                <a:cs typeface="Calibri" panose="020F0502020204030204" pitchFamily="34" charset="0"/>
              </a:rPr>
              <a:t>actions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Need </a:t>
            </a:r>
            <a:r>
              <a:rPr lang="de-AT" sz="1600" dirty="0" err="1">
                <a:latin typeface="Calibri" panose="020F0502020204030204" pitchFamily="34" charset="0"/>
                <a:cs typeface="Calibri" panose="020F0502020204030204" pitchFamily="34" charset="0"/>
              </a:rPr>
              <a:t>trigger</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activate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deployment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or</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building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Varying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levels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vulnerability</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capacity</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Strengthen</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capacity</a:t>
            </a:r>
            <a:r>
              <a:rPr lang="de-AT" sz="1600" dirty="0">
                <a:latin typeface="Calibri" panose="020F0502020204030204" pitchFamily="34" charset="0"/>
                <a:cs typeface="Calibri" panose="020F0502020204030204" pitchFamily="34" charset="0"/>
              </a:rPr>
              <a:t> after </a:t>
            </a:r>
            <a:r>
              <a:rPr lang="de-AT" sz="1600" dirty="0" err="1">
                <a:latin typeface="Calibri" panose="020F0502020204030204" pitchFamily="34" charset="0"/>
                <a:cs typeface="Calibri" panose="020F0502020204030204" pitchFamily="34" charset="0"/>
              </a:rPr>
              <a:t>crisis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Wide </a:t>
            </a:r>
            <a:r>
              <a:rPr lang="de-AT" sz="1600" dirty="0" err="1">
                <a:latin typeface="Calibri" panose="020F0502020204030204" pitchFamily="34" charset="0"/>
                <a:cs typeface="Calibri" panose="020F0502020204030204" pitchFamily="34" charset="0"/>
              </a:rPr>
              <a:t>range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coping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p:txBody>
      </p:sp>
      <p:sp>
        <p:nvSpPr>
          <p:cNvPr id="12" name="Rechteck 11">
            <a:extLst>
              <a:ext uri="{FF2B5EF4-FFF2-40B4-BE49-F238E27FC236}">
                <a16:creationId xmlns:a16="http://schemas.microsoft.com/office/drawing/2014/main" id="{B5E9408E-3F15-47E2-940A-DDAD7EB2B054}"/>
              </a:ext>
            </a:extLst>
          </p:cNvPr>
          <p:cNvSpPr/>
          <p:nvPr/>
        </p:nvSpPr>
        <p:spPr>
          <a:xfrm>
            <a:off x="2884748" y="2648397"/>
            <a:ext cx="5256584" cy="2592288"/>
          </a:xfrm>
          <a:prstGeom prst="rect">
            <a:avLst/>
          </a:prstGeom>
          <a:solidFill>
            <a:srgbClr val="376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AT" sz="1600" b="1" dirty="0" err="1">
                <a:latin typeface="Calibri" panose="020F0502020204030204" pitchFamily="34" charset="0"/>
                <a:cs typeface="Calibri" panose="020F0502020204030204" pitchFamily="34" charset="0"/>
              </a:rPr>
              <a:t>Constrained</a:t>
            </a:r>
            <a:r>
              <a:rPr lang="de-AT" sz="1600" b="1" dirty="0">
                <a:latin typeface="Calibri" panose="020F0502020204030204" pitchFamily="34" charset="0"/>
                <a:cs typeface="Calibri" panose="020F0502020204030204" pitchFamily="34" charset="0"/>
              </a:rPr>
              <a:t> Adaptation</a:t>
            </a:r>
          </a:p>
          <a:p>
            <a:pPr marL="273050" indent="-273050">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Unable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or</a:t>
            </a:r>
            <a:r>
              <a:rPr lang="de-AT" sz="1600" dirty="0">
                <a:latin typeface="Calibri" panose="020F0502020204030204" pitchFamily="34" charset="0"/>
                <a:cs typeface="Calibri" panose="020F0502020204030204" pitchFamily="34" charset="0"/>
              </a:rPr>
              <a:t> not </a:t>
            </a:r>
            <a:r>
              <a:rPr lang="de-AT" sz="1600" dirty="0" err="1">
                <a:latin typeface="Calibri" panose="020F0502020204030204" pitchFamily="34" charset="0"/>
                <a:cs typeface="Calibri" panose="020F0502020204030204" pitchFamily="34" charset="0"/>
              </a:rPr>
              <a:t>yet</a:t>
            </a:r>
            <a:r>
              <a:rPr lang="de-AT" sz="1600" dirty="0">
                <a:latin typeface="Calibri" panose="020F0502020204030204" pitchFamily="34" charset="0"/>
                <a:cs typeface="Calibri" panose="020F0502020204030204" pitchFamily="34" charset="0"/>
              </a:rPr>
              <a:t> in a </a:t>
            </a:r>
            <a:r>
              <a:rPr lang="de-AT" sz="1600" dirty="0" err="1">
                <a:latin typeface="Calibri" panose="020F0502020204030204" pitchFamily="34" charset="0"/>
                <a:cs typeface="Calibri" panose="020F0502020204030204" pitchFamily="34" charset="0"/>
              </a:rPr>
              <a:t>position</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control</a:t>
            </a:r>
            <a:r>
              <a:rPr lang="de-AT" sz="1600" dirty="0">
                <a:latin typeface="Calibri" panose="020F0502020204030204" pitchFamily="34" charset="0"/>
                <a:cs typeface="Calibri" panose="020F0502020204030204" pitchFamily="34" charset="0"/>
              </a:rPr>
              <a:t> own </a:t>
            </a:r>
            <a:r>
              <a:rPr lang="de-AT" sz="1600" dirty="0" err="1">
                <a:latin typeface="Calibri" panose="020F0502020204030204" pitchFamily="34" charset="0"/>
                <a:cs typeface="Calibri" panose="020F0502020204030204" pitchFamily="34" charset="0"/>
              </a:rPr>
              <a:t>destiny</a:t>
            </a:r>
            <a:endParaRPr lang="de-AT" sz="1600" dirty="0">
              <a:latin typeface="Calibri" panose="020F0502020204030204" pitchFamily="34" charset="0"/>
              <a:cs typeface="Calibri" panose="020F0502020204030204" pitchFamily="34" charset="0"/>
            </a:endParaRPr>
          </a:p>
          <a:p>
            <a:pPr marL="273050" indent="-273050">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Constantly</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proactively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adapting</a:t>
            </a:r>
            <a:r>
              <a:rPr lang="de-AT" sz="1600" dirty="0">
                <a:latin typeface="Calibri" panose="020F0502020204030204" pitchFamily="34" charset="0"/>
                <a:cs typeface="Calibri" panose="020F0502020204030204" pitchFamily="34" charset="0"/>
              </a:rPr>
              <a:t>, but </a:t>
            </a:r>
            <a:r>
              <a:rPr lang="de-AT" sz="1600" dirty="0" err="1">
                <a:latin typeface="Calibri" panose="020F0502020204030204" pitchFamily="34" charset="0"/>
                <a:cs typeface="Calibri" panose="020F0502020204030204" pitchFamily="34" charset="0"/>
              </a:rPr>
              <a:t>constrained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by</a:t>
            </a:r>
            <a:r>
              <a:rPr lang="de-AT" sz="1600" dirty="0">
                <a:latin typeface="Calibri" panose="020F0502020204030204" pitchFamily="34" charset="0"/>
                <a:cs typeface="Calibri" panose="020F0502020204030204" pitchFamily="34" charset="0"/>
              </a:rPr>
              <a:t> external </a:t>
            </a:r>
            <a:r>
              <a:rPr lang="de-AT" sz="1600" dirty="0" err="1">
                <a:latin typeface="Calibri" panose="020F0502020204030204" pitchFamily="34" charset="0"/>
                <a:cs typeface="Calibri" panose="020F0502020204030204" pitchFamily="34" charset="0"/>
              </a:rPr>
              <a:t>forces</a:t>
            </a:r>
            <a:endParaRPr lang="de-AT" sz="1600" dirty="0">
              <a:latin typeface="Calibri" panose="020F0502020204030204" pitchFamily="34" charset="0"/>
              <a:cs typeface="Calibri" panose="020F0502020204030204" pitchFamily="34" charset="0"/>
            </a:endParaRPr>
          </a:p>
          <a:p>
            <a:pPr marL="273050" indent="-273050">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Shocks </a:t>
            </a:r>
            <a:r>
              <a:rPr lang="de-AT" sz="1600" dirty="0" err="1">
                <a:latin typeface="Calibri" panose="020F0502020204030204" pitchFamily="34" charset="0"/>
                <a:cs typeface="Calibri" panose="020F0502020204030204" pitchFamily="34" charset="0"/>
              </a:rPr>
              <a:t>as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opportunities</a:t>
            </a:r>
            <a:endParaRPr lang="de-AT" sz="1600" dirty="0">
              <a:latin typeface="Calibri" panose="020F0502020204030204" pitchFamily="34" charset="0"/>
              <a:cs typeface="Calibri" panose="020F0502020204030204" pitchFamily="34" charset="0"/>
            </a:endParaRPr>
          </a:p>
          <a:p>
            <a:pPr marL="273050" indent="-273050">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Have</a:t>
            </a:r>
            <a:r>
              <a:rPr lang="de-AT" sz="1600" dirty="0">
                <a:latin typeface="Calibri" panose="020F0502020204030204" pitchFamily="34" charset="0"/>
                <a:cs typeface="Calibri" panose="020F0502020204030204" pitchFamily="34" charset="0"/>
              </a:rPr>
              <a:t> a </a:t>
            </a:r>
            <a:r>
              <a:rPr lang="de-AT" sz="1600" dirty="0" err="1">
                <a:latin typeface="Calibri" panose="020F0502020204030204" pitchFamily="34" charset="0"/>
                <a:cs typeface="Calibri" panose="020F0502020204030204" pitchFamily="34" charset="0"/>
              </a:rPr>
              <a:t>range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r>
              <a:rPr lang="de-AT" sz="1600" dirty="0">
                <a:latin typeface="Calibri" panose="020F0502020204030204" pitchFamily="34" charset="0"/>
                <a:cs typeface="Calibri" panose="020F0502020204030204" pitchFamily="34" charset="0"/>
              </a:rPr>
              <a:t> in </a:t>
            </a:r>
            <a:r>
              <a:rPr lang="de-AT" sz="1600" dirty="0" err="1">
                <a:latin typeface="Calibri" panose="020F0502020204030204" pitchFamily="34" charset="0"/>
                <a:cs typeface="Calibri" panose="020F0502020204030204" pitchFamily="34" charset="0"/>
              </a:rPr>
              <a:t>place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or</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develop</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them</a:t>
            </a:r>
            <a:endParaRPr lang="de-AT" sz="1600" dirty="0">
              <a:latin typeface="Calibri" panose="020F0502020204030204" pitchFamily="34" charset="0"/>
              <a:cs typeface="Calibri" panose="020F0502020204030204" pitchFamily="34" charset="0"/>
            </a:endParaRPr>
          </a:p>
          <a:p>
            <a:pPr marL="273050" indent="-273050">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Threat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slipping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into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fatalistic</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mode</a:t>
            </a:r>
            <a:r>
              <a:rPr lang="de-AT" sz="1600" dirty="0">
                <a:latin typeface="Calibri" panose="020F0502020204030204" pitchFamily="34" charset="0"/>
                <a:cs typeface="Calibri" panose="020F0502020204030204" pitchFamily="34" charset="0"/>
              </a:rPr>
              <a:t> / </a:t>
            </a:r>
            <a:r>
              <a:rPr lang="de-AT" sz="1600" dirty="0" err="1">
                <a:latin typeface="Calibri" panose="020F0502020204030204" pitchFamily="34" charset="0"/>
                <a:cs typeface="Calibri" panose="020F0502020204030204" pitchFamily="34" charset="0"/>
              </a:rPr>
              <a:t>opportunity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seeking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more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self-regulating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path</a:t>
            </a:r>
            <a:r>
              <a:rPr lang="de-AT" sz="1600" dirty="0">
                <a:latin typeface="Calibri" panose="020F0502020204030204" pitchFamily="34" charset="0"/>
                <a:cs typeface="Calibri" panose="020F0502020204030204" pitchFamily="34" charset="0"/>
              </a:rPr>
              <a:t> in </a:t>
            </a:r>
            <a:r>
              <a:rPr lang="de-AT" sz="1600" dirty="0" err="1">
                <a:latin typeface="Calibri" panose="020F0502020204030204" pitchFamily="34" charset="0"/>
                <a:cs typeface="Calibri" panose="020F0502020204030204" pitchFamily="34" charset="0"/>
              </a:rPr>
              <a:t>future</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endParaRPr lang="de-AT"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0118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3D3B5-6B0E-471C-A58B-CCAB6821A4CE}"/>
              </a:ext>
            </a:extLst>
          </p:cNvPr>
          <p:cNvSpPr>
            <a:spLocks noGrp="1"/>
          </p:cNvSpPr>
          <p:nvPr>
            <p:ph type="title"/>
          </p:nvPr>
        </p:nvSpPr>
        <p:spPr/>
        <p:txBody>
          <a:bodyPr>
            <a:normAutofit fontScale="90000"/>
          </a:bodyPr>
          <a:lstStyle/>
          <a:p>
            <a:r>
              <a:rPr lang="de-DE" dirty="0"/>
              <a:t>3. Patterns and </a:t>
            </a:r>
            <a:r>
              <a:rPr lang="de-DE" dirty="0" err="1"/>
              <a:t>Consequences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1FF70EF6-27C0-4CCA-8CC5-DE2310CE064D}"/>
              </a:ext>
            </a:extLst>
          </p:cNvPr>
          <p:cNvSpPr>
            <a:spLocks noGrp="1"/>
          </p:cNvSpPr>
          <p:nvPr>
            <p:ph idx="1"/>
          </p:nvPr>
        </p:nvSpPr>
        <p:spPr/>
        <p:txBody>
          <a:bodyPr/>
          <a:lstStyle/>
          <a:p>
            <a:endParaRPr lang="de-DE" dirty="0"/>
          </a:p>
        </p:txBody>
      </p:sp>
      <p:sp>
        <p:nvSpPr>
          <p:cNvPr id="4" name="Foliennummernplatzhalter 3">
            <a:extLst>
              <a:ext uri="{FF2B5EF4-FFF2-40B4-BE49-F238E27FC236}">
                <a16:creationId xmlns:a16="http://schemas.microsoft.com/office/drawing/2014/main" id="{D0E1AAAA-99FA-4591-B5E5-BCC561F37B67}"/>
              </a:ext>
            </a:extLst>
          </p:cNvPr>
          <p:cNvSpPr>
            <a:spLocks noGrp="1"/>
          </p:cNvSpPr>
          <p:nvPr>
            <p:ph type="sldNum" sz="quarter" idx="12"/>
          </p:nvPr>
        </p:nvSpPr>
        <p:spPr/>
        <p:txBody>
          <a:bodyPr/>
          <a:lstStyle/>
          <a:p>
            <a:fld id="{B007B441-5312-499D-93C3-6E37886527FA}" type="slidenum">
              <a:rPr lang="it-IT" smtClean="0"/>
              <a:pPr/>
              <a:t>26</a:t>
            </a:fld>
            <a:endParaRPr lang="it-IT" dirty="0"/>
          </a:p>
        </p:txBody>
      </p:sp>
      <p:sp>
        <p:nvSpPr>
          <p:cNvPr id="10" name="Rechteck 9">
            <a:extLst>
              <a:ext uri="{FF2B5EF4-FFF2-40B4-BE49-F238E27FC236}">
                <a16:creationId xmlns:a16="http://schemas.microsoft.com/office/drawing/2014/main" id="{9A79375E-8A87-4B71-91EB-19541B7B3A4B}"/>
              </a:ext>
            </a:extLst>
          </p:cNvPr>
          <p:cNvSpPr/>
          <p:nvPr/>
        </p:nvSpPr>
        <p:spPr>
          <a:xfrm>
            <a:off x="609600" y="1316491"/>
            <a:ext cx="5256584" cy="2592288"/>
          </a:xfrm>
          <a:prstGeom prst="rect">
            <a:avLst/>
          </a:pr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AT" sz="1600" b="1" dirty="0">
                <a:latin typeface="Calibri" panose="020F0502020204030204" pitchFamily="34" charset="0"/>
                <a:cs typeface="Calibri" panose="020F0502020204030204" pitchFamily="34" charset="0"/>
              </a:rPr>
              <a:t>Self-regulation/Pro-</a:t>
            </a:r>
            <a:r>
              <a:rPr lang="de-AT" sz="1600" b="1" dirty="0" err="1">
                <a:latin typeface="Calibri" panose="020F0502020204030204" pitchFamily="34" charset="0"/>
                <a:cs typeface="Calibri" panose="020F0502020204030204" pitchFamily="34" charset="0"/>
              </a:rPr>
              <a:t>active</a:t>
            </a:r>
            <a:r>
              <a:rPr lang="de-AT" sz="1600" b="1" dirty="0">
                <a:latin typeface="Calibri" panose="020F0502020204030204" pitchFamily="34" charset="0"/>
                <a:cs typeface="Calibri" panose="020F0502020204030204" pitchFamily="34" charset="0"/>
              </a:rPr>
              <a:t> Adaptation</a:t>
            </a:r>
          </a:p>
          <a:p>
            <a:pPr marL="276225" indent="-276225">
              <a:lnSpc>
                <a:spcPct val="70000"/>
              </a:lnSpc>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Shocks </a:t>
            </a:r>
            <a:r>
              <a:rPr lang="de-AT" sz="1600" dirty="0" err="1">
                <a:latin typeface="Calibri" panose="020F0502020204030204" pitchFamily="34" charset="0"/>
                <a:cs typeface="Calibri" panose="020F0502020204030204" pitchFamily="34" charset="0"/>
              </a:rPr>
              <a:t>as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opportunities</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Ready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adapt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or</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transform</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reconfigure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service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delivery</a:t>
            </a:r>
            <a:r>
              <a:rPr lang="de-AT" sz="1600" dirty="0">
                <a:latin typeface="Calibri" panose="020F0502020204030204" pitchFamily="34" charset="0"/>
                <a:cs typeface="Calibri" panose="020F0502020204030204" pitchFamily="34" charset="0"/>
              </a:rPr>
              <a:t>, find alternative </a:t>
            </a:r>
            <a:r>
              <a:rPr lang="de-AT" sz="1600" dirty="0" err="1">
                <a:latin typeface="Calibri" panose="020F0502020204030204" pitchFamily="34" charset="0"/>
                <a:cs typeface="Calibri" panose="020F0502020204030204" pitchFamily="34" charset="0"/>
              </a:rPr>
              <a:t>sources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income</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Able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internally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develop</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employ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full</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range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coping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Good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coping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r>
              <a:rPr lang="de-AT" sz="1600" dirty="0">
                <a:latin typeface="Calibri" panose="020F0502020204030204" pitchFamily="34" charset="0"/>
                <a:cs typeface="Calibri" panose="020F0502020204030204" pitchFamily="34" charset="0"/>
              </a:rPr>
              <a:t> in </a:t>
            </a:r>
            <a:r>
              <a:rPr lang="de-AT" sz="1600" dirty="0" err="1">
                <a:latin typeface="Calibri" panose="020F0502020204030204" pitchFamily="34" charset="0"/>
                <a:cs typeface="Calibri" panose="020F0502020204030204" pitchFamily="34" charset="0"/>
              </a:rPr>
              <a:t>place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before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the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crisis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understanding</a:t>
            </a:r>
            <a:r>
              <a:rPr lang="de-AT" sz="1600" dirty="0">
                <a:latin typeface="Calibri" panose="020F0502020204030204" pitchFamily="34" charset="0"/>
                <a:cs typeface="Calibri" panose="020F0502020204030204" pitchFamily="34" charset="0"/>
              </a:rPr>
              <a:t> relative </a:t>
            </a:r>
            <a:r>
              <a:rPr lang="de-AT" sz="1600" dirty="0" err="1">
                <a:latin typeface="Calibri" panose="020F0502020204030204" pitchFamily="34" charset="0"/>
                <a:cs typeface="Calibri" panose="020F0502020204030204" pitchFamily="34" charset="0"/>
              </a:rPr>
              <a:t>vulnerability</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Ability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manage internal </a:t>
            </a:r>
            <a:r>
              <a:rPr lang="de-AT" sz="1600" dirty="0" err="1">
                <a:latin typeface="Calibri" panose="020F0502020204030204" pitchFamily="34" charset="0"/>
                <a:cs typeface="Calibri" panose="020F0502020204030204" pitchFamily="34" charset="0"/>
              </a:rPr>
              <a:t>capacities</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use</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shape</a:t>
            </a:r>
            <a:r>
              <a:rPr lang="de-AT" sz="1600" dirty="0">
                <a:latin typeface="Calibri" panose="020F0502020204030204" pitchFamily="34" charset="0"/>
                <a:cs typeface="Calibri" panose="020F0502020204030204" pitchFamily="34" charset="0"/>
              </a:rPr>
              <a:t> external </a:t>
            </a:r>
            <a:r>
              <a:rPr lang="de-AT" sz="1600" dirty="0" err="1">
                <a:latin typeface="Calibri" panose="020F0502020204030204" pitchFamily="34" charset="0"/>
                <a:cs typeface="Calibri" panose="020F0502020204030204" pitchFamily="34" charset="0"/>
              </a:rPr>
              <a:t>environment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create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opportunities</a:t>
            </a:r>
            <a:endParaRPr lang="de-AT" sz="1600" dirty="0">
              <a:latin typeface="Calibri" panose="020F0502020204030204" pitchFamily="34" charset="0"/>
              <a:cs typeface="Calibri" panose="020F0502020204030204" pitchFamily="34" charset="0"/>
            </a:endParaRPr>
          </a:p>
        </p:txBody>
      </p:sp>
      <p:sp>
        <p:nvSpPr>
          <p:cNvPr id="11" name="Rechteck 10">
            <a:extLst>
              <a:ext uri="{FF2B5EF4-FFF2-40B4-BE49-F238E27FC236}">
                <a16:creationId xmlns:a16="http://schemas.microsoft.com/office/drawing/2014/main" id="{BCB00503-7887-4BB1-93F6-FB5CC12BE5A7}"/>
              </a:ext>
            </a:extLst>
          </p:cNvPr>
          <p:cNvSpPr/>
          <p:nvPr/>
        </p:nvSpPr>
        <p:spPr>
          <a:xfrm>
            <a:off x="1775520" y="1988840"/>
            <a:ext cx="5256584" cy="2592288"/>
          </a:xfrm>
          <a:prstGeom prst="rect">
            <a:avLst/>
          </a:pr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AT" sz="1600" b="1" dirty="0" err="1">
                <a:latin typeface="Calibri" panose="020F0502020204030204" pitchFamily="34" charset="0"/>
                <a:cs typeface="Calibri" panose="020F0502020204030204" pitchFamily="34" charset="0"/>
              </a:rPr>
              <a:t>Reactive</a:t>
            </a:r>
            <a:r>
              <a:rPr lang="de-AT" sz="1600" b="1" dirty="0">
                <a:latin typeface="Calibri" panose="020F0502020204030204" pitchFamily="34" charset="0"/>
                <a:cs typeface="Calibri" panose="020F0502020204030204" pitchFamily="34" charset="0"/>
              </a:rPr>
              <a:t> Adaptation</a:t>
            </a: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Acceptance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need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adapt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changed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environment</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Implementation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adaptive </a:t>
            </a:r>
            <a:r>
              <a:rPr lang="de-AT" sz="1600" dirty="0" err="1">
                <a:latin typeface="Calibri" panose="020F0502020204030204" pitchFamily="34" charset="0"/>
                <a:cs typeface="Calibri" panose="020F0502020204030204" pitchFamily="34" charset="0"/>
              </a:rPr>
              <a:t>actions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Need </a:t>
            </a:r>
            <a:r>
              <a:rPr lang="de-AT" sz="1600" dirty="0" err="1">
                <a:latin typeface="Calibri" panose="020F0502020204030204" pitchFamily="34" charset="0"/>
                <a:cs typeface="Calibri" panose="020F0502020204030204" pitchFamily="34" charset="0"/>
              </a:rPr>
              <a:t>trigger</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activate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deployment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or</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building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Varying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levels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vulnerability</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capacity</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Strengthen</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capacity</a:t>
            </a:r>
            <a:r>
              <a:rPr lang="de-AT" sz="1600" dirty="0">
                <a:latin typeface="Calibri" panose="020F0502020204030204" pitchFamily="34" charset="0"/>
                <a:cs typeface="Calibri" panose="020F0502020204030204" pitchFamily="34" charset="0"/>
              </a:rPr>
              <a:t> after </a:t>
            </a:r>
            <a:r>
              <a:rPr lang="de-AT" sz="1600" dirty="0" err="1">
                <a:latin typeface="Calibri" panose="020F0502020204030204" pitchFamily="34" charset="0"/>
                <a:cs typeface="Calibri" panose="020F0502020204030204" pitchFamily="34" charset="0"/>
              </a:rPr>
              <a:t>crisis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Wide </a:t>
            </a:r>
            <a:r>
              <a:rPr lang="de-AT" sz="1600" dirty="0" err="1">
                <a:latin typeface="Calibri" panose="020F0502020204030204" pitchFamily="34" charset="0"/>
                <a:cs typeface="Calibri" panose="020F0502020204030204" pitchFamily="34" charset="0"/>
              </a:rPr>
              <a:t>range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coping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p:txBody>
      </p:sp>
      <p:sp>
        <p:nvSpPr>
          <p:cNvPr id="12" name="Rechteck 11">
            <a:extLst>
              <a:ext uri="{FF2B5EF4-FFF2-40B4-BE49-F238E27FC236}">
                <a16:creationId xmlns:a16="http://schemas.microsoft.com/office/drawing/2014/main" id="{B5E9408E-3F15-47E2-940A-DDAD7EB2B054}"/>
              </a:ext>
            </a:extLst>
          </p:cNvPr>
          <p:cNvSpPr/>
          <p:nvPr/>
        </p:nvSpPr>
        <p:spPr>
          <a:xfrm>
            <a:off x="2884748" y="2648397"/>
            <a:ext cx="5256584" cy="2592288"/>
          </a:xfrm>
          <a:prstGeom prst="rect">
            <a:avLst/>
          </a:pr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AT" sz="1600" b="1" dirty="0" err="1">
                <a:latin typeface="Calibri" panose="020F0502020204030204" pitchFamily="34" charset="0"/>
                <a:cs typeface="Calibri" panose="020F0502020204030204" pitchFamily="34" charset="0"/>
              </a:rPr>
              <a:t>Constrained</a:t>
            </a:r>
            <a:r>
              <a:rPr lang="de-AT" sz="1600" b="1" dirty="0">
                <a:latin typeface="Calibri" panose="020F0502020204030204" pitchFamily="34" charset="0"/>
                <a:cs typeface="Calibri" panose="020F0502020204030204" pitchFamily="34" charset="0"/>
              </a:rPr>
              <a:t> Adaptation</a:t>
            </a:r>
          </a:p>
          <a:p>
            <a:pPr marL="273050" indent="-273050">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Unable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or</a:t>
            </a:r>
            <a:r>
              <a:rPr lang="de-AT" sz="1600" dirty="0">
                <a:latin typeface="Calibri" panose="020F0502020204030204" pitchFamily="34" charset="0"/>
                <a:cs typeface="Calibri" panose="020F0502020204030204" pitchFamily="34" charset="0"/>
              </a:rPr>
              <a:t> not </a:t>
            </a:r>
            <a:r>
              <a:rPr lang="de-AT" sz="1600" dirty="0" err="1">
                <a:latin typeface="Calibri" panose="020F0502020204030204" pitchFamily="34" charset="0"/>
                <a:cs typeface="Calibri" panose="020F0502020204030204" pitchFamily="34" charset="0"/>
              </a:rPr>
              <a:t>yet</a:t>
            </a:r>
            <a:r>
              <a:rPr lang="de-AT" sz="1600" dirty="0">
                <a:latin typeface="Calibri" panose="020F0502020204030204" pitchFamily="34" charset="0"/>
                <a:cs typeface="Calibri" panose="020F0502020204030204" pitchFamily="34" charset="0"/>
              </a:rPr>
              <a:t> in a </a:t>
            </a:r>
            <a:r>
              <a:rPr lang="de-AT" sz="1600" dirty="0" err="1">
                <a:latin typeface="Calibri" panose="020F0502020204030204" pitchFamily="34" charset="0"/>
                <a:cs typeface="Calibri" panose="020F0502020204030204" pitchFamily="34" charset="0"/>
              </a:rPr>
              <a:t>position</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control</a:t>
            </a:r>
            <a:r>
              <a:rPr lang="de-AT" sz="1600" dirty="0">
                <a:latin typeface="Calibri" panose="020F0502020204030204" pitchFamily="34" charset="0"/>
                <a:cs typeface="Calibri" panose="020F0502020204030204" pitchFamily="34" charset="0"/>
              </a:rPr>
              <a:t> own </a:t>
            </a:r>
            <a:r>
              <a:rPr lang="de-AT" sz="1600" dirty="0" err="1">
                <a:latin typeface="Calibri" panose="020F0502020204030204" pitchFamily="34" charset="0"/>
                <a:cs typeface="Calibri" panose="020F0502020204030204" pitchFamily="34" charset="0"/>
              </a:rPr>
              <a:t>destiny</a:t>
            </a:r>
            <a:endParaRPr lang="de-AT" sz="1600" dirty="0">
              <a:latin typeface="Calibri" panose="020F0502020204030204" pitchFamily="34" charset="0"/>
              <a:cs typeface="Calibri" panose="020F0502020204030204" pitchFamily="34" charset="0"/>
            </a:endParaRPr>
          </a:p>
          <a:p>
            <a:pPr marL="273050" indent="-273050">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Constantly</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proactively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adapting</a:t>
            </a:r>
            <a:r>
              <a:rPr lang="de-AT" sz="1600" dirty="0">
                <a:latin typeface="Calibri" panose="020F0502020204030204" pitchFamily="34" charset="0"/>
                <a:cs typeface="Calibri" panose="020F0502020204030204" pitchFamily="34" charset="0"/>
              </a:rPr>
              <a:t>, but </a:t>
            </a:r>
            <a:r>
              <a:rPr lang="de-AT" sz="1600" dirty="0" err="1">
                <a:latin typeface="Calibri" panose="020F0502020204030204" pitchFamily="34" charset="0"/>
                <a:cs typeface="Calibri" panose="020F0502020204030204" pitchFamily="34" charset="0"/>
              </a:rPr>
              <a:t>constrained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by</a:t>
            </a:r>
            <a:r>
              <a:rPr lang="de-AT" sz="1600" dirty="0">
                <a:latin typeface="Calibri" panose="020F0502020204030204" pitchFamily="34" charset="0"/>
                <a:cs typeface="Calibri" panose="020F0502020204030204" pitchFamily="34" charset="0"/>
              </a:rPr>
              <a:t> external </a:t>
            </a:r>
            <a:r>
              <a:rPr lang="de-AT" sz="1600" dirty="0" err="1">
                <a:latin typeface="Calibri" panose="020F0502020204030204" pitchFamily="34" charset="0"/>
                <a:cs typeface="Calibri" panose="020F0502020204030204" pitchFamily="34" charset="0"/>
              </a:rPr>
              <a:t>forces</a:t>
            </a:r>
            <a:endParaRPr lang="de-AT" sz="1600" dirty="0">
              <a:latin typeface="Calibri" panose="020F0502020204030204" pitchFamily="34" charset="0"/>
              <a:cs typeface="Calibri" panose="020F0502020204030204" pitchFamily="34" charset="0"/>
            </a:endParaRPr>
          </a:p>
          <a:p>
            <a:pPr marL="273050" indent="-273050">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Shocks </a:t>
            </a:r>
            <a:r>
              <a:rPr lang="de-AT" sz="1600" dirty="0" err="1">
                <a:latin typeface="Calibri" panose="020F0502020204030204" pitchFamily="34" charset="0"/>
                <a:cs typeface="Calibri" panose="020F0502020204030204" pitchFamily="34" charset="0"/>
              </a:rPr>
              <a:t>as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opportunities</a:t>
            </a:r>
            <a:endParaRPr lang="de-AT" sz="1600" dirty="0">
              <a:latin typeface="Calibri" panose="020F0502020204030204" pitchFamily="34" charset="0"/>
              <a:cs typeface="Calibri" panose="020F0502020204030204" pitchFamily="34" charset="0"/>
            </a:endParaRPr>
          </a:p>
          <a:p>
            <a:pPr marL="273050" indent="-273050">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Have</a:t>
            </a:r>
            <a:r>
              <a:rPr lang="de-AT" sz="1600" dirty="0">
                <a:latin typeface="Calibri" panose="020F0502020204030204" pitchFamily="34" charset="0"/>
                <a:cs typeface="Calibri" panose="020F0502020204030204" pitchFamily="34" charset="0"/>
              </a:rPr>
              <a:t> a </a:t>
            </a:r>
            <a:r>
              <a:rPr lang="de-AT" sz="1600" dirty="0" err="1">
                <a:latin typeface="Calibri" panose="020F0502020204030204" pitchFamily="34" charset="0"/>
                <a:cs typeface="Calibri" panose="020F0502020204030204" pitchFamily="34" charset="0"/>
              </a:rPr>
              <a:t>range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r>
              <a:rPr lang="de-AT" sz="1600" dirty="0">
                <a:latin typeface="Calibri" panose="020F0502020204030204" pitchFamily="34" charset="0"/>
                <a:cs typeface="Calibri" panose="020F0502020204030204" pitchFamily="34" charset="0"/>
              </a:rPr>
              <a:t> in </a:t>
            </a:r>
            <a:r>
              <a:rPr lang="de-AT" sz="1600" dirty="0" err="1">
                <a:latin typeface="Calibri" panose="020F0502020204030204" pitchFamily="34" charset="0"/>
                <a:cs typeface="Calibri" panose="020F0502020204030204" pitchFamily="34" charset="0"/>
              </a:rPr>
              <a:t>place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or</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develop</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them</a:t>
            </a:r>
            <a:endParaRPr lang="de-AT" sz="1600" dirty="0">
              <a:latin typeface="Calibri" panose="020F0502020204030204" pitchFamily="34" charset="0"/>
              <a:cs typeface="Calibri" panose="020F0502020204030204" pitchFamily="34" charset="0"/>
            </a:endParaRPr>
          </a:p>
          <a:p>
            <a:pPr marL="273050" indent="-273050">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Threat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slipping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into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fatalistic</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mode</a:t>
            </a:r>
            <a:r>
              <a:rPr lang="de-AT" sz="1600" dirty="0">
                <a:latin typeface="Calibri" panose="020F0502020204030204" pitchFamily="34" charset="0"/>
                <a:cs typeface="Calibri" panose="020F0502020204030204" pitchFamily="34" charset="0"/>
              </a:rPr>
              <a:t> / </a:t>
            </a:r>
            <a:r>
              <a:rPr lang="de-AT" sz="1600" dirty="0" err="1">
                <a:latin typeface="Calibri" panose="020F0502020204030204" pitchFamily="34" charset="0"/>
                <a:cs typeface="Calibri" panose="020F0502020204030204" pitchFamily="34" charset="0"/>
              </a:rPr>
              <a:t>opportunity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seeking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more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self-regulating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path</a:t>
            </a:r>
            <a:r>
              <a:rPr lang="de-AT" sz="1600" dirty="0">
                <a:latin typeface="Calibri" panose="020F0502020204030204" pitchFamily="34" charset="0"/>
                <a:cs typeface="Calibri" panose="020F0502020204030204" pitchFamily="34" charset="0"/>
              </a:rPr>
              <a:t> in </a:t>
            </a:r>
            <a:r>
              <a:rPr lang="de-AT" sz="1600" dirty="0" err="1">
                <a:latin typeface="Calibri" panose="020F0502020204030204" pitchFamily="34" charset="0"/>
                <a:cs typeface="Calibri" panose="020F0502020204030204" pitchFamily="34" charset="0"/>
              </a:rPr>
              <a:t>future</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endParaRPr lang="de-AT" sz="1600" dirty="0">
              <a:latin typeface="Calibri" panose="020F0502020204030204" pitchFamily="34" charset="0"/>
              <a:cs typeface="Calibri" panose="020F0502020204030204" pitchFamily="34" charset="0"/>
            </a:endParaRPr>
          </a:p>
        </p:txBody>
      </p:sp>
      <p:sp>
        <p:nvSpPr>
          <p:cNvPr id="13" name="Rechteck 12">
            <a:extLst>
              <a:ext uri="{FF2B5EF4-FFF2-40B4-BE49-F238E27FC236}">
                <a16:creationId xmlns:a16="http://schemas.microsoft.com/office/drawing/2014/main" id="{FC7F5600-3824-43E3-B1C9-8D0F5921E7A2}"/>
              </a:ext>
            </a:extLst>
          </p:cNvPr>
          <p:cNvSpPr/>
          <p:nvPr/>
        </p:nvSpPr>
        <p:spPr>
          <a:xfrm>
            <a:off x="3993976" y="3212977"/>
            <a:ext cx="5256584" cy="2592288"/>
          </a:xfrm>
          <a:prstGeom prst="rect">
            <a:avLst/>
          </a:prstGeom>
          <a:solidFill>
            <a:srgbClr val="376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AT" sz="1600" b="1" dirty="0" err="1">
                <a:latin typeface="Calibri" panose="020F0502020204030204" pitchFamily="34" charset="0"/>
                <a:cs typeface="Calibri" panose="020F0502020204030204" pitchFamily="34" charset="0"/>
              </a:rPr>
              <a:t>Powerlessness</a:t>
            </a:r>
            <a:endParaRPr lang="de-AT" sz="1600" b="1"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Crisis </a:t>
            </a:r>
            <a:r>
              <a:rPr lang="de-AT" sz="1600" dirty="0" err="1">
                <a:latin typeface="Calibri" panose="020F0502020204030204" pitchFamily="34" charset="0"/>
                <a:cs typeface="Calibri" panose="020F0502020204030204" pitchFamily="34" charset="0"/>
              </a:rPr>
              <a:t>exceeds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Fatalist </a:t>
            </a:r>
            <a:r>
              <a:rPr lang="de-AT" sz="1600" dirty="0" err="1">
                <a:latin typeface="Calibri" panose="020F0502020204030204" pitchFamily="34" charset="0"/>
                <a:cs typeface="Calibri" panose="020F0502020204030204" pitchFamily="34" charset="0"/>
              </a:rPr>
              <a:t>mode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externally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driven</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constrained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by</a:t>
            </a:r>
            <a:r>
              <a:rPr lang="de-AT" sz="1600" dirty="0">
                <a:latin typeface="Calibri" panose="020F0502020204030204" pitchFamily="34" charset="0"/>
                <a:cs typeface="Calibri" panose="020F0502020204030204" pitchFamily="34" charset="0"/>
              </a:rPr>
              <a:t> external </a:t>
            </a:r>
            <a:r>
              <a:rPr lang="de-AT" sz="1600" dirty="0" err="1">
                <a:latin typeface="Calibri" panose="020F0502020204030204" pitchFamily="34" charset="0"/>
                <a:cs typeface="Calibri" panose="020F0502020204030204" pitchFamily="34" charset="0"/>
              </a:rPr>
              <a:t>pressures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expected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increase</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Reliance</a:t>
            </a:r>
            <a:r>
              <a:rPr lang="de-AT" sz="1600" dirty="0">
                <a:latin typeface="Calibri" panose="020F0502020204030204" pitchFamily="34" charset="0"/>
                <a:cs typeface="Calibri" panose="020F0502020204030204" pitchFamily="34" charset="0"/>
              </a:rPr>
              <a:t> on </a:t>
            </a:r>
            <a:r>
              <a:rPr lang="de-AT" sz="1600" dirty="0" err="1">
                <a:latin typeface="Calibri" panose="020F0502020204030204" pitchFamily="34" charset="0"/>
                <a:cs typeface="Calibri" panose="020F0502020204030204" pitchFamily="34" charset="0"/>
              </a:rPr>
              <a:t>buffering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prevails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Less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willing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take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ownership</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changes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Poor </a:t>
            </a:r>
            <a:r>
              <a:rPr lang="de-AT" sz="1600" dirty="0" err="1">
                <a:latin typeface="Calibri" panose="020F0502020204030204" pitchFamily="34" charset="0"/>
                <a:cs typeface="Calibri" panose="020F0502020204030204" pitchFamily="34" charset="0"/>
              </a:rPr>
              <a:t>understanding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vulnerabilities</a:t>
            </a:r>
            <a:endParaRPr lang="de-AT"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893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3D3B5-6B0E-471C-A58B-CCAB6821A4CE}"/>
              </a:ext>
            </a:extLst>
          </p:cNvPr>
          <p:cNvSpPr>
            <a:spLocks noGrp="1"/>
          </p:cNvSpPr>
          <p:nvPr>
            <p:ph type="title"/>
          </p:nvPr>
        </p:nvSpPr>
        <p:spPr/>
        <p:txBody>
          <a:bodyPr>
            <a:normAutofit fontScale="90000"/>
          </a:bodyPr>
          <a:lstStyle/>
          <a:p>
            <a:r>
              <a:rPr lang="de-DE" dirty="0"/>
              <a:t>3. Patterns and </a:t>
            </a:r>
            <a:r>
              <a:rPr lang="de-DE" dirty="0" err="1"/>
              <a:t>Consequences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1FF70EF6-27C0-4CCA-8CC5-DE2310CE064D}"/>
              </a:ext>
            </a:extLst>
          </p:cNvPr>
          <p:cNvSpPr>
            <a:spLocks noGrp="1"/>
          </p:cNvSpPr>
          <p:nvPr>
            <p:ph idx="1"/>
          </p:nvPr>
        </p:nvSpPr>
        <p:spPr/>
        <p:txBody>
          <a:bodyPr/>
          <a:lstStyle/>
          <a:p>
            <a:endParaRPr lang="de-DE" dirty="0"/>
          </a:p>
        </p:txBody>
      </p:sp>
      <p:sp>
        <p:nvSpPr>
          <p:cNvPr id="4" name="Foliennummernplatzhalter 3">
            <a:extLst>
              <a:ext uri="{FF2B5EF4-FFF2-40B4-BE49-F238E27FC236}">
                <a16:creationId xmlns:a16="http://schemas.microsoft.com/office/drawing/2014/main" id="{D0E1AAAA-99FA-4591-B5E5-BCC561F37B67}"/>
              </a:ext>
            </a:extLst>
          </p:cNvPr>
          <p:cNvSpPr>
            <a:spLocks noGrp="1"/>
          </p:cNvSpPr>
          <p:nvPr>
            <p:ph type="sldNum" sz="quarter" idx="12"/>
          </p:nvPr>
        </p:nvSpPr>
        <p:spPr/>
        <p:txBody>
          <a:bodyPr/>
          <a:lstStyle/>
          <a:p>
            <a:fld id="{B007B441-5312-499D-93C3-6E37886527FA}" type="slidenum">
              <a:rPr lang="it-IT" smtClean="0"/>
              <a:pPr/>
              <a:t>27</a:t>
            </a:fld>
            <a:endParaRPr lang="it-IT" dirty="0"/>
          </a:p>
        </p:txBody>
      </p:sp>
      <p:sp>
        <p:nvSpPr>
          <p:cNvPr id="10" name="Rechteck 9">
            <a:extLst>
              <a:ext uri="{FF2B5EF4-FFF2-40B4-BE49-F238E27FC236}">
                <a16:creationId xmlns:a16="http://schemas.microsoft.com/office/drawing/2014/main" id="{9A79375E-8A87-4B71-91EB-19541B7B3A4B}"/>
              </a:ext>
            </a:extLst>
          </p:cNvPr>
          <p:cNvSpPr/>
          <p:nvPr/>
        </p:nvSpPr>
        <p:spPr>
          <a:xfrm>
            <a:off x="609600" y="1316491"/>
            <a:ext cx="5256584" cy="2592288"/>
          </a:xfrm>
          <a:prstGeom prst="rect">
            <a:avLst/>
          </a:pr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AT" sz="1600" b="1" dirty="0">
                <a:latin typeface="Calibri" panose="020F0502020204030204" pitchFamily="34" charset="0"/>
                <a:cs typeface="Calibri" panose="020F0502020204030204" pitchFamily="34" charset="0"/>
              </a:rPr>
              <a:t>Self-regulation/Pro-</a:t>
            </a:r>
            <a:r>
              <a:rPr lang="de-AT" sz="1600" b="1" dirty="0" err="1">
                <a:latin typeface="Calibri" panose="020F0502020204030204" pitchFamily="34" charset="0"/>
                <a:cs typeface="Calibri" panose="020F0502020204030204" pitchFamily="34" charset="0"/>
              </a:rPr>
              <a:t>active</a:t>
            </a:r>
            <a:r>
              <a:rPr lang="de-AT" sz="1600" b="1" dirty="0">
                <a:latin typeface="Calibri" panose="020F0502020204030204" pitchFamily="34" charset="0"/>
                <a:cs typeface="Calibri" panose="020F0502020204030204" pitchFamily="34" charset="0"/>
              </a:rPr>
              <a:t> Adaptation</a:t>
            </a:r>
          </a:p>
          <a:p>
            <a:pPr marL="276225" indent="-276225">
              <a:lnSpc>
                <a:spcPct val="70000"/>
              </a:lnSpc>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Shocks </a:t>
            </a:r>
            <a:r>
              <a:rPr lang="de-AT" sz="1600" dirty="0" err="1">
                <a:latin typeface="Calibri" panose="020F0502020204030204" pitchFamily="34" charset="0"/>
                <a:cs typeface="Calibri" panose="020F0502020204030204" pitchFamily="34" charset="0"/>
              </a:rPr>
              <a:t>as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opportunities</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Ready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adapt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or</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transform</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reconfigure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service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delivery</a:t>
            </a:r>
            <a:r>
              <a:rPr lang="de-AT" sz="1600" dirty="0">
                <a:latin typeface="Calibri" panose="020F0502020204030204" pitchFamily="34" charset="0"/>
                <a:cs typeface="Calibri" panose="020F0502020204030204" pitchFamily="34" charset="0"/>
              </a:rPr>
              <a:t>, find alternative </a:t>
            </a:r>
            <a:r>
              <a:rPr lang="de-AT" sz="1600" dirty="0" err="1">
                <a:latin typeface="Calibri" panose="020F0502020204030204" pitchFamily="34" charset="0"/>
                <a:cs typeface="Calibri" panose="020F0502020204030204" pitchFamily="34" charset="0"/>
              </a:rPr>
              <a:t>sources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income</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Able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internally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develop</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employ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full</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range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coping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Good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coping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r>
              <a:rPr lang="de-AT" sz="1600" dirty="0">
                <a:latin typeface="Calibri" panose="020F0502020204030204" pitchFamily="34" charset="0"/>
                <a:cs typeface="Calibri" panose="020F0502020204030204" pitchFamily="34" charset="0"/>
              </a:rPr>
              <a:t> in </a:t>
            </a:r>
            <a:r>
              <a:rPr lang="de-AT" sz="1600" dirty="0" err="1">
                <a:latin typeface="Calibri" panose="020F0502020204030204" pitchFamily="34" charset="0"/>
                <a:cs typeface="Calibri" panose="020F0502020204030204" pitchFamily="34" charset="0"/>
              </a:rPr>
              <a:t>place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before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the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crisis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understanding</a:t>
            </a:r>
            <a:r>
              <a:rPr lang="de-AT" sz="1600" dirty="0">
                <a:latin typeface="Calibri" panose="020F0502020204030204" pitchFamily="34" charset="0"/>
                <a:cs typeface="Calibri" panose="020F0502020204030204" pitchFamily="34" charset="0"/>
              </a:rPr>
              <a:t> relative </a:t>
            </a:r>
            <a:r>
              <a:rPr lang="de-AT" sz="1600" dirty="0" err="1">
                <a:latin typeface="Calibri" panose="020F0502020204030204" pitchFamily="34" charset="0"/>
                <a:cs typeface="Calibri" panose="020F0502020204030204" pitchFamily="34" charset="0"/>
              </a:rPr>
              <a:t>vulnerability</a:t>
            </a:r>
            <a:endParaRPr lang="de-AT" sz="1600" dirty="0">
              <a:latin typeface="Calibri" panose="020F0502020204030204" pitchFamily="34" charset="0"/>
              <a:cs typeface="Calibri" panose="020F0502020204030204" pitchFamily="34" charset="0"/>
            </a:endParaRPr>
          </a:p>
          <a:p>
            <a:pPr marL="276225" indent="-276225">
              <a:lnSpc>
                <a:spcPct val="70000"/>
              </a:lnSpc>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Ability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manage internal </a:t>
            </a:r>
            <a:r>
              <a:rPr lang="de-AT" sz="1600" dirty="0" err="1">
                <a:latin typeface="Calibri" panose="020F0502020204030204" pitchFamily="34" charset="0"/>
                <a:cs typeface="Calibri" panose="020F0502020204030204" pitchFamily="34" charset="0"/>
              </a:rPr>
              <a:t>capacities</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use</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shape</a:t>
            </a:r>
            <a:r>
              <a:rPr lang="de-AT" sz="1600" dirty="0">
                <a:latin typeface="Calibri" panose="020F0502020204030204" pitchFamily="34" charset="0"/>
                <a:cs typeface="Calibri" panose="020F0502020204030204" pitchFamily="34" charset="0"/>
              </a:rPr>
              <a:t> external </a:t>
            </a:r>
            <a:r>
              <a:rPr lang="de-AT" sz="1600" dirty="0" err="1">
                <a:latin typeface="Calibri" panose="020F0502020204030204" pitchFamily="34" charset="0"/>
                <a:cs typeface="Calibri" panose="020F0502020204030204" pitchFamily="34" charset="0"/>
              </a:rPr>
              <a:t>environment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create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opportunities</a:t>
            </a:r>
            <a:endParaRPr lang="de-AT" sz="1600" dirty="0">
              <a:latin typeface="Calibri" panose="020F0502020204030204" pitchFamily="34" charset="0"/>
              <a:cs typeface="Calibri" panose="020F0502020204030204" pitchFamily="34" charset="0"/>
            </a:endParaRPr>
          </a:p>
        </p:txBody>
      </p:sp>
      <p:sp>
        <p:nvSpPr>
          <p:cNvPr id="11" name="Rechteck 10">
            <a:extLst>
              <a:ext uri="{FF2B5EF4-FFF2-40B4-BE49-F238E27FC236}">
                <a16:creationId xmlns:a16="http://schemas.microsoft.com/office/drawing/2014/main" id="{BCB00503-7887-4BB1-93F6-FB5CC12BE5A7}"/>
              </a:ext>
            </a:extLst>
          </p:cNvPr>
          <p:cNvSpPr/>
          <p:nvPr/>
        </p:nvSpPr>
        <p:spPr>
          <a:xfrm>
            <a:off x="1775520" y="1988840"/>
            <a:ext cx="5256584" cy="2592288"/>
          </a:xfrm>
          <a:prstGeom prst="rect">
            <a:avLst/>
          </a:pr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AT" sz="1600" b="1" dirty="0" err="1">
                <a:latin typeface="Calibri" panose="020F0502020204030204" pitchFamily="34" charset="0"/>
                <a:cs typeface="Calibri" panose="020F0502020204030204" pitchFamily="34" charset="0"/>
              </a:rPr>
              <a:t>Reactive</a:t>
            </a:r>
            <a:r>
              <a:rPr lang="de-AT" sz="1600" b="1" dirty="0">
                <a:latin typeface="Calibri" panose="020F0502020204030204" pitchFamily="34" charset="0"/>
                <a:cs typeface="Calibri" panose="020F0502020204030204" pitchFamily="34" charset="0"/>
              </a:rPr>
              <a:t> Adaptation</a:t>
            </a: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Acceptance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need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adapt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changed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environment</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Implementation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adaptive </a:t>
            </a:r>
            <a:r>
              <a:rPr lang="de-AT" sz="1600" dirty="0" err="1">
                <a:latin typeface="Calibri" panose="020F0502020204030204" pitchFamily="34" charset="0"/>
                <a:cs typeface="Calibri" panose="020F0502020204030204" pitchFamily="34" charset="0"/>
              </a:rPr>
              <a:t>actions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Need </a:t>
            </a:r>
            <a:r>
              <a:rPr lang="de-AT" sz="1600" dirty="0" err="1">
                <a:latin typeface="Calibri" panose="020F0502020204030204" pitchFamily="34" charset="0"/>
                <a:cs typeface="Calibri" panose="020F0502020204030204" pitchFamily="34" charset="0"/>
              </a:rPr>
              <a:t>trigger</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activate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deployment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or</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building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Varying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levels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vulnerability</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capacity</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Strengthen</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capacity</a:t>
            </a:r>
            <a:r>
              <a:rPr lang="de-AT" sz="1600" dirty="0">
                <a:latin typeface="Calibri" panose="020F0502020204030204" pitchFamily="34" charset="0"/>
                <a:cs typeface="Calibri" panose="020F0502020204030204" pitchFamily="34" charset="0"/>
              </a:rPr>
              <a:t> after </a:t>
            </a:r>
            <a:r>
              <a:rPr lang="de-AT" sz="1600" dirty="0" err="1">
                <a:latin typeface="Calibri" panose="020F0502020204030204" pitchFamily="34" charset="0"/>
                <a:cs typeface="Calibri" panose="020F0502020204030204" pitchFamily="34" charset="0"/>
              </a:rPr>
              <a:t>crisis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Wide </a:t>
            </a:r>
            <a:r>
              <a:rPr lang="de-AT" sz="1600" dirty="0" err="1">
                <a:latin typeface="Calibri" panose="020F0502020204030204" pitchFamily="34" charset="0"/>
                <a:cs typeface="Calibri" panose="020F0502020204030204" pitchFamily="34" charset="0"/>
              </a:rPr>
              <a:t>range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coping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p:txBody>
      </p:sp>
      <p:sp>
        <p:nvSpPr>
          <p:cNvPr id="12" name="Rechteck 11">
            <a:extLst>
              <a:ext uri="{FF2B5EF4-FFF2-40B4-BE49-F238E27FC236}">
                <a16:creationId xmlns:a16="http://schemas.microsoft.com/office/drawing/2014/main" id="{B5E9408E-3F15-47E2-940A-DDAD7EB2B054}"/>
              </a:ext>
            </a:extLst>
          </p:cNvPr>
          <p:cNvSpPr/>
          <p:nvPr/>
        </p:nvSpPr>
        <p:spPr>
          <a:xfrm>
            <a:off x="2884748" y="2648397"/>
            <a:ext cx="5256584" cy="2592288"/>
          </a:xfrm>
          <a:prstGeom prst="rect">
            <a:avLst/>
          </a:pr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AT" sz="1600" b="1" dirty="0" err="1">
                <a:latin typeface="Calibri" panose="020F0502020204030204" pitchFamily="34" charset="0"/>
                <a:cs typeface="Calibri" panose="020F0502020204030204" pitchFamily="34" charset="0"/>
              </a:rPr>
              <a:t>Constrained</a:t>
            </a:r>
            <a:r>
              <a:rPr lang="de-AT" sz="1600" b="1" dirty="0">
                <a:latin typeface="Calibri" panose="020F0502020204030204" pitchFamily="34" charset="0"/>
                <a:cs typeface="Calibri" panose="020F0502020204030204" pitchFamily="34" charset="0"/>
              </a:rPr>
              <a:t> Adaptation</a:t>
            </a:r>
          </a:p>
          <a:p>
            <a:pPr marL="273050" indent="-273050">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Unable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or</a:t>
            </a:r>
            <a:r>
              <a:rPr lang="de-AT" sz="1600" dirty="0">
                <a:latin typeface="Calibri" panose="020F0502020204030204" pitchFamily="34" charset="0"/>
                <a:cs typeface="Calibri" panose="020F0502020204030204" pitchFamily="34" charset="0"/>
              </a:rPr>
              <a:t> not </a:t>
            </a:r>
            <a:r>
              <a:rPr lang="de-AT" sz="1600" dirty="0" err="1">
                <a:latin typeface="Calibri" panose="020F0502020204030204" pitchFamily="34" charset="0"/>
                <a:cs typeface="Calibri" panose="020F0502020204030204" pitchFamily="34" charset="0"/>
              </a:rPr>
              <a:t>yet</a:t>
            </a:r>
            <a:r>
              <a:rPr lang="de-AT" sz="1600" dirty="0">
                <a:latin typeface="Calibri" panose="020F0502020204030204" pitchFamily="34" charset="0"/>
                <a:cs typeface="Calibri" panose="020F0502020204030204" pitchFamily="34" charset="0"/>
              </a:rPr>
              <a:t> in a </a:t>
            </a:r>
            <a:r>
              <a:rPr lang="de-AT" sz="1600" dirty="0" err="1">
                <a:latin typeface="Calibri" panose="020F0502020204030204" pitchFamily="34" charset="0"/>
                <a:cs typeface="Calibri" panose="020F0502020204030204" pitchFamily="34" charset="0"/>
              </a:rPr>
              <a:t>position</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control</a:t>
            </a:r>
            <a:r>
              <a:rPr lang="de-AT" sz="1600" dirty="0">
                <a:latin typeface="Calibri" panose="020F0502020204030204" pitchFamily="34" charset="0"/>
                <a:cs typeface="Calibri" panose="020F0502020204030204" pitchFamily="34" charset="0"/>
              </a:rPr>
              <a:t> own </a:t>
            </a:r>
            <a:r>
              <a:rPr lang="de-AT" sz="1600" dirty="0" err="1">
                <a:latin typeface="Calibri" panose="020F0502020204030204" pitchFamily="34" charset="0"/>
                <a:cs typeface="Calibri" panose="020F0502020204030204" pitchFamily="34" charset="0"/>
              </a:rPr>
              <a:t>destiny</a:t>
            </a:r>
            <a:endParaRPr lang="de-AT" sz="1600" dirty="0">
              <a:latin typeface="Calibri" panose="020F0502020204030204" pitchFamily="34" charset="0"/>
              <a:cs typeface="Calibri" panose="020F0502020204030204" pitchFamily="34" charset="0"/>
            </a:endParaRPr>
          </a:p>
          <a:p>
            <a:pPr marL="273050" indent="-273050">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Constantly</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proactively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adapting</a:t>
            </a:r>
            <a:r>
              <a:rPr lang="de-AT" sz="1600" dirty="0">
                <a:latin typeface="Calibri" panose="020F0502020204030204" pitchFamily="34" charset="0"/>
                <a:cs typeface="Calibri" panose="020F0502020204030204" pitchFamily="34" charset="0"/>
              </a:rPr>
              <a:t>, but </a:t>
            </a:r>
            <a:r>
              <a:rPr lang="de-AT" sz="1600" dirty="0" err="1">
                <a:latin typeface="Calibri" panose="020F0502020204030204" pitchFamily="34" charset="0"/>
                <a:cs typeface="Calibri" panose="020F0502020204030204" pitchFamily="34" charset="0"/>
              </a:rPr>
              <a:t>constrained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by</a:t>
            </a:r>
            <a:r>
              <a:rPr lang="de-AT" sz="1600" dirty="0">
                <a:latin typeface="Calibri" panose="020F0502020204030204" pitchFamily="34" charset="0"/>
                <a:cs typeface="Calibri" panose="020F0502020204030204" pitchFamily="34" charset="0"/>
              </a:rPr>
              <a:t> external </a:t>
            </a:r>
            <a:r>
              <a:rPr lang="de-AT" sz="1600" dirty="0" err="1">
                <a:latin typeface="Calibri" panose="020F0502020204030204" pitchFamily="34" charset="0"/>
                <a:cs typeface="Calibri" panose="020F0502020204030204" pitchFamily="34" charset="0"/>
              </a:rPr>
              <a:t>forces</a:t>
            </a:r>
            <a:endParaRPr lang="de-AT" sz="1600" dirty="0">
              <a:latin typeface="Calibri" panose="020F0502020204030204" pitchFamily="34" charset="0"/>
              <a:cs typeface="Calibri" panose="020F0502020204030204" pitchFamily="34" charset="0"/>
            </a:endParaRPr>
          </a:p>
          <a:p>
            <a:pPr marL="273050" indent="-273050">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Shocks </a:t>
            </a:r>
            <a:r>
              <a:rPr lang="de-AT" sz="1600" dirty="0" err="1">
                <a:latin typeface="Calibri" panose="020F0502020204030204" pitchFamily="34" charset="0"/>
                <a:cs typeface="Calibri" panose="020F0502020204030204" pitchFamily="34" charset="0"/>
              </a:rPr>
              <a:t>as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opportunities</a:t>
            </a:r>
            <a:endParaRPr lang="de-AT" sz="1600" dirty="0">
              <a:latin typeface="Calibri" panose="020F0502020204030204" pitchFamily="34" charset="0"/>
              <a:cs typeface="Calibri" panose="020F0502020204030204" pitchFamily="34" charset="0"/>
            </a:endParaRPr>
          </a:p>
          <a:p>
            <a:pPr marL="273050" indent="-273050">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Have</a:t>
            </a:r>
            <a:r>
              <a:rPr lang="de-AT" sz="1600" dirty="0">
                <a:latin typeface="Calibri" panose="020F0502020204030204" pitchFamily="34" charset="0"/>
                <a:cs typeface="Calibri" panose="020F0502020204030204" pitchFamily="34" charset="0"/>
              </a:rPr>
              <a:t> a </a:t>
            </a:r>
            <a:r>
              <a:rPr lang="de-AT" sz="1600" dirty="0" err="1">
                <a:latin typeface="Calibri" panose="020F0502020204030204" pitchFamily="34" charset="0"/>
                <a:cs typeface="Calibri" panose="020F0502020204030204" pitchFamily="34" charset="0"/>
              </a:rPr>
              <a:t>range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r>
              <a:rPr lang="de-AT" sz="1600" dirty="0">
                <a:latin typeface="Calibri" panose="020F0502020204030204" pitchFamily="34" charset="0"/>
                <a:cs typeface="Calibri" panose="020F0502020204030204" pitchFamily="34" charset="0"/>
              </a:rPr>
              <a:t> in </a:t>
            </a:r>
            <a:r>
              <a:rPr lang="de-AT" sz="1600" dirty="0" err="1">
                <a:latin typeface="Calibri" panose="020F0502020204030204" pitchFamily="34" charset="0"/>
                <a:cs typeface="Calibri" panose="020F0502020204030204" pitchFamily="34" charset="0"/>
              </a:rPr>
              <a:t>place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or</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develop</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them</a:t>
            </a:r>
            <a:endParaRPr lang="de-AT" sz="1600" dirty="0">
              <a:latin typeface="Calibri" panose="020F0502020204030204" pitchFamily="34" charset="0"/>
              <a:cs typeface="Calibri" panose="020F0502020204030204" pitchFamily="34" charset="0"/>
            </a:endParaRPr>
          </a:p>
          <a:p>
            <a:pPr marL="273050" indent="-273050">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Threat</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slipping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into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fatalistic</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mode</a:t>
            </a:r>
            <a:r>
              <a:rPr lang="de-AT" sz="1600" dirty="0">
                <a:latin typeface="Calibri" panose="020F0502020204030204" pitchFamily="34" charset="0"/>
                <a:cs typeface="Calibri" panose="020F0502020204030204" pitchFamily="34" charset="0"/>
              </a:rPr>
              <a:t> / </a:t>
            </a:r>
            <a:r>
              <a:rPr lang="de-AT" sz="1600" dirty="0" err="1">
                <a:latin typeface="Calibri" panose="020F0502020204030204" pitchFamily="34" charset="0"/>
                <a:cs typeface="Calibri" panose="020F0502020204030204" pitchFamily="34" charset="0"/>
              </a:rPr>
              <a:t>opportunity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seeking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more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self-regulating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path</a:t>
            </a:r>
            <a:r>
              <a:rPr lang="de-AT" sz="1600" dirty="0">
                <a:latin typeface="Calibri" panose="020F0502020204030204" pitchFamily="34" charset="0"/>
                <a:cs typeface="Calibri" panose="020F0502020204030204" pitchFamily="34" charset="0"/>
              </a:rPr>
              <a:t> in </a:t>
            </a:r>
            <a:r>
              <a:rPr lang="de-AT" sz="1600" dirty="0" err="1">
                <a:latin typeface="Calibri" panose="020F0502020204030204" pitchFamily="34" charset="0"/>
                <a:cs typeface="Calibri" panose="020F0502020204030204" pitchFamily="34" charset="0"/>
              </a:rPr>
              <a:t>future</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endParaRPr lang="de-AT" sz="1600" dirty="0">
              <a:latin typeface="Calibri" panose="020F0502020204030204" pitchFamily="34" charset="0"/>
              <a:cs typeface="Calibri" panose="020F0502020204030204" pitchFamily="34" charset="0"/>
            </a:endParaRPr>
          </a:p>
        </p:txBody>
      </p:sp>
      <p:sp>
        <p:nvSpPr>
          <p:cNvPr id="13" name="Rechteck 12">
            <a:extLst>
              <a:ext uri="{FF2B5EF4-FFF2-40B4-BE49-F238E27FC236}">
                <a16:creationId xmlns:a16="http://schemas.microsoft.com/office/drawing/2014/main" id="{FC7F5600-3824-43E3-B1C9-8D0F5921E7A2}"/>
              </a:ext>
            </a:extLst>
          </p:cNvPr>
          <p:cNvSpPr/>
          <p:nvPr/>
        </p:nvSpPr>
        <p:spPr>
          <a:xfrm>
            <a:off x="3993976" y="3212977"/>
            <a:ext cx="5256584" cy="2592288"/>
          </a:xfrm>
          <a:prstGeom prst="rect">
            <a:avLst/>
          </a:prstGeom>
          <a:solidFill>
            <a:srgbClr val="37609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AT" sz="1600" b="1" dirty="0" err="1">
                <a:latin typeface="Calibri" panose="020F0502020204030204" pitchFamily="34" charset="0"/>
                <a:cs typeface="Calibri" panose="020F0502020204030204" pitchFamily="34" charset="0"/>
              </a:rPr>
              <a:t>Powerlessness</a:t>
            </a:r>
            <a:endParaRPr lang="de-AT" sz="1600" b="1"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Crisis </a:t>
            </a:r>
            <a:r>
              <a:rPr lang="de-AT" sz="1600" dirty="0" err="1">
                <a:latin typeface="Calibri" panose="020F0502020204030204" pitchFamily="34" charset="0"/>
                <a:cs typeface="Calibri" panose="020F0502020204030204" pitchFamily="34" charset="0"/>
              </a:rPr>
              <a:t>exceeds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Fatalist </a:t>
            </a:r>
            <a:r>
              <a:rPr lang="de-AT" sz="1600" dirty="0" err="1">
                <a:latin typeface="Calibri" panose="020F0502020204030204" pitchFamily="34" charset="0"/>
                <a:cs typeface="Calibri" panose="020F0502020204030204" pitchFamily="34" charset="0"/>
              </a:rPr>
              <a:t>mode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externally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driven</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constrained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by</a:t>
            </a:r>
            <a:r>
              <a:rPr lang="de-AT" sz="1600" dirty="0">
                <a:latin typeface="Calibri" panose="020F0502020204030204" pitchFamily="34" charset="0"/>
                <a:cs typeface="Calibri" panose="020F0502020204030204" pitchFamily="34" charset="0"/>
              </a:rPr>
              <a:t> external </a:t>
            </a:r>
            <a:r>
              <a:rPr lang="de-AT" sz="1600" dirty="0" err="1">
                <a:latin typeface="Calibri" panose="020F0502020204030204" pitchFamily="34" charset="0"/>
                <a:cs typeface="Calibri" panose="020F0502020204030204" pitchFamily="34" charset="0"/>
              </a:rPr>
              <a:t>pressures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expected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increase</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Reliance</a:t>
            </a:r>
            <a:r>
              <a:rPr lang="de-AT" sz="1600" dirty="0">
                <a:latin typeface="Calibri" panose="020F0502020204030204" pitchFamily="34" charset="0"/>
                <a:cs typeface="Calibri" panose="020F0502020204030204" pitchFamily="34" charset="0"/>
              </a:rPr>
              <a:t> on </a:t>
            </a:r>
            <a:r>
              <a:rPr lang="de-AT" sz="1600" dirty="0" err="1">
                <a:latin typeface="Calibri" panose="020F0502020204030204" pitchFamily="34" charset="0"/>
                <a:cs typeface="Calibri" panose="020F0502020204030204" pitchFamily="34" charset="0"/>
              </a:rPr>
              <a:t>buffering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prevails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Less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willing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take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ownership</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changes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Poor </a:t>
            </a:r>
            <a:r>
              <a:rPr lang="de-AT" sz="1600" dirty="0" err="1">
                <a:latin typeface="Calibri" panose="020F0502020204030204" pitchFamily="34" charset="0"/>
                <a:cs typeface="Calibri" panose="020F0502020204030204" pitchFamily="34" charset="0"/>
              </a:rPr>
              <a:t>understanding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of</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vulnerabilities</a:t>
            </a:r>
            <a:endParaRPr lang="de-AT" sz="1600" dirty="0">
              <a:latin typeface="Calibri" panose="020F0502020204030204" pitchFamily="34" charset="0"/>
              <a:cs typeface="Calibri" panose="020F0502020204030204" pitchFamily="34" charset="0"/>
            </a:endParaRPr>
          </a:p>
        </p:txBody>
      </p:sp>
      <p:sp>
        <p:nvSpPr>
          <p:cNvPr id="14" name="Rechteck 13">
            <a:extLst>
              <a:ext uri="{FF2B5EF4-FFF2-40B4-BE49-F238E27FC236}">
                <a16:creationId xmlns:a16="http://schemas.microsoft.com/office/drawing/2014/main" id="{1C82BB9D-A62F-4C0B-99F5-B029D499DF03}"/>
              </a:ext>
            </a:extLst>
          </p:cNvPr>
          <p:cNvSpPr/>
          <p:nvPr/>
        </p:nvSpPr>
        <p:spPr>
          <a:xfrm>
            <a:off x="5303912" y="3777557"/>
            <a:ext cx="5256584" cy="2592288"/>
          </a:xfrm>
          <a:prstGeom prst="rect">
            <a:avLst/>
          </a:prstGeom>
          <a:solidFill>
            <a:srgbClr val="376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de-AT" sz="1600" b="1" dirty="0" err="1">
                <a:latin typeface="Calibri" panose="020F0502020204030204" pitchFamily="34" charset="0"/>
                <a:cs typeface="Calibri" panose="020F0502020204030204" pitchFamily="34" charset="0"/>
              </a:rPr>
              <a:t>Contentedness</a:t>
            </a:r>
            <a:endParaRPr lang="de-AT" sz="1600" b="1"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Wealthy</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less</a:t>
            </a:r>
            <a:r>
              <a:rPr lang="de-AT" sz="1600" dirty="0">
                <a:latin typeface="Calibri" panose="020F0502020204030204" pitchFamily="34" charset="0"/>
                <a:cs typeface="Calibri" panose="020F0502020204030204" pitchFamily="34" charset="0"/>
              </a:rPr>
              <a:t> vulnerable </a:t>
            </a:r>
            <a:r>
              <a:rPr lang="de-AT" sz="1600" dirty="0" err="1">
                <a:latin typeface="Calibri" panose="020F0502020204030204" pitchFamily="34" charset="0"/>
                <a:cs typeface="Calibri" panose="020F0502020204030204" pitchFamily="34" charset="0"/>
              </a:rPr>
              <a:t>before</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crisis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Weak</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Relying</a:t>
            </a:r>
            <a:r>
              <a:rPr lang="de-AT" sz="1600" dirty="0">
                <a:latin typeface="Calibri" panose="020F0502020204030204" pitchFamily="34" charset="0"/>
                <a:cs typeface="Calibri" panose="020F0502020204030204" pitchFamily="34" charset="0"/>
              </a:rPr>
              <a:t> on </a:t>
            </a:r>
            <a:r>
              <a:rPr lang="de-AT" sz="1600" dirty="0" err="1">
                <a:latin typeface="Calibri" panose="020F0502020204030204" pitchFamily="34" charset="0"/>
                <a:cs typeface="Calibri" panose="020F0502020204030204" pitchFamily="34" charset="0"/>
              </a:rPr>
              <a:t>absorbing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shocks</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should</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they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occur</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Downplay</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emerging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vulnerabilities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err="1">
                <a:latin typeface="Calibri" panose="020F0502020204030204" pitchFamily="34" charset="0"/>
                <a:cs typeface="Calibri" panose="020F0502020204030204" pitchFamily="34" charset="0"/>
              </a:rPr>
              <a:t>No</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investing</a:t>
            </a:r>
            <a:r>
              <a:rPr lang="de-AT" sz="1600" dirty="0">
                <a:latin typeface="Calibri" panose="020F0502020204030204" pitchFamily="34" charset="0"/>
                <a:cs typeface="Calibri" panose="020F0502020204030204" pitchFamily="34" charset="0"/>
              </a:rPr>
              <a:t> in </a:t>
            </a:r>
            <a:r>
              <a:rPr lang="de-AT" sz="1600" dirty="0" err="1">
                <a:latin typeface="Calibri" panose="020F0502020204030204" pitchFamily="34" charset="0"/>
                <a:cs typeface="Calibri" panose="020F0502020204030204" pitchFamily="34" charset="0"/>
              </a:rPr>
              <a:t>anticipatory</a:t>
            </a:r>
            <a:r>
              <a:rPr lang="de-AT" sz="1600" dirty="0">
                <a:latin typeface="Calibri" panose="020F0502020204030204" pitchFamily="34" charset="0"/>
                <a:cs typeface="Calibri" panose="020F0502020204030204" pitchFamily="34" charset="0"/>
              </a:rPr>
              <a:t> and </a:t>
            </a:r>
            <a:r>
              <a:rPr lang="de-AT" sz="1600" dirty="0" err="1">
                <a:latin typeface="Calibri" panose="020F0502020204030204" pitchFamily="34" charset="0"/>
                <a:cs typeface="Calibri" panose="020F0502020204030204" pitchFamily="34" charset="0"/>
              </a:rPr>
              <a:t>coping</a:t>
            </a:r>
            <a:r>
              <a:rPr lang="de-AT" sz="1600" dirty="0">
                <a:latin typeface="Calibri" panose="020F0502020204030204" pitchFamily="34" charset="0"/>
                <a:cs typeface="Calibri" panose="020F0502020204030204" pitchFamily="34" charset="0"/>
              </a:rPr>
              <a:t> </a:t>
            </a:r>
            <a:r>
              <a:rPr lang="de-AT" sz="1600" dirty="0" err="1">
                <a:latin typeface="Calibri" panose="020F0502020204030204" pitchFamily="34" charset="0"/>
                <a:cs typeface="Calibri" panose="020F0502020204030204" pitchFamily="34" charset="0"/>
              </a:rPr>
              <a:t>capacities</a:t>
            </a:r>
            <a:endParaRPr lang="de-AT" sz="1600" dirty="0">
              <a:latin typeface="Calibri" panose="020F0502020204030204" pitchFamily="34" charset="0"/>
              <a:cs typeface="Calibri" panose="020F0502020204030204" pitchFamily="34" charset="0"/>
            </a:endParaRPr>
          </a:p>
          <a:p>
            <a:pPr marL="285750" indent="-285750">
              <a:spcBef>
                <a:spcPts val="0"/>
              </a:spcBef>
              <a:spcAft>
                <a:spcPts val="600"/>
              </a:spcAft>
              <a:buFont typeface="Symbol" panose="05050102010706020507" pitchFamily="18" charset="2"/>
              <a:buChar char="-"/>
            </a:pPr>
            <a:r>
              <a:rPr lang="de-AT" sz="1600" dirty="0">
                <a:latin typeface="Calibri" panose="020F0502020204030204" pitchFamily="34" charset="0"/>
                <a:cs typeface="Calibri" panose="020F0502020204030204" pitchFamily="34" charset="0"/>
              </a:rPr>
              <a:t>‚</a:t>
            </a:r>
            <a:r>
              <a:rPr lang="de-AT" sz="1600" dirty="0" err="1">
                <a:latin typeface="Calibri" panose="020F0502020204030204" pitchFamily="34" charset="0"/>
                <a:cs typeface="Calibri" panose="020F0502020204030204" pitchFamily="34" charset="0"/>
              </a:rPr>
              <a:t>Resting</a:t>
            </a:r>
            <a:r>
              <a:rPr lang="de-AT" sz="1600" dirty="0">
                <a:latin typeface="Calibri" panose="020F0502020204030204" pitchFamily="34" charset="0"/>
                <a:cs typeface="Calibri" panose="020F0502020204030204" pitchFamily="34" charset="0"/>
              </a:rPr>
              <a:t> on </a:t>
            </a:r>
            <a:r>
              <a:rPr lang="de-AT" sz="1600" dirty="0" err="1">
                <a:latin typeface="Calibri" panose="020F0502020204030204" pitchFamily="34" charset="0"/>
                <a:cs typeface="Calibri" panose="020F0502020204030204" pitchFamily="34" charset="0"/>
              </a:rPr>
              <a:t>laurels</a:t>
            </a:r>
            <a:r>
              <a:rPr lang="de-AT" sz="1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703498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2D44D-C7E6-4FA5-9CBC-9EC62F67EB46}"/>
              </a:ext>
            </a:extLst>
          </p:cNvPr>
          <p:cNvSpPr>
            <a:spLocks noGrp="1"/>
          </p:cNvSpPr>
          <p:nvPr>
            <p:ph type="title"/>
          </p:nvPr>
        </p:nvSpPr>
        <p:spPr/>
        <p:txBody>
          <a:bodyPr>
            <a:normAutofit fontScale="90000"/>
          </a:bodyPr>
          <a:lstStyle/>
          <a:p>
            <a:r>
              <a:rPr lang="de-DE" dirty="0"/>
              <a:t>3. Patterns and </a:t>
            </a:r>
            <a:r>
              <a:rPr lang="de-DE" dirty="0" err="1"/>
              <a:t>Consequences</a:t>
            </a:r>
            <a:r>
              <a:rPr lang="de-DE" dirty="0"/>
              <a:t> </a:t>
            </a:r>
            <a:r>
              <a:rPr lang="de-DE" dirty="0" err="1"/>
              <a:t>of</a:t>
            </a:r>
            <a:r>
              <a:rPr lang="de-DE" dirty="0"/>
              <a:t> </a:t>
            </a: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F597F1C0-3129-4CB0-874C-C3D3DE11A40A}"/>
              </a:ext>
            </a:extLst>
          </p:cNvPr>
          <p:cNvSpPr>
            <a:spLocks noGrp="1"/>
          </p:cNvSpPr>
          <p:nvPr>
            <p:ph idx="1"/>
          </p:nvPr>
        </p:nvSpPr>
        <p:spPr/>
        <p:txBody>
          <a:bodyPr/>
          <a:lstStyle/>
          <a:p>
            <a:endParaRPr lang="de-DE" dirty="0"/>
          </a:p>
        </p:txBody>
      </p:sp>
      <p:cxnSp>
        <p:nvCxnSpPr>
          <p:cNvPr id="7" name="Connettore 2 39">
            <a:extLst>
              <a:ext uri="{FF2B5EF4-FFF2-40B4-BE49-F238E27FC236}">
                <a16:creationId xmlns:a16="http://schemas.microsoft.com/office/drawing/2014/main" id="{0F6B30A9-DFD9-459E-A35E-50AF3D2047C3}"/>
              </a:ext>
            </a:extLst>
          </p:cNvPr>
          <p:cNvCxnSpPr>
            <a:cxnSpLocks/>
          </p:cNvCxnSpPr>
          <p:nvPr/>
        </p:nvCxnSpPr>
        <p:spPr>
          <a:xfrm flipH="1">
            <a:off x="6850837" y="5179646"/>
            <a:ext cx="5101" cy="171610"/>
          </a:xfrm>
          <a:prstGeom prst="straightConnector1">
            <a:avLst/>
          </a:prstGeom>
          <a:ln>
            <a:solidFill>
              <a:srgbClr val="2D78A2"/>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grpSp>
        <p:nvGrpSpPr>
          <p:cNvPr id="9" name="Group 71">
            <a:extLst>
              <a:ext uri="{FF2B5EF4-FFF2-40B4-BE49-F238E27FC236}">
                <a16:creationId xmlns:a16="http://schemas.microsoft.com/office/drawing/2014/main" id="{EE4424C3-E0E8-462A-94E4-54D76E7A67A0}"/>
              </a:ext>
            </a:extLst>
          </p:cNvPr>
          <p:cNvGrpSpPr/>
          <p:nvPr/>
        </p:nvGrpSpPr>
        <p:grpSpPr>
          <a:xfrm>
            <a:off x="1415480" y="2175467"/>
            <a:ext cx="6652835" cy="3629798"/>
            <a:chOff x="709609" y="1829197"/>
            <a:chExt cx="6432010" cy="3629798"/>
          </a:xfrm>
          <a:solidFill>
            <a:schemeClr val="accent1">
              <a:lumMod val="75000"/>
            </a:schemeClr>
          </a:solidFill>
        </p:grpSpPr>
        <p:sp>
          <p:nvSpPr>
            <p:cNvPr id="10" name="Rettangolo arrotondato 14">
              <a:extLst>
                <a:ext uri="{FF2B5EF4-FFF2-40B4-BE49-F238E27FC236}">
                  <a16:creationId xmlns:a16="http://schemas.microsoft.com/office/drawing/2014/main" id="{54794864-2068-4995-8974-F99A583E29EB}"/>
                </a:ext>
              </a:extLst>
            </p:cNvPr>
            <p:cNvSpPr/>
            <p:nvPr/>
          </p:nvSpPr>
          <p:spPr>
            <a:xfrm>
              <a:off x="5521619" y="1829197"/>
              <a:ext cx="1620000" cy="8280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latin typeface="Calibri" panose="020F0502020204030204" pitchFamily="34" charset="0"/>
                  <a:cs typeface="Calibri" panose="020F0502020204030204" pitchFamily="34" charset="0"/>
                </a:rPr>
                <a:t>Anticipatory</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Capacities</a:t>
              </a:r>
              <a:endParaRPr lang="it-IT" sz="1600" dirty="0">
                <a:latin typeface="Calibri" panose="020F0502020204030204" pitchFamily="34" charset="0"/>
                <a:cs typeface="Calibri" panose="020F0502020204030204" pitchFamily="34" charset="0"/>
              </a:endParaRPr>
            </a:p>
          </p:txBody>
        </p:sp>
        <p:cxnSp>
          <p:nvCxnSpPr>
            <p:cNvPr id="11" name="Connettore 2 16">
              <a:extLst>
                <a:ext uri="{FF2B5EF4-FFF2-40B4-BE49-F238E27FC236}">
                  <a16:creationId xmlns:a16="http://schemas.microsoft.com/office/drawing/2014/main" id="{2E6830ED-D39E-40B9-A9C1-838ABB2BD746}"/>
                </a:ext>
              </a:extLst>
            </p:cNvPr>
            <p:cNvCxnSpPr>
              <a:cxnSpLocks/>
              <a:stCxn id="20" idx="3"/>
              <a:endCxn id="19" idx="1"/>
            </p:cNvCxnSpPr>
            <p:nvPr/>
          </p:nvCxnSpPr>
          <p:spPr>
            <a:xfrm>
              <a:off x="2492606" y="3616815"/>
              <a:ext cx="1590313" cy="4805"/>
            </a:xfrm>
            <a:prstGeom prst="straightConnector1">
              <a:avLst/>
            </a:prstGeom>
            <a:grpFill/>
            <a:ln>
              <a:solidFill>
                <a:schemeClr val="accent1">
                  <a:lumMod val="75000"/>
                </a:schemeClr>
              </a:solidFill>
              <a:prstDash val="dash"/>
              <a:headEnd w="lg" len="med"/>
              <a:tailEnd type="none"/>
            </a:ln>
          </p:spPr>
          <p:style>
            <a:lnRef idx="1">
              <a:schemeClr val="accent1"/>
            </a:lnRef>
            <a:fillRef idx="0">
              <a:schemeClr val="accent1"/>
            </a:fillRef>
            <a:effectRef idx="0">
              <a:schemeClr val="accent1"/>
            </a:effectRef>
            <a:fontRef idx="minor">
              <a:schemeClr val="tx1"/>
            </a:fontRef>
          </p:style>
        </p:cxnSp>
        <p:sp>
          <p:nvSpPr>
            <p:cNvPr id="12" name="Rettangolo arrotondato 28">
              <a:extLst>
                <a:ext uri="{FF2B5EF4-FFF2-40B4-BE49-F238E27FC236}">
                  <a16:creationId xmlns:a16="http://schemas.microsoft.com/office/drawing/2014/main" id="{BEF775BF-35D6-4F57-9F2A-C760109B2224}"/>
                </a:ext>
              </a:extLst>
            </p:cNvPr>
            <p:cNvSpPr/>
            <p:nvPr/>
          </p:nvSpPr>
          <p:spPr>
            <a:xfrm>
              <a:off x="5521619" y="4630995"/>
              <a:ext cx="1620000" cy="8280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a:latin typeface="Calibri" panose="020F0502020204030204" pitchFamily="34" charset="0"/>
                  <a:cs typeface="Calibri" panose="020F0502020204030204" pitchFamily="34" charset="0"/>
                </a:rPr>
                <a:t>Coping  Capacities</a:t>
              </a:r>
              <a:endParaRPr lang="it-IT" sz="1600" dirty="0">
                <a:latin typeface="Calibri" panose="020F0502020204030204" pitchFamily="34" charset="0"/>
                <a:cs typeface="Calibri" panose="020F0502020204030204" pitchFamily="34" charset="0"/>
              </a:endParaRPr>
            </a:p>
          </p:txBody>
        </p:sp>
        <p:cxnSp>
          <p:nvCxnSpPr>
            <p:cNvPr id="13" name="Connettore 2 16">
              <a:extLst>
                <a:ext uri="{FF2B5EF4-FFF2-40B4-BE49-F238E27FC236}">
                  <a16:creationId xmlns:a16="http://schemas.microsoft.com/office/drawing/2014/main" id="{4C45A487-178E-44EE-8560-9499943EA01E}"/>
                </a:ext>
              </a:extLst>
            </p:cNvPr>
            <p:cNvCxnSpPr>
              <a:stCxn id="19" idx="3"/>
              <a:endCxn id="10" idx="2"/>
            </p:cNvCxnSpPr>
            <p:nvPr/>
          </p:nvCxnSpPr>
          <p:spPr>
            <a:xfrm flipV="1">
              <a:off x="5702919" y="2657197"/>
              <a:ext cx="628700" cy="964423"/>
            </a:xfrm>
            <a:prstGeom prst="straightConnector1">
              <a:avLst/>
            </a:prstGeom>
            <a:grpFill/>
            <a:ln>
              <a:solidFill>
                <a:schemeClr val="accent1">
                  <a:lumMod val="75000"/>
                </a:schemeClr>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4" name="Connettore 2 3">
              <a:extLst>
                <a:ext uri="{FF2B5EF4-FFF2-40B4-BE49-F238E27FC236}">
                  <a16:creationId xmlns:a16="http://schemas.microsoft.com/office/drawing/2014/main" id="{BD734503-DC72-4E1B-BC6D-0284578A52D6}"/>
                </a:ext>
              </a:extLst>
            </p:cNvPr>
            <p:cNvCxnSpPr>
              <a:cxnSpLocks/>
              <a:stCxn id="20" idx="3"/>
              <a:endCxn id="10" idx="1"/>
            </p:cNvCxnSpPr>
            <p:nvPr/>
          </p:nvCxnSpPr>
          <p:spPr>
            <a:xfrm flipV="1">
              <a:off x="2492606" y="2243197"/>
              <a:ext cx="3029013" cy="1373618"/>
            </a:xfrm>
            <a:prstGeom prst="straightConnector1">
              <a:avLst/>
            </a:prstGeom>
            <a:grpFill/>
            <a:ln>
              <a:solidFill>
                <a:schemeClr val="accent1">
                  <a:lumMod val="75000"/>
                </a:schemeClr>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5" name="Connettore 2 6">
              <a:extLst>
                <a:ext uri="{FF2B5EF4-FFF2-40B4-BE49-F238E27FC236}">
                  <a16:creationId xmlns:a16="http://schemas.microsoft.com/office/drawing/2014/main" id="{9A321912-579C-4F6B-BAC2-165A7D568D1A}"/>
                </a:ext>
              </a:extLst>
            </p:cNvPr>
            <p:cNvCxnSpPr>
              <a:cxnSpLocks/>
              <a:stCxn id="20" idx="3"/>
              <a:endCxn id="12" idx="1"/>
            </p:cNvCxnSpPr>
            <p:nvPr/>
          </p:nvCxnSpPr>
          <p:spPr>
            <a:xfrm>
              <a:off x="2492606" y="3616815"/>
              <a:ext cx="3029013" cy="1428180"/>
            </a:xfrm>
            <a:prstGeom prst="straightConnector1">
              <a:avLst/>
            </a:prstGeom>
            <a:grpFill/>
            <a:ln>
              <a:solidFill>
                <a:schemeClr val="accent1">
                  <a:lumMod val="75000"/>
                </a:schemeClr>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6" name="Connettore 2 32">
              <a:extLst>
                <a:ext uri="{FF2B5EF4-FFF2-40B4-BE49-F238E27FC236}">
                  <a16:creationId xmlns:a16="http://schemas.microsoft.com/office/drawing/2014/main" id="{57546F7C-7A91-4B09-A7FE-DA7908295611}"/>
                </a:ext>
              </a:extLst>
            </p:cNvPr>
            <p:cNvCxnSpPr>
              <a:cxnSpLocks/>
              <a:stCxn id="20" idx="2"/>
              <a:endCxn id="12" idx="1"/>
            </p:cNvCxnSpPr>
            <p:nvPr/>
          </p:nvCxnSpPr>
          <p:spPr>
            <a:xfrm>
              <a:off x="1601108" y="4026009"/>
              <a:ext cx="3920511" cy="1018986"/>
            </a:xfrm>
            <a:prstGeom prst="straightConnector1">
              <a:avLst/>
            </a:prstGeom>
            <a:grpFill/>
            <a:ln>
              <a:solidFill>
                <a:schemeClr val="accent1">
                  <a:lumMod val="75000"/>
                </a:schemeClr>
              </a:solidFill>
              <a:prstDash val="dash"/>
              <a:headEnd w="lg" len="med"/>
              <a:tailEnd type="none"/>
            </a:ln>
          </p:spPr>
          <p:style>
            <a:lnRef idx="1">
              <a:schemeClr val="accent1"/>
            </a:lnRef>
            <a:fillRef idx="0">
              <a:schemeClr val="accent1"/>
            </a:fillRef>
            <a:effectRef idx="0">
              <a:schemeClr val="accent1"/>
            </a:effectRef>
            <a:fontRef idx="minor">
              <a:schemeClr val="tx1"/>
            </a:fontRef>
          </p:style>
        </p:cxnSp>
        <p:cxnSp>
          <p:nvCxnSpPr>
            <p:cNvPr id="17" name="Connettore 2 26">
              <a:extLst>
                <a:ext uri="{FF2B5EF4-FFF2-40B4-BE49-F238E27FC236}">
                  <a16:creationId xmlns:a16="http://schemas.microsoft.com/office/drawing/2014/main" id="{6BC04221-9F12-4519-9D07-1A647FB4E435}"/>
                </a:ext>
              </a:extLst>
            </p:cNvPr>
            <p:cNvCxnSpPr>
              <a:cxnSpLocks/>
              <a:stCxn id="20" idx="0"/>
              <a:endCxn id="10" idx="1"/>
            </p:cNvCxnSpPr>
            <p:nvPr/>
          </p:nvCxnSpPr>
          <p:spPr>
            <a:xfrm flipV="1">
              <a:off x="1601108" y="2243197"/>
              <a:ext cx="3920511" cy="964423"/>
            </a:xfrm>
            <a:prstGeom prst="straightConnector1">
              <a:avLst/>
            </a:prstGeom>
            <a:grpFill/>
            <a:ln>
              <a:solidFill>
                <a:schemeClr val="accent1">
                  <a:lumMod val="75000"/>
                </a:schemeClr>
              </a:solidFill>
              <a:prstDash val="dash"/>
              <a:headEnd w="lg" len="med"/>
              <a:tailEnd type="none"/>
            </a:ln>
          </p:spPr>
          <p:style>
            <a:lnRef idx="1">
              <a:schemeClr val="accent1"/>
            </a:lnRef>
            <a:fillRef idx="0">
              <a:schemeClr val="accent1"/>
            </a:fillRef>
            <a:effectRef idx="0">
              <a:schemeClr val="accent1"/>
            </a:effectRef>
            <a:fontRef idx="minor">
              <a:schemeClr val="tx1"/>
            </a:fontRef>
          </p:style>
        </p:cxnSp>
        <p:cxnSp>
          <p:nvCxnSpPr>
            <p:cNvPr id="18" name="Connettore 2 50">
              <a:extLst>
                <a:ext uri="{FF2B5EF4-FFF2-40B4-BE49-F238E27FC236}">
                  <a16:creationId xmlns:a16="http://schemas.microsoft.com/office/drawing/2014/main" id="{D7E50148-C47A-454B-8BCA-778C6F13A127}"/>
                </a:ext>
              </a:extLst>
            </p:cNvPr>
            <p:cNvCxnSpPr>
              <a:stCxn id="19" idx="3"/>
              <a:endCxn id="12" idx="0"/>
            </p:cNvCxnSpPr>
            <p:nvPr/>
          </p:nvCxnSpPr>
          <p:spPr>
            <a:xfrm>
              <a:off x="5702919" y="3621620"/>
              <a:ext cx="628700" cy="1009375"/>
            </a:xfrm>
            <a:prstGeom prst="straightConnector1">
              <a:avLst/>
            </a:prstGeom>
            <a:grpFill/>
            <a:ln>
              <a:solidFill>
                <a:schemeClr val="accent1">
                  <a:lumMod val="75000"/>
                </a:schemeClr>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sp>
          <p:nvSpPr>
            <p:cNvPr id="19" name="Rettangolo arrotondato 14">
              <a:extLst>
                <a:ext uri="{FF2B5EF4-FFF2-40B4-BE49-F238E27FC236}">
                  <a16:creationId xmlns:a16="http://schemas.microsoft.com/office/drawing/2014/main" id="{E558CF33-E0E4-406C-ABFC-67FA0E58023C}"/>
                </a:ext>
              </a:extLst>
            </p:cNvPr>
            <p:cNvSpPr/>
            <p:nvPr/>
          </p:nvSpPr>
          <p:spPr>
            <a:xfrm>
              <a:off x="4082919" y="3207620"/>
              <a:ext cx="1620000" cy="8280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latin typeface="Calibri" panose="020F0502020204030204" pitchFamily="34" charset="0"/>
                  <a:cs typeface="Calibri" panose="020F0502020204030204" pitchFamily="34" charset="0"/>
                </a:rPr>
                <a:t>Vulnerability</a:t>
              </a:r>
              <a:endParaRPr lang="it-IT" sz="1600" dirty="0">
                <a:latin typeface="Calibri" panose="020F0502020204030204" pitchFamily="34" charset="0"/>
                <a:cs typeface="Calibri" panose="020F0502020204030204" pitchFamily="34" charset="0"/>
              </a:endParaRPr>
            </a:p>
          </p:txBody>
        </p:sp>
        <p:sp>
          <p:nvSpPr>
            <p:cNvPr id="20" name="Rettangolo arrotondato 14">
              <a:hlinkClick r:id="rId3" action="ppaction://hlinksldjump"/>
              <a:extLst>
                <a:ext uri="{FF2B5EF4-FFF2-40B4-BE49-F238E27FC236}">
                  <a16:creationId xmlns:a16="http://schemas.microsoft.com/office/drawing/2014/main" id="{A12DF133-7DE0-4448-ABE2-22AADB7EC940}"/>
                </a:ext>
              </a:extLst>
            </p:cNvPr>
            <p:cNvSpPr/>
            <p:nvPr/>
          </p:nvSpPr>
          <p:spPr>
            <a:xfrm>
              <a:off x="709609" y="3207620"/>
              <a:ext cx="1782997" cy="8183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a:latin typeface="Calibri" panose="020F0502020204030204" pitchFamily="34" charset="0"/>
                  <a:cs typeface="Calibri" panose="020F0502020204030204" pitchFamily="34" charset="0"/>
                </a:rPr>
                <a:t>Financial</a:t>
              </a:r>
            </a:p>
            <a:p>
              <a:pPr algn="ctr"/>
              <a:r>
                <a:rPr lang="it-IT" sz="1600">
                  <a:latin typeface="Calibri" panose="020F0502020204030204" pitchFamily="34" charset="0"/>
                  <a:cs typeface="Calibri" panose="020F0502020204030204" pitchFamily="34" charset="0"/>
                </a:rPr>
                <a:t>Shock</a:t>
              </a:r>
              <a:endParaRPr lang="it-IT" sz="1600" dirty="0">
                <a:latin typeface="Calibri" panose="020F0502020204030204" pitchFamily="34" charset="0"/>
                <a:cs typeface="Calibri" panose="020F0502020204030204" pitchFamily="34" charset="0"/>
              </a:endParaRPr>
            </a:p>
          </p:txBody>
        </p:sp>
      </p:grpSp>
      <p:cxnSp>
        <p:nvCxnSpPr>
          <p:cNvPr id="33" name="Connettore 2 16">
            <a:extLst>
              <a:ext uri="{FF2B5EF4-FFF2-40B4-BE49-F238E27FC236}">
                <a16:creationId xmlns:a16="http://schemas.microsoft.com/office/drawing/2014/main" id="{9623EEB7-B085-450A-840D-EB53C265E9A9}"/>
              </a:ext>
            </a:extLst>
          </p:cNvPr>
          <p:cNvCxnSpPr>
            <a:cxnSpLocks/>
            <a:stCxn id="12" idx="0"/>
            <a:endCxn id="10" idx="2"/>
          </p:cNvCxnSpPr>
          <p:nvPr/>
        </p:nvCxnSpPr>
        <p:spPr>
          <a:xfrm flipV="1">
            <a:off x="7230506" y="3003467"/>
            <a:ext cx="0" cy="1973798"/>
          </a:xfrm>
          <a:prstGeom prst="straightConnector1">
            <a:avLst/>
          </a:prstGeom>
          <a:solidFill>
            <a:schemeClr val="accent1">
              <a:lumMod val="75000"/>
            </a:schemeClr>
          </a:solidFill>
          <a:ln>
            <a:solidFill>
              <a:schemeClr val="accent1">
                <a:lumMod val="75000"/>
              </a:schemeClr>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sp>
        <p:nvSpPr>
          <p:cNvPr id="36" name="Rettangolo arrotondato 14">
            <a:extLst>
              <a:ext uri="{FF2B5EF4-FFF2-40B4-BE49-F238E27FC236}">
                <a16:creationId xmlns:a16="http://schemas.microsoft.com/office/drawing/2014/main" id="{63D8B9C3-87F3-4641-B7A2-E873B9447AAF}"/>
              </a:ext>
            </a:extLst>
          </p:cNvPr>
          <p:cNvSpPr/>
          <p:nvPr/>
        </p:nvSpPr>
        <p:spPr>
          <a:xfrm>
            <a:off x="6730889" y="2960581"/>
            <a:ext cx="1431188" cy="350065"/>
          </a:xfrm>
          <a:prstGeom prst="roundRect">
            <a:avLst/>
          </a:prstGeom>
          <a:solidFill>
            <a:srgbClr val="00999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latin typeface="Calibri" panose="020F0502020204030204" pitchFamily="34" charset="0"/>
                <a:cs typeface="Calibri" panose="020F0502020204030204" pitchFamily="34" charset="0"/>
              </a:rPr>
              <a:t>Sensemaking</a:t>
            </a:r>
            <a:endParaRPr lang="it-IT" sz="1600" dirty="0">
              <a:latin typeface="Calibri" panose="020F0502020204030204" pitchFamily="34" charset="0"/>
              <a:cs typeface="Calibri" panose="020F0502020204030204" pitchFamily="34" charset="0"/>
            </a:endParaRPr>
          </a:p>
        </p:txBody>
      </p:sp>
      <p:sp>
        <p:nvSpPr>
          <p:cNvPr id="21" name="Right Brace 4">
            <a:extLst>
              <a:ext uri="{FF2B5EF4-FFF2-40B4-BE49-F238E27FC236}">
                <a16:creationId xmlns:a16="http://schemas.microsoft.com/office/drawing/2014/main" id="{6BCFF9B6-EEC5-49E2-8762-B78B95C00AB6}"/>
              </a:ext>
            </a:extLst>
          </p:cNvPr>
          <p:cNvSpPr/>
          <p:nvPr/>
        </p:nvSpPr>
        <p:spPr>
          <a:xfrm>
            <a:off x="8230453" y="2156104"/>
            <a:ext cx="149955" cy="3743085"/>
          </a:xfrm>
          <a:prstGeom prst="rightBrace">
            <a:avLst/>
          </a:prstGeom>
          <a:ln>
            <a:solidFill>
              <a:srgbClr val="00999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600" dirty="0"/>
          </a:p>
        </p:txBody>
      </p:sp>
      <p:sp>
        <p:nvSpPr>
          <p:cNvPr id="22" name="Rettangolo arrotondato 14">
            <a:extLst>
              <a:ext uri="{FF2B5EF4-FFF2-40B4-BE49-F238E27FC236}">
                <a16:creationId xmlns:a16="http://schemas.microsoft.com/office/drawing/2014/main" id="{3C87BA73-8102-40AE-AA59-0F856341C10B}"/>
              </a:ext>
            </a:extLst>
          </p:cNvPr>
          <p:cNvSpPr/>
          <p:nvPr/>
        </p:nvSpPr>
        <p:spPr>
          <a:xfrm>
            <a:off x="8593555" y="3245722"/>
            <a:ext cx="1992564" cy="717362"/>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latin typeface="Calibri" panose="020F0502020204030204" pitchFamily="34" charset="0"/>
                <a:cs typeface="Calibri" panose="020F0502020204030204" pitchFamily="34" charset="0"/>
              </a:rPr>
              <a:t>Organizational</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Consequences</a:t>
            </a:r>
            <a:endParaRPr lang="it-IT" sz="1600" dirty="0">
              <a:latin typeface="Calibri" panose="020F0502020204030204" pitchFamily="34" charset="0"/>
              <a:cs typeface="Calibri" panose="020F0502020204030204" pitchFamily="34" charset="0"/>
            </a:endParaRPr>
          </a:p>
        </p:txBody>
      </p:sp>
      <p:sp>
        <p:nvSpPr>
          <p:cNvPr id="23" name="Rettangolo arrotondato 14">
            <a:extLst>
              <a:ext uri="{FF2B5EF4-FFF2-40B4-BE49-F238E27FC236}">
                <a16:creationId xmlns:a16="http://schemas.microsoft.com/office/drawing/2014/main" id="{D4BDDF6B-A56E-457E-B60B-F975740C644E}"/>
              </a:ext>
            </a:extLst>
          </p:cNvPr>
          <p:cNvSpPr/>
          <p:nvPr/>
        </p:nvSpPr>
        <p:spPr>
          <a:xfrm>
            <a:off x="8593555" y="4006998"/>
            <a:ext cx="1992564" cy="717362"/>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latin typeface="Calibri" panose="020F0502020204030204" pitchFamily="34" charset="0"/>
                <a:cs typeface="Calibri" panose="020F0502020204030204" pitchFamily="34" charset="0"/>
              </a:rPr>
              <a:t>Performance</a:t>
            </a:r>
          </a:p>
        </p:txBody>
      </p:sp>
    </p:spTree>
    <p:extLst>
      <p:ext uri="{BB962C8B-B14F-4D97-AF65-F5344CB8AC3E}">
        <p14:creationId xmlns:p14="http://schemas.microsoft.com/office/powerpoint/2010/main" val="3872702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F3063-BDCB-4622-AA9D-339C0EC47B0A}"/>
              </a:ext>
            </a:extLst>
          </p:cNvPr>
          <p:cNvSpPr>
            <a:spLocks noGrp="1"/>
          </p:cNvSpPr>
          <p:nvPr>
            <p:ph type="title"/>
          </p:nvPr>
        </p:nvSpPr>
        <p:spPr/>
        <p:txBody>
          <a:bodyPr>
            <a:normAutofit fontScale="90000"/>
          </a:bodyPr>
          <a:lstStyle/>
          <a:p>
            <a:r>
              <a:rPr lang="de-DE" dirty="0"/>
              <a:t>3. Patterns and </a:t>
            </a:r>
            <a:r>
              <a:rPr lang="de-DE" dirty="0" err="1"/>
              <a:t>Consequences</a:t>
            </a:r>
            <a:r>
              <a:rPr lang="de-DE" dirty="0"/>
              <a:t> </a:t>
            </a:r>
            <a:br>
              <a:rPr lang="de-DE" dirty="0"/>
            </a:br>
            <a:r>
              <a:rPr lang="de-DE" dirty="0" err="1"/>
              <a:t>of</a:t>
            </a:r>
            <a:r>
              <a:rPr lang="de-DE" dirty="0"/>
              <a:t> </a:t>
            </a: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259E5AC0-FBF2-442C-A19C-5ABD74C4BCAC}"/>
              </a:ext>
            </a:extLst>
          </p:cNvPr>
          <p:cNvSpPr>
            <a:spLocks noGrp="1"/>
          </p:cNvSpPr>
          <p:nvPr>
            <p:ph idx="1"/>
          </p:nvPr>
        </p:nvSpPr>
        <p:spPr>
          <a:xfrm>
            <a:off x="609600" y="1340768"/>
            <a:ext cx="10972800" cy="4464497"/>
          </a:xfrm>
        </p:spPr>
        <p:txBody>
          <a:bodyPr/>
          <a:lstStyle/>
          <a:p>
            <a:r>
              <a:rPr lang="de-DE" dirty="0"/>
              <a:t>Organizational </a:t>
            </a:r>
            <a:r>
              <a:rPr lang="de-DE" dirty="0" err="1"/>
              <a:t>Consequences</a:t>
            </a:r>
            <a:endParaRPr lang="de-DE" dirty="0"/>
          </a:p>
          <a:p>
            <a:endParaRPr lang="de-DE" sz="1600" dirty="0"/>
          </a:p>
          <a:p>
            <a:pPr marL="355600" indent="0">
              <a:buNone/>
              <a:tabLst>
                <a:tab pos="5740400" algn="l"/>
              </a:tabLst>
            </a:pPr>
            <a:r>
              <a:rPr lang="de-DE" dirty="0" err="1"/>
              <a:t>Bouncing</a:t>
            </a:r>
            <a:r>
              <a:rPr lang="de-DE" dirty="0"/>
              <a:t> back	</a:t>
            </a:r>
            <a:r>
              <a:rPr lang="de-DE" dirty="0" err="1"/>
              <a:t>Bouncing</a:t>
            </a:r>
            <a:r>
              <a:rPr lang="de-DE" dirty="0"/>
              <a:t> </a:t>
            </a:r>
            <a:r>
              <a:rPr lang="de-DE" dirty="0" err="1"/>
              <a:t>forward</a:t>
            </a:r>
            <a:endParaRPr lang="de-DE" dirty="0"/>
          </a:p>
          <a:p>
            <a:pPr marL="355600" indent="0">
              <a:buNone/>
              <a:tabLst>
                <a:tab pos="5740400" algn="l"/>
              </a:tabLst>
            </a:pPr>
            <a:endParaRPr lang="de-DE" dirty="0"/>
          </a:p>
          <a:p>
            <a:pPr marL="355600" indent="0">
              <a:buNone/>
              <a:tabLst>
                <a:tab pos="5740400" algn="l"/>
              </a:tabLst>
            </a:pPr>
            <a:endParaRPr lang="de-DE" dirty="0"/>
          </a:p>
          <a:p>
            <a:pPr marL="355600" indent="0">
              <a:buNone/>
              <a:tabLst>
                <a:tab pos="5740400" algn="l"/>
              </a:tabLst>
            </a:pPr>
            <a:endParaRPr lang="de-DE" dirty="0"/>
          </a:p>
          <a:p>
            <a:pPr marL="355600" indent="0">
              <a:buNone/>
              <a:tabLst>
                <a:tab pos="5740400" algn="l"/>
              </a:tabLst>
            </a:pPr>
            <a:endParaRPr lang="de-DE" dirty="0"/>
          </a:p>
          <a:p>
            <a:pPr marL="355600" indent="0">
              <a:buNone/>
              <a:tabLst>
                <a:tab pos="5740400" algn="l"/>
              </a:tabLst>
            </a:pPr>
            <a:endParaRPr lang="de-DE" dirty="0"/>
          </a:p>
        </p:txBody>
      </p:sp>
      <p:sp>
        <p:nvSpPr>
          <p:cNvPr id="4" name="Foliennummernplatzhalter 3">
            <a:extLst>
              <a:ext uri="{FF2B5EF4-FFF2-40B4-BE49-F238E27FC236}">
                <a16:creationId xmlns:a16="http://schemas.microsoft.com/office/drawing/2014/main" id="{AC264814-718A-4130-8BAE-5D384BAEAB69}"/>
              </a:ext>
            </a:extLst>
          </p:cNvPr>
          <p:cNvSpPr>
            <a:spLocks noGrp="1"/>
          </p:cNvSpPr>
          <p:nvPr>
            <p:ph type="sldNum" sz="quarter" idx="12"/>
          </p:nvPr>
        </p:nvSpPr>
        <p:spPr/>
        <p:txBody>
          <a:bodyPr/>
          <a:lstStyle/>
          <a:p>
            <a:fld id="{B007B441-5312-499D-93C3-6E37886527FA}" type="slidenum">
              <a:rPr lang="it-IT" smtClean="0"/>
              <a:pPr/>
              <a:t>29</a:t>
            </a:fld>
            <a:endParaRPr lang="it-IT" dirty="0"/>
          </a:p>
        </p:txBody>
      </p:sp>
      <p:graphicFrame>
        <p:nvGraphicFramePr>
          <p:cNvPr id="5" name="Grafico 10">
            <a:extLst>
              <a:ext uri="{FF2B5EF4-FFF2-40B4-BE49-F238E27FC236}">
                <a16:creationId xmlns:a16="http://schemas.microsoft.com/office/drawing/2014/main" id="{A9E844AC-12D1-421D-96B1-2E2326B7E482}"/>
              </a:ext>
            </a:extLst>
          </p:cNvPr>
          <p:cNvGraphicFramePr/>
          <p:nvPr>
            <p:extLst>
              <p:ext uri="{D42A27DB-BD31-4B8C-83A1-F6EECF244321}">
                <p14:modId xmlns:p14="http://schemas.microsoft.com/office/powerpoint/2010/main" val="3028668674"/>
              </p:ext>
            </p:extLst>
          </p:nvPr>
        </p:nvGraphicFramePr>
        <p:xfrm>
          <a:off x="1097578" y="2529000"/>
          <a:ext cx="4140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co 11">
            <a:extLst>
              <a:ext uri="{FF2B5EF4-FFF2-40B4-BE49-F238E27FC236}">
                <a16:creationId xmlns:a16="http://schemas.microsoft.com/office/drawing/2014/main" id="{54527CD6-95A7-4566-8D08-86624B29DAC9}"/>
              </a:ext>
            </a:extLst>
          </p:cNvPr>
          <p:cNvGraphicFramePr/>
          <p:nvPr>
            <p:extLst>
              <p:ext uri="{D42A27DB-BD31-4B8C-83A1-F6EECF244321}">
                <p14:modId xmlns:p14="http://schemas.microsoft.com/office/powerpoint/2010/main" val="2558661842"/>
              </p:ext>
            </p:extLst>
          </p:nvPr>
        </p:nvGraphicFramePr>
        <p:xfrm>
          <a:off x="6354739" y="2529000"/>
          <a:ext cx="4140000"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ella 6">
            <a:extLst>
              <a:ext uri="{FF2B5EF4-FFF2-40B4-BE49-F238E27FC236}">
                <a16:creationId xmlns:a16="http://schemas.microsoft.com/office/drawing/2014/main" id="{7F7AB794-3320-4BF8-9947-D496CC06D900}"/>
              </a:ext>
            </a:extLst>
          </p:cNvPr>
          <p:cNvGraphicFramePr>
            <a:graphicFrameLocks noGrp="1"/>
          </p:cNvGraphicFramePr>
          <p:nvPr>
            <p:extLst>
              <p:ext uri="{D42A27DB-BD31-4B8C-83A1-F6EECF244321}">
                <p14:modId xmlns:p14="http://schemas.microsoft.com/office/powerpoint/2010/main" val="3399299284"/>
              </p:ext>
            </p:extLst>
          </p:nvPr>
        </p:nvGraphicFramePr>
        <p:xfrm>
          <a:off x="6393383" y="4508037"/>
          <a:ext cx="4114800" cy="2054479"/>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3301238371"/>
                    </a:ext>
                  </a:extLst>
                </a:gridCol>
              </a:tblGrid>
              <a:tr h="223960">
                <a:tc>
                  <a:txBody>
                    <a:bodyPr/>
                    <a:lstStyle/>
                    <a:p>
                      <a:pPr>
                        <a:lnSpc>
                          <a:spcPct val="107000"/>
                        </a:lnSpc>
                        <a:spcAft>
                          <a:spcPts val="0"/>
                        </a:spcAft>
                      </a:pPr>
                      <a:r>
                        <a:rPr lang="en-US" sz="1800" b="1" dirty="0">
                          <a:effectLst/>
                          <a:latin typeface="Calibri" panose="020F0502020204030204" pitchFamily="34" charset="0"/>
                          <a:cs typeface="Calibri" panose="020F0502020204030204" pitchFamily="34" charset="0"/>
                        </a:rPr>
                        <a:t>Bouncing forward</a:t>
                      </a:r>
                      <a:endParaRPr lang="it-IT"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b">
                    <a:solidFill>
                      <a:srgbClr val="7030A0"/>
                    </a:solidFill>
                  </a:tcPr>
                </a:tc>
                <a:extLst>
                  <a:ext uri="{0D108BD9-81ED-4DB2-BD59-A6C34878D82A}">
                    <a16:rowId xmlns:a16="http://schemas.microsoft.com/office/drawing/2014/main" val="722020806"/>
                  </a:ext>
                </a:extLst>
              </a:tr>
              <a:tr h="223960">
                <a:tc>
                  <a:txBody>
                    <a:bodyPr/>
                    <a:lstStyle/>
                    <a:p>
                      <a:pPr>
                        <a:lnSpc>
                          <a:spcPct val="107000"/>
                        </a:lnSpc>
                        <a:spcAft>
                          <a:spcPts val="0"/>
                        </a:spcAft>
                      </a:pPr>
                      <a:r>
                        <a:rPr lang="en-US" sz="1800" b="0" dirty="0">
                          <a:effectLst/>
                          <a:latin typeface="Calibri" panose="020F0502020204030204" pitchFamily="34" charset="0"/>
                          <a:cs typeface="Calibri" panose="020F0502020204030204" pitchFamily="34" charset="0"/>
                        </a:rPr>
                        <a:t>changed the way it delivers services</a:t>
                      </a:r>
                      <a:endParaRPr lang="it-IT" sz="1800" b="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solidFill>
                      <a:srgbClr val="7030A0"/>
                    </a:solidFill>
                  </a:tcPr>
                </a:tc>
                <a:extLst>
                  <a:ext uri="{0D108BD9-81ED-4DB2-BD59-A6C34878D82A}">
                    <a16:rowId xmlns:a16="http://schemas.microsoft.com/office/drawing/2014/main" val="3353904595"/>
                  </a:ext>
                </a:extLst>
              </a:tr>
              <a:tr h="223960">
                <a:tc>
                  <a:txBody>
                    <a:bodyPr/>
                    <a:lstStyle/>
                    <a:p>
                      <a:pPr>
                        <a:lnSpc>
                          <a:spcPct val="107000"/>
                        </a:lnSpc>
                        <a:spcAft>
                          <a:spcPts val="0"/>
                        </a:spcAft>
                      </a:pPr>
                      <a:r>
                        <a:rPr lang="en-US" sz="1800" b="0">
                          <a:effectLst/>
                          <a:latin typeface="Calibri" panose="020F0502020204030204" pitchFamily="34" charset="0"/>
                          <a:cs typeface="Calibri" panose="020F0502020204030204" pitchFamily="34" charset="0"/>
                        </a:rPr>
                        <a:t>changed the priorities of traditional activities</a:t>
                      </a:r>
                      <a:endParaRPr lang="it-IT" sz="1800" b="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solidFill>
                      <a:srgbClr val="7030A0"/>
                    </a:solidFill>
                  </a:tcPr>
                </a:tc>
                <a:extLst>
                  <a:ext uri="{0D108BD9-81ED-4DB2-BD59-A6C34878D82A}">
                    <a16:rowId xmlns:a16="http://schemas.microsoft.com/office/drawing/2014/main" val="4021604929"/>
                  </a:ext>
                </a:extLst>
              </a:tr>
              <a:tr h="223960">
                <a:tc>
                  <a:txBody>
                    <a:bodyPr/>
                    <a:lstStyle/>
                    <a:p>
                      <a:pPr>
                        <a:lnSpc>
                          <a:spcPct val="107000"/>
                        </a:lnSpc>
                        <a:spcAft>
                          <a:spcPts val="0"/>
                        </a:spcAft>
                      </a:pPr>
                      <a:r>
                        <a:rPr lang="en-US" sz="1800" b="0">
                          <a:effectLst/>
                          <a:latin typeface="Calibri" panose="020F0502020204030204" pitchFamily="34" charset="0"/>
                          <a:cs typeface="Calibri" panose="020F0502020204030204" pitchFamily="34" charset="0"/>
                        </a:rPr>
                        <a:t>changed its internal structure</a:t>
                      </a:r>
                      <a:endParaRPr lang="it-IT" sz="1800" b="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solidFill>
                      <a:srgbClr val="7030A0"/>
                    </a:solidFill>
                  </a:tcPr>
                </a:tc>
                <a:extLst>
                  <a:ext uri="{0D108BD9-81ED-4DB2-BD59-A6C34878D82A}">
                    <a16:rowId xmlns:a16="http://schemas.microsoft.com/office/drawing/2014/main" val="1360275742"/>
                  </a:ext>
                </a:extLst>
              </a:tr>
              <a:tr h="223960">
                <a:tc>
                  <a:txBody>
                    <a:bodyPr/>
                    <a:lstStyle/>
                    <a:p>
                      <a:pPr>
                        <a:lnSpc>
                          <a:spcPct val="107000"/>
                        </a:lnSpc>
                        <a:spcAft>
                          <a:spcPts val="0"/>
                        </a:spcAft>
                      </a:pPr>
                      <a:r>
                        <a:rPr lang="en-US" sz="1800" b="0" dirty="0">
                          <a:effectLst/>
                          <a:latin typeface="Calibri" panose="020F0502020204030204" pitchFamily="34" charset="0"/>
                          <a:cs typeface="Calibri" panose="020F0502020204030204" pitchFamily="34" charset="0"/>
                        </a:rPr>
                        <a:t>extended its existing services</a:t>
                      </a:r>
                      <a:endParaRPr lang="it-IT" sz="1800" b="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solidFill>
                      <a:srgbClr val="7030A0"/>
                    </a:solidFill>
                  </a:tcPr>
                </a:tc>
                <a:extLst>
                  <a:ext uri="{0D108BD9-81ED-4DB2-BD59-A6C34878D82A}">
                    <a16:rowId xmlns:a16="http://schemas.microsoft.com/office/drawing/2014/main" val="526207635"/>
                  </a:ext>
                </a:extLst>
              </a:tr>
              <a:tr h="223960">
                <a:tc>
                  <a:txBody>
                    <a:bodyPr/>
                    <a:lstStyle/>
                    <a:p>
                      <a:pPr>
                        <a:lnSpc>
                          <a:spcPct val="107000"/>
                        </a:lnSpc>
                        <a:spcAft>
                          <a:spcPts val="0"/>
                        </a:spcAft>
                      </a:pPr>
                      <a:r>
                        <a:rPr lang="en-US" sz="1800" b="0" dirty="0">
                          <a:effectLst/>
                          <a:latin typeface="Calibri" panose="020F0502020204030204" pitchFamily="34" charset="0"/>
                          <a:cs typeface="Calibri" panose="020F0502020204030204" pitchFamily="34" charset="0"/>
                        </a:rPr>
                        <a:t>established new services</a:t>
                      </a:r>
                      <a:endParaRPr lang="it-IT" sz="1800" b="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solidFill>
                      <a:srgbClr val="7030A0"/>
                    </a:solidFill>
                  </a:tcPr>
                </a:tc>
                <a:extLst>
                  <a:ext uri="{0D108BD9-81ED-4DB2-BD59-A6C34878D82A}">
                    <a16:rowId xmlns:a16="http://schemas.microsoft.com/office/drawing/2014/main" val="1117379556"/>
                  </a:ext>
                </a:extLst>
              </a:tr>
            </a:tbl>
          </a:graphicData>
        </a:graphic>
      </p:graphicFrame>
      <p:graphicFrame>
        <p:nvGraphicFramePr>
          <p:cNvPr id="8" name="Tabella 8">
            <a:extLst>
              <a:ext uri="{FF2B5EF4-FFF2-40B4-BE49-F238E27FC236}">
                <a16:creationId xmlns:a16="http://schemas.microsoft.com/office/drawing/2014/main" id="{397435E4-FEB9-4F3C-8FE9-7715DF982C3B}"/>
              </a:ext>
            </a:extLst>
          </p:cNvPr>
          <p:cNvGraphicFramePr>
            <a:graphicFrameLocks noGrp="1"/>
          </p:cNvGraphicFramePr>
          <p:nvPr>
            <p:extLst>
              <p:ext uri="{D42A27DB-BD31-4B8C-83A1-F6EECF244321}">
                <p14:modId xmlns:p14="http://schemas.microsoft.com/office/powerpoint/2010/main" val="4282115543"/>
              </p:ext>
            </p:extLst>
          </p:nvPr>
        </p:nvGraphicFramePr>
        <p:xfrm>
          <a:off x="1059407" y="4513878"/>
          <a:ext cx="4207267" cy="1945662"/>
        </p:xfrm>
        <a:graphic>
          <a:graphicData uri="http://schemas.openxmlformats.org/drawingml/2006/table">
            <a:tbl>
              <a:tblPr firstRow="1" firstCol="1" bandRow="1">
                <a:tableStyleId>{5C22544A-7EE6-4342-B048-85BDC9FD1C3A}</a:tableStyleId>
              </a:tblPr>
              <a:tblGrid>
                <a:gridCol w="4207267">
                  <a:extLst>
                    <a:ext uri="{9D8B030D-6E8A-4147-A177-3AD203B41FA5}">
                      <a16:colId xmlns:a16="http://schemas.microsoft.com/office/drawing/2014/main" val="1870707277"/>
                    </a:ext>
                  </a:extLst>
                </a:gridCol>
              </a:tblGrid>
              <a:tr h="324277">
                <a:tc>
                  <a:txBody>
                    <a:bodyPr/>
                    <a:lstStyle/>
                    <a:p>
                      <a:pPr>
                        <a:lnSpc>
                          <a:spcPct val="107000"/>
                        </a:lnSpc>
                        <a:spcAft>
                          <a:spcPts val="0"/>
                        </a:spcAft>
                      </a:pPr>
                      <a:r>
                        <a:rPr lang="en-US" sz="1800" b="1" dirty="0">
                          <a:effectLst/>
                          <a:latin typeface="Calibri" panose="020F0502020204030204" pitchFamily="34" charset="0"/>
                          <a:cs typeface="Calibri" panose="020F0502020204030204" pitchFamily="34" charset="0"/>
                        </a:rPr>
                        <a:t>Bouncing back</a:t>
                      </a:r>
                      <a:endParaRPr lang="it-IT" sz="1800" b="1"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tc>
                <a:extLst>
                  <a:ext uri="{0D108BD9-81ED-4DB2-BD59-A6C34878D82A}">
                    <a16:rowId xmlns:a16="http://schemas.microsoft.com/office/drawing/2014/main" val="803469696"/>
                  </a:ext>
                </a:extLst>
              </a:tr>
              <a:tr h="324277">
                <a:tc>
                  <a:txBody>
                    <a:bodyPr/>
                    <a:lstStyle/>
                    <a:p>
                      <a:pPr>
                        <a:lnSpc>
                          <a:spcPct val="107000"/>
                        </a:lnSpc>
                        <a:spcAft>
                          <a:spcPts val="0"/>
                        </a:spcAft>
                      </a:pPr>
                      <a:r>
                        <a:rPr lang="en-US" sz="1800" b="0" dirty="0">
                          <a:effectLst/>
                          <a:latin typeface="Calibri" panose="020F0502020204030204" pitchFamily="34" charset="0"/>
                          <a:cs typeface="Calibri" panose="020F0502020204030204" pitchFamily="34" charset="0"/>
                        </a:rPr>
                        <a:t>reduced existing services</a:t>
                      </a:r>
                      <a:endParaRPr lang="it-IT" sz="1800" b="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tc>
                <a:extLst>
                  <a:ext uri="{0D108BD9-81ED-4DB2-BD59-A6C34878D82A}">
                    <a16:rowId xmlns:a16="http://schemas.microsoft.com/office/drawing/2014/main" val="2273146745"/>
                  </a:ext>
                </a:extLst>
              </a:tr>
              <a:tr h="324277">
                <a:tc>
                  <a:txBody>
                    <a:bodyPr/>
                    <a:lstStyle/>
                    <a:p>
                      <a:pPr>
                        <a:lnSpc>
                          <a:spcPct val="107000"/>
                        </a:lnSpc>
                        <a:spcAft>
                          <a:spcPts val="0"/>
                        </a:spcAft>
                      </a:pPr>
                      <a:r>
                        <a:rPr lang="en-US" sz="1800" b="0" dirty="0">
                          <a:effectLst/>
                          <a:latin typeface="Calibri" panose="020F0502020204030204" pitchFamily="34" charset="0"/>
                          <a:cs typeface="Calibri" panose="020F0502020204030204" pitchFamily="34" charset="0"/>
                        </a:rPr>
                        <a:t>deferred/reduced investments</a:t>
                      </a:r>
                      <a:endParaRPr lang="it-IT" sz="1800" b="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tc>
                <a:extLst>
                  <a:ext uri="{0D108BD9-81ED-4DB2-BD59-A6C34878D82A}">
                    <a16:rowId xmlns:a16="http://schemas.microsoft.com/office/drawing/2014/main" val="2733381296"/>
                  </a:ext>
                </a:extLst>
              </a:tr>
              <a:tr h="324277">
                <a:tc>
                  <a:txBody>
                    <a:bodyPr/>
                    <a:lstStyle/>
                    <a:p>
                      <a:pPr>
                        <a:lnSpc>
                          <a:spcPct val="107000"/>
                        </a:lnSpc>
                        <a:spcAft>
                          <a:spcPts val="0"/>
                        </a:spcAft>
                      </a:pPr>
                      <a:r>
                        <a:rPr lang="en-US" sz="1800" b="0" dirty="0">
                          <a:effectLst/>
                          <a:latin typeface="Calibri" panose="020F0502020204030204" pitchFamily="34" charset="0"/>
                          <a:cs typeface="Calibri" panose="020F0502020204030204" pitchFamily="34" charset="0"/>
                        </a:rPr>
                        <a:t>increased fees and charges for services</a:t>
                      </a:r>
                      <a:endParaRPr lang="it-IT" sz="1800" b="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tc>
                <a:extLst>
                  <a:ext uri="{0D108BD9-81ED-4DB2-BD59-A6C34878D82A}">
                    <a16:rowId xmlns:a16="http://schemas.microsoft.com/office/drawing/2014/main" val="1040451878"/>
                  </a:ext>
                </a:extLst>
              </a:tr>
              <a:tr h="324277">
                <a:tc>
                  <a:txBody>
                    <a:bodyPr/>
                    <a:lstStyle/>
                    <a:p>
                      <a:pPr>
                        <a:lnSpc>
                          <a:spcPct val="107000"/>
                        </a:lnSpc>
                        <a:spcAft>
                          <a:spcPts val="0"/>
                        </a:spcAft>
                      </a:pPr>
                      <a:r>
                        <a:rPr lang="en-US" sz="1800" b="0">
                          <a:effectLst/>
                          <a:latin typeface="Calibri" panose="020F0502020204030204" pitchFamily="34" charset="0"/>
                          <a:cs typeface="Calibri" panose="020F0502020204030204" pitchFamily="34" charset="0"/>
                        </a:rPr>
                        <a:t>liquidated assets in order to raise capital</a:t>
                      </a:r>
                      <a:endParaRPr lang="it-IT" sz="1800" b="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tc>
                <a:extLst>
                  <a:ext uri="{0D108BD9-81ED-4DB2-BD59-A6C34878D82A}">
                    <a16:rowId xmlns:a16="http://schemas.microsoft.com/office/drawing/2014/main" val="3842949510"/>
                  </a:ext>
                </a:extLst>
              </a:tr>
              <a:tr h="324277">
                <a:tc>
                  <a:txBody>
                    <a:bodyPr/>
                    <a:lstStyle/>
                    <a:p>
                      <a:pPr>
                        <a:lnSpc>
                          <a:spcPct val="107000"/>
                        </a:lnSpc>
                        <a:spcAft>
                          <a:spcPts val="0"/>
                        </a:spcAft>
                      </a:pPr>
                      <a:r>
                        <a:rPr lang="en-US" sz="1800" b="0" dirty="0">
                          <a:effectLst/>
                          <a:latin typeface="Calibri" panose="020F0502020204030204" pitchFamily="34" charset="0"/>
                          <a:cs typeface="Calibri" panose="020F0502020204030204" pitchFamily="34" charset="0"/>
                        </a:rPr>
                        <a:t>eliminated some services</a:t>
                      </a:r>
                      <a:endParaRPr lang="it-IT" sz="1800" b="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tc>
                <a:extLst>
                  <a:ext uri="{0D108BD9-81ED-4DB2-BD59-A6C34878D82A}">
                    <a16:rowId xmlns:a16="http://schemas.microsoft.com/office/drawing/2014/main" val="1809543985"/>
                  </a:ext>
                </a:extLst>
              </a:tr>
            </a:tbl>
          </a:graphicData>
        </a:graphic>
      </p:graphicFrame>
    </p:spTree>
    <p:extLst>
      <p:ext uri="{BB962C8B-B14F-4D97-AF65-F5344CB8AC3E}">
        <p14:creationId xmlns:p14="http://schemas.microsoft.com/office/powerpoint/2010/main" val="163270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CE0D8-81A3-412A-8FE0-A0F6069FEC37}"/>
              </a:ext>
            </a:extLst>
          </p:cNvPr>
          <p:cNvSpPr>
            <a:spLocks noGrp="1"/>
          </p:cNvSpPr>
          <p:nvPr>
            <p:ph type="title"/>
          </p:nvPr>
        </p:nvSpPr>
        <p:spPr/>
        <p:txBody>
          <a:bodyPr/>
          <a:lstStyle/>
          <a:p>
            <a:r>
              <a:rPr lang="de-DE" dirty="0"/>
              <a:t>1. Research on </a:t>
            </a: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D5CC5CFA-FCD1-42AF-A31F-AB27104EC27D}"/>
              </a:ext>
            </a:extLst>
          </p:cNvPr>
          <p:cNvSpPr>
            <a:spLocks noGrp="1"/>
          </p:cNvSpPr>
          <p:nvPr>
            <p:ph idx="1"/>
          </p:nvPr>
        </p:nvSpPr>
        <p:spPr>
          <a:xfrm>
            <a:off x="609600" y="1340768"/>
            <a:ext cx="10972800" cy="5040560"/>
          </a:xfrm>
        </p:spPr>
        <p:txBody>
          <a:bodyPr>
            <a:normAutofit fontScale="92500" lnSpcReduction="10000"/>
          </a:bodyPr>
          <a:lstStyle/>
          <a:p>
            <a:r>
              <a:rPr lang="en-US" dirty="0"/>
              <a:t>The management of shocks, crises, unexpected events - increasingly becoming ‘routine’ for governmental entities</a:t>
            </a:r>
          </a:p>
          <a:p>
            <a:r>
              <a:rPr lang="en-US" dirty="0"/>
              <a:t>During crises and austerity, governments are prompted to</a:t>
            </a:r>
          </a:p>
          <a:p>
            <a:pPr lvl="1"/>
            <a:r>
              <a:rPr lang="en-US" dirty="0"/>
              <a:t>reset priorities, cut back expenditures, restructure service delivery</a:t>
            </a:r>
          </a:p>
          <a:p>
            <a:r>
              <a:rPr lang="en-US" dirty="0"/>
              <a:t>Responses to the global financial crisis</a:t>
            </a:r>
          </a:p>
          <a:p>
            <a:pPr lvl="1"/>
            <a:r>
              <a:rPr lang="en-US" dirty="0"/>
              <a:t>resurgence of “old-fashioned” cutback &amp; austerity measures (and rhetoric)</a:t>
            </a:r>
          </a:p>
          <a:p>
            <a:r>
              <a:rPr lang="en-US" dirty="0"/>
              <a:t>Focus on decline and cutback management may cause scholars to miss an important opportunity for adopting a long-term, strategic view (Bozeman 2010)</a:t>
            </a:r>
          </a:p>
          <a:p>
            <a:pPr lvl="1"/>
            <a:r>
              <a:rPr lang="en-US" dirty="0"/>
              <a:t>capturing ‘life cycle’ of governmental entities</a:t>
            </a:r>
          </a:p>
          <a:p>
            <a:pPr lvl="1"/>
            <a:r>
              <a:rPr lang="en-US" dirty="0"/>
              <a:t>emphasizing the role of internal capacities and looking at the interplay of different dimensions</a:t>
            </a:r>
          </a:p>
          <a:p>
            <a:endParaRPr lang="de-DE" sz="3600" dirty="0"/>
          </a:p>
        </p:txBody>
      </p:sp>
      <p:sp>
        <p:nvSpPr>
          <p:cNvPr id="4" name="Slide Number Placeholder 3">
            <a:extLst>
              <a:ext uri="{FF2B5EF4-FFF2-40B4-BE49-F238E27FC236}">
                <a16:creationId xmlns:a16="http://schemas.microsoft.com/office/drawing/2014/main" id="{952517C8-9D79-4366-A34E-87CA2832542D}"/>
              </a:ext>
            </a:extLst>
          </p:cNvPr>
          <p:cNvSpPr>
            <a:spLocks noGrp="1"/>
          </p:cNvSpPr>
          <p:nvPr>
            <p:ph type="sldNum" sz="quarter" idx="12"/>
          </p:nvPr>
        </p:nvSpPr>
        <p:spPr/>
        <p:txBody>
          <a:bodyPr/>
          <a:lstStyle/>
          <a:p>
            <a:fld id="{B007B441-5312-499D-93C3-6E37886527FA}" type="slidenum">
              <a:rPr lang="it-IT" smtClean="0"/>
              <a:pPr/>
              <a:t>3</a:t>
            </a:fld>
            <a:endParaRPr lang="it-IT"/>
          </a:p>
        </p:txBody>
      </p:sp>
    </p:spTree>
    <p:extLst>
      <p:ext uri="{BB962C8B-B14F-4D97-AF65-F5344CB8AC3E}">
        <p14:creationId xmlns:p14="http://schemas.microsoft.com/office/powerpoint/2010/main" val="3800120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2D44D-C7E6-4FA5-9CBC-9EC62F67EB46}"/>
              </a:ext>
            </a:extLst>
          </p:cNvPr>
          <p:cNvSpPr>
            <a:spLocks noGrp="1"/>
          </p:cNvSpPr>
          <p:nvPr>
            <p:ph type="title"/>
          </p:nvPr>
        </p:nvSpPr>
        <p:spPr/>
        <p:txBody>
          <a:bodyPr>
            <a:normAutofit fontScale="90000"/>
          </a:bodyPr>
          <a:lstStyle/>
          <a:p>
            <a:r>
              <a:rPr lang="de-DE" dirty="0"/>
              <a:t>3. Patterns and </a:t>
            </a:r>
            <a:r>
              <a:rPr lang="de-DE" dirty="0" err="1"/>
              <a:t>Consequences</a:t>
            </a:r>
            <a:r>
              <a:rPr lang="de-DE" dirty="0"/>
              <a:t> </a:t>
            </a:r>
            <a:r>
              <a:rPr lang="de-DE" dirty="0" err="1"/>
              <a:t>of</a:t>
            </a:r>
            <a:r>
              <a:rPr lang="de-DE" dirty="0"/>
              <a:t> </a:t>
            </a:r>
            <a:r>
              <a:rPr lang="de-DE" dirty="0" err="1"/>
              <a:t>Governmental</a:t>
            </a:r>
            <a:r>
              <a:rPr lang="de-DE" dirty="0"/>
              <a:t> Financial </a:t>
            </a:r>
            <a:r>
              <a:rPr lang="de-DE" dirty="0" err="1"/>
              <a:t>Resilience</a:t>
            </a:r>
            <a:endParaRPr lang="de-DE" dirty="0"/>
          </a:p>
        </p:txBody>
      </p:sp>
      <p:sp>
        <p:nvSpPr>
          <p:cNvPr id="24" name="Rettangolo arrotondato 14">
            <a:extLst>
              <a:ext uri="{FF2B5EF4-FFF2-40B4-BE49-F238E27FC236}">
                <a16:creationId xmlns:a16="http://schemas.microsoft.com/office/drawing/2014/main" id="{123F5398-B722-464E-B6F2-7D25927CF487}"/>
              </a:ext>
            </a:extLst>
          </p:cNvPr>
          <p:cNvSpPr/>
          <p:nvPr/>
        </p:nvSpPr>
        <p:spPr>
          <a:xfrm>
            <a:off x="6859046" y="2263722"/>
            <a:ext cx="1675618" cy="8280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latin typeface="Calibri" panose="020F0502020204030204" pitchFamily="34" charset="0"/>
                <a:cs typeface="Calibri" panose="020F0502020204030204" pitchFamily="34" charset="0"/>
              </a:rPr>
              <a:t>Vulnerability</a:t>
            </a:r>
            <a:endParaRPr lang="it-IT" sz="1600" dirty="0">
              <a:latin typeface="Calibri" panose="020F0502020204030204" pitchFamily="34" charset="0"/>
              <a:cs typeface="Calibri" panose="020F0502020204030204" pitchFamily="34" charset="0"/>
            </a:endParaRPr>
          </a:p>
        </p:txBody>
      </p:sp>
      <p:sp>
        <p:nvSpPr>
          <p:cNvPr id="26" name="Rettangolo arrotondato 14">
            <a:extLst>
              <a:ext uri="{FF2B5EF4-FFF2-40B4-BE49-F238E27FC236}">
                <a16:creationId xmlns:a16="http://schemas.microsoft.com/office/drawing/2014/main" id="{BC4F276D-B210-4242-A96D-90F27538CB98}"/>
              </a:ext>
            </a:extLst>
          </p:cNvPr>
          <p:cNvSpPr/>
          <p:nvPr/>
        </p:nvSpPr>
        <p:spPr>
          <a:xfrm>
            <a:off x="9552384" y="1970000"/>
            <a:ext cx="1481436" cy="59262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latin typeface="Calibri" panose="020F0502020204030204" pitchFamily="34" charset="0"/>
                <a:cs typeface="Calibri" panose="020F0502020204030204" pitchFamily="34" charset="0"/>
              </a:rPr>
              <a:t>Bouncing</a:t>
            </a:r>
            <a:r>
              <a:rPr lang="it-IT" sz="1600" dirty="0">
                <a:latin typeface="Calibri" panose="020F0502020204030204" pitchFamily="34" charset="0"/>
                <a:cs typeface="Calibri" panose="020F0502020204030204" pitchFamily="34" charset="0"/>
              </a:rPr>
              <a:t> back</a:t>
            </a:r>
          </a:p>
        </p:txBody>
      </p:sp>
      <p:sp>
        <p:nvSpPr>
          <p:cNvPr id="27" name="Rettangolo arrotondato 14">
            <a:extLst>
              <a:ext uri="{FF2B5EF4-FFF2-40B4-BE49-F238E27FC236}">
                <a16:creationId xmlns:a16="http://schemas.microsoft.com/office/drawing/2014/main" id="{14A634D4-C2A8-42D5-8373-6CCCAD8794F7}"/>
              </a:ext>
            </a:extLst>
          </p:cNvPr>
          <p:cNvSpPr/>
          <p:nvPr/>
        </p:nvSpPr>
        <p:spPr>
          <a:xfrm>
            <a:off x="9571012" y="2861275"/>
            <a:ext cx="1481436" cy="59262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latin typeface="Calibri" panose="020F0502020204030204" pitchFamily="34" charset="0"/>
                <a:cs typeface="Calibri" panose="020F0502020204030204" pitchFamily="34" charset="0"/>
              </a:rPr>
              <a:t>Bouncing</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forward</a:t>
            </a:r>
            <a:endParaRPr lang="it-IT" sz="1600" dirty="0">
              <a:latin typeface="Calibri" panose="020F0502020204030204" pitchFamily="34" charset="0"/>
              <a:cs typeface="Calibri" panose="020F0502020204030204" pitchFamily="34" charset="0"/>
            </a:endParaRPr>
          </a:p>
        </p:txBody>
      </p:sp>
      <p:sp>
        <p:nvSpPr>
          <p:cNvPr id="28" name="Inhaltsplatzhalter 2">
            <a:extLst>
              <a:ext uri="{FF2B5EF4-FFF2-40B4-BE49-F238E27FC236}">
                <a16:creationId xmlns:a16="http://schemas.microsoft.com/office/drawing/2014/main" id="{9C186146-D763-41D8-B6C3-D51B756A554F}"/>
              </a:ext>
            </a:extLst>
          </p:cNvPr>
          <p:cNvSpPr>
            <a:spLocks noGrp="1"/>
          </p:cNvSpPr>
          <p:nvPr>
            <p:ph idx="1"/>
          </p:nvPr>
        </p:nvSpPr>
        <p:spPr>
          <a:xfrm>
            <a:off x="609600" y="1340768"/>
            <a:ext cx="6081712" cy="5517232"/>
          </a:xfrm>
        </p:spPr>
        <p:txBody>
          <a:bodyPr/>
          <a:lstStyle/>
          <a:p>
            <a:r>
              <a:rPr lang="de-DE" dirty="0"/>
              <a:t>Organizational </a:t>
            </a:r>
            <a:r>
              <a:rPr lang="de-DE" dirty="0" err="1"/>
              <a:t>Consequences</a:t>
            </a:r>
            <a:endParaRPr lang="de-DE" dirty="0"/>
          </a:p>
          <a:p>
            <a:endParaRPr lang="de-DE" sz="1800" dirty="0"/>
          </a:p>
          <a:p>
            <a:pPr marL="355600" lvl="1" indent="0">
              <a:buNone/>
            </a:pPr>
            <a:r>
              <a:rPr lang="en-US" sz="2400" dirty="0"/>
              <a:t>Higher financial vulnerability </a:t>
            </a:r>
            <a:r>
              <a:rPr lang="en-US" sz="2400" b="1" dirty="0"/>
              <a:t>encourages</a:t>
            </a:r>
            <a:r>
              <a:rPr lang="en-US" sz="2400" dirty="0"/>
              <a:t> bouncing back strategies and </a:t>
            </a:r>
            <a:r>
              <a:rPr lang="en-US" sz="2400" b="1" dirty="0"/>
              <a:t>discourages</a:t>
            </a:r>
            <a:r>
              <a:rPr lang="en-US" sz="2400" dirty="0"/>
              <a:t> bouncing forward strategies</a:t>
            </a:r>
          </a:p>
          <a:p>
            <a:pPr marL="355600" lvl="1" indent="0">
              <a:buNone/>
            </a:pPr>
            <a:endParaRPr lang="en-US" sz="2400" dirty="0"/>
          </a:p>
          <a:p>
            <a:pPr marL="355600" lvl="1" indent="0">
              <a:buNone/>
            </a:pPr>
            <a:endParaRPr lang="en-US" sz="3600" dirty="0"/>
          </a:p>
          <a:p>
            <a:pPr marL="355600" lvl="1" indent="0">
              <a:buNone/>
            </a:pPr>
            <a:r>
              <a:rPr lang="en-US" sz="2400" dirty="0"/>
              <a:t>Anticipatory capacities (especially information exchange) </a:t>
            </a:r>
            <a:r>
              <a:rPr lang="en-US" sz="2400" b="1" dirty="0"/>
              <a:t>encourage</a:t>
            </a:r>
            <a:r>
              <a:rPr lang="en-US" sz="2400" dirty="0"/>
              <a:t> bouncing forward strategies, and have </a:t>
            </a:r>
            <a:r>
              <a:rPr lang="en-US" sz="2400" b="1" dirty="0"/>
              <a:t>no association </a:t>
            </a:r>
            <a:r>
              <a:rPr lang="en-US" sz="2400" dirty="0"/>
              <a:t>with bouncing back strategies</a:t>
            </a:r>
          </a:p>
          <a:p>
            <a:pPr marL="355600" lvl="1" indent="0">
              <a:buNone/>
            </a:pPr>
            <a:endParaRPr lang="en-US" sz="2400" dirty="0"/>
          </a:p>
          <a:p>
            <a:endParaRPr lang="de-DE" dirty="0"/>
          </a:p>
          <a:p>
            <a:endParaRPr lang="de-DE" sz="1600" dirty="0"/>
          </a:p>
          <a:p>
            <a:pPr marL="355600" indent="0">
              <a:buNone/>
              <a:tabLst>
                <a:tab pos="5740400" algn="l"/>
              </a:tabLst>
            </a:pPr>
            <a:endParaRPr lang="de-DE" dirty="0"/>
          </a:p>
          <a:p>
            <a:pPr marL="355600" indent="0">
              <a:buNone/>
              <a:tabLst>
                <a:tab pos="5740400" algn="l"/>
              </a:tabLst>
            </a:pPr>
            <a:endParaRPr lang="de-DE" dirty="0"/>
          </a:p>
          <a:p>
            <a:pPr marL="355600" indent="0">
              <a:buNone/>
              <a:tabLst>
                <a:tab pos="5740400" algn="l"/>
              </a:tabLst>
            </a:pPr>
            <a:endParaRPr lang="de-DE" dirty="0"/>
          </a:p>
          <a:p>
            <a:pPr marL="355600" indent="0">
              <a:buNone/>
              <a:tabLst>
                <a:tab pos="5740400" algn="l"/>
              </a:tabLst>
            </a:pPr>
            <a:endParaRPr lang="de-DE" dirty="0"/>
          </a:p>
        </p:txBody>
      </p:sp>
      <p:sp>
        <p:nvSpPr>
          <p:cNvPr id="6" name="Pfeil: nach rechts 5">
            <a:extLst>
              <a:ext uri="{FF2B5EF4-FFF2-40B4-BE49-F238E27FC236}">
                <a16:creationId xmlns:a16="http://schemas.microsoft.com/office/drawing/2014/main" id="{CDC5E326-66CE-47B1-B907-4D3AF7A8B6A1}"/>
              </a:ext>
            </a:extLst>
          </p:cNvPr>
          <p:cNvSpPr/>
          <p:nvPr/>
        </p:nvSpPr>
        <p:spPr>
          <a:xfrm rot="20626959">
            <a:off x="8715706" y="2260666"/>
            <a:ext cx="648000" cy="288667"/>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Pfeil: nach rechts 29">
            <a:extLst>
              <a:ext uri="{FF2B5EF4-FFF2-40B4-BE49-F238E27FC236}">
                <a16:creationId xmlns:a16="http://schemas.microsoft.com/office/drawing/2014/main" id="{BC2CD478-3460-48C1-9194-A5264BFA3AD3}"/>
              </a:ext>
            </a:extLst>
          </p:cNvPr>
          <p:cNvSpPr/>
          <p:nvPr/>
        </p:nvSpPr>
        <p:spPr>
          <a:xfrm rot="1431185">
            <a:off x="8728280" y="2887647"/>
            <a:ext cx="648000" cy="28866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ttangolo arrotondato 14">
            <a:extLst>
              <a:ext uri="{FF2B5EF4-FFF2-40B4-BE49-F238E27FC236}">
                <a16:creationId xmlns:a16="http://schemas.microsoft.com/office/drawing/2014/main" id="{FA689934-A6E0-4D32-A04E-9F8577A7D6A1}"/>
              </a:ext>
            </a:extLst>
          </p:cNvPr>
          <p:cNvSpPr/>
          <p:nvPr/>
        </p:nvSpPr>
        <p:spPr>
          <a:xfrm>
            <a:off x="6855350" y="4767436"/>
            <a:ext cx="1675618" cy="8280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a:latin typeface="Calibri" panose="020F0502020204030204" pitchFamily="34" charset="0"/>
                <a:cs typeface="Calibri" panose="020F0502020204030204" pitchFamily="34" charset="0"/>
              </a:rPr>
              <a:t>Anticipatory Capacities</a:t>
            </a:r>
            <a:endParaRPr lang="it-IT" sz="1600" dirty="0">
              <a:latin typeface="Calibri" panose="020F0502020204030204" pitchFamily="34" charset="0"/>
              <a:cs typeface="Calibri" panose="020F0502020204030204" pitchFamily="34" charset="0"/>
            </a:endParaRPr>
          </a:p>
        </p:txBody>
      </p:sp>
      <p:sp>
        <p:nvSpPr>
          <p:cNvPr id="34" name="Rettangolo arrotondato 14">
            <a:extLst>
              <a:ext uri="{FF2B5EF4-FFF2-40B4-BE49-F238E27FC236}">
                <a16:creationId xmlns:a16="http://schemas.microsoft.com/office/drawing/2014/main" id="{0A7C783D-CB24-4156-A968-F16C09BF6397}"/>
              </a:ext>
            </a:extLst>
          </p:cNvPr>
          <p:cNvSpPr/>
          <p:nvPr/>
        </p:nvSpPr>
        <p:spPr>
          <a:xfrm>
            <a:off x="9597301" y="4480752"/>
            <a:ext cx="1481436" cy="59262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latin typeface="Calibri" panose="020F0502020204030204" pitchFamily="34" charset="0"/>
                <a:cs typeface="Calibri" panose="020F0502020204030204" pitchFamily="34" charset="0"/>
              </a:rPr>
              <a:t>Bouncing</a:t>
            </a:r>
            <a:r>
              <a:rPr lang="it-IT" sz="1600" dirty="0">
                <a:latin typeface="Calibri" panose="020F0502020204030204" pitchFamily="34" charset="0"/>
                <a:cs typeface="Calibri" panose="020F0502020204030204" pitchFamily="34" charset="0"/>
              </a:rPr>
              <a:t> back</a:t>
            </a:r>
          </a:p>
        </p:txBody>
      </p:sp>
      <p:sp>
        <p:nvSpPr>
          <p:cNvPr id="35" name="Rettangolo arrotondato 14">
            <a:extLst>
              <a:ext uri="{FF2B5EF4-FFF2-40B4-BE49-F238E27FC236}">
                <a16:creationId xmlns:a16="http://schemas.microsoft.com/office/drawing/2014/main" id="{115D9166-E716-4138-8B82-95DB40199BDE}"/>
              </a:ext>
            </a:extLst>
          </p:cNvPr>
          <p:cNvSpPr/>
          <p:nvPr/>
        </p:nvSpPr>
        <p:spPr>
          <a:xfrm>
            <a:off x="9615929" y="5372027"/>
            <a:ext cx="1481436" cy="592629"/>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latin typeface="Calibri" panose="020F0502020204030204" pitchFamily="34" charset="0"/>
                <a:cs typeface="Calibri" panose="020F0502020204030204" pitchFamily="34" charset="0"/>
              </a:rPr>
              <a:t>Bouncing</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forward</a:t>
            </a:r>
            <a:endParaRPr lang="it-IT" sz="1600" dirty="0">
              <a:latin typeface="Calibri" panose="020F0502020204030204" pitchFamily="34" charset="0"/>
              <a:cs typeface="Calibri" panose="020F0502020204030204" pitchFamily="34" charset="0"/>
            </a:endParaRPr>
          </a:p>
        </p:txBody>
      </p:sp>
      <p:sp>
        <p:nvSpPr>
          <p:cNvPr id="37" name="Pfeil: nach rechts 36">
            <a:extLst>
              <a:ext uri="{FF2B5EF4-FFF2-40B4-BE49-F238E27FC236}">
                <a16:creationId xmlns:a16="http://schemas.microsoft.com/office/drawing/2014/main" id="{6E32431C-582E-4785-A48D-3CD891605BB5}"/>
              </a:ext>
            </a:extLst>
          </p:cNvPr>
          <p:cNvSpPr/>
          <p:nvPr/>
        </p:nvSpPr>
        <p:spPr>
          <a:xfrm rot="20626959">
            <a:off x="8760623" y="4771418"/>
            <a:ext cx="648000" cy="288667"/>
          </a:xfrm>
          <a:prstGeom prst="rightArrow">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Pfeil: nach rechts 37">
            <a:extLst>
              <a:ext uri="{FF2B5EF4-FFF2-40B4-BE49-F238E27FC236}">
                <a16:creationId xmlns:a16="http://schemas.microsoft.com/office/drawing/2014/main" id="{4A8FA585-111F-4A10-AC18-9D42965F6D5F}"/>
              </a:ext>
            </a:extLst>
          </p:cNvPr>
          <p:cNvSpPr/>
          <p:nvPr/>
        </p:nvSpPr>
        <p:spPr>
          <a:xfrm rot="1431185">
            <a:off x="8773197" y="5398399"/>
            <a:ext cx="648000" cy="288667"/>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3694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2D44D-C7E6-4FA5-9CBC-9EC62F67EB46}"/>
              </a:ext>
            </a:extLst>
          </p:cNvPr>
          <p:cNvSpPr>
            <a:spLocks noGrp="1"/>
          </p:cNvSpPr>
          <p:nvPr>
            <p:ph type="title"/>
          </p:nvPr>
        </p:nvSpPr>
        <p:spPr/>
        <p:txBody>
          <a:bodyPr>
            <a:normAutofit fontScale="90000"/>
          </a:bodyPr>
          <a:lstStyle/>
          <a:p>
            <a:r>
              <a:rPr lang="de-DE" dirty="0"/>
              <a:t>3. Patterns and </a:t>
            </a:r>
            <a:r>
              <a:rPr lang="de-DE" dirty="0" err="1"/>
              <a:t>Consequences</a:t>
            </a:r>
            <a:r>
              <a:rPr lang="de-DE" dirty="0"/>
              <a:t> </a:t>
            </a:r>
            <a:r>
              <a:rPr lang="de-DE" dirty="0" err="1"/>
              <a:t>of</a:t>
            </a:r>
            <a:r>
              <a:rPr lang="de-DE" dirty="0"/>
              <a:t> </a:t>
            </a:r>
            <a:r>
              <a:rPr lang="de-DE" dirty="0" err="1"/>
              <a:t>Governmental</a:t>
            </a:r>
            <a:r>
              <a:rPr lang="de-DE" dirty="0"/>
              <a:t> Financial </a:t>
            </a:r>
            <a:r>
              <a:rPr lang="de-DE" dirty="0" err="1"/>
              <a:t>Resilience</a:t>
            </a:r>
            <a:endParaRPr lang="de-DE" dirty="0"/>
          </a:p>
        </p:txBody>
      </p:sp>
      <p:sp>
        <p:nvSpPr>
          <p:cNvPr id="24" name="Rettangolo arrotondato 14">
            <a:extLst>
              <a:ext uri="{FF2B5EF4-FFF2-40B4-BE49-F238E27FC236}">
                <a16:creationId xmlns:a16="http://schemas.microsoft.com/office/drawing/2014/main" id="{123F5398-B722-464E-B6F2-7D25927CF487}"/>
              </a:ext>
            </a:extLst>
          </p:cNvPr>
          <p:cNvSpPr/>
          <p:nvPr/>
        </p:nvSpPr>
        <p:spPr>
          <a:xfrm>
            <a:off x="6849818" y="2175481"/>
            <a:ext cx="1512000" cy="6480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latin typeface="Calibri" panose="020F0502020204030204" pitchFamily="34" charset="0"/>
                <a:cs typeface="Calibri" panose="020F0502020204030204" pitchFamily="34" charset="0"/>
              </a:rPr>
              <a:t>Vulnerability</a:t>
            </a:r>
            <a:endParaRPr lang="it-IT" sz="1400" dirty="0">
              <a:latin typeface="Calibri" panose="020F0502020204030204" pitchFamily="34" charset="0"/>
              <a:cs typeface="Calibri" panose="020F0502020204030204" pitchFamily="34" charset="0"/>
            </a:endParaRPr>
          </a:p>
        </p:txBody>
      </p:sp>
      <p:sp>
        <p:nvSpPr>
          <p:cNvPr id="27" name="Rettangolo arrotondato 14">
            <a:extLst>
              <a:ext uri="{FF2B5EF4-FFF2-40B4-BE49-F238E27FC236}">
                <a16:creationId xmlns:a16="http://schemas.microsoft.com/office/drawing/2014/main" id="{14A634D4-C2A8-42D5-8373-6CCCAD8794F7}"/>
              </a:ext>
            </a:extLst>
          </p:cNvPr>
          <p:cNvSpPr/>
          <p:nvPr/>
        </p:nvSpPr>
        <p:spPr>
          <a:xfrm>
            <a:off x="9579937" y="3017821"/>
            <a:ext cx="1296000" cy="4320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a:latin typeface="Calibri" panose="020F0502020204030204" pitchFamily="34" charset="0"/>
                <a:cs typeface="Calibri" panose="020F0502020204030204" pitchFamily="34" charset="0"/>
              </a:rPr>
              <a:t>Financial Performance</a:t>
            </a:r>
            <a:endParaRPr lang="it-IT" sz="1400" dirty="0">
              <a:latin typeface="Calibri" panose="020F0502020204030204" pitchFamily="34" charset="0"/>
              <a:cs typeface="Calibri" panose="020F0502020204030204" pitchFamily="34" charset="0"/>
            </a:endParaRPr>
          </a:p>
        </p:txBody>
      </p:sp>
      <p:sp>
        <p:nvSpPr>
          <p:cNvPr id="28" name="Inhaltsplatzhalter 2">
            <a:extLst>
              <a:ext uri="{FF2B5EF4-FFF2-40B4-BE49-F238E27FC236}">
                <a16:creationId xmlns:a16="http://schemas.microsoft.com/office/drawing/2014/main" id="{9C186146-D763-41D8-B6C3-D51B756A554F}"/>
              </a:ext>
            </a:extLst>
          </p:cNvPr>
          <p:cNvSpPr>
            <a:spLocks noGrp="1"/>
          </p:cNvSpPr>
          <p:nvPr>
            <p:ph idx="1"/>
          </p:nvPr>
        </p:nvSpPr>
        <p:spPr>
          <a:xfrm>
            <a:off x="609600" y="1340768"/>
            <a:ext cx="5990456" cy="5517232"/>
          </a:xfrm>
        </p:spPr>
        <p:txBody>
          <a:bodyPr/>
          <a:lstStyle/>
          <a:p>
            <a:r>
              <a:rPr lang="de-DE" dirty="0"/>
              <a:t>Organizational </a:t>
            </a:r>
            <a:r>
              <a:rPr lang="de-DE" dirty="0" err="1"/>
              <a:t>Consequences</a:t>
            </a:r>
            <a:endParaRPr lang="de-DE" dirty="0"/>
          </a:p>
          <a:p>
            <a:endParaRPr lang="de-DE" sz="1800" dirty="0"/>
          </a:p>
          <a:p>
            <a:pPr marL="355600" lvl="1" indent="0">
              <a:buNone/>
            </a:pPr>
            <a:r>
              <a:rPr lang="en-US" sz="2400" dirty="0"/>
              <a:t>Financial vulnerability makes a difference in financial performance</a:t>
            </a:r>
            <a:endParaRPr lang="en-US" sz="2000" dirty="0"/>
          </a:p>
          <a:p>
            <a:pPr marL="355600" lvl="1" indent="0">
              <a:buNone/>
            </a:pPr>
            <a:r>
              <a:rPr lang="en-US" sz="2400" dirty="0"/>
              <a:t>Only some anticipatory and coping capacities affect financial performance (monitoring, info sharing, rapidity of action)</a:t>
            </a:r>
          </a:p>
          <a:p>
            <a:pPr marL="355600" lvl="1" indent="0">
              <a:buNone/>
            </a:pPr>
            <a:endParaRPr lang="en-US" sz="2400" dirty="0"/>
          </a:p>
          <a:p>
            <a:pPr marL="355600" lvl="1" indent="0">
              <a:buNone/>
            </a:pPr>
            <a:r>
              <a:rPr lang="en-US" sz="2400" dirty="0"/>
              <a:t>Impact of financial vulnerability comparatively lower</a:t>
            </a:r>
          </a:p>
          <a:p>
            <a:pPr marL="355600" lvl="1" indent="0">
              <a:buNone/>
            </a:pPr>
            <a:r>
              <a:rPr lang="en-US" sz="2400" dirty="0"/>
              <a:t>Anticipatory and coping capacities make a difference for non-financial performance…</a:t>
            </a:r>
          </a:p>
          <a:p>
            <a:endParaRPr lang="de-DE" dirty="0"/>
          </a:p>
          <a:p>
            <a:endParaRPr lang="de-DE" sz="1600" dirty="0"/>
          </a:p>
          <a:p>
            <a:pPr marL="355600" indent="0">
              <a:buNone/>
              <a:tabLst>
                <a:tab pos="5740400" algn="l"/>
              </a:tabLst>
            </a:pPr>
            <a:endParaRPr lang="de-DE" dirty="0"/>
          </a:p>
          <a:p>
            <a:pPr marL="355600" indent="0">
              <a:buNone/>
              <a:tabLst>
                <a:tab pos="5740400" algn="l"/>
              </a:tabLst>
            </a:pPr>
            <a:endParaRPr lang="de-DE" dirty="0"/>
          </a:p>
          <a:p>
            <a:pPr marL="355600" indent="0">
              <a:buNone/>
              <a:tabLst>
                <a:tab pos="5740400" algn="l"/>
              </a:tabLst>
            </a:pPr>
            <a:endParaRPr lang="de-DE" dirty="0"/>
          </a:p>
          <a:p>
            <a:pPr marL="355600" indent="0">
              <a:buNone/>
              <a:tabLst>
                <a:tab pos="5740400" algn="l"/>
              </a:tabLst>
            </a:pPr>
            <a:endParaRPr lang="de-DE" dirty="0"/>
          </a:p>
        </p:txBody>
      </p:sp>
      <p:sp>
        <p:nvSpPr>
          <p:cNvPr id="14" name="Rettangolo arrotondato 14">
            <a:extLst>
              <a:ext uri="{FF2B5EF4-FFF2-40B4-BE49-F238E27FC236}">
                <a16:creationId xmlns:a16="http://schemas.microsoft.com/office/drawing/2014/main" id="{C26FA503-C977-4C53-AFC1-F6E6265B7247}"/>
              </a:ext>
            </a:extLst>
          </p:cNvPr>
          <p:cNvSpPr/>
          <p:nvPr/>
        </p:nvSpPr>
        <p:spPr>
          <a:xfrm>
            <a:off x="9579937" y="5261272"/>
            <a:ext cx="1296000" cy="4320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latin typeface="Calibri" panose="020F0502020204030204" pitchFamily="34" charset="0"/>
                <a:cs typeface="Calibri" panose="020F0502020204030204" pitchFamily="34" charset="0"/>
              </a:rPr>
              <a:t>Non-</a:t>
            </a:r>
            <a:r>
              <a:rPr lang="it-IT" sz="1400" dirty="0" err="1">
                <a:latin typeface="Calibri" panose="020F0502020204030204" pitchFamily="34" charset="0"/>
                <a:cs typeface="Calibri" panose="020F0502020204030204" pitchFamily="34" charset="0"/>
              </a:rPr>
              <a:t>financial</a:t>
            </a:r>
            <a:r>
              <a:rPr lang="it-IT" sz="1400" dirty="0">
                <a:latin typeface="Calibri" panose="020F0502020204030204" pitchFamily="34" charset="0"/>
                <a:cs typeface="Calibri" panose="020F0502020204030204" pitchFamily="34" charset="0"/>
              </a:rPr>
              <a:t> Performance</a:t>
            </a:r>
          </a:p>
        </p:txBody>
      </p:sp>
      <p:sp>
        <p:nvSpPr>
          <p:cNvPr id="18" name="Rettangolo arrotondato 14">
            <a:extLst>
              <a:ext uri="{FF2B5EF4-FFF2-40B4-BE49-F238E27FC236}">
                <a16:creationId xmlns:a16="http://schemas.microsoft.com/office/drawing/2014/main" id="{8B633606-30C7-4199-A27C-03D7F94FBE3A}"/>
              </a:ext>
            </a:extLst>
          </p:cNvPr>
          <p:cNvSpPr/>
          <p:nvPr/>
        </p:nvSpPr>
        <p:spPr>
          <a:xfrm>
            <a:off x="6849818" y="2909821"/>
            <a:ext cx="1512000" cy="648000"/>
          </a:xfrm>
          <a:prstGeom prst="roundRect">
            <a:avLst/>
          </a:prstGeom>
          <a:solidFill>
            <a:srgbClr val="0099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latin typeface="Calibri" panose="020F0502020204030204" pitchFamily="34" charset="0"/>
                <a:cs typeface="Calibri" panose="020F0502020204030204" pitchFamily="34" charset="0"/>
              </a:rPr>
              <a:t>Anticipatory</a:t>
            </a:r>
            <a:r>
              <a:rPr lang="it-IT" sz="1400" dirty="0">
                <a:latin typeface="Calibri" panose="020F0502020204030204" pitchFamily="34" charset="0"/>
                <a:cs typeface="Calibri" panose="020F0502020204030204" pitchFamily="34" charset="0"/>
              </a:rPr>
              <a:t> </a:t>
            </a:r>
            <a:r>
              <a:rPr lang="it-IT" sz="1400" dirty="0" err="1">
                <a:latin typeface="Calibri" panose="020F0502020204030204" pitchFamily="34" charset="0"/>
                <a:cs typeface="Calibri" panose="020F0502020204030204" pitchFamily="34" charset="0"/>
              </a:rPr>
              <a:t>Capacities</a:t>
            </a:r>
            <a:endParaRPr lang="it-IT" sz="1400" dirty="0">
              <a:latin typeface="Calibri" panose="020F0502020204030204" pitchFamily="34" charset="0"/>
              <a:cs typeface="Calibri" panose="020F0502020204030204" pitchFamily="34" charset="0"/>
            </a:endParaRPr>
          </a:p>
        </p:txBody>
      </p:sp>
      <p:sp>
        <p:nvSpPr>
          <p:cNvPr id="19" name="Rettangolo arrotondato 14">
            <a:extLst>
              <a:ext uri="{FF2B5EF4-FFF2-40B4-BE49-F238E27FC236}">
                <a16:creationId xmlns:a16="http://schemas.microsoft.com/office/drawing/2014/main" id="{28D281F1-D8DF-4980-90A6-7B028B506532}"/>
              </a:ext>
            </a:extLst>
          </p:cNvPr>
          <p:cNvSpPr/>
          <p:nvPr/>
        </p:nvSpPr>
        <p:spPr>
          <a:xfrm>
            <a:off x="6849818" y="3629940"/>
            <a:ext cx="1512000" cy="648000"/>
          </a:xfrm>
          <a:prstGeom prst="roundRect">
            <a:avLst/>
          </a:prstGeom>
          <a:solidFill>
            <a:srgbClr val="0099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latin typeface="Calibri" panose="020F0502020204030204" pitchFamily="34" charset="0"/>
                <a:cs typeface="Calibri" panose="020F0502020204030204" pitchFamily="34" charset="0"/>
              </a:rPr>
              <a:t>Coping</a:t>
            </a:r>
            <a:r>
              <a:rPr lang="it-IT" sz="1400" dirty="0">
                <a:latin typeface="Calibri" panose="020F0502020204030204" pitchFamily="34" charset="0"/>
                <a:cs typeface="Calibri" panose="020F0502020204030204" pitchFamily="34" charset="0"/>
              </a:rPr>
              <a:t> </a:t>
            </a:r>
            <a:r>
              <a:rPr lang="it-IT" sz="1400" dirty="0" err="1">
                <a:latin typeface="Calibri" panose="020F0502020204030204" pitchFamily="34" charset="0"/>
                <a:cs typeface="Calibri" panose="020F0502020204030204" pitchFamily="34" charset="0"/>
              </a:rPr>
              <a:t>Capacities</a:t>
            </a:r>
            <a:endParaRPr lang="it-IT" sz="1400" dirty="0">
              <a:latin typeface="Calibri" panose="020F0502020204030204" pitchFamily="34" charset="0"/>
              <a:cs typeface="Calibri" panose="020F0502020204030204" pitchFamily="34" charset="0"/>
            </a:endParaRPr>
          </a:p>
        </p:txBody>
      </p:sp>
      <p:sp>
        <p:nvSpPr>
          <p:cNvPr id="20" name="Rettangolo arrotondato 14">
            <a:extLst>
              <a:ext uri="{FF2B5EF4-FFF2-40B4-BE49-F238E27FC236}">
                <a16:creationId xmlns:a16="http://schemas.microsoft.com/office/drawing/2014/main" id="{F68918C8-ADB7-48A0-9F88-A89F29855A03}"/>
              </a:ext>
            </a:extLst>
          </p:cNvPr>
          <p:cNvSpPr/>
          <p:nvPr/>
        </p:nvSpPr>
        <p:spPr>
          <a:xfrm>
            <a:off x="6849818" y="4797113"/>
            <a:ext cx="1512000" cy="6480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latin typeface="Calibri" panose="020F0502020204030204" pitchFamily="34" charset="0"/>
                <a:cs typeface="Calibri" panose="020F0502020204030204" pitchFamily="34" charset="0"/>
              </a:rPr>
              <a:t>Anticipatory</a:t>
            </a:r>
            <a:r>
              <a:rPr lang="it-IT" sz="1400" dirty="0">
                <a:latin typeface="Calibri" panose="020F0502020204030204" pitchFamily="34" charset="0"/>
                <a:cs typeface="Calibri" panose="020F0502020204030204" pitchFamily="34" charset="0"/>
              </a:rPr>
              <a:t> </a:t>
            </a:r>
            <a:r>
              <a:rPr lang="it-IT" sz="1400" dirty="0" err="1">
                <a:latin typeface="Calibri" panose="020F0502020204030204" pitchFamily="34" charset="0"/>
                <a:cs typeface="Calibri" panose="020F0502020204030204" pitchFamily="34" charset="0"/>
              </a:rPr>
              <a:t>Capacities</a:t>
            </a:r>
            <a:endParaRPr lang="it-IT" sz="1400" dirty="0">
              <a:latin typeface="Calibri" panose="020F0502020204030204" pitchFamily="34" charset="0"/>
              <a:cs typeface="Calibri" panose="020F0502020204030204" pitchFamily="34" charset="0"/>
            </a:endParaRPr>
          </a:p>
        </p:txBody>
      </p:sp>
      <p:sp>
        <p:nvSpPr>
          <p:cNvPr id="21" name="Rettangolo arrotondato 14">
            <a:extLst>
              <a:ext uri="{FF2B5EF4-FFF2-40B4-BE49-F238E27FC236}">
                <a16:creationId xmlns:a16="http://schemas.microsoft.com/office/drawing/2014/main" id="{8908D537-4969-4134-8BFF-198E1899B6A3}"/>
              </a:ext>
            </a:extLst>
          </p:cNvPr>
          <p:cNvSpPr/>
          <p:nvPr/>
        </p:nvSpPr>
        <p:spPr>
          <a:xfrm>
            <a:off x="6849818" y="5517232"/>
            <a:ext cx="1512000" cy="648000"/>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latin typeface="Calibri" panose="020F0502020204030204" pitchFamily="34" charset="0"/>
                <a:cs typeface="Calibri" panose="020F0502020204030204" pitchFamily="34" charset="0"/>
              </a:rPr>
              <a:t>Coping</a:t>
            </a:r>
            <a:r>
              <a:rPr lang="it-IT" sz="1400" dirty="0">
                <a:latin typeface="Calibri" panose="020F0502020204030204" pitchFamily="34" charset="0"/>
                <a:cs typeface="Calibri" panose="020F0502020204030204" pitchFamily="34" charset="0"/>
              </a:rPr>
              <a:t> </a:t>
            </a:r>
            <a:r>
              <a:rPr lang="it-IT" sz="1400" dirty="0" err="1">
                <a:latin typeface="Calibri" panose="020F0502020204030204" pitchFamily="34" charset="0"/>
                <a:cs typeface="Calibri" panose="020F0502020204030204" pitchFamily="34" charset="0"/>
              </a:rPr>
              <a:t>Capacities</a:t>
            </a:r>
            <a:endParaRPr lang="it-IT" sz="1400" dirty="0">
              <a:latin typeface="Calibri" panose="020F0502020204030204" pitchFamily="34" charset="0"/>
              <a:cs typeface="Calibri" panose="020F0502020204030204" pitchFamily="34" charset="0"/>
            </a:endParaRPr>
          </a:p>
        </p:txBody>
      </p:sp>
      <p:sp>
        <p:nvSpPr>
          <p:cNvPr id="22" name="Pfeil: nach rechts 21">
            <a:extLst>
              <a:ext uri="{FF2B5EF4-FFF2-40B4-BE49-F238E27FC236}">
                <a16:creationId xmlns:a16="http://schemas.microsoft.com/office/drawing/2014/main" id="{B365FED5-BBCC-4F8C-8770-392FB0FE1592}"/>
              </a:ext>
            </a:extLst>
          </p:cNvPr>
          <p:cNvSpPr/>
          <p:nvPr/>
        </p:nvSpPr>
        <p:spPr>
          <a:xfrm>
            <a:off x="8682521" y="3083728"/>
            <a:ext cx="648000" cy="288667"/>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Pfeil: nach rechts 22">
            <a:extLst>
              <a:ext uri="{FF2B5EF4-FFF2-40B4-BE49-F238E27FC236}">
                <a16:creationId xmlns:a16="http://schemas.microsoft.com/office/drawing/2014/main" id="{A5E9220A-8687-46C5-B861-EAAB316A8545}"/>
              </a:ext>
            </a:extLst>
          </p:cNvPr>
          <p:cNvSpPr/>
          <p:nvPr/>
        </p:nvSpPr>
        <p:spPr>
          <a:xfrm rot="20233938">
            <a:off x="8682521" y="3623182"/>
            <a:ext cx="648000" cy="288667"/>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Pfeil: nach rechts 24">
            <a:extLst>
              <a:ext uri="{FF2B5EF4-FFF2-40B4-BE49-F238E27FC236}">
                <a16:creationId xmlns:a16="http://schemas.microsoft.com/office/drawing/2014/main" id="{0C8A22F5-D129-48A7-B216-695FC0CA4E0C}"/>
              </a:ext>
            </a:extLst>
          </p:cNvPr>
          <p:cNvSpPr/>
          <p:nvPr/>
        </p:nvSpPr>
        <p:spPr>
          <a:xfrm rot="1347472">
            <a:off x="8682567" y="2637044"/>
            <a:ext cx="648000" cy="288667"/>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rechts 28">
            <a:extLst>
              <a:ext uri="{FF2B5EF4-FFF2-40B4-BE49-F238E27FC236}">
                <a16:creationId xmlns:a16="http://schemas.microsoft.com/office/drawing/2014/main" id="{5C5FE97F-9B69-400C-BBFA-05A49525B758}"/>
              </a:ext>
            </a:extLst>
          </p:cNvPr>
          <p:cNvSpPr/>
          <p:nvPr/>
        </p:nvSpPr>
        <p:spPr>
          <a:xfrm rot="1347472">
            <a:off x="8651957" y="5116938"/>
            <a:ext cx="648000" cy="288667"/>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Pfeil: nach rechts 31">
            <a:extLst>
              <a:ext uri="{FF2B5EF4-FFF2-40B4-BE49-F238E27FC236}">
                <a16:creationId xmlns:a16="http://schemas.microsoft.com/office/drawing/2014/main" id="{4F856F0E-F7A6-4BD7-9773-C86CCDFE310A}"/>
              </a:ext>
            </a:extLst>
          </p:cNvPr>
          <p:cNvSpPr/>
          <p:nvPr/>
        </p:nvSpPr>
        <p:spPr>
          <a:xfrm rot="20233938">
            <a:off x="8641845" y="5648312"/>
            <a:ext cx="648000" cy="288667"/>
          </a:xfrm>
          <a:prstGeom prst="rightArrow">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89403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D5759-5A5C-4ECC-A244-0F61541478E8}"/>
              </a:ext>
            </a:extLst>
          </p:cNvPr>
          <p:cNvSpPr>
            <a:spLocks noGrp="1"/>
          </p:cNvSpPr>
          <p:nvPr>
            <p:ph type="title"/>
          </p:nvPr>
        </p:nvSpPr>
        <p:spPr/>
        <p:txBody>
          <a:bodyPr/>
          <a:lstStyle/>
          <a:p>
            <a:r>
              <a:rPr lang="de-DE" dirty="0"/>
              <a:t>4. </a:t>
            </a:r>
            <a:r>
              <a:rPr lang="de-DE" dirty="0" err="1"/>
              <a:t>Reflections</a:t>
            </a:r>
            <a:endParaRPr lang="de-DE" dirty="0"/>
          </a:p>
        </p:txBody>
      </p:sp>
      <p:sp>
        <p:nvSpPr>
          <p:cNvPr id="3" name="Inhaltsplatzhalter 2">
            <a:extLst>
              <a:ext uri="{FF2B5EF4-FFF2-40B4-BE49-F238E27FC236}">
                <a16:creationId xmlns:a16="http://schemas.microsoft.com/office/drawing/2014/main" id="{F24EE4B9-6FB9-49BD-80DF-F6722A471A08}"/>
              </a:ext>
            </a:extLst>
          </p:cNvPr>
          <p:cNvSpPr>
            <a:spLocks noGrp="1"/>
          </p:cNvSpPr>
          <p:nvPr>
            <p:ph idx="1"/>
          </p:nvPr>
        </p:nvSpPr>
        <p:spPr>
          <a:xfrm>
            <a:off x="609600" y="1340769"/>
            <a:ext cx="10972800" cy="4896544"/>
          </a:xfrm>
        </p:spPr>
        <p:txBody>
          <a:bodyPr>
            <a:normAutofit/>
          </a:bodyPr>
          <a:lstStyle/>
          <a:p>
            <a:r>
              <a:rPr lang="en-US" dirty="0"/>
              <a:t>Shocks affect countries and organizations differently</a:t>
            </a:r>
          </a:p>
          <a:p>
            <a:r>
              <a:rPr lang="en-US" dirty="0"/>
              <a:t>National policies influence impact and range of responses</a:t>
            </a:r>
          </a:p>
          <a:p>
            <a:pPr lvl="1"/>
            <a:r>
              <a:rPr lang="en-US" dirty="0"/>
              <a:t>Foster institutionalization of capacities across local governments</a:t>
            </a:r>
          </a:p>
          <a:p>
            <a:pPr lvl="1">
              <a:spcAft>
                <a:spcPts val="600"/>
              </a:spcAft>
            </a:pPr>
            <a:r>
              <a:rPr lang="en-US" dirty="0"/>
              <a:t>Hamper capacity building</a:t>
            </a:r>
          </a:p>
          <a:p>
            <a:r>
              <a:rPr lang="en-US" dirty="0"/>
              <a:t>External environment important, but not sufficient in explaining governmental financial resilience patterns </a:t>
            </a:r>
          </a:p>
          <a:p>
            <a:pPr lvl="1"/>
            <a:r>
              <a:rPr lang="en-US" dirty="0"/>
              <a:t>Local governments interpret, filter and respond differently to such impulses</a:t>
            </a:r>
          </a:p>
          <a:p>
            <a:pPr lvl="1"/>
            <a:r>
              <a:rPr lang="en-US" dirty="0"/>
              <a:t>Importance of internal (coping, anticipating) capacities and perceptions of vulnerability</a:t>
            </a:r>
          </a:p>
        </p:txBody>
      </p:sp>
      <p:sp>
        <p:nvSpPr>
          <p:cNvPr id="4" name="Foliennummernplatzhalter 3">
            <a:extLst>
              <a:ext uri="{FF2B5EF4-FFF2-40B4-BE49-F238E27FC236}">
                <a16:creationId xmlns:a16="http://schemas.microsoft.com/office/drawing/2014/main" id="{4BF2CDD9-539B-4F88-9C5D-C9BB431D600D}"/>
              </a:ext>
            </a:extLst>
          </p:cNvPr>
          <p:cNvSpPr>
            <a:spLocks noGrp="1"/>
          </p:cNvSpPr>
          <p:nvPr>
            <p:ph type="sldNum" sz="quarter" idx="12"/>
          </p:nvPr>
        </p:nvSpPr>
        <p:spPr/>
        <p:txBody>
          <a:bodyPr/>
          <a:lstStyle/>
          <a:p>
            <a:fld id="{B007B441-5312-499D-93C3-6E37886527FA}" type="slidenum">
              <a:rPr lang="it-IT" smtClean="0"/>
              <a:pPr/>
              <a:t>32</a:t>
            </a:fld>
            <a:endParaRPr lang="it-IT" dirty="0"/>
          </a:p>
        </p:txBody>
      </p:sp>
    </p:spTree>
    <p:extLst>
      <p:ext uri="{BB962C8B-B14F-4D97-AF65-F5344CB8AC3E}">
        <p14:creationId xmlns:p14="http://schemas.microsoft.com/office/powerpoint/2010/main" val="3513988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3"/>
          <a:stretch>
            <a:fillRect/>
          </a:stretch>
        </p:blipFill>
        <p:spPr>
          <a:xfrm>
            <a:off x="4556948" y="1901931"/>
            <a:ext cx="6919560" cy="4852837"/>
          </a:xfrm>
          <a:prstGeom prst="rect">
            <a:avLst/>
          </a:prstGeom>
        </p:spPr>
      </p:pic>
      <p:sp>
        <p:nvSpPr>
          <p:cNvPr id="2" name="Titel 1">
            <a:extLst>
              <a:ext uri="{FF2B5EF4-FFF2-40B4-BE49-F238E27FC236}">
                <a16:creationId xmlns:a16="http://schemas.microsoft.com/office/drawing/2014/main" id="{1E6F04DB-DADC-462F-AFB5-051AF562EB84}"/>
              </a:ext>
            </a:extLst>
          </p:cNvPr>
          <p:cNvSpPr>
            <a:spLocks noGrp="1"/>
          </p:cNvSpPr>
          <p:nvPr>
            <p:ph type="title"/>
          </p:nvPr>
        </p:nvSpPr>
        <p:spPr/>
        <p:txBody>
          <a:bodyPr>
            <a:normAutofit/>
          </a:bodyPr>
          <a:lstStyle/>
          <a:p>
            <a:r>
              <a:rPr lang="de-DE" dirty="0"/>
              <a:t>4. </a:t>
            </a:r>
            <a:r>
              <a:rPr lang="de-DE" dirty="0" err="1"/>
              <a:t>Reflections</a:t>
            </a:r>
            <a:r>
              <a:rPr lang="de-DE" dirty="0">
                <a:solidFill>
                  <a:schemeClr val="tx1"/>
                </a:solidFill>
              </a:rPr>
              <a:t> – </a:t>
            </a:r>
            <a:r>
              <a:rPr lang="de-DE" dirty="0" err="1">
                <a:solidFill>
                  <a:schemeClr val="tx1"/>
                </a:solidFill>
              </a:rPr>
              <a:t>Governmental</a:t>
            </a:r>
            <a:r>
              <a:rPr lang="de-DE" dirty="0">
                <a:solidFill>
                  <a:schemeClr val="tx1"/>
                </a:solidFill>
              </a:rPr>
              <a:t> Financial </a:t>
            </a:r>
            <a:r>
              <a:rPr lang="de-DE" dirty="0" err="1">
                <a:solidFill>
                  <a:schemeClr val="tx1"/>
                </a:solidFill>
              </a:rPr>
              <a:t>Resilience</a:t>
            </a:r>
            <a:r>
              <a:rPr lang="de-DE" dirty="0">
                <a:solidFill>
                  <a:schemeClr val="accent1">
                    <a:lumMod val="75000"/>
                  </a:schemeClr>
                </a:solidFill>
              </a:rPr>
              <a:t> </a:t>
            </a:r>
            <a:r>
              <a:rPr lang="de-DE" dirty="0">
                <a:solidFill>
                  <a:srgbClr val="B70060"/>
                </a:solidFill>
              </a:rPr>
              <a:t>Toolkit</a:t>
            </a:r>
          </a:p>
        </p:txBody>
      </p:sp>
      <p:sp>
        <p:nvSpPr>
          <p:cNvPr id="3" name="Inhaltsplatzhalter 2">
            <a:extLst>
              <a:ext uri="{FF2B5EF4-FFF2-40B4-BE49-F238E27FC236}">
                <a16:creationId xmlns:a16="http://schemas.microsoft.com/office/drawing/2014/main" id="{B4FFED49-FF99-4C67-83FA-6455D4D13F34}"/>
              </a:ext>
            </a:extLst>
          </p:cNvPr>
          <p:cNvSpPr>
            <a:spLocks noGrp="1"/>
          </p:cNvSpPr>
          <p:nvPr>
            <p:ph idx="1"/>
          </p:nvPr>
        </p:nvSpPr>
        <p:spPr>
          <a:xfrm>
            <a:off x="609600" y="1340768"/>
            <a:ext cx="10454952" cy="4464497"/>
          </a:xfrm>
        </p:spPr>
        <p:txBody>
          <a:bodyPr/>
          <a:lstStyle/>
          <a:p>
            <a:r>
              <a:rPr lang="en-US" dirty="0"/>
              <a:t>Translating the findings of our research (and our framework) into a tool to be used as a support for</a:t>
            </a:r>
          </a:p>
        </p:txBody>
      </p:sp>
      <p:sp>
        <p:nvSpPr>
          <p:cNvPr id="4" name="Foliennummernplatzhalter 3">
            <a:extLst>
              <a:ext uri="{FF2B5EF4-FFF2-40B4-BE49-F238E27FC236}">
                <a16:creationId xmlns:a16="http://schemas.microsoft.com/office/drawing/2014/main" id="{B0A73467-2937-4FCF-AE3F-9586F66AF142}"/>
              </a:ext>
            </a:extLst>
          </p:cNvPr>
          <p:cNvSpPr>
            <a:spLocks noGrp="1"/>
          </p:cNvSpPr>
          <p:nvPr>
            <p:ph type="sldNum" sz="quarter" idx="12"/>
          </p:nvPr>
        </p:nvSpPr>
        <p:spPr/>
        <p:txBody>
          <a:bodyPr/>
          <a:lstStyle/>
          <a:p>
            <a:fld id="{B007B441-5312-499D-93C3-6E37886527FA}" type="slidenum">
              <a:rPr lang="it-IT" smtClean="0"/>
              <a:pPr/>
              <a:t>33</a:t>
            </a:fld>
            <a:endParaRPr lang="it-IT" dirty="0"/>
          </a:p>
        </p:txBody>
      </p:sp>
      <p:sp>
        <p:nvSpPr>
          <p:cNvPr id="6" name="Rettangolo arrotondato 14">
            <a:extLst>
              <a:ext uri="{FF2B5EF4-FFF2-40B4-BE49-F238E27FC236}">
                <a16:creationId xmlns:a16="http://schemas.microsoft.com/office/drawing/2014/main" id="{767C3E67-351E-40FA-9BE0-ECC1861AEB02}"/>
              </a:ext>
            </a:extLst>
          </p:cNvPr>
          <p:cNvSpPr/>
          <p:nvPr/>
        </p:nvSpPr>
        <p:spPr>
          <a:xfrm>
            <a:off x="9680895" y="2924944"/>
            <a:ext cx="1606130" cy="632711"/>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Anticipatory</a:t>
            </a:r>
            <a:r>
              <a:rPr kumimoji="0" lang="it-IT" sz="1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it-IT" sz="1600" b="0"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Capacities</a:t>
            </a:r>
            <a:endParaRPr kumimoji="0" lang="it-IT" sz="1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Rettangolo arrotondato 28">
            <a:extLst>
              <a:ext uri="{FF2B5EF4-FFF2-40B4-BE49-F238E27FC236}">
                <a16:creationId xmlns:a16="http://schemas.microsoft.com/office/drawing/2014/main" id="{E19B1D65-0259-4C90-AF0A-C2072A03D8B2}"/>
              </a:ext>
            </a:extLst>
          </p:cNvPr>
          <p:cNvSpPr/>
          <p:nvPr/>
        </p:nvSpPr>
        <p:spPr>
          <a:xfrm>
            <a:off x="7269774" y="6084743"/>
            <a:ext cx="1728192" cy="447815"/>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Coping</a:t>
            </a:r>
            <a:r>
              <a:rPr kumimoji="0" lang="it-IT" sz="1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Capacities</a:t>
            </a:r>
            <a:endParaRPr kumimoji="0" lang="it-IT" sz="1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8" name="Rettangolo arrotondato 14">
            <a:extLst>
              <a:ext uri="{FF2B5EF4-FFF2-40B4-BE49-F238E27FC236}">
                <a16:creationId xmlns:a16="http://schemas.microsoft.com/office/drawing/2014/main" id="{F3E84591-7FA1-4E23-B40B-EC5F8073B01B}"/>
              </a:ext>
            </a:extLst>
          </p:cNvPr>
          <p:cNvSpPr/>
          <p:nvPr/>
        </p:nvSpPr>
        <p:spPr>
          <a:xfrm>
            <a:off x="5112505" y="2924944"/>
            <a:ext cx="1675618" cy="432048"/>
          </a:xfrm>
          <a:prstGeom prst="round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Vulnerability</a:t>
            </a:r>
            <a:endParaRPr kumimoji="0" lang="it-IT" sz="1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cxnSp>
        <p:nvCxnSpPr>
          <p:cNvPr id="9" name="Connettore diritto 10">
            <a:extLst>
              <a:ext uri="{FF2B5EF4-FFF2-40B4-BE49-F238E27FC236}">
                <a16:creationId xmlns:a16="http://schemas.microsoft.com/office/drawing/2014/main" id="{094A5DD1-6A4E-45B5-8FA0-2A41D2ABC082}"/>
              </a:ext>
            </a:extLst>
          </p:cNvPr>
          <p:cNvCxnSpPr>
            <a:cxnSpLocks/>
            <a:stCxn id="8" idx="3"/>
            <a:endCxn id="6" idx="1"/>
          </p:cNvCxnSpPr>
          <p:nvPr/>
        </p:nvCxnSpPr>
        <p:spPr>
          <a:xfrm>
            <a:off x="6788123" y="3140968"/>
            <a:ext cx="2892772" cy="10033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Connettore diritto 12">
            <a:extLst>
              <a:ext uri="{FF2B5EF4-FFF2-40B4-BE49-F238E27FC236}">
                <a16:creationId xmlns:a16="http://schemas.microsoft.com/office/drawing/2014/main" id="{56201390-3470-411E-A19B-6B444872FC30}"/>
              </a:ext>
            </a:extLst>
          </p:cNvPr>
          <p:cNvCxnSpPr>
            <a:cxnSpLocks/>
            <a:stCxn id="8" idx="3"/>
            <a:endCxn id="7" idx="0"/>
          </p:cNvCxnSpPr>
          <p:nvPr/>
        </p:nvCxnSpPr>
        <p:spPr>
          <a:xfrm>
            <a:off x="6788123" y="3140968"/>
            <a:ext cx="1345747" cy="294377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Connettore diritto 14">
            <a:extLst>
              <a:ext uri="{FF2B5EF4-FFF2-40B4-BE49-F238E27FC236}">
                <a16:creationId xmlns:a16="http://schemas.microsoft.com/office/drawing/2014/main" id="{99690A28-DAF0-4D90-8FBB-82C7D5B5EB7F}"/>
              </a:ext>
            </a:extLst>
          </p:cNvPr>
          <p:cNvCxnSpPr>
            <a:stCxn id="6" idx="1"/>
            <a:endCxn id="7" idx="0"/>
          </p:cNvCxnSpPr>
          <p:nvPr/>
        </p:nvCxnSpPr>
        <p:spPr>
          <a:xfrm flipH="1">
            <a:off x="8133870" y="3241300"/>
            <a:ext cx="1547025" cy="28434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Inhaltsplatzhalter 2">
            <a:extLst>
              <a:ext uri="{FF2B5EF4-FFF2-40B4-BE49-F238E27FC236}">
                <a16:creationId xmlns:a16="http://schemas.microsoft.com/office/drawing/2014/main" id="{B4FFED49-FF99-4C67-83FA-6455D4D13F34}"/>
              </a:ext>
            </a:extLst>
          </p:cNvPr>
          <p:cNvSpPr txBox="1">
            <a:spLocks/>
          </p:cNvSpPr>
          <p:nvPr/>
        </p:nvSpPr>
        <p:spPr>
          <a:xfrm>
            <a:off x="749548" y="2421294"/>
            <a:ext cx="4181872" cy="218413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Wingdings" panose="05000000000000000000" pitchFamily="2" charset="2"/>
              <a:buChar char="§"/>
              <a:defRPr sz="2800" kern="1200">
                <a:solidFill>
                  <a:schemeClr val="tx1">
                    <a:lumMod val="95000"/>
                    <a:lumOff val="5000"/>
                  </a:schemeClr>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lumMod val="95000"/>
                    <a:lumOff val="5000"/>
                  </a:schemeClr>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200" kern="1200">
                <a:solidFill>
                  <a:schemeClr val="tx1">
                    <a:lumMod val="95000"/>
                    <a:lumOff val="5000"/>
                  </a:schemeClr>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95000"/>
                    <a:lumOff val="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assessing anticipatory and coping capacities, and perceived vulnerability </a:t>
            </a:r>
          </a:p>
          <a:p>
            <a:pPr lvl="1"/>
            <a:r>
              <a:rPr lang="en-US" dirty="0"/>
              <a:t>identifying possible critical areas or strengths</a:t>
            </a:r>
          </a:p>
          <a:p>
            <a:endParaRPr lang="de-DE" dirty="0"/>
          </a:p>
        </p:txBody>
      </p:sp>
      <p:sp>
        <p:nvSpPr>
          <p:cNvPr id="30" name="Inhaltsplatzhalter 2">
            <a:extLst>
              <a:ext uri="{FF2B5EF4-FFF2-40B4-BE49-F238E27FC236}">
                <a16:creationId xmlns:a16="http://schemas.microsoft.com/office/drawing/2014/main" id="{B4FFED49-FF99-4C67-83FA-6455D4D13F34}"/>
              </a:ext>
            </a:extLst>
          </p:cNvPr>
          <p:cNvSpPr txBox="1">
            <a:spLocks/>
          </p:cNvSpPr>
          <p:nvPr/>
        </p:nvSpPr>
        <p:spPr>
          <a:xfrm>
            <a:off x="647578" y="4653542"/>
            <a:ext cx="3871392" cy="44644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2800" kern="1200">
                <a:solidFill>
                  <a:schemeClr val="tx1">
                    <a:lumMod val="95000"/>
                    <a:lumOff val="5000"/>
                  </a:schemeClr>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lumMod val="95000"/>
                    <a:lumOff val="5000"/>
                  </a:schemeClr>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200" kern="1200">
                <a:solidFill>
                  <a:schemeClr val="tx1">
                    <a:lumMod val="95000"/>
                    <a:lumOff val="5000"/>
                  </a:schemeClr>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95000"/>
                    <a:lumOff val="5000"/>
                  </a:schemeClr>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95000"/>
                    <a:lumOff val="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Organizational Level</a:t>
            </a:r>
          </a:p>
        </p:txBody>
      </p:sp>
    </p:spTree>
    <p:extLst>
      <p:ext uri="{BB962C8B-B14F-4D97-AF65-F5344CB8AC3E}">
        <p14:creationId xmlns:p14="http://schemas.microsoft.com/office/powerpoint/2010/main" val="1794985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6F04DB-DADC-462F-AFB5-051AF562EB84}"/>
              </a:ext>
            </a:extLst>
          </p:cNvPr>
          <p:cNvSpPr>
            <a:spLocks noGrp="1"/>
          </p:cNvSpPr>
          <p:nvPr>
            <p:ph type="title"/>
          </p:nvPr>
        </p:nvSpPr>
        <p:spPr/>
        <p:txBody>
          <a:bodyPr>
            <a:normAutofit/>
          </a:bodyPr>
          <a:lstStyle/>
          <a:p>
            <a:r>
              <a:rPr lang="de-DE" dirty="0"/>
              <a:t>References</a:t>
            </a:r>
            <a:endParaRPr lang="de-DE" dirty="0">
              <a:solidFill>
                <a:srgbClr val="B70060"/>
              </a:solidFill>
            </a:endParaRPr>
          </a:p>
        </p:txBody>
      </p:sp>
      <p:sp>
        <p:nvSpPr>
          <p:cNvPr id="4" name="Foliennummernplatzhalter 3">
            <a:extLst>
              <a:ext uri="{FF2B5EF4-FFF2-40B4-BE49-F238E27FC236}">
                <a16:creationId xmlns:a16="http://schemas.microsoft.com/office/drawing/2014/main" id="{B0A73467-2937-4FCF-AE3F-9586F66AF142}"/>
              </a:ext>
            </a:extLst>
          </p:cNvPr>
          <p:cNvSpPr>
            <a:spLocks noGrp="1"/>
          </p:cNvSpPr>
          <p:nvPr>
            <p:ph type="sldNum" sz="quarter" idx="12"/>
          </p:nvPr>
        </p:nvSpPr>
        <p:spPr/>
        <p:txBody>
          <a:bodyPr/>
          <a:lstStyle/>
          <a:p>
            <a:fld id="{B007B441-5312-499D-93C3-6E37886527FA}" type="slidenum">
              <a:rPr lang="it-IT" smtClean="0"/>
              <a:pPr/>
              <a:t>34</a:t>
            </a:fld>
            <a:endParaRPr lang="it-IT" dirty="0"/>
          </a:p>
        </p:txBody>
      </p:sp>
      <p:sp>
        <p:nvSpPr>
          <p:cNvPr id="6" name="Content Placeholder 2"/>
          <p:cNvSpPr>
            <a:spLocks noGrp="1"/>
          </p:cNvSpPr>
          <p:nvPr>
            <p:ph idx="1"/>
          </p:nvPr>
        </p:nvSpPr>
        <p:spPr>
          <a:xfrm>
            <a:off x="813012" y="1346869"/>
            <a:ext cx="10585176" cy="5046549"/>
          </a:xfrm>
        </p:spPr>
        <p:txBody>
          <a:bodyPr>
            <a:normAutofit fontScale="85000" lnSpcReduction="20000"/>
          </a:bodyPr>
          <a:lstStyle/>
          <a:p>
            <a:r>
              <a:rPr lang="en-GB" sz="1900" dirty="0">
                <a:cs typeface="Calibri" panose="020F0502020204030204" pitchFamily="34" charset="0"/>
              </a:rPr>
              <a:t>Saliterer, I., Korac, S Barbera, C., and Steccolini, I. 2021, “</a:t>
            </a:r>
            <a:r>
              <a:rPr lang="en-US" sz="1900" dirty="0">
                <a:cs typeface="Calibri" panose="020F0502020204030204" pitchFamily="34" charset="0"/>
              </a:rPr>
              <a:t>Taking Stock: The Role of the Institutional Context for Local Government Financial Resilience”, </a:t>
            </a:r>
            <a:r>
              <a:rPr lang="en-US" sz="1900" dirty="0">
                <a:cs typeface="Calibri" panose="020F0502020204030204" pitchFamily="34" charset="0"/>
                <a:hlinkClick r:id="rId3"/>
              </a:rPr>
              <a:t>https://www.springerprofessional.de/en/taking-stock-the-role-of-the-institutional-context-for-local-gov/19087598</a:t>
            </a:r>
            <a:r>
              <a:rPr lang="en-US" sz="1900" dirty="0">
                <a:cs typeface="Calibri" panose="020F0502020204030204" pitchFamily="34" charset="0"/>
              </a:rPr>
              <a:t> </a:t>
            </a:r>
          </a:p>
          <a:p>
            <a:r>
              <a:rPr lang="en-GB" sz="1900" dirty="0">
                <a:cs typeface="Calibri" panose="020F0502020204030204" pitchFamily="34" charset="0"/>
              </a:rPr>
              <a:t>Barbera, C. Jones, M, Korac, S., Saliterer I., and Steccolini, I., 2019, “Local government strategies in the face of shocks and crises. The role of anticipatory capacities and financial vulnerability”, International Review of Administrative Sciences, https://journals.sagepub.com/eprint/FFZPNHMNTV7ZGYVKV3Z5/full</a:t>
            </a:r>
          </a:p>
          <a:p>
            <a:r>
              <a:rPr lang="en-GB" sz="1900" dirty="0">
                <a:cs typeface="Calibri" panose="020F0502020204030204" pitchFamily="34" charset="0"/>
              </a:rPr>
              <a:t>Barbera, C. Jones, M, Korac, S., Saliterer I., and Steccolini, I., 2018, Local government financial resilience: Germany, Italy and UK compared, CIMA executive report </a:t>
            </a:r>
            <a:r>
              <a:rPr lang="en-GB" sz="1900" dirty="0">
                <a:cs typeface="Calibri" panose="020F0502020204030204" pitchFamily="34" charset="0"/>
                <a:hlinkClick r:id="rId4"/>
              </a:rPr>
              <a:t>www.cimaglobal.com/FinancialResilienceToolkit</a:t>
            </a:r>
            <a:endParaRPr lang="en-GB" sz="1900" dirty="0">
              <a:cs typeface="Calibri" panose="020F0502020204030204" pitchFamily="34" charset="0"/>
            </a:endParaRPr>
          </a:p>
          <a:p>
            <a:r>
              <a:rPr lang="en-GB" sz="1900" dirty="0">
                <a:cs typeface="Calibri" panose="020F0502020204030204" pitchFamily="34" charset="0"/>
              </a:rPr>
              <a:t>Steccolini I, Jones M, Saliterer I, ed. </a:t>
            </a:r>
            <a:r>
              <a:rPr lang="en-GB" sz="1900" dirty="0">
                <a:cs typeface="Calibri" panose="020F0502020204030204" pitchFamily="34" charset="0"/>
                <a:hlinkClick r:id="rId5" tooltip="view complete information on this publication">
                  <a:extLst>
                    <a:ext uri="{A12FA001-AC4F-418D-AE19-62706E023703}">
                      <ahyp:hlinkClr xmlns:ahyp="http://schemas.microsoft.com/office/drawing/2018/hyperlinkcolor" val="tx"/>
                    </a:ext>
                  </a:extLst>
                </a:hlinkClick>
              </a:rPr>
              <a:t>Governmental financial resilience: how local governments face global crises and austerity</a:t>
            </a:r>
            <a:r>
              <a:rPr lang="en-GB" sz="1900" dirty="0">
                <a:cs typeface="Calibri" panose="020F0502020204030204" pitchFamily="34" charset="0"/>
              </a:rPr>
              <a:t>. Emerald Publishing Limited, 2017.</a:t>
            </a:r>
            <a:endParaRPr lang="it-IT" sz="1900" dirty="0">
              <a:cs typeface="Calibri" panose="020F0502020204030204" pitchFamily="34" charset="0"/>
            </a:endParaRPr>
          </a:p>
          <a:p>
            <a:r>
              <a:rPr lang="en-GB" sz="1900" dirty="0">
                <a:cs typeface="Calibri" panose="020F0502020204030204" pitchFamily="34" charset="0"/>
              </a:rPr>
              <a:t>Barbera, C. Jones, M, Korac, S., Saliterer I., and Steccolini, I., 2017 “Governmental financial resilience under austerity in Austria, England and Italy: How do local governments cope with financial shocks?”, </a:t>
            </a:r>
            <a:r>
              <a:rPr lang="en-GB" sz="1900" i="1" dirty="0">
                <a:cs typeface="Calibri" panose="020F0502020204030204" pitchFamily="34" charset="0"/>
              </a:rPr>
              <a:t>Public Administration</a:t>
            </a:r>
            <a:r>
              <a:rPr lang="en-GB" sz="1900" dirty="0">
                <a:cs typeface="Calibri" panose="020F0502020204030204" pitchFamily="34" charset="0"/>
              </a:rPr>
              <a:t>, DOI: 10.1111/padm.12350</a:t>
            </a:r>
          </a:p>
          <a:p>
            <a:r>
              <a:rPr lang="en-GB" sz="1900" dirty="0">
                <a:cs typeface="Calibri" panose="020F0502020204030204" pitchFamily="34" charset="0"/>
              </a:rPr>
              <a:t>Barbera, C., Guarini, E., Steccolini, I., 2016, “Italian Municipalities and the fiscal crisis: Four strategies for muddling through”, </a:t>
            </a:r>
            <a:r>
              <a:rPr lang="en-GB" sz="1900" i="1" dirty="0">
                <a:cs typeface="Calibri" panose="020F0502020204030204" pitchFamily="34" charset="0"/>
              </a:rPr>
              <a:t>Financial Accountability &amp; Management</a:t>
            </a:r>
            <a:r>
              <a:rPr lang="en-GB" sz="1900" dirty="0">
                <a:cs typeface="Calibri" panose="020F0502020204030204" pitchFamily="34" charset="0"/>
              </a:rPr>
              <a:t>, 32 (3), 335-36</a:t>
            </a:r>
          </a:p>
          <a:p>
            <a:r>
              <a:rPr lang="en-GB" sz="1900" dirty="0">
                <a:cs typeface="Calibri" panose="020F0502020204030204" pitchFamily="34" charset="0"/>
              </a:rPr>
              <a:t>Barbera, C., Jones, M., Steccolini, I., 2015, </a:t>
            </a:r>
            <a:r>
              <a:rPr lang="en-GB" sz="1900" i="1" dirty="0">
                <a:cs typeface="Calibri" panose="020F0502020204030204" pitchFamily="34" charset="0"/>
              </a:rPr>
              <a:t>Governmental Financial Resilience Under Austerity. The case of English Local Authorities</a:t>
            </a:r>
            <a:r>
              <a:rPr lang="en-GB" sz="1900" dirty="0">
                <a:cs typeface="Calibri" panose="020F0502020204030204" pitchFamily="34" charset="0"/>
              </a:rPr>
              <a:t>, CIMA Executive Report, </a:t>
            </a:r>
            <a:r>
              <a:rPr lang="en-GB" sz="1900" dirty="0">
                <a:cs typeface="Calibri" panose="020F0502020204030204" pitchFamily="34" charset="0"/>
                <a:hlinkClick r:id="rId6"/>
              </a:rPr>
              <a:t>www.cimaglobal.com/FinancialResilience</a:t>
            </a:r>
            <a:endParaRPr lang="en-GB" sz="1900" dirty="0">
              <a:cs typeface="Calibri" panose="020F0502020204030204" pitchFamily="34" charset="0"/>
            </a:endParaRPr>
          </a:p>
          <a:p>
            <a:r>
              <a:rPr lang="en-US" sz="1900" dirty="0">
                <a:cs typeface="Calibri" panose="020F0502020204030204" pitchFamily="34" charset="0"/>
              </a:rPr>
              <a:t>Bracci E., Humphrey C., Moll J., Steccolini, I., 2015, “Public sector accounting and accountability in an era of austerity: new directions, challenges and deficits”, Special issue in </a:t>
            </a:r>
            <a:r>
              <a:rPr lang="en-US" sz="1900" i="1" dirty="0">
                <a:cs typeface="Calibri" panose="020F0502020204030204" pitchFamily="34" charset="0"/>
              </a:rPr>
              <a:t>Accounting, Auditing and Accountability Journal</a:t>
            </a:r>
            <a:r>
              <a:rPr lang="en-US" sz="1900" dirty="0">
                <a:cs typeface="Calibri" panose="020F0502020204030204" pitchFamily="34" charset="0"/>
              </a:rPr>
              <a:t>, Vol. 28, No. 6. </a:t>
            </a:r>
          </a:p>
          <a:p>
            <a:r>
              <a:rPr lang="en-US" sz="1900" dirty="0">
                <a:cs typeface="Calibri" panose="020F0502020204030204" pitchFamily="34" charset="0"/>
              </a:rPr>
              <a:t>Bracci E., Humphrey C., Moll J., Steccolini, I., 2015, </a:t>
            </a:r>
            <a:r>
              <a:rPr lang="it-IT" sz="1900" dirty="0">
                <a:cs typeface="Calibri" panose="020F0502020204030204" pitchFamily="34" charset="0"/>
              </a:rPr>
              <a:t>“Public Sector Accounting, Accountability and Austerity: More than Balancing the Books?”, </a:t>
            </a:r>
            <a:r>
              <a:rPr lang="it-IT" sz="1900" i="1" dirty="0">
                <a:cs typeface="Calibri" panose="020F0502020204030204" pitchFamily="34" charset="0"/>
              </a:rPr>
              <a:t>Accounting, Auditing and Accountability Journal</a:t>
            </a:r>
            <a:r>
              <a:rPr lang="it-IT" sz="1900" dirty="0">
                <a:cs typeface="Calibri" panose="020F0502020204030204" pitchFamily="34" charset="0"/>
              </a:rPr>
              <a:t>, Vol. 28, No. 6, 878-908. </a:t>
            </a:r>
            <a:endParaRPr lang="en-GB" sz="1900" dirty="0">
              <a:cs typeface="Calibri" panose="020F0502020204030204" pitchFamily="34" charset="0"/>
            </a:endParaRPr>
          </a:p>
          <a:p>
            <a:endParaRPr lang="en-GB" sz="1800" dirty="0">
              <a:cs typeface="Calibri" panose="020F0502020204030204" pitchFamily="34" charset="0"/>
            </a:endParaRPr>
          </a:p>
          <a:p>
            <a:pPr>
              <a:buFont typeface="Wingdings" panose="05000000000000000000" pitchFamily="2" charset="2"/>
              <a:buChar char="q"/>
            </a:pPr>
            <a:endParaRPr lang="en-GB" dirty="0">
              <a:cs typeface="Calibri" panose="020F0502020204030204" pitchFamily="34" charset="0"/>
            </a:endParaRPr>
          </a:p>
        </p:txBody>
      </p:sp>
    </p:spTree>
    <p:extLst>
      <p:ext uri="{BB962C8B-B14F-4D97-AF65-F5344CB8AC3E}">
        <p14:creationId xmlns:p14="http://schemas.microsoft.com/office/powerpoint/2010/main" val="2250324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13E3DD7F-F4DE-4E41-B030-A4AA8DA4CC06}"/>
              </a:ext>
            </a:extLst>
          </p:cNvPr>
          <p:cNvSpPr txBox="1">
            <a:spLocks/>
          </p:cNvSpPr>
          <p:nvPr/>
        </p:nvSpPr>
        <p:spPr bwMode="auto">
          <a:xfrm>
            <a:off x="0" y="2532063"/>
            <a:ext cx="1219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436F81"/>
              </a:buClr>
              <a:buSzPct val="80000"/>
              <a:buFont typeface="Garamond" panose="02020404030301010803" pitchFamily="18" charset="0"/>
              <a:buNone/>
              <a:tabLst>
                <a:tab pos="4125913" algn="l"/>
              </a:tabLst>
            </a:pPr>
            <a:r>
              <a:rPr lang="de-DE" altLang="de-DE" sz="2800" dirty="0">
                <a:latin typeface="Trebuchet MS" panose="020B0603020202020204" pitchFamily="34" charset="0"/>
              </a:rPr>
              <a:t>	Comments </a:t>
            </a:r>
          </a:p>
          <a:p>
            <a:pPr eaLnBrk="1" hangingPunct="1">
              <a:spcBef>
                <a:spcPct val="20000"/>
              </a:spcBef>
              <a:buClr>
                <a:srgbClr val="436F81"/>
              </a:buClr>
              <a:buSzPct val="80000"/>
              <a:buFont typeface="Garamond" panose="02020404030301010803" pitchFamily="18" charset="0"/>
              <a:buNone/>
              <a:tabLst>
                <a:tab pos="6283325" algn="l"/>
              </a:tabLst>
            </a:pPr>
            <a:r>
              <a:rPr lang="de-DE" altLang="de-DE" sz="2800" dirty="0">
                <a:latin typeface="Trebuchet MS" panose="020B0603020202020204" pitchFamily="34" charset="0"/>
              </a:rPr>
              <a:t>	Questions</a:t>
            </a:r>
          </a:p>
          <a:p>
            <a:pPr algn="ctr" eaLnBrk="1" hangingPunct="1">
              <a:spcBef>
                <a:spcPct val="20000"/>
              </a:spcBef>
              <a:buClr>
                <a:srgbClr val="436F81"/>
              </a:buClr>
              <a:buSzPct val="80000"/>
              <a:buFont typeface="Garamond" panose="02020404030301010803" pitchFamily="18" charset="0"/>
              <a:buNone/>
            </a:pPr>
            <a:endParaRPr lang="de-DE" altLang="de-DE" sz="2000" dirty="0">
              <a:solidFill>
                <a:srgbClr val="559EC3"/>
              </a:solidFill>
              <a:latin typeface="Trebuchet MS" panose="020B0603020202020204" pitchFamily="34" charset="0"/>
            </a:endParaRPr>
          </a:p>
          <a:p>
            <a:pPr algn="ctr" eaLnBrk="1" hangingPunct="1">
              <a:spcBef>
                <a:spcPct val="20000"/>
              </a:spcBef>
              <a:buClr>
                <a:srgbClr val="436F81"/>
              </a:buClr>
              <a:buSzPct val="80000"/>
              <a:buFont typeface="Garamond" panose="02020404030301010803" pitchFamily="18" charset="0"/>
              <a:buNone/>
            </a:pPr>
            <a:endParaRPr lang="de-DE" altLang="de-DE" sz="2000" dirty="0">
              <a:solidFill>
                <a:srgbClr val="559EC3"/>
              </a:solidFill>
              <a:latin typeface="Trebuchet MS" panose="020B0603020202020204" pitchFamily="34" charset="0"/>
            </a:endParaRPr>
          </a:p>
          <a:p>
            <a:pPr algn="ctr" eaLnBrk="1" hangingPunct="1">
              <a:spcBef>
                <a:spcPct val="20000"/>
              </a:spcBef>
              <a:buClr>
                <a:srgbClr val="436F81"/>
              </a:buClr>
              <a:buSzPct val="80000"/>
              <a:buFont typeface="Garamond" panose="02020404030301010803" pitchFamily="18" charset="0"/>
              <a:buNone/>
            </a:pPr>
            <a:endParaRPr lang="de-DE" altLang="de-DE" sz="2000" dirty="0">
              <a:solidFill>
                <a:srgbClr val="559EC3"/>
              </a:solidFill>
              <a:latin typeface="Trebuchet MS" panose="020B0603020202020204" pitchFamily="34" charset="0"/>
            </a:endParaRPr>
          </a:p>
          <a:p>
            <a:pPr algn="ctr" eaLnBrk="1" hangingPunct="1">
              <a:spcBef>
                <a:spcPct val="20000"/>
              </a:spcBef>
              <a:buClr>
                <a:srgbClr val="436F81"/>
              </a:buClr>
              <a:buSzPct val="80000"/>
              <a:buFont typeface="Garamond" panose="02020404030301010803" pitchFamily="18" charset="0"/>
              <a:buNone/>
            </a:pPr>
            <a:r>
              <a:rPr lang="de-DE" altLang="de-DE" sz="1800" dirty="0">
                <a:solidFill>
                  <a:schemeClr val="accent1">
                    <a:lumMod val="75000"/>
                  </a:schemeClr>
                </a:solidFill>
                <a:latin typeface="Trebuchet MS" panose="020B0603020202020204" pitchFamily="34" charset="0"/>
                <a:hlinkClick r:id="rId3">
                  <a:extLst>
                    <a:ext uri="{A12FA001-AC4F-418D-AE19-62706E023703}">
                      <ahyp:hlinkClr xmlns:ahyp="http://schemas.microsoft.com/office/drawing/2018/hyperlinkcolor" val="tx"/>
                    </a:ext>
                  </a:extLst>
                </a:hlinkClick>
              </a:rPr>
              <a:t>korac@uni-speyer.de</a:t>
            </a:r>
            <a:endParaRPr lang="de-DE" altLang="de-DE" sz="1800" dirty="0">
              <a:solidFill>
                <a:schemeClr val="accent1">
                  <a:lumMod val="75000"/>
                </a:schemeClr>
              </a:solidFill>
              <a:latin typeface="Trebuchet MS" panose="020B0603020202020204" pitchFamily="34" charset="0"/>
            </a:endParaRPr>
          </a:p>
          <a:p>
            <a:pPr algn="ctr" eaLnBrk="1" hangingPunct="1">
              <a:spcBef>
                <a:spcPct val="20000"/>
              </a:spcBef>
              <a:buClr>
                <a:srgbClr val="436F81"/>
              </a:buClr>
              <a:buSzPct val="80000"/>
              <a:buFont typeface="Garamond" panose="02020404030301010803" pitchFamily="18" charset="0"/>
              <a:buNone/>
            </a:pPr>
            <a:r>
              <a:rPr lang="de-DE" altLang="de-DE" sz="1800" dirty="0">
                <a:solidFill>
                  <a:schemeClr val="accent1">
                    <a:lumMod val="75000"/>
                  </a:schemeClr>
                </a:solidFill>
                <a:latin typeface="Trebuchet MS" panose="020B0603020202020204" pitchFamily="34" charset="0"/>
                <a:hlinkClick r:id="rId4">
                  <a:extLst>
                    <a:ext uri="{A12FA001-AC4F-418D-AE19-62706E023703}">
                      <ahyp:hlinkClr xmlns:ahyp="http://schemas.microsoft.com/office/drawing/2018/hyperlinkcolor" val="tx"/>
                    </a:ext>
                  </a:extLst>
                </a:hlinkClick>
              </a:rPr>
              <a:t>iris.saliterer@vwl.uni-freiburg.de</a:t>
            </a:r>
            <a:endParaRPr lang="de-DE" altLang="de-DE" sz="1800" dirty="0">
              <a:solidFill>
                <a:schemeClr val="accent1">
                  <a:lumMod val="75000"/>
                </a:schemeClr>
              </a:solidFill>
              <a:latin typeface="Trebuchet MS" panose="020B0603020202020204" pitchFamily="34" charset="0"/>
            </a:endParaRPr>
          </a:p>
          <a:p>
            <a:pPr algn="ctr" eaLnBrk="1" hangingPunct="1">
              <a:spcBef>
                <a:spcPct val="20000"/>
              </a:spcBef>
              <a:buClr>
                <a:srgbClr val="436F81"/>
              </a:buClr>
              <a:buSzPct val="80000"/>
              <a:buFont typeface="Garamond" panose="02020404030301010803" pitchFamily="18" charset="0"/>
              <a:buNone/>
            </a:pPr>
            <a:endParaRPr lang="de-DE" altLang="de-DE" sz="1800" dirty="0">
              <a:solidFill>
                <a:schemeClr val="accent1">
                  <a:lumMod val="75000"/>
                </a:schemeClr>
              </a:solidFill>
              <a:latin typeface="Trebuchet MS" panose="020B0603020202020204" pitchFamily="34" charset="0"/>
            </a:endParaRPr>
          </a:p>
          <a:p>
            <a:pPr algn="ctr" eaLnBrk="1" hangingPunct="1">
              <a:spcBef>
                <a:spcPct val="20000"/>
              </a:spcBef>
              <a:buClr>
                <a:srgbClr val="436F81"/>
              </a:buClr>
              <a:buSzPct val="80000"/>
              <a:buFont typeface="Garamond" panose="02020404030301010803" pitchFamily="18" charset="0"/>
              <a:buNone/>
            </a:pPr>
            <a:endParaRPr lang="de-DE" altLang="de-DE" sz="1600" dirty="0">
              <a:latin typeface="Trebuchet MS" panose="020B0603020202020204" pitchFamily="34" charset="0"/>
            </a:endParaRPr>
          </a:p>
          <a:p>
            <a:pPr algn="ctr" eaLnBrk="1" hangingPunct="1">
              <a:spcBef>
                <a:spcPct val="20000"/>
              </a:spcBef>
              <a:buClr>
                <a:srgbClr val="436F81"/>
              </a:buClr>
              <a:buSzPct val="80000"/>
              <a:buFont typeface="Garamond" panose="02020404030301010803" pitchFamily="18" charset="0"/>
              <a:buNone/>
            </a:pPr>
            <a:endParaRPr lang="de-AT" altLang="de-DE" sz="2200" dirty="0">
              <a:latin typeface="Trebuchet MS" panose="020B0603020202020204" pitchFamily="34" charset="0"/>
            </a:endParaRPr>
          </a:p>
          <a:p>
            <a:pPr algn="ctr" eaLnBrk="1" hangingPunct="1">
              <a:spcBef>
                <a:spcPct val="20000"/>
              </a:spcBef>
              <a:buClr>
                <a:srgbClr val="436F81"/>
              </a:buClr>
              <a:buSzPct val="80000"/>
              <a:buFont typeface="Garamond" panose="02020404030301010803" pitchFamily="18" charset="0"/>
              <a:buNone/>
            </a:pPr>
            <a:endParaRPr lang="de-DE" altLang="de-DE" sz="2200" dirty="0">
              <a:latin typeface="Trebuchet MS" panose="020B0603020202020204" pitchFamily="34" charset="0"/>
            </a:endParaRPr>
          </a:p>
        </p:txBody>
      </p:sp>
      <p:sp>
        <p:nvSpPr>
          <p:cNvPr id="5" name="Rechteck 4">
            <a:extLst>
              <a:ext uri="{FF2B5EF4-FFF2-40B4-BE49-F238E27FC236}">
                <a16:creationId xmlns:a16="http://schemas.microsoft.com/office/drawing/2014/main" id="{2E350AAF-C5D6-41F8-91CE-84445E311143}"/>
              </a:ext>
            </a:extLst>
          </p:cNvPr>
          <p:cNvSpPr/>
          <p:nvPr/>
        </p:nvSpPr>
        <p:spPr bwMode="auto">
          <a:xfrm rot="16200000">
            <a:off x="5606691" y="3006109"/>
            <a:ext cx="1044000" cy="36000"/>
          </a:xfrm>
          <a:prstGeom prst="rect">
            <a:avLst/>
          </a:prstGeom>
          <a:solidFill>
            <a:srgbClr val="B7006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a:ln>
                <a:noFill/>
              </a:ln>
              <a:solidFill>
                <a:schemeClr val="tx1"/>
              </a:solidFill>
              <a:effectLst/>
              <a:latin typeface="Arial" charset="0"/>
              <a:ea typeface="ＭＳ Ｐゴシック" pitchFamily="-112" charset="-128"/>
            </a:endParaRPr>
          </a:p>
        </p:txBody>
      </p:sp>
      <p:pic>
        <p:nvPicPr>
          <p:cNvPr id="12" name="Picture 2" descr="Ähnliches Foto">
            <a:extLst>
              <a:ext uri="{FF2B5EF4-FFF2-40B4-BE49-F238E27FC236}">
                <a16:creationId xmlns:a16="http://schemas.microsoft.com/office/drawing/2014/main" id="{8787C5BB-1808-49BB-8975-C0D47C0DE406}"/>
              </a:ext>
            </a:extLst>
          </p:cNvPr>
          <p:cNvPicPr>
            <a:picLocks noChangeAspect="1" noChangeArrowheads="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277095" y="98680"/>
            <a:ext cx="1453125" cy="90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a:extLst>
              <a:ext uri="{FF2B5EF4-FFF2-40B4-BE49-F238E27FC236}">
                <a16:creationId xmlns:a16="http://schemas.microsoft.com/office/drawing/2014/main" id="{0334A8D7-6F7F-4F02-A64C-F8F3FA62AA8C}"/>
              </a:ext>
            </a:extLst>
          </p:cNvPr>
          <p:cNvPicPr>
            <a:picLocks noChangeAspect="1"/>
          </p:cNvPicPr>
          <p:nvPr/>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l="5901" r="49212"/>
          <a:stretch/>
        </p:blipFill>
        <p:spPr>
          <a:xfrm>
            <a:off x="6577703" y="111584"/>
            <a:ext cx="770557" cy="900000"/>
          </a:xfrm>
          <a:prstGeom prst="rect">
            <a:avLst/>
          </a:prstGeom>
        </p:spPr>
      </p:pic>
      <p:pic>
        <p:nvPicPr>
          <p:cNvPr id="14" name="Grafik 13">
            <a:extLst>
              <a:ext uri="{FF2B5EF4-FFF2-40B4-BE49-F238E27FC236}">
                <a16:creationId xmlns:a16="http://schemas.microsoft.com/office/drawing/2014/main" id="{0651EF87-45D3-417F-835C-1DEDF962427B}"/>
              </a:ext>
            </a:extLst>
          </p:cNvPr>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820597" y="240257"/>
            <a:ext cx="2066897" cy="720000"/>
          </a:xfrm>
          <a:prstGeom prst="rect">
            <a:avLst/>
          </a:prstGeom>
        </p:spPr>
      </p:pic>
      <p:pic>
        <p:nvPicPr>
          <p:cNvPr id="15" name="Picture 2">
            <a:extLst>
              <a:ext uri="{FF2B5EF4-FFF2-40B4-BE49-F238E27FC236}">
                <a16:creationId xmlns:a16="http://schemas.microsoft.com/office/drawing/2014/main" id="{72ED3EA3-312C-48C7-AEF7-F908F3FA9074}"/>
              </a:ext>
            </a:extLst>
          </p:cNvPr>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506" y="323653"/>
            <a:ext cx="2849294"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15">
            <a:extLst>
              <a:ext uri="{FF2B5EF4-FFF2-40B4-BE49-F238E27FC236}">
                <a16:creationId xmlns:a16="http://schemas.microsoft.com/office/drawing/2014/main" id="{415C60D8-1B55-441E-94EC-618FC8A03C24}"/>
              </a:ext>
            </a:extLst>
          </p:cNvPr>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16109" y="152680"/>
            <a:ext cx="1275705" cy="792000"/>
          </a:xfrm>
          <a:prstGeom prst="rect">
            <a:avLst/>
          </a:prstGeom>
        </p:spPr>
      </p:pic>
      <p:pic>
        <p:nvPicPr>
          <p:cNvPr id="17" name="Grafik 16">
            <a:extLst>
              <a:ext uri="{FF2B5EF4-FFF2-40B4-BE49-F238E27FC236}">
                <a16:creationId xmlns:a16="http://schemas.microsoft.com/office/drawing/2014/main" id="{F00052E6-9533-437B-AB25-61C11C22ED7F}"/>
              </a:ext>
            </a:extLst>
          </p:cNvPr>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02528" y="337290"/>
            <a:ext cx="1763800" cy="526792"/>
          </a:xfrm>
          <a:prstGeom prst="rect">
            <a:avLst/>
          </a:prstGeom>
        </p:spPr>
      </p:pic>
    </p:spTree>
    <p:extLst>
      <p:ext uri="{BB962C8B-B14F-4D97-AF65-F5344CB8AC3E}">
        <p14:creationId xmlns:p14="http://schemas.microsoft.com/office/powerpoint/2010/main" val="422858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anim calcmode="lin" valueType="num">
                                      <p:cBhvr>
                                        <p:cTn id="1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50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50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000"/>
                                        <p:tgtEl>
                                          <p:spTgt spid="4">
                                            <p:txEl>
                                              <p:pRg st="6" end="6"/>
                                            </p:txEl>
                                          </p:spTgt>
                                        </p:tgtEl>
                                      </p:cBhvr>
                                    </p:animEffect>
                                    <p:anim calcmode="lin" valueType="num">
                                      <p:cBhvr>
                                        <p:cTn id="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CE0D8-81A3-412A-8FE0-A0F6069FEC37}"/>
              </a:ext>
            </a:extLst>
          </p:cNvPr>
          <p:cNvSpPr>
            <a:spLocks noGrp="1"/>
          </p:cNvSpPr>
          <p:nvPr>
            <p:ph type="title"/>
          </p:nvPr>
        </p:nvSpPr>
        <p:spPr/>
        <p:txBody>
          <a:bodyPr/>
          <a:lstStyle/>
          <a:p>
            <a:r>
              <a:rPr lang="de-DE" dirty="0"/>
              <a:t>1. Research on </a:t>
            </a: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D5CC5CFA-FCD1-42AF-A31F-AB27104EC27D}"/>
              </a:ext>
            </a:extLst>
          </p:cNvPr>
          <p:cNvSpPr>
            <a:spLocks noGrp="1"/>
          </p:cNvSpPr>
          <p:nvPr>
            <p:ph idx="1"/>
          </p:nvPr>
        </p:nvSpPr>
        <p:spPr>
          <a:xfrm>
            <a:off x="609600" y="1340768"/>
            <a:ext cx="10972800" cy="5040560"/>
          </a:xfrm>
        </p:spPr>
        <p:txBody>
          <a:bodyPr>
            <a:normAutofit/>
          </a:bodyPr>
          <a:lstStyle/>
          <a:p>
            <a:pPr marL="361950" indent="-361950"/>
            <a:r>
              <a:rPr lang="en-US" dirty="0"/>
              <a:t>Need for alternative conceptual lenses and frameworks to explore and understand </a:t>
            </a:r>
          </a:p>
          <a:p>
            <a:pPr lvl="1"/>
            <a:r>
              <a:rPr lang="en-US" sz="2400" dirty="0"/>
              <a:t>how governments face unexpected events and crises</a:t>
            </a:r>
          </a:p>
          <a:p>
            <a:pPr lvl="1"/>
            <a:r>
              <a:rPr lang="en-US" sz="2400" dirty="0"/>
              <a:t>whether and why responses are different across countries and organizations</a:t>
            </a:r>
          </a:p>
          <a:p>
            <a:pPr lvl="1"/>
            <a:r>
              <a:rPr lang="en-US" sz="2400" dirty="0"/>
              <a:t>what lessons can be learned to be ready to face future shocks</a:t>
            </a:r>
          </a:p>
          <a:p>
            <a:pPr marL="361950" indent="-361950"/>
            <a:r>
              <a:rPr lang="en-US" dirty="0"/>
              <a:t>Resilience as the capacity to deal with shocks/uncertainty</a:t>
            </a:r>
          </a:p>
          <a:p>
            <a:pPr marL="806450" lvl="1" indent="-271463">
              <a:spcBef>
                <a:spcPts val="0"/>
              </a:spcBef>
              <a:spcAft>
                <a:spcPts val="1200"/>
              </a:spcAft>
            </a:pPr>
            <a:r>
              <a:rPr lang="en-GB" sz="2400" dirty="0"/>
              <a:t>capacity to react to crises/absorb shocks (</a:t>
            </a:r>
            <a:r>
              <a:rPr lang="en-GB" sz="2400" i="1" dirty="0"/>
              <a:t>bouncing back</a:t>
            </a:r>
            <a:r>
              <a:rPr lang="en-GB" sz="2400" dirty="0"/>
              <a:t>) </a:t>
            </a:r>
          </a:p>
          <a:p>
            <a:pPr marL="806450" lvl="1" indent="-271463">
              <a:spcBef>
                <a:spcPts val="0"/>
              </a:spcBef>
              <a:spcAft>
                <a:spcPts val="1200"/>
              </a:spcAft>
            </a:pPr>
            <a:r>
              <a:rPr lang="en-GB" sz="2400" dirty="0"/>
              <a:t>capacity to cope with the unexpected and adapt to new and complex situations (</a:t>
            </a:r>
            <a:r>
              <a:rPr lang="en-GB" sz="2400" i="1" dirty="0"/>
              <a:t>bouncing forward</a:t>
            </a:r>
            <a:r>
              <a:rPr lang="en-GB" sz="2400" dirty="0"/>
              <a:t>)</a:t>
            </a:r>
          </a:p>
          <a:p>
            <a:pPr marL="762000" lvl="1" indent="-361950"/>
            <a:endParaRPr lang="en-US" dirty="0"/>
          </a:p>
          <a:p>
            <a:endParaRPr lang="de-DE" sz="3600" dirty="0"/>
          </a:p>
          <a:p>
            <a:endParaRPr lang="de-DE" sz="3600" dirty="0"/>
          </a:p>
        </p:txBody>
      </p:sp>
      <p:sp>
        <p:nvSpPr>
          <p:cNvPr id="4" name="Slide Number Placeholder 3">
            <a:extLst>
              <a:ext uri="{FF2B5EF4-FFF2-40B4-BE49-F238E27FC236}">
                <a16:creationId xmlns:a16="http://schemas.microsoft.com/office/drawing/2014/main" id="{952517C8-9D79-4366-A34E-87CA2832542D}"/>
              </a:ext>
            </a:extLst>
          </p:cNvPr>
          <p:cNvSpPr>
            <a:spLocks noGrp="1"/>
          </p:cNvSpPr>
          <p:nvPr>
            <p:ph type="sldNum" sz="quarter" idx="12"/>
          </p:nvPr>
        </p:nvSpPr>
        <p:spPr/>
        <p:txBody>
          <a:bodyPr/>
          <a:lstStyle/>
          <a:p>
            <a:fld id="{B007B441-5312-499D-93C3-6E37886527FA}" type="slidenum">
              <a:rPr lang="it-IT" smtClean="0"/>
              <a:pPr/>
              <a:t>4</a:t>
            </a:fld>
            <a:endParaRPr lang="it-IT"/>
          </a:p>
        </p:txBody>
      </p:sp>
      <p:sp>
        <p:nvSpPr>
          <p:cNvPr id="5" name="Rechteck 4">
            <a:extLst>
              <a:ext uri="{FF2B5EF4-FFF2-40B4-BE49-F238E27FC236}">
                <a16:creationId xmlns:a16="http://schemas.microsoft.com/office/drawing/2014/main" id="{D5E717DF-3101-4B58-8D4B-01E3A358526B}"/>
              </a:ext>
            </a:extLst>
          </p:cNvPr>
          <p:cNvSpPr/>
          <p:nvPr/>
        </p:nvSpPr>
        <p:spPr>
          <a:xfrm>
            <a:off x="1055440" y="2276872"/>
            <a:ext cx="10369152" cy="1368152"/>
          </a:xfrm>
          <a:prstGeom prst="rect">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Symbol" panose="05050102010706020507" pitchFamily="18" charset="2"/>
              <a:buChar char="-"/>
            </a:pPr>
            <a:r>
              <a:rPr lang="de-DE" sz="2400" dirty="0" err="1">
                <a:solidFill>
                  <a:schemeClr val="tx1"/>
                </a:solidFill>
                <a:latin typeface="Calibri" panose="020F0502020204030204" pitchFamily="34" charset="0"/>
                <a:cs typeface="Calibri" panose="020F0502020204030204" pitchFamily="34" charset="0"/>
              </a:rPr>
              <a:t>how</a:t>
            </a:r>
            <a:r>
              <a:rPr lang="de-DE" sz="2400" dirty="0">
                <a:solidFill>
                  <a:schemeClr val="tx1"/>
                </a:solidFill>
                <a:latin typeface="Calibri" panose="020F0502020204030204" pitchFamily="34" charset="0"/>
                <a:cs typeface="Calibri" panose="020F0502020204030204" pitchFamily="34" charset="0"/>
              </a:rPr>
              <a:t> </a:t>
            </a:r>
            <a:r>
              <a:rPr lang="de-DE" sz="2400" dirty="0" err="1">
                <a:solidFill>
                  <a:schemeClr val="tx1"/>
                </a:solidFill>
                <a:latin typeface="Calibri" panose="020F0502020204030204" pitchFamily="34" charset="0"/>
                <a:cs typeface="Calibri" panose="020F0502020204030204" pitchFamily="34" charset="0"/>
              </a:rPr>
              <a:t>governments</a:t>
            </a:r>
            <a:r>
              <a:rPr lang="de-DE" sz="2400" dirty="0">
                <a:solidFill>
                  <a:schemeClr val="tx1"/>
                </a:solidFill>
                <a:latin typeface="Calibri" panose="020F0502020204030204" pitchFamily="34" charset="0"/>
                <a:cs typeface="Calibri" panose="020F0502020204030204" pitchFamily="34" charset="0"/>
              </a:rPr>
              <a:t> „</a:t>
            </a:r>
            <a:r>
              <a:rPr lang="de-DE" sz="2400" dirty="0" err="1">
                <a:solidFill>
                  <a:schemeClr val="tx1"/>
                </a:solidFill>
                <a:latin typeface="Calibri" panose="020F0502020204030204" pitchFamily="34" charset="0"/>
                <a:cs typeface="Calibri" panose="020F0502020204030204" pitchFamily="34" charset="0"/>
              </a:rPr>
              <a:t>keep</a:t>
            </a:r>
            <a:r>
              <a:rPr lang="de-DE" sz="2400" dirty="0">
                <a:solidFill>
                  <a:schemeClr val="tx1"/>
                </a:solidFill>
                <a:latin typeface="Calibri" panose="020F0502020204030204" pitchFamily="34" charset="0"/>
                <a:cs typeface="Calibri" panose="020F0502020204030204" pitchFamily="34" charset="0"/>
              </a:rPr>
              <a:t> </a:t>
            </a:r>
            <a:r>
              <a:rPr lang="de-DE" sz="2400" dirty="0" err="1">
                <a:solidFill>
                  <a:schemeClr val="tx1"/>
                </a:solidFill>
                <a:latin typeface="Calibri" panose="020F0502020204030204" pitchFamily="34" charset="0"/>
                <a:cs typeface="Calibri" panose="020F0502020204030204" pitchFamily="34" charset="0"/>
              </a:rPr>
              <a:t>operating</a:t>
            </a:r>
            <a:r>
              <a:rPr lang="de-DE" sz="2400" dirty="0">
                <a:solidFill>
                  <a:schemeClr val="tx1"/>
                </a:solidFill>
                <a:latin typeface="Calibri" panose="020F0502020204030204" pitchFamily="34" charset="0"/>
                <a:cs typeface="Calibri" panose="020F0502020204030204" pitchFamily="34" charset="0"/>
              </a:rPr>
              <a:t> </a:t>
            </a:r>
            <a:r>
              <a:rPr lang="de-DE" sz="2400" dirty="0" err="1">
                <a:solidFill>
                  <a:schemeClr val="tx1"/>
                </a:solidFill>
                <a:latin typeface="Calibri" panose="020F0502020204030204" pitchFamily="34" charset="0"/>
                <a:cs typeface="Calibri" panose="020F0502020204030204" pitchFamily="34" charset="0"/>
              </a:rPr>
              <a:t>even</a:t>
            </a:r>
            <a:r>
              <a:rPr lang="de-DE" sz="2400" dirty="0">
                <a:solidFill>
                  <a:schemeClr val="tx1"/>
                </a:solidFill>
                <a:latin typeface="Calibri" panose="020F0502020204030204" pitchFamily="34" charset="0"/>
                <a:cs typeface="Calibri" panose="020F0502020204030204" pitchFamily="34" charset="0"/>
              </a:rPr>
              <a:t> in adverse, ‚</a:t>
            </a:r>
            <a:r>
              <a:rPr lang="de-DE" sz="2400" dirty="0" err="1">
                <a:solidFill>
                  <a:schemeClr val="tx1"/>
                </a:solidFill>
                <a:latin typeface="Calibri" panose="020F0502020204030204" pitchFamily="34" charset="0"/>
                <a:cs typeface="Calibri" panose="020F0502020204030204" pitchFamily="34" charset="0"/>
              </a:rPr>
              <a:t>worst</a:t>
            </a:r>
            <a:r>
              <a:rPr lang="de-DE" sz="2400" dirty="0">
                <a:solidFill>
                  <a:schemeClr val="tx1"/>
                </a:solidFill>
                <a:latin typeface="Calibri" panose="020F0502020204030204" pitchFamily="34" charset="0"/>
                <a:cs typeface="Calibri" panose="020F0502020204030204" pitchFamily="34" charset="0"/>
              </a:rPr>
              <a:t> </a:t>
            </a:r>
            <a:r>
              <a:rPr lang="de-DE" sz="2400" dirty="0" err="1">
                <a:solidFill>
                  <a:schemeClr val="tx1"/>
                </a:solidFill>
                <a:latin typeface="Calibri" panose="020F0502020204030204" pitchFamily="34" charset="0"/>
                <a:cs typeface="Calibri" panose="020F0502020204030204" pitchFamily="34" charset="0"/>
              </a:rPr>
              <a:t>case</a:t>
            </a:r>
            <a:r>
              <a:rPr lang="de-DE" sz="2400" dirty="0">
                <a:solidFill>
                  <a:schemeClr val="tx1"/>
                </a:solidFill>
                <a:latin typeface="Calibri" panose="020F0502020204030204" pitchFamily="34" charset="0"/>
                <a:cs typeface="Calibri" panose="020F0502020204030204" pitchFamily="34" charset="0"/>
              </a:rPr>
              <a:t>‘ </a:t>
            </a:r>
            <a:r>
              <a:rPr lang="de-DE" sz="2400" dirty="0" err="1">
                <a:solidFill>
                  <a:schemeClr val="tx1"/>
                </a:solidFill>
                <a:latin typeface="Calibri" panose="020F0502020204030204" pitchFamily="34" charset="0"/>
                <a:cs typeface="Calibri" panose="020F0502020204030204" pitchFamily="34" charset="0"/>
              </a:rPr>
              <a:t>conditions</a:t>
            </a:r>
            <a:r>
              <a:rPr lang="de-DE" sz="2400" dirty="0">
                <a:solidFill>
                  <a:schemeClr val="tx1"/>
                </a:solidFill>
                <a:latin typeface="Calibri" panose="020F0502020204030204" pitchFamily="34" charset="0"/>
                <a:cs typeface="Calibri" panose="020F0502020204030204" pitchFamily="34" charset="0"/>
              </a:rPr>
              <a:t> and </a:t>
            </a:r>
            <a:r>
              <a:rPr lang="de-DE" sz="2400" dirty="0" err="1">
                <a:solidFill>
                  <a:schemeClr val="tx1"/>
                </a:solidFill>
                <a:latin typeface="Calibri" panose="020F0502020204030204" pitchFamily="34" charset="0"/>
                <a:cs typeface="Calibri" panose="020F0502020204030204" pitchFamily="34" charset="0"/>
              </a:rPr>
              <a:t>adapt</a:t>
            </a:r>
            <a:r>
              <a:rPr lang="de-DE" sz="2400" dirty="0">
                <a:solidFill>
                  <a:schemeClr val="tx1"/>
                </a:solidFill>
                <a:latin typeface="Calibri" panose="020F0502020204030204" pitchFamily="34" charset="0"/>
                <a:cs typeface="Calibri" panose="020F0502020204030204" pitchFamily="34" charset="0"/>
              </a:rPr>
              <a:t> </a:t>
            </a:r>
            <a:r>
              <a:rPr lang="de-DE" sz="2400" dirty="0" err="1">
                <a:solidFill>
                  <a:schemeClr val="tx1"/>
                </a:solidFill>
                <a:latin typeface="Calibri" panose="020F0502020204030204" pitchFamily="34" charset="0"/>
                <a:cs typeface="Calibri" panose="020F0502020204030204" pitchFamily="34" charset="0"/>
              </a:rPr>
              <a:t>rapidly</a:t>
            </a:r>
            <a:r>
              <a:rPr lang="de-DE" sz="2400" dirty="0">
                <a:solidFill>
                  <a:schemeClr val="tx1"/>
                </a:solidFill>
                <a:latin typeface="Calibri" panose="020F0502020204030204" pitchFamily="34" charset="0"/>
                <a:cs typeface="Calibri" panose="020F0502020204030204" pitchFamily="34" charset="0"/>
              </a:rPr>
              <a:t> in a </a:t>
            </a:r>
            <a:r>
              <a:rPr lang="de-DE" sz="2400" dirty="0" err="1">
                <a:solidFill>
                  <a:schemeClr val="tx1"/>
                </a:solidFill>
                <a:latin typeface="Calibri" panose="020F0502020204030204" pitchFamily="34" charset="0"/>
                <a:cs typeface="Calibri" panose="020F0502020204030204" pitchFamily="34" charset="0"/>
              </a:rPr>
              <a:t>crisis</a:t>
            </a:r>
            <a:r>
              <a:rPr lang="de-DE" sz="2400" dirty="0">
                <a:solidFill>
                  <a:schemeClr val="tx1"/>
                </a:solidFill>
                <a:latin typeface="Calibri" panose="020F0502020204030204" pitchFamily="34" charset="0"/>
                <a:cs typeface="Calibri" panose="020F0502020204030204" pitchFamily="34" charset="0"/>
              </a:rPr>
              <a:t>“ (Hood 1991, 14)</a:t>
            </a:r>
          </a:p>
        </p:txBody>
      </p:sp>
    </p:spTree>
    <p:custDataLst>
      <p:tags r:id="rId1"/>
    </p:custDataLst>
    <p:extLst>
      <p:ext uri="{BB962C8B-B14F-4D97-AF65-F5344CB8AC3E}">
        <p14:creationId xmlns:p14="http://schemas.microsoft.com/office/powerpoint/2010/main" val="240263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AB735E-579E-4FD3-83A6-2E5A5A4BEA84}"/>
              </a:ext>
            </a:extLst>
          </p:cNvPr>
          <p:cNvSpPr>
            <a:spLocks noGrp="1"/>
          </p:cNvSpPr>
          <p:nvPr>
            <p:ph type="title"/>
          </p:nvPr>
        </p:nvSpPr>
        <p:spPr/>
        <p:txBody>
          <a:bodyPr/>
          <a:lstStyle/>
          <a:p>
            <a:r>
              <a:rPr lang="de-DE" dirty="0"/>
              <a:t>1. Research on </a:t>
            </a: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ACDFE236-6607-4AF2-8123-0B926B3AD245}"/>
              </a:ext>
            </a:extLst>
          </p:cNvPr>
          <p:cNvSpPr>
            <a:spLocks noGrp="1"/>
          </p:cNvSpPr>
          <p:nvPr>
            <p:ph idx="1"/>
          </p:nvPr>
        </p:nvSpPr>
        <p:spPr>
          <a:xfrm>
            <a:off x="609600" y="1340768"/>
            <a:ext cx="8510736" cy="4556478"/>
          </a:xfrm>
        </p:spPr>
        <p:txBody>
          <a:bodyPr>
            <a:normAutofit/>
          </a:bodyPr>
          <a:lstStyle/>
          <a:p>
            <a:r>
              <a:rPr lang="en-US" sz="2200" dirty="0"/>
              <a:t>Exploring how local governments in Italy, England and Austria (2012-2015) were facing the consequences of the global financial crisis</a:t>
            </a:r>
          </a:p>
          <a:p>
            <a:pPr lvl="1"/>
            <a:r>
              <a:rPr lang="en-US" sz="1800" dirty="0"/>
              <a:t>Focus on England: </a:t>
            </a:r>
            <a:r>
              <a:rPr lang="en-US" sz="1800" dirty="0">
                <a:solidFill>
                  <a:schemeClr val="accent1">
                    <a:lumMod val="75000"/>
                  </a:schemeClr>
                </a:solidFill>
                <a:hlinkClick r:id="rId3">
                  <a:extLst>
                    <a:ext uri="{A12FA001-AC4F-418D-AE19-62706E023703}">
                      <ahyp:hlinkClr xmlns:ahyp="http://schemas.microsoft.com/office/drawing/2018/hyperlinkcolor" val="tx"/>
                    </a:ext>
                  </a:extLst>
                </a:hlinkClick>
              </a:rPr>
              <a:t>www.cimaglobal.com/FinancialResilience</a:t>
            </a:r>
            <a:r>
              <a:rPr lang="en-US" sz="1800" dirty="0">
                <a:solidFill>
                  <a:schemeClr val="accent1">
                    <a:lumMod val="75000"/>
                  </a:schemeClr>
                </a:solidFill>
              </a:rPr>
              <a:t> </a:t>
            </a:r>
          </a:p>
          <a:p>
            <a:pPr lvl="1"/>
            <a:r>
              <a:rPr lang="en-US" sz="1800" dirty="0"/>
              <a:t>Focus on Italy, England and Austria: Governmental financial resilience under austerity in Austria, England and Italy: </a:t>
            </a:r>
            <a:r>
              <a:rPr lang="en-US" sz="1800" dirty="0">
                <a:solidFill>
                  <a:schemeClr val="accent1">
                    <a:lumMod val="75000"/>
                  </a:schemeClr>
                </a:solidFill>
                <a:hlinkClick r:id="rId4">
                  <a:extLst>
                    <a:ext uri="{A12FA001-AC4F-418D-AE19-62706E023703}">
                      <ahyp:hlinkClr xmlns:ahyp="http://schemas.microsoft.com/office/drawing/2018/hyperlinkcolor" val="tx"/>
                    </a:ext>
                  </a:extLst>
                </a:hlinkClick>
              </a:rPr>
              <a:t>https://onlinelibrary.wiley.com/doi/full/10.1111/padm.12350</a:t>
            </a:r>
            <a:r>
              <a:rPr lang="en-US" sz="1800" dirty="0">
                <a:solidFill>
                  <a:schemeClr val="accent1">
                    <a:lumMod val="75000"/>
                  </a:schemeClr>
                </a:solidFill>
              </a:rPr>
              <a:t> </a:t>
            </a:r>
          </a:p>
          <a:p>
            <a:r>
              <a:rPr lang="en-US" sz="2200" dirty="0"/>
              <a:t>Colleagues from 11 countries (Australia, Austria, England, France, Germany, Greece, Italy, the Netherlands, Sweden, US, Brazil) joined to study the cases of 45 municipalities </a:t>
            </a:r>
          </a:p>
          <a:p>
            <a:pPr lvl="1"/>
            <a:r>
              <a:rPr lang="en-US" sz="1900" dirty="0"/>
              <a:t>Governmental Financial Resilience - International Perspectives on How Local Governments Face Austerity: </a:t>
            </a:r>
            <a:r>
              <a:rPr lang="en-US" sz="1900" dirty="0">
                <a:solidFill>
                  <a:schemeClr val="accent1">
                    <a:lumMod val="75000"/>
                  </a:schemeClr>
                </a:solidFill>
                <a:hlinkClick r:id="rId5">
                  <a:extLst>
                    <a:ext uri="{A12FA001-AC4F-418D-AE19-62706E023703}">
                      <ahyp:hlinkClr xmlns:ahyp="http://schemas.microsoft.com/office/drawing/2018/hyperlinkcolor" val="tx"/>
                    </a:ext>
                  </a:extLst>
                </a:hlinkClick>
              </a:rPr>
              <a:t>https://books.emeraldinsight.com/page/detail/Governmental-Financial-Resilience/?k=9781838679279</a:t>
            </a:r>
            <a:r>
              <a:rPr lang="en-US" sz="1900" dirty="0">
                <a:solidFill>
                  <a:schemeClr val="accent1">
                    <a:lumMod val="75000"/>
                  </a:schemeClr>
                </a:solidFill>
              </a:rPr>
              <a:t> </a:t>
            </a:r>
          </a:p>
        </p:txBody>
      </p:sp>
      <p:sp>
        <p:nvSpPr>
          <p:cNvPr id="4" name="Foliennummernplatzhalter 3">
            <a:extLst>
              <a:ext uri="{FF2B5EF4-FFF2-40B4-BE49-F238E27FC236}">
                <a16:creationId xmlns:a16="http://schemas.microsoft.com/office/drawing/2014/main" id="{70EA59FB-A73B-4397-A774-B4C895F9BD51}"/>
              </a:ext>
            </a:extLst>
          </p:cNvPr>
          <p:cNvSpPr>
            <a:spLocks noGrp="1"/>
          </p:cNvSpPr>
          <p:nvPr>
            <p:ph type="sldNum" sz="quarter" idx="12"/>
          </p:nvPr>
        </p:nvSpPr>
        <p:spPr/>
        <p:txBody>
          <a:bodyPr/>
          <a:lstStyle/>
          <a:p>
            <a:fld id="{B007B441-5312-499D-93C3-6E37886527FA}" type="slidenum">
              <a:rPr lang="it-IT" smtClean="0"/>
              <a:pPr/>
              <a:t>5</a:t>
            </a:fld>
            <a:endParaRPr lang="it-IT" dirty="0"/>
          </a:p>
        </p:txBody>
      </p:sp>
      <p:sp>
        <p:nvSpPr>
          <p:cNvPr id="5" name="Rechteck 4">
            <a:extLst>
              <a:ext uri="{FF2B5EF4-FFF2-40B4-BE49-F238E27FC236}">
                <a16:creationId xmlns:a16="http://schemas.microsoft.com/office/drawing/2014/main" id="{75997A71-3062-4B3F-9F2B-73C2B437B7D9}"/>
              </a:ext>
            </a:extLst>
          </p:cNvPr>
          <p:cNvSpPr/>
          <p:nvPr/>
        </p:nvSpPr>
        <p:spPr>
          <a:xfrm>
            <a:off x="1415480" y="5897246"/>
            <a:ext cx="10848528" cy="576063"/>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Calibri" panose="020F0502020204030204" pitchFamily="34" charset="0"/>
                <a:cs typeface="Calibri" panose="020F0502020204030204" pitchFamily="34" charset="0"/>
              </a:rPr>
              <a:t>Multiple Case Study Design – incl. Interviews</a:t>
            </a:r>
          </a:p>
        </p:txBody>
      </p:sp>
      <p:pic>
        <p:nvPicPr>
          <p:cNvPr id="7" name="Grafik 7">
            <a:extLst>
              <a:ext uri="{FF2B5EF4-FFF2-40B4-BE49-F238E27FC236}">
                <a16:creationId xmlns:a16="http://schemas.microsoft.com/office/drawing/2014/main" id="{17DA97D1-362A-4E96-A1BB-4CED1C506567}"/>
              </a:ext>
            </a:extLst>
          </p:cNvPr>
          <p:cNvPicPr>
            <a:picLocks noChangeAspect="1"/>
          </p:cNvPicPr>
          <p:nvPr/>
        </p:nvPicPr>
        <p:blipFill rotWithShape="1">
          <a:blip r:embed="rId6"/>
          <a:srcRect t="9449"/>
          <a:stretch/>
        </p:blipFill>
        <p:spPr>
          <a:xfrm>
            <a:off x="9192344" y="1315195"/>
            <a:ext cx="1385015" cy="1629923"/>
          </a:xfrm>
          <a:prstGeom prst="rect">
            <a:avLst/>
          </a:prstGeom>
        </p:spPr>
      </p:pic>
      <p:pic>
        <p:nvPicPr>
          <p:cNvPr id="9" name="Content Placeholder 9">
            <a:extLst>
              <a:ext uri="{FF2B5EF4-FFF2-40B4-BE49-F238E27FC236}">
                <a16:creationId xmlns:a16="http://schemas.microsoft.com/office/drawing/2014/main" id="{620DD969-F2B4-45A0-A0F6-7B19A6D0FD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00084" y="3816594"/>
            <a:ext cx="1192088" cy="1800000"/>
          </a:xfrm>
          <a:prstGeom prst="rect">
            <a:avLst/>
          </a:prstGeom>
        </p:spPr>
      </p:pic>
      <p:pic>
        <p:nvPicPr>
          <p:cNvPr id="6" name="Picture 3">
            <a:extLst>
              <a:ext uri="{FF2B5EF4-FFF2-40B4-BE49-F238E27FC236}">
                <a16:creationId xmlns:a16="http://schemas.microsoft.com/office/drawing/2014/main" id="{B9BBF949-5276-4D5B-9C90-0D2E74F9BD9D}"/>
              </a:ext>
            </a:extLst>
          </p:cNvPr>
          <p:cNvPicPr>
            <a:picLocks noChangeAspect="1"/>
          </p:cNvPicPr>
          <p:nvPr/>
        </p:nvPicPr>
        <p:blipFill>
          <a:blip r:embed="rId8"/>
          <a:stretch>
            <a:fillRect/>
          </a:stretch>
        </p:blipFill>
        <p:spPr>
          <a:xfrm>
            <a:off x="9696400" y="1735942"/>
            <a:ext cx="1516018" cy="1800000"/>
          </a:xfrm>
          <a:prstGeom prst="rect">
            <a:avLst/>
          </a:prstGeom>
        </p:spPr>
      </p:pic>
    </p:spTree>
    <p:extLst>
      <p:ext uri="{BB962C8B-B14F-4D97-AF65-F5344CB8AC3E}">
        <p14:creationId xmlns:p14="http://schemas.microsoft.com/office/powerpoint/2010/main" val="14513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AB735E-579E-4FD3-83A6-2E5A5A4BEA84}"/>
              </a:ext>
            </a:extLst>
          </p:cNvPr>
          <p:cNvSpPr>
            <a:spLocks noGrp="1"/>
          </p:cNvSpPr>
          <p:nvPr>
            <p:ph type="title"/>
          </p:nvPr>
        </p:nvSpPr>
        <p:spPr/>
        <p:txBody>
          <a:bodyPr/>
          <a:lstStyle/>
          <a:p>
            <a:r>
              <a:rPr lang="de-DE" dirty="0"/>
              <a:t>1. Research on </a:t>
            </a: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ACDFE236-6607-4AF2-8123-0B926B3AD245}"/>
              </a:ext>
            </a:extLst>
          </p:cNvPr>
          <p:cNvSpPr>
            <a:spLocks noGrp="1"/>
          </p:cNvSpPr>
          <p:nvPr>
            <p:ph idx="1"/>
          </p:nvPr>
        </p:nvSpPr>
        <p:spPr/>
        <p:txBody>
          <a:bodyPr>
            <a:normAutofit/>
          </a:bodyPr>
          <a:lstStyle/>
          <a:p>
            <a:r>
              <a:rPr lang="en-US" sz="2400" dirty="0"/>
              <a:t>In 2017-2018: Survey of &gt; 500 local governments in Germany, Italy, UK on governmental financial resilience</a:t>
            </a:r>
          </a:p>
          <a:p>
            <a:pPr lvl="1"/>
            <a:r>
              <a:rPr lang="en-US" sz="2200" dirty="0"/>
              <a:t>Local government strategies in the face of shocks and crises: the role of anticipatory capacities and financial vulnerability: </a:t>
            </a:r>
            <a:r>
              <a:rPr lang="en-US" sz="2200" dirty="0">
                <a:solidFill>
                  <a:srgbClr val="0070C0"/>
                </a:solidFill>
                <a:hlinkClick r:id="rId3">
                  <a:extLst>
                    <a:ext uri="{A12FA001-AC4F-418D-AE19-62706E023703}">
                      <ahyp:hlinkClr xmlns:ahyp="http://schemas.microsoft.com/office/drawing/2018/hyperlinkcolor" val="tx"/>
                    </a:ext>
                  </a:extLst>
                </a:hlinkClick>
              </a:rPr>
              <a:t>https://journals.sagepub.com/eprint/FFZPNHMNTV7ZGYVKV3Z5/full</a:t>
            </a:r>
            <a:r>
              <a:rPr lang="en-US" sz="2200" dirty="0">
                <a:solidFill>
                  <a:srgbClr val="0070C0"/>
                </a:solidFill>
              </a:rPr>
              <a:t> </a:t>
            </a:r>
          </a:p>
          <a:p>
            <a:r>
              <a:rPr lang="en-US" sz="2400" dirty="0"/>
              <a:t>In 2020-2021: Survey of &gt; 600 local governments in France, Germany, Italy, UK</a:t>
            </a:r>
            <a:r>
              <a:rPr lang="de-DE" sz="2400" dirty="0"/>
              <a:t> in light </a:t>
            </a:r>
            <a:r>
              <a:rPr lang="de-DE" sz="2400" dirty="0" err="1"/>
              <a:t>of</a:t>
            </a:r>
            <a:r>
              <a:rPr lang="de-DE" sz="2400" dirty="0"/>
              <a:t> </a:t>
            </a:r>
            <a:r>
              <a:rPr lang="de-DE" sz="2400" dirty="0" err="1"/>
              <a:t>the</a:t>
            </a:r>
            <a:r>
              <a:rPr lang="de-DE" sz="2400" dirty="0"/>
              <a:t> COVID-19 </a:t>
            </a:r>
            <a:r>
              <a:rPr lang="de-DE" sz="2400" dirty="0" err="1"/>
              <a:t>pandemic</a:t>
            </a:r>
            <a:r>
              <a:rPr lang="de-DE" sz="2400" dirty="0"/>
              <a:t> </a:t>
            </a:r>
            <a:endParaRPr lang="en-US" sz="2400" dirty="0"/>
          </a:p>
        </p:txBody>
      </p:sp>
      <p:sp>
        <p:nvSpPr>
          <p:cNvPr id="4" name="Foliennummernplatzhalter 3">
            <a:extLst>
              <a:ext uri="{FF2B5EF4-FFF2-40B4-BE49-F238E27FC236}">
                <a16:creationId xmlns:a16="http://schemas.microsoft.com/office/drawing/2014/main" id="{70EA59FB-A73B-4397-A774-B4C895F9BD51}"/>
              </a:ext>
            </a:extLst>
          </p:cNvPr>
          <p:cNvSpPr>
            <a:spLocks noGrp="1"/>
          </p:cNvSpPr>
          <p:nvPr>
            <p:ph type="sldNum" sz="quarter" idx="12"/>
          </p:nvPr>
        </p:nvSpPr>
        <p:spPr/>
        <p:txBody>
          <a:bodyPr/>
          <a:lstStyle/>
          <a:p>
            <a:fld id="{B007B441-5312-499D-93C3-6E37886527FA}" type="slidenum">
              <a:rPr lang="it-IT" smtClean="0"/>
              <a:pPr/>
              <a:t>6</a:t>
            </a:fld>
            <a:endParaRPr lang="it-IT" dirty="0"/>
          </a:p>
        </p:txBody>
      </p:sp>
      <p:sp>
        <p:nvSpPr>
          <p:cNvPr id="5" name="Rechteck 4">
            <a:extLst>
              <a:ext uri="{FF2B5EF4-FFF2-40B4-BE49-F238E27FC236}">
                <a16:creationId xmlns:a16="http://schemas.microsoft.com/office/drawing/2014/main" id="{68DB36EB-D3D5-4BD8-8B2B-45239DDFA235}"/>
              </a:ext>
            </a:extLst>
          </p:cNvPr>
          <p:cNvSpPr/>
          <p:nvPr/>
        </p:nvSpPr>
        <p:spPr>
          <a:xfrm>
            <a:off x="1487488" y="4653136"/>
            <a:ext cx="10848528" cy="576063"/>
          </a:xfrm>
          <a:prstGeom prst="rect">
            <a:avLst/>
          </a:prstGeom>
          <a:solidFill>
            <a:schemeClr val="accent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Calibri" panose="020F0502020204030204" pitchFamily="34" charset="0"/>
                <a:cs typeface="Calibri" panose="020F0502020204030204" pitchFamily="34" charset="0"/>
              </a:rPr>
              <a:t>Quantitative Research Design - Surveys</a:t>
            </a:r>
          </a:p>
        </p:txBody>
      </p:sp>
    </p:spTree>
    <p:extLst>
      <p:ext uri="{BB962C8B-B14F-4D97-AF65-F5344CB8AC3E}">
        <p14:creationId xmlns:p14="http://schemas.microsoft.com/office/powerpoint/2010/main" val="50265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2D44D-C7E6-4FA5-9CBC-9EC62F67EB46}"/>
              </a:ext>
            </a:extLst>
          </p:cNvPr>
          <p:cNvSpPr>
            <a:spLocks noGrp="1"/>
          </p:cNvSpPr>
          <p:nvPr>
            <p:ph type="title"/>
          </p:nvPr>
        </p:nvSpPr>
        <p:spPr/>
        <p:txBody>
          <a:bodyPr>
            <a:normAutofit fontScale="90000"/>
          </a:bodyPr>
          <a:lstStyle/>
          <a:p>
            <a:r>
              <a:rPr lang="de-DE" dirty="0"/>
              <a:t>2. The Framework and </a:t>
            </a:r>
            <a:r>
              <a:rPr lang="de-DE" dirty="0" err="1"/>
              <a:t>Dimensions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F597F1C0-3129-4CB0-874C-C3D3DE11A40A}"/>
              </a:ext>
            </a:extLst>
          </p:cNvPr>
          <p:cNvSpPr>
            <a:spLocks noGrp="1"/>
          </p:cNvSpPr>
          <p:nvPr>
            <p:ph idx="1"/>
          </p:nvPr>
        </p:nvSpPr>
        <p:spPr>
          <a:xfrm>
            <a:off x="619200" y="1399988"/>
            <a:ext cx="10972800" cy="4464497"/>
          </a:xfrm>
        </p:spPr>
        <p:txBody>
          <a:bodyPr/>
          <a:lstStyle/>
          <a:p>
            <a:r>
              <a:rPr lang="en-US" dirty="0"/>
              <a:t>“…a government’s ability to anticipate, absorb and react to shocks affecting its finances as well as service delivery….”</a:t>
            </a:r>
          </a:p>
          <a:p>
            <a:endParaRPr lang="de-DE" dirty="0"/>
          </a:p>
        </p:txBody>
      </p:sp>
      <p:cxnSp>
        <p:nvCxnSpPr>
          <p:cNvPr id="7" name="Connettore 2 39">
            <a:extLst>
              <a:ext uri="{FF2B5EF4-FFF2-40B4-BE49-F238E27FC236}">
                <a16:creationId xmlns:a16="http://schemas.microsoft.com/office/drawing/2014/main" id="{0F6B30A9-DFD9-459E-A35E-50AF3D2047C3}"/>
              </a:ext>
            </a:extLst>
          </p:cNvPr>
          <p:cNvCxnSpPr>
            <a:cxnSpLocks/>
          </p:cNvCxnSpPr>
          <p:nvPr/>
        </p:nvCxnSpPr>
        <p:spPr>
          <a:xfrm flipH="1">
            <a:off x="6145345" y="4680945"/>
            <a:ext cx="5101" cy="171610"/>
          </a:xfrm>
          <a:prstGeom prst="straightConnector1">
            <a:avLst/>
          </a:prstGeom>
          <a:ln>
            <a:solidFill>
              <a:srgbClr val="2D78A2"/>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grpSp>
        <p:nvGrpSpPr>
          <p:cNvPr id="9" name="Group 71">
            <a:extLst>
              <a:ext uri="{FF2B5EF4-FFF2-40B4-BE49-F238E27FC236}">
                <a16:creationId xmlns:a16="http://schemas.microsoft.com/office/drawing/2014/main" id="{EE4424C3-E0E8-462A-94E4-54D76E7A67A0}"/>
              </a:ext>
            </a:extLst>
          </p:cNvPr>
          <p:cNvGrpSpPr/>
          <p:nvPr/>
        </p:nvGrpSpPr>
        <p:grpSpPr>
          <a:xfrm>
            <a:off x="1991544" y="2636912"/>
            <a:ext cx="6652835" cy="3629798"/>
            <a:chOff x="709609" y="1829197"/>
            <a:chExt cx="6432010" cy="3629798"/>
          </a:xfrm>
          <a:solidFill>
            <a:schemeClr val="accent1">
              <a:lumMod val="75000"/>
            </a:schemeClr>
          </a:solidFill>
        </p:grpSpPr>
        <p:sp>
          <p:nvSpPr>
            <p:cNvPr id="10" name="Rettangolo arrotondato 14">
              <a:extLst>
                <a:ext uri="{FF2B5EF4-FFF2-40B4-BE49-F238E27FC236}">
                  <a16:creationId xmlns:a16="http://schemas.microsoft.com/office/drawing/2014/main" id="{54794864-2068-4995-8974-F99A583E29EB}"/>
                </a:ext>
              </a:extLst>
            </p:cNvPr>
            <p:cNvSpPr/>
            <p:nvPr/>
          </p:nvSpPr>
          <p:spPr>
            <a:xfrm>
              <a:off x="5521619" y="1829197"/>
              <a:ext cx="1620000" cy="828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latin typeface="Calibri" panose="020F0502020204030204" pitchFamily="34" charset="0"/>
                  <a:cs typeface="Calibri" panose="020F0502020204030204" pitchFamily="34" charset="0"/>
                </a:rPr>
                <a:t>Anticipatory</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Capacities</a:t>
              </a:r>
              <a:endParaRPr lang="it-IT" sz="1600" dirty="0">
                <a:latin typeface="Calibri" panose="020F0502020204030204" pitchFamily="34" charset="0"/>
                <a:cs typeface="Calibri" panose="020F0502020204030204" pitchFamily="34" charset="0"/>
              </a:endParaRPr>
            </a:p>
          </p:txBody>
        </p:sp>
        <p:cxnSp>
          <p:nvCxnSpPr>
            <p:cNvPr id="11" name="Connettore 2 16">
              <a:extLst>
                <a:ext uri="{FF2B5EF4-FFF2-40B4-BE49-F238E27FC236}">
                  <a16:creationId xmlns:a16="http://schemas.microsoft.com/office/drawing/2014/main" id="{2E6830ED-D39E-40B9-A9C1-838ABB2BD746}"/>
                </a:ext>
              </a:extLst>
            </p:cNvPr>
            <p:cNvCxnSpPr>
              <a:cxnSpLocks/>
              <a:stCxn id="20" idx="3"/>
              <a:endCxn id="19" idx="1"/>
            </p:cNvCxnSpPr>
            <p:nvPr/>
          </p:nvCxnSpPr>
          <p:spPr>
            <a:xfrm>
              <a:off x="2492606" y="3616815"/>
              <a:ext cx="1590313" cy="4805"/>
            </a:xfrm>
            <a:prstGeom prst="straightConnector1">
              <a:avLst/>
            </a:prstGeom>
            <a:grpFill/>
            <a:ln>
              <a:solidFill>
                <a:schemeClr val="accent1">
                  <a:lumMod val="75000"/>
                </a:schemeClr>
              </a:solidFill>
              <a:prstDash val="dash"/>
              <a:headEnd w="lg" len="med"/>
              <a:tailEnd type="none"/>
            </a:ln>
          </p:spPr>
          <p:style>
            <a:lnRef idx="1">
              <a:schemeClr val="accent1"/>
            </a:lnRef>
            <a:fillRef idx="0">
              <a:schemeClr val="accent1"/>
            </a:fillRef>
            <a:effectRef idx="0">
              <a:schemeClr val="accent1"/>
            </a:effectRef>
            <a:fontRef idx="minor">
              <a:schemeClr val="tx1"/>
            </a:fontRef>
          </p:style>
        </p:cxnSp>
        <p:sp>
          <p:nvSpPr>
            <p:cNvPr id="12" name="Rettangolo arrotondato 28">
              <a:extLst>
                <a:ext uri="{FF2B5EF4-FFF2-40B4-BE49-F238E27FC236}">
                  <a16:creationId xmlns:a16="http://schemas.microsoft.com/office/drawing/2014/main" id="{BEF775BF-35D6-4F57-9F2A-C760109B2224}"/>
                </a:ext>
              </a:extLst>
            </p:cNvPr>
            <p:cNvSpPr/>
            <p:nvPr/>
          </p:nvSpPr>
          <p:spPr>
            <a:xfrm>
              <a:off x="5521619" y="4630995"/>
              <a:ext cx="1620000" cy="828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latin typeface="Calibri" panose="020F0502020204030204" pitchFamily="34" charset="0"/>
                  <a:cs typeface="Calibri" panose="020F0502020204030204" pitchFamily="34" charset="0"/>
                </a:rPr>
                <a:t>Coping</a:t>
              </a:r>
              <a:r>
                <a:rPr lang="it-IT" sz="1600" dirty="0">
                  <a:latin typeface="Calibri" panose="020F0502020204030204" pitchFamily="34" charset="0"/>
                  <a:cs typeface="Calibri" panose="020F0502020204030204" pitchFamily="34" charset="0"/>
                </a:rPr>
                <a:t>  </a:t>
              </a:r>
              <a:r>
                <a:rPr lang="it-IT" sz="1600" dirty="0" err="1">
                  <a:latin typeface="Calibri" panose="020F0502020204030204" pitchFamily="34" charset="0"/>
                  <a:cs typeface="Calibri" panose="020F0502020204030204" pitchFamily="34" charset="0"/>
                </a:rPr>
                <a:t>Capacities</a:t>
              </a:r>
              <a:endParaRPr lang="it-IT" sz="1600" dirty="0">
                <a:latin typeface="Calibri" panose="020F0502020204030204" pitchFamily="34" charset="0"/>
                <a:cs typeface="Calibri" panose="020F0502020204030204" pitchFamily="34" charset="0"/>
              </a:endParaRPr>
            </a:p>
          </p:txBody>
        </p:sp>
        <p:cxnSp>
          <p:nvCxnSpPr>
            <p:cNvPr id="13" name="Connettore 2 16">
              <a:extLst>
                <a:ext uri="{FF2B5EF4-FFF2-40B4-BE49-F238E27FC236}">
                  <a16:creationId xmlns:a16="http://schemas.microsoft.com/office/drawing/2014/main" id="{4C45A487-178E-44EE-8560-9499943EA01E}"/>
                </a:ext>
              </a:extLst>
            </p:cNvPr>
            <p:cNvCxnSpPr>
              <a:stCxn id="19" idx="3"/>
              <a:endCxn id="10" idx="2"/>
            </p:cNvCxnSpPr>
            <p:nvPr/>
          </p:nvCxnSpPr>
          <p:spPr>
            <a:xfrm flipV="1">
              <a:off x="5702919" y="2657197"/>
              <a:ext cx="628700" cy="964423"/>
            </a:xfrm>
            <a:prstGeom prst="straightConnector1">
              <a:avLst/>
            </a:prstGeom>
            <a:grpFill/>
            <a:ln>
              <a:solidFill>
                <a:schemeClr val="accent1">
                  <a:lumMod val="75000"/>
                </a:schemeClr>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4" name="Connettore 2 3">
              <a:extLst>
                <a:ext uri="{FF2B5EF4-FFF2-40B4-BE49-F238E27FC236}">
                  <a16:creationId xmlns:a16="http://schemas.microsoft.com/office/drawing/2014/main" id="{BD734503-DC72-4E1B-BC6D-0284578A52D6}"/>
                </a:ext>
              </a:extLst>
            </p:cNvPr>
            <p:cNvCxnSpPr>
              <a:cxnSpLocks/>
              <a:stCxn id="20" idx="3"/>
              <a:endCxn id="10" idx="1"/>
            </p:cNvCxnSpPr>
            <p:nvPr/>
          </p:nvCxnSpPr>
          <p:spPr>
            <a:xfrm flipV="1">
              <a:off x="2492606" y="2243197"/>
              <a:ext cx="3029013" cy="1373618"/>
            </a:xfrm>
            <a:prstGeom prst="straightConnector1">
              <a:avLst/>
            </a:prstGeom>
            <a:grpFill/>
            <a:ln>
              <a:solidFill>
                <a:schemeClr val="accent1">
                  <a:lumMod val="75000"/>
                </a:schemeClr>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5" name="Connettore 2 6">
              <a:extLst>
                <a:ext uri="{FF2B5EF4-FFF2-40B4-BE49-F238E27FC236}">
                  <a16:creationId xmlns:a16="http://schemas.microsoft.com/office/drawing/2014/main" id="{9A321912-579C-4F6B-BAC2-165A7D568D1A}"/>
                </a:ext>
              </a:extLst>
            </p:cNvPr>
            <p:cNvCxnSpPr>
              <a:cxnSpLocks/>
              <a:stCxn id="20" idx="3"/>
              <a:endCxn id="12" idx="1"/>
            </p:cNvCxnSpPr>
            <p:nvPr/>
          </p:nvCxnSpPr>
          <p:spPr>
            <a:xfrm>
              <a:off x="2492606" y="3616815"/>
              <a:ext cx="3029013" cy="1428180"/>
            </a:xfrm>
            <a:prstGeom prst="straightConnector1">
              <a:avLst/>
            </a:prstGeom>
            <a:grpFill/>
            <a:ln>
              <a:solidFill>
                <a:schemeClr val="accent1">
                  <a:lumMod val="75000"/>
                </a:schemeClr>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6" name="Connettore 2 32">
              <a:extLst>
                <a:ext uri="{FF2B5EF4-FFF2-40B4-BE49-F238E27FC236}">
                  <a16:creationId xmlns:a16="http://schemas.microsoft.com/office/drawing/2014/main" id="{57546F7C-7A91-4B09-A7FE-DA7908295611}"/>
                </a:ext>
              </a:extLst>
            </p:cNvPr>
            <p:cNvCxnSpPr>
              <a:cxnSpLocks/>
              <a:stCxn id="20" idx="2"/>
              <a:endCxn id="12" idx="1"/>
            </p:cNvCxnSpPr>
            <p:nvPr/>
          </p:nvCxnSpPr>
          <p:spPr>
            <a:xfrm>
              <a:off x="1601108" y="4026009"/>
              <a:ext cx="3920511" cy="1018986"/>
            </a:xfrm>
            <a:prstGeom prst="straightConnector1">
              <a:avLst/>
            </a:prstGeom>
            <a:grpFill/>
            <a:ln>
              <a:solidFill>
                <a:schemeClr val="accent1">
                  <a:lumMod val="75000"/>
                </a:schemeClr>
              </a:solidFill>
              <a:prstDash val="dash"/>
              <a:headEnd w="lg" len="med"/>
              <a:tailEnd type="none"/>
            </a:ln>
          </p:spPr>
          <p:style>
            <a:lnRef idx="1">
              <a:schemeClr val="accent1"/>
            </a:lnRef>
            <a:fillRef idx="0">
              <a:schemeClr val="accent1"/>
            </a:fillRef>
            <a:effectRef idx="0">
              <a:schemeClr val="accent1"/>
            </a:effectRef>
            <a:fontRef idx="minor">
              <a:schemeClr val="tx1"/>
            </a:fontRef>
          </p:style>
        </p:cxnSp>
        <p:cxnSp>
          <p:nvCxnSpPr>
            <p:cNvPr id="17" name="Connettore 2 26">
              <a:extLst>
                <a:ext uri="{FF2B5EF4-FFF2-40B4-BE49-F238E27FC236}">
                  <a16:creationId xmlns:a16="http://schemas.microsoft.com/office/drawing/2014/main" id="{6BC04221-9F12-4519-9D07-1A647FB4E435}"/>
                </a:ext>
              </a:extLst>
            </p:cNvPr>
            <p:cNvCxnSpPr>
              <a:cxnSpLocks/>
              <a:stCxn id="20" idx="0"/>
              <a:endCxn id="10" idx="1"/>
            </p:cNvCxnSpPr>
            <p:nvPr/>
          </p:nvCxnSpPr>
          <p:spPr>
            <a:xfrm flipV="1">
              <a:off x="1601108" y="2243197"/>
              <a:ext cx="3920511" cy="964423"/>
            </a:xfrm>
            <a:prstGeom prst="straightConnector1">
              <a:avLst/>
            </a:prstGeom>
            <a:grpFill/>
            <a:ln>
              <a:solidFill>
                <a:schemeClr val="accent1">
                  <a:lumMod val="75000"/>
                </a:schemeClr>
              </a:solidFill>
              <a:prstDash val="dash"/>
              <a:headEnd w="lg" len="med"/>
              <a:tailEnd type="none"/>
            </a:ln>
          </p:spPr>
          <p:style>
            <a:lnRef idx="1">
              <a:schemeClr val="accent1"/>
            </a:lnRef>
            <a:fillRef idx="0">
              <a:schemeClr val="accent1"/>
            </a:fillRef>
            <a:effectRef idx="0">
              <a:schemeClr val="accent1"/>
            </a:effectRef>
            <a:fontRef idx="minor">
              <a:schemeClr val="tx1"/>
            </a:fontRef>
          </p:style>
        </p:cxnSp>
        <p:cxnSp>
          <p:nvCxnSpPr>
            <p:cNvPr id="18" name="Connettore 2 50">
              <a:extLst>
                <a:ext uri="{FF2B5EF4-FFF2-40B4-BE49-F238E27FC236}">
                  <a16:creationId xmlns:a16="http://schemas.microsoft.com/office/drawing/2014/main" id="{D7E50148-C47A-454B-8BCA-778C6F13A127}"/>
                </a:ext>
              </a:extLst>
            </p:cNvPr>
            <p:cNvCxnSpPr>
              <a:stCxn id="19" idx="3"/>
              <a:endCxn id="12" idx="0"/>
            </p:cNvCxnSpPr>
            <p:nvPr/>
          </p:nvCxnSpPr>
          <p:spPr>
            <a:xfrm>
              <a:off x="5702919" y="3621620"/>
              <a:ext cx="628700" cy="1009375"/>
            </a:xfrm>
            <a:prstGeom prst="straightConnector1">
              <a:avLst/>
            </a:prstGeom>
            <a:grpFill/>
            <a:ln>
              <a:solidFill>
                <a:schemeClr val="accent1">
                  <a:lumMod val="75000"/>
                </a:schemeClr>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sp>
          <p:nvSpPr>
            <p:cNvPr id="19" name="Rettangolo arrotondato 14">
              <a:extLst>
                <a:ext uri="{FF2B5EF4-FFF2-40B4-BE49-F238E27FC236}">
                  <a16:creationId xmlns:a16="http://schemas.microsoft.com/office/drawing/2014/main" id="{E558CF33-E0E4-406C-ABFC-67FA0E58023C}"/>
                </a:ext>
              </a:extLst>
            </p:cNvPr>
            <p:cNvSpPr/>
            <p:nvPr/>
          </p:nvSpPr>
          <p:spPr>
            <a:xfrm>
              <a:off x="4082919" y="3207620"/>
              <a:ext cx="1620000" cy="828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latin typeface="Calibri" panose="020F0502020204030204" pitchFamily="34" charset="0"/>
                  <a:cs typeface="Calibri" panose="020F0502020204030204" pitchFamily="34" charset="0"/>
                </a:rPr>
                <a:t>Vulnerability</a:t>
              </a:r>
              <a:endParaRPr lang="it-IT" sz="1600" dirty="0">
                <a:latin typeface="Calibri" panose="020F0502020204030204" pitchFamily="34" charset="0"/>
                <a:cs typeface="Calibri" panose="020F0502020204030204" pitchFamily="34" charset="0"/>
              </a:endParaRPr>
            </a:p>
          </p:txBody>
        </p:sp>
        <p:sp>
          <p:nvSpPr>
            <p:cNvPr id="20" name="Rettangolo arrotondato 14">
              <a:hlinkClick r:id="rId3" action="ppaction://hlinksldjump"/>
              <a:extLst>
                <a:ext uri="{FF2B5EF4-FFF2-40B4-BE49-F238E27FC236}">
                  <a16:creationId xmlns:a16="http://schemas.microsoft.com/office/drawing/2014/main" id="{A12DF133-7DE0-4448-ABE2-22AADB7EC940}"/>
                </a:ext>
              </a:extLst>
            </p:cNvPr>
            <p:cNvSpPr/>
            <p:nvPr/>
          </p:nvSpPr>
          <p:spPr>
            <a:xfrm>
              <a:off x="709609" y="3207620"/>
              <a:ext cx="1782997" cy="81838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a:latin typeface="Calibri" panose="020F0502020204030204" pitchFamily="34" charset="0"/>
                  <a:cs typeface="Calibri" panose="020F0502020204030204" pitchFamily="34" charset="0"/>
                </a:rPr>
                <a:t>Financial</a:t>
              </a:r>
            </a:p>
            <a:p>
              <a:pPr algn="ctr"/>
              <a:r>
                <a:rPr lang="it-IT" sz="1600" dirty="0">
                  <a:latin typeface="Calibri" panose="020F0502020204030204" pitchFamily="34" charset="0"/>
                  <a:cs typeface="Calibri" panose="020F0502020204030204" pitchFamily="34" charset="0"/>
                </a:rPr>
                <a:t>Shock</a:t>
              </a:r>
            </a:p>
          </p:txBody>
        </p:sp>
      </p:grpSp>
      <p:cxnSp>
        <p:nvCxnSpPr>
          <p:cNvPr id="33" name="Connettore 2 16">
            <a:extLst>
              <a:ext uri="{FF2B5EF4-FFF2-40B4-BE49-F238E27FC236}">
                <a16:creationId xmlns:a16="http://schemas.microsoft.com/office/drawing/2014/main" id="{9623EEB7-B085-450A-840D-EB53C265E9A9}"/>
              </a:ext>
            </a:extLst>
          </p:cNvPr>
          <p:cNvCxnSpPr>
            <a:cxnSpLocks/>
            <a:stCxn id="12" idx="0"/>
            <a:endCxn id="10" idx="2"/>
          </p:cNvCxnSpPr>
          <p:nvPr/>
        </p:nvCxnSpPr>
        <p:spPr>
          <a:xfrm flipV="1">
            <a:off x="7806570" y="3464912"/>
            <a:ext cx="0" cy="1973798"/>
          </a:xfrm>
          <a:prstGeom prst="straightConnector1">
            <a:avLst/>
          </a:prstGeom>
          <a:solidFill>
            <a:schemeClr val="accent1">
              <a:lumMod val="75000"/>
            </a:schemeClr>
          </a:solidFill>
          <a:ln>
            <a:solidFill>
              <a:schemeClr val="accent1">
                <a:lumMod val="75000"/>
              </a:schemeClr>
            </a:solidFill>
            <a:prstDash val="dash"/>
            <a:headEnd type="none" w="lg" len="med"/>
            <a:tailEnd type="none"/>
          </a:ln>
        </p:spPr>
        <p:style>
          <a:lnRef idx="1">
            <a:schemeClr val="accent1"/>
          </a:lnRef>
          <a:fillRef idx="0">
            <a:schemeClr val="accent1"/>
          </a:fillRef>
          <a:effectRef idx="0">
            <a:schemeClr val="accent1"/>
          </a:effectRef>
          <a:fontRef idx="minor">
            <a:schemeClr val="tx1"/>
          </a:fontRef>
        </p:style>
      </p:cxnSp>
      <p:sp>
        <p:nvSpPr>
          <p:cNvPr id="36" name="Rettangolo arrotondato 14">
            <a:extLst>
              <a:ext uri="{FF2B5EF4-FFF2-40B4-BE49-F238E27FC236}">
                <a16:creationId xmlns:a16="http://schemas.microsoft.com/office/drawing/2014/main" id="{63D8B9C3-87F3-4641-B7A2-E873B9447AAF}"/>
              </a:ext>
            </a:extLst>
          </p:cNvPr>
          <p:cNvSpPr/>
          <p:nvPr/>
        </p:nvSpPr>
        <p:spPr>
          <a:xfrm>
            <a:off x="6765833" y="3367582"/>
            <a:ext cx="1431188" cy="350065"/>
          </a:xfrm>
          <a:prstGeom prst="roundRect">
            <a:avLst/>
          </a:prstGeom>
          <a:solidFill>
            <a:srgbClr val="37609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a:latin typeface="Calibri" panose="020F0502020204030204" pitchFamily="34" charset="0"/>
                <a:cs typeface="Calibri" panose="020F0502020204030204" pitchFamily="34" charset="0"/>
              </a:rPr>
              <a:t>Sensemaking</a:t>
            </a:r>
            <a:endParaRPr lang="it-IT"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6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06007-1F9A-4C50-8E7B-5B93396C5408}"/>
              </a:ext>
            </a:extLst>
          </p:cNvPr>
          <p:cNvSpPr>
            <a:spLocks noGrp="1"/>
          </p:cNvSpPr>
          <p:nvPr>
            <p:ph type="title"/>
          </p:nvPr>
        </p:nvSpPr>
        <p:spPr/>
        <p:txBody>
          <a:bodyPr>
            <a:normAutofit fontScale="90000"/>
          </a:bodyPr>
          <a:lstStyle/>
          <a:p>
            <a:r>
              <a:rPr lang="de-DE" dirty="0"/>
              <a:t>2. The Framework and </a:t>
            </a:r>
            <a:r>
              <a:rPr lang="de-DE" dirty="0" err="1"/>
              <a:t>Dimensions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57259236-B041-4040-A66C-83DE0D066FC8}"/>
              </a:ext>
            </a:extLst>
          </p:cNvPr>
          <p:cNvSpPr>
            <a:spLocks noGrp="1"/>
          </p:cNvSpPr>
          <p:nvPr>
            <p:ph idx="1"/>
          </p:nvPr>
        </p:nvSpPr>
        <p:spPr>
          <a:xfrm>
            <a:off x="609600" y="1340768"/>
            <a:ext cx="10972800" cy="4464497"/>
          </a:xfrm>
        </p:spPr>
        <p:txBody>
          <a:bodyPr>
            <a:normAutofit/>
          </a:bodyPr>
          <a:lstStyle/>
          <a:p>
            <a:pPr marL="0" indent="0">
              <a:buNone/>
            </a:pPr>
            <a:r>
              <a:rPr lang="en-US" b="1" dirty="0">
                <a:solidFill>
                  <a:srgbClr val="B70060"/>
                </a:solidFill>
              </a:rPr>
              <a:t>Financial Shock</a:t>
            </a:r>
          </a:p>
          <a:p>
            <a:r>
              <a:rPr lang="en-US" sz="2400" dirty="0"/>
              <a:t>Unexpected external or internal events with </a:t>
            </a:r>
            <a:br>
              <a:rPr lang="en-US" sz="2400" dirty="0"/>
            </a:br>
            <a:r>
              <a:rPr lang="en-US" sz="2400" dirty="0"/>
              <a:t>significant and/or long-lasting impact on finances and </a:t>
            </a:r>
            <a:br>
              <a:rPr lang="en-US" sz="2400" dirty="0"/>
            </a:br>
            <a:r>
              <a:rPr lang="en-US" sz="2400" dirty="0"/>
              <a:t>consequently service delivery</a:t>
            </a:r>
          </a:p>
          <a:p>
            <a:pPr lvl="1"/>
            <a:r>
              <a:rPr lang="en-US" sz="2400" dirty="0"/>
              <a:t>direct (e.g. reduction in transfer payments or taxes, </a:t>
            </a:r>
            <a:br>
              <a:rPr lang="en-US" sz="2400" dirty="0"/>
            </a:br>
            <a:r>
              <a:rPr lang="en-US" sz="2400" dirty="0"/>
              <a:t>failure of PPP/PFI)</a:t>
            </a:r>
          </a:p>
          <a:p>
            <a:pPr lvl="1"/>
            <a:r>
              <a:rPr lang="en-US" sz="2400" dirty="0"/>
              <a:t>indirect (e.g. demographic changes, natural disasters, government policy)</a:t>
            </a:r>
          </a:p>
          <a:p>
            <a:r>
              <a:rPr lang="en-US" sz="2400" dirty="0"/>
              <a:t>e.g. Global Financial Crisis, </a:t>
            </a:r>
            <a:r>
              <a:rPr lang="en-US" sz="2400" dirty="0">
                <a:solidFill>
                  <a:schemeClr val="bg1">
                    <a:lumMod val="65000"/>
                  </a:schemeClr>
                </a:solidFill>
              </a:rPr>
              <a:t>refugee influx, regulations, BREXIT, </a:t>
            </a:r>
            <a:r>
              <a:rPr lang="en-US" sz="2400" dirty="0"/>
              <a:t>COVID-19</a:t>
            </a:r>
            <a:endParaRPr lang="de-DE" sz="2400" dirty="0"/>
          </a:p>
        </p:txBody>
      </p:sp>
      <p:sp>
        <p:nvSpPr>
          <p:cNvPr id="4" name="Foliennummernplatzhalter 3">
            <a:extLst>
              <a:ext uri="{FF2B5EF4-FFF2-40B4-BE49-F238E27FC236}">
                <a16:creationId xmlns:a16="http://schemas.microsoft.com/office/drawing/2014/main" id="{9C5B950F-50B0-488A-BC6C-60C50A49A67D}"/>
              </a:ext>
            </a:extLst>
          </p:cNvPr>
          <p:cNvSpPr>
            <a:spLocks noGrp="1"/>
          </p:cNvSpPr>
          <p:nvPr>
            <p:ph type="sldNum" sz="quarter" idx="12"/>
          </p:nvPr>
        </p:nvSpPr>
        <p:spPr/>
        <p:txBody>
          <a:bodyPr/>
          <a:lstStyle/>
          <a:p>
            <a:fld id="{B007B441-5312-499D-93C3-6E37886527FA}" type="slidenum">
              <a:rPr lang="it-IT" smtClean="0"/>
              <a:pPr/>
              <a:t>8</a:t>
            </a:fld>
            <a:endParaRPr lang="it-IT" dirty="0"/>
          </a:p>
        </p:txBody>
      </p:sp>
      <p:pic>
        <p:nvPicPr>
          <p:cNvPr id="5" name="Grafik 4">
            <a:extLst>
              <a:ext uri="{FF2B5EF4-FFF2-40B4-BE49-F238E27FC236}">
                <a16:creationId xmlns:a16="http://schemas.microsoft.com/office/drawing/2014/main" id="{83F4DDD2-7141-4E75-87F1-14E3B5F84E21}"/>
              </a:ext>
            </a:extLst>
          </p:cNvPr>
          <p:cNvPicPr>
            <a:picLocks noChangeAspect="1"/>
          </p:cNvPicPr>
          <p:nvPr/>
        </p:nvPicPr>
        <p:blipFill>
          <a:blip r:embed="rId3"/>
          <a:stretch>
            <a:fillRect/>
          </a:stretch>
        </p:blipFill>
        <p:spPr>
          <a:xfrm>
            <a:off x="8218851" y="1499594"/>
            <a:ext cx="3187755" cy="1713382"/>
          </a:xfrm>
          <a:prstGeom prst="rect">
            <a:avLst/>
          </a:prstGeom>
        </p:spPr>
      </p:pic>
      <p:sp>
        <p:nvSpPr>
          <p:cNvPr id="6" name="Ellipse 5">
            <a:extLst>
              <a:ext uri="{FF2B5EF4-FFF2-40B4-BE49-F238E27FC236}">
                <a16:creationId xmlns:a16="http://schemas.microsoft.com/office/drawing/2014/main" id="{8DCC7CBC-835B-4348-B9F9-B1C12DA2411B}"/>
              </a:ext>
            </a:extLst>
          </p:cNvPr>
          <p:cNvSpPr/>
          <p:nvPr/>
        </p:nvSpPr>
        <p:spPr>
          <a:xfrm>
            <a:off x="8040216" y="1988840"/>
            <a:ext cx="1296144" cy="720080"/>
          </a:xfrm>
          <a:prstGeom prst="ellipse">
            <a:avLst/>
          </a:prstGeom>
          <a:noFill/>
          <a:ln>
            <a:solidFill>
              <a:srgbClr val="B70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tangle 4">
            <a:extLst>
              <a:ext uri="{FF2B5EF4-FFF2-40B4-BE49-F238E27FC236}">
                <a16:creationId xmlns:a16="http://schemas.microsoft.com/office/drawing/2014/main" id="{31213CAE-3E97-4B5B-9B97-8EE9857E920A}"/>
              </a:ext>
            </a:extLst>
          </p:cNvPr>
          <p:cNvSpPr/>
          <p:nvPr/>
        </p:nvSpPr>
        <p:spPr>
          <a:xfrm>
            <a:off x="1093180" y="4937223"/>
            <a:ext cx="4291870" cy="830997"/>
          </a:xfrm>
          <a:prstGeom prst="rect">
            <a:avLst/>
          </a:prstGeom>
          <a:solidFill>
            <a:srgbClr val="376092">
              <a:alpha val="20000"/>
            </a:srgbClr>
          </a:solidFill>
        </p:spPr>
        <p:txBody>
          <a:bodyPr wrap="square">
            <a:spAutoFit/>
          </a:bodyPr>
          <a:lstStyle/>
          <a:p>
            <a:pPr>
              <a:spcBef>
                <a:spcPts val="1200"/>
              </a:spcBef>
            </a:pPr>
            <a:r>
              <a:rPr lang="en-GB" sz="1600" i="1" dirty="0">
                <a:cs typeface="Arial" panose="020B0604020202020204" pitchFamily="34" charset="0"/>
              </a:rPr>
              <a:t>“Today we have lower revenues from building permits… this is the consequence of the economic crisis.” (BO, I4)</a:t>
            </a:r>
            <a:endParaRPr lang="it-IT" sz="1600" i="1" dirty="0">
              <a:cs typeface="Arial" panose="020B0604020202020204" pitchFamily="34" charset="0"/>
            </a:endParaRPr>
          </a:p>
        </p:txBody>
      </p:sp>
      <p:sp>
        <p:nvSpPr>
          <p:cNvPr id="9" name="Textfeld 8">
            <a:extLst>
              <a:ext uri="{FF2B5EF4-FFF2-40B4-BE49-F238E27FC236}">
                <a16:creationId xmlns:a16="http://schemas.microsoft.com/office/drawing/2014/main" id="{D33E4443-EE2E-41DC-8FBF-A1B214508869}"/>
              </a:ext>
            </a:extLst>
          </p:cNvPr>
          <p:cNvSpPr txBox="1"/>
          <p:nvPr/>
        </p:nvSpPr>
        <p:spPr>
          <a:xfrm>
            <a:off x="7291846" y="4975615"/>
            <a:ext cx="4245604" cy="830997"/>
          </a:xfrm>
          <a:prstGeom prst="rect">
            <a:avLst/>
          </a:prstGeom>
          <a:solidFill>
            <a:srgbClr val="376092">
              <a:alpha val="20000"/>
            </a:srgbClr>
          </a:solidFill>
        </p:spPr>
        <p:txBody>
          <a:bodyPr wrap="square" rtlCol="0">
            <a:spAutoFit/>
          </a:bodyPr>
          <a:lstStyle/>
          <a:p>
            <a:r>
              <a:rPr lang="en-US" sz="1600" i="1" dirty="0"/>
              <a:t>“….our savings target overnight went up from £127 to £157 million over a 5 year period and that I would say was a shock.” (CFO, E3)</a:t>
            </a:r>
          </a:p>
        </p:txBody>
      </p:sp>
      <p:sp>
        <p:nvSpPr>
          <p:cNvPr id="10" name="Textfeld 9">
            <a:extLst>
              <a:ext uri="{FF2B5EF4-FFF2-40B4-BE49-F238E27FC236}">
                <a16:creationId xmlns:a16="http://schemas.microsoft.com/office/drawing/2014/main" id="{11E47890-68D8-4814-8843-973BEAE6B7EF}"/>
              </a:ext>
            </a:extLst>
          </p:cNvPr>
          <p:cNvSpPr txBox="1"/>
          <p:nvPr/>
        </p:nvSpPr>
        <p:spPr>
          <a:xfrm>
            <a:off x="3138272" y="5720189"/>
            <a:ext cx="4298483" cy="584775"/>
          </a:xfrm>
          <a:prstGeom prst="rect">
            <a:avLst/>
          </a:prstGeom>
          <a:solidFill>
            <a:srgbClr val="376092">
              <a:alpha val="20000"/>
            </a:srgbClr>
          </a:solidFill>
        </p:spPr>
        <p:txBody>
          <a:bodyPr wrap="square" rtlCol="0">
            <a:spAutoFit/>
          </a:bodyPr>
          <a:lstStyle/>
          <a:p>
            <a:r>
              <a:rPr lang="en-US" sz="1600" i="1" dirty="0"/>
              <a:t>“The big change was certainly the financial crisis in 2008 [financial crisis].” (CFO, A4)</a:t>
            </a:r>
          </a:p>
        </p:txBody>
      </p:sp>
    </p:spTree>
    <p:extLst>
      <p:ext uri="{BB962C8B-B14F-4D97-AF65-F5344CB8AC3E}">
        <p14:creationId xmlns:p14="http://schemas.microsoft.com/office/powerpoint/2010/main" val="329006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338D50-8BEA-474C-9113-340FADD4B78E}"/>
              </a:ext>
            </a:extLst>
          </p:cNvPr>
          <p:cNvSpPr>
            <a:spLocks noGrp="1"/>
          </p:cNvSpPr>
          <p:nvPr>
            <p:ph type="title"/>
          </p:nvPr>
        </p:nvSpPr>
        <p:spPr/>
        <p:txBody>
          <a:bodyPr>
            <a:normAutofit fontScale="90000"/>
          </a:bodyPr>
          <a:lstStyle/>
          <a:p>
            <a:r>
              <a:rPr lang="de-DE" dirty="0"/>
              <a:t>2. The Framework and </a:t>
            </a:r>
            <a:r>
              <a:rPr lang="de-DE" dirty="0" err="1"/>
              <a:t>Dimensions</a:t>
            </a:r>
            <a:r>
              <a:rPr lang="de-DE" dirty="0"/>
              <a:t> </a:t>
            </a:r>
            <a:r>
              <a:rPr lang="de-DE" dirty="0" err="1"/>
              <a:t>of</a:t>
            </a:r>
            <a:r>
              <a:rPr lang="de-DE" dirty="0"/>
              <a:t> </a:t>
            </a:r>
            <a:br>
              <a:rPr lang="de-DE" dirty="0"/>
            </a:br>
            <a:r>
              <a:rPr lang="de-DE" dirty="0" err="1"/>
              <a:t>Governmental</a:t>
            </a:r>
            <a:r>
              <a:rPr lang="de-DE" dirty="0"/>
              <a:t> Financial </a:t>
            </a:r>
            <a:r>
              <a:rPr lang="de-DE" dirty="0" err="1"/>
              <a:t>Resilience</a:t>
            </a:r>
            <a:endParaRPr lang="de-DE" dirty="0"/>
          </a:p>
        </p:txBody>
      </p:sp>
      <p:sp>
        <p:nvSpPr>
          <p:cNvPr id="3" name="Inhaltsplatzhalter 2">
            <a:extLst>
              <a:ext uri="{FF2B5EF4-FFF2-40B4-BE49-F238E27FC236}">
                <a16:creationId xmlns:a16="http://schemas.microsoft.com/office/drawing/2014/main" id="{D7F4A426-8D56-432E-A0C8-164D08F9B588}"/>
              </a:ext>
            </a:extLst>
          </p:cNvPr>
          <p:cNvSpPr>
            <a:spLocks noGrp="1"/>
          </p:cNvSpPr>
          <p:nvPr>
            <p:ph idx="1"/>
          </p:nvPr>
        </p:nvSpPr>
        <p:spPr/>
        <p:txBody>
          <a:bodyPr/>
          <a:lstStyle/>
          <a:p>
            <a:pPr marL="0" indent="0">
              <a:buNone/>
            </a:pPr>
            <a:r>
              <a:rPr lang="en-US" b="1" dirty="0">
                <a:solidFill>
                  <a:srgbClr val="B70060"/>
                </a:solidFill>
                <a:ea typeface="Times New Roman" panose="02020603050405020304" pitchFamily="18" charset="0"/>
                <a:cs typeface="Calibri" panose="020F0502020204030204" pitchFamily="34" charset="0"/>
              </a:rPr>
              <a:t>Financial Shock</a:t>
            </a:r>
            <a:r>
              <a:rPr lang="en-US" dirty="0">
                <a:solidFill>
                  <a:prstClr val="black"/>
                </a:solidFill>
                <a:ea typeface="Times New Roman" panose="02020603050405020304" pitchFamily="18" charset="0"/>
                <a:cs typeface="Calibri" panose="020F0502020204030204" pitchFamily="34" charset="0"/>
              </a:rPr>
              <a:t>: </a:t>
            </a:r>
            <a:r>
              <a:rPr lang="en-US" i="1" dirty="0">
                <a:solidFill>
                  <a:prstClr val="black"/>
                </a:solidFill>
                <a:ea typeface="Times New Roman" panose="02020603050405020304" pitchFamily="18" charset="0"/>
                <a:cs typeface="Calibri" panose="020F0502020204030204" pitchFamily="34" charset="0"/>
              </a:rPr>
              <a:t>“The COVID-19 crisis affected…”</a:t>
            </a:r>
            <a:endParaRPr lang="it-IT" i="1" dirty="0">
              <a:solidFill>
                <a:prstClr val="black"/>
              </a:solidFill>
              <a:cs typeface="Calibri" panose="020F0502020204030204" pitchFamily="34" charset="0"/>
            </a:endParaRPr>
          </a:p>
          <a:p>
            <a:endParaRPr lang="de-DE" dirty="0"/>
          </a:p>
        </p:txBody>
      </p:sp>
      <p:sp>
        <p:nvSpPr>
          <p:cNvPr id="4" name="Foliennummernplatzhalter 3">
            <a:extLst>
              <a:ext uri="{FF2B5EF4-FFF2-40B4-BE49-F238E27FC236}">
                <a16:creationId xmlns:a16="http://schemas.microsoft.com/office/drawing/2014/main" id="{272BF797-E129-486A-824B-72DDD6F2C0CF}"/>
              </a:ext>
            </a:extLst>
          </p:cNvPr>
          <p:cNvSpPr>
            <a:spLocks noGrp="1"/>
          </p:cNvSpPr>
          <p:nvPr>
            <p:ph type="sldNum" sz="quarter" idx="12"/>
          </p:nvPr>
        </p:nvSpPr>
        <p:spPr/>
        <p:txBody>
          <a:bodyPr/>
          <a:lstStyle/>
          <a:p>
            <a:fld id="{B007B441-5312-499D-93C3-6E37886527FA}" type="slidenum">
              <a:rPr lang="it-IT" smtClean="0"/>
              <a:pPr/>
              <a:t>9</a:t>
            </a:fld>
            <a:endParaRPr lang="it-IT" dirty="0"/>
          </a:p>
        </p:txBody>
      </p:sp>
      <p:pic>
        <p:nvPicPr>
          <p:cNvPr id="5" name="Grafik 4">
            <a:extLst>
              <a:ext uri="{FF2B5EF4-FFF2-40B4-BE49-F238E27FC236}">
                <a16:creationId xmlns:a16="http://schemas.microsoft.com/office/drawing/2014/main" id="{A06AE7EB-1678-4D5B-931E-FB707F3BA873}"/>
              </a:ext>
            </a:extLst>
          </p:cNvPr>
          <p:cNvPicPr>
            <a:picLocks noChangeAspect="1"/>
          </p:cNvPicPr>
          <p:nvPr/>
        </p:nvPicPr>
        <p:blipFill rotWithShape="1">
          <a:blip r:embed="rId3"/>
          <a:srcRect t="9844"/>
          <a:stretch/>
        </p:blipFill>
        <p:spPr>
          <a:xfrm>
            <a:off x="609600" y="1988840"/>
            <a:ext cx="10502647" cy="4378391"/>
          </a:xfrm>
          <a:prstGeom prst="rect">
            <a:avLst/>
          </a:prstGeom>
        </p:spPr>
      </p:pic>
      <p:sp>
        <p:nvSpPr>
          <p:cNvPr id="6" name="TextBox 21">
            <a:extLst>
              <a:ext uri="{FF2B5EF4-FFF2-40B4-BE49-F238E27FC236}">
                <a16:creationId xmlns:a16="http://schemas.microsoft.com/office/drawing/2014/main" id="{8C89FB79-6B20-4205-AEA5-1AB20643721B}"/>
              </a:ext>
            </a:extLst>
          </p:cNvPr>
          <p:cNvSpPr txBox="1"/>
          <p:nvPr/>
        </p:nvSpPr>
        <p:spPr>
          <a:xfrm>
            <a:off x="8760296" y="1520303"/>
            <a:ext cx="184789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600" dirty="0">
                <a:latin typeface="Calibri" panose="020F0502020204030204" pitchFamily="34" charset="0"/>
                <a:cs typeface="Calibri" panose="020F0502020204030204" pitchFamily="34" charset="0"/>
              </a:rPr>
              <a:t>Negative 	1 – 3</a:t>
            </a:r>
          </a:p>
          <a:p>
            <a:pPr algn="ctr"/>
            <a:r>
              <a:rPr lang="en-GB" sz="1600" dirty="0">
                <a:latin typeface="Calibri" panose="020F0502020204030204" pitchFamily="34" charset="0"/>
                <a:cs typeface="Calibri" panose="020F0502020204030204" pitchFamily="34" charset="0"/>
              </a:rPr>
              <a:t>Neutral 	4 – 6</a:t>
            </a:r>
          </a:p>
          <a:p>
            <a:pPr algn="ctr"/>
            <a:r>
              <a:rPr lang="en-GB" sz="1600" dirty="0">
                <a:latin typeface="Calibri" panose="020F0502020204030204" pitchFamily="34" charset="0"/>
                <a:cs typeface="Calibri" panose="020F0502020204030204" pitchFamily="34" charset="0"/>
              </a:rPr>
              <a:t>Positive 	7 – 9</a:t>
            </a:r>
          </a:p>
        </p:txBody>
      </p:sp>
    </p:spTree>
    <p:extLst>
      <p:ext uri="{BB962C8B-B14F-4D97-AF65-F5344CB8AC3E}">
        <p14:creationId xmlns:p14="http://schemas.microsoft.com/office/powerpoint/2010/main" val="948402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6"/>
</p:tagLst>
</file>

<file path=ppt/theme/theme1.xml><?xml version="1.0" encoding="utf-8"?>
<a:theme xmlns:a="http://schemas.openxmlformats.org/drawingml/2006/main" name="Modello CIMA_solo CI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Modello CIMA_solo CIMA</Template>
  <TotalTime>0</TotalTime>
  <Words>7456</Words>
  <Application>Microsoft Office PowerPoint</Application>
  <PresentationFormat>Widescreen</PresentationFormat>
  <Paragraphs>530</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Courier New</vt:lpstr>
      <vt:lpstr>Garamond</vt:lpstr>
      <vt:lpstr>Symbol</vt:lpstr>
      <vt:lpstr>Times New Roman</vt:lpstr>
      <vt:lpstr>Trebuchet MS</vt:lpstr>
      <vt:lpstr>Wingdings</vt:lpstr>
      <vt:lpstr>Modello CIMA_solo CIMA</vt:lpstr>
      <vt:lpstr>Governmental Financial Resilience   – A European Perspective</vt:lpstr>
      <vt:lpstr>AGENDA</vt:lpstr>
      <vt:lpstr>1. Research on Governmental Financial Resilience</vt:lpstr>
      <vt:lpstr>1. Research on Governmental Financial Resilience</vt:lpstr>
      <vt:lpstr>1. Research on Governmental Financial Resilience</vt:lpstr>
      <vt:lpstr>1. Research on Governmental Financial Resilience</vt:lpstr>
      <vt:lpstr>2. The Framework and Dimensions of  Governmental Financial Resilience</vt:lpstr>
      <vt:lpstr>2. The Framework and Dimensions of  Governmental Financial Resilience</vt:lpstr>
      <vt:lpstr>2. The Framework and Dimensions of  Governmental Financial Resilience</vt:lpstr>
      <vt:lpstr>2. The Framework and Dimensions of  Governmental Financial Resilience</vt:lpstr>
      <vt:lpstr>2. The Framework and Dimensions of  Governmental Financial Resilience</vt:lpstr>
      <vt:lpstr>2. The Framework and Dimensions of  Governmental Financial Resilience</vt:lpstr>
      <vt:lpstr>2. The Framework and Dimensions of  Governmental Financial Resilience</vt:lpstr>
      <vt:lpstr>2. The Framework and Dimensions of  Governmental Financial Resilience</vt:lpstr>
      <vt:lpstr>2. The Framework and Dimensions of  Governmental Financial Resilience</vt:lpstr>
      <vt:lpstr>2. The Framework and Dimensions of  Governmental Financial Resilience</vt:lpstr>
      <vt:lpstr>2. The Framework and Dimensions of  Governmental Financial Resilience</vt:lpstr>
      <vt:lpstr>2. The Framework and Dimensions of  Governmental Financial Resilience</vt:lpstr>
      <vt:lpstr>2. The Framework and Dimensions of  Governmental Financial Resilience</vt:lpstr>
      <vt:lpstr>2. The Framework and Dimensions of  Governmental Financial Resilience</vt:lpstr>
      <vt:lpstr>2. The Framework and Dimensions of  Governmental Financial Resilience</vt:lpstr>
      <vt:lpstr>3. Patterns and Consequences of  Governmental Financial Resilience</vt:lpstr>
      <vt:lpstr>3. Patterns and Consequences of  Governmental Financial Resilience</vt:lpstr>
      <vt:lpstr>3. Patterns and Consequences of  Governmental Financial Resilience</vt:lpstr>
      <vt:lpstr>3. Patterns and Consequences of  Governmental Financial Resilience</vt:lpstr>
      <vt:lpstr>3. Patterns and Consequences of  Governmental Financial Resilience</vt:lpstr>
      <vt:lpstr>3. Patterns and Consequences of  Governmental Financial Resilience</vt:lpstr>
      <vt:lpstr>3. Patterns and Consequences of Governmental Financial Resilience</vt:lpstr>
      <vt:lpstr>3. Patterns and Consequences  of Governmental Financial Resilience</vt:lpstr>
      <vt:lpstr>3. Patterns and Consequences of Governmental Financial Resilience</vt:lpstr>
      <vt:lpstr>3. Patterns and Consequences of Governmental Financial Resilience</vt:lpstr>
      <vt:lpstr>4. Reflections</vt:lpstr>
      <vt:lpstr>4. Reflections – Governmental Financial Resilience Toolkit</vt:lpstr>
      <vt:lpstr>References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Carmela Barbera</dc:creator>
  <cp:lastModifiedBy>Sullivan, Linda</cp:lastModifiedBy>
  <cp:revision>479</cp:revision>
  <cp:lastPrinted>2020-07-06T08:05:24Z</cp:lastPrinted>
  <dcterms:created xsi:type="dcterms:W3CDTF">2017-07-23T06:07:53Z</dcterms:created>
  <dcterms:modified xsi:type="dcterms:W3CDTF">2021-11-18T10:42:14Z</dcterms:modified>
</cp:coreProperties>
</file>