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1" r:id="rId2"/>
    <p:sldId id="352" r:id="rId3"/>
    <p:sldId id="303" r:id="rId4"/>
    <p:sldId id="390" r:id="rId5"/>
    <p:sldId id="392" r:id="rId6"/>
    <p:sldId id="393" r:id="rId7"/>
    <p:sldId id="849" r:id="rId8"/>
    <p:sldId id="353" r:id="rId9"/>
    <p:sldId id="845" r:id="rId10"/>
    <p:sldId id="846" r:id="rId11"/>
    <p:sldId id="85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07798E-2EF7-46B8-866A-A56F9F6E484E}" v="1" dt="2021-12-13T20:43:55.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1" d="100"/>
          <a:sy n="41" d="100"/>
        </p:scale>
        <p:origin x="80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Foglio1!$B$1</c:f>
              <c:strCache>
                <c:ptCount val="1"/>
                <c:pt idx="0">
                  <c:v>Serie 1</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Foglio1!$B$2:$B$7</c:f>
              <c:numCache>
                <c:formatCode>General</c:formatCode>
                <c:ptCount val="6"/>
                <c:pt idx="0">
                  <c:v>3</c:v>
                </c:pt>
                <c:pt idx="1">
                  <c:v>3</c:v>
                </c:pt>
                <c:pt idx="2">
                  <c:v>1</c:v>
                </c:pt>
                <c:pt idx="3">
                  <c:v>3</c:v>
                </c:pt>
                <c:pt idx="4">
                  <c:v>3</c:v>
                </c:pt>
                <c:pt idx="5">
                  <c:v>3</c:v>
                </c:pt>
              </c:numCache>
            </c:numRef>
          </c:val>
          <c:smooth val="0"/>
          <c:extLst>
            <c:ext xmlns:c16="http://schemas.microsoft.com/office/drawing/2014/chart" uri="{C3380CC4-5D6E-409C-BE32-E72D297353CC}">
              <c16:uniqueId val="{00000000-DC2F-4915-B635-FB60F1848190}"/>
            </c:ext>
          </c:extLst>
        </c:ser>
        <c:ser>
          <c:idx val="1"/>
          <c:order val="1"/>
          <c:tx>
            <c:strRef>
              <c:f>Foglio1!$C$1</c:f>
              <c:strCache>
                <c:ptCount val="1"/>
                <c:pt idx="0">
                  <c:v>Colonna1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Foglio1!$C$2:$C$7</c:f>
              <c:numCache>
                <c:formatCode>General</c:formatCode>
                <c:ptCount val="6"/>
              </c:numCache>
            </c:numRef>
          </c:val>
          <c:smooth val="0"/>
          <c:extLst>
            <c:ext xmlns:c16="http://schemas.microsoft.com/office/drawing/2014/chart" uri="{C3380CC4-5D6E-409C-BE32-E72D297353CC}">
              <c16:uniqueId val="{00000001-DC2F-4915-B635-FB60F1848190}"/>
            </c:ext>
          </c:extLst>
        </c:ser>
        <c:ser>
          <c:idx val="2"/>
          <c:order val="2"/>
          <c:tx>
            <c:strRef>
              <c:f>Foglio1!$D$1</c:f>
              <c:strCache>
                <c:ptCount val="1"/>
                <c:pt idx="0">
                  <c:v>Colonna2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Foglio1!$D$2:$D$7</c:f>
              <c:numCache>
                <c:formatCode>General</c:formatCode>
                <c:ptCount val="6"/>
              </c:numCache>
            </c:numRef>
          </c:val>
          <c:smooth val="0"/>
          <c:extLst>
            <c:ext xmlns:c16="http://schemas.microsoft.com/office/drawing/2014/chart" uri="{C3380CC4-5D6E-409C-BE32-E72D297353CC}">
              <c16:uniqueId val="{00000002-DC2F-4915-B635-FB60F1848190}"/>
            </c:ext>
          </c:extLst>
        </c:ser>
        <c:dLbls>
          <c:showLegendKey val="0"/>
          <c:showVal val="0"/>
          <c:showCatName val="0"/>
          <c:showSerName val="0"/>
          <c:showPercent val="0"/>
          <c:showBubbleSize val="0"/>
        </c:dLbls>
        <c:marker val="1"/>
        <c:smooth val="0"/>
        <c:axId val="493393504"/>
        <c:axId val="493397440"/>
      </c:lineChart>
      <c:catAx>
        <c:axId val="493393504"/>
        <c:scaling>
          <c:orientation val="minMax"/>
        </c:scaling>
        <c:delete val="1"/>
        <c:axPos val="b"/>
        <c:numFmt formatCode="General" sourceLinked="1"/>
        <c:majorTickMark val="none"/>
        <c:minorTickMark val="none"/>
        <c:tickLblPos val="nextTo"/>
        <c:crossAx val="493397440"/>
        <c:crosses val="autoZero"/>
        <c:auto val="1"/>
        <c:lblAlgn val="ctr"/>
        <c:lblOffset val="100"/>
        <c:noMultiLvlLbl val="0"/>
      </c:catAx>
      <c:valAx>
        <c:axId val="493397440"/>
        <c:scaling>
          <c:orientation val="minMax"/>
          <c:max val="8"/>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93393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Foglio1!$B$1</c:f>
              <c:strCache>
                <c:ptCount val="1"/>
                <c:pt idx="0">
                  <c:v>Serie 1</c:v>
                </c:pt>
              </c:strCache>
            </c:strRef>
          </c:tx>
          <c:spPr>
            <a:ln w="38100" cap="rnd">
              <a:solidFill>
                <a:srgbClr val="7030A0"/>
              </a:solidFill>
              <a:round/>
            </a:ln>
            <a:effectLst/>
          </c:spPr>
          <c:marker>
            <c:symbol val="circle"/>
            <c:size val="5"/>
            <c:spPr>
              <a:solidFill>
                <a:srgbClr val="7030A0"/>
              </a:solidFill>
              <a:ln w="9525">
                <a:solidFill>
                  <a:srgbClr val="7030A0"/>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Foglio1!$B$2:$B$7</c:f>
              <c:numCache>
                <c:formatCode>General</c:formatCode>
                <c:ptCount val="6"/>
                <c:pt idx="0">
                  <c:v>3</c:v>
                </c:pt>
                <c:pt idx="1">
                  <c:v>3</c:v>
                </c:pt>
                <c:pt idx="2">
                  <c:v>2</c:v>
                </c:pt>
                <c:pt idx="3">
                  <c:v>5</c:v>
                </c:pt>
                <c:pt idx="4">
                  <c:v>6</c:v>
                </c:pt>
                <c:pt idx="5">
                  <c:v>7</c:v>
                </c:pt>
              </c:numCache>
            </c:numRef>
          </c:val>
          <c:smooth val="0"/>
          <c:extLst>
            <c:ext xmlns:c16="http://schemas.microsoft.com/office/drawing/2014/chart" uri="{C3380CC4-5D6E-409C-BE32-E72D297353CC}">
              <c16:uniqueId val="{00000000-23A2-42E5-A315-391D75F92090}"/>
            </c:ext>
          </c:extLst>
        </c:ser>
        <c:ser>
          <c:idx val="1"/>
          <c:order val="1"/>
          <c:tx>
            <c:strRef>
              <c:f>Foglio1!$C$1</c:f>
              <c:strCache>
                <c:ptCount val="1"/>
                <c:pt idx="0">
                  <c:v>Colonna1</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Foglio1!$C$2:$C$7</c:f>
              <c:numCache>
                <c:formatCode>General</c:formatCode>
                <c:ptCount val="6"/>
              </c:numCache>
            </c:numRef>
          </c:val>
          <c:smooth val="0"/>
          <c:extLst>
            <c:ext xmlns:c16="http://schemas.microsoft.com/office/drawing/2014/chart" uri="{C3380CC4-5D6E-409C-BE32-E72D297353CC}">
              <c16:uniqueId val="{00000001-23A2-42E5-A315-391D75F92090}"/>
            </c:ext>
          </c:extLst>
        </c:ser>
        <c:ser>
          <c:idx val="2"/>
          <c:order val="2"/>
          <c:tx>
            <c:strRef>
              <c:f>Foglio1!$D$1</c:f>
              <c:strCache>
                <c:ptCount val="1"/>
                <c:pt idx="0">
                  <c:v>Colonna2</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Foglio1!$A$2:$A$7</c:f>
              <c:numCache>
                <c:formatCode>General</c:formatCode>
                <c:ptCount val="6"/>
                <c:pt idx="0">
                  <c:v>1</c:v>
                </c:pt>
                <c:pt idx="1">
                  <c:v>2</c:v>
                </c:pt>
                <c:pt idx="2">
                  <c:v>3</c:v>
                </c:pt>
                <c:pt idx="3">
                  <c:v>4</c:v>
                </c:pt>
                <c:pt idx="4">
                  <c:v>5</c:v>
                </c:pt>
                <c:pt idx="5">
                  <c:v>6</c:v>
                </c:pt>
              </c:numCache>
            </c:numRef>
          </c:cat>
          <c:val>
            <c:numRef>
              <c:f>Foglio1!$D$2:$D$7</c:f>
              <c:numCache>
                <c:formatCode>General</c:formatCode>
                <c:ptCount val="6"/>
              </c:numCache>
            </c:numRef>
          </c:val>
          <c:smooth val="0"/>
          <c:extLst>
            <c:ext xmlns:c16="http://schemas.microsoft.com/office/drawing/2014/chart" uri="{C3380CC4-5D6E-409C-BE32-E72D297353CC}">
              <c16:uniqueId val="{00000002-23A2-42E5-A315-391D75F92090}"/>
            </c:ext>
          </c:extLst>
        </c:ser>
        <c:dLbls>
          <c:showLegendKey val="0"/>
          <c:showVal val="0"/>
          <c:showCatName val="0"/>
          <c:showSerName val="0"/>
          <c:showPercent val="0"/>
          <c:showBubbleSize val="0"/>
        </c:dLbls>
        <c:marker val="1"/>
        <c:smooth val="0"/>
        <c:axId val="493393504"/>
        <c:axId val="493397440"/>
      </c:lineChart>
      <c:catAx>
        <c:axId val="493393504"/>
        <c:scaling>
          <c:orientation val="minMax"/>
        </c:scaling>
        <c:delete val="1"/>
        <c:axPos val="b"/>
        <c:numFmt formatCode="General" sourceLinked="1"/>
        <c:majorTickMark val="none"/>
        <c:minorTickMark val="none"/>
        <c:tickLblPos val="nextTo"/>
        <c:crossAx val="493397440"/>
        <c:crosses val="autoZero"/>
        <c:auto val="1"/>
        <c:lblAlgn val="ctr"/>
        <c:lblOffset val="100"/>
        <c:noMultiLvlLbl val="0"/>
      </c:catAx>
      <c:valAx>
        <c:axId val="49339744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93393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4F2D56-92E2-41B5-A408-5C3237956FE5}" type="datetimeFigureOut">
              <a:rPr lang="en-GB" smtClean="0"/>
              <a:t>17/01/2022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60DEA-B92F-434F-B4AD-5CCE415298FF}" type="slidenum">
              <a:rPr lang="en-GB" smtClean="0"/>
              <a:t>‹#›</a:t>
            </a:fld>
            <a:endParaRPr lang="en-GB"/>
          </a:p>
        </p:txBody>
      </p:sp>
    </p:spTree>
    <p:extLst>
      <p:ext uri="{BB962C8B-B14F-4D97-AF65-F5344CB8AC3E}">
        <p14:creationId xmlns:p14="http://schemas.microsoft.com/office/powerpoint/2010/main" val="767543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 y="746125"/>
            <a:ext cx="6629400" cy="3729038"/>
          </a:xfrm>
        </p:spPr>
      </p:sp>
      <p:sp>
        <p:nvSpPr>
          <p:cNvPr id="3" name="Notizenplatzhalter 2"/>
          <p:cNvSpPr>
            <a:spLocks noGrp="1"/>
          </p:cNvSpPr>
          <p:nvPr>
            <p:ph type="body" idx="1"/>
          </p:nvPr>
        </p:nvSpPr>
        <p:spPr/>
        <p:txBody>
          <a:bodyPr>
            <a:normAutofit/>
          </a:bodyPr>
          <a:lstStyle/>
          <a:p>
            <a:r>
              <a:rPr lang="de-DE" dirty="0"/>
              <a:t>Rebecca</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25EA8-DF11-4BDC-834D-6C8FDE6A1D6E}"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930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Ileana</a:t>
            </a:r>
          </a:p>
          <a:p>
            <a:endParaRPr lang="de-DE" dirty="0"/>
          </a:p>
          <a:p>
            <a:r>
              <a:rPr lang="de-DE" dirty="0"/>
              <a:t>The survey you have filled out is </a:t>
            </a:r>
          </a:p>
          <a:p>
            <a:pPr lvl="1"/>
            <a:r>
              <a:rPr lang="de-DE" dirty="0"/>
              <a:t>the self-assessment part of the toolkit</a:t>
            </a:r>
          </a:p>
          <a:p>
            <a:pPr lvl="1"/>
            <a:r>
              <a:rPr lang="de-DE" dirty="0"/>
              <a:t>a further development of the Financial Resilience Toolkit </a:t>
            </a:r>
          </a:p>
          <a:p>
            <a:pPr lvl="2"/>
            <a:r>
              <a:rPr lang="de-DE" dirty="0"/>
              <a:t>developed and refined based on qualitative and quantitative research, </a:t>
            </a:r>
          </a:p>
          <a:p>
            <a:pPr lvl="2"/>
            <a:r>
              <a:rPr lang="de-DE" dirty="0"/>
              <a:t>in an international collaborative effort, </a:t>
            </a:r>
          </a:p>
          <a:p>
            <a:pPr lvl="2"/>
            <a:r>
              <a:rPr lang="de-DE" dirty="0"/>
              <a:t>Partly funded by CIMA Charitable Trust Fund</a:t>
            </a:r>
          </a:p>
          <a:p>
            <a:pPr lvl="2"/>
            <a:endParaRPr lang="de-DE" dirty="0"/>
          </a:p>
          <a:p>
            <a:r>
              <a:rPr lang="en-US" dirty="0"/>
              <a:t>Sensemaking thus involves not merely interpretation and meaning production but the active authoring of the situations in which reflexive actors are embedded and are attempting to comprehend</a:t>
            </a:r>
          </a:p>
          <a:p>
            <a:endParaRPr lang="en-US" dirty="0"/>
          </a:p>
          <a:p>
            <a:r>
              <a:rPr lang="en-US" dirty="0"/>
              <a:t>People engage in partially overlapping processes in which they construct ‘realities’ and then retrospectively make sense of them in a continuing dialogue of discovery and invention. Sensemaking occurs in three sets of interweaving processes: (</a:t>
            </a:r>
            <a:r>
              <a:rPr lang="en-US" dirty="0" err="1"/>
              <a:t>i</a:t>
            </a:r>
            <a:r>
              <a:rPr lang="en-US" dirty="0"/>
              <a:t>) the perception of cues (noticing), (ii) making interpretations and (iii) engaging in action (</a:t>
            </a:r>
            <a:r>
              <a:rPr lang="en-US" dirty="0" err="1"/>
              <a:t>Maitlis</a:t>
            </a:r>
            <a:r>
              <a:rPr lang="en-US" dirty="0"/>
              <a:t> &amp; Christianson, 2014)</a:t>
            </a:r>
            <a:endParaRPr lang="de-DE" dirty="0"/>
          </a:p>
          <a:p>
            <a:pPr lvl="2"/>
            <a:endParaRPr lang="de-D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25EA8-DF11-4BDC-834D-6C8FDE6A1D6E}"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985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We</a:t>
            </a:r>
            <a:r>
              <a:rPr lang="de-DE" dirty="0"/>
              <a:t> also </a:t>
            </a:r>
            <a:r>
              <a:rPr lang="de-DE" dirty="0" err="1"/>
              <a:t>looked</a:t>
            </a:r>
            <a:r>
              <a:rPr lang="de-DE" dirty="0"/>
              <a:t> at </a:t>
            </a:r>
            <a:r>
              <a:rPr lang="de-DE" dirty="0" err="1"/>
              <a:t>the</a:t>
            </a:r>
            <a:r>
              <a:rPr lang="de-DE" baseline="0" dirty="0"/>
              <a:t> </a:t>
            </a:r>
            <a:r>
              <a:rPr lang="de-DE" baseline="0" dirty="0" err="1"/>
              <a:t>consequences</a:t>
            </a:r>
            <a:r>
              <a:rPr lang="de-DE" baseline="0" dirty="0"/>
              <a:t> of GFR and </a:t>
            </a:r>
            <a:r>
              <a:rPr lang="de-DE" baseline="0" dirty="0" err="1"/>
              <a:t>here</a:t>
            </a:r>
            <a:r>
              <a:rPr lang="de-DE" baseline="0" dirty="0"/>
              <a:t> </a:t>
            </a:r>
            <a:r>
              <a:rPr lang="de-DE" baseline="0" dirty="0" err="1"/>
              <a:t>we</a:t>
            </a:r>
            <a:r>
              <a:rPr lang="de-DE" baseline="0" dirty="0"/>
              <a:t> </a:t>
            </a:r>
            <a:r>
              <a:rPr lang="de-DE" baseline="0" dirty="0" err="1"/>
              <a:t>were</a:t>
            </a:r>
            <a:r>
              <a:rPr lang="de-DE" baseline="0" dirty="0"/>
              <a:t> </a:t>
            </a:r>
            <a:r>
              <a:rPr lang="de-DE" baseline="0" dirty="0" err="1"/>
              <a:t>particularly</a:t>
            </a:r>
            <a:r>
              <a:rPr lang="de-DE" baseline="0" dirty="0"/>
              <a:t> </a:t>
            </a:r>
            <a:r>
              <a:rPr lang="de-DE" baseline="0" dirty="0" err="1"/>
              <a:t>interestid</a:t>
            </a:r>
            <a:r>
              <a:rPr lang="de-DE" baseline="0" dirty="0"/>
              <a:t> in </a:t>
            </a:r>
            <a:r>
              <a:rPr lang="de-DE" baseline="0" dirty="0" err="1"/>
              <a:t>exploring</a:t>
            </a:r>
            <a:r>
              <a:rPr lang="de-DE" baseline="0" dirty="0"/>
              <a:t> </a:t>
            </a:r>
            <a:r>
              <a:rPr lang="de-DE" baseline="0" dirty="0" err="1"/>
              <a:t>how</a:t>
            </a:r>
            <a:r>
              <a:rPr lang="de-DE" baseline="0" dirty="0"/>
              <a:t> different </a:t>
            </a:r>
            <a:r>
              <a:rPr lang="de-DE" baseline="0" dirty="0" err="1"/>
              <a:t>dimensions</a:t>
            </a:r>
            <a:r>
              <a:rPr lang="de-DE" baseline="0" dirty="0"/>
              <a:t> of </a:t>
            </a:r>
            <a:r>
              <a:rPr lang="de-DE" baseline="0" dirty="0" err="1"/>
              <a:t>the</a:t>
            </a:r>
            <a:r>
              <a:rPr lang="de-DE" baseline="0" dirty="0"/>
              <a:t> </a:t>
            </a:r>
            <a:r>
              <a:rPr lang="de-DE" baseline="0" dirty="0" err="1"/>
              <a:t>resilience</a:t>
            </a:r>
            <a:r>
              <a:rPr lang="de-DE" baseline="0" dirty="0"/>
              <a:t> </a:t>
            </a:r>
            <a:r>
              <a:rPr lang="de-DE" baseline="0" dirty="0" err="1"/>
              <a:t>framework</a:t>
            </a:r>
            <a:r>
              <a:rPr lang="de-DE" baseline="0" dirty="0"/>
              <a:t> </a:t>
            </a:r>
            <a:r>
              <a:rPr lang="de-DE" baseline="0" dirty="0" err="1"/>
              <a:t>influence</a:t>
            </a:r>
            <a:r>
              <a:rPr lang="de-DE" baseline="0" dirty="0"/>
              <a:t> </a:t>
            </a:r>
            <a:r>
              <a:rPr lang="de-DE" baseline="0" dirty="0" err="1"/>
              <a:t>the</a:t>
            </a:r>
            <a:r>
              <a:rPr lang="de-DE" baseline="0" dirty="0"/>
              <a:t> </a:t>
            </a:r>
            <a:r>
              <a:rPr lang="de-DE" baseline="0" dirty="0" err="1"/>
              <a:t>strategies</a:t>
            </a:r>
            <a:r>
              <a:rPr lang="de-DE" baseline="0" dirty="0"/>
              <a:t> </a:t>
            </a:r>
            <a:r>
              <a:rPr lang="de-DE" baseline="0" dirty="0" err="1"/>
              <a:t>local</a:t>
            </a:r>
            <a:r>
              <a:rPr lang="de-DE" baseline="0" dirty="0"/>
              <a:t> </a:t>
            </a:r>
            <a:r>
              <a:rPr lang="de-DE" baseline="0" dirty="0" err="1"/>
              <a:t>governments</a:t>
            </a:r>
            <a:r>
              <a:rPr lang="de-DE" baseline="0" dirty="0"/>
              <a:t> </a:t>
            </a:r>
            <a:r>
              <a:rPr lang="de-DE" baseline="0" dirty="0" err="1"/>
              <a:t>used</a:t>
            </a:r>
            <a:r>
              <a:rPr lang="de-DE" baseline="0" dirty="0"/>
              <a:t> </a:t>
            </a:r>
            <a:r>
              <a:rPr lang="de-DE" baseline="0" dirty="0" err="1"/>
              <a:t>for</a:t>
            </a:r>
            <a:r>
              <a:rPr lang="de-DE" baseline="0" dirty="0"/>
              <a:t> </a:t>
            </a:r>
            <a:r>
              <a:rPr lang="de-DE" baseline="0" dirty="0" err="1"/>
              <a:t>reposnding</a:t>
            </a:r>
            <a:r>
              <a:rPr lang="de-DE" baseline="0" dirty="0"/>
              <a:t> </a:t>
            </a:r>
            <a:r>
              <a:rPr lang="de-DE" baseline="0" dirty="0" err="1"/>
              <a:t>to</a:t>
            </a:r>
            <a:r>
              <a:rPr lang="de-DE" baseline="0" dirty="0"/>
              <a:t> </a:t>
            </a:r>
            <a:r>
              <a:rPr lang="de-DE" baseline="0" dirty="0" err="1"/>
              <a:t>schocks</a:t>
            </a:r>
            <a:r>
              <a:rPr lang="de-DE" baseline="0" dirty="0"/>
              <a:t> and </a:t>
            </a:r>
            <a:r>
              <a:rPr lang="de-DE" baseline="0" dirty="0" err="1"/>
              <a:t>ciris</a:t>
            </a:r>
            <a:r>
              <a:rPr lang="de-DE" baseline="0" dirty="0"/>
              <a:t>..</a:t>
            </a:r>
          </a:p>
          <a:p>
            <a:r>
              <a:rPr lang="de-DE" baseline="0" dirty="0" err="1"/>
              <a:t>Here</a:t>
            </a:r>
            <a:r>
              <a:rPr lang="de-DE" baseline="0" dirty="0"/>
              <a:t> </a:t>
            </a:r>
            <a:r>
              <a:rPr lang="de-DE" baseline="0" dirty="0" err="1"/>
              <a:t>we</a:t>
            </a:r>
            <a:r>
              <a:rPr lang="de-DE" baseline="0" dirty="0"/>
              <a:t> </a:t>
            </a:r>
            <a:r>
              <a:rPr lang="de-DE" baseline="0" dirty="0" err="1"/>
              <a:t>differentiated</a:t>
            </a:r>
            <a:r>
              <a:rPr lang="de-DE" baseline="0" dirty="0"/>
              <a:t> </a:t>
            </a:r>
            <a:r>
              <a:rPr lang="de-DE" baseline="0" dirty="0" err="1"/>
              <a:t>between</a:t>
            </a:r>
            <a:r>
              <a:rPr lang="de-DE" baseline="0" dirty="0"/>
              <a:t>  </a:t>
            </a:r>
            <a:r>
              <a:rPr lang="de-DE" baseline="0" dirty="0" err="1"/>
              <a:t>bouncing</a:t>
            </a:r>
            <a:r>
              <a:rPr lang="de-DE" baseline="0" dirty="0"/>
              <a:t> </a:t>
            </a:r>
            <a:r>
              <a:rPr lang="de-DE" baseline="0" dirty="0" err="1"/>
              <a:t>bakc</a:t>
            </a:r>
            <a:r>
              <a:rPr lang="de-DE" baseline="0" dirty="0"/>
              <a:t> and </a:t>
            </a:r>
            <a:r>
              <a:rPr lang="de-DE" baseline="0" dirty="0" err="1"/>
              <a:t>bouncing</a:t>
            </a:r>
            <a:r>
              <a:rPr lang="de-DE" baseline="0" dirty="0"/>
              <a:t> </a:t>
            </a:r>
            <a:r>
              <a:rPr lang="de-DE" baseline="0" dirty="0" err="1"/>
              <a:t>forward</a:t>
            </a:r>
            <a:r>
              <a:rPr lang="de-DE" baseline="0" dirty="0"/>
              <a:t> </a:t>
            </a:r>
            <a:r>
              <a:rPr lang="de-DE" baseline="0" dirty="0" err="1"/>
              <a:t>strategies</a:t>
            </a:r>
            <a:r>
              <a:rPr lang="de-DE" baseline="0" dirty="0"/>
              <a:t>. </a:t>
            </a:r>
            <a:r>
              <a:rPr lang="de-DE" baseline="0" dirty="0" err="1"/>
              <a:t>While</a:t>
            </a:r>
            <a:r>
              <a:rPr lang="de-DE" baseline="0" dirty="0"/>
              <a:t> </a:t>
            </a:r>
            <a:r>
              <a:rPr lang="de-DE" baseline="0" dirty="0" err="1"/>
              <a:t>bouncing</a:t>
            </a:r>
            <a:r>
              <a:rPr lang="de-DE" baseline="0" dirty="0"/>
              <a:t> back </a:t>
            </a:r>
            <a:r>
              <a:rPr lang="de-DE" baseline="0" dirty="0" err="1"/>
              <a:t>strategies</a:t>
            </a:r>
            <a:r>
              <a:rPr lang="de-DE" baseline="0" dirty="0"/>
              <a:t> </a:t>
            </a:r>
            <a:r>
              <a:rPr lang="de-DE" baseline="0" dirty="0" err="1"/>
              <a:t>is</a:t>
            </a:r>
            <a:r>
              <a:rPr lang="de-DE" baseline="0" dirty="0"/>
              <a:t> </a:t>
            </a:r>
            <a:r>
              <a:rPr lang="de-DE" baseline="0" dirty="0" err="1"/>
              <a:t>about</a:t>
            </a:r>
            <a:r>
              <a:rPr lang="de-DE" baseline="0" dirty="0"/>
              <a:t> XYZ, </a:t>
            </a:r>
            <a:r>
              <a:rPr lang="de-DE" baseline="0" dirty="0" err="1"/>
              <a:t>bounicng</a:t>
            </a:r>
            <a:r>
              <a:rPr lang="de-DE" baseline="0" dirty="0"/>
              <a:t> </a:t>
            </a:r>
            <a:r>
              <a:rPr lang="de-DE" baseline="0" dirty="0" err="1"/>
              <a:t>forward</a:t>
            </a:r>
            <a:r>
              <a:rPr lang="de-DE" baseline="0" dirty="0"/>
              <a:t> </a:t>
            </a:r>
            <a:r>
              <a:rPr lang="de-DE" baseline="0" dirty="0" err="1"/>
              <a:t>strategies</a:t>
            </a:r>
            <a:r>
              <a:rPr lang="de-DE" baseline="0" dirty="0"/>
              <a:t> …….</a:t>
            </a:r>
          </a:p>
        </p:txBody>
      </p:sp>
      <p:sp>
        <p:nvSpPr>
          <p:cNvPr id="4" name="Foliennummernplatzhalter 3"/>
          <p:cNvSpPr>
            <a:spLocks noGrp="1"/>
          </p:cNvSpPr>
          <p:nvPr>
            <p:ph type="sldNum" sz="quarter" idx="10"/>
          </p:nvPr>
        </p:nvSpPr>
        <p:spPr/>
        <p:txBody>
          <a:bodyPr/>
          <a:lstStyle/>
          <a:p>
            <a:fld id="{83525EA8-DF11-4BDC-834D-6C8FDE6A1D6E}" type="slidenum">
              <a:rPr lang="it-IT" smtClean="0"/>
              <a:pPr/>
              <a:t>4</a:t>
            </a:fld>
            <a:endParaRPr lang="it-IT"/>
          </a:p>
        </p:txBody>
      </p:sp>
    </p:spTree>
    <p:extLst>
      <p:ext uri="{BB962C8B-B14F-4D97-AF65-F5344CB8AC3E}">
        <p14:creationId xmlns:p14="http://schemas.microsoft.com/office/powerpoint/2010/main" val="277442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a:t>For exploring this</a:t>
            </a:r>
            <a:r>
              <a:rPr lang="en-US" baseline="0" dirty="0"/>
              <a:t> issue </a:t>
            </a:r>
            <a:r>
              <a:rPr lang="en-US" dirty="0"/>
              <a:t>In the next step we send out a survey to Italy, Germany and the UK for exploring the role that external shocks, AC and V play in affecting different organizational strategies/responses. Using data from over 500 responses we found that while all types of shocks encourage both bouncing back and bouncing forward </a:t>
            </a:r>
            <a:r>
              <a:rPr lang="en-US" dirty="0" err="1"/>
              <a:t>strategeis</a:t>
            </a:r>
            <a:r>
              <a:rPr lang="en-US" dirty="0"/>
              <a:t>, a high level of financial vulnerability </a:t>
            </a:r>
            <a:r>
              <a:rPr lang="en-US" dirty="0" err="1"/>
              <a:t>ecourages</a:t>
            </a:r>
            <a:r>
              <a:rPr lang="en-US" dirty="0"/>
              <a:t> bouncing back </a:t>
            </a:r>
            <a:r>
              <a:rPr lang="en-US" dirty="0" err="1"/>
              <a:t>strategeis</a:t>
            </a:r>
            <a:r>
              <a:rPr lang="en-US" dirty="0"/>
              <a:t> while discouraging bouncing forward strategies. Moreover, we also found that while AC, and here in particular information exchange) facilitate tie adoption of bouncing forward strategies, they have no association with bouncing back strategies</a:t>
            </a:r>
            <a:endParaRPr lang="de-DE" dirty="0"/>
          </a:p>
        </p:txBody>
      </p:sp>
      <p:sp>
        <p:nvSpPr>
          <p:cNvPr id="4" name="Foliennummernplatzhalter 3"/>
          <p:cNvSpPr>
            <a:spLocks noGrp="1"/>
          </p:cNvSpPr>
          <p:nvPr>
            <p:ph type="sldNum" sz="quarter" idx="5"/>
          </p:nvPr>
        </p:nvSpPr>
        <p:spPr/>
        <p:txBody>
          <a:bodyPr/>
          <a:lstStyle/>
          <a:p>
            <a:fld id="{83525EA8-DF11-4BDC-834D-6C8FDE6A1D6E}" type="slidenum">
              <a:rPr lang="it-IT" smtClean="0"/>
              <a:pPr/>
              <a:t>5</a:t>
            </a:fld>
            <a:endParaRPr lang="it-IT"/>
          </a:p>
        </p:txBody>
      </p:sp>
    </p:spTree>
    <p:extLst>
      <p:ext uri="{BB962C8B-B14F-4D97-AF65-F5344CB8AC3E}">
        <p14:creationId xmlns:p14="http://schemas.microsoft.com/office/powerpoint/2010/main" val="777271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a:t>Using the same dataset we also looked at the relationship of </a:t>
            </a:r>
            <a:r>
              <a:rPr lang="en-US" dirty="0" err="1"/>
              <a:t>vulnerabilites</a:t>
            </a:r>
            <a:r>
              <a:rPr lang="en-US" dirty="0"/>
              <a:t> and capacities with  the performance of local governments. Here we differentiated between financial and non-financial performance. I turned out that financial vulnerability makes a real difference in explaining financial performance. However, only some </a:t>
            </a:r>
            <a:r>
              <a:rPr lang="en-US" dirty="0" err="1"/>
              <a:t>anticpatory</a:t>
            </a:r>
            <a:r>
              <a:rPr lang="en-US" dirty="0"/>
              <a:t> and coping capacities affected this performance dimension, namely monitoring, </a:t>
            </a:r>
            <a:r>
              <a:rPr lang="en-US" dirty="0" err="1"/>
              <a:t>informaitn</a:t>
            </a:r>
            <a:r>
              <a:rPr lang="en-US" dirty="0"/>
              <a:t> sharing and </a:t>
            </a:r>
            <a:r>
              <a:rPr lang="en-US" dirty="0" err="1"/>
              <a:t>rapditiy</a:t>
            </a:r>
            <a:r>
              <a:rPr lang="en-US" dirty="0"/>
              <a:t> of action).  Moving further to the non-financial performance dimension this picture changes. Here we found a </a:t>
            </a:r>
            <a:r>
              <a:rPr lang="en-US" dirty="0" err="1"/>
              <a:t>comparatievely</a:t>
            </a:r>
            <a:r>
              <a:rPr lang="en-US" dirty="0"/>
              <a:t> lower impact of financial vulnerability while the whole range of ac and cc turned out to make a real difference in explaining the non-financial performance of local governments</a:t>
            </a:r>
            <a:endParaRPr lang="de-DE" dirty="0"/>
          </a:p>
        </p:txBody>
      </p:sp>
      <p:sp>
        <p:nvSpPr>
          <p:cNvPr id="4" name="Foliennummernplatzhalter 3"/>
          <p:cNvSpPr>
            <a:spLocks noGrp="1"/>
          </p:cNvSpPr>
          <p:nvPr>
            <p:ph type="sldNum" sz="quarter" idx="5"/>
          </p:nvPr>
        </p:nvSpPr>
        <p:spPr/>
        <p:txBody>
          <a:bodyPr/>
          <a:lstStyle/>
          <a:p>
            <a:fld id="{83525EA8-DF11-4BDC-834D-6C8FDE6A1D6E}" type="slidenum">
              <a:rPr lang="it-IT" smtClean="0"/>
              <a:pPr/>
              <a:t>6</a:t>
            </a:fld>
            <a:endParaRPr lang="it-IT"/>
          </a:p>
        </p:txBody>
      </p:sp>
    </p:spTree>
    <p:extLst>
      <p:ext uri="{BB962C8B-B14F-4D97-AF65-F5344CB8AC3E}">
        <p14:creationId xmlns:p14="http://schemas.microsoft.com/office/powerpoint/2010/main" val="70793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Bernard</a:t>
            </a:r>
          </a:p>
          <a:p>
            <a:endParaRPr lang="it-IT" dirty="0"/>
          </a:p>
          <a:p>
            <a:r>
              <a:rPr lang="it-IT" dirty="0" err="1"/>
              <a:t>Please</a:t>
            </a:r>
            <a:r>
              <a:rPr lang="it-IT" dirty="0"/>
              <a:t> </a:t>
            </a:r>
            <a:r>
              <a:rPr lang="it-IT" dirty="0" err="1"/>
              <a:t>leave</a:t>
            </a:r>
            <a:r>
              <a:rPr lang="it-IT" dirty="0"/>
              <a:t> your </a:t>
            </a:r>
            <a:r>
              <a:rPr lang="it-IT" dirty="0" err="1"/>
              <a:t>answers</a:t>
            </a:r>
            <a:r>
              <a:rPr lang="it-IT" dirty="0"/>
              <a:t> in the chat box, </a:t>
            </a:r>
            <a:r>
              <a:rPr lang="it-IT" dirty="0" err="1"/>
              <a:t>while</a:t>
            </a:r>
            <a:r>
              <a:rPr lang="it-IT" dirty="0"/>
              <a:t> </a:t>
            </a:r>
            <a:r>
              <a:rPr lang="it-IT" dirty="0" err="1"/>
              <a:t>we</a:t>
            </a:r>
            <a:r>
              <a:rPr lang="it-IT" dirty="0"/>
              <a:t> </a:t>
            </a:r>
            <a:r>
              <a:rPr lang="it-IT" dirty="0" err="1"/>
              <a:t>listen</a:t>
            </a:r>
            <a:r>
              <a:rPr lang="it-IT" dirty="0"/>
              <a:t> to </a:t>
            </a:r>
            <a:r>
              <a:rPr lang="it-IT" dirty="0" err="1"/>
              <a:t>contributions</a:t>
            </a:r>
            <a:r>
              <a:rPr lang="it-IT" dirty="0"/>
              <a:t> from </a:t>
            </a:r>
            <a:r>
              <a:rPr lang="it-IT" dirty="0" err="1"/>
              <a:t>other</a:t>
            </a:r>
            <a:r>
              <a:rPr lang="it-IT" dirty="0"/>
              <a:t> </a:t>
            </a:r>
            <a:r>
              <a:rPr lang="it-IT" dirty="0" err="1"/>
              <a:t>participants</a:t>
            </a:r>
            <a:r>
              <a:rPr lang="it-IT"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25EA8-DF11-4BDC-834D-6C8FDE6A1D6E}"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1692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Bernard</a:t>
            </a:r>
          </a:p>
          <a:p>
            <a:endParaRPr lang="it-IT" dirty="0"/>
          </a:p>
          <a:p>
            <a:r>
              <a:rPr lang="it-IT" dirty="0" err="1"/>
              <a:t>Please</a:t>
            </a:r>
            <a:r>
              <a:rPr lang="it-IT" dirty="0"/>
              <a:t> </a:t>
            </a:r>
            <a:r>
              <a:rPr lang="it-IT" dirty="0" err="1"/>
              <a:t>leave</a:t>
            </a:r>
            <a:r>
              <a:rPr lang="it-IT" dirty="0"/>
              <a:t> your </a:t>
            </a:r>
            <a:r>
              <a:rPr lang="it-IT" dirty="0" err="1"/>
              <a:t>answers</a:t>
            </a:r>
            <a:r>
              <a:rPr lang="it-IT" dirty="0"/>
              <a:t> in the chat box, </a:t>
            </a:r>
            <a:r>
              <a:rPr lang="it-IT" dirty="0" err="1"/>
              <a:t>while</a:t>
            </a:r>
            <a:r>
              <a:rPr lang="it-IT" dirty="0"/>
              <a:t> </a:t>
            </a:r>
            <a:r>
              <a:rPr lang="it-IT" dirty="0" err="1"/>
              <a:t>we</a:t>
            </a:r>
            <a:r>
              <a:rPr lang="it-IT" dirty="0"/>
              <a:t> </a:t>
            </a:r>
            <a:r>
              <a:rPr lang="it-IT" dirty="0" err="1"/>
              <a:t>listen</a:t>
            </a:r>
            <a:r>
              <a:rPr lang="it-IT" dirty="0"/>
              <a:t> to </a:t>
            </a:r>
            <a:r>
              <a:rPr lang="it-IT" dirty="0" err="1"/>
              <a:t>contributions</a:t>
            </a:r>
            <a:r>
              <a:rPr lang="it-IT" dirty="0"/>
              <a:t> from </a:t>
            </a:r>
            <a:r>
              <a:rPr lang="it-IT" dirty="0" err="1"/>
              <a:t>other</a:t>
            </a:r>
            <a:r>
              <a:rPr lang="it-IT" dirty="0"/>
              <a:t> </a:t>
            </a:r>
            <a:r>
              <a:rPr lang="it-IT" dirty="0" err="1"/>
              <a:t>participants</a:t>
            </a:r>
            <a:r>
              <a:rPr lang="it-IT"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525EA8-DF11-4BDC-834D-6C8FDE6A1D6E}"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567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E5E72-2363-45F9-879E-D1AFEB4477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12672A-2685-46EA-BE67-755A1D208E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924717-F275-4C9B-9A2E-DC555914FFF6}"/>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9692DE9D-875B-4140-ADD0-1F17D90A0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3CB1EA-60AC-4C9B-A971-E4423B9316B8}"/>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364935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4ECAB-9B3A-4576-9902-072339FAEE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754A5B-9D11-4047-839E-4A8516B45B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94DC91-B60B-4712-BDDB-B729EBB683F3}"/>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1B1E53C7-2513-4D69-A1E0-F36AB980BD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5B296E-866A-488C-9FEE-4584E06659A0}"/>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320101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265F30-C895-4B6C-988F-4BF9B0AA1B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61FEB8-4609-4973-8F21-5796C0B8A6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0E311-766C-4908-875E-8A61DAF3F96B}"/>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E0523867-E16B-4795-B270-367994F55A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54EFB3-D3B0-44AF-A576-2F029223F143}"/>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229025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CC8FF-0D60-4D23-AE29-0A30C7186E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B2C020-4679-4789-80ED-510D6CC0D9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0B855A-0D17-456E-8ED6-A295AEDA5F89}"/>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061CF02F-DF63-4017-BA0E-559A35DC62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435FC9-96AF-48ED-A496-9780D3B7CA10}"/>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287919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F80C-D5AC-4188-84E2-BF0016C939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8CB385-7E21-406C-883A-4D96864FE9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A8DED9-88A2-48ED-B857-7A776ECAE861}"/>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44440EA2-DB5F-4C2A-8AFD-D1ED0498C9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F39CD4-CB09-45B2-8811-5A270C02E373}"/>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260392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A81C-01C8-4DA3-81BE-2B129865BC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1718FB-D4CF-43B4-AD53-BCB9D71C5A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42C04B1-5C15-4A72-A363-C85D374A2E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94F039-C463-44B4-A9ED-38FF8508DFF2}"/>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6" name="Footer Placeholder 5">
            <a:extLst>
              <a:ext uri="{FF2B5EF4-FFF2-40B4-BE49-F238E27FC236}">
                <a16:creationId xmlns:a16="http://schemas.microsoft.com/office/drawing/2014/main" id="{5598A17C-7E37-458B-99E0-D304BA1C26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6A5E28-4976-4488-A86F-B91B3F4B27ED}"/>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3007248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1024-EBE3-4B58-B5FB-B27FC019EF9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E25559-6BF5-4D0D-864B-F125E710D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F4C77B-2302-44CC-B9C5-55150319EA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8708FD-9E7F-449F-88D0-152FABEED3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6E3289-AEF6-4B99-862D-0C7A30679B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CC5F5D-B410-4CBE-914B-A41DF6BD089B}"/>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8" name="Footer Placeholder 7">
            <a:extLst>
              <a:ext uri="{FF2B5EF4-FFF2-40B4-BE49-F238E27FC236}">
                <a16:creationId xmlns:a16="http://schemas.microsoft.com/office/drawing/2014/main" id="{87909C13-30B7-4FE0-847F-69A3440C2E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622240-6720-4763-AD00-D1C2EE1B7D58}"/>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395175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246F-8264-4B36-B56D-DF8D02514C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190D15-4471-49EB-88DB-E7C56E83BD8F}"/>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4" name="Footer Placeholder 3">
            <a:extLst>
              <a:ext uri="{FF2B5EF4-FFF2-40B4-BE49-F238E27FC236}">
                <a16:creationId xmlns:a16="http://schemas.microsoft.com/office/drawing/2014/main" id="{C3DC16A4-B8EE-4BB7-A0BF-59EBDA8C29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4D3D9D-D681-46FD-8C2A-AA0AD3D0C242}"/>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293518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912CD-BD1F-49B6-A8A0-AC914EAC0FB8}"/>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3" name="Footer Placeholder 2">
            <a:extLst>
              <a:ext uri="{FF2B5EF4-FFF2-40B4-BE49-F238E27FC236}">
                <a16:creationId xmlns:a16="http://schemas.microsoft.com/office/drawing/2014/main" id="{E2BCFCDB-6EFD-475D-B706-F112D16CDE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8DBCE-6605-4C6A-BA95-6B3C205DDF9E}"/>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174997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C2543-FDD5-45EF-A3D5-547DA617F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135899-662E-4B82-8C94-692634D48D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96C845-8C75-4131-ABBF-CC58959A5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CBC1E-F360-4837-A495-BED75044EC68}"/>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6" name="Footer Placeholder 5">
            <a:extLst>
              <a:ext uri="{FF2B5EF4-FFF2-40B4-BE49-F238E27FC236}">
                <a16:creationId xmlns:a16="http://schemas.microsoft.com/office/drawing/2014/main" id="{093577E3-0971-4D71-8B9B-5713DF3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84AF04-96BC-4F81-9FA4-D116B0C1C45A}"/>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278036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18D1-9FDD-49E3-A970-9BF4F7BD3F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29FD42-0AFE-4455-9BDB-82441AFBD9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6CEC87-DEC1-4617-BAA8-D741A65027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9DD99-4AE8-4E29-9F3D-AB2F53C55D85}"/>
              </a:ext>
            </a:extLst>
          </p:cNvPr>
          <p:cNvSpPr>
            <a:spLocks noGrp="1"/>
          </p:cNvSpPr>
          <p:nvPr>
            <p:ph type="dt" sz="half" idx="10"/>
          </p:nvPr>
        </p:nvSpPr>
        <p:spPr/>
        <p:txBody>
          <a:bodyPr/>
          <a:lstStyle/>
          <a:p>
            <a:fld id="{87D3E3E3-C5C4-4F12-A4DA-8F5B13A7C85A}" type="datetimeFigureOut">
              <a:rPr lang="en-GB" smtClean="0"/>
              <a:t>17/01/2022</a:t>
            </a:fld>
            <a:endParaRPr lang="en-GB"/>
          </a:p>
        </p:txBody>
      </p:sp>
      <p:sp>
        <p:nvSpPr>
          <p:cNvPr id="6" name="Footer Placeholder 5">
            <a:extLst>
              <a:ext uri="{FF2B5EF4-FFF2-40B4-BE49-F238E27FC236}">
                <a16:creationId xmlns:a16="http://schemas.microsoft.com/office/drawing/2014/main" id="{A343BC48-9115-41B4-8C4F-3D45C5E876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B496E-B305-45D3-B6A5-E44F1BEB945D}"/>
              </a:ext>
            </a:extLst>
          </p:cNvPr>
          <p:cNvSpPr>
            <a:spLocks noGrp="1"/>
          </p:cNvSpPr>
          <p:nvPr>
            <p:ph type="sldNum" sz="quarter" idx="12"/>
          </p:nvPr>
        </p:nvSpPr>
        <p:spPr/>
        <p:txBody>
          <a:bodyPr/>
          <a:lstStyle/>
          <a:p>
            <a:fld id="{D76FE98B-963D-4DA2-8126-0CA25E7DF841}" type="slidenum">
              <a:rPr lang="en-GB" smtClean="0"/>
              <a:t>‹#›</a:t>
            </a:fld>
            <a:endParaRPr lang="en-GB"/>
          </a:p>
        </p:txBody>
      </p:sp>
    </p:spTree>
    <p:extLst>
      <p:ext uri="{BB962C8B-B14F-4D97-AF65-F5344CB8AC3E}">
        <p14:creationId xmlns:p14="http://schemas.microsoft.com/office/powerpoint/2010/main" val="89121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3F5B6-A765-4584-BCCE-30C9A8CF64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EB6111-C98D-4CC8-9306-EE08CA9268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400EFA-A355-432B-A88F-20087A793A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3E3E3-C5C4-4F12-A4DA-8F5B13A7C85A}" type="datetimeFigureOut">
              <a:rPr lang="en-GB" smtClean="0"/>
              <a:t>17/01/2022</a:t>
            </a:fld>
            <a:endParaRPr lang="en-GB"/>
          </a:p>
        </p:txBody>
      </p:sp>
      <p:sp>
        <p:nvSpPr>
          <p:cNvPr id="5" name="Footer Placeholder 4">
            <a:extLst>
              <a:ext uri="{FF2B5EF4-FFF2-40B4-BE49-F238E27FC236}">
                <a16:creationId xmlns:a16="http://schemas.microsoft.com/office/drawing/2014/main" id="{8A1E7D71-005D-448F-AA3B-8DF7CDEDFC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74B3E7-DD6F-4E72-BA5A-AE94211630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FE98B-963D-4DA2-8126-0CA25E7DF841}" type="slidenum">
              <a:rPr lang="en-GB" smtClean="0"/>
              <a:t>‹#›</a:t>
            </a:fld>
            <a:endParaRPr lang="en-GB"/>
          </a:p>
        </p:txBody>
      </p:sp>
    </p:spTree>
    <p:extLst>
      <p:ext uri="{BB962C8B-B14F-4D97-AF65-F5344CB8AC3E}">
        <p14:creationId xmlns:p14="http://schemas.microsoft.com/office/powerpoint/2010/main" val="1613868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imaglobal.com/FinancialResilienceToolkit"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hyperlink" Target="http://www.cimaglobal.com/FinancialResilienceToolki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imaglobal.com/FinancialResilienceToolki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imaglobal.com/FinancialResilienceToolk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a:extLst>
              <a:ext uri="{FF2B5EF4-FFF2-40B4-BE49-F238E27FC236}">
                <a16:creationId xmlns:a16="http://schemas.microsoft.com/office/drawing/2014/main" id="{63008A0D-F2C2-463E-8CC7-66EF666F6BCA}"/>
              </a:ext>
            </a:extLst>
          </p:cNvPr>
          <p:cNvSpPr>
            <a:spLocks noGrp="1"/>
          </p:cNvSpPr>
          <p:nvPr>
            <p:ph type="ctrTitle"/>
          </p:nvPr>
        </p:nvSpPr>
        <p:spPr>
          <a:xfrm>
            <a:off x="468813" y="915315"/>
            <a:ext cx="10959008" cy="1140474"/>
          </a:xfrm>
        </p:spPr>
        <p:txBody>
          <a:bodyPr>
            <a:normAutofit/>
          </a:bodyPr>
          <a:lstStyle/>
          <a:p>
            <a:pPr algn="l"/>
            <a:r>
              <a:rPr lang="de-DE" sz="4400" b="1" dirty="0" err="1"/>
              <a:t>Governmental</a:t>
            </a:r>
            <a:r>
              <a:rPr lang="de-DE" sz="4400" b="1" dirty="0"/>
              <a:t> Financial </a:t>
            </a:r>
            <a:r>
              <a:rPr lang="de-DE" sz="4400" b="1" dirty="0" err="1"/>
              <a:t>Resilience</a:t>
            </a:r>
            <a:br>
              <a:rPr lang="de-DE" sz="2000" dirty="0"/>
            </a:br>
            <a:endParaRPr lang="de-DE" sz="2000" b="1" dirty="0"/>
          </a:p>
        </p:txBody>
      </p:sp>
      <p:sp>
        <p:nvSpPr>
          <p:cNvPr id="20" name="Untertitel 19">
            <a:extLst>
              <a:ext uri="{FF2B5EF4-FFF2-40B4-BE49-F238E27FC236}">
                <a16:creationId xmlns:a16="http://schemas.microsoft.com/office/drawing/2014/main" id="{6498FDDC-D6BE-4D6D-AB9C-2FA3C1D5B46B}"/>
              </a:ext>
            </a:extLst>
          </p:cNvPr>
          <p:cNvSpPr>
            <a:spLocks noGrp="1"/>
          </p:cNvSpPr>
          <p:nvPr>
            <p:ph type="subTitle" idx="1"/>
          </p:nvPr>
        </p:nvSpPr>
        <p:spPr>
          <a:xfrm>
            <a:off x="438315" y="1971040"/>
            <a:ext cx="4885525" cy="3200400"/>
          </a:xfrm>
        </p:spPr>
        <p:txBody>
          <a:bodyPr>
            <a:normAutofit/>
          </a:bodyPr>
          <a:lstStyle/>
          <a:p>
            <a:pPr algn="l">
              <a:spcBef>
                <a:spcPts val="0"/>
              </a:spcBef>
              <a:spcAft>
                <a:spcPts val="600"/>
              </a:spcAft>
            </a:pPr>
            <a:r>
              <a:rPr lang="de-DE" b="1" dirty="0" err="1"/>
              <a:t>RoundTable</a:t>
            </a:r>
            <a:r>
              <a:rPr lang="de-DE" b="1" dirty="0"/>
              <a:t> </a:t>
            </a:r>
            <a:r>
              <a:rPr lang="de-DE" b="1" dirty="0" err="1"/>
              <a:t>Discussion</a:t>
            </a:r>
            <a:r>
              <a:rPr lang="de-DE" b="1" dirty="0"/>
              <a:t> on </a:t>
            </a:r>
            <a:r>
              <a:rPr lang="de-DE" b="1" dirty="0" err="1"/>
              <a:t>the</a:t>
            </a:r>
            <a:r>
              <a:rPr lang="de-DE" b="1" dirty="0"/>
              <a:t> Toolkit</a:t>
            </a:r>
          </a:p>
          <a:p>
            <a:pPr algn="l">
              <a:spcBef>
                <a:spcPts val="0"/>
              </a:spcBef>
              <a:spcAft>
                <a:spcPts val="600"/>
              </a:spcAft>
            </a:pPr>
            <a:endParaRPr lang="de-DE" b="1" dirty="0"/>
          </a:p>
          <a:p>
            <a:pPr algn="l">
              <a:spcBef>
                <a:spcPts val="0"/>
              </a:spcBef>
              <a:spcAft>
                <a:spcPts val="600"/>
              </a:spcAft>
            </a:pPr>
            <a:r>
              <a:rPr lang="de-DE" b="1" dirty="0" err="1"/>
              <a:t>Thursday</a:t>
            </a:r>
            <a:r>
              <a:rPr lang="de-DE" b="1" dirty="0"/>
              <a:t>, 09 </a:t>
            </a:r>
            <a:r>
              <a:rPr lang="de-DE" b="1" dirty="0" err="1"/>
              <a:t>December</a:t>
            </a:r>
            <a:r>
              <a:rPr lang="de-DE" b="1" dirty="0"/>
              <a:t> 2021</a:t>
            </a:r>
          </a:p>
          <a:p>
            <a:pPr algn="l">
              <a:spcBef>
                <a:spcPts val="0"/>
              </a:spcBef>
              <a:spcAft>
                <a:spcPts val="600"/>
              </a:spcAft>
            </a:pPr>
            <a:endParaRPr lang="de-DE" b="1" dirty="0"/>
          </a:p>
          <a:p>
            <a:pPr algn="l">
              <a:spcBef>
                <a:spcPts val="0"/>
              </a:spcBef>
              <a:spcAft>
                <a:spcPts val="600"/>
              </a:spcAft>
            </a:pPr>
            <a:r>
              <a:rPr lang="de-DE" sz="1600" b="1" dirty="0">
                <a:solidFill>
                  <a:schemeClr val="tx1"/>
                </a:solidFill>
              </a:rPr>
              <a:t>Ileana Steccolini,</a:t>
            </a:r>
            <a:r>
              <a:rPr lang="de-DE" sz="1600" dirty="0">
                <a:solidFill>
                  <a:schemeClr val="tx1"/>
                </a:solidFill>
              </a:rPr>
              <a:t> University of Essex, UK</a:t>
            </a:r>
          </a:p>
          <a:p>
            <a:pPr algn="l">
              <a:spcBef>
                <a:spcPts val="0"/>
              </a:spcBef>
              <a:spcAft>
                <a:spcPts val="600"/>
              </a:spcAft>
            </a:pPr>
            <a:r>
              <a:rPr lang="de-DE" sz="1600" b="1" dirty="0">
                <a:solidFill>
                  <a:schemeClr val="tx1"/>
                </a:solidFill>
              </a:rPr>
              <a:t>Andre Lino, </a:t>
            </a:r>
            <a:r>
              <a:rPr lang="de-DE" sz="1600" dirty="0">
                <a:solidFill>
                  <a:schemeClr val="tx1"/>
                </a:solidFill>
              </a:rPr>
              <a:t>University of Essex, UK</a:t>
            </a:r>
          </a:p>
          <a:p>
            <a:pPr algn="l">
              <a:spcBef>
                <a:spcPts val="0"/>
              </a:spcBef>
              <a:spcAft>
                <a:spcPts val="600"/>
              </a:spcAft>
            </a:pPr>
            <a:r>
              <a:rPr lang="de-DE" sz="1600" b="1" dirty="0">
                <a:solidFill>
                  <a:schemeClr val="tx1"/>
                </a:solidFill>
              </a:rPr>
              <a:t>Bernard Kofi Dom,</a:t>
            </a:r>
            <a:r>
              <a:rPr lang="de-DE" sz="1600" dirty="0">
                <a:solidFill>
                  <a:schemeClr val="tx1"/>
                </a:solidFill>
              </a:rPr>
              <a:t> Nottingham Trent University and University of Essex, UK</a:t>
            </a:r>
          </a:p>
          <a:p>
            <a:pPr algn="l">
              <a:spcBef>
                <a:spcPts val="0"/>
              </a:spcBef>
              <a:spcAft>
                <a:spcPts val="600"/>
              </a:spcAft>
            </a:pPr>
            <a:r>
              <a:rPr lang="de-DE" sz="1600" b="1" dirty="0">
                <a:solidFill>
                  <a:schemeClr val="tx1"/>
                </a:solidFill>
              </a:rPr>
              <a:t>Jeffery Matsu, </a:t>
            </a:r>
            <a:r>
              <a:rPr lang="de-DE" sz="1600" dirty="0">
                <a:solidFill>
                  <a:schemeClr val="tx1"/>
                </a:solidFill>
              </a:rPr>
              <a:t>CIPFA UK</a:t>
            </a:r>
          </a:p>
          <a:p>
            <a:pPr algn="l">
              <a:spcBef>
                <a:spcPts val="0"/>
              </a:spcBef>
              <a:spcAft>
                <a:spcPts val="600"/>
              </a:spcAft>
            </a:pPr>
            <a:endParaRPr lang="de-DE" sz="1600" dirty="0">
              <a:solidFill>
                <a:schemeClr val="tx1"/>
              </a:solidFill>
            </a:endParaRPr>
          </a:p>
        </p:txBody>
      </p:sp>
      <p:grpSp>
        <p:nvGrpSpPr>
          <p:cNvPr id="18" name="Group 17">
            <a:extLst>
              <a:ext uri="{FF2B5EF4-FFF2-40B4-BE49-F238E27FC236}">
                <a16:creationId xmlns:a16="http://schemas.microsoft.com/office/drawing/2014/main" id="{299A4910-37FC-46F1-8A17-A30F775F9C18}"/>
              </a:ext>
            </a:extLst>
          </p:cNvPr>
          <p:cNvGrpSpPr/>
          <p:nvPr/>
        </p:nvGrpSpPr>
        <p:grpSpPr>
          <a:xfrm>
            <a:off x="532759" y="5687694"/>
            <a:ext cx="5415558" cy="830997"/>
            <a:chOff x="5414270" y="167803"/>
            <a:chExt cx="5415558" cy="830997"/>
          </a:xfrm>
        </p:grpSpPr>
        <p:pic>
          <p:nvPicPr>
            <p:cNvPr id="19" name="Grafik 13">
              <a:extLst>
                <a:ext uri="{FF2B5EF4-FFF2-40B4-BE49-F238E27FC236}">
                  <a16:creationId xmlns:a16="http://schemas.microsoft.com/office/drawing/2014/main" id="{57D80350-4002-43BA-B21F-9E09A449FA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9695" y="284161"/>
              <a:ext cx="1270133" cy="580257"/>
            </a:xfrm>
            <a:prstGeom prst="rect">
              <a:avLst/>
            </a:prstGeom>
          </p:spPr>
        </p:pic>
        <p:sp>
          <p:nvSpPr>
            <p:cNvPr id="21" name="TextBox 20">
              <a:extLst>
                <a:ext uri="{FF2B5EF4-FFF2-40B4-BE49-F238E27FC236}">
                  <a16:creationId xmlns:a16="http://schemas.microsoft.com/office/drawing/2014/main" id="{2519B35A-EDE1-431F-97A0-C8C3A431FD6E}"/>
                </a:ext>
              </a:extLst>
            </p:cNvPr>
            <p:cNvSpPr txBox="1"/>
            <p:nvPr/>
          </p:nvSpPr>
          <p:spPr>
            <a:xfrm>
              <a:off x="5414270" y="167803"/>
              <a:ext cx="4415966" cy="830997"/>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Project funded by ESRC- Impact Acceleration Account, at the </a:t>
              </a:r>
            </a:p>
          </p:txBody>
        </p:sp>
      </p:grpSp>
      <p:sp>
        <p:nvSpPr>
          <p:cNvPr id="17" name="TextBox 16">
            <a:extLst>
              <a:ext uri="{FF2B5EF4-FFF2-40B4-BE49-F238E27FC236}">
                <a16:creationId xmlns:a16="http://schemas.microsoft.com/office/drawing/2014/main" id="{D77B772F-7CB5-4F2C-BD90-5EFFA490E2FD}"/>
              </a:ext>
            </a:extLst>
          </p:cNvPr>
          <p:cNvSpPr txBox="1"/>
          <p:nvPr/>
        </p:nvSpPr>
        <p:spPr>
          <a:xfrm>
            <a:off x="6696742" y="5880888"/>
            <a:ext cx="1510471" cy="461665"/>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Hosted by:</a:t>
            </a:r>
          </a:p>
        </p:txBody>
      </p:sp>
      <p:pic>
        <p:nvPicPr>
          <p:cNvPr id="23" name="Grafik 13">
            <a:extLst>
              <a:ext uri="{FF2B5EF4-FFF2-40B4-BE49-F238E27FC236}">
                <a16:creationId xmlns:a16="http://schemas.microsoft.com/office/drawing/2014/main" id="{C3DE5F73-7F4B-4868-87AC-3CB46A5C66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5656" y="5804052"/>
            <a:ext cx="1395665" cy="792092"/>
          </a:xfrm>
          <a:prstGeom prst="rect">
            <a:avLst/>
          </a:prstGeom>
        </p:spPr>
      </p:pic>
      <p:grpSp>
        <p:nvGrpSpPr>
          <p:cNvPr id="5" name="Group 4">
            <a:extLst>
              <a:ext uri="{FF2B5EF4-FFF2-40B4-BE49-F238E27FC236}">
                <a16:creationId xmlns:a16="http://schemas.microsoft.com/office/drawing/2014/main" id="{0B47246B-38BC-401A-8987-A91CBCDA3092}"/>
              </a:ext>
            </a:extLst>
          </p:cNvPr>
          <p:cNvGrpSpPr/>
          <p:nvPr/>
        </p:nvGrpSpPr>
        <p:grpSpPr>
          <a:xfrm>
            <a:off x="1332123" y="177206"/>
            <a:ext cx="9922001" cy="865049"/>
            <a:chOff x="1332123" y="177206"/>
            <a:chExt cx="9922001" cy="865049"/>
          </a:xfrm>
        </p:grpSpPr>
        <p:pic>
          <p:nvPicPr>
            <p:cNvPr id="25" name="Picture 2" descr="CIPFA Logo - Common Vision">
              <a:extLst>
                <a:ext uri="{FF2B5EF4-FFF2-40B4-BE49-F238E27FC236}">
                  <a16:creationId xmlns:a16="http://schemas.microsoft.com/office/drawing/2014/main" id="{86B4C746-7C1F-47C6-8333-E67441D727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9276" y="177206"/>
              <a:ext cx="1144848" cy="865049"/>
            </a:xfrm>
            <a:prstGeom prst="rect">
              <a:avLst/>
            </a:prstGeom>
            <a:noFill/>
            <a:extLst>
              <a:ext uri="{909E8E84-426E-40DD-AFC4-6F175D3DCCD1}">
                <a14:hiddenFill xmlns:a14="http://schemas.microsoft.com/office/drawing/2010/main">
                  <a:solidFill>
                    <a:srgbClr val="FFFFFF"/>
                  </a:solidFill>
                </a14:hiddenFill>
              </a:ext>
            </a:extLst>
          </p:spPr>
        </p:pic>
        <p:pic>
          <p:nvPicPr>
            <p:cNvPr id="27" name="Grafik 13">
              <a:extLst>
                <a:ext uri="{FF2B5EF4-FFF2-40B4-BE49-F238E27FC236}">
                  <a16:creationId xmlns:a16="http://schemas.microsoft.com/office/drawing/2014/main" id="{49AADF66-2653-48C6-A203-FBBCC20287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2123" y="177206"/>
              <a:ext cx="1395665" cy="792092"/>
            </a:xfrm>
            <a:prstGeom prst="rect">
              <a:avLst/>
            </a:prstGeom>
          </p:spPr>
        </p:pic>
      </p:grpSp>
      <p:grpSp>
        <p:nvGrpSpPr>
          <p:cNvPr id="3" name="Group 2">
            <a:extLst>
              <a:ext uri="{FF2B5EF4-FFF2-40B4-BE49-F238E27FC236}">
                <a16:creationId xmlns:a16="http://schemas.microsoft.com/office/drawing/2014/main" id="{BA7A88E3-10ED-40CA-97C8-93893FF6B059}"/>
              </a:ext>
            </a:extLst>
          </p:cNvPr>
          <p:cNvGrpSpPr/>
          <p:nvPr/>
        </p:nvGrpSpPr>
        <p:grpSpPr>
          <a:xfrm>
            <a:off x="5688499" y="1773442"/>
            <a:ext cx="5898093" cy="3896228"/>
            <a:chOff x="5688499" y="1773442"/>
            <a:chExt cx="5898093" cy="3896228"/>
          </a:xfrm>
        </p:grpSpPr>
        <p:pic>
          <p:nvPicPr>
            <p:cNvPr id="1028" name="Picture 4" descr="In Money Week, let&amp;#39;s talk about financial resilience — Stewart Group">
              <a:extLst>
                <a:ext uri="{FF2B5EF4-FFF2-40B4-BE49-F238E27FC236}">
                  <a16:creationId xmlns:a16="http://schemas.microsoft.com/office/drawing/2014/main" id="{11BB6475-71F8-467D-87EC-05E6885CE7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8499" y="1773442"/>
              <a:ext cx="5674313" cy="38962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UK Flags On Maps — Stock Vector">
              <a:extLst>
                <a:ext uri="{FF2B5EF4-FFF2-40B4-BE49-F238E27FC236}">
                  <a16:creationId xmlns:a16="http://schemas.microsoft.com/office/drawing/2014/main" id="{1CE8A36C-7256-4F11-986D-0CE01C11E37E}"/>
                </a:ext>
              </a:extLst>
            </p:cNvPr>
            <p:cNvPicPr>
              <a:picLocks noChangeAspect="1" noChangeArrowheads="1"/>
            </p:cNvPicPr>
            <p:nvPr/>
          </p:nvPicPr>
          <p:blipFill>
            <a:blip r:embed="rId6" cstate="hqprint">
              <a:alphaModFix/>
              <a:extLst>
                <a:ext uri="{28A0092B-C50C-407E-A947-70E740481C1C}">
                  <a14:useLocalDpi xmlns:a14="http://schemas.microsoft.com/office/drawing/2010/main" val="0"/>
                </a:ext>
              </a:extLst>
            </a:blip>
            <a:srcRect/>
            <a:stretch>
              <a:fillRect/>
            </a:stretch>
          </p:blipFill>
          <p:spPr bwMode="auto">
            <a:xfrm>
              <a:off x="10419594" y="3143817"/>
              <a:ext cx="1166998" cy="19168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495B4CA-88A3-4576-9103-1654EB87CB15}"/>
                </a:ext>
              </a:extLst>
            </p:cNvPr>
            <p:cNvSpPr txBox="1"/>
            <p:nvPr/>
          </p:nvSpPr>
          <p:spPr>
            <a:xfrm>
              <a:off x="7828954" y="2581604"/>
              <a:ext cx="1900779" cy="562213"/>
            </a:xfrm>
            <a:prstGeom prst="cloud">
              <a:avLst/>
            </a:prstGeom>
            <a:noFill/>
            <a:ln>
              <a:solidFill>
                <a:srgbClr val="FF0000"/>
              </a:solidFill>
            </a:ln>
          </p:spPr>
          <p:txBody>
            <a:bodyPr wrap="square" rtlCol="0">
              <a:spAutoFit/>
            </a:bodyPr>
            <a:lstStyle/>
            <a:p>
              <a:r>
                <a:rPr lang="en-GB" b="1" dirty="0">
                  <a:solidFill>
                    <a:srgbClr val="FF0000"/>
                  </a:solidFill>
                </a:rPr>
                <a:t>Omicron</a:t>
              </a:r>
              <a:r>
                <a:rPr lang="en-GB" dirty="0">
                  <a:solidFill>
                    <a:srgbClr val="FF0000"/>
                  </a:solidFill>
                </a:rPr>
                <a:t>?</a:t>
              </a:r>
            </a:p>
          </p:txBody>
        </p:sp>
      </p:grpSp>
    </p:spTree>
    <p:extLst>
      <p:ext uri="{BB962C8B-B14F-4D97-AF65-F5344CB8AC3E}">
        <p14:creationId xmlns:p14="http://schemas.microsoft.com/office/powerpoint/2010/main" val="1391912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3B15D-A9B5-4128-9026-EED511D4CF7F}"/>
              </a:ext>
            </a:extLst>
          </p:cNvPr>
          <p:cNvSpPr>
            <a:spLocks noGrp="1"/>
          </p:cNvSpPr>
          <p:nvPr>
            <p:ph type="title"/>
          </p:nvPr>
        </p:nvSpPr>
        <p:spPr>
          <a:xfrm>
            <a:off x="538479" y="110988"/>
            <a:ext cx="9765247" cy="900000"/>
          </a:xfrm>
        </p:spPr>
        <p:txBody>
          <a:bodyPr>
            <a:normAutofit/>
          </a:bodyPr>
          <a:lstStyle/>
          <a:p>
            <a:r>
              <a:rPr lang="it-IT" b="1" dirty="0" err="1"/>
              <a:t>Discussion</a:t>
            </a:r>
            <a:r>
              <a:rPr lang="it-IT" b="1" dirty="0"/>
              <a:t> - Broad </a:t>
            </a:r>
            <a:r>
              <a:rPr lang="it-IT" b="1" dirty="0" err="1"/>
              <a:t>Theme</a:t>
            </a:r>
            <a:r>
              <a:rPr lang="it-IT" b="1" dirty="0"/>
              <a:t> 2: </a:t>
            </a:r>
            <a:r>
              <a:rPr lang="it-IT" b="1" dirty="0" err="1"/>
              <a:t>Adaptability</a:t>
            </a:r>
            <a:endParaRPr lang="it-IT" b="1" dirty="0"/>
          </a:p>
        </p:txBody>
      </p:sp>
      <p:sp>
        <p:nvSpPr>
          <p:cNvPr id="4" name="Slide Number Placeholder 3">
            <a:extLst>
              <a:ext uri="{FF2B5EF4-FFF2-40B4-BE49-F238E27FC236}">
                <a16:creationId xmlns:a16="http://schemas.microsoft.com/office/drawing/2014/main" id="{11271EAB-6D50-4089-AF4F-411A2CD4E0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
        <p:nvSpPr>
          <p:cNvPr id="3" name="Rectangle 2">
            <a:extLst>
              <a:ext uri="{FF2B5EF4-FFF2-40B4-BE49-F238E27FC236}">
                <a16:creationId xmlns:a16="http://schemas.microsoft.com/office/drawing/2014/main" id="{C1A8F9AA-D41F-4BC5-893C-FCF50891D478}"/>
              </a:ext>
            </a:extLst>
          </p:cNvPr>
          <p:cNvSpPr/>
          <p:nvPr/>
        </p:nvSpPr>
        <p:spPr>
          <a:xfrm>
            <a:off x="538480" y="1077256"/>
            <a:ext cx="10433304" cy="954107"/>
          </a:xfrm>
          <a:prstGeom prst="rect">
            <a:avLst/>
          </a:prstGeom>
        </p:spPr>
        <p:txBody>
          <a:bodyPr wrap="square">
            <a:spAutoFit/>
          </a:bodyPr>
          <a:lstStyle/>
          <a:p>
            <a:r>
              <a:rPr lang="en-GB" sz="2800" b="1" dirty="0">
                <a:latin typeface="Calibri" panose="020F0502020204030204" pitchFamily="34" charset="0"/>
                <a:cs typeface="Calibri" panose="020F0502020204030204" pitchFamily="34" charset="0"/>
              </a:rPr>
              <a:t>How would you adapt this toolkit in making decision from a UK LG context?</a:t>
            </a:r>
            <a:endParaRPr lang="en-GB" sz="2800" dirty="0">
              <a:latin typeface="Calibri" panose="020F0502020204030204" pitchFamily="34" charset="0"/>
              <a:cs typeface="Calibri" panose="020F0502020204030204" pitchFamily="34" charset="0"/>
            </a:endParaRPr>
          </a:p>
        </p:txBody>
      </p:sp>
      <p:grpSp>
        <p:nvGrpSpPr>
          <p:cNvPr id="11" name="Group 10">
            <a:extLst>
              <a:ext uri="{FF2B5EF4-FFF2-40B4-BE49-F238E27FC236}">
                <a16:creationId xmlns:a16="http://schemas.microsoft.com/office/drawing/2014/main" id="{1BA868A6-7C25-415D-BF29-31E991EB3E60}"/>
              </a:ext>
            </a:extLst>
          </p:cNvPr>
          <p:cNvGrpSpPr/>
          <p:nvPr/>
        </p:nvGrpSpPr>
        <p:grpSpPr>
          <a:xfrm>
            <a:off x="4273062" y="1773445"/>
            <a:ext cx="7568418" cy="4154265"/>
            <a:chOff x="4491359" y="1795600"/>
            <a:chExt cx="7516217" cy="4629030"/>
          </a:xfrm>
        </p:grpSpPr>
        <p:grpSp>
          <p:nvGrpSpPr>
            <p:cNvPr id="13" name="Group 12">
              <a:extLst>
                <a:ext uri="{FF2B5EF4-FFF2-40B4-BE49-F238E27FC236}">
                  <a16:creationId xmlns:a16="http://schemas.microsoft.com/office/drawing/2014/main" id="{C64A2E2B-FD6C-4761-9DEE-C8A2400B1C5A}"/>
                </a:ext>
              </a:extLst>
            </p:cNvPr>
            <p:cNvGrpSpPr/>
            <p:nvPr/>
          </p:nvGrpSpPr>
          <p:grpSpPr>
            <a:xfrm>
              <a:off x="4491359" y="1795600"/>
              <a:ext cx="7297356" cy="4256392"/>
              <a:chOff x="4491359" y="1795600"/>
              <a:chExt cx="7297356" cy="4256392"/>
            </a:xfrm>
          </p:grpSpPr>
          <p:pic>
            <p:nvPicPr>
              <p:cNvPr id="14" name="Grafik 30">
                <a:extLst>
                  <a:ext uri="{FF2B5EF4-FFF2-40B4-BE49-F238E27FC236}">
                    <a16:creationId xmlns:a16="http://schemas.microsoft.com/office/drawing/2014/main" id="{3C6507C7-A58C-4B86-95F0-4982E8A72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498" y="2194888"/>
                <a:ext cx="5778353" cy="321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arrotondato 14">
                <a:extLst>
                  <a:ext uri="{FF2B5EF4-FFF2-40B4-BE49-F238E27FC236}">
                    <a16:creationId xmlns:a16="http://schemas.microsoft.com/office/drawing/2014/main" id="{82EA36E1-70AC-494A-956C-92421CBD7DC5}"/>
                  </a:ext>
                </a:extLst>
              </p:cNvPr>
              <p:cNvSpPr/>
              <p:nvPr/>
            </p:nvSpPr>
            <p:spPr>
              <a:xfrm>
                <a:off x="9655828" y="1795600"/>
                <a:ext cx="1675618"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Anticipatory Capacities</a:t>
                </a:r>
              </a:p>
            </p:txBody>
          </p:sp>
          <p:sp>
            <p:nvSpPr>
              <p:cNvPr id="16" name="Rettangolo arrotondato 28">
                <a:extLst>
                  <a:ext uri="{FF2B5EF4-FFF2-40B4-BE49-F238E27FC236}">
                    <a16:creationId xmlns:a16="http://schemas.microsoft.com/office/drawing/2014/main" id="{6F2ECF70-0DA8-4BA8-9492-93B5765C7803}"/>
                  </a:ext>
                </a:extLst>
              </p:cNvPr>
              <p:cNvSpPr/>
              <p:nvPr/>
            </p:nvSpPr>
            <p:spPr>
              <a:xfrm>
                <a:off x="6574045" y="5329631"/>
                <a:ext cx="2003462" cy="72236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Coping  Capacities</a:t>
                </a:r>
              </a:p>
            </p:txBody>
          </p:sp>
          <p:sp>
            <p:nvSpPr>
              <p:cNvPr id="17" name="Rettangolo arrotondato 14">
                <a:extLst>
                  <a:ext uri="{FF2B5EF4-FFF2-40B4-BE49-F238E27FC236}">
                    <a16:creationId xmlns:a16="http://schemas.microsoft.com/office/drawing/2014/main" id="{2B4D06F1-A0CD-4D5E-AC19-DB0AB99444B1}"/>
                  </a:ext>
                </a:extLst>
              </p:cNvPr>
              <p:cNvSpPr/>
              <p:nvPr/>
            </p:nvSpPr>
            <p:spPr>
              <a:xfrm>
                <a:off x="4491359" y="1802039"/>
                <a:ext cx="1476768" cy="60916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Vulnerability</a:t>
                </a:r>
              </a:p>
            </p:txBody>
          </p:sp>
          <p:cxnSp>
            <p:nvCxnSpPr>
              <p:cNvPr id="18" name="Connettore diritto 10">
                <a:extLst>
                  <a:ext uri="{FF2B5EF4-FFF2-40B4-BE49-F238E27FC236}">
                    <a16:creationId xmlns:a16="http://schemas.microsoft.com/office/drawing/2014/main" id="{B7181220-F734-4C23-BE81-63D4D517741E}"/>
                  </a:ext>
                </a:extLst>
              </p:cNvPr>
              <p:cNvCxnSpPr>
                <a:cxnSpLocks/>
                <a:stCxn id="17" idx="3"/>
                <a:endCxn id="15" idx="1"/>
              </p:cNvCxnSpPr>
              <p:nvPr/>
            </p:nvCxnSpPr>
            <p:spPr>
              <a:xfrm flipV="1">
                <a:off x="5316676" y="2209601"/>
                <a:ext cx="4339153" cy="143747"/>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Connettore diritto 12">
                <a:extLst>
                  <a:ext uri="{FF2B5EF4-FFF2-40B4-BE49-F238E27FC236}">
                    <a16:creationId xmlns:a16="http://schemas.microsoft.com/office/drawing/2014/main" id="{93CB1C71-82AF-4C6E-8E72-D67735892430}"/>
                  </a:ext>
                </a:extLst>
              </p:cNvPr>
              <p:cNvCxnSpPr>
                <a:cxnSpLocks/>
                <a:stCxn id="17" idx="3"/>
                <a:endCxn id="16" idx="0"/>
              </p:cNvCxnSpPr>
              <p:nvPr/>
            </p:nvCxnSpPr>
            <p:spPr>
              <a:xfrm>
                <a:off x="5316676" y="2353348"/>
                <a:ext cx="2259101" cy="2976283"/>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Connettore diritto 14">
                <a:extLst>
                  <a:ext uri="{FF2B5EF4-FFF2-40B4-BE49-F238E27FC236}">
                    <a16:creationId xmlns:a16="http://schemas.microsoft.com/office/drawing/2014/main" id="{77A63B27-5942-492D-9E10-A9F678E1F19A}"/>
                  </a:ext>
                </a:extLst>
              </p:cNvPr>
              <p:cNvCxnSpPr>
                <a:stCxn id="15" idx="1"/>
              </p:cNvCxnSpPr>
              <p:nvPr/>
            </p:nvCxnSpPr>
            <p:spPr>
              <a:xfrm flipH="1">
                <a:off x="7914074" y="2209600"/>
                <a:ext cx="1741754" cy="3459694"/>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 name="Rettangolo arrotondato 14">
                <a:extLst>
                  <a:ext uri="{FF2B5EF4-FFF2-40B4-BE49-F238E27FC236}">
                    <a16:creationId xmlns:a16="http://schemas.microsoft.com/office/drawing/2014/main" id="{C7D8AD70-B1CF-462B-8102-D22FE4D3973F}"/>
                  </a:ext>
                </a:extLst>
              </p:cNvPr>
              <p:cNvSpPr/>
              <p:nvPr/>
            </p:nvSpPr>
            <p:spPr>
              <a:xfrm>
                <a:off x="10340337" y="2439849"/>
                <a:ext cx="1448378" cy="36319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Sensemaking</a:t>
                </a:r>
              </a:p>
            </p:txBody>
          </p:sp>
        </p:grpSp>
        <p:sp>
          <p:nvSpPr>
            <p:cNvPr id="12" name="Oval 72">
              <a:extLst>
                <a:ext uri="{FF2B5EF4-FFF2-40B4-BE49-F238E27FC236}">
                  <a16:creationId xmlns:a16="http://schemas.microsoft.com/office/drawing/2014/main" id="{117327EE-C687-41D7-B063-C420F405619E}"/>
                </a:ext>
              </a:extLst>
            </p:cNvPr>
            <p:cNvSpPr/>
            <p:nvPr/>
          </p:nvSpPr>
          <p:spPr>
            <a:xfrm>
              <a:off x="10331959" y="3267849"/>
              <a:ext cx="1675617" cy="315678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mj-lt"/>
                </a:rPr>
                <a:t>Different patterns of Financial resilience</a:t>
              </a:r>
            </a:p>
          </p:txBody>
        </p:sp>
      </p:grpSp>
      <p:sp>
        <p:nvSpPr>
          <p:cNvPr id="22" name="Textfeld 2">
            <a:extLst>
              <a:ext uri="{FF2B5EF4-FFF2-40B4-BE49-F238E27FC236}">
                <a16:creationId xmlns:a16="http://schemas.microsoft.com/office/drawing/2014/main" id="{767284A3-B6EF-4439-9AAD-1A9BDCD0B1C3}"/>
              </a:ext>
            </a:extLst>
          </p:cNvPr>
          <p:cNvSpPr txBox="1"/>
          <p:nvPr/>
        </p:nvSpPr>
        <p:spPr>
          <a:xfrm>
            <a:off x="238303" y="5834086"/>
            <a:ext cx="5227508" cy="830997"/>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Carmela Barbera, Martin Jones, Sanja Korac, Iris Saliterer, Ileana Steccolini, 2018, Local government financial resilience: Germany, Italy and UK compared, CIMA executive report </a:t>
            </a:r>
            <a:r>
              <a:rPr lang="en-GB" sz="1200" dirty="0">
                <a:latin typeface="Arial" panose="020B0604020202020204" pitchFamily="34" charset="0"/>
                <a:cs typeface="Arial" panose="020B0604020202020204" pitchFamily="34" charset="0"/>
                <a:hlinkClick r:id="rId4"/>
              </a:rPr>
              <a:t>www.cimaglobal.com/FinancialResilienceToolkit</a:t>
            </a:r>
            <a:endParaRPr lang="en-GB" sz="1200"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056BF157-BB57-4DC4-9C2F-91AA8DD22FC4}"/>
              </a:ext>
            </a:extLst>
          </p:cNvPr>
          <p:cNvSpPr/>
          <p:nvPr/>
        </p:nvSpPr>
        <p:spPr>
          <a:xfrm>
            <a:off x="158649" y="2323383"/>
            <a:ext cx="4264635" cy="2462213"/>
          </a:xfrm>
          <a:prstGeom prst="rect">
            <a:avLst/>
          </a:prstGeom>
        </p:spPr>
        <p:txBody>
          <a:bodyPr wrap="square">
            <a:spAutoFit/>
          </a:bodyPr>
          <a:lstStyle/>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Local Governments</a:t>
            </a:r>
          </a:p>
          <a:p>
            <a:pPr marL="342900" indent="-34290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Policy makers (including CIPFA, LGA)</a:t>
            </a:r>
          </a:p>
          <a:p>
            <a:pPr marL="342900" indent="-34290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Government</a:t>
            </a:r>
          </a:p>
          <a:p>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175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9C4389-3194-4D21-9E06-908FF84D9AAA}"/>
              </a:ext>
            </a:extLst>
          </p:cNvPr>
          <p:cNvSpPr>
            <a:spLocks noGrp="1"/>
          </p:cNvSpPr>
          <p:nvPr>
            <p:ph type="title"/>
          </p:nvPr>
        </p:nvSpPr>
        <p:spPr>
          <a:xfrm>
            <a:off x="838200" y="365126"/>
            <a:ext cx="10515600" cy="601526"/>
          </a:xfrm>
        </p:spPr>
        <p:txBody>
          <a:bodyPr>
            <a:noAutofit/>
          </a:bodyPr>
          <a:lstStyle/>
          <a:p>
            <a:r>
              <a:rPr lang="it-IT" b="1" dirty="0" err="1"/>
              <a:t>Discussion</a:t>
            </a:r>
            <a:r>
              <a:rPr lang="it-IT" b="1" dirty="0"/>
              <a:t> - Broad </a:t>
            </a:r>
            <a:r>
              <a:rPr lang="it-IT" b="1" dirty="0" err="1"/>
              <a:t>Theme</a:t>
            </a:r>
            <a:r>
              <a:rPr lang="it-IT" b="1" dirty="0"/>
              <a:t> 3: Next Steps</a:t>
            </a:r>
          </a:p>
        </p:txBody>
      </p:sp>
      <p:sp>
        <p:nvSpPr>
          <p:cNvPr id="3" name="Segnaposto contenuto 2">
            <a:extLst>
              <a:ext uri="{FF2B5EF4-FFF2-40B4-BE49-F238E27FC236}">
                <a16:creationId xmlns:a16="http://schemas.microsoft.com/office/drawing/2014/main" id="{702325AB-366B-477F-A59A-340728746593}"/>
              </a:ext>
            </a:extLst>
          </p:cNvPr>
          <p:cNvSpPr>
            <a:spLocks noGrp="1"/>
          </p:cNvSpPr>
          <p:nvPr>
            <p:ph idx="1"/>
          </p:nvPr>
        </p:nvSpPr>
        <p:spPr/>
        <p:txBody>
          <a:bodyPr>
            <a:normAutofit/>
          </a:bodyPr>
          <a:lstStyle/>
          <a:p>
            <a:r>
              <a:rPr lang="it-IT" sz="3600" dirty="0"/>
              <a:t>Are </a:t>
            </a:r>
            <a:r>
              <a:rPr lang="it-IT" sz="3600" dirty="0" err="1"/>
              <a:t>you</a:t>
            </a:r>
            <a:r>
              <a:rPr lang="it-IT" sz="3600" dirty="0"/>
              <a:t> </a:t>
            </a:r>
            <a:r>
              <a:rPr lang="it-IT" sz="3600" dirty="0" err="1"/>
              <a:t>interested</a:t>
            </a:r>
            <a:r>
              <a:rPr lang="it-IT" sz="3600" dirty="0"/>
              <a:t> in </a:t>
            </a:r>
            <a:r>
              <a:rPr lang="it-IT" sz="3600" dirty="0" err="1"/>
              <a:t>continuing</a:t>
            </a:r>
            <a:r>
              <a:rPr lang="it-IT" sz="3600" dirty="0"/>
              <a:t> </a:t>
            </a:r>
            <a:r>
              <a:rPr lang="it-IT" sz="3600" dirty="0" err="1"/>
              <a:t>this</a:t>
            </a:r>
            <a:r>
              <a:rPr lang="it-IT" sz="3600" dirty="0"/>
              <a:t> </a:t>
            </a:r>
            <a:r>
              <a:rPr lang="it-IT" sz="3600" dirty="0" err="1"/>
              <a:t>conversation</a:t>
            </a:r>
            <a:r>
              <a:rPr lang="it-IT" sz="3600" dirty="0"/>
              <a:t>?</a:t>
            </a:r>
          </a:p>
          <a:p>
            <a:r>
              <a:rPr lang="it-IT" sz="3600" dirty="0"/>
              <a:t>(How) </a:t>
            </a:r>
            <a:r>
              <a:rPr lang="it-IT" sz="3600" dirty="0" err="1"/>
              <a:t>would</a:t>
            </a:r>
            <a:r>
              <a:rPr lang="it-IT" sz="3600" dirty="0"/>
              <a:t> </a:t>
            </a:r>
            <a:r>
              <a:rPr lang="it-IT" sz="3600" dirty="0" err="1"/>
              <a:t>you</a:t>
            </a:r>
            <a:r>
              <a:rPr lang="it-IT" sz="3600" dirty="0"/>
              <a:t> like to be </a:t>
            </a:r>
            <a:r>
              <a:rPr lang="it-IT" sz="3600" dirty="0" err="1"/>
              <a:t>involved</a:t>
            </a:r>
            <a:r>
              <a:rPr lang="it-IT" sz="3600" dirty="0"/>
              <a:t>?</a:t>
            </a:r>
          </a:p>
          <a:p>
            <a:pPr lvl="1"/>
            <a:r>
              <a:rPr lang="it-IT" sz="3200" dirty="0"/>
              <a:t>A «control room» for </a:t>
            </a:r>
            <a:r>
              <a:rPr lang="it-IT" sz="3200" dirty="0" err="1"/>
              <a:t>developing</a:t>
            </a:r>
            <a:r>
              <a:rPr lang="it-IT" sz="3200" dirty="0"/>
              <a:t> the toolkit </a:t>
            </a:r>
            <a:r>
              <a:rPr lang="it-IT" sz="3200" dirty="0" err="1"/>
              <a:t>further</a:t>
            </a:r>
            <a:r>
              <a:rPr lang="it-IT" sz="3200" dirty="0"/>
              <a:t>?</a:t>
            </a:r>
          </a:p>
          <a:p>
            <a:pPr lvl="1"/>
            <a:r>
              <a:rPr lang="it-IT" sz="3200" dirty="0"/>
              <a:t>Next meetings?</a:t>
            </a:r>
          </a:p>
          <a:p>
            <a:pPr lvl="1"/>
            <a:r>
              <a:rPr lang="it-IT" sz="3200" dirty="0" err="1"/>
              <a:t>Providing</a:t>
            </a:r>
            <a:r>
              <a:rPr lang="it-IT" sz="3200" dirty="0"/>
              <a:t> feedbacks and </a:t>
            </a:r>
          </a:p>
          <a:p>
            <a:pPr marL="457200" lvl="1" indent="0">
              <a:buNone/>
            </a:pPr>
            <a:r>
              <a:rPr lang="it-IT" sz="3200" dirty="0"/>
              <a:t>inputs in </a:t>
            </a:r>
            <a:r>
              <a:rPr lang="it-IT" sz="3200" dirty="0" err="1"/>
              <a:t>developing</a:t>
            </a:r>
            <a:r>
              <a:rPr lang="it-IT" sz="3200" dirty="0"/>
              <a:t> the </a:t>
            </a:r>
          </a:p>
          <a:p>
            <a:pPr marL="457200" lvl="1" indent="0">
              <a:buNone/>
            </a:pPr>
            <a:r>
              <a:rPr lang="it-IT" sz="3200" dirty="0"/>
              <a:t>toolkit </a:t>
            </a:r>
            <a:r>
              <a:rPr lang="it-IT" sz="3200" dirty="0" err="1"/>
              <a:t>further</a:t>
            </a:r>
            <a:endParaRPr lang="it-IT" sz="3200" dirty="0"/>
          </a:p>
          <a:p>
            <a:pPr lvl="1"/>
            <a:r>
              <a:rPr lang="it-IT" sz="3200" dirty="0"/>
              <a:t>…</a:t>
            </a:r>
            <a:endParaRPr lang="it-IT" sz="2400" dirty="0"/>
          </a:p>
        </p:txBody>
      </p:sp>
      <p:grpSp>
        <p:nvGrpSpPr>
          <p:cNvPr id="4" name="Group 10">
            <a:extLst>
              <a:ext uri="{FF2B5EF4-FFF2-40B4-BE49-F238E27FC236}">
                <a16:creationId xmlns:a16="http://schemas.microsoft.com/office/drawing/2014/main" id="{1998FC19-9769-425C-80F3-F00B566AA1FB}"/>
              </a:ext>
            </a:extLst>
          </p:cNvPr>
          <p:cNvGrpSpPr/>
          <p:nvPr/>
        </p:nvGrpSpPr>
        <p:grpSpPr>
          <a:xfrm>
            <a:off x="6191250" y="3619500"/>
            <a:ext cx="5848350" cy="3122405"/>
            <a:chOff x="4491359" y="1795600"/>
            <a:chExt cx="7516217" cy="4629030"/>
          </a:xfrm>
        </p:grpSpPr>
        <p:grpSp>
          <p:nvGrpSpPr>
            <p:cNvPr id="5" name="Group 12">
              <a:extLst>
                <a:ext uri="{FF2B5EF4-FFF2-40B4-BE49-F238E27FC236}">
                  <a16:creationId xmlns:a16="http://schemas.microsoft.com/office/drawing/2014/main" id="{38A050BD-8E15-408C-8011-A9F04E013A80}"/>
                </a:ext>
              </a:extLst>
            </p:cNvPr>
            <p:cNvGrpSpPr/>
            <p:nvPr/>
          </p:nvGrpSpPr>
          <p:grpSpPr>
            <a:xfrm>
              <a:off x="4491359" y="1795600"/>
              <a:ext cx="7297356" cy="4256392"/>
              <a:chOff x="4491359" y="1795600"/>
              <a:chExt cx="7297356" cy="4256392"/>
            </a:xfrm>
          </p:grpSpPr>
          <p:pic>
            <p:nvPicPr>
              <p:cNvPr id="7" name="Grafik 30">
                <a:extLst>
                  <a:ext uri="{FF2B5EF4-FFF2-40B4-BE49-F238E27FC236}">
                    <a16:creationId xmlns:a16="http://schemas.microsoft.com/office/drawing/2014/main" id="{1B4C378A-F1EA-4F6F-88A9-2123CCED4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4498" y="2194888"/>
                <a:ext cx="5778353" cy="321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tangolo arrotondato 14">
                <a:extLst>
                  <a:ext uri="{FF2B5EF4-FFF2-40B4-BE49-F238E27FC236}">
                    <a16:creationId xmlns:a16="http://schemas.microsoft.com/office/drawing/2014/main" id="{B4F53E40-93D0-422D-874F-D350AD5B0C55}"/>
                  </a:ext>
                </a:extLst>
              </p:cNvPr>
              <p:cNvSpPr/>
              <p:nvPr/>
            </p:nvSpPr>
            <p:spPr>
              <a:xfrm>
                <a:off x="9655828" y="1795600"/>
                <a:ext cx="1675618"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mj-lt"/>
                  </a:rPr>
                  <a:t>Anticipatory Capacities</a:t>
                </a:r>
              </a:p>
            </p:txBody>
          </p:sp>
          <p:sp>
            <p:nvSpPr>
              <p:cNvPr id="9" name="Rettangolo arrotondato 28">
                <a:extLst>
                  <a:ext uri="{FF2B5EF4-FFF2-40B4-BE49-F238E27FC236}">
                    <a16:creationId xmlns:a16="http://schemas.microsoft.com/office/drawing/2014/main" id="{4A716BE0-B1F5-426B-A1AB-0DDB39DBA52F}"/>
                  </a:ext>
                </a:extLst>
              </p:cNvPr>
              <p:cNvSpPr/>
              <p:nvPr/>
            </p:nvSpPr>
            <p:spPr>
              <a:xfrm>
                <a:off x="6574045" y="5329631"/>
                <a:ext cx="2003462" cy="72236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Coping  Capacities</a:t>
                </a:r>
              </a:p>
            </p:txBody>
          </p:sp>
          <p:sp>
            <p:nvSpPr>
              <p:cNvPr id="10" name="Rettangolo arrotondato 14">
                <a:extLst>
                  <a:ext uri="{FF2B5EF4-FFF2-40B4-BE49-F238E27FC236}">
                    <a16:creationId xmlns:a16="http://schemas.microsoft.com/office/drawing/2014/main" id="{1A870AE5-D950-4C5A-A0C2-BEF8943D7390}"/>
                  </a:ext>
                </a:extLst>
              </p:cNvPr>
              <p:cNvSpPr/>
              <p:nvPr/>
            </p:nvSpPr>
            <p:spPr>
              <a:xfrm>
                <a:off x="4491359" y="1802039"/>
                <a:ext cx="1476768" cy="60916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mj-lt"/>
                  </a:rPr>
                  <a:t>Vulnerability</a:t>
                </a:r>
              </a:p>
            </p:txBody>
          </p:sp>
          <p:cxnSp>
            <p:nvCxnSpPr>
              <p:cNvPr id="11" name="Connettore diritto 10">
                <a:extLst>
                  <a:ext uri="{FF2B5EF4-FFF2-40B4-BE49-F238E27FC236}">
                    <a16:creationId xmlns:a16="http://schemas.microsoft.com/office/drawing/2014/main" id="{BA9CD8C5-70F4-4BDD-BEB7-16B205CB9213}"/>
                  </a:ext>
                </a:extLst>
              </p:cNvPr>
              <p:cNvCxnSpPr>
                <a:cxnSpLocks/>
                <a:stCxn id="10" idx="3"/>
                <a:endCxn id="8" idx="1"/>
              </p:cNvCxnSpPr>
              <p:nvPr/>
            </p:nvCxnSpPr>
            <p:spPr>
              <a:xfrm flipV="1">
                <a:off x="5316676" y="2209601"/>
                <a:ext cx="4339153" cy="143747"/>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Connettore diritto 12">
                <a:extLst>
                  <a:ext uri="{FF2B5EF4-FFF2-40B4-BE49-F238E27FC236}">
                    <a16:creationId xmlns:a16="http://schemas.microsoft.com/office/drawing/2014/main" id="{FA2E0AD4-6095-49F4-B945-BEBE8E7285E3}"/>
                  </a:ext>
                </a:extLst>
              </p:cNvPr>
              <p:cNvCxnSpPr>
                <a:cxnSpLocks/>
                <a:stCxn id="10" idx="3"/>
                <a:endCxn id="9" idx="0"/>
              </p:cNvCxnSpPr>
              <p:nvPr/>
            </p:nvCxnSpPr>
            <p:spPr>
              <a:xfrm>
                <a:off x="5316676" y="2353348"/>
                <a:ext cx="2259101" cy="2976283"/>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Connettore diritto 14">
                <a:extLst>
                  <a:ext uri="{FF2B5EF4-FFF2-40B4-BE49-F238E27FC236}">
                    <a16:creationId xmlns:a16="http://schemas.microsoft.com/office/drawing/2014/main" id="{125B44AE-CE6E-4C72-863C-530BE5DCB382}"/>
                  </a:ext>
                </a:extLst>
              </p:cNvPr>
              <p:cNvCxnSpPr>
                <a:stCxn id="8" idx="1"/>
              </p:cNvCxnSpPr>
              <p:nvPr/>
            </p:nvCxnSpPr>
            <p:spPr>
              <a:xfrm flipH="1">
                <a:off x="7914074" y="2209600"/>
                <a:ext cx="1741754" cy="3459694"/>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Rettangolo arrotondato 14">
                <a:extLst>
                  <a:ext uri="{FF2B5EF4-FFF2-40B4-BE49-F238E27FC236}">
                    <a16:creationId xmlns:a16="http://schemas.microsoft.com/office/drawing/2014/main" id="{F23D7215-0860-44CF-8DAF-04DBC3435571}"/>
                  </a:ext>
                </a:extLst>
              </p:cNvPr>
              <p:cNvSpPr/>
              <p:nvPr/>
            </p:nvSpPr>
            <p:spPr>
              <a:xfrm>
                <a:off x="10340337" y="2439849"/>
                <a:ext cx="1448378" cy="36319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Sensemaking</a:t>
                </a:r>
              </a:p>
            </p:txBody>
          </p:sp>
        </p:grpSp>
        <p:sp>
          <p:nvSpPr>
            <p:cNvPr id="6" name="Oval 72">
              <a:extLst>
                <a:ext uri="{FF2B5EF4-FFF2-40B4-BE49-F238E27FC236}">
                  <a16:creationId xmlns:a16="http://schemas.microsoft.com/office/drawing/2014/main" id="{571035E8-16AE-475F-8332-DBEAE28B98E5}"/>
                </a:ext>
              </a:extLst>
            </p:cNvPr>
            <p:cNvSpPr/>
            <p:nvPr/>
          </p:nvSpPr>
          <p:spPr>
            <a:xfrm>
              <a:off x="10331959" y="3267849"/>
              <a:ext cx="1675617" cy="315678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latin typeface="+mj-lt"/>
                </a:rPr>
                <a:t>Different patterns of Financial resilience</a:t>
              </a:r>
            </a:p>
          </p:txBody>
        </p:sp>
      </p:grpSp>
      <p:sp>
        <p:nvSpPr>
          <p:cNvPr id="15" name="Titolo 1">
            <a:extLst>
              <a:ext uri="{FF2B5EF4-FFF2-40B4-BE49-F238E27FC236}">
                <a16:creationId xmlns:a16="http://schemas.microsoft.com/office/drawing/2014/main" id="{C5F7AD1F-A290-4227-ADDE-A606355122A0}"/>
              </a:ext>
            </a:extLst>
          </p:cNvPr>
          <p:cNvSpPr txBox="1">
            <a:spLocks/>
          </p:cNvSpPr>
          <p:nvPr/>
        </p:nvSpPr>
        <p:spPr>
          <a:xfrm>
            <a:off x="790215" y="1004754"/>
            <a:ext cx="10515600" cy="601526"/>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r>
              <a:rPr lang="it-IT" sz="4000" dirty="0"/>
              <a:t>How can </a:t>
            </a:r>
            <a:r>
              <a:rPr lang="it-IT" sz="4000" dirty="0" err="1"/>
              <a:t>we</a:t>
            </a:r>
            <a:r>
              <a:rPr lang="it-IT" sz="4000" dirty="0"/>
              <a:t> work on </a:t>
            </a:r>
            <a:r>
              <a:rPr lang="it-IT" sz="4000" dirty="0" err="1"/>
              <a:t>this</a:t>
            </a:r>
            <a:r>
              <a:rPr lang="it-IT" sz="4000" dirty="0"/>
              <a:t> in the future?</a:t>
            </a:r>
          </a:p>
        </p:txBody>
      </p:sp>
    </p:spTree>
    <p:extLst>
      <p:ext uri="{BB962C8B-B14F-4D97-AF65-F5344CB8AC3E}">
        <p14:creationId xmlns:p14="http://schemas.microsoft.com/office/powerpoint/2010/main" val="412478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877A1-05EE-4E31-9202-C55C429AE5A4}"/>
              </a:ext>
            </a:extLst>
          </p:cNvPr>
          <p:cNvSpPr>
            <a:spLocks noGrp="1"/>
          </p:cNvSpPr>
          <p:nvPr>
            <p:ph type="title"/>
          </p:nvPr>
        </p:nvSpPr>
        <p:spPr>
          <a:xfrm>
            <a:off x="609600" y="775433"/>
            <a:ext cx="7901085" cy="379565"/>
          </a:xfrm>
        </p:spPr>
        <p:txBody>
          <a:bodyPr>
            <a:normAutofit fontScale="90000"/>
          </a:bodyPr>
          <a:lstStyle/>
          <a:p>
            <a:r>
              <a:rPr lang="en-GB" b="1" dirty="0"/>
              <a:t>Agenda</a:t>
            </a:r>
          </a:p>
        </p:txBody>
      </p:sp>
      <p:sp>
        <p:nvSpPr>
          <p:cNvPr id="3" name="Content Placeholder 2">
            <a:extLst>
              <a:ext uri="{FF2B5EF4-FFF2-40B4-BE49-F238E27FC236}">
                <a16:creationId xmlns:a16="http://schemas.microsoft.com/office/drawing/2014/main" id="{CAE056D3-4334-43E4-AB2E-05DAA4D61F53}"/>
              </a:ext>
            </a:extLst>
          </p:cNvPr>
          <p:cNvSpPr>
            <a:spLocks noGrp="1"/>
          </p:cNvSpPr>
          <p:nvPr>
            <p:ph idx="1"/>
          </p:nvPr>
        </p:nvSpPr>
        <p:spPr>
          <a:xfrm>
            <a:off x="609600" y="1340768"/>
            <a:ext cx="10972800" cy="4968552"/>
          </a:xfrm>
        </p:spPr>
        <p:txBody>
          <a:bodyPr>
            <a:normAutofit fontScale="92500" lnSpcReduction="20000"/>
          </a:bodyPr>
          <a:lstStyle/>
          <a:p>
            <a:r>
              <a:rPr lang="en-GB" dirty="0"/>
              <a:t>Welcome &amp; Introductions – (5 mins)</a:t>
            </a:r>
          </a:p>
          <a:p>
            <a:r>
              <a:rPr lang="en-GB" dirty="0"/>
              <a:t>The Financial Resilience Model – A short Review (15 mins)</a:t>
            </a:r>
          </a:p>
          <a:p>
            <a:pPr marL="361950" indent="-361950"/>
            <a:r>
              <a:rPr lang="en-GB" dirty="0"/>
              <a:t>The Financial Resilience Toolkit  (10 mins)</a:t>
            </a:r>
          </a:p>
          <a:p>
            <a:pPr marL="361950" indent="-361950"/>
            <a:r>
              <a:rPr lang="en-GB" dirty="0"/>
              <a:t>Responding to the Toolkit (10 mins)</a:t>
            </a:r>
          </a:p>
          <a:p>
            <a:pPr marL="361950" indent="-361950"/>
            <a:r>
              <a:rPr lang="en-GB" dirty="0"/>
              <a:t>Discussions (45 mins)</a:t>
            </a:r>
          </a:p>
          <a:p>
            <a:pPr marL="720725">
              <a:buFont typeface="Courier New" panose="02070309020205020404" pitchFamily="49" charset="0"/>
              <a:buChar char="o"/>
            </a:pPr>
            <a:r>
              <a:rPr lang="en-GB" dirty="0"/>
              <a:t>How would you use this Toolkit in your Local Government (Organisation)?</a:t>
            </a:r>
          </a:p>
          <a:p>
            <a:pPr marL="720725">
              <a:buFont typeface="Courier New" panose="02070309020205020404" pitchFamily="49" charset="0"/>
              <a:buChar char="o"/>
            </a:pPr>
            <a:r>
              <a:rPr lang="en-GB" dirty="0"/>
              <a:t>How would you adapt this toolkit in making decision from a UK LG context?</a:t>
            </a:r>
          </a:p>
          <a:p>
            <a:pPr marL="720725">
              <a:buFont typeface="Courier New" panose="02070309020205020404" pitchFamily="49" charset="0"/>
              <a:buChar char="o"/>
            </a:pPr>
            <a:r>
              <a:rPr lang="en-GB" dirty="0"/>
              <a:t>Next Steps: Developing the Toolkit</a:t>
            </a:r>
          </a:p>
          <a:p>
            <a:pPr marL="1076325">
              <a:buFont typeface="Arial" panose="020B0604020202020204" pitchFamily="34" charset="0"/>
              <a:buChar char="•"/>
            </a:pPr>
            <a:r>
              <a:rPr lang="en-GB" dirty="0"/>
              <a:t>How can we develop this toolkit to be used in future?</a:t>
            </a:r>
          </a:p>
          <a:p>
            <a:pPr marL="1076325">
              <a:buFont typeface="Arial" panose="020B0604020202020204" pitchFamily="34" charset="0"/>
              <a:buChar char="•"/>
            </a:pPr>
            <a:r>
              <a:rPr lang="en-GB" dirty="0"/>
              <a:t>Would you be interested to or know someone who’d participate in testing the Toolkit in your Organisation/in other organisations?</a:t>
            </a:r>
          </a:p>
          <a:p>
            <a:pPr marL="361950"/>
            <a:r>
              <a:rPr lang="en-GB" dirty="0"/>
              <a:t>Closing remarks (5 mins)</a:t>
            </a:r>
          </a:p>
        </p:txBody>
      </p:sp>
      <p:sp>
        <p:nvSpPr>
          <p:cNvPr id="4" name="Slide Number Placeholder 3">
            <a:extLst>
              <a:ext uri="{FF2B5EF4-FFF2-40B4-BE49-F238E27FC236}">
                <a16:creationId xmlns:a16="http://schemas.microsoft.com/office/drawing/2014/main" id="{2DD8E6D3-E937-4CDF-AB61-C3092C749F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7967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4CE0D8-81A3-412A-8FE0-A0F6069FEC37}"/>
              </a:ext>
            </a:extLst>
          </p:cNvPr>
          <p:cNvSpPr>
            <a:spLocks noGrp="1"/>
          </p:cNvSpPr>
          <p:nvPr>
            <p:ph type="title"/>
          </p:nvPr>
        </p:nvSpPr>
        <p:spPr>
          <a:xfrm>
            <a:off x="312051" y="-26187"/>
            <a:ext cx="10515600" cy="1325563"/>
          </a:xfrm>
        </p:spPr>
        <p:txBody>
          <a:bodyPr/>
          <a:lstStyle/>
          <a:p>
            <a:r>
              <a:rPr lang="de-DE" b="1" dirty="0"/>
              <a:t>The conceptual model on financial resilience</a:t>
            </a:r>
          </a:p>
        </p:txBody>
      </p:sp>
      <p:sp>
        <p:nvSpPr>
          <p:cNvPr id="4" name="Slide Number Placeholder 3">
            <a:extLst>
              <a:ext uri="{FF2B5EF4-FFF2-40B4-BE49-F238E27FC236}">
                <a16:creationId xmlns:a16="http://schemas.microsoft.com/office/drawing/2014/main" id="{7FA6DA43-8F41-48BA-99CA-54F64FFFA6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
        <p:nvSpPr>
          <p:cNvPr id="6" name="Right Brace 4">
            <a:extLst>
              <a:ext uri="{FF2B5EF4-FFF2-40B4-BE49-F238E27FC236}">
                <a16:creationId xmlns:a16="http://schemas.microsoft.com/office/drawing/2014/main" id="{3B2834E7-4B20-4920-9CF8-5222AA275736}"/>
              </a:ext>
            </a:extLst>
          </p:cNvPr>
          <p:cNvSpPr/>
          <p:nvPr/>
        </p:nvSpPr>
        <p:spPr>
          <a:xfrm>
            <a:off x="8266297" y="1988840"/>
            <a:ext cx="147129" cy="401180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Times New Roman"/>
              <a:ea typeface="+mn-ea"/>
              <a:cs typeface="+mn-cs"/>
            </a:endParaRPr>
          </a:p>
        </p:txBody>
      </p:sp>
      <p:grpSp>
        <p:nvGrpSpPr>
          <p:cNvPr id="7" name="Group 71">
            <a:extLst>
              <a:ext uri="{FF2B5EF4-FFF2-40B4-BE49-F238E27FC236}">
                <a16:creationId xmlns:a16="http://schemas.microsoft.com/office/drawing/2014/main" id="{28ACC8B3-009E-49CB-ACE0-703CA57D0F86}"/>
              </a:ext>
            </a:extLst>
          </p:cNvPr>
          <p:cNvGrpSpPr/>
          <p:nvPr/>
        </p:nvGrpSpPr>
        <p:grpSpPr>
          <a:xfrm>
            <a:off x="1343472" y="1988840"/>
            <a:ext cx="6798016" cy="3890382"/>
            <a:chOff x="443005" y="1829197"/>
            <a:chExt cx="6698614" cy="3629798"/>
          </a:xfrm>
          <a:solidFill>
            <a:schemeClr val="accent1">
              <a:lumMod val="75000"/>
            </a:schemeClr>
          </a:solidFill>
        </p:grpSpPr>
        <p:sp>
          <p:nvSpPr>
            <p:cNvPr id="8" name="Rettangolo arrotondato 14">
              <a:extLst>
                <a:ext uri="{FF2B5EF4-FFF2-40B4-BE49-F238E27FC236}">
                  <a16:creationId xmlns:a16="http://schemas.microsoft.com/office/drawing/2014/main" id="{D478B548-006F-40E4-872D-91C44E469EFE}"/>
                </a:ext>
              </a:extLst>
            </p:cNvPr>
            <p:cNvSpPr/>
            <p:nvPr/>
          </p:nvSpPr>
          <p:spPr>
            <a:xfrm>
              <a:off x="5521619" y="1829197"/>
              <a:ext cx="1620000" cy="828000"/>
            </a:xfrm>
            <a:prstGeom prst="roundRect">
              <a:avLst/>
            </a:prstGeom>
            <a:ln/>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Anticipatory Capacities</a:t>
              </a:r>
            </a:p>
          </p:txBody>
        </p:sp>
        <p:cxnSp>
          <p:nvCxnSpPr>
            <p:cNvPr id="9" name="Connettore 2 16">
              <a:extLst>
                <a:ext uri="{FF2B5EF4-FFF2-40B4-BE49-F238E27FC236}">
                  <a16:creationId xmlns:a16="http://schemas.microsoft.com/office/drawing/2014/main" id="{E17A68DE-F1B7-42DA-BA21-D6A1184B7451}"/>
                </a:ext>
              </a:extLst>
            </p:cNvPr>
            <p:cNvCxnSpPr>
              <a:cxnSpLocks/>
              <a:stCxn id="18" idx="3"/>
              <a:endCxn id="17" idx="1"/>
            </p:cNvCxnSpPr>
            <p:nvPr/>
          </p:nvCxnSpPr>
          <p:spPr>
            <a:xfrm>
              <a:off x="2226002" y="3608634"/>
              <a:ext cx="1967820" cy="12986"/>
            </a:xfrm>
            <a:prstGeom prst="straightConnector1">
              <a:avLst/>
            </a:prstGeom>
            <a:grpFill/>
            <a:ln>
              <a:solidFill>
                <a:srgbClr val="2D78A2"/>
              </a:solidFill>
              <a:prstDash val="dash"/>
              <a:headEnd w="lg" len="med"/>
              <a:tailEnd type="none"/>
            </a:ln>
          </p:spPr>
          <p:style>
            <a:lnRef idx="1">
              <a:schemeClr val="accent1"/>
            </a:lnRef>
            <a:fillRef idx="0">
              <a:schemeClr val="accent1"/>
            </a:fillRef>
            <a:effectRef idx="0">
              <a:schemeClr val="accent1"/>
            </a:effectRef>
            <a:fontRef idx="minor">
              <a:schemeClr val="tx1"/>
            </a:fontRef>
          </p:style>
        </p:cxnSp>
        <p:sp>
          <p:nvSpPr>
            <p:cNvPr id="10" name="Rettangolo arrotondato 28">
              <a:extLst>
                <a:ext uri="{FF2B5EF4-FFF2-40B4-BE49-F238E27FC236}">
                  <a16:creationId xmlns:a16="http://schemas.microsoft.com/office/drawing/2014/main" id="{88F1200B-54DD-4C39-9DA1-0EA5B1381982}"/>
                </a:ext>
              </a:extLst>
            </p:cNvPr>
            <p:cNvSpPr/>
            <p:nvPr/>
          </p:nvSpPr>
          <p:spPr>
            <a:xfrm>
              <a:off x="5521619" y="4630995"/>
              <a:ext cx="1620000" cy="828000"/>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Coping  Capacities</a:t>
              </a:r>
            </a:p>
          </p:txBody>
        </p:sp>
        <p:cxnSp>
          <p:nvCxnSpPr>
            <p:cNvPr id="11" name="Connettore 2 16">
              <a:extLst>
                <a:ext uri="{FF2B5EF4-FFF2-40B4-BE49-F238E27FC236}">
                  <a16:creationId xmlns:a16="http://schemas.microsoft.com/office/drawing/2014/main" id="{A8233E40-AC8B-4179-9FD4-EBF145927348}"/>
                </a:ext>
              </a:extLst>
            </p:cNvPr>
            <p:cNvCxnSpPr>
              <a:stCxn id="17" idx="3"/>
              <a:endCxn id="8" idx="2"/>
            </p:cNvCxnSpPr>
            <p:nvPr/>
          </p:nvCxnSpPr>
          <p:spPr>
            <a:xfrm flipV="1">
              <a:off x="5813822" y="2657197"/>
              <a:ext cx="517797" cy="964423"/>
            </a:xfrm>
            <a:prstGeom prst="straightConnector1">
              <a:avLst/>
            </a:prstGeom>
            <a:grpFill/>
            <a:ln>
              <a:solidFill>
                <a:srgbClr val="2D78A2"/>
              </a:solidFill>
              <a:prstDash val="dash"/>
              <a:headEnd type="none" w="lg" len="med"/>
              <a:tailEnd type="none"/>
            </a:ln>
          </p:spPr>
          <p:style>
            <a:lnRef idx="1">
              <a:schemeClr val="accent1"/>
            </a:lnRef>
            <a:fillRef idx="0">
              <a:schemeClr val="accent1"/>
            </a:fillRef>
            <a:effectRef idx="0">
              <a:schemeClr val="accent1"/>
            </a:effectRef>
            <a:fontRef idx="minor">
              <a:schemeClr val="tx1"/>
            </a:fontRef>
          </p:style>
        </p:cxnSp>
        <p:cxnSp>
          <p:nvCxnSpPr>
            <p:cNvPr id="12" name="Connettore 2 3">
              <a:extLst>
                <a:ext uri="{FF2B5EF4-FFF2-40B4-BE49-F238E27FC236}">
                  <a16:creationId xmlns:a16="http://schemas.microsoft.com/office/drawing/2014/main" id="{B4AD4BF0-A912-43DB-A5E4-A6FD4EB92311}"/>
                </a:ext>
              </a:extLst>
            </p:cNvPr>
            <p:cNvCxnSpPr>
              <a:cxnSpLocks/>
              <a:stCxn id="18" idx="3"/>
              <a:endCxn id="8" idx="1"/>
            </p:cNvCxnSpPr>
            <p:nvPr/>
          </p:nvCxnSpPr>
          <p:spPr>
            <a:xfrm flipV="1">
              <a:off x="2226002" y="2243197"/>
              <a:ext cx="3295617" cy="1365437"/>
            </a:xfrm>
            <a:prstGeom prst="straightConnector1">
              <a:avLst/>
            </a:prstGeom>
            <a:grpFill/>
            <a:ln>
              <a:solidFill>
                <a:srgbClr val="2D78A2"/>
              </a:solidFill>
              <a:prstDash val="dash"/>
              <a:headEnd type="none" w="lg" len="med"/>
              <a:tailEnd type="none"/>
            </a:ln>
          </p:spPr>
          <p:style>
            <a:lnRef idx="1">
              <a:schemeClr val="accent1"/>
            </a:lnRef>
            <a:fillRef idx="0">
              <a:schemeClr val="accent1"/>
            </a:fillRef>
            <a:effectRef idx="0">
              <a:schemeClr val="accent1"/>
            </a:effectRef>
            <a:fontRef idx="minor">
              <a:schemeClr val="tx1"/>
            </a:fontRef>
          </p:style>
        </p:cxnSp>
        <p:cxnSp>
          <p:nvCxnSpPr>
            <p:cNvPr id="13" name="Connettore 2 6">
              <a:extLst>
                <a:ext uri="{FF2B5EF4-FFF2-40B4-BE49-F238E27FC236}">
                  <a16:creationId xmlns:a16="http://schemas.microsoft.com/office/drawing/2014/main" id="{F69990E6-217F-4D93-B107-6004E8E48614}"/>
                </a:ext>
              </a:extLst>
            </p:cNvPr>
            <p:cNvCxnSpPr>
              <a:cxnSpLocks/>
              <a:stCxn id="18" idx="3"/>
              <a:endCxn id="10" idx="1"/>
            </p:cNvCxnSpPr>
            <p:nvPr/>
          </p:nvCxnSpPr>
          <p:spPr>
            <a:xfrm>
              <a:off x="2226002" y="3608634"/>
              <a:ext cx="3295617" cy="1436361"/>
            </a:xfrm>
            <a:prstGeom prst="straightConnector1">
              <a:avLst/>
            </a:prstGeom>
            <a:grpFill/>
            <a:ln>
              <a:solidFill>
                <a:srgbClr val="2D78A2"/>
              </a:solidFill>
              <a:prstDash val="dash"/>
              <a:headEnd type="none" w="lg" len="med"/>
              <a:tailEnd type="none"/>
            </a:ln>
          </p:spPr>
          <p:style>
            <a:lnRef idx="1">
              <a:schemeClr val="accent1"/>
            </a:lnRef>
            <a:fillRef idx="0">
              <a:schemeClr val="accent1"/>
            </a:fillRef>
            <a:effectRef idx="0">
              <a:schemeClr val="accent1"/>
            </a:effectRef>
            <a:fontRef idx="minor">
              <a:schemeClr val="tx1"/>
            </a:fontRef>
          </p:style>
        </p:cxnSp>
        <p:cxnSp>
          <p:nvCxnSpPr>
            <p:cNvPr id="14" name="Connettore 2 32">
              <a:extLst>
                <a:ext uri="{FF2B5EF4-FFF2-40B4-BE49-F238E27FC236}">
                  <a16:creationId xmlns:a16="http://schemas.microsoft.com/office/drawing/2014/main" id="{8F8B4BA9-64A2-494F-A6D3-CE24D8547182}"/>
                </a:ext>
              </a:extLst>
            </p:cNvPr>
            <p:cNvCxnSpPr>
              <a:cxnSpLocks/>
              <a:stCxn id="18" idx="2"/>
              <a:endCxn id="10" idx="1"/>
            </p:cNvCxnSpPr>
            <p:nvPr/>
          </p:nvCxnSpPr>
          <p:spPr>
            <a:xfrm>
              <a:off x="1334504" y="4022634"/>
              <a:ext cx="4187115" cy="1022361"/>
            </a:xfrm>
            <a:prstGeom prst="straightConnector1">
              <a:avLst/>
            </a:prstGeom>
            <a:grpFill/>
            <a:ln>
              <a:solidFill>
                <a:srgbClr val="2D78A2"/>
              </a:solidFill>
              <a:prstDash val="dash"/>
              <a:headEnd w="lg" len="med"/>
              <a:tailEnd type="none"/>
            </a:ln>
          </p:spPr>
          <p:style>
            <a:lnRef idx="1">
              <a:schemeClr val="accent1"/>
            </a:lnRef>
            <a:fillRef idx="0">
              <a:schemeClr val="accent1"/>
            </a:fillRef>
            <a:effectRef idx="0">
              <a:schemeClr val="accent1"/>
            </a:effectRef>
            <a:fontRef idx="minor">
              <a:schemeClr val="tx1"/>
            </a:fontRef>
          </p:style>
        </p:cxnSp>
        <p:cxnSp>
          <p:nvCxnSpPr>
            <p:cNvPr id="15" name="Connettore 2 26">
              <a:extLst>
                <a:ext uri="{FF2B5EF4-FFF2-40B4-BE49-F238E27FC236}">
                  <a16:creationId xmlns:a16="http://schemas.microsoft.com/office/drawing/2014/main" id="{E347E0FC-9B73-4C98-9C23-4C2631A41186}"/>
                </a:ext>
              </a:extLst>
            </p:cNvPr>
            <p:cNvCxnSpPr>
              <a:cxnSpLocks/>
              <a:stCxn id="18" idx="0"/>
              <a:endCxn id="8" idx="1"/>
            </p:cNvCxnSpPr>
            <p:nvPr/>
          </p:nvCxnSpPr>
          <p:spPr>
            <a:xfrm flipV="1">
              <a:off x="1334504" y="2243197"/>
              <a:ext cx="4187115" cy="951437"/>
            </a:xfrm>
            <a:prstGeom prst="straightConnector1">
              <a:avLst/>
            </a:prstGeom>
            <a:grpFill/>
            <a:ln>
              <a:solidFill>
                <a:srgbClr val="2D78A2"/>
              </a:solidFill>
              <a:prstDash val="dash"/>
              <a:headEnd w="lg" len="med"/>
              <a:tailEnd type="none"/>
            </a:ln>
          </p:spPr>
          <p:style>
            <a:lnRef idx="1">
              <a:schemeClr val="accent1"/>
            </a:lnRef>
            <a:fillRef idx="0">
              <a:schemeClr val="accent1"/>
            </a:fillRef>
            <a:effectRef idx="0">
              <a:schemeClr val="accent1"/>
            </a:effectRef>
            <a:fontRef idx="minor">
              <a:schemeClr val="tx1"/>
            </a:fontRef>
          </p:style>
        </p:cxnSp>
        <p:cxnSp>
          <p:nvCxnSpPr>
            <p:cNvPr id="16" name="Connettore 2 50">
              <a:extLst>
                <a:ext uri="{FF2B5EF4-FFF2-40B4-BE49-F238E27FC236}">
                  <a16:creationId xmlns:a16="http://schemas.microsoft.com/office/drawing/2014/main" id="{7C6BDB40-3C5D-4B40-BED6-592F7B7169DF}"/>
                </a:ext>
              </a:extLst>
            </p:cNvPr>
            <p:cNvCxnSpPr>
              <a:stCxn id="17" idx="3"/>
              <a:endCxn id="10" idx="0"/>
            </p:cNvCxnSpPr>
            <p:nvPr/>
          </p:nvCxnSpPr>
          <p:spPr>
            <a:xfrm>
              <a:off x="5813822" y="3621620"/>
              <a:ext cx="517797" cy="1009375"/>
            </a:xfrm>
            <a:prstGeom prst="straightConnector1">
              <a:avLst/>
            </a:prstGeom>
            <a:grpFill/>
            <a:ln>
              <a:solidFill>
                <a:srgbClr val="2D78A2"/>
              </a:solidFill>
              <a:prstDash val="dash"/>
              <a:headEnd type="none" w="lg" len="med"/>
              <a:tailEnd type="none"/>
            </a:ln>
          </p:spPr>
          <p:style>
            <a:lnRef idx="1">
              <a:schemeClr val="accent1"/>
            </a:lnRef>
            <a:fillRef idx="0">
              <a:schemeClr val="accent1"/>
            </a:fillRef>
            <a:effectRef idx="0">
              <a:schemeClr val="accent1"/>
            </a:effectRef>
            <a:fontRef idx="minor">
              <a:schemeClr val="tx1"/>
            </a:fontRef>
          </p:style>
        </p:cxnSp>
        <p:sp>
          <p:nvSpPr>
            <p:cNvPr id="17" name="Rettangolo arrotondato 14">
              <a:extLst>
                <a:ext uri="{FF2B5EF4-FFF2-40B4-BE49-F238E27FC236}">
                  <a16:creationId xmlns:a16="http://schemas.microsoft.com/office/drawing/2014/main" id="{A3A3D09F-85C9-4938-AD5D-0336CE157561}"/>
                </a:ext>
              </a:extLst>
            </p:cNvPr>
            <p:cNvSpPr/>
            <p:nvPr/>
          </p:nvSpPr>
          <p:spPr>
            <a:xfrm>
              <a:off x="4193822" y="3207620"/>
              <a:ext cx="1620000" cy="828000"/>
            </a:xfrm>
            <a:prstGeom prst="roundRect">
              <a:avLst/>
            </a:prstGeom>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Vulnerability</a:t>
              </a:r>
            </a:p>
          </p:txBody>
        </p:sp>
        <p:sp>
          <p:nvSpPr>
            <p:cNvPr id="18" name="Rettangolo arrotondato 14">
              <a:hlinkClick r:id="rId3" action="ppaction://hlinksldjump"/>
              <a:extLst>
                <a:ext uri="{FF2B5EF4-FFF2-40B4-BE49-F238E27FC236}">
                  <a16:creationId xmlns:a16="http://schemas.microsoft.com/office/drawing/2014/main" id="{A4EDCDBF-D360-4338-80F1-7726EA54E20B}"/>
                </a:ext>
              </a:extLst>
            </p:cNvPr>
            <p:cNvSpPr/>
            <p:nvPr/>
          </p:nvSpPr>
          <p:spPr>
            <a:xfrm>
              <a:off x="443005" y="3194634"/>
              <a:ext cx="1782997" cy="828000"/>
            </a:xfrm>
            <a:prstGeom prst="round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Financial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Shock</a:t>
              </a:r>
            </a:p>
          </p:txBody>
        </p:sp>
      </p:grpSp>
      <p:sp>
        <p:nvSpPr>
          <p:cNvPr id="19" name="Rettangolo arrotondato 14">
            <a:extLst>
              <a:ext uri="{FF2B5EF4-FFF2-40B4-BE49-F238E27FC236}">
                <a16:creationId xmlns:a16="http://schemas.microsoft.com/office/drawing/2014/main" id="{4D06DBAB-6A93-4964-93B5-5443DD013514}"/>
              </a:ext>
            </a:extLst>
          </p:cNvPr>
          <p:cNvSpPr/>
          <p:nvPr/>
        </p:nvSpPr>
        <p:spPr>
          <a:xfrm>
            <a:off x="6755732" y="2724040"/>
            <a:ext cx="1657693" cy="45330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Sensemaking</a:t>
            </a:r>
          </a:p>
        </p:txBody>
      </p:sp>
      <p:sp>
        <p:nvSpPr>
          <p:cNvPr id="20" name="Rettangolo arrotondato 14">
            <a:extLst>
              <a:ext uri="{FF2B5EF4-FFF2-40B4-BE49-F238E27FC236}">
                <a16:creationId xmlns:a16="http://schemas.microsoft.com/office/drawing/2014/main" id="{4D647E1D-F2E6-4A24-A797-2807E588312D}"/>
              </a:ext>
            </a:extLst>
          </p:cNvPr>
          <p:cNvSpPr/>
          <p:nvPr/>
        </p:nvSpPr>
        <p:spPr>
          <a:xfrm>
            <a:off x="8558004" y="3549669"/>
            <a:ext cx="1642452" cy="1342451"/>
          </a:xfrm>
          <a:prstGeom prst="roundRect">
            <a:avLst/>
          </a:prstGeom>
          <a:ln/>
        </p:spPr>
        <p:style>
          <a:lnRef idx="1">
            <a:schemeClr val="accent5"/>
          </a:lnRef>
          <a:fillRef idx="3">
            <a:schemeClr val="accent5"/>
          </a:fillRef>
          <a:effectRef idx="2">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Patterns of Resilience</a:t>
            </a:r>
          </a:p>
        </p:txBody>
      </p:sp>
      <p:sp>
        <p:nvSpPr>
          <p:cNvPr id="31" name="TextBox 30">
            <a:extLst>
              <a:ext uri="{FF2B5EF4-FFF2-40B4-BE49-F238E27FC236}">
                <a16:creationId xmlns:a16="http://schemas.microsoft.com/office/drawing/2014/main" id="{D824B525-2F65-4F52-9542-7588EB3C42D4}"/>
              </a:ext>
            </a:extLst>
          </p:cNvPr>
          <p:cNvSpPr txBox="1"/>
          <p:nvPr/>
        </p:nvSpPr>
        <p:spPr>
          <a:xfrm>
            <a:off x="8306903" y="1328639"/>
            <a:ext cx="3444920" cy="17543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84138" marR="0" lvl="0" indent="-8413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Scanning (awareness) and interpretation of the crisis (threat, opportunity)</a:t>
            </a:r>
          </a:p>
          <a:p>
            <a:pPr marL="84138" marR="0" lvl="0" indent="-8413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Staff’s emotional reaction and mental framing</a:t>
            </a:r>
          </a:p>
          <a:p>
            <a:pPr marL="84138" marR="0" lvl="0" indent="-8413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Retrospective interpretation (perception of controllability, powerlessness, and dependence on decisions by others)</a:t>
            </a:r>
          </a:p>
          <a:p>
            <a:pPr marL="84138" marR="0" lvl="0" indent="-84138"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Prospective interpretation (estimate of the organization’s future condition and possible sources of negative impact)</a:t>
            </a:r>
          </a:p>
        </p:txBody>
      </p:sp>
      <p:sp>
        <p:nvSpPr>
          <p:cNvPr id="35" name="TextBox 34">
            <a:extLst>
              <a:ext uri="{FF2B5EF4-FFF2-40B4-BE49-F238E27FC236}">
                <a16:creationId xmlns:a16="http://schemas.microsoft.com/office/drawing/2014/main" id="{1F1CF97C-3AD1-4A8D-8A4E-F57B6A4EACA5}"/>
              </a:ext>
            </a:extLst>
          </p:cNvPr>
          <p:cNvSpPr txBox="1"/>
          <p:nvPr/>
        </p:nvSpPr>
        <p:spPr>
          <a:xfrm>
            <a:off x="4345715" y="1063473"/>
            <a:ext cx="2448272" cy="14619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84138" marR="0" lvl="0"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Tools and capabilities to (better) identify and manage </a:t>
            </a:r>
            <a:r>
              <a:rPr kumimoji="0" lang="it-IT" sz="12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vulnerabilities</a:t>
            </a: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and to recognize shocks in advance</a:t>
            </a:r>
          </a:p>
          <a:p>
            <a:pPr marL="84138" marR="0" lvl="0"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Tools and capabilities to understand the nature, likelihood, timing, scale and potential impact of shocks</a:t>
            </a:r>
          </a:p>
        </p:txBody>
      </p:sp>
      <p:sp>
        <p:nvSpPr>
          <p:cNvPr id="37" name="TextBox 36">
            <a:extLst>
              <a:ext uri="{FF2B5EF4-FFF2-40B4-BE49-F238E27FC236}">
                <a16:creationId xmlns:a16="http://schemas.microsoft.com/office/drawing/2014/main" id="{566AE019-284B-43D6-B9C0-58DD59A3E77D}"/>
              </a:ext>
            </a:extLst>
          </p:cNvPr>
          <p:cNvSpPr txBox="1"/>
          <p:nvPr/>
        </p:nvSpPr>
        <p:spPr>
          <a:xfrm>
            <a:off x="4079776" y="4437112"/>
            <a:ext cx="2004721" cy="1461939"/>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marL="84138" marR="0" lvl="1"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de-AT"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Perceived</a:t>
            </a:r>
            <a:r>
              <a:rPr kumimoji="0" lang="de-A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level of exposure to external shocks that may affect organizazional finances</a:t>
            </a:r>
          </a:p>
          <a:p>
            <a:pPr marL="84138" marR="0" lvl="1"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de-AT"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External and internal factors contributing to the level of vulnerability</a:t>
            </a:r>
          </a:p>
        </p:txBody>
      </p:sp>
      <p:sp>
        <p:nvSpPr>
          <p:cNvPr id="39" name="TextBox 38">
            <a:extLst>
              <a:ext uri="{FF2B5EF4-FFF2-40B4-BE49-F238E27FC236}">
                <a16:creationId xmlns:a16="http://schemas.microsoft.com/office/drawing/2014/main" id="{54D24682-6F2A-4624-B639-DCD884783E18}"/>
              </a:ext>
            </a:extLst>
          </p:cNvPr>
          <p:cNvSpPr txBox="1"/>
          <p:nvPr/>
        </p:nvSpPr>
        <p:spPr>
          <a:xfrm>
            <a:off x="7943744" y="5058343"/>
            <a:ext cx="3446352" cy="172354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84138" marR="0" lvl="1"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Resources and abilities that enable local governments to face shocks and manage their vulnerabilities</a:t>
            </a:r>
          </a:p>
          <a:p>
            <a:pPr marL="84138" marR="0" lvl="1"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rPr>
              <a:t>These capacities lie dormant in times of order and become visible in times of disruption (shock) through coping strategies</a:t>
            </a:r>
          </a:p>
          <a:p>
            <a:pPr marL="84138" marR="0" lvl="1" indent="-84138"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Wingdings" panose="05000000000000000000" pitchFamily="2" charset="2"/>
              </a:rPr>
              <a:t>Three main types of CCs: Buffering, Adapting, Transforming</a:t>
            </a:r>
          </a:p>
        </p:txBody>
      </p:sp>
      <p:sp>
        <p:nvSpPr>
          <p:cNvPr id="5" name="Rectangle 4"/>
          <p:cNvSpPr/>
          <p:nvPr/>
        </p:nvSpPr>
        <p:spPr>
          <a:xfrm>
            <a:off x="40075" y="6161984"/>
            <a:ext cx="7460860" cy="600164"/>
          </a:xfrm>
          <a:prstGeom prst="rect">
            <a:avLst/>
          </a:prstGeom>
        </p:spPr>
        <p:txBody>
          <a:bodyPr wrap="square">
            <a:spAutoFit/>
          </a:bodyPr>
          <a:lstStyle/>
          <a:p>
            <a:pPr marL="360363" lvl="0" indent="-360363" defTabSz="457200">
              <a:buClr>
                <a:srgbClr val="00AFD8"/>
              </a:buClr>
              <a:buFont typeface="Wingdings" panose="05000000000000000000" pitchFamily="2" charset="2"/>
              <a:buChar char="ü"/>
            </a:pPr>
            <a:r>
              <a:rPr lang="en-GB" sz="1100" dirty="0">
                <a:solidFill>
                  <a:prstClr val="black"/>
                </a:solidFill>
                <a:latin typeface="Arial" panose="020B0604020202020204" pitchFamily="34" charset="0"/>
                <a:cs typeface="Arial" panose="020B0604020202020204" pitchFamily="34" charset="0"/>
              </a:rPr>
              <a:t>Adapted from Carmela Barbera, Martin Jones, Sanja Korac, Iris Saliterer, Ileana Steccolini, “Governmental financial resilience under austerity in Austria, England and Italy: How do local governments cope with financial shocks?”, </a:t>
            </a:r>
            <a:r>
              <a:rPr lang="en-GB" sz="1100" i="1" dirty="0">
                <a:solidFill>
                  <a:prstClr val="black"/>
                </a:solidFill>
                <a:latin typeface="Arial" panose="020B0604020202020204" pitchFamily="34" charset="0"/>
                <a:cs typeface="Arial" panose="020B0604020202020204" pitchFamily="34" charset="0"/>
              </a:rPr>
              <a:t>Public Administration</a:t>
            </a:r>
            <a:r>
              <a:rPr lang="en-GB" sz="1100" dirty="0">
                <a:solidFill>
                  <a:prstClr val="black"/>
                </a:solidFill>
                <a:latin typeface="Arial" panose="020B0604020202020204" pitchFamily="34" charset="0"/>
                <a:cs typeface="Arial" panose="020B0604020202020204" pitchFamily="34" charset="0"/>
              </a:rPr>
              <a:t>, DOI: 10.1111/padm.12350</a:t>
            </a:r>
          </a:p>
        </p:txBody>
      </p:sp>
    </p:spTree>
    <p:extLst>
      <p:ext uri="{BB962C8B-B14F-4D97-AF65-F5344CB8AC3E}">
        <p14:creationId xmlns:p14="http://schemas.microsoft.com/office/powerpoint/2010/main" val="185196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F3063-BDCB-4622-AA9D-339C0EC47B0A}"/>
              </a:ext>
            </a:extLst>
          </p:cNvPr>
          <p:cNvSpPr>
            <a:spLocks noGrp="1"/>
          </p:cNvSpPr>
          <p:nvPr>
            <p:ph type="title"/>
          </p:nvPr>
        </p:nvSpPr>
        <p:spPr/>
        <p:txBody>
          <a:bodyPr>
            <a:normAutofit/>
          </a:bodyPr>
          <a:lstStyle/>
          <a:p>
            <a:r>
              <a:rPr lang="de-DE" b="1" dirty="0" err="1"/>
              <a:t>Responding</a:t>
            </a:r>
            <a:r>
              <a:rPr lang="de-DE" b="1" dirty="0"/>
              <a:t> </a:t>
            </a:r>
            <a:r>
              <a:rPr lang="de-DE" b="1" dirty="0" err="1"/>
              <a:t>to</a:t>
            </a:r>
            <a:r>
              <a:rPr lang="de-DE" b="1" dirty="0"/>
              <a:t> </a:t>
            </a:r>
            <a:r>
              <a:rPr lang="de-DE" b="1" dirty="0" err="1"/>
              <a:t>crises</a:t>
            </a:r>
            <a:r>
              <a:rPr lang="de-DE" b="1" dirty="0"/>
              <a:t>, </a:t>
            </a:r>
            <a:r>
              <a:rPr lang="de-DE" b="1" dirty="0" err="1"/>
              <a:t>patterns</a:t>
            </a:r>
            <a:r>
              <a:rPr lang="de-DE" b="1" dirty="0"/>
              <a:t> of </a:t>
            </a:r>
            <a:r>
              <a:rPr lang="de-DE" b="1" dirty="0" err="1"/>
              <a:t>resilience</a:t>
            </a:r>
            <a:r>
              <a:rPr lang="de-DE" b="1" dirty="0"/>
              <a:t> and </a:t>
            </a:r>
            <a:r>
              <a:rPr lang="de-DE" b="1" dirty="0" err="1"/>
              <a:t>capacities</a:t>
            </a:r>
            <a:endParaRPr lang="de-DE" b="1" dirty="0"/>
          </a:p>
        </p:txBody>
      </p:sp>
      <p:sp>
        <p:nvSpPr>
          <p:cNvPr id="3" name="Inhaltsplatzhalter 2">
            <a:extLst>
              <a:ext uri="{FF2B5EF4-FFF2-40B4-BE49-F238E27FC236}">
                <a16:creationId xmlns:a16="http://schemas.microsoft.com/office/drawing/2014/main" id="{259E5AC0-FBF2-442C-A19C-5ABD74C4BCAC}"/>
              </a:ext>
            </a:extLst>
          </p:cNvPr>
          <p:cNvSpPr>
            <a:spLocks noGrp="1"/>
          </p:cNvSpPr>
          <p:nvPr>
            <p:ph idx="1"/>
          </p:nvPr>
        </p:nvSpPr>
        <p:spPr>
          <a:xfrm>
            <a:off x="609600" y="1340768"/>
            <a:ext cx="10972800" cy="4464497"/>
          </a:xfrm>
        </p:spPr>
        <p:txBody>
          <a:bodyPr/>
          <a:lstStyle/>
          <a:p>
            <a:endParaRPr lang="de-DE" sz="1600" dirty="0"/>
          </a:p>
          <a:p>
            <a:pPr marL="355600" indent="0">
              <a:buNone/>
              <a:tabLst>
                <a:tab pos="5740400" algn="l"/>
              </a:tabLst>
            </a:pPr>
            <a:r>
              <a:rPr lang="de-DE" dirty="0" err="1"/>
              <a:t>Bouncing</a:t>
            </a:r>
            <a:r>
              <a:rPr lang="de-DE" dirty="0"/>
              <a:t> back	</a:t>
            </a:r>
            <a:r>
              <a:rPr lang="de-DE" dirty="0" err="1"/>
              <a:t>Bouncing</a:t>
            </a:r>
            <a:r>
              <a:rPr lang="de-DE" dirty="0"/>
              <a:t> </a:t>
            </a:r>
            <a:r>
              <a:rPr lang="de-DE" dirty="0" err="1"/>
              <a:t>forward</a:t>
            </a:r>
            <a:endParaRPr lang="de-DE"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p:txBody>
      </p:sp>
      <p:sp>
        <p:nvSpPr>
          <p:cNvPr id="4" name="Foliennummernplatzhalter 3">
            <a:extLst>
              <a:ext uri="{FF2B5EF4-FFF2-40B4-BE49-F238E27FC236}">
                <a16:creationId xmlns:a16="http://schemas.microsoft.com/office/drawing/2014/main" id="{AC264814-718A-4130-8BAE-5D384BAEAB69}"/>
              </a:ext>
            </a:extLst>
          </p:cNvPr>
          <p:cNvSpPr>
            <a:spLocks noGrp="1"/>
          </p:cNvSpPr>
          <p:nvPr>
            <p:ph type="sldNum" sz="quarter" idx="12"/>
          </p:nvPr>
        </p:nvSpPr>
        <p:spPr/>
        <p:txBody>
          <a:bodyPr/>
          <a:lstStyle/>
          <a:p>
            <a:fld id="{B007B441-5312-499D-93C3-6E37886527FA}" type="slidenum">
              <a:rPr lang="it-IT" smtClean="0"/>
              <a:pPr/>
              <a:t>4</a:t>
            </a:fld>
            <a:endParaRPr lang="it-IT" dirty="0"/>
          </a:p>
        </p:txBody>
      </p:sp>
      <p:graphicFrame>
        <p:nvGraphicFramePr>
          <p:cNvPr id="5" name="Grafico 10">
            <a:extLst>
              <a:ext uri="{FF2B5EF4-FFF2-40B4-BE49-F238E27FC236}">
                <a16:creationId xmlns:a16="http://schemas.microsoft.com/office/drawing/2014/main" id="{A9E844AC-12D1-421D-96B1-2E2326B7E482}"/>
              </a:ext>
            </a:extLst>
          </p:cNvPr>
          <p:cNvGraphicFramePr/>
          <p:nvPr/>
        </p:nvGraphicFramePr>
        <p:xfrm>
          <a:off x="1097578" y="2529000"/>
          <a:ext cx="414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co 11">
            <a:extLst>
              <a:ext uri="{FF2B5EF4-FFF2-40B4-BE49-F238E27FC236}">
                <a16:creationId xmlns:a16="http://schemas.microsoft.com/office/drawing/2014/main" id="{54527CD6-95A7-4566-8D08-86624B29DAC9}"/>
              </a:ext>
            </a:extLst>
          </p:cNvPr>
          <p:cNvGraphicFramePr/>
          <p:nvPr/>
        </p:nvGraphicFramePr>
        <p:xfrm>
          <a:off x="6354739" y="2529000"/>
          <a:ext cx="414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Tabella 6">
            <a:extLst>
              <a:ext uri="{FF2B5EF4-FFF2-40B4-BE49-F238E27FC236}">
                <a16:creationId xmlns:a16="http://schemas.microsoft.com/office/drawing/2014/main" id="{7F7AB794-3320-4BF8-9947-D496CC06D900}"/>
              </a:ext>
            </a:extLst>
          </p:cNvPr>
          <p:cNvGraphicFramePr>
            <a:graphicFrameLocks noGrp="1"/>
          </p:cNvGraphicFramePr>
          <p:nvPr/>
        </p:nvGraphicFramePr>
        <p:xfrm>
          <a:off x="6393383" y="4508037"/>
          <a:ext cx="4114800" cy="1976377"/>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3301238371"/>
                    </a:ext>
                  </a:extLst>
                </a:gridCol>
              </a:tblGrid>
              <a:tr h="223960">
                <a:tc>
                  <a:txBody>
                    <a:bodyPr/>
                    <a:lstStyle/>
                    <a:p>
                      <a:pPr>
                        <a:lnSpc>
                          <a:spcPct val="107000"/>
                        </a:lnSpc>
                        <a:spcAft>
                          <a:spcPts val="0"/>
                        </a:spcAft>
                      </a:pPr>
                      <a:r>
                        <a:rPr lang="en-US" sz="1800" b="1" dirty="0">
                          <a:effectLst/>
                          <a:latin typeface="Calibri" panose="020F0502020204030204" pitchFamily="34" charset="0"/>
                          <a:cs typeface="Calibri" panose="020F0502020204030204" pitchFamily="34" charset="0"/>
                        </a:rPr>
                        <a:t>Bouncing forward</a:t>
                      </a:r>
                      <a:endParaRPr lang="it-IT"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b">
                    <a:solidFill>
                      <a:srgbClr val="7030A0"/>
                    </a:solidFill>
                  </a:tcPr>
                </a:tc>
                <a:extLst>
                  <a:ext uri="{0D108BD9-81ED-4DB2-BD59-A6C34878D82A}">
                    <a16:rowId xmlns:a16="http://schemas.microsoft.com/office/drawing/2014/main" val="722020806"/>
                  </a:ext>
                </a:extLst>
              </a:tr>
              <a:tr h="223960">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changed the way it delivers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solidFill>
                      <a:srgbClr val="7030A0"/>
                    </a:solidFill>
                  </a:tcPr>
                </a:tc>
                <a:extLst>
                  <a:ext uri="{0D108BD9-81ED-4DB2-BD59-A6C34878D82A}">
                    <a16:rowId xmlns:a16="http://schemas.microsoft.com/office/drawing/2014/main" val="3353904595"/>
                  </a:ext>
                </a:extLst>
              </a:tr>
              <a:tr h="223960">
                <a:tc>
                  <a:txBody>
                    <a:bodyPr/>
                    <a:lstStyle/>
                    <a:p>
                      <a:pPr>
                        <a:lnSpc>
                          <a:spcPct val="107000"/>
                        </a:lnSpc>
                        <a:spcAft>
                          <a:spcPts val="0"/>
                        </a:spcAft>
                      </a:pPr>
                      <a:r>
                        <a:rPr lang="en-US" sz="1800" b="0">
                          <a:effectLst/>
                          <a:latin typeface="Calibri" panose="020F0502020204030204" pitchFamily="34" charset="0"/>
                          <a:cs typeface="Calibri" panose="020F0502020204030204" pitchFamily="34" charset="0"/>
                        </a:rPr>
                        <a:t>changed the priorities of traditional activities</a:t>
                      </a:r>
                      <a:endParaRPr lang="it-IT" sz="1800" b="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solidFill>
                      <a:srgbClr val="7030A0"/>
                    </a:solidFill>
                  </a:tcPr>
                </a:tc>
                <a:extLst>
                  <a:ext uri="{0D108BD9-81ED-4DB2-BD59-A6C34878D82A}">
                    <a16:rowId xmlns:a16="http://schemas.microsoft.com/office/drawing/2014/main" val="4021604929"/>
                  </a:ext>
                </a:extLst>
              </a:tr>
              <a:tr h="223960">
                <a:tc>
                  <a:txBody>
                    <a:bodyPr/>
                    <a:lstStyle/>
                    <a:p>
                      <a:pPr>
                        <a:lnSpc>
                          <a:spcPct val="107000"/>
                        </a:lnSpc>
                        <a:spcAft>
                          <a:spcPts val="0"/>
                        </a:spcAft>
                      </a:pPr>
                      <a:r>
                        <a:rPr lang="en-US" sz="1800" b="0">
                          <a:effectLst/>
                          <a:latin typeface="Calibri" panose="020F0502020204030204" pitchFamily="34" charset="0"/>
                          <a:cs typeface="Calibri" panose="020F0502020204030204" pitchFamily="34" charset="0"/>
                        </a:rPr>
                        <a:t>changed its internal structure</a:t>
                      </a:r>
                      <a:endParaRPr lang="it-IT" sz="1800" b="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solidFill>
                      <a:srgbClr val="7030A0"/>
                    </a:solidFill>
                  </a:tcPr>
                </a:tc>
                <a:extLst>
                  <a:ext uri="{0D108BD9-81ED-4DB2-BD59-A6C34878D82A}">
                    <a16:rowId xmlns:a16="http://schemas.microsoft.com/office/drawing/2014/main" val="1360275742"/>
                  </a:ext>
                </a:extLst>
              </a:tr>
              <a:tr h="223960">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extended its existing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solidFill>
                      <a:srgbClr val="7030A0"/>
                    </a:solidFill>
                  </a:tcPr>
                </a:tc>
                <a:extLst>
                  <a:ext uri="{0D108BD9-81ED-4DB2-BD59-A6C34878D82A}">
                    <a16:rowId xmlns:a16="http://schemas.microsoft.com/office/drawing/2014/main" val="526207635"/>
                  </a:ext>
                </a:extLst>
              </a:tr>
              <a:tr h="223960">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established new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solidFill>
                      <a:srgbClr val="7030A0"/>
                    </a:solidFill>
                  </a:tcPr>
                </a:tc>
                <a:extLst>
                  <a:ext uri="{0D108BD9-81ED-4DB2-BD59-A6C34878D82A}">
                    <a16:rowId xmlns:a16="http://schemas.microsoft.com/office/drawing/2014/main" val="1117379556"/>
                  </a:ext>
                </a:extLst>
              </a:tr>
            </a:tbl>
          </a:graphicData>
        </a:graphic>
      </p:graphicFrame>
      <p:graphicFrame>
        <p:nvGraphicFramePr>
          <p:cNvPr id="8" name="Tabella 8">
            <a:extLst>
              <a:ext uri="{FF2B5EF4-FFF2-40B4-BE49-F238E27FC236}">
                <a16:creationId xmlns:a16="http://schemas.microsoft.com/office/drawing/2014/main" id="{397435E4-FEB9-4F3C-8FE9-7715DF982C3B}"/>
              </a:ext>
            </a:extLst>
          </p:cNvPr>
          <p:cNvGraphicFramePr>
            <a:graphicFrameLocks noGrp="1"/>
          </p:cNvGraphicFramePr>
          <p:nvPr/>
        </p:nvGraphicFramePr>
        <p:xfrm>
          <a:off x="1059407" y="4513878"/>
          <a:ext cx="4207267" cy="1945662"/>
        </p:xfrm>
        <a:graphic>
          <a:graphicData uri="http://schemas.openxmlformats.org/drawingml/2006/table">
            <a:tbl>
              <a:tblPr firstRow="1" firstCol="1" bandRow="1">
                <a:tableStyleId>{5C22544A-7EE6-4342-B048-85BDC9FD1C3A}</a:tableStyleId>
              </a:tblPr>
              <a:tblGrid>
                <a:gridCol w="4207267">
                  <a:extLst>
                    <a:ext uri="{9D8B030D-6E8A-4147-A177-3AD203B41FA5}">
                      <a16:colId xmlns:a16="http://schemas.microsoft.com/office/drawing/2014/main" val="1870707277"/>
                    </a:ext>
                  </a:extLst>
                </a:gridCol>
              </a:tblGrid>
              <a:tr h="324277">
                <a:tc>
                  <a:txBody>
                    <a:bodyPr/>
                    <a:lstStyle/>
                    <a:p>
                      <a:pPr>
                        <a:lnSpc>
                          <a:spcPct val="107000"/>
                        </a:lnSpc>
                        <a:spcAft>
                          <a:spcPts val="0"/>
                        </a:spcAft>
                      </a:pPr>
                      <a:r>
                        <a:rPr lang="en-US" sz="1800" b="1" dirty="0">
                          <a:effectLst/>
                          <a:latin typeface="Calibri" panose="020F0502020204030204" pitchFamily="34" charset="0"/>
                          <a:cs typeface="Calibri" panose="020F0502020204030204" pitchFamily="34" charset="0"/>
                        </a:rPr>
                        <a:t>Bouncing back</a:t>
                      </a:r>
                      <a:endParaRPr lang="it-IT"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803469696"/>
                  </a:ext>
                </a:extLst>
              </a:tr>
              <a:tr h="324277">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reduced existing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2273146745"/>
                  </a:ext>
                </a:extLst>
              </a:tr>
              <a:tr h="324277">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deferred/reduced investments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2733381296"/>
                  </a:ext>
                </a:extLst>
              </a:tr>
              <a:tr h="324277">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increased fees and charges for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1040451878"/>
                  </a:ext>
                </a:extLst>
              </a:tr>
              <a:tr h="324277">
                <a:tc>
                  <a:txBody>
                    <a:bodyPr/>
                    <a:lstStyle/>
                    <a:p>
                      <a:pPr>
                        <a:lnSpc>
                          <a:spcPct val="107000"/>
                        </a:lnSpc>
                        <a:spcAft>
                          <a:spcPts val="0"/>
                        </a:spcAft>
                      </a:pPr>
                      <a:r>
                        <a:rPr lang="en-US" sz="1800" b="0">
                          <a:effectLst/>
                          <a:latin typeface="Calibri" panose="020F0502020204030204" pitchFamily="34" charset="0"/>
                          <a:cs typeface="Calibri" panose="020F0502020204030204" pitchFamily="34" charset="0"/>
                        </a:rPr>
                        <a:t>liquidated assets in order to raise capital</a:t>
                      </a:r>
                      <a:endParaRPr lang="it-IT" sz="1800" b="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3842949510"/>
                  </a:ext>
                </a:extLst>
              </a:tr>
              <a:tr h="324277">
                <a:tc>
                  <a:txBody>
                    <a:bodyPr/>
                    <a:lstStyle/>
                    <a:p>
                      <a:pPr>
                        <a:lnSpc>
                          <a:spcPct val="107000"/>
                        </a:lnSpc>
                        <a:spcAft>
                          <a:spcPts val="0"/>
                        </a:spcAft>
                      </a:pPr>
                      <a:r>
                        <a:rPr lang="en-US" sz="1800" b="0" dirty="0">
                          <a:effectLst/>
                          <a:latin typeface="Calibri" panose="020F0502020204030204" pitchFamily="34" charset="0"/>
                          <a:cs typeface="Calibri" panose="020F0502020204030204" pitchFamily="34" charset="0"/>
                        </a:rPr>
                        <a:t>eliminated some services</a:t>
                      </a:r>
                      <a:endParaRPr lang="it-IT" sz="1800" b="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1809543985"/>
                  </a:ext>
                </a:extLst>
              </a:tr>
            </a:tbl>
          </a:graphicData>
        </a:graphic>
      </p:graphicFrame>
    </p:spTree>
    <p:extLst>
      <p:ext uri="{BB962C8B-B14F-4D97-AF65-F5344CB8AC3E}">
        <p14:creationId xmlns:p14="http://schemas.microsoft.com/office/powerpoint/2010/main" val="163270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2D44D-C7E6-4FA5-9CBC-9EC62F67EB46}"/>
              </a:ext>
            </a:extLst>
          </p:cNvPr>
          <p:cNvSpPr>
            <a:spLocks noGrp="1"/>
          </p:cNvSpPr>
          <p:nvPr>
            <p:ph type="title"/>
          </p:nvPr>
        </p:nvSpPr>
        <p:spPr>
          <a:xfrm>
            <a:off x="609600" y="84775"/>
            <a:ext cx="10515600" cy="1325563"/>
          </a:xfrm>
        </p:spPr>
        <p:txBody>
          <a:bodyPr>
            <a:normAutofit/>
          </a:bodyPr>
          <a:lstStyle/>
          <a:p>
            <a:r>
              <a:rPr lang="de-DE" sz="3600" b="1" dirty="0" err="1"/>
              <a:t>Why</a:t>
            </a:r>
            <a:r>
              <a:rPr lang="de-DE" sz="3600" b="1" dirty="0"/>
              <a:t> </a:t>
            </a:r>
            <a:r>
              <a:rPr lang="de-DE" sz="3600" b="1" dirty="0" err="1"/>
              <a:t>does</a:t>
            </a:r>
            <a:r>
              <a:rPr lang="de-DE" sz="3600" b="1" dirty="0"/>
              <a:t> </a:t>
            </a:r>
            <a:r>
              <a:rPr lang="de-DE" sz="3600" b="1" dirty="0" err="1"/>
              <a:t>Governmental</a:t>
            </a:r>
            <a:r>
              <a:rPr lang="de-DE" sz="3600" b="1" dirty="0"/>
              <a:t> Financial </a:t>
            </a:r>
            <a:r>
              <a:rPr lang="de-DE" sz="3600" b="1" dirty="0" err="1"/>
              <a:t>Resilience</a:t>
            </a:r>
            <a:r>
              <a:rPr lang="de-DE" sz="3600" b="1" dirty="0"/>
              <a:t> matter?</a:t>
            </a:r>
          </a:p>
        </p:txBody>
      </p:sp>
      <p:sp>
        <p:nvSpPr>
          <p:cNvPr id="24" name="Rettangolo arrotondato 14">
            <a:extLst>
              <a:ext uri="{FF2B5EF4-FFF2-40B4-BE49-F238E27FC236}">
                <a16:creationId xmlns:a16="http://schemas.microsoft.com/office/drawing/2014/main" id="{123F5398-B722-464E-B6F2-7D25927CF487}"/>
              </a:ext>
            </a:extLst>
          </p:cNvPr>
          <p:cNvSpPr/>
          <p:nvPr/>
        </p:nvSpPr>
        <p:spPr>
          <a:xfrm>
            <a:off x="6859046" y="2263722"/>
            <a:ext cx="1675618" cy="82800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Vulnerability</a:t>
            </a:r>
            <a:endParaRPr lang="it-IT" sz="1600" dirty="0">
              <a:latin typeface="Calibri" panose="020F0502020204030204" pitchFamily="34" charset="0"/>
              <a:cs typeface="Calibri" panose="020F0502020204030204" pitchFamily="34" charset="0"/>
            </a:endParaRPr>
          </a:p>
        </p:txBody>
      </p:sp>
      <p:sp>
        <p:nvSpPr>
          <p:cNvPr id="26" name="Rettangolo arrotondato 14">
            <a:extLst>
              <a:ext uri="{FF2B5EF4-FFF2-40B4-BE49-F238E27FC236}">
                <a16:creationId xmlns:a16="http://schemas.microsoft.com/office/drawing/2014/main" id="{BC4F276D-B210-4242-A96D-90F27538CB98}"/>
              </a:ext>
            </a:extLst>
          </p:cNvPr>
          <p:cNvSpPr/>
          <p:nvPr/>
        </p:nvSpPr>
        <p:spPr>
          <a:xfrm>
            <a:off x="9552384" y="1970000"/>
            <a:ext cx="1481436" cy="592629"/>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Bouncing</a:t>
            </a:r>
            <a:r>
              <a:rPr lang="it-IT" sz="1600" dirty="0">
                <a:latin typeface="Calibri" panose="020F0502020204030204" pitchFamily="34" charset="0"/>
                <a:cs typeface="Calibri" panose="020F0502020204030204" pitchFamily="34" charset="0"/>
              </a:rPr>
              <a:t> back</a:t>
            </a:r>
          </a:p>
        </p:txBody>
      </p:sp>
      <p:sp>
        <p:nvSpPr>
          <p:cNvPr id="27" name="Rettangolo arrotondato 14">
            <a:extLst>
              <a:ext uri="{FF2B5EF4-FFF2-40B4-BE49-F238E27FC236}">
                <a16:creationId xmlns:a16="http://schemas.microsoft.com/office/drawing/2014/main" id="{14A634D4-C2A8-42D5-8373-6CCCAD8794F7}"/>
              </a:ext>
            </a:extLst>
          </p:cNvPr>
          <p:cNvSpPr/>
          <p:nvPr/>
        </p:nvSpPr>
        <p:spPr>
          <a:xfrm>
            <a:off x="9571012" y="2861275"/>
            <a:ext cx="1481436" cy="592629"/>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Bouncing</a:t>
            </a:r>
            <a:r>
              <a:rPr lang="it-IT" sz="1600" dirty="0">
                <a:latin typeface="Calibri" panose="020F0502020204030204" pitchFamily="34" charset="0"/>
                <a:cs typeface="Calibri" panose="020F0502020204030204" pitchFamily="34" charset="0"/>
              </a:rPr>
              <a:t> </a:t>
            </a:r>
            <a:r>
              <a:rPr lang="it-IT" sz="1600" dirty="0" err="1">
                <a:latin typeface="Calibri" panose="020F0502020204030204" pitchFamily="34" charset="0"/>
                <a:cs typeface="Calibri" panose="020F0502020204030204" pitchFamily="34" charset="0"/>
              </a:rPr>
              <a:t>forward</a:t>
            </a:r>
            <a:endParaRPr lang="it-IT" sz="1600" dirty="0">
              <a:latin typeface="Calibri" panose="020F0502020204030204" pitchFamily="34" charset="0"/>
              <a:cs typeface="Calibri" panose="020F0502020204030204" pitchFamily="34" charset="0"/>
            </a:endParaRPr>
          </a:p>
        </p:txBody>
      </p:sp>
      <p:sp>
        <p:nvSpPr>
          <p:cNvPr id="28" name="Inhaltsplatzhalter 2">
            <a:extLst>
              <a:ext uri="{FF2B5EF4-FFF2-40B4-BE49-F238E27FC236}">
                <a16:creationId xmlns:a16="http://schemas.microsoft.com/office/drawing/2014/main" id="{9C186146-D763-41D8-B6C3-D51B756A554F}"/>
              </a:ext>
            </a:extLst>
          </p:cNvPr>
          <p:cNvSpPr>
            <a:spLocks noGrp="1"/>
          </p:cNvSpPr>
          <p:nvPr>
            <p:ph idx="1"/>
          </p:nvPr>
        </p:nvSpPr>
        <p:spPr>
          <a:xfrm>
            <a:off x="609600" y="1340768"/>
            <a:ext cx="6081712" cy="5517232"/>
          </a:xfrm>
        </p:spPr>
        <p:txBody>
          <a:bodyPr/>
          <a:lstStyle/>
          <a:p>
            <a:endParaRPr lang="de-DE" sz="1800" dirty="0"/>
          </a:p>
          <a:p>
            <a:pPr marL="355600" lvl="1" indent="0">
              <a:buNone/>
            </a:pPr>
            <a:r>
              <a:rPr lang="en-US" sz="2400" dirty="0"/>
              <a:t>Higher financial vulnerability </a:t>
            </a:r>
            <a:r>
              <a:rPr lang="en-US" sz="2400" b="1" dirty="0"/>
              <a:t>encourages</a:t>
            </a:r>
            <a:r>
              <a:rPr lang="en-US" sz="2400" dirty="0"/>
              <a:t> bouncing back strategies and </a:t>
            </a:r>
            <a:r>
              <a:rPr lang="en-US" sz="2400" b="1" dirty="0"/>
              <a:t>discourages</a:t>
            </a:r>
            <a:r>
              <a:rPr lang="en-US" sz="2400" dirty="0"/>
              <a:t> bouncing forward strategies</a:t>
            </a:r>
          </a:p>
          <a:p>
            <a:pPr marL="355600" lvl="1" indent="0">
              <a:buNone/>
            </a:pPr>
            <a:endParaRPr lang="en-US" sz="2400" dirty="0"/>
          </a:p>
          <a:p>
            <a:pPr marL="355600" lvl="1" indent="0">
              <a:buNone/>
            </a:pPr>
            <a:endParaRPr lang="en-US" sz="3600" dirty="0"/>
          </a:p>
          <a:p>
            <a:pPr marL="355600" lvl="1" indent="0">
              <a:buNone/>
            </a:pPr>
            <a:r>
              <a:rPr lang="en-US" sz="2400" dirty="0"/>
              <a:t>Anticipatory capacities (especially information exchange) </a:t>
            </a:r>
            <a:r>
              <a:rPr lang="en-US" sz="2400" b="1" dirty="0"/>
              <a:t>encourage</a:t>
            </a:r>
            <a:r>
              <a:rPr lang="en-US" sz="2400" dirty="0"/>
              <a:t> bouncing forward strategies, and have </a:t>
            </a:r>
            <a:r>
              <a:rPr lang="en-US" sz="2400" b="1" dirty="0"/>
              <a:t>no association </a:t>
            </a:r>
            <a:r>
              <a:rPr lang="en-US" sz="2400" dirty="0"/>
              <a:t>with bouncing back strategies</a:t>
            </a:r>
          </a:p>
          <a:p>
            <a:pPr marL="355600" lvl="1" indent="0">
              <a:buNone/>
            </a:pPr>
            <a:endParaRPr lang="en-US" sz="2400" dirty="0"/>
          </a:p>
          <a:p>
            <a:endParaRPr lang="de-DE" dirty="0"/>
          </a:p>
          <a:p>
            <a:endParaRPr lang="de-DE" sz="1600"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p:txBody>
      </p:sp>
      <p:sp>
        <p:nvSpPr>
          <p:cNvPr id="6" name="Pfeil: nach rechts 5">
            <a:extLst>
              <a:ext uri="{FF2B5EF4-FFF2-40B4-BE49-F238E27FC236}">
                <a16:creationId xmlns:a16="http://schemas.microsoft.com/office/drawing/2014/main" id="{CDC5E326-66CE-47B1-B907-4D3AF7A8B6A1}"/>
              </a:ext>
            </a:extLst>
          </p:cNvPr>
          <p:cNvSpPr/>
          <p:nvPr/>
        </p:nvSpPr>
        <p:spPr>
          <a:xfrm rot="20626959">
            <a:off x="8715706" y="2260666"/>
            <a:ext cx="648000" cy="288667"/>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feil: nach rechts 29">
            <a:extLst>
              <a:ext uri="{FF2B5EF4-FFF2-40B4-BE49-F238E27FC236}">
                <a16:creationId xmlns:a16="http://schemas.microsoft.com/office/drawing/2014/main" id="{BC2CD478-3460-48C1-9194-A5264BFA3AD3}"/>
              </a:ext>
            </a:extLst>
          </p:cNvPr>
          <p:cNvSpPr/>
          <p:nvPr/>
        </p:nvSpPr>
        <p:spPr>
          <a:xfrm rot="1431185">
            <a:off x="8728280" y="2887647"/>
            <a:ext cx="648000" cy="28866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ttangolo arrotondato 14">
            <a:extLst>
              <a:ext uri="{FF2B5EF4-FFF2-40B4-BE49-F238E27FC236}">
                <a16:creationId xmlns:a16="http://schemas.microsoft.com/office/drawing/2014/main" id="{FA689934-A6E0-4D32-A04E-9F8577A7D6A1}"/>
              </a:ext>
            </a:extLst>
          </p:cNvPr>
          <p:cNvSpPr/>
          <p:nvPr/>
        </p:nvSpPr>
        <p:spPr>
          <a:xfrm>
            <a:off x="6855350" y="4767436"/>
            <a:ext cx="1675618" cy="828000"/>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Anticipatory</a:t>
            </a:r>
            <a:r>
              <a:rPr lang="it-IT" sz="1600" dirty="0">
                <a:latin typeface="Calibri" panose="020F0502020204030204" pitchFamily="34" charset="0"/>
                <a:cs typeface="Calibri" panose="020F0502020204030204" pitchFamily="34" charset="0"/>
              </a:rPr>
              <a:t> </a:t>
            </a:r>
            <a:r>
              <a:rPr lang="it-IT" sz="1600" dirty="0" err="1">
                <a:latin typeface="Calibri" panose="020F0502020204030204" pitchFamily="34" charset="0"/>
                <a:cs typeface="Calibri" panose="020F0502020204030204" pitchFamily="34" charset="0"/>
              </a:rPr>
              <a:t>Capacities</a:t>
            </a:r>
            <a:endParaRPr lang="it-IT" sz="1600" dirty="0">
              <a:latin typeface="Calibri" panose="020F0502020204030204" pitchFamily="34" charset="0"/>
              <a:cs typeface="Calibri" panose="020F0502020204030204" pitchFamily="34" charset="0"/>
            </a:endParaRPr>
          </a:p>
        </p:txBody>
      </p:sp>
      <p:sp>
        <p:nvSpPr>
          <p:cNvPr id="34" name="Rettangolo arrotondato 14">
            <a:extLst>
              <a:ext uri="{FF2B5EF4-FFF2-40B4-BE49-F238E27FC236}">
                <a16:creationId xmlns:a16="http://schemas.microsoft.com/office/drawing/2014/main" id="{0A7C783D-CB24-4156-A968-F16C09BF6397}"/>
              </a:ext>
            </a:extLst>
          </p:cNvPr>
          <p:cNvSpPr/>
          <p:nvPr/>
        </p:nvSpPr>
        <p:spPr>
          <a:xfrm>
            <a:off x="9597301" y="4480752"/>
            <a:ext cx="1481436" cy="592629"/>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Bouncing</a:t>
            </a:r>
            <a:r>
              <a:rPr lang="it-IT" sz="1600" dirty="0">
                <a:latin typeface="Calibri" panose="020F0502020204030204" pitchFamily="34" charset="0"/>
                <a:cs typeface="Calibri" panose="020F0502020204030204" pitchFamily="34" charset="0"/>
              </a:rPr>
              <a:t> back</a:t>
            </a:r>
          </a:p>
        </p:txBody>
      </p:sp>
      <p:sp>
        <p:nvSpPr>
          <p:cNvPr id="35" name="Rettangolo arrotondato 14">
            <a:extLst>
              <a:ext uri="{FF2B5EF4-FFF2-40B4-BE49-F238E27FC236}">
                <a16:creationId xmlns:a16="http://schemas.microsoft.com/office/drawing/2014/main" id="{115D9166-E716-4138-8B82-95DB40199BDE}"/>
              </a:ext>
            </a:extLst>
          </p:cNvPr>
          <p:cNvSpPr/>
          <p:nvPr/>
        </p:nvSpPr>
        <p:spPr>
          <a:xfrm>
            <a:off x="9615929" y="5372027"/>
            <a:ext cx="1481436" cy="592629"/>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a:latin typeface="Calibri" panose="020F0502020204030204" pitchFamily="34" charset="0"/>
                <a:cs typeface="Calibri" panose="020F0502020204030204" pitchFamily="34" charset="0"/>
              </a:rPr>
              <a:t>Bouncing</a:t>
            </a:r>
            <a:r>
              <a:rPr lang="it-IT" sz="1600" dirty="0">
                <a:latin typeface="Calibri" panose="020F0502020204030204" pitchFamily="34" charset="0"/>
                <a:cs typeface="Calibri" panose="020F0502020204030204" pitchFamily="34" charset="0"/>
              </a:rPr>
              <a:t> </a:t>
            </a:r>
            <a:r>
              <a:rPr lang="it-IT" sz="1600" dirty="0" err="1">
                <a:latin typeface="Calibri" panose="020F0502020204030204" pitchFamily="34" charset="0"/>
                <a:cs typeface="Calibri" panose="020F0502020204030204" pitchFamily="34" charset="0"/>
              </a:rPr>
              <a:t>forward</a:t>
            </a:r>
            <a:endParaRPr lang="it-IT" sz="1600" dirty="0">
              <a:latin typeface="Calibri" panose="020F0502020204030204" pitchFamily="34" charset="0"/>
              <a:cs typeface="Calibri" panose="020F0502020204030204" pitchFamily="34" charset="0"/>
            </a:endParaRPr>
          </a:p>
        </p:txBody>
      </p:sp>
      <p:sp>
        <p:nvSpPr>
          <p:cNvPr id="37" name="Pfeil: nach rechts 36">
            <a:extLst>
              <a:ext uri="{FF2B5EF4-FFF2-40B4-BE49-F238E27FC236}">
                <a16:creationId xmlns:a16="http://schemas.microsoft.com/office/drawing/2014/main" id="{6E32431C-582E-4785-A48D-3CD891605BB5}"/>
              </a:ext>
            </a:extLst>
          </p:cNvPr>
          <p:cNvSpPr/>
          <p:nvPr/>
        </p:nvSpPr>
        <p:spPr>
          <a:xfrm rot="20626959">
            <a:off x="8760623" y="4771418"/>
            <a:ext cx="648000" cy="288667"/>
          </a:xfrm>
          <a:prstGeom prst="rightArrow">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feil: nach rechts 37">
            <a:extLst>
              <a:ext uri="{FF2B5EF4-FFF2-40B4-BE49-F238E27FC236}">
                <a16:creationId xmlns:a16="http://schemas.microsoft.com/office/drawing/2014/main" id="{4A8FA585-111F-4A10-AC18-9D42965F6D5F}"/>
              </a:ext>
            </a:extLst>
          </p:cNvPr>
          <p:cNvSpPr/>
          <p:nvPr/>
        </p:nvSpPr>
        <p:spPr>
          <a:xfrm rot="1431185">
            <a:off x="8773197" y="5398399"/>
            <a:ext cx="648000" cy="288667"/>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CasellaDiTesto 13">
            <a:extLst>
              <a:ext uri="{FF2B5EF4-FFF2-40B4-BE49-F238E27FC236}">
                <a16:creationId xmlns:a16="http://schemas.microsoft.com/office/drawing/2014/main" id="{17C6FACC-F303-48D2-83D9-E736653A8918}"/>
              </a:ext>
            </a:extLst>
          </p:cNvPr>
          <p:cNvSpPr txBox="1"/>
          <p:nvPr/>
        </p:nvSpPr>
        <p:spPr>
          <a:xfrm>
            <a:off x="609600" y="6077657"/>
            <a:ext cx="8162925" cy="646331"/>
          </a:xfrm>
          <a:prstGeom prst="rect">
            <a:avLst/>
          </a:prstGeom>
          <a:noFill/>
        </p:spPr>
        <p:txBody>
          <a:bodyPr wrap="square">
            <a:spAutoFit/>
          </a:bodyPr>
          <a:lstStyle/>
          <a:p>
            <a:r>
              <a:rPr lang="en-GB" sz="1200" dirty="0">
                <a:cs typeface="Calibri" panose="020F0502020204030204" pitchFamily="34" charset="0"/>
              </a:rPr>
              <a:t>Barbera et al 2019, https://journals.sagepub.com/eprint/FFZPNHMNTV7ZGYVKV3Z5/full</a:t>
            </a:r>
          </a:p>
          <a:p>
            <a:r>
              <a:rPr lang="en-GB" sz="1200" dirty="0">
                <a:cs typeface="Calibri" panose="020F0502020204030204" pitchFamily="34" charset="0"/>
              </a:rPr>
              <a:t>Barbera et al 2018, Local government financial resilience: Germany, Italy and UK compared, CIMA executive report </a:t>
            </a:r>
            <a:r>
              <a:rPr lang="en-GB" sz="1200" dirty="0">
                <a:cs typeface="Calibri" panose="020F0502020204030204" pitchFamily="34" charset="0"/>
                <a:hlinkClick r:id="rId3"/>
              </a:rPr>
              <a:t>www.cimaglobal.com/FinancialResilienceToolkit</a:t>
            </a:r>
            <a:endParaRPr lang="en-GB" sz="1200" dirty="0">
              <a:cs typeface="Calibri" panose="020F0502020204030204" pitchFamily="34" charset="0"/>
            </a:endParaRPr>
          </a:p>
        </p:txBody>
      </p:sp>
    </p:spTree>
    <p:extLst>
      <p:ext uri="{BB962C8B-B14F-4D97-AF65-F5344CB8AC3E}">
        <p14:creationId xmlns:p14="http://schemas.microsoft.com/office/powerpoint/2010/main" val="352369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2D44D-C7E6-4FA5-9CBC-9EC62F67EB46}"/>
              </a:ext>
            </a:extLst>
          </p:cNvPr>
          <p:cNvSpPr>
            <a:spLocks noGrp="1"/>
          </p:cNvSpPr>
          <p:nvPr>
            <p:ph type="title"/>
          </p:nvPr>
        </p:nvSpPr>
        <p:spPr>
          <a:xfrm>
            <a:off x="752475" y="112594"/>
            <a:ext cx="10515600" cy="1325563"/>
          </a:xfrm>
        </p:spPr>
        <p:txBody>
          <a:bodyPr>
            <a:normAutofit/>
          </a:bodyPr>
          <a:lstStyle/>
          <a:p>
            <a:r>
              <a:rPr lang="de-DE" sz="3600" dirty="0"/>
              <a:t>The </a:t>
            </a:r>
            <a:r>
              <a:rPr lang="de-DE" sz="3600" dirty="0" err="1"/>
              <a:t>relevance</a:t>
            </a:r>
            <a:r>
              <a:rPr lang="de-DE" sz="3600" dirty="0"/>
              <a:t> of </a:t>
            </a:r>
            <a:r>
              <a:rPr lang="de-DE" sz="3600" dirty="0" err="1"/>
              <a:t>capacities</a:t>
            </a:r>
            <a:r>
              <a:rPr lang="de-DE" sz="3600" dirty="0"/>
              <a:t> for </a:t>
            </a:r>
            <a:r>
              <a:rPr lang="de-DE" sz="3600" dirty="0" err="1"/>
              <a:t>resilience</a:t>
            </a:r>
            <a:r>
              <a:rPr lang="de-DE" sz="3600" dirty="0"/>
              <a:t> for </a:t>
            </a:r>
            <a:r>
              <a:rPr lang="de-DE" sz="3600" dirty="0" err="1"/>
              <a:t>government</a:t>
            </a:r>
            <a:r>
              <a:rPr lang="de-DE" sz="3600" dirty="0"/>
              <a:t> </a:t>
            </a:r>
            <a:r>
              <a:rPr lang="de-DE" sz="3600" dirty="0" err="1"/>
              <a:t>performance</a:t>
            </a:r>
            <a:r>
              <a:rPr lang="de-DE" sz="3600" dirty="0"/>
              <a:t> </a:t>
            </a:r>
          </a:p>
        </p:txBody>
      </p:sp>
      <p:sp>
        <p:nvSpPr>
          <p:cNvPr id="24" name="Rettangolo arrotondato 14">
            <a:extLst>
              <a:ext uri="{FF2B5EF4-FFF2-40B4-BE49-F238E27FC236}">
                <a16:creationId xmlns:a16="http://schemas.microsoft.com/office/drawing/2014/main" id="{123F5398-B722-464E-B6F2-7D25927CF487}"/>
              </a:ext>
            </a:extLst>
          </p:cNvPr>
          <p:cNvSpPr/>
          <p:nvPr/>
        </p:nvSpPr>
        <p:spPr>
          <a:xfrm>
            <a:off x="6849818" y="2175481"/>
            <a:ext cx="1512000" cy="6480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err="1">
                <a:latin typeface="Calibri" panose="020F0502020204030204" pitchFamily="34" charset="0"/>
                <a:cs typeface="Calibri" panose="020F0502020204030204" pitchFamily="34" charset="0"/>
              </a:rPr>
              <a:t>Vulnerability</a:t>
            </a:r>
            <a:endParaRPr lang="it-IT" sz="1400" dirty="0">
              <a:latin typeface="Calibri" panose="020F0502020204030204" pitchFamily="34" charset="0"/>
              <a:cs typeface="Calibri" panose="020F0502020204030204" pitchFamily="34" charset="0"/>
            </a:endParaRPr>
          </a:p>
        </p:txBody>
      </p:sp>
      <p:sp>
        <p:nvSpPr>
          <p:cNvPr id="27" name="Rettangolo arrotondato 14">
            <a:extLst>
              <a:ext uri="{FF2B5EF4-FFF2-40B4-BE49-F238E27FC236}">
                <a16:creationId xmlns:a16="http://schemas.microsoft.com/office/drawing/2014/main" id="{14A634D4-C2A8-42D5-8373-6CCCAD8794F7}"/>
              </a:ext>
            </a:extLst>
          </p:cNvPr>
          <p:cNvSpPr/>
          <p:nvPr/>
        </p:nvSpPr>
        <p:spPr>
          <a:xfrm>
            <a:off x="9579937" y="3017821"/>
            <a:ext cx="1296000" cy="432000"/>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a:latin typeface="Calibri" panose="020F0502020204030204" pitchFamily="34" charset="0"/>
                <a:cs typeface="Calibri" panose="020F0502020204030204" pitchFamily="34" charset="0"/>
              </a:rPr>
              <a:t>Financial Performance</a:t>
            </a:r>
            <a:endParaRPr lang="it-IT" sz="1400" dirty="0">
              <a:latin typeface="Calibri" panose="020F0502020204030204" pitchFamily="34" charset="0"/>
              <a:cs typeface="Calibri" panose="020F0502020204030204" pitchFamily="34" charset="0"/>
            </a:endParaRPr>
          </a:p>
        </p:txBody>
      </p:sp>
      <p:sp>
        <p:nvSpPr>
          <p:cNvPr id="28" name="Inhaltsplatzhalter 2">
            <a:extLst>
              <a:ext uri="{FF2B5EF4-FFF2-40B4-BE49-F238E27FC236}">
                <a16:creationId xmlns:a16="http://schemas.microsoft.com/office/drawing/2014/main" id="{9C186146-D763-41D8-B6C3-D51B756A554F}"/>
              </a:ext>
            </a:extLst>
          </p:cNvPr>
          <p:cNvSpPr>
            <a:spLocks noGrp="1"/>
          </p:cNvSpPr>
          <p:nvPr>
            <p:ph idx="1"/>
          </p:nvPr>
        </p:nvSpPr>
        <p:spPr>
          <a:xfrm>
            <a:off x="500156" y="1636043"/>
            <a:ext cx="6059478" cy="3368071"/>
          </a:xfrm>
        </p:spPr>
        <p:txBody>
          <a:bodyPr/>
          <a:lstStyle/>
          <a:p>
            <a:pPr marL="698500" lvl="1" indent="-342900">
              <a:buFont typeface="Wingdings" panose="05000000000000000000" pitchFamily="2" charset="2"/>
              <a:buChar char="q"/>
            </a:pPr>
            <a:r>
              <a:rPr lang="en-US" sz="2400" b="1" dirty="0"/>
              <a:t>Perceived Financial vulnerability </a:t>
            </a:r>
            <a:r>
              <a:rPr lang="en-US" sz="2400" dirty="0"/>
              <a:t>makes a difference in financial performance</a:t>
            </a:r>
            <a:endParaRPr lang="en-US" sz="2000" dirty="0"/>
          </a:p>
          <a:p>
            <a:pPr marL="698500" lvl="1" indent="-342900">
              <a:buFont typeface="Wingdings" panose="05000000000000000000" pitchFamily="2" charset="2"/>
              <a:buChar char="q"/>
            </a:pPr>
            <a:r>
              <a:rPr lang="en-US" sz="2400" dirty="0"/>
              <a:t>Some </a:t>
            </a:r>
            <a:r>
              <a:rPr lang="en-US" sz="2400" b="1" dirty="0"/>
              <a:t>anticipatory and coping capacities affect financial performance </a:t>
            </a:r>
            <a:r>
              <a:rPr lang="en-US" sz="2400" dirty="0"/>
              <a:t>(monitoring, info sharing, rapidity of action)</a:t>
            </a:r>
          </a:p>
          <a:p>
            <a:pPr marL="698500" lvl="1" indent="-342900">
              <a:buFont typeface="Wingdings" panose="05000000000000000000" pitchFamily="2" charset="2"/>
              <a:buChar char="q"/>
            </a:pPr>
            <a:r>
              <a:rPr lang="en-US" sz="2400" b="1" dirty="0"/>
              <a:t>Anticipatory and coping capacities </a:t>
            </a:r>
            <a:r>
              <a:rPr lang="en-US" sz="2400" dirty="0"/>
              <a:t>make a difference for non-financial performance…</a:t>
            </a:r>
          </a:p>
          <a:p>
            <a:endParaRPr lang="de-DE" dirty="0"/>
          </a:p>
          <a:p>
            <a:endParaRPr lang="de-DE" sz="1600"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a:p>
            <a:pPr marL="355600" indent="0">
              <a:buNone/>
              <a:tabLst>
                <a:tab pos="5740400" algn="l"/>
              </a:tabLst>
            </a:pPr>
            <a:endParaRPr lang="de-DE" dirty="0"/>
          </a:p>
        </p:txBody>
      </p:sp>
      <p:sp>
        <p:nvSpPr>
          <p:cNvPr id="14" name="Rettangolo arrotondato 14">
            <a:extLst>
              <a:ext uri="{FF2B5EF4-FFF2-40B4-BE49-F238E27FC236}">
                <a16:creationId xmlns:a16="http://schemas.microsoft.com/office/drawing/2014/main" id="{C26FA503-C977-4C53-AFC1-F6E6265B7247}"/>
              </a:ext>
            </a:extLst>
          </p:cNvPr>
          <p:cNvSpPr/>
          <p:nvPr/>
        </p:nvSpPr>
        <p:spPr>
          <a:xfrm>
            <a:off x="9579937" y="5261272"/>
            <a:ext cx="1296000" cy="432000"/>
          </a:xfrm>
          <a:prstGeom prst="round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Calibri" panose="020F0502020204030204" pitchFamily="34" charset="0"/>
                <a:cs typeface="Calibri" panose="020F0502020204030204" pitchFamily="34" charset="0"/>
              </a:rPr>
              <a:t>Non-</a:t>
            </a:r>
            <a:r>
              <a:rPr lang="it-IT" sz="1400" dirty="0" err="1">
                <a:latin typeface="Calibri" panose="020F0502020204030204" pitchFamily="34" charset="0"/>
                <a:cs typeface="Calibri" panose="020F0502020204030204" pitchFamily="34" charset="0"/>
              </a:rPr>
              <a:t>financial</a:t>
            </a:r>
            <a:r>
              <a:rPr lang="it-IT" sz="1400" dirty="0">
                <a:latin typeface="Calibri" panose="020F0502020204030204" pitchFamily="34" charset="0"/>
                <a:cs typeface="Calibri" panose="020F0502020204030204" pitchFamily="34" charset="0"/>
              </a:rPr>
              <a:t> Performance</a:t>
            </a:r>
          </a:p>
        </p:txBody>
      </p:sp>
      <p:sp>
        <p:nvSpPr>
          <p:cNvPr id="18" name="Rettangolo arrotondato 14">
            <a:extLst>
              <a:ext uri="{FF2B5EF4-FFF2-40B4-BE49-F238E27FC236}">
                <a16:creationId xmlns:a16="http://schemas.microsoft.com/office/drawing/2014/main" id="{8B633606-30C7-4199-A27C-03D7F94FBE3A}"/>
              </a:ext>
            </a:extLst>
          </p:cNvPr>
          <p:cNvSpPr/>
          <p:nvPr/>
        </p:nvSpPr>
        <p:spPr>
          <a:xfrm>
            <a:off x="6849818" y="2909821"/>
            <a:ext cx="1512000" cy="648000"/>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1400" dirty="0" err="1">
                <a:latin typeface="Calibri" panose="020F0502020204030204" pitchFamily="34" charset="0"/>
                <a:cs typeface="Calibri" panose="020F0502020204030204" pitchFamily="34" charset="0"/>
              </a:rPr>
              <a:t>Anticipatory</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Capacities</a:t>
            </a:r>
            <a:endParaRPr lang="it-IT" sz="1400" dirty="0">
              <a:latin typeface="Calibri" panose="020F0502020204030204" pitchFamily="34" charset="0"/>
              <a:cs typeface="Calibri" panose="020F0502020204030204" pitchFamily="34" charset="0"/>
            </a:endParaRPr>
          </a:p>
        </p:txBody>
      </p:sp>
      <p:sp>
        <p:nvSpPr>
          <p:cNvPr id="19" name="Rettangolo arrotondato 14">
            <a:extLst>
              <a:ext uri="{FF2B5EF4-FFF2-40B4-BE49-F238E27FC236}">
                <a16:creationId xmlns:a16="http://schemas.microsoft.com/office/drawing/2014/main" id="{28D281F1-D8DF-4980-90A6-7B028B506532}"/>
              </a:ext>
            </a:extLst>
          </p:cNvPr>
          <p:cNvSpPr/>
          <p:nvPr/>
        </p:nvSpPr>
        <p:spPr>
          <a:xfrm>
            <a:off x="6849818" y="3629940"/>
            <a:ext cx="1512000" cy="6480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err="1">
                <a:latin typeface="Calibri" panose="020F0502020204030204" pitchFamily="34" charset="0"/>
                <a:cs typeface="Calibri" panose="020F0502020204030204" pitchFamily="34" charset="0"/>
              </a:rPr>
              <a:t>Coping</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Capacities</a:t>
            </a:r>
            <a:endParaRPr lang="it-IT" sz="1400" dirty="0">
              <a:latin typeface="Calibri" panose="020F0502020204030204" pitchFamily="34" charset="0"/>
              <a:cs typeface="Calibri" panose="020F0502020204030204" pitchFamily="34" charset="0"/>
            </a:endParaRPr>
          </a:p>
        </p:txBody>
      </p:sp>
      <p:sp>
        <p:nvSpPr>
          <p:cNvPr id="20" name="Rettangolo arrotondato 14">
            <a:extLst>
              <a:ext uri="{FF2B5EF4-FFF2-40B4-BE49-F238E27FC236}">
                <a16:creationId xmlns:a16="http://schemas.microsoft.com/office/drawing/2014/main" id="{F68918C8-ADB7-48A0-9F88-A89F29855A03}"/>
              </a:ext>
            </a:extLst>
          </p:cNvPr>
          <p:cNvSpPr/>
          <p:nvPr/>
        </p:nvSpPr>
        <p:spPr>
          <a:xfrm>
            <a:off x="6849818" y="4797113"/>
            <a:ext cx="1512000" cy="648000"/>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1400" dirty="0" err="1">
                <a:latin typeface="Calibri" panose="020F0502020204030204" pitchFamily="34" charset="0"/>
                <a:cs typeface="Calibri" panose="020F0502020204030204" pitchFamily="34" charset="0"/>
              </a:rPr>
              <a:t>Anticipatory</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Capacities</a:t>
            </a:r>
            <a:endParaRPr lang="it-IT" sz="1400" dirty="0">
              <a:latin typeface="Calibri" panose="020F0502020204030204" pitchFamily="34" charset="0"/>
              <a:cs typeface="Calibri" panose="020F0502020204030204" pitchFamily="34" charset="0"/>
            </a:endParaRPr>
          </a:p>
        </p:txBody>
      </p:sp>
      <p:sp>
        <p:nvSpPr>
          <p:cNvPr id="21" name="Rettangolo arrotondato 14">
            <a:extLst>
              <a:ext uri="{FF2B5EF4-FFF2-40B4-BE49-F238E27FC236}">
                <a16:creationId xmlns:a16="http://schemas.microsoft.com/office/drawing/2014/main" id="{8908D537-4969-4134-8BFF-198E1899B6A3}"/>
              </a:ext>
            </a:extLst>
          </p:cNvPr>
          <p:cNvSpPr/>
          <p:nvPr/>
        </p:nvSpPr>
        <p:spPr>
          <a:xfrm>
            <a:off x="6849818" y="5517232"/>
            <a:ext cx="1512000" cy="6480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err="1">
                <a:latin typeface="Calibri" panose="020F0502020204030204" pitchFamily="34" charset="0"/>
                <a:cs typeface="Calibri" panose="020F0502020204030204" pitchFamily="34" charset="0"/>
              </a:rPr>
              <a:t>Coping</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Capacities</a:t>
            </a:r>
            <a:endParaRPr lang="it-IT" sz="1400" dirty="0">
              <a:latin typeface="Calibri" panose="020F0502020204030204" pitchFamily="34" charset="0"/>
              <a:cs typeface="Calibri" panose="020F0502020204030204" pitchFamily="34" charset="0"/>
            </a:endParaRPr>
          </a:p>
        </p:txBody>
      </p:sp>
      <p:sp>
        <p:nvSpPr>
          <p:cNvPr id="22" name="Pfeil: nach rechts 21">
            <a:extLst>
              <a:ext uri="{FF2B5EF4-FFF2-40B4-BE49-F238E27FC236}">
                <a16:creationId xmlns:a16="http://schemas.microsoft.com/office/drawing/2014/main" id="{B365FED5-BBCC-4F8C-8770-392FB0FE1592}"/>
              </a:ext>
            </a:extLst>
          </p:cNvPr>
          <p:cNvSpPr/>
          <p:nvPr/>
        </p:nvSpPr>
        <p:spPr>
          <a:xfrm>
            <a:off x="8682521" y="3083728"/>
            <a:ext cx="648000" cy="288667"/>
          </a:xfrm>
          <a:prstGeom prst="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rechts 22">
            <a:extLst>
              <a:ext uri="{FF2B5EF4-FFF2-40B4-BE49-F238E27FC236}">
                <a16:creationId xmlns:a16="http://schemas.microsoft.com/office/drawing/2014/main" id="{A5E9220A-8687-46C5-B861-EAAB316A8545}"/>
              </a:ext>
            </a:extLst>
          </p:cNvPr>
          <p:cNvSpPr/>
          <p:nvPr/>
        </p:nvSpPr>
        <p:spPr>
          <a:xfrm rot="20233938">
            <a:off x="8682521" y="3623182"/>
            <a:ext cx="648000" cy="288667"/>
          </a:xfrm>
          <a:prstGeom prst="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Pfeil: nach rechts 24">
            <a:extLst>
              <a:ext uri="{FF2B5EF4-FFF2-40B4-BE49-F238E27FC236}">
                <a16:creationId xmlns:a16="http://schemas.microsoft.com/office/drawing/2014/main" id="{0C8A22F5-D129-48A7-B216-695FC0CA4E0C}"/>
              </a:ext>
            </a:extLst>
          </p:cNvPr>
          <p:cNvSpPr/>
          <p:nvPr/>
        </p:nvSpPr>
        <p:spPr>
          <a:xfrm rot="1347472">
            <a:off x="8682567" y="2637044"/>
            <a:ext cx="648000" cy="288667"/>
          </a:xfrm>
          <a:prstGeom prst="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feil: nach rechts 28">
            <a:extLst>
              <a:ext uri="{FF2B5EF4-FFF2-40B4-BE49-F238E27FC236}">
                <a16:creationId xmlns:a16="http://schemas.microsoft.com/office/drawing/2014/main" id="{5C5FE97F-9B69-400C-BBFA-05A49525B758}"/>
              </a:ext>
            </a:extLst>
          </p:cNvPr>
          <p:cNvSpPr/>
          <p:nvPr/>
        </p:nvSpPr>
        <p:spPr>
          <a:xfrm rot="1347472">
            <a:off x="8651957" y="5116938"/>
            <a:ext cx="648000" cy="288667"/>
          </a:xfrm>
          <a:prstGeom prst="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Pfeil: nach rechts 31">
            <a:extLst>
              <a:ext uri="{FF2B5EF4-FFF2-40B4-BE49-F238E27FC236}">
                <a16:creationId xmlns:a16="http://schemas.microsoft.com/office/drawing/2014/main" id="{4F856F0E-F7A6-4BD7-9773-C86CCDFE310A}"/>
              </a:ext>
            </a:extLst>
          </p:cNvPr>
          <p:cNvSpPr/>
          <p:nvPr/>
        </p:nvSpPr>
        <p:spPr>
          <a:xfrm rot="20233938">
            <a:off x="8641845" y="5648312"/>
            <a:ext cx="648000" cy="288667"/>
          </a:xfrm>
          <a:prstGeom prst="rightArrow">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CasellaDiTesto 16">
            <a:extLst>
              <a:ext uri="{FF2B5EF4-FFF2-40B4-BE49-F238E27FC236}">
                <a16:creationId xmlns:a16="http://schemas.microsoft.com/office/drawing/2014/main" id="{7E8C238B-E81D-4182-BFFB-34007A8C6314}"/>
              </a:ext>
            </a:extLst>
          </p:cNvPr>
          <p:cNvSpPr txBox="1"/>
          <p:nvPr/>
        </p:nvSpPr>
        <p:spPr>
          <a:xfrm>
            <a:off x="448309" y="6111987"/>
            <a:ext cx="8162925" cy="646331"/>
          </a:xfrm>
          <a:prstGeom prst="rect">
            <a:avLst/>
          </a:prstGeom>
          <a:noFill/>
        </p:spPr>
        <p:txBody>
          <a:bodyPr wrap="square">
            <a:spAutoFit/>
          </a:bodyPr>
          <a:lstStyle/>
          <a:p>
            <a:r>
              <a:rPr lang="en-GB" sz="1200" dirty="0">
                <a:cs typeface="Calibri" panose="020F0502020204030204" pitchFamily="34" charset="0"/>
              </a:rPr>
              <a:t>Barbera et al 2019, https://journals.sagepub.com/eprint/FFZPNHMNTV7ZGYVKV3Z5/full</a:t>
            </a:r>
          </a:p>
          <a:p>
            <a:r>
              <a:rPr lang="en-GB" sz="1200" dirty="0">
                <a:cs typeface="Calibri" panose="020F0502020204030204" pitchFamily="34" charset="0"/>
              </a:rPr>
              <a:t>Barbera et al 2018, Local government financial resilience: Germany, Italy and UK compared, CIMA executive report </a:t>
            </a:r>
            <a:r>
              <a:rPr lang="en-GB" sz="1200" dirty="0">
                <a:cs typeface="Calibri" panose="020F0502020204030204" pitchFamily="34" charset="0"/>
                <a:hlinkClick r:id="rId3"/>
              </a:rPr>
              <a:t>www.cimaglobal.com/FinancialResilienceToolkit</a:t>
            </a:r>
            <a:endParaRPr lang="en-GB" sz="1200" dirty="0">
              <a:cs typeface="Calibri" panose="020F0502020204030204" pitchFamily="34" charset="0"/>
            </a:endParaRPr>
          </a:p>
        </p:txBody>
      </p:sp>
    </p:spTree>
    <p:extLst>
      <p:ext uri="{BB962C8B-B14F-4D97-AF65-F5344CB8AC3E}">
        <p14:creationId xmlns:p14="http://schemas.microsoft.com/office/powerpoint/2010/main" val="238940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DD8E6D3-E937-4CDF-AB61-C3092C749F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
        <p:nvSpPr>
          <p:cNvPr id="9" name="Title 8">
            <a:extLst>
              <a:ext uri="{FF2B5EF4-FFF2-40B4-BE49-F238E27FC236}">
                <a16:creationId xmlns:a16="http://schemas.microsoft.com/office/drawing/2014/main" id="{5B3861D5-11F3-4FD9-8328-3E005F8439C3}"/>
              </a:ext>
            </a:extLst>
          </p:cNvPr>
          <p:cNvSpPr>
            <a:spLocks noGrp="1"/>
          </p:cNvSpPr>
          <p:nvPr>
            <p:ph type="title"/>
          </p:nvPr>
        </p:nvSpPr>
        <p:spPr>
          <a:xfrm>
            <a:off x="624701" y="22866"/>
            <a:ext cx="10515600" cy="1325563"/>
          </a:xfrm>
        </p:spPr>
        <p:txBody>
          <a:bodyPr>
            <a:normAutofit/>
          </a:bodyPr>
          <a:lstStyle/>
          <a:p>
            <a:r>
              <a:rPr lang="en-GB" sz="4800" b="1" dirty="0"/>
              <a:t>The Financial Resilience Toolkit</a:t>
            </a:r>
          </a:p>
        </p:txBody>
      </p:sp>
      <p:grpSp>
        <p:nvGrpSpPr>
          <p:cNvPr id="22" name="Group 21">
            <a:extLst>
              <a:ext uri="{FF2B5EF4-FFF2-40B4-BE49-F238E27FC236}">
                <a16:creationId xmlns:a16="http://schemas.microsoft.com/office/drawing/2014/main" id="{AC31F2A2-A4A8-4F66-BA39-11A4A20BE7C9}"/>
              </a:ext>
            </a:extLst>
          </p:cNvPr>
          <p:cNvGrpSpPr/>
          <p:nvPr/>
        </p:nvGrpSpPr>
        <p:grpSpPr>
          <a:xfrm>
            <a:off x="2295351" y="2607030"/>
            <a:ext cx="8576077" cy="4112644"/>
            <a:chOff x="254678" y="2672874"/>
            <a:chExt cx="8576077" cy="4112644"/>
          </a:xfrm>
        </p:grpSpPr>
        <p:grpSp>
          <p:nvGrpSpPr>
            <p:cNvPr id="23" name="Group 22">
              <a:extLst>
                <a:ext uri="{FF2B5EF4-FFF2-40B4-BE49-F238E27FC236}">
                  <a16:creationId xmlns:a16="http://schemas.microsoft.com/office/drawing/2014/main" id="{CBD6A61E-8BC5-458E-81D1-00D84A918447}"/>
                </a:ext>
              </a:extLst>
            </p:cNvPr>
            <p:cNvGrpSpPr/>
            <p:nvPr/>
          </p:nvGrpSpPr>
          <p:grpSpPr>
            <a:xfrm>
              <a:off x="254678" y="2672874"/>
              <a:ext cx="7690389" cy="4112644"/>
              <a:chOff x="254678" y="2672874"/>
              <a:chExt cx="7690389" cy="4112644"/>
            </a:xfrm>
          </p:grpSpPr>
          <p:pic>
            <p:nvPicPr>
              <p:cNvPr id="25" name="Grafik 30">
                <a:extLst>
                  <a:ext uri="{FF2B5EF4-FFF2-40B4-BE49-F238E27FC236}">
                    <a16:creationId xmlns:a16="http://schemas.microsoft.com/office/drawing/2014/main" id="{D8673395-9A7A-41EC-A13C-155F154AED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404" y="2672874"/>
                <a:ext cx="7187987" cy="357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ttangolo arrotondato 14">
                <a:extLst>
                  <a:ext uri="{FF2B5EF4-FFF2-40B4-BE49-F238E27FC236}">
                    <a16:creationId xmlns:a16="http://schemas.microsoft.com/office/drawing/2014/main" id="{AD0853F0-DA80-4B95-A796-520DAF0B44D8}"/>
                  </a:ext>
                </a:extLst>
              </p:cNvPr>
              <p:cNvSpPr/>
              <p:nvPr/>
            </p:nvSpPr>
            <p:spPr>
              <a:xfrm>
                <a:off x="6269449" y="2986202"/>
                <a:ext cx="1675618" cy="739085"/>
              </a:xfrm>
              <a:prstGeom prst="roundRect">
                <a:avLst/>
              </a:prstGeom>
              <a:solidFill>
                <a:srgbClr val="DA3D7E">
                  <a:lumMod val="60000"/>
                  <a:lumOff val="4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err="1">
                    <a:ln>
                      <a:noFill/>
                    </a:ln>
                    <a:solidFill>
                      <a:prstClr val="white"/>
                    </a:solidFill>
                    <a:effectLst/>
                    <a:uLnTx/>
                    <a:uFillTx/>
                    <a:latin typeface="Arial Black"/>
                    <a:ea typeface="+mn-ea"/>
                    <a:cs typeface="+mn-cs"/>
                  </a:rPr>
                  <a:t>Anticipatory</a:t>
                </a:r>
                <a:r>
                  <a:rPr kumimoji="0" lang="it-IT" sz="1600" b="0" i="0" u="none" strike="noStrike" kern="0" cap="none" spc="0" normalizeH="0" baseline="0" noProof="0" dirty="0">
                    <a:ln>
                      <a:noFill/>
                    </a:ln>
                    <a:solidFill>
                      <a:prstClr val="white"/>
                    </a:solidFill>
                    <a:effectLst/>
                    <a:uLnTx/>
                    <a:uFillTx/>
                    <a:latin typeface="Arial Black"/>
                    <a:ea typeface="+mn-ea"/>
                    <a:cs typeface="+mn-cs"/>
                  </a:rPr>
                  <a:t> </a:t>
                </a:r>
                <a:r>
                  <a:rPr kumimoji="0" lang="it-IT" sz="1600" b="0" i="0" u="none" strike="noStrike" kern="0" cap="none" spc="0" normalizeH="0" baseline="0" noProof="0" dirty="0" err="1">
                    <a:ln>
                      <a:noFill/>
                    </a:ln>
                    <a:solidFill>
                      <a:prstClr val="white"/>
                    </a:solidFill>
                    <a:effectLst/>
                    <a:uLnTx/>
                    <a:uFillTx/>
                    <a:latin typeface="Arial Black"/>
                    <a:ea typeface="+mn-ea"/>
                    <a:cs typeface="+mn-cs"/>
                  </a:rPr>
                  <a:t>Capacities</a:t>
                </a:r>
                <a:endParaRPr kumimoji="0" lang="it-IT" sz="1600" b="0" i="0" u="none" strike="noStrike" kern="0" cap="none" spc="0" normalizeH="0" baseline="0" noProof="0" dirty="0">
                  <a:ln>
                    <a:noFill/>
                  </a:ln>
                  <a:solidFill>
                    <a:prstClr val="white"/>
                  </a:solidFill>
                  <a:effectLst/>
                  <a:uLnTx/>
                  <a:uFillTx/>
                  <a:latin typeface="Arial Black"/>
                  <a:ea typeface="+mn-ea"/>
                  <a:cs typeface="+mn-cs"/>
                </a:endParaRPr>
              </a:p>
            </p:txBody>
          </p:sp>
          <p:sp>
            <p:nvSpPr>
              <p:cNvPr id="27" name="Rettangolo arrotondato 28">
                <a:extLst>
                  <a:ext uri="{FF2B5EF4-FFF2-40B4-BE49-F238E27FC236}">
                    <a16:creationId xmlns:a16="http://schemas.microsoft.com/office/drawing/2014/main" id="{67C344BB-2413-4CA9-96B7-00F34FAF0188}"/>
                  </a:ext>
                </a:extLst>
              </p:cNvPr>
              <p:cNvSpPr/>
              <p:nvPr/>
            </p:nvSpPr>
            <p:spPr>
              <a:xfrm>
                <a:off x="3187666" y="6140728"/>
                <a:ext cx="2003462" cy="644790"/>
              </a:xfrm>
              <a:prstGeom prst="roundRect">
                <a:avLst/>
              </a:prstGeom>
              <a:solidFill>
                <a:srgbClr val="DA3D7E">
                  <a:lumMod val="60000"/>
                  <a:lumOff val="4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err="1">
                    <a:ln>
                      <a:noFill/>
                    </a:ln>
                    <a:solidFill>
                      <a:prstClr val="white"/>
                    </a:solidFill>
                    <a:effectLst/>
                    <a:uLnTx/>
                    <a:uFillTx/>
                    <a:latin typeface="Arial Black"/>
                    <a:ea typeface="+mn-ea"/>
                    <a:cs typeface="+mn-cs"/>
                  </a:rPr>
                  <a:t>Coping</a:t>
                </a:r>
                <a:r>
                  <a:rPr kumimoji="0" lang="it-IT" sz="1600" b="0" i="0" u="none" strike="noStrike" kern="0" cap="none" spc="0" normalizeH="0" baseline="0" noProof="0">
                    <a:ln>
                      <a:noFill/>
                    </a:ln>
                    <a:solidFill>
                      <a:prstClr val="white"/>
                    </a:solidFill>
                    <a:effectLst/>
                    <a:uLnTx/>
                    <a:uFillTx/>
                    <a:latin typeface="Arial Black"/>
                    <a:ea typeface="+mn-ea"/>
                    <a:cs typeface="+mn-cs"/>
                  </a:rPr>
                  <a:t>  </a:t>
                </a:r>
                <a:r>
                  <a:rPr kumimoji="0" lang="it-IT" sz="1600" b="0" i="0" u="none" strike="noStrike" kern="0" cap="none" spc="0" normalizeH="0" baseline="0" noProof="0" err="1">
                    <a:ln>
                      <a:noFill/>
                    </a:ln>
                    <a:solidFill>
                      <a:prstClr val="white"/>
                    </a:solidFill>
                    <a:effectLst/>
                    <a:uLnTx/>
                    <a:uFillTx/>
                    <a:latin typeface="Arial Black"/>
                    <a:ea typeface="+mn-ea"/>
                    <a:cs typeface="+mn-cs"/>
                  </a:rPr>
                  <a:t>Capacities</a:t>
                </a:r>
                <a:endParaRPr kumimoji="0" lang="it-IT" sz="1600" b="0" i="0" u="none" strike="noStrike" kern="0" cap="none" spc="0" normalizeH="0" baseline="0" noProof="0">
                  <a:ln>
                    <a:noFill/>
                  </a:ln>
                  <a:solidFill>
                    <a:prstClr val="white"/>
                  </a:solidFill>
                  <a:effectLst/>
                  <a:uLnTx/>
                  <a:uFillTx/>
                  <a:latin typeface="Arial Black"/>
                  <a:ea typeface="+mn-ea"/>
                  <a:cs typeface="+mn-cs"/>
                </a:endParaRPr>
              </a:p>
            </p:txBody>
          </p:sp>
          <p:sp>
            <p:nvSpPr>
              <p:cNvPr id="28" name="Rettangolo arrotondato 14">
                <a:extLst>
                  <a:ext uri="{FF2B5EF4-FFF2-40B4-BE49-F238E27FC236}">
                    <a16:creationId xmlns:a16="http://schemas.microsoft.com/office/drawing/2014/main" id="{09C9E39A-6CDF-42B6-B744-787C4F2E9CA2}"/>
                  </a:ext>
                </a:extLst>
              </p:cNvPr>
              <p:cNvSpPr/>
              <p:nvPr/>
            </p:nvSpPr>
            <p:spPr>
              <a:xfrm>
                <a:off x="254678" y="3114513"/>
                <a:ext cx="1675618" cy="739085"/>
              </a:xfrm>
              <a:prstGeom prst="roundRect">
                <a:avLst/>
              </a:prstGeom>
              <a:solidFill>
                <a:srgbClr val="DA3D7E">
                  <a:lumMod val="60000"/>
                  <a:lumOff val="4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err="1">
                    <a:ln>
                      <a:noFill/>
                    </a:ln>
                    <a:solidFill>
                      <a:prstClr val="white"/>
                    </a:solidFill>
                    <a:effectLst/>
                    <a:uLnTx/>
                    <a:uFillTx/>
                    <a:latin typeface="Arial Black"/>
                    <a:ea typeface="+mn-ea"/>
                    <a:cs typeface="+mn-cs"/>
                  </a:rPr>
                  <a:t>Vulnerability</a:t>
                </a:r>
                <a:endParaRPr kumimoji="0" lang="it-IT" sz="1600" b="0" i="0" u="none" strike="noStrike" kern="0" cap="none" spc="0" normalizeH="0" baseline="0" noProof="0">
                  <a:ln>
                    <a:noFill/>
                  </a:ln>
                  <a:solidFill>
                    <a:prstClr val="white"/>
                  </a:solidFill>
                  <a:effectLst/>
                  <a:uLnTx/>
                  <a:uFillTx/>
                  <a:latin typeface="Arial Black"/>
                  <a:ea typeface="+mn-ea"/>
                  <a:cs typeface="+mn-cs"/>
                </a:endParaRPr>
              </a:p>
            </p:txBody>
          </p:sp>
          <p:cxnSp>
            <p:nvCxnSpPr>
              <p:cNvPr id="29" name="Connettore diritto 10">
                <a:extLst>
                  <a:ext uri="{FF2B5EF4-FFF2-40B4-BE49-F238E27FC236}">
                    <a16:creationId xmlns:a16="http://schemas.microsoft.com/office/drawing/2014/main" id="{94328CF6-8B24-4F29-A222-043DA059B6CF}"/>
                  </a:ext>
                </a:extLst>
              </p:cNvPr>
              <p:cNvCxnSpPr>
                <a:cxnSpLocks/>
                <a:stCxn id="28" idx="3"/>
                <a:endCxn id="26" idx="1"/>
              </p:cNvCxnSpPr>
              <p:nvPr/>
            </p:nvCxnSpPr>
            <p:spPr>
              <a:xfrm flipV="1">
                <a:off x="1930296" y="3355745"/>
                <a:ext cx="4339153" cy="128311"/>
              </a:xfrm>
              <a:prstGeom prst="line">
                <a:avLst/>
              </a:prstGeom>
              <a:noFill/>
              <a:ln w="9525" cap="flat" cmpd="sng" algn="ctr">
                <a:solidFill>
                  <a:srgbClr val="DA3D7E"/>
                </a:solidFill>
                <a:prstDash val="dash"/>
                <a:round/>
                <a:headEnd type="none" w="med" len="med"/>
                <a:tailEnd type="none" w="med" len="med"/>
              </a:ln>
              <a:effectLst/>
            </p:spPr>
          </p:cxnSp>
          <p:cxnSp>
            <p:nvCxnSpPr>
              <p:cNvPr id="30" name="Connettore diritto 12">
                <a:extLst>
                  <a:ext uri="{FF2B5EF4-FFF2-40B4-BE49-F238E27FC236}">
                    <a16:creationId xmlns:a16="http://schemas.microsoft.com/office/drawing/2014/main" id="{D80D3C51-E9A2-4313-B631-8F087FE2B0ED}"/>
                  </a:ext>
                </a:extLst>
              </p:cNvPr>
              <p:cNvCxnSpPr>
                <a:cxnSpLocks/>
                <a:stCxn id="28" idx="3"/>
                <a:endCxn id="27" idx="0"/>
              </p:cNvCxnSpPr>
              <p:nvPr/>
            </p:nvCxnSpPr>
            <p:spPr>
              <a:xfrm>
                <a:off x="1930296" y="3484055"/>
                <a:ext cx="2259101" cy="2656673"/>
              </a:xfrm>
              <a:prstGeom prst="line">
                <a:avLst/>
              </a:prstGeom>
              <a:noFill/>
              <a:ln w="9525" cap="flat" cmpd="sng" algn="ctr">
                <a:solidFill>
                  <a:srgbClr val="DA3D7E"/>
                </a:solidFill>
                <a:prstDash val="dash"/>
                <a:round/>
                <a:headEnd type="none" w="med" len="med"/>
                <a:tailEnd type="none" w="med" len="med"/>
              </a:ln>
              <a:effectLst/>
            </p:spPr>
          </p:cxnSp>
          <p:cxnSp>
            <p:nvCxnSpPr>
              <p:cNvPr id="31" name="Connettore diritto 14">
                <a:extLst>
                  <a:ext uri="{FF2B5EF4-FFF2-40B4-BE49-F238E27FC236}">
                    <a16:creationId xmlns:a16="http://schemas.microsoft.com/office/drawing/2014/main" id="{D6172E1C-68F4-4CA1-A7C3-41D3298F7B2E}"/>
                  </a:ext>
                </a:extLst>
              </p:cNvPr>
              <p:cNvCxnSpPr>
                <a:stCxn id="26" idx="1"/>
              </p:cNvCxnSpPr>
              <p:nvPr/>
            </p:nvCxnSpPr>
            <p:spPr>
              <a:xfrm flipH="1">
                <a:off x="4527695" y="3355745"/>
                <a:ext cx="1741754" cy="3088173"/>
              </a:xfrm>
              <a:prstGeom prst="line">
                <a:avLst/>
              </a:prstGeom>
              <a:noFill/>
              <a:ln w="9525" cap="flat" cmpd="sng" algn="ctr">
                <a:solidFill>
                  <a:srgbClr val="DA3D7E"/>
                </a:solidFill>
                <a:prstDash val="dash"/>
                <a:round/>
                <a:headEnd type="none" w="med" len="med"/>
                <a:tailEnd type="none" w="med" len="med"/>
              </a:ln>
              <a:effectLst/>
            </p:spPr>
          </p:cxnSp>
        </p:grpSp>
        <p:sp>
          <p:nvSpPr>
            <p:cNvPr id="24" name="Oval 72">
              <a:hlinkClick r:id="rId3" action="ppaction://hlinksldjump"/>
              <a:extLst>
                <a:ext uri="{FF2B5EF4-FFF2-40B4-BE49-F238E27FC236}">
                  <a16:creationId xmlns:a16="http://schemas.microsoft.com/office/drawing/2014/main" id="{A78868B8-8ACB-483E-BA58-8F72CBFD4F51}"/>
                </a:ext>
              </a:extLst>
            </p:cNvPr>
            <p:cNvSpPr/>
            <p:nvPr/>
          </p:nvSpPr>
          <p:spPr>
            <a:xfrm>
              <a:off x="7155138" y="3725287"/>
              <a:ext cx="1675617" cy="2932367"/>
            </a:xfrm>
            <a:prstGeom prst="ellipse">
              <a:avLst/>
            </a:prstGeom>
            <a:solidFill>
              <a:srgbClr val="DA3D7E">
                <a:lumMod val="60000"/>
                <a:lumOff val="40000"/>
              </a:srgbClr>
            </a:solidFill>
            <a:ln w="9525" cap="flat" cmpd="sng" algn="ctr">
              <a:solidFill>
                <a:srgbClr val="DA3D7E">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a:ln>
                    <a:noFill/>
                  </a:ln>
                  <a:solidFill>
                    <a:prstClr val="white"/>
                  </a:solidFill>
                  <a:effectLst/>
                  <a:uLnTx/>
                  <a:uFillTx/>
                  <a:latin typeface="Arial Black"/>
                  <a:ea typeface="+mn-ea"/>
                  <a:cs typeface="+mn-cs"/>
                </a:rPr>
                <a:t>Financial resilience</a:t>
              </a:r>
            </a:p>
          </p:txBody>
        </p:sp>
      </p:grpSp>
      <p:sp>
        <p:nvSpPr>
          <p:cNvPr id="3" name="Content Placeholder 2">
            <a:extLst>
              <a:ext uri="{FF2B5EF4-FFF2-40B4-BE49-F238E27FC236}">
                <a16:creationId xmlns:a16="http://schemas.microsoft.com/office/drawing/2014/main" id="{7DE56EB1-138B-496D-BA20-8B4D8A747945}"/>
              </a:ext>
            </a:extLst>
          </p:cNvPr>
          <p:cNvSpPr>
            <a:spLocks noGrp="1"/>
          </p:cNvSpPr>
          <p:nvPr>
            <p:ph idx="1"/>
          </p:nvPr>
        </p:nvSpPr>
        <p:spPr>
          <a:xfrm>
            <a:off x="838200" y="1206063"/>
            <a:ext cx="9543585" cy="3759917"/>
          </a:xfrm>
        </p:spPr>
        <p:txBody>
          <a:bodyPr/>
          <a:lstStyle/>
          <a:p>
            <a:r>
              <a:rPr lang="it-IT" sz="2400" b="0" dirty="0" err="1"/>
              <a:t>Translating</a:t>
            </a:r>
            <a:r>
              <a:rPr lang="it-IT" sz="2400" b="0" dirty="0"/>
              <a:t> the </a:t>
            </a:r>
            <a:r>
              <a:rPr lang="it-IT" sz="2400" b="0" dirty="0" err="1"/>
              <a:t>findings</a:t>
            </a:r>
            <a:r>
              <a:rPr lang="it-IT" sz="2400" b="0" dirty="0"/>
              <a:t> of </a:t>
            </a:r>
            <a:r>
              <a:rPr lang="it-IT" sz="2400" b="0" dirty="0" err="1"/>
              <a:t>our</a:t>
            </a:r>
            <a:r>
              <a:rPr lang="it-IT" sz="2400" b="0" dirty="0"/>
              <a:t> </a:t>
            </a:r>
            <a:r>
              <a:rPr lang="it-IT" sz="2400" b="0" dirty="0" err="1"/>
              <a:t>research</a:t>
            </a:r>
            <a:r>
              <a:rPr lang="it-IT" sz="2400" b="0" dirty="0"/>
              <a:t> (and </a:t>
            </a:r>
            <a:r>
              <a:rPr lang="it-IT" sz="2400" b="0" dirty="0" err="1"/>
              <a:t>our</a:t>
            </a:r>
            <a:r>
              <a:rPr lang="it-IT" sz="2400" b="0" dirty="0"/>
              <a:t> framework) </a:t>
            </a:r>
            <a:r>
              <a:rPr lang="it-IT" sz="2400" b="0" dirty="0" err="1"/>
              <a:t>into</a:t>
            </a:r>
            <a:r>
              <a:rPr lang="it-IT" sz="2400" b="0" dirty="0"/>
              <a:t> a tool to be </a:t>
            </a:r>
            <a:r>
              <a:rPr lang="it-IT" sz="2400" b="0" dirty="0" err="1"/>
              <a:t>used</a:t>
            </a:r>
            <a:r>
              <a:rPr lang="it-IT" sz="2400" b="0" dirty="0"/>
              <a:t> </a:t>
            </a:r>
            <a:r>
              <a:rPr lang="it-IT" sz="2400" b="0" dirty="0" err="1"/>
              <a:t>as</a:t>
            </a:r>
            <a:r>
              <a:rPr lang="it-IT" sz="2400" b="0" dirty="0"/>
              <a:t> a support for</a:t>
            </a:r>
          </a:p>
          <a:p>
            <a:pPr lvl="1">
              <a:buFont typeface="Wingdings" panose="05000000000000000000" pitchFamily="2" charset="2"/>
              <a:buChar char="ü"/>
            </a:pPr>
            <a:r>
              <a:rPr lang="it-IT" sz="2000" b="0" dirty="0" err="1"/>
              <a:t>Assessing</a:t>
            </a:r>
            <a:r>
              <a:rPr lang="it-IT" sz="2000" b="0" dirty="0"/>
              <a:t> </a:t>
            </a:r>
            <a:r>
              <a:rPr lang="it-IT" sz="2000" b="0" dirty="0" err="1"/>
              <a:t>anticipatory</a:t>
            </a:r>
            <a:r>
              <a:rPr lang="it-IT" sz="2000" b="0" dirty="0"/>
              <a:t> and </a:t>
            </a:r>
            <a:r>
              <a:rPr lang="it-IT" sz="2000" b="0" dirty="0" err="1"/>
              <a:t>coping</a:t>
            </a:r>
            <a:r>
              <a:rPr lang="it-IT" sz="2000" b="0" dirty="0"/>
              <a:t> </a:t>
            </a:r>
            <a:r>
              <a:rPr lang="it-IT" sz="2000" b="0" dirty="0" err="1"/>
              <a:t>capacities</a:t>
            </a:r>
            <a:r>
              <a:rPr lang="it-IT" sz="2000" b="0" dirty="0"/>
              <a:t>, and </a:t>
            </a:r>
            <a:r>
              <a:rPr lang="it-IT" sz="2000" b="0" dirty="0" err="1"/>
              <a:t>perceived</a:t>
            </a:r>
            <a:r>
              <a:rPr lang="it-IT" sz="2000" b="0" dirty="0"/>
              <a:t> </a:t>
            </a:r>
            <a:r>
              <a:rPr lang="it-IT" sz="2000" b="0" dirty="0" err="1"/>
              <a:t>vulnerability</a:t>
            </a:r>
            <a:r>
              <a:rPr lang="it-IT" sz="2000" b="0" dirty="0"/>
              <a:t> </a:t>
            </a:r>
          </a:p>
          <a:p>
            <a:pPr lvl="1">
              <a:buFont typeface="Wingdings" panose="05000000000000000000" pitchFamily="2" charset="2"/>
              <a:buChar char="ü"/>
            </a:pPr>
            <a:r>
              <a:rPr lang="it-IT" sz="2000" b="0" dirty="0" err="1"/>
              <a:t>Identifying</a:t>
            </a:r>
            <a:r>
              <a:rPr lang="it-IT" sz="2000" b="0" dirty="0"/>
              <a:t> </a:t>
            </a:r>
            <a:r>
              <a:rPr lang="it-IT" sz="2000" b="0" dirty="0" err="1"/>
              <a:t>possible</a:t>
            </a:r>
            <a:r>
              <a:rPr lang="it-IT" sz="2000" b="0" dirty="0"/>
              <a:t> </a:t>
            </a:r>
            <a:r>
              <a:rPr lang="it-IT" sz="2000" b="0" dirty="0" err="1"/>
              <a:t>critical</a:t>
            </a:r>
            <a:r>
              <a:rPr lang="it-IT" sz="2000" b="0" dirty="0"/>
              <a:t> </a:t>
            </a:r>
            <a:r>
              <a:rPr lang="it-IT" sz="2000" b="0" dirty="0" err="1"/>
              <a:t>areas</a:t>
            </a:r>
            <a:r>
              <a:rPr lang="it-IT" sz="2000" b="0" dirty="0"/>
              <a:t> or </a:t>
            </a:r>
            <a:r>
              <a:rPr lang="it-IT" sz="2000" b="0" dirty="0" err="1"/>
              <a:t>strengths</a:t>
            </a:r>
            <a:endParaRPr lang="it-IT" sz="2000" b="0" dirty="0"/>
          </a:p>
          <a:p>
            <a:pPr marL="0" indent="0">
              <a:buNone/>
            </a:pPr>
            <a:endParaRPr lang="en-GB" dirty="0"/>
          </a:p>
        </p:txBody>
      </p:sp>
    </p:spTree>
    <p:extLst>
      <p:ext uri="{BB962C8B-B14F-4D97-AF65-F5344CB8AC3E}">
        <p14:creationId xmlns:p14="http://schemas.microsoft.com/office/powerpoint/2010/main" val="291929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DD8E6D3-E937-4CDF-AB61-C3092C749FF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
        <p:nvSpPr>
          <p:cNvPr id="7" name="Content Placeholder 6">
            <a:extLst>
              <a:ext uri="{FF2B5EF4-FFF2-40B4-BE49-F238E27FC236}">
                <a16:creationId xmlns:a16="http://schemas.microsoft.com/office/drawing/2014/main" id="{3C050DF6-6DC5-4A01-A993-64C4B8728AC0}"/>
              </a:ext>
            </a:extLst>
          </p:cNvPr>
          <p:cNvSpPr>
            <a:spLocks noGrp="1"/>
          </p:cNvSpPr>
          <p:nvPr>
            <p:ph idx="1"/>
          </p:nvPr>
        </p:nvSpPr>
        <p:spPr>
          <a:xfrm>
            <a:off x="423333" y="1384663"/>
            <a:ext cx="10930467" cy="5059559"/>
          </a:xfrm>
        </p:spPr>
        <p:txBody>
          <a:bodyPr>
            <a:normAutofit/>
          </a:bodyPr>
          <a:lstStyle/>
          <a:p>
            <a:pPr marL="0" indent="0">
              <a:buNone/>
            </a:pPr>
            <a:r>
              <a:rPr lang="en-GB" dirty="0"/>
              <a:t>Please click the link in the </a:t>
            </a:r>
            <a:r>
              <a:rPr lang="en-GB" dirty="0" err="1"/>
              <a:t>chatbox</a:t>
            </a:r>
            <a:r>
              <a:rPr lang="en-GB" dirty="0"/>
              <a:t> to complete the Financial Resilience Toolkit</a:t>
            </a:r>
          </a:p>
          <a:p>
            <a:pPr marL="0" indent="0">
              <a:buNone/>
            </a:pPr>
            <a:endParaRPr lang="en-GB" sz="1000" dirty="0"/>
          </a:p>
          <a:p>
            <a:pPr marL="0" indent="0">
              <a:buNone/>
            </a:pPr>
            <a:r>
              <a:rPr lang="en-GB" dirty="0"/>
              <a:t>Please bear the following discussion points in mind whilst completing the Toolkit.</a:t>
            </a:r>
          </a:p>
          <a:p>
            <a:pPr marL="803275"/>
            <a:r>
              <a:rPr lang="en-GB" dirty="0"/>
              <a:t>Useability of the Toolkit by LG practitioners</a:t>
            </a:r>
          </a:p>
          <a:p>
            <a:pPr marL="803275"/>
            <a:endParaRPr lang="en-GB" sz="1000" dirty="0"/>
          </a:p>
          <a:p>
            <a:pPr marL="803275"/>
            <a:r>
              <a:rPr lang="en-GB" dirty="0"/>
              <a:t>Adaptability of the Toolkit in decision making to stay resilient and less vulnerable</a:t>
            </a:r>
          </a:p>
          <a:p>
            <a:pPr marL="803275"/>
            <a:endParaRPr lang="en-GB" sz="1000" dirty="0"/>
          </a:p>
          <a:p>
            <a:pPr marL="803275"/>
            <a:r>
              <a:rPr lang="en-GB" dirty="0"/>
              <a:t>(Possible) Next steps of the current version of this Toolkit</a:t>
            </a:r>
          </a:p>
        </p:txBody>
      </p:sp>
      <p:sp>
        <p:nvSpPr>
          <p:cNvPr id="9" name="Title 8">
            <a:extLst>
              <a:ext uri="{FF2B5EF4-FFF2-40B4-BE49-F238E27FC236}">
                <a16:creationId xmlns:a16="http://schemas.microsoft.com/office/drawing/2014/main" id="{5B3861D5-11F3-4FD9-8328-3E005F8439C3}"/>
              </a:ext>
            </a:extLst>
          </p:cNvPr>
          <p:cNvSpPr>
            <a:spLocks noGrp="1"/>
          </p:cNvSpPr>
          <p:nvPr>
            <p:ph type="title"/>
          </p:nvPr>
        </p:nvSpPr>
        <p:spPr>
          <a:xfrm>
            <a:off x="630766" y="136525"/>
            <a:ext cx="10515600" cy="1325563"/>
          </a:xfrm>
        </p:spPr>
        <p:txBody>
          <a:bodyPr/>
          <a:lstStyle/>
          <a:p>
            <a:r>
              <a:rPr lang="en-GB" b="1" dirty="0"/>
              <a:t>Completing  the Toolkit</a:t>
            </a:r>
          </a:p>
        </p:txBody>
      </p:sp>
    </p:spTree>
    <p:extLst>
      <p:ext uri="{BB962C8B-B14F-4D97-AF65-F5344CB8AC3E}">
        <p14:creationId xmlns:p14="http://schemas.microsoft.com/office/powerpoint/2010/main" val="338847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3B15D-A9B5-4128-9026-EED511D4CF7F}"/>
              </a:ext>
            </a:extLst>
          </p:cNvPr>
          <p:cNvSpPr>
            <a:spLocks noGrp="1"/>
          </p:cNvSpPr>
          <p:nvPr>
            <p:ph type="title"/>
          </p:nvPr>
        </p:nvSpPr>
        <p:spPr>
          <a:xfrm>
            <a:off x="538480" y="110988"/>
            <a:ext cx="10122086" cy="900000"/>
          </a:xfrm>
        </p:spPr>
        <p:txBody>
          <a:bodyPr>
            <a:normAutofit/>
          </a:bodyPr>
          <a:lstStyle/>
          <a:p>
            <a:r>
              <a:rPr lang="it-IT" b="1" dirty="0" err="1"/>
              <a:t>Discussion</a:t>
            </a:r>
            <a:r>
              <a:rPr lang="it-IT" b="1" dirty="0"/>
              <a:t> - Broad </a:t>
            </a:r>
            <a:r>
              <a:rPr lang="it-IT" b="1" dirty="0" err="1"/>
              <a:t>Theme</a:t>
            </a:r>
            <a:r>
              <a:rPr lang="it-IT" b="1" dirty="0"/>
              <a:t> 1: </a:t>
            </a:r>
            <a:r>
              <a:rPr lang="it-IT" b="1" dirty="0" err="1"/>
              <a:t>Useability</a:t>
            </a:r>
            <a:endParaRPr lang="it-IT" b="1" dirty="0"/>
          </a:p>
        </p:txBody>
      </p:sp>
      <p:sp>
        <p:nvSpPr>
          <p:cNvPr id="4" name="Slide Number Placeholder 3">
            <a:extLst>
              <a:ext uri="{FF2B5EF4-FFF2-40B4-BE49-F238E27FC236}">
                <a16:creationId xmlns:a16="http://schemas.microsoft.com/office/drawing/2014/main" id="{11271EAB-6D50-4089-AF4F-411A2CD4E0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07B441-5312-499D-93C3-6E37886527FA}" type="slidenum">
              <a:rPr kumimoji="0" lang="it-IT" sz="1200" b="0" i="0" u="none" strike="noStrike" kern="1200" cap="none" spc="0" normalizeH="0" baseline="0" noProof="0" smtClean="0">
                <a:ln>
                  <a:noFill/>
                </a:ln>
                <a:solidFill>
                  <a:prstClr val="white">
                    <a:lumMod val="50000"/>
                  </a:prst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mn-cs"/>
            </a:endParaRPr>
          </a:p>
        </p:txBody>
      </p:sp>
      <p:sp>
        <p:nvSpPr>
          <p:cNvPr id="3" name="Rectangle 2">
            <a:extLst>
              <a:ext uri="{FF2B5EF4-FFF2-40B4-BE49-F238E27FC236}">
                <a16:creationId xmlns:a16="http://schemas.microsoft.com/office/drawing/2014/main" id="{C1A8F9AA-D41F-4BC5-893C-FCF50891D478}"/>
              </a:ext>
            </a:extLst>
          </p:cNvPr>
          <p:cNvSpPr/>
          <p:nvPr/>
        </p:nvSpPr>
        <p:spPr>
          <a:xfrm>
            <a:off x="538480" y="1077256"/>
            <a:ext cx="10433304" cy="1384995"/>
          </a:xfrm>
          <a:prstGeom prst="rect">
            <a:avLst/>
          </a:prstGeom>
        </p:spPr>
        <p:txBody>
          <a:bodyPr wrap="square">
            <a:spAutoFit/>
          </a:bodyPr>
          <a:lstStyle/>
          <a:p>
            <a:r>
              <a:rPr lang="en-GB" sz="2800" b="1" dirty="0">
                <a:latin typeface="Calibri" panose="020F0502020204030204" pitchFamily="34" charset="0"/>
                <a:cs typeface="Calibri" panose="020F0502020204030204" pitchFamily="34" charset="0"/>
              </a:rPr>
              <a:t>How would you adapt this toolkit in making decision from a UK LG context?</a:t>
            </a:r>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p:txBody>
      </p:sp>
      <p:grpSp>
        <p:nvGrpSpPr>
          <p:cNvPr id="11" name="Group 10">
            <a:extLst>
              <a:ext uri="{FF2B5EF4-FFF2-40B4-BE49-F238E27FC236}">
                <a16:creationId xmlns:a16="http://schemas.microsoft.com/office/drawing/2014/main" id="{1BA868A6-7C25-415D-BF29-31E991EB3E60}"/>
              </a:ext>
            </a:extLst>
          </p:cNvPr>
          <p:cNvGrpSpPr/>
          <p:nvPr/>
        </p:nvGrpSpPr>
        <p:grpSpPr>
          <a:xfrm>
            <a:off x="4273062" y="1773445"/>
            <a:ext cx="7568418" cy="4154265"/>
            <a:chOff x="4491359" y="1795600"/>
            <a:chExt cx="7516217" cy="4629030"/>
          </a:xfrm>
        </p:grpSpPr>
        <p:grpSp>
          <p:nvGrpSpPr>
            <p:cNvPr id="13" name="Group 12">
              <a:extLst>
                <a:ext uri="{FF2B5EF4-FFF2-40B4-BE49-F238E27FC236}">
                  <a16:creationId xmlns:a16="http://schemas.microsoft.com/office/drawing/2014/main" id="{C64A2E2B-FD6C-4761-9DEE-C8A2400B1C5A}"/>
                </a:ext>
              </a:extLst>
            </p:cNvPr>
            <p:cNvGrpSpPr/>
            <p:nvPr/>
          </p:nvGrpSpPr>
          <p:grpSpPr>
            <a:xfrm>
              <a:off x="4491359" y="1795600"/>
              <a:ext cx="7297356" cy="4256392"/>
              <a:chOff x="4491359" y="1795600"/>
              <a:chExt cx="7297356" cy="4256392"/>
            </a:xfrm>
          </p:grpSpPr>
          <p:pic>
            <p:nvPicPr>
              <p:cNvPr id="14" name="Grafik 30">
                <a:extLst>
                  <a:ext uri="{FF2B5EF4-FFF2-40B4-BE49-F238E27FC236}">
                    <a16:creationId xmlns:a16="http://schemas.microsoft.com/office/drawing/2014/main" id="{3C6507C7-A58C-4B86-95F0-4982E8A72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498" y="2194888"/>
                <a:ext cx="5778353" cy="3217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arrotondato 14">
                <a:extLst>
                  <a:ext uri="{FF2B5EF4-FFF2-40B4-BE49-F238E27FC236}">
                    <a16:creationId xmlns:a16="http://schemas.microsoft.com/office/drawing/2014/main" id="{82EA36E1-70AC-494A-956C-92421CBD7DC5}"/>
                  </a:ext>
                </a:extLst>
              </p:cNvPr>
              <p:cNvSpPr/>
              <p:nvPr/>
            </p:nvSpPr>
            <p:spPr>
              <a:xfrm>
                <a:off x="9655828" y="1795600"/>
                <a:ext cx="1675618"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Anticipatory Capacities</a:t>
                </a:r>
              </a:p>
            </p:txBody>
          </p:sp>
          <p:sp>
            <p:nvSpPr>
              <p:cNvPr id="16" name="Rettangolo arrotondato 28">
                <a:extLst>
                  <a:ext uri="{FF2B5EF4-FFF2-40B4-BE49-F238E27FC236}">
                    <a16:creationId xmlns:a16="http://schemas.microsoft.com/office/drawing/2014/main" id="{6F2ECF70-0DA8-4BA8-9492-93B5765C7803}"/>
                  </a:ext>
                </a:extLst>
              </p:cNvPr>
              <p:cNvSpPr/>
              <p:nvPr/>
            </p:nvSpPr>
            <p:spPr>
              <a:xfrm>
                <a:off x="6574045" y="5329631"/>
                <a:ext cx="2003462" cy="722361"/>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Coping  Capacities</a:t>
                </a:r>
              </a:p>
            </p:txBody>
          </p:sp>
          <p:sp>
            <p:nvSpPr>
              <p:cNvPr id="17" name="Rettangolo arrotondato 14">
                <a:extLst>
                  <a:ext uri="{FF2B5EF4-FFF2-40B4-BE49-F238E27FC236}">
                    <a16:creationId xmlns:a16="http://schemas.microsoft.com/office/drawing/2014/main" id="{2B4D06F1-A0CD-4D5E-AC19-DB0AB99444B1}"/>
                  </a:ext>
                </a:extLst>
              </p:cNvPr>
              <p:cNvSpPr/>
              <p:nvPr/>
            </p:nvSpPr>
            <p:spPr>
              <a:xfrm>
                <a:off x="4491359" y="1802039"/>
                <a:ext cx="1476768" cy="60916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latin typeface="+mj-lt"/>
                  </a:rPr>
                  <a:t>Vulnerability</a:t>
                </a:r>
              </a:p>
            </p:txBody>
          </p:sp>
          <p:cxnSp>
            <p:nvCxnSpPr>
              <p:cNvPr id="18" name="Connettore diritto 10">
                <a:extLst>
                  <a:ext uri="{FF2B5EF4-FFF2-40B4-BE49-F238E27FC236}">
                    <a16:creationId xmlns:a16="http://schemas.microsoft.com/office/drawing/2014/main" id="{B7181220-F734-4C23-BE81-63D4D517741E}"/>
                  </a:ext>
                </a:extLst>
              </p:cNvPr>
              <p:cNvCxnSpPr>
                <a:cxnSpLocks/>
                <a:stCxn id="17" idx="3"/>
                <a:endCxn id="15" idx="1"/>
              </p:cNvCxnSpPr>
              <p:nvPr/>
            </p:nvCxnSpPr>
            <p:spPr>
              <a:xfrm flipV="1">
                <a:off x="5316676" y="2209601"/>
                <a:ext cx="4339153" cy="143747"/>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Connettore diritto 12">
                <a:extLst>
                  <a:ext uri="{FF2B5EF4-FFF2-40B4-BE49-F238E27FC236}">
                    <a16:creationId xmlns:a16="http://schemas.microsoft.com/office/drawing/2014/main" id="{93CB1C71-82AF-4C6E-8E72-D67735892430}"/>
                  </a:ext>
                </a:extLst>
              </p:cNvPr>
              <p:cNvCxnSpPr>
                <a:cxnSpLocks/>
                <a:stCxn id="17" idx="3"/>
                <a:endCxn id="16" idx="0"/>
              </p:cNvCxnSpPr>
              <p:nvPr/>
            </p:nvCxnSpPr>
            <p:spPr>
              <a:xfrm>
                <a:off x="5316676" y="2353348"/>
                <a:ext cx="2259101" cy="2976283"/>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Connettore diritto 14">
                <a:extLst>
                  <a:ext uri="{FF2B5EF4-FFF2-40B4-BE49-F238E27FC236}">
                    <a16:creationId xmlns:a16="http://schemas.microsoft.com/office/drawing/2014/main" id="{77A63B27-5942-492D-9E10-A9F678E1F19A}"/>
                  </a:ext>
                </a:extLst>
              </p:cNvPr>
              <p:cNvCxnSpPr>
                <a:stCxn id="15" idx="1"/>
              </p:cNvCxnSpPr>
              <p:nvPr/>
            </p:nvCxnSpPr>
            <p:spPr>
              <a:xfrm flipH="1">
                <a:off x="7914074" y="2209600"/>
                <a:ext cx="1741754" cy="3459694"/>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1" name="Rettangolo arrotondato 14">
                <a:extLst>
                  <a:ext uri="{FF2B5EF4-FFF2-40B4-BE49-F238E27FC236}">
                    <a16:creationId xmlns:a16="http://schemas.microsoft.com/office/drawing/2014/main" id="{C7D8AD70-B1CF-462B-8102-D22FE4D3973F}"/>
                  </a:ext>
                </a:extLst>
              </p:cNvPr>
              <p:cNvSpPr/>
              <p:nvPr/>
            </p:nvSpPr>
            <p:spPr>
              <a:xfrm>
                <a:off x="10340337" y="2439849"/>
                <a:ext cx="1448378" cy="36319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Sensemaking</a:t>
                </a:r>
              </a:p>
            </p:txBody>
          </p:sp>
        </p:grpSp>
        <p:sp>
          <p:nvSpPr>
            <p:cNvPr id="12" name="Oval 72">
              <a:extLst>
                <a:ext uri="{FF2B5EF4-FFF2-40B4-BE49-F238E27FC236}">
                  <a16:creationId xmlns:a16="http://schemas.microsoft.com/office/drawing/2014/main" id="{117327EE-C687-41D7-B063-C420F405619E}"/>
                </a:ext>
              </a:extLst>
            </p:cNvPr>
            <p:cNvSpPr/>
            <p:nvPr/>
          </p:nvSpPr>
          <p:spPr>
            <a:xfrm>
              <a:off x="10331959" y="3267849"/>
              <a:ext cx="1675617" cy="315678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atin typeface="+mj-lt"/>
                </a:rPr>
                <a:t>Different patterns of Financial resilience</a:t>
              </a:r>
            </a:p>
          </p:txBody>
        </p:sp>
      </p:grpSp>
      <p:sp>
        <p:nvSpPr>
          <p:cNvPr id="22" name="Textfeld 2">
            <a:extLst>
              <a:ext uri="{FF2B5EF4-FFF2-40B4-BE49-F238E27FC236}">
                <a16:creationId xmlns:a16="http://schemas.microsoft.com/office/drawing/2014/main" id="{767284A3-B6EF-4439-9AAD-1A9BDCD0B1C3}"/>
              </a:ext>
            </a:extLst>
          </p:cNvPr>
          <p:cNvSpPr txBox="1"/>
          <p:nvPr/>
        </p:nvSpPr>
        <p:spPr>
          <a:xfrm>
            <a:off x="238303" y="5834086"/>
            <a:ext cx="5227508" cy="830997"/>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Carmela Barbera, Martin Jones, Sanja Korac, Iris Saliterer, Ileana Steccolini, 2018, Local government financial resilience: Germany, Italy and UK compared, CIMA executive report </a:t>
            </a:r>
            <a:r>
              <a:rPr lang="en-GB" sz="1200" dirty="0">
                <a:latin typeface="Arial" panose="020B0604020202020204" pitchFamily="34" charset="0"/>
                <a:cs typeface="Arial" panose="020B0604020202020204" pitchFamily="34" charset="0"/>
                <a:hlinkClick r:id="rId4"/>
              </a:rPr>
              <a:t>www.cimaglobal.com/FinancialResilienceToolkit</a:t>
            </a:r>
            <a:endParaRPr lang="en-GB" sz="1200"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FFF5BA92-34D2-42B7-8932-A46B7C30BC58}"/>
              </a:ext>
            </a:extLst>
          </p:cNvPr>
          <p:cNvSpPr/>
          <p:nvPr/>
        </p:nvSpPr>
        <p:spPr>
          <a:xfrm>
            <a:off x="538480" y="2094421"/>
            <a:ext cx="3876368" cy="3816429"/>
          </a:xfrm>
          <a:prstGeom prst="rect">
            <a:avLst/>
          </a:prstGeom>
        </p:spPr>
        <p:txBody>
          <a:bodyPr wrap="square">
            <a:spAutoFit/>
          </a:bodyPr>
          <a:lstStyle/>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In an LG context, who is this likely to be most useful to?</a:t>
            </a:r>
          </a:p>
          <a:p>
            <a:pPr marL="342900" indent="-34290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How will you expect them to use it?</a:t>
            </a:r>
          </a:p>
          <a:p>
            <a:pPr marL="342900" indent="-342900">
              <a:buFont typeface="Arial" panose="020B0604020202020204" pitchFamily="34" charset="0"/>
              <a:buChar char="•"/>
            </a:pPr>
            <a:endParaRPr lang="en-GB"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200" dirty="0">
                <a:latin typeface="Calibri" panose="020F0502020204030204" pitchFamily="34" charset="0"/>
                <a:cs typeface="Calibri" panose="020F0502020204030204" pitchFamily="34" charset="0"/>
              </a:rPr>
              <a:t>What other similar tools are used to measure financial resilience in your organisation?</a:t>
            </a:r>
          </a:p>
          <a:p>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9232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1510</Words>
  <Application>Microsoft Office PowerPoint</Application>
  <PresentationFormat>Widescreen</PresentationFormat>
  <Paragraphs>193</Paragraphs>
  <Slides>11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Calibri Light</vt:lpstr>
      <vt:lpstr>Courier New</vt:lpstr>
      <vt:lpstr>Times New Roman</vt:lpstr>
      <vt:lpstr>Wingdings</vt:lpstr>
      <vt:lpstr>Office Theme</vt:lpstr>
      <vt:lpstr>Governmental Financial Resilience </vt:lpstr>
      <vt:lpstr>Agenda</vt:lpstr>
      <vt:lpstr>The conceptual model on financial resilience</vt:lpstr>
      <vt:lpstr>Responding to crises, patterns of resilience and capacities</vt:lpstr>
      <vt:lpstr>Why does Governmental Financial Resilience matter?</vt:lpstr>
      <vt:lpstr>The relevance of capacities for resilience for government performance </vt:lpstr>
      <vt:lpstr>The Financial Resilience Toolkit</vt:lpstr>
      <vt:lpstr>Completing  the Toolkit</vt:lpstr>
      <vt:lpstr>Discussion - Broad Theme 1: Useability</vt:lpstr>
      <vt:lpstr>Discussion - Broad Theme 2: Adaptability</vt:lpstr>
      <vt:lpstr>Discussion - Broad Theme 3: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Governmental Financial Resilience </dc:title>
  <dc:creator>Dom, Bernard</dc:creator>
  <cp:lastModifiedBy>Sullivan, Linda</cp:lastModifiedBy>
  <cp:revision>30</cp:revision>
  <dcterms:created xsi:type="dcterms:W3CDTF">2021-12-05T20:46:57Z</dcterms:created>
  <dcterms:modified xsi:type="dcterms:W3CDTF">2022-01-17T09:07:17Z</dcterms:modified>
</cp:coreProperties>
</file>