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17"/>
  </p:notesMasterIdLst>
  <p:sldIdLst>
    <p:sldId id="257" r:id="rId2"/>
    <p:sldId id="288" r:id="rId3"/>
    <p:sldId id="309" r:id="rId4"/>
    <p:sldId id="277" r:id="rId5"/>
    <p:sldId id="291" r:id="rId6"/>
    <p:sldId id="310" r:id="rId7"/>
    <p:sldId id="293" r:id="rId8"/>
    <p:sldId id="294" r:id="rId9"/>
    <p:sldId id="295" r:id="rId10"/>
    <p:sldId id="296" r:id="rId11"/>
    <p:sldId id="297" r:id="rId12"/>
    <p:sldId id="298" r:id="rId13"/>
    <p:sldId id="299" r:id="rId14"/>
    <p:sldId id="311" r:id="rId15"/>
    <p:sldId id="304" r:id="rId16"/>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886"/>
    <a:srgbClr val="D78831"/>
    <a:srgbClr val="F2C10E"/>
    <a:srgbClr val="6B78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3792" autoAdjust="0"/>
  </p:normalViewPr>
  <p:slideViewPr>
    <p:cSldViewPr snapToGrid="0">
      <p:cViewPr varScale="1">
        <p:scale>
          <a:sx n="125" d="100"/>
          <a:sy n="125"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E6D0BBE3-2A8F-4F0A-8561-CA4E7E407D02}" type="datetimeFigureOut">
              <a:rPr lang="en-GB" smtClean="0"/>
              <a:t>21/02/2022</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79F28D8F-9CDC-4681-B599-DCEA35C0B3F5}" type="slidenum">
              <a:rPr lang="en-GB" smtClean="0"/>
              <a:t>‹#›</a:t>
            </a:fld>
            <a:endParaRPr lang="en-GB"/>
          </a:p>
        </p:txBody>
      </p:sp>
    </p:spTree>
    <p:extLst>
      <p:ext uri="{BB962C8B-B14F-4D97-AF65-F5344CB8AC3E}">
        <p14:creationId xmlns:p14="http://schemas.microsoft.com/office/powerpoint/2010/main" val="175962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F28D8F-9CDC-4681-B599-DCEA35C0B3F5}" type="slidenum">
              <a:rPr lang="en-GB" smtClean="0"/>
              <a:t>1</a:t>
            </a:fld>
            <a:endParaRPr lang="en-GB"/>
          </a:p>
        </p:txBody>
      </p:sp>
    </p:spTree>
    <p:extLst>
      <p:ext uri="{BB962C8B-B14F-4D97-AF65-F5344CB8AC3E}">
        <p14:creationId xmlns:p14="http://schemas.microsoft.com/office/powerpoint/2010/main" val="2828546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r>
              <a:rPr lang="en-GB" sz="1200" kern="1200" dirty="0">
                <a:solidFill>
                  <a:schemeClr val="tx1"/>
                </a:solidFill>
                <a:effectLst/>
                <a:latin typeface="+mn-lt"/>
                <a:ea typeface="+mn-ea"/>
                <a:cs typeface="+mn-cs"/>
              </a:rPr>
              <a:t>Made sense of these elements in their life as being crucial to their development of self-harm and violence. </a:t>
            </a:r>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20000"/>
              </a:lnSpc>
              <a:spcBef>
                <a:spcPts val="1000"/>
              </a:spcBef>
              <a:spcAft>
                <a:spcPts val="0"/>
              </a:spcAft>
              <a:buClr>
                <a:schemeClr val="accent1"/>
              </a:buClr>
              <a:buSzPct val="80000"/>
              <a:buFontTx/>
              <a:buNone/>
              <a:tabLst/>
              <a:defRPr/>
            </a:pPr>
            <a:r>
              <a:rPr lang="en-GB" sz="1200" kern="1200" dirty="0">
                <a:solidFill>
                  <a:schemeClr val="tx1"/>
                </a:solidFill>
                <a:effectLst/>
                <a:latin typeface="+mn-lt"/>
                <a:ea typeface="+mn-ea"/>
                <a:cs typeface="+mn-cs"/>
              </a:rPr>
              <a:t>In particular the men made sense of their self-harming behaviours as a way to release emotions such as sadness and despair, which was often subsequent to relationships breakdowns. Violence on the other hand was made sense through participant’s endorsing a protector identity, so they sought to protect loved ones both physically and socially, through defending their honour etc. They would frame their narratives in a way that represented their violence as necessary to protect weaker others, so they maintained and projected a positive view of the self.</a:t>
            </a:r>
          </a:p>
          <a:p>
            <a:pPr>
              <a:lnSpc>
                <a:spcPct val="120000"/>
              </a:lnSpc>
              <a:spcBef>
                <a:spcPts val="1000"/>
              </a:spcBef>
              <a:buClr>
                <a:schemeClr val="accent1"/>
              </a:buClr>
              <a:buSzPct val="80000"/>
            </a:pPr>
            <a:endParaRPr lang="en-GB" b="1" dirty="0"/>
          </a:p>
        </p:txBody>
      </p:sp>
      <p:sp>
        <p:nvSpPr>
          <p:cNvPr id="4" name="Slide Number Placeholder 3"/>
          <p:cNvSpPr>
            <a:spLocks noGrp="1"/>
          </p:cNvSpPr>
          <p:nvPr>
            <p:ph type="sldNum" sz="quarter" idx="5"/>
          </p:nvPr>
        </p:nvSpPr>
        <p:spPr/>
        <p:txBody>
          <a:bodyPr/>
          <a:lstStyle/>
          <a:p>
            <a:fld id="{79F28D8F-9CDC-4681-B599-DCEA35C0B3F5}" type="slidenum">
              <a:rPr lang="en-GB" smtClean="0"/>
              <a:t>11</a:t>
            </a:fld>
            <a:endParaRPr lang="en-GB"/>
          </a:p>
        </p:txBody>
      </p:sp>
    </p:spTree>
    <p:extLst>
      <p:ext uri="{BB962C8B-B14F-4D97-AF65-F5344CB8AC3E}">
        <p14:creationId xmlns:p14="http://schemas.microsoft.com/office/powerpoint/2010/main" val="1537638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r>
              <a:rPr lang="en-GB" sz="1200" kern="1200" dirty="0">
                <a:solidFill>
                  <a:schemeClr val="tx1"/>
                </a:solidFill>
                <a:effectLst/>
                <a:latin typeface="+mn-lt"/>
                <a:ea typeface="+mn-ea"/>
                <a:cs typeface="+mn-cs"/>
              </a:rPr>
              <a:t>So for example two men, compared their old self, who they considered thriving in the community to being a nobody now. </a:t>
            </a:r>
          </a:p>
          <a:p>
            <a:pPr>
              <a:lnSpc>
                <a:spcPct val="120000"/>
              </a:lnSpc>
              <a:spcBef>
                <a:spcPts val="1000"/>
              </a:spcBef>
              <a:buClr>
                <a:schemeClr val="accent1"/>
              </a:buClr>
              <a:buSzPct val="80000"/>
            </a:pPr>
            <a:endParaRPr lang="en-GB" b="1" dirty="0"/>
          </a:p>
          <a:p>
            <a:pPr>
              <a:lnSpc>
                <a:spcPct val="120000"/>
              </a:lnSpc>
              <a:spcBef>
                <a:spcPts val="1000"/>
              </a:spcBef>
              <a:buClr>
                <a:schemeClr val="accent1"/>
              </a:buClr>
              <a:buSzPct val="80000"/>
            </a:pPr>
            <a:endParaRPr lang="en-GB" b="1" dirty="0"/>
          </a:p>
        </p:txBody>
      </p:sp>
      <p:sp>
        <p:nvSpPr>
          <p:cNvPr id="4" name="Slide Number Placeholder 3"/>
          <p:cNvSpPr>
            <a:spLocks noGrp="1"/>
          </p:cNvSpPr>
          <p:nvPr>
            <p:ph type="sldNum" sz="quarter" idx="5"/>
          </p:nvPr>
        </p:nvSpPr>
        <p:spPr/>
        <p:txBody>
          <a:bodyPr/>
          <a:lstStyle/>
          <a:p>
            <a:fld id="{79F28D8F-9CDC-4681-B599-DCEA35C0B3F5}" type="slidenum">
              <a:rPr lang="en-GB" smtClean="0"/>
              <a:t>12</a:t>
            </a:fld>
            <a:endParaRPr lang="en-GB"/>
          </a:p>
        </p:txBody>
      </p:sp>
    </p:spTree>
    <p:extLst>
      <p:ext uri="{BB962C8B-B14F-4D97-AF65-F5344CB8AC3E}">
        <p14:creationId xmlns:p14="http://schemas.microsoft.com/office/powerpoint/2010/main" val="21562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terms of custodial dual harm, self-harm in particular was a way of gaining control within an otherwise restricted environment. So individuals made sense of their behaviours by saying that engagement in more costly behaviours is needed because less costly methods, such as verbal communication does not get their point across. And that actually the men feel like they almost have to engage in those behaviours, to them get on an ACCT and receive the help and support they require.</a:t>
            </a:r>
          </a:p>
          <a:p>
            <a:r>
              <a:rPr lang="en-GB" sz="1200" kern="1200" dirty="0">
                <a:solidFill>
                  <a:schemeClr val="tx1"/>
                </a:solidFill>
                <a:effectLst/>
                <a:latin typeface="+mn-lt"/>
                <a:ea typeface="+mn-ea"/>
                <a:cs typeface="+mn-cs"/>
              </a:rPr>
              <a:t>And SH and VIO can both be a means in which individual’s can manage their identity within prison. If individuals are struggling to regulate their emotions, SH can be private and therefore allows individuals a sense of release whilst other’s having to see their pain or suffering. </a:t>
            </a:r>
            <a:r>
              <a:rPr lang="en-GB" sz="1200" kern="1200">
                <a:solidFill>
                  <a:schemeClr val="tx1"/>
                </a:solidFill>
                <a:effectLst/>
                <a:latin typeface="+mn-lt"/>
                <a:ea typeface="+mn-ea"/>
                <a:cs typeface="+mn-cs"/>
              </a:rPr>
              <a:t>And violence on the other hand can be to exert a position of power and masculinity to almost maintain face and avoid future victimisation</a:t>
            </a:r>
          </a:p>
          <a:p>
            <a:r>
              <a:rPr lang="en-GB" sz="1200" kern="1200">
                <a:solidFill>
                  <a:schemeClr val="tx1"/>
                </a:solidFill>
                <a:effectLst/>
                <a:latin typeface="+mn-lt"/>
                <a:ea typeface="+mn-ea"/>
                <a:cs typeface="+mn-cs"/>
              </a:rPr>
              <a:t>Others </a:t>
            </a:r>
            <a:r>
              <a:rPr lang="en-GB" sz="1200" kern="1200" dirty="0">
                <a:solidFill>
                  <a:schemeClr val="tx1"/>
                </a:solidFill>
                <a:effectLst/>
                <a:latin typeface="+mn-lt"/>
                <a:ea typeface="+mn-ea"/>
                <a:cs typeface="+mn-cs"/>
              </a:rPr>
              <a:t>however considered prison as a turning point and narrated stories of redemption in that they first perceived prison as their biggest regret though actually they now see it as a gift that saved their life</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F28D8F-9CDC-4681-B599-DCEA35C0B3F5}" type="slidenum">
              <a:rPr lang="en-GB" smtClean="0"/>
              <a:t>13</a:t>
            </a:fld>
            <a:endParaRPr lang="en-GB"/>
          </a:p>
        </p:txBody>
      </p:sp>
    </p:spTree>
    <p:extLst>
      <p:ext uri="{BB962C8B-B14F-4D97-AF65-F5344CB8AC3E}">
        <p14:creationId xmlns:p14="http://schemas.microsoft.com/office/powerpoint/2010/main" val="1577061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14</a:t>
            </a:fld>
            <a:endParaRPr lang="en-GB"/>
          </a:p>
        </p:txBody>
      </p:sp>
    </p:spTree>
    <p:extLst>
      <p:ext uri="{BB962C8B-B14F-4D97-AF65-F5344CB8AC3E}">
        <p14:creationId xmlns:p14="http://schemas.microsoft.com/office/powerpoint/2010/main" val="3102052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F28D8F-9CDC-4681-B599-DCEA35C0B3F5}" type="slidenum">
              <a:rPr lang="en-GB" smtClean="0"/>
              <a:t>15</a:t>
            </a:fld>
            <a:endParaRPr lang="en-GB"/>
          </a:p>
        </p:txBody>
      </p:sp>
    </p:spTree>
    <p:extLst>
      <p:ext uri="{BB962C8B-B14F-4D97-AF65-F5344CB8AC3E}">
        <p14:creationId xmlns:p14="http://schemas.microsoft.com/office/powerpoint/2010/main" val="22540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20000"/>
              </a:lnSpc>
              <a:spcBef>
                <a:spcPts val="1000"/>
              </a:spcBef>
              <a:spcAft>
                <a:spcPts val="0"/>
              </a:spcAft>
              <a:buClr>
                <a:schemeClr val="accent1"/>
              </a:buClr>
              <a:buSzPct val="80000"/>
              <a:buFontTx/>
              <a:buNone/>
              <a:tabLst/>
              <a:defRPr/>
            </a:pP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2</a:t>
            </a:fld>
            <a:endParaRPr lang="en-GB"/>
          </a:p>
        </p:txBody>
      </p:sp>
    </p:spTree>
    <p:extLst>
      <p:ext uri="{BB962C8B-B14F-4D97-AF65-F5344CB8AC3E}">
        <p14:creationId xmlns:p14="http://schemas.microsoft.com/office/powerpoint/2010/main" val="263380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4</a:t>
            </a:fld>
            <a:endParaRPr lang="en-GB"/>
          </a:p>
        </p:txBody>
      </p:sp>
    </p:spTree>
    <p:extLst>
      <p:ext uri="{BB962C8B-B14F-4D97-AF65-F5344CB8AC3E}">
        <p14:creationId xmlns:p14="http://schemas.microsoft.com/office/powerpoint/2010/main" val="1153781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r>
              <a:rPr lang="en-GB" b="0" dirty="0"/>
              <a:t>Not necessarily custodial dual harm, although some did report exhibiting self-harm and violence in prison.</a:t>
            </a:r>
          </a:p>
          <a:p>
            <a:pPr>
              <a:lnSpc>
                <a:spcPct val="120000"/>
              </a:lnSpc>
              <a:spcBef>
                <a:spcPts val="1000"/>
              </a:spcBef>
              <a:buClr>
                <a:schemeClr val="accent1"/>
              </a:buClr>
              <a:buSzPct val="80000"/>
            </a:pPr>
            <a:r>
              <a:rPr lang="en-GB" b="0" dirty="0"/>
              <a:t>Primarily used McAdams’ template, but framed using Canter &amp; Youngs’ film metaphor.</a:t>
            </a:r>
            <a:br>
              <a:rPr lang="en-GB" b="0" dirty="0"/>
            </a:br>
            <a:r>
              <a:rPr lang="en-GB" b="0" dirty="0"/>
              <a:t>Interviews mostly split over 2 sessions.</a:t>
            </a:r>
            <a:br>
              <a:rPr lang="en-GB" b="0" dirty="0"/>
            </a:br>
            <a:r>
              <a:rPr lang="en-GB" b="0" dirty="0"/>
              <a:t>No specified method </a:t>
            </a:r>
            <a:r>
              <a:rPr lang="en-GB" b="0" dirty="0">
                <a:sym typeface="Wingdings" panose="05000000000000000000" pitchFamily="2" charset="2"/>
              </a:rPr>
              <a:t> transcribe, become familiar with transcript, identify tone, rhetoric and identity work, compose a narrative summary, identify patterns of convergence and divergence across narratives</a:t>
            </a:r>
            <a:br>
              <a:rPr lang="en-GB" b="0" dirty="0"/>
            </a:b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5</a:t>
            </a:fld>
            <a:endParaRPr lang="en-GB"/>
          </a:p>
        </p:txBody>
      </p:sp>
    </p:spTree>
    <p:extLst>
      <p:ext uri="{BB962C8B-B14F-4D97-AF65-F5344CB8AC3E}">
        <p14:creationId xmlns:p14="http://schemas.microsoft.com/office/powerpoint/2010/main" val="24563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r>
              <a:rPr lang="en-GB" b="0" dirty="0"/>
              <a:t>Not necessarily custodial dual harm, although some did report exhibiting self-harm and violence in prison.</a:t>
            </a:r>
          </a:p>
          <a:p>
            <a:pPr>
              <a:lnSpc>
                <a:spcPct val="120000"/>
              </a:lnSpc>
              <a:spcBef>
                <a:spcPts val="1000"/>
              </a:spcBef>
              <a:buClr>
                <a:schemeClr val="accent1"/>
              </a:buClr>
              <a:buSzPct val="80000"/>
            </a:pPr>
            <a:r>
              <a:rPr lang="en-GB" b="0" dirty="0"/>
              <a:t>Primarily used McAdams’ template, but framed using Canter &amp; Youngs’ film metaphor.</a:t>
            </a:r>
            <a:br>
              <a:rPr lang="en-GB" b="0" dirty="0"/>
            </a:br>
            <a:r>
              <a:rPr lang="en-GB" b="0" dirty="0"/>
              <a:t>Interviews mostly split over 2 sessions.</a:t>
            </a:r>
            <a:br>
              <a:rPr lang="en-GB" b="0" dirty="0"/>
            </a:br>
            <a:r>
              <a:rPr lang="en-GB" b="0" dirty="0"/>
              <a:t>No specified method </a:t>
            </a:r>
            <a:r>
              <a:rPr lang="en-GB" b="0" dirty="0">
                <a:sym typeface="Wingdings" panose="05000000000000000000" pitchFamily="2" charset="2"/>
              </a:rPr>
              <a:t> transcribe, become familiar with transcript, identify tone, rhetoric and identity work, compose a narrative summary, identify patterns of convergence and divergence across narratives</a:t>
            </a:r>
            <a:br>
              <a:rPr lang="en-GB" b="0" dirty="0"/>
            </a:b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6</a:t>
            </a:fld>
            <a:endParaRPr lang="en-GB"/>
          </a:p>
        </p:txBody>
      </p:sp>
    </p:spTree>
    <p:extLst>
      <p:ext uri="{BB962C8B-B14F-4D97-AF65-F5344CB8AC3E}">
        <p14:creationId xmlns:p14="http://schemas.microsoft.com/office/powerpoint/2010/main" val="1913776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r>
              <a:rPr lang="en-GB" b="0" dirty="0"/>
              <a:t>Temporal configuration</a:t>
            </a:r>
          </a:p>
        </p:txBody>
      </p:sp>
      <p:sp>
        <p:nvSpPr>
          <p:cNvPr id="4" name="Slide Number Placeholder 3"/>
          <p:cNvSpPr>
            <a:spLocks noGrp="1"/>
          </p:cNvSpPr>
          <p:nvPr>
            <p:ph type="sldNum" sz="quarter" idx="5"/>
          </p:nvPr>
        </p:nvSpPr>
        <p:spPr/>
        <p:txBody>
          <a:bodyPr/>
          <a:lstStyle/>
          <a:p>
            <a:fld id="{79F28D8F-9CDC-4681-B599-DCEA35C0B3F5}" type="slidenum">
              <a:rPr lang="en-GB" smtClean="0"/>
              <a:t>7</a:t>
            </a:fld>
            <a:endParaRPr lang="en-GB"/>
          </a:p>
        </p:txBody>
      </p:sp>
    </p:spTree>
    <p:extLst>
      <p:ext uri="{BB962C8B-B14F-4D97-AF65-F5344CB8AC3E}">
        <p14:creationId xmlns:p14="http://schemas.microsoft.com/office/powerpoint/2010/main" val="3395262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20000"/>
              </a:lnSpc>
              <a:spcBef>
                <a:spcPts val="1000"/>
              </a:spcBef>
              <a:spcAft>
                <a:spcPts val="0"/>
              </a:spcAft>
              <a:buClr>
                <a:schemeClr val="accent1"/>
              </a:buClr>
              <a:buSzPct val="80000"/>
              <a:buFontTx/>
              <a:buNone/>
              <a:tabLst/>
              <a:defRPr/>
            </a:pPr>
            <a:r>
              <a:rPr lang="en-GB" b="0" dirty="0"/>
              <a:t>Physical and sexual abuse, witnessing DV, childhood maltreatment - Diabetes </a:t>
            </a:r>
            <a:br>
              <a:rPr lang="en-GB" b="0" dirty="0"/>
            </a:br>
            <a:r>
              <a:rPr lang="en-GB" sz="1200" b="0" kern="1200" dirty="0">
                <a:solidFill>
                  <a:schemeClr val="tx1"/>
                </a:solidFill>
                <a:effectLst/>
                <a:latin typeface="+mn-lt"/>
                <a:ea typeface="+mn-ea"/>
                <a:cs typeface="+mn-cs"/>
              </a:rPr>
              <a:t>C</a:t>
            </a:r>
            <a:r>
              <a:rPr lang="en-GB" sz="1200" kern="1200" dirty="0">
                <a:solidFill>
                  <a:schemeClr val="tx1"/>
                </a:solidFill>
                <a:effectLst/>
                <a:latin typeface="+mn-lt"/>
                <a:ea typeface="+mn-ea"/>
                <a:cs typeface="+mn-cs"/>
              </a:rPr>
              <a:t>ommunion </a:t>
            </a:r>
            <a:r>
              <a:rPr lang="en-GB" sz="1200" kern="1200" dirty="0">
                <a:solidFill>
                  <a:schemeClr val="tx1"/>
                </a:solidFill>
                <a:effectLst/>
                <a:latin typeface="+mn-lt"/>
                <a:ea typeface="+mn-ea"/>
                <a:cs typeface="+mn-cs"/>
                <a:sym typeface="Wingdings" panose="05000000000000000000" pitchFamily="2" charset="2"/>
              </a:rPr>
              <a:t> an </a:t>
            </a:r>
            <a:r>
              <a:rPr lang="en-GB" sz="1200" kern="1200" dirty="0">
                <a:solidFill>
                  <a:schemeClr val="tx1"/>
                </a:solidFill>
                <a:effectLst/>
                <a:latin typeface="+mn-lt"/>
                <a:ea typeface="+mn-ea"/>
                <a:cs typeface="+mn-cs"/>
              </a:rPr>
              <a:t>individual’s motivation for love, belonging, nurturance, friendship and intimacy.</a:t>
            </a:r>
          </a:p>
          <a:p>
            <a:pPr marL="0" marR="0" lvl="0" indent="0" algn="l" defTabSz="914400" rtl="0" eaLnBrk="1" fontAlgn="auto" latinLnBrk="0" hangingPunct="1">
              <a:lnSpc>
                <a:spcPct val="120000"/>
              </a:lnSpc>
              <a:spcBef>
                <a:spcPts val="1000"/>
              </a:spcBef>
              <a:spcAft>
                <a:spcPts val="0"/>
              </a:spcAft>
              <a:buClr>
                <a:schemeClr val="accent1"/>
              </a:buClr>
              <a:buSzPct val="80000"/>
              <a:buFontTx/>
              <a:buNone/>
              <a:tabLst/>
              <a:defRPr/>
            </a:pPr>
            <a:endParaRPr lang="en-GB" b="0" dirty="0"/>
          </a:p>
        </p:txBody>
      </p:sp>
      <p:sp>
        <p:nvSpPr>
          <p:cNvPr id="4" name="Slide Number Placeholder 3"/>
          <p:cNvSpPr>
            <a:spLocks noGrp="1"/>
          </p:cNvSpPr>
          <p:nvPr>
            <p:ph type="sldNum" sz="quarter" idx="5"/>
          </p:nvPr>
        </p:nvSpPr>
        <p:spPr/>
        <p:txBody>
          <a:bodyPr/>
          <a:lstStyle/>
          <a:p>
            <a:fld id="{79F28D8F-9CDC-4681-B599-DCEA35C0B3F5}" type="slidenum">
              <a:rPr lang="en-GB" smtClean="0"/>
              <a:t>8</a:t>
            </a:fld>
            <a:endParaRPr lang="en-GB"/>
          </a:p>
        </p:txBody>
      </p:sp>
    </p:spTree>
    <p:extLst>
      <p:ext uri="{BB962C8B-B14F-4D97-AF65-F5344CB8AC3E}">
        <p14:creationId xmlns:p14="http://schemas.microsoft.com/office/powerpoint/2010/main" val="3527697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20000"/>
              </a:lnSpc>
              <a:spcBef>
                <a:spcPts val="1000"/>
              </a:spcBef>
              <a:spcAft>
                <a:spcPts val="0"/>
              </a:spcAft>
              <a:buClr>
                <a:schemeClr val="accent1"/>
              </a:buClr>
              <a:buSzPct val="80000"/>
              <a:buFontTx/>
              <a:buNone/>
              <a:tabLst/>
              <a:defRPr/>
            </a:pPr>
            <a:r>
              <a:rPr lang="en-GB" sz="1200" kern="1200" dirty="0">
                <a:solidFill>
                  <a:schemeClr val="tx1"/>
                </a:solidFill>
                <a:effectLst/>
                <a:latin typeface="+mn-lt"/>
                <a:ea typeface="+mn-ea"/>
                <a:cs typeface="+mn-cs"/>
              </a:rPr>
              <a:t>Participants were thankful of their past, because it made them the person they are today.</a:t>
            </a:r>
          </a:p>
          <a:p>
            <a:pPr>
              <a:lnSpc>
                <a:spcPct val="120000"/>
              </a:lnSpc>
              <a:spcBef>
                <a:spcPts val="1000"/>
              </a:spcBef>
              <a:buClr>
                <a:schemeClr val="accent1"/>
              </a:buClr>
              <a:buSzPct val="80000"/>
            </a:pPr>
            <a:endParaRPr lang="en-GB" b="1" dirty="0"/>
          </a:p>
        </p:txBody>
      </p:sp>
      <p:sp>
        <p:nvSpPr>
          <p:cNvPr id="4" name="Slide Number Placeholder 3"/>
          <p:cNvSpPr>
            <a:spLocks noGrp="1"/>
          </p:cNvSpPr>
          <p:nvPr>
            <p:ph type="sldNum" sz="quarter" idx="5"/>
          </p:nvPr>
        </p:nvSpPr>
        <p:spPr/>
        <p:txBody>
          <a:bodyPr/>
          <a:lstStyle/>
          <a:p>
            <a:fld id="{79F28D8F-9CDC-4681-B599-DCEA35C0B3F5}" type="slidenum">
              <a:rPr lang="en-GB" smtClean="0"/>
              <a:t>9</a:t>
            </a:fld>
            <a:endParaRPr lang="en-GB"/>
          </a:p>
        </p:txBody>
      </p:sp>
    </p:spTree>
    <p:extLst>
      <p:ext uri="{BB962C8B-B14F-4D97-AF65-F5344CB8AC3E}">
        <p14:creationId xmlns:p14="http://schemas.microsoft.com/office/powerpoint/2010/main" val="175197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buClr>
                <a:schemeClr val="accent1"/>
              </a:buClr>
              <a:buSzPct val="80000"/>
            </a:pPr>
            <a:endParaRPr lang="en-GB" b="1" dirty="0"/>
          </a:p>
        </p:txBody>
      </p:sp>
      <p:sp>
        <p:nvSpPr>
          <p:cNvPr id="4" name="Slide Number Placeholder 3"/>
          <p:cNvSpPr>
            <a:spLocks noGrp="1"/>
          </p:cNvSpPr>
          <p:nvPr>
            <p:ph type="sldNum" sz="quarter" idx="5"/>
          </p:nvPr>
        </p:nvSpPr>
        <p:spPr/>
        <p:txBody>
          <a:bodyPr/>
          <a:lstStyle/>
          <a:p>
            <a:fld id="{79F28D8F-9CDC-4681-B599-DCEA35C0B3F5}" type="slidenum">
              <a:rPr lang="en-GB" smtClean="0"/>
              <a:t>10</a:t>
            </a:fld>
            <a:endParaRPr lang="en-GB"/>
          </a:p>
        </p:txBody>
      </p:sp>
    </p:spTree>
    <p:extLst>
      <p:ext uri="{BB962C8B-B14F-4D97-AF65-F5344CB8AC3E}">
        <p14:creationId xmlns:p14="http://schemas.microsoft.com/office/powerpoint/2010/main" val="261917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8D38747-4367-4BD2-8D51-C97E202738E2}" type="datetime1">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24488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15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281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55A3C-5767-4844-A0A3-83778C2E5409}" type="datetime1">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11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AE507A8-A5CF-4D38-AB86-7EDDA87A85D4}" type="datetime1">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16930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DFCD27C-8599-43EF-BA1D-14DDC1946E06}" type="datetime1">
              <a:rPr lang="en-US" smtClean="0"/>
              <a:t>2/21/2022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609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73ED0CC-082F-4160-86E5-0D6041F12778}" type="datetime1">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9439767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519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1987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2/21/2022</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7339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9EA15526-7079-4B7B-987C-1B5FAE11A0FF}" type="datetime1">
              <a:rPr lang="en-US" smtClean="0"/>
              <a:t>2/21/2022</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1188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73ED0CC-082F-4160-86E5-0D6041F12778}" type="datetime1">
              <a:rPr lang="en-US" smtClean="0"/>
              <a:t>2/21/2022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369694084"/>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5.sv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5.sv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6.sv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hyperlink" Target="mailto:lindsay.thurston02@ntu.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2C25DD4D-AF7C-475A-A237-1E6041A94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47DAC-15FC-4D95-B8FD-76B43F681200}"/>
              </a:ext>
            </a:extLst>
          </p:cNvPr>
          <p:cNvSpPr>
            <a:spLocks noGrp="1"/>
          </p:cNvSpPr>
          <p:nvPr>
            <p:ph type="title"/>
          </p:nvPr>
        </p:nvSpPr>
        <p:spPr>
          <a:xfrm>
            <a:off x="1600199" y="4109906"/>
            <a:ext cx="8991600" cy="1508144"/>
          </a:xfrm>
        </p:spPr>
        <p:txBody>
          <a:bodyPr vert="horz" lIns="274320" tIns="182880" rIns="274320" bIns="182880" rtlCol="0" anchor="ctr" anchorCtr="1">
            <a:normAutofit fontScale="90000"/>
          </a:bodyPr>
          <a:lstStyle/>
          <a:p>
            <a:br>
              <a:rPr lang="en-US" sz="800" b="1" dirty="0">
                <a:solidFill>
                  <a:srgbClr val="262626"/>
                </a:solidFill>
              </a:rPr>
            </a:br>
            <a:br>
              <a:rPr lang="en-US" sz="900" b="1" dirty="0">
                <a:solidFill>
                  <a:srgbClr val="262626"/>
                </a:solidFill>
              </a:rPr>
            </a:br>
            <a:r>
              <a:rPr lang="en-GB" sz="2200" b="1" dirty="0">
                <a:solidFill>
                  <a:srgbClr val="262626"/>
                </a:solidFill>
              </a:rPr>
              <a:t>Exploring Dual Harm Through the Life Stories of Young Adult Males in Prison</a:t>
            </a:r>
            <a:br>
              <a:rPr lang="en-US" sz="800" b="1" dirty="0">
                <a:solidFill>
                  <a:srgbClr val="262626"/>
                </a:solidFill>
              </a:rPr>
            </a:br>
            <a:br>
              <a:rPr lang="en-US" sz="800" b="1" dirty="0">
                <a:solidFill>
                  <a:srgbClr val="262626"/>
                </a:solidFill>
              </a:rPr>
            </a:br>
            <a:r>
              <a:rPr lang="en-US" sz="1200" dirty="0">
                <a:solidFill>
                  <a:srgbClr val="262626"/>
                </a:solidFill>
              </a:rPr>
              <a:t>DFP CONFERENCE 2021</a:t>
            </a:r>
            <a:br>
              <a:rPr lang="en-US" sz="800" b="1" dirty="0">
                <a:solidFill>
                  <a:srgbClr val="262626"/>
                </a:solidFill>
                <a:effectLst>
                  <a:outerShdw blurRad="38100" dist="38100" dir="2700000" algn="tl">
                    <a:srgbClr val="000000">
                      <a:alpha val="43137"/>
                    </a:srgbClr>
                  </a:outerShdw>
                </a:effectLst>
              </a:rPr>
            </a:br>
            <a:endParaRPr lang="en-US" sz="800" dirty="0">
              <a:solidFill>
                <a:srgbClr val="262626"/>
              </a:solidFill>
            </a:endParaRPr>
          </a:p>
        </p:txBody>
      </p:sp>
      <p:pic>
        <p:nvPicPr>
          <p:cNvPr id="18" name="Graphic 17" descr="Target Audience">
            <a:extLst>
              <a:ext uri="{FF2B5EF4-FFF2-40B4-BE49-F238E27FC236}">
                <a16:creationId xmlns:a16="http://schemas.microsoft.com/office/drawing/2014/main" id="{FD3B9A83-A9DD-4212-8750-FAE04E967F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p:blipFill>
        <p:spPr>
          <a:xfrm>
            <a:off x="4445346" y="808599"/>
            <a:ext cx="3301307" cy="3301307"/>
          </a:xfrm>
          <a:prstGeom prst="rect">
            <a:avLst/>
          </a:prstGeom>
        </p:spPr>
      </p:pic>
      <p:pic>
        <p:nvPicPr>
          <p:cNvPr id="41" name="Picture 40" descr="A close up of a logo&#10;&#10;Description automatically generated">
            <a:extLst>
              <a:ext uri="{FF2B5EF4-FFF2-40B4-BE49-F238E27FC236}">
                <a16:creationId xmlns:a16="http://schemas.microsoft.com/office/drawing/2014/main" id="{34BE8E5D-4E6F-4872-A7A5-B1371F1B0036}"/>
              </a:ext>
            </a:extLst>
          </p:cNvPr>
          <p:cNvPicPr>
            <a:picLocks noChangeAspect="1"/>
          </p:cNvPicPr>
          <p:nvPr/>
        </p:nvPicPr>
        <p:blipFill>
          <a:blip r:embed="rId5"/>
          <a:stretch>
            <a:fillRect/>
          </a:stretch>
        </p:blipFill>
        <p:spPr>
          <a:xfrm>
            <a:off x="8293100" y="-2"/>
            <a:ext cx="3898900" cy="1120934"/>
          </a:xfrm>
          <a:prstGeom prst="rect">
            <a:avLst/>
          </a:prstGeom>
        </p:spPr>
      </p:pic>
      <p:sp>
        <p:nvSpPr>
          <p:cNvPr id="7" name="TextBox 6">
            <a:extLst>
              <a:ext uri="{FF2B5EF4-FFF2-40B4-BE49-F238E27FC236}">
                <a16:creationId xmlns:a16="http://schemas.microsoft.com/office/drawing/2014/main" id="{266E2E34-7C64-44B7-A419-E3414933E8D0}"/>
              </a:ext>
            </a:extLst>
          </p:cNvPr>
          <p:cNvSpPr txBox="1"/>
          <p:nvPr/>
        </p:nvSpPr>
        <p:spPr>
          <a:xfrm>
            <a:off x="2553557" y="5429248"/>
            <a:ext cx="9638443" cy="484633"/>
          </a:xfrm>
          <a:prstGeom prst="rect">
            <a:avLst/>
          </a:prstGeom>
        </p:spPr>
        <p:txBody>
          <a:bodyPr vert="horz" lIns="91440" tIns="45720" rIns="91440" bIns="45720" rtlCol="0">
            <a:normAutofit/>
          </a:bodyPr>
          <a:lstStyle/>
          <a:p>
            <a:endParaRPr lang="en-GB" sz="2000" dirty="0"/>
          </a:p>
        </p:txBody>
      </p:sp>
      <p:sp>
        <p:nvSpPr>
          <p:cNvPr id="37" name="Title 1">
            <a:extLst>
              <a:ext uri="{FF2B5EF4-FFF2-40B4-BE49-F238E27FC236}">
                <a16:creationId xmlns:a16="http://schemas.microsoft.com/office/drawing/2014/main" id="{B826EA9A-AFB1-4803-B4B4-A854497AECB2}"/>
              </a:ext>
            </a:extLst>
          </p:cNvPr>
          <p:cNvSpPr txBox="1">
            <a:spLocks/>
          </p:cNvSpPr>
          <p:nvPr/>
        </p:nvSpPr>
        <p:spPr bwMode="black">
          <a:xfrm>
            <a:off x="2961417" y="6454940"/>
            <a:ext cx="9746500" cy="484633"/>
          </a:xfrm>
          <a:prstGeom prst="rect">
            <a:avLst/>
          </a:prstGeom>
          <a:noFill/>
          <a:ln w="31750" cap="sq">
            <a:no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1100" dirty="0">
                <a:solidFill>
                  <a:schemeClr val="bg1"/>
                </a:solidFill>
              </a:rPr>
              <a:t>Lindsay Thurston, supervised by </a:t>
            </a:r>
            <a:r>
              <a:rPr lang="en-US" sz="1100" dirty="0" err="1">
                <a:solidFill>
                  <a:schemeClr val="bg1"/>
                </a:solidFill>
              </a:rPr>
              <a:t>dr</a:t>
            </a:r>
            <a:r>
              <a:rPr lang="en-US" sz="1100" dirty="0">
                <a:solidFill>
                  <a:schemeClr val="bg1"/>
                </a:solidFill>
              </a:rPr>
              <a:t> </a:t>
            </a:r>
            <a:r>
              <a:rPr lang="en-US" sz="1100" dirty="0" err="1">
                <a:solidFill>
                  <a:schemeClr val="bg1"/>
                </a:solidFill>
              </a:rPr>
              <a:t>karen</a:t>
            </a:r>
            <a:r>
              <a:rPr lang="en-US" sz="1100" dirty="0">
                <a:solidFill>
                  <a:schemeClr val="bg1"/>
                </a:solidFill>
              </a:rPr>
              <a:t> </a:t>
            </a:r>
            <a:r>
              <a:rPr lang="en-US" sz="1100" dirty="0" err="1">
                <a:solidFill>
                  <a:schemeClr val="bg1"/>
                </a:solidFill>
              </a:rPr>
              <a:t>slade</a:t>
            </a:r>
            <a:r>
              <a:rPr lang="en-US" sz="1100" dirty="0">
                <a:solidFill>
                  <a:schemeClr val="bg1"/>
                </a:solidFill>
              </a:rPr>
              <a:t>, prof </a:t>
            </a:r>
            <a:r>
              <a:rPr lang="en-US" sz="1100" dirty="0" err="1">
                <a:solidFill>
                  <a:schemeClr val="bg1"/>
                </a:solidFill>
              </a:rPr>
              <a:t>thom</a:t>
            </a:r>
            <a:r>
              <a:rPr lang="en-US" sz="1100" dirty="0">
                <a:solidFill>
                  <a:schemeClr val="bg1"/>
                </a:solidFill>
              </a:rPr>
              <a:t> Baguley &amp; </a:t>
            </a:r>
            <a:r>
              <a:rPr lang="en-US" sz="1100" dirty="0" err="1">
                <a:solidFill>
                  <a:schemeClr val="bg1"/>
                </a:solidFill>
              </a:rPr>
              <a:t>dr</a:t>
            </a:r>
            <a:r>
              <a:rPr lang="en-US" sz="1100" dirty="0">
                <a:solidFill>
                  <a:schemeClr val="bg1"/>
                </a:solidFill>
              </a:rPr>
              <a:t> nick </a:t>
            </a:r>
            <a:r>
              <a:rPr lang="en-US" sz="1100" dirty="0" err="1">
                <a:solidFill>
                  <a:schemeClr val="bg1"/>
                </a:solidFill>
              </a:rPr>
              <a:t>blagden</a:t>
            </a:r>
            <a:endParaRPr lang="en-US" sz="1100" dirty="0">
              <a:solidFill>
                <a:schemeClr val="bg1"/>
              </a:solidFill>
            </a:endParaRPr>
          </a:p>
        </p:txBody>
      </p:sp>
      <p:sp>
        <p:nvSpPr>
          <p:cNvPr id="8" name="Text Box 3">
            <a:extLst>
              <a:ext uri="{FF2B5EF4-FFF2-40B4-BE49-F238E27FC236}">
                <a16:creationId xmlns:a16="http://schemas.microsoft.com/office/drawing/2014/main" id="{62C6970E-E9E6-4C4F-8052-BE5C23AB4CD0}"/>
              </a:ext>
            </a:extLst>
          </p:cNvPr>
          <p:cNvSpPr txBox="1"/>
          <p:nvPr/>
        </p:nvSpPr>
        <p:spPr>
          <a:xfrm>
            <a:off x="77767" y="6159109"/>
            <a:ext cx="3314700" cy="994227"/>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u="sng" dirty="0">
                <a:solidFill>
                  <a:srgbClr val="FFFFFF"/>
                </a:solidFill>
                <a:effectLst/>
                <a:latin typeface="Arial Black" panose="020B0604020202020204" pitchFamily="34" charset="0"/>
                <a:ea typeface="MS Mincho" panose="02020609040205080304" pitchFamily="49" charset="-128"/>
                <a:cs typeface="Times New Roman" panose="02020603050405020304" pitchFamily="18" charset="0"/>
              </a:rPr>
              <a:t>SOCAMRU</a:t>
            </a:r>
            <a:endParaRPr lang="en-GB" sz="800" u="sng" dirty="0">
              <a:effectLst/>
              <a:ea typeface="MS Mincho" panose="02020609040205080304" pitchFamily="49" charset="-128"/>
              <a:cs typeface="Times New Roman" panose="02020603050405020304" pitchFamily="18" charset="0"/>
            </a:endParaRPr>
          </a:p>
          <a:p>
            <a:pPr>
              <a:spcAft>
                <a:spcPts val="0"/>
              </a:spcAft>
            </a:pPr>
            <a:r>
              <a:rPr lang="en-GB" sz="1000" dirty="0">
                <a:solidFill>
                  <a:srgbClr val="FFFFFF"/>
                </a:solidFill>
                <a:effectLst/>
                <a:latin typeface="Arial Black" panose="020B0604020202020204" pitchFamily="34" charset="0"/>
                <a:ea typeface="MS Mincho" panose="02020609040205080304" pitchFamily="49" charset="-128"/>
                <a:cs typeface="Times New Roman" panose="02020603050405020304" pitchFamily="18" charset="0"/>
              </a:rPr>
              <a:t>Sex Offences, Crime and Misconduct Research Unit</a:t>
            </a:r>
            <a:endParaRPr lang="en-GB" sz="800" dirty="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22379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Middle: Exploring challenges during late adolescence</a:t>
            </a:r>
            <a:endParaRPr lang="en-US" sz="2200" dirty="0">
              <a:solidFill>
                <a:schemeClr val="bg1"/>
              </a:solidFill>
            </a:endParaRPr>
          </a:p>
        </p:txBody>
      </p:sp>
      <p:pic>
        <p:nvPicPr>
          <p:cNvPr id="12" name="Content Placeholder 17" descr="Man with solid fill">
            <a:extLst>
              <a:ext uri="{FF2B5EF4-FFF2-40B4-BE49-F238E27FC236}">
                <a16:creationId xmlns:a16="http://schemas.microsoft.com/office/drawing/2014/main" id="{C77BC840-AF7B-4BFE-B498-68E11D7CD6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634249" y="4926676"/>
            <a:ext cx="1828800" cy="1828800"/>
          </a:xfrm>
          <a:prstGeom prst="rect">
            <a:avLst/>
          </a:prstGeom>
        </p:spPr>
      </p:pic>
      <p:sp>
        <p:nvSpPr>
          <p:cNvPr id="11" name="Content Placeholder 2">
            <a:extLst>
              <a:ext uri="{FF2B5EF4-FFF2-40B4-BE49-F238E27FC236}">
                <a16:creationId xmlns:a16="http://schemas.microsoft.com/office/drawing/2014/main" id="{99981178-104D-4CEF-B767-D921200939A0}"/>
              </a:ext>
            </a:extLst>
          </p:cNvPr>
          <p:cNvSpPr>
            <a:spLocks noGrp="1"/>
          </p:cNvSpPr>
          <p:nvPr>
            <p:ph idx="1"/>
          </p:nvPr>
        </p:nvSpPr>
        <p:spPr>
          <a:xfrm>
            <a:off x="971897" y="2776392"/>
            <a:ext cx="6417629" cy="4990247"/>
          </a:xfrm>
        </p:spPr>
        <p:txBody>
          <a:bodyPr vert="horz" lIns="91440" tIns="45720" rIns="91440" bIns="45720" rtlCol="0" anchor="ctr">
            <a:normAutofit/>
          </a:bodyPr>
          <a:lstStyle/>
          <a:p>
            <a:pPr>
              <a:lnSpc>
                <a:spcPct val="150000"/>
              </a:lnSpc>
            </a:pPr>
            <a:r>
              <a:rPr lang="en-GB" sz="2000" b="1" dirty="0">
                <a:solidFill>
                  <a:prstClr val="black">
                    <a:lumMod val="75000"/>
                    <a:lumOff val="25000"/>
                  </a:prstClr>
                </a:solidFill>
                <a:cs typeface="Calibri Light" panose="020F0302020204030204" pitchFamily="34" charset="0"/>
              </a:rPr>
              <a:t>2.1 Striving for agency</a:t>
            </a:r>
          </a:p>
          <a:p>
            <a:pPr lvl="1">
              <a:lnSpc>
                <a:spcPct val="150000"/>
              </a:lnSpc>
            </a:pPr>
            <a:r>
              <a:rPr lang="en-GB" b="1" dirty="0">
                <a:solidFill>
                  <a:prstClr val="black">
                    <a:lumMod val="75000"/>
                    <a:lumOff val="25000"/>
                  </a:prstClr>
                </a:solidFill>
                <a:cs typeface="Calibri Light" panose="020F0302020204030204" pitchFamily="34" charset="0"/>
              </a:rPr>
              <a:t>Responsibility; individuality; breaking away from family</a:t>
            </a:r>
          </a:p>
          <a:p>
            <a:pPr marL="228600" lvl="1" indent="0">
              <a:lnSpc>
                <a:spcPct val="150000"/>
              </a:lnSpc>
              <a:buNone/>
            </a:pPr>
            <a:r>
              <a:rPr lang="en-GB" sz="1400" b="1" dirty="0">
                <a:solidFill>
                  <a:schemeClr val="accent2"/>
                </a:solidFill>
                <a:cs typeface="Calibri Light" panose="020F0302020204030204" pitchFamily="34" charset="0"/>
              </a:rPr>
              <a:t>“</a:t>
            </a:r>
            <a:r>
              <a:rPr lang="en-GB" sz="1400" i="1" dirty="0">
                <a:solidFill>
                  <a:schemeClr val="accent2"/>
                </a:solidFill>
              </a:rPr>
              <a:t>Living with my care family I didn’t get to do anything I wanted, I couldn’t look or dress the way I wanted, I always had to be bald and wear glasses…</a:t>
            </a:r>
            <a:r>
              <a:rPr lang="en-GB" sz="1400" i="1" u="sng" dirty="0">
                <a:solidFill>
                  <a:schemeClr val="accent2"/>
                </a:solidFill>
              </a:rPr>
              <a:t>As soon as I started living there </a:t>
            </a:r>
            <a:r>
              <a:rPr lang="en-GB" sz="1400" u="sng" dirty="0">
                <a:solidFill>
                  <a:schemeClr val="accent2"/>
                </a:solidFill>
              </a:rPr>
              <a:t>[supported housing]</a:t>
            </a:r>
            <a:r>
              <a:rPr lang="en-GB" sz="1400" i="1" u="sng" dirty="0">
                <a:solidFill>
                  <a:schemeClr val="accent2"/>
                </a:solidFill>
              </a:rPr>
              <a:t> I started changing the way I looked, the way I acted</a:t>
            </a:r>
            <a:r>
              <a:rPr lang="en-GB" sz="1400" i="1" dirty="0">
                <a:solidFill>
                  <a:schemeClr val="accent2"/>
                </a:solidFill>
              </a:rPr>
              <a:t>” (Shaun)</a:t>
            </a:r>
            <a:endParaRPr lang="en-GB" sz="1400" dirty="0">
              <a:solidFill>
                <a:schemeClr val="accent2"/>
              </a:solidFill>
            </a:endParaRPr>
          </a:p>
          <a:p>
            <a:pPr lvl="1">
              <a:lnSpc>
                <a:spcPct val="150000"/>
              </a:lnSpc>
            </a:pPr>
            <a:r>
              <a:rPr lang="en-GB" b="1" dirty="0">
                <a:solidFill>
                  <a:prstClr val="black">
                    <a:lumMod val="75000"/>
                    <a:lumOff val="25000"/>
                  </a:prstClr>
                </a:solidFill>
                <a:cs typeface="Calibri Light" panose="020F0302020204030204" pitchFamily="34" charset="0"/>
              </a:rPr>
              <a:t>Power; self-mastery; showcasing strength</a:t>
            </a:r>
          </a:p>
          <a:p>
            <a:pPr marL="228600" lvl="1" indent="0">
              <a:lnSpc>
                <a:spcPct val="150000"/>
              </a:lnSpc>
              <a:buNone/>
            </a:pPr>
            <a:r>
              <a:rPr lang="en-GB" sz="1400" b="1" dirty="0">
                <a:solidFill>
                  <a:schemeClr val="accent2"/>
                </a:solidFill>
                <a:cs typeface="Calibri Light" panose="020F0302020204030204" pitchFamily="34" charset="0"/>
              </a:rPr>
              <a:t>“</a:t>
            </a:r>
            <a:r>
              <a:rPr lang="en-GB" sz="1400" i="1" dirty="0">
                <a:solidFill>
                  <a:schemeClr val="accent2"/>
                </a:solidFill>
              </a:rPr>
              <a:t>He </a:t>
            </a:r>
            <a:r>
              <a:rPr lang="en-GB" sz="1400" dirty="0">
                <a:solidFill>
                  <a:schemeClr val="accent2"/>
                </a:solidFill>
              </a:rPr>
              <a:t>[stepfather]</a:t>
            </a:r>
            <a:r>
              <a:rPr lang="en-GB" sz="1400" i="1" dirty="0">
                <a:solidFill>
                  <a:schemeClr val="accent2"/>
                </a:solidFill>
              </a:rPr>
              <a:t> tried to grab me by like my neck and he’s like pinning me down on the sofa … at the back of the sofa I had these like carbon gloves like motorbike gloves and I just remember I put them on and hit him twice and I just remember him like falling onto the sofa… </a:t>
            </a:r>
            <a:r>
              <a:rPr lang="en-GB" sz="1400" i="1" u="sng" dirty="0">
                <a:solidFill>
                  <a:schemeClr val="accent2"/>
                </a:solidFill>
              </a:rPr>
              <a:t>So, in the whole, wider situation, like when he’d rag me about, I just felt like I won</a:t>
            </a:r>
            <a:r>
              <a:rPr lang="en-GB" sz="1400" i="1" dirty="0">
                <a:solidFill>
                  <a:schemeClr val="accent2"/>
                </a:solidFill>
              </a:rPr>
              <a:t>.” (Ben)</a:t>
            </a:r>
            <a:endParaRPr lang="en-GB" sz="1400" b="1" dirty="0">
              <a:solidFill>
                <a:schemeClr val="accent2"/>
              </a:solidFill>
              <a:cs typeface="Calibri Light" panose="020F0302020204030204" pitchFamily="34" charset="0"/>
            </a:endParaRPr>
          </a:p>
          <a:p>
            <a:pPr lvl="1">
              <a:lnSpc>
                <a:spcPct val="150000"/>
              </a:lnSpc>
            </a:pPr>
            <a:endParaRPr lang="en-GB" b="1" dirty="0">
              <a:solidFill>
                <a:prstClr val="black">
                  <a:lumMod val="75000"/>
                  <a:lumOff val="25000"/>
                </a:prstClr>
              </a:solidFill>
              <a:cs typeface="Calibri Light" panose="020F0302020204030204" pitchFamily="34" charset="0"/>
            </a:endParaRPr>
          </a:p>
          <a:p>
            <a:pPr>
              <a:lnSpc>
                <a:spcPct val="150000"/>
              </a:lnSpc>
            </a:pPr>
            <a:endParaRPr lang="en-GB" sz="1800"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a:lnSpc>
                <a:spcPct val="150000"/>
              </a:lnSpc>
            </a:pPr>
            <a:endParaRPr lang="en-GB" sz="1800"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US" sz="1800" dirty="0">
              <a:solidFill>
                <a:prstClr val="black">
                  <a:lumMod val="75000"/>
                  <a:lumOff val="25000"/>
                </a:prstClr>
              </a:solidFill>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3575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Middle: Exploring challenges during late adolescence</a:t>
            </a:r>
            <a:endParaRPr lang="en-US" sz="2200" dirty="0">
              <a:solidFill>
                <a:schemeClr val="bg1"/>
              </a:solidFill>
            </a:endParaRPr>
          </a:p>
        </p:txBody>
      </p:sp>
      <p:sp>
        <p:nvSpPr>
          <p:cNvPr id="11" name="Content Placeholder 2">
            <a:extLst>
              <a:ext uri="{FF2B5EF4-FFF2-40B4-BE49-F238E27FC236}">
                <a16:creationId xmlns:a16="http://schemas.microsoft.com/office/drawing/2014/main" id="{99981178-104D-4CEF-B767-D921200939A0}"/>
              </a:ext>
            </a:extLst>
          </p:cNvPr>
          <p:cNvSpPr>
            <a:spLocks noGrp="1"/>
          </p:cNvSpPr>
          <p:nvPr>
            <p:ph idx="1"/>
          </p:nvPr>
        </p:nvSpPr>
        <p:spPr>
          <a:xfrm>
            <a:off x="887319" y="1066192"/>
            <a:ext cx="6518010" cy="4589869"/>
          </a:xfrm>
        </p:spPr>
        <p:txBody>
          <a:bodyPr vert="horz" lIns="91440" tIns="45720" rIns="91440" bIns="45720" rtlCol="0" anchor="ctr">
            <a:normAutofit fontScale="55000" lnSpcReduction="20000"/>
          </a:bodyPr>
          <a:lstStyle/>
          <a:p>
            <a:pPr>
              <a:lnSpc>
                <a:spcPct val="150000"/>
              </a:lnSpc>
            </a:pPr>
            <a:r>
              <a:rPr lang="en-GB" sz="3600" b="1" dirty="0">
                <a:solidFill>
                  <a:prstClr val="black">
                    <a:lumMod val="75000"/>
                    <a:lumOff val="25000"/>
                  </a:prstClr>
                </a:solidFill>
                <a:cs typeface="Calibri Light" panose="020F0302020204030204" pitchFamily="34" charset="0"/>
              </a:rPr>
              <a:t>2.2 The highs and lows of communion</a:t>
            </a:r>
          </a:p>
          <a:p>
            <a:pPr lvl="1">
              <a:lnSpc>
                <a:spcPct val="150000"/>
              </a:lnSpc>
            </a:pPr>
            <a:r>
              <a:rPr lang="en-GB" sz="2900" b="1" dirty="0">
                <a:solidFill>
                  <a:prstClr val="black">
                    <a:lumMod val="75000"/>
                    <a:lumOff val="25000"/>
                  </a:prstClr>
                </a:solidFill>
                <a:cs typeface="Calibri Light" panose="020F0302020204030204" pitchFamily="34" charset="0"/>
              </a:rPr>
              <a:t>Communion; togetherness; overwhelmed; toxic</a:t>
            </a:r>
          </a:p>
          <a:p>
            <a:pPr marL="228600" lvl="1" indent="0">
              <a:lnSpc>
                <a:spcPct val="150000"/>
              </a:lnSpc>
              <a:buNone/>
            </a:pPr>
            <a:r>
              <a:rPr lang="en-GB" sz="2500" dirty="0">
                <a:solidFill>
                  <a:schemeClr val="accent2"/>
                </a:solidFill>
                <a:cs typeface="Calibri Light" panose="020F0302020204030204" pitchFamily="34" charset="0"/>
              </a:rPr>
              <a:t>“</a:t>
            </a:r>
            <a:r>
              <a:rPr lang="en-GB" sz="2500" i="1" dirty="0">
                <a:solidFill>
                  <a:schemeClr val="accent2"/>
                </a:solidFill>
              </a:rPr>
              <a:t>I loved the girl, I </a:t>
            </a:r>
            <a:r>
              <a:rPr lang="en-GB" sz="2500" i="1" u="sng" dirty="0">
                <a:solidFill>
                  <a:schemeClr val="accent2"/>
                </a:solidFill>
              </a:rPr>
              <a:t>definitely knew that I loved her</a:t>
            </a:r>
            <a:r>
              <a:rPr lang="en-GB" sz="2500" i="1" dirty="0">
                <a:solidFill>
                  <a:schemeClr val="accent2"/>
                </a:solidFill>
              </a:rPr>
              <a:t>, I loved no one how I loved her but then I knew deep down I had to get away from it because I just knew it was going to get </a:t>
            </a:r>
            <a:r>
              <a:rPr lang="en-GB" sz="2500" i="1" u="sng" dirty="0">
                <a:solidFill>
                  <a:schemeClr val="accent2"/>
                </a:solidFill>
              </a:rPr>
              <a:t>worse and worse</a:t>
            </a:r>
            <a:r>
              <a:rPr lang="en-GB" sz="2500" i="1" dirty="0">
                <a:solidFill>
                  <a:schemeClr val="accent2"/>
                </a:solidFill>
              </a:rPr>
              <a:t>… I was just too in love, I fell so deep in love with her, too in love and too soon.” (Ben)</a:t>
            </a:r>
            <a:br>
              <a:rPr lang="en-GB" sz="1500" i="1" dirty="0">
                <a:solidFill>
                  <a:schemeClr val="accent2"/>
                </a:solidFill>
              </a:rPr>
            </a:br>
            <a:endParaRPr lang="en-GB" sz="1500" i="1" dirty="0">
              <a:solidFill>
                <a:schemeClr val="accent2"/>
              </a:solidFill>
            </a:endParaRPr>
          </a:p>
          <a:p>
            <a:pPr>
              <a:lnSpc>
                <a:spcPct val="150000"/>
              </a:lnSpc>
            </a:pPr>
            <a:r>
              <a:rPr lang="en-GB" sz="3600" b="1" dirty="0">
                <a:solidFill>
                  <a:prstClr val="black">
                    <a:lumMod val="75000"/>
                    <a:lumOff val="25000"/>
                  </a:prstClr>
                </a:solidFill>
                <a:cs typeface="Calibri Light" panose="020F0302020204030204" pitchFamily="34" charset="0"/>
              </a:rPr>
              <a:t>2.3 The self as a protector</a:t>
            </a:r>
          </a:p>
          <a:p>
            <a:pPr lvl="1">
              <a:lnSpc>
                <a:spcPct val="150000"/>
              </a:lnSpc>
            </a:pPr>
            <a:r>
              <a:rPr lang="en-GB" sz="2900" b="1" dirty="0">
                <a:solidFill>
                  <a:prstClr val="black">
                    <a:lumMod val="75000"/>
                    <a:lumOff val="25000"/>
                  </a:prstClr>
                </a:solidFill>
                <a:cs typeface="Calibri Light" panose="020F0302020204030204" pitchFamily="34" charset="0"/>
              </a:rPr>
              <a:t>Justified violence; defend weaker others; positive view of self</a:t>
            </a:r>
          </a:p>
          <a:p>
            <a:pPr marL="228600" lvl="1" indent="0">
              <a:lnSpc>
                <a:spcPct val="150000"/>
              </a:lnSpc>
              <a:buNone/>
            </a:pPr>
            <a:r>
              <a:rPr lang="en-GB" sz="2500" b="1" dirty="0">
                <a:solidFill>
                  <a:schemeClr val="accent2"/>
                </a:solidFill>
                <a:cs typeface="Calibri Light" panose="020F0302020204030204" pitchFamily="34" charset="0"/>
              </a:rPr>
              <a:t>“</a:t>
            </a:r>
            <a:r>
              <a:rPr lang="en-GB" sz="2500" i="1" dirty="0">
                <a:solidFill>
                  <a:schemeClr val="accent2"/>
                </a:solidFill>
              </a:rPr>
              <a:t>The man tried hitting my </a:t>
            </a:r>
            <a:r>
              <a:rPr lang="en-GB" sz="2500" i="1" dirty="0" err="1">
                <a:solidFill>
                  <a:schemeClr val="accent2"/>
                </a:solidFill>
              </a:rPr>
              <a:t>mrs</a:t>
            </a:r>
            <a:r>
              <a:rPr lang="en-GB" sz="2500" i="1" dirty="0">
                <a:solidFill>
                  <a:schemeClr val="accent2"/>
                </a:solidFill>
              </a:rPr>
              <a:t>. </a:t>
            </a:r>
            <a:r>
              <a:rPr lang="en-GB" sz="2500" i="1" dirty="0" err="1">
                <a:solidFill>
                  <a:schemeClr val="accent2"/>
                </a:solidFill>
              </a:rPr>
              <a:t>Orrr</a:t>
            </a:r>
            <a:r>
              <a:rPr lang="en-GB" sz="2500" i="1" dirty="0">
                <a:solidFill>
                  <a:schemeClr val="accent2"/>
                </a:solidFill>
              </a:rPr>
              <a:t>, listen, I swear to </a:t>
            </a:r>
            <a:r>
              <a:rPr lang="en-GB" sz="2500" i="1" dirty="0" err="1">
                <a:solidFill>
                  <a:schemeClr val="accent2"/>
                </a:solidFill>
              </a:rPr>
              <a:t>ya</a:t>
            </a:r>
            <a:r>
              <a:rPr lang="en-GB" sz="2500" i="1" dirty="0">
                <a:solidFill>
                  <a:schemeClr val="accent2"/>
                </a:solidFill>
              </a:rPr>
              <a:t>, </a:t>
            </a:r>
            <a:r>
              <a:rPr lang="en-GB" sz="2500" i="1" dirty="0" err="1">
                <a:solidFill>
                  <a:schemeClr val="accent2"/>
                </a:solidFill>
              </a:rPr>
              <a:t>awh</a:t>
            </a:r>
            <a:r>
              <a:rPr lang="en-GB" sz="2500" i="1" dirty="0">
                <a:solidFill>
                  <a:schemeClr val="accent2"/>
                </a:solidFill>
              </a:rPr>
              <a:t> the bang I gave him miss, he was snoring, he was snoring </a:t>
            </a:r>
            <a:r>
              <a:rPr lang="en-GB" sz="2500" dirty="0">
                <a:solidFill>
                  <a:schemeClr val="accent2"/>
                </a:solidFill>
              </a:rPr>
              <a:t>[laughs</a:t>
            </a:r>
            <a:r>
              <a:rPr lang="en-GB" sz="2500" i="1" dirty="0">
                <a:solidFill>
                  <a:schemeClr val="accent2"/>
                </a:solidFill>
              </a:rPr>
              <a:t>] he was like this in the flat</a:t>
            </a:r>
            <a:r>
              <a:rPr lang="en-GB" sz="2500" dirty="0">
                <a:solidFill>
                  <a:schemeClr val="accent2"/>
                </a:solidFill>
              </a:rPr>
              <a:t> [makes snoring noise] </a:t>
            </a:r>
            <a:r>
              <a:rPr lang="en-GB" sz="2500" i="1" dirty="0">
                <a:solidFill>
                  <a:schemeClr val="accent2"/>
                </a:solidFill>
              </a:rPr>
              <a:t>he was snoring. I hit him, </a:t>
            </a:r>
            <a:r>
              <a:rPr lang="en-GB" sz="2500" i="1" u="sng" dirty="0">
                <a:solidFill>
                  <a:schemeClr val="accent2"/>
                </a:solidFill>
              </a:rPr>
              <a:t>I give it him, I couldn’t not. </a:t>
            </a:r>
            <a:r>
              <a:rPr lang="en-GB" sz="2500" i="1" dirty="0">
                <a:solidFill>
                  <a:schemeClr val="accent2"/>
                </a:solidFill>
              </a:rPr>
              <a:t>“ (Ethan)</a:t>
            </a:r>
            <a:endParaRPr lang="en-US" sz="2500" dirty="0">
              <a:solidFill>
                <a:prstClr val="black">
                  <a:lumMod val="75000"/>
                  <a:lumOff val="25000"/>
                </a:prstClr>
              </a:solidFill>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8" name="Content Placeholder 17" descr="Man with solid fill">
            <a:extLst>
              <a:ext uri="{FF2B5EF4-FFF2-40B4-BE49-F238E27FC236}">
                <a16:creationId xmlns:a16="http://schemas.microsoft.com/office/drawing/2014/main" id="{0787A295-7E13-4A46-A781-55D458B439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634249" y="4926676"/>
            <a:ext cx="1828800" cy="1828800"/>
          </a:xfrm>
          <a:prstGeom prst="rect">
            <a:avLst/>
          </a:prstGeom>
        </p:spPr>
      </p:pic>
    </p:spTree>
    <p:extLst>
      <p:ext uri="{BB962C8B-B14F-4D97-AF65-F5344CB8AC3E}">
        <p14:creationId xmlns:p14="http://schemas.microsoft.com/office/powerpoint/2010/main" val="60364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End: Present me vs possible future me </a:t>
            </a:r>
            <a:endParaRPr lang="en-US" sz="2200" dirty="0">
              <a:solidFill>
                <a:schemeClr val="bg1"/>
              </a:solidFill>
            </a:endParaRPr>
          </a:p>
        </p:txBody>
      </p:sp>
      <p:sp>
        <p:nvSpPr>
          <p:cNvPr id="11" name="Content Placeholder 2">
            <a:extLst>
              <a:ext uri="{FF2B5EF4-FFF2-40B4-BE49-F238E27FC236}">
                <a16:creationId xmlns:a16="http://schemas.microsoft.com/office/drawing/2014/main" id="{99981178-104D-4CEF-B767-D921200939A0}"/>
              </a:ext>
            </a:extLst>
          </p:cNvPr>
          <p:cNvSpPr>
            <a:spLocks noGrp="1"/>
          </p:cNvSpPr>
          <p:nvPr>
            <p:ph idx="1"/>
          </p:nvPr>
        </p:nvSpPr>
        <p:spPr>
          <a:xfrm>
            <a:off x="931049" y="2761057"/>
            <a:ext cx="6417976" cy="3914063"/>
          </a:xfrm>
        </p:spPr>
        <p:txBody>
          <a:bodyPr vert="horz" lIns="91440" tIns="45720" rIns="91440" bIns="45720" rtlCol="0" anchor="ctr">
            <a:normAutofit/>
          </a:bodyPr>
          <a:lstStyle/>
          <a:p>
            <a:pPr>
              <a:lnSpc>
                <a:spcPct val="150000"/>
              </a:lnSpc>
            </a:pPr>
            <a:r>
              <a:rPr lang="en-GB" sz="2000" b="1" dirty="0">
                <a:solidFill>
                  <a:prstClr val="black">
                    <a:lumMod val="75000"/>
                    <a:lumOff val="25000"/>
                  </a:prstClr>
                </a:solidFill>
                <a:cs typeface="Calibri Light" panose="020F0302020204030204" pitchFamily="34" charset="0"/>
              </a:rPr>
              <a:t>3.1 Grappling with the ‘present self’</a:t>
            </a:r>
          </a:p>
          <a:p>
            <a:pPr lvl="1">
              <a:lnSpc>
                <a:spcPct val="150000"/>
              </a:lnSpc>
            </a:pPr>
            <a:r>
              <a:rPr lang="en-GB" b="1" dirty="0">
                <a:solidFill>
                  <a:prstClr val="black">
                    <a:lumMod val="75000"/>
                    <a:lumOff val="25000"/>
                  </a:prstClr>
                </a:solidFill>
                <a:cs typeface="Calibri Light" panose="020F0302020204030204" pitchFamily="34" charset="0"/>
              </a:rPr>
              <a:t>Selfhood in turmoil; existential crisis; dislocation of self</a:t>
            </a:r>
          </a:p>
          <a:p>
            <a:pPr marL="228600" lvl="1" indent="0">
              <a:lnSpc>
                <a:spcPct val="150000"/>
              </a:lnSpc>
              <a:buNone/>
            </a:pPr>
            <a:r>
              <a:rPr lang="en-GB" sz="1400" dirty="0">
                <a:solidFill>
                  <a:schemeClr val="accent2"/>
                </a:solidFill>
                <a:cs typeface="Calibri Light" panose="020F0302020204030204" pitchFamily="34" charset="0"/>
              </a:rPr>
              <a:t>“</a:t>
            </a:r>
            <a:r>
              <a:rPr lang="en-GB" sz="1400" i="1" dirty="0">
                <a:solidFill>
                  <a:schemeClr val="accent2"/>
                </a:solidFill>
                <a:cs typeface="Calibri Light" panose="020F0302020204030204" pitchFamily="34" charset="0"/>
              </a:rPr>
              <a:t>T</a:t>
            </a:r>
            <a:r>
              <a:rPr lang="en-GB" sz="1400" i="1" dirty="0">
                <a:solidFill>
                  <a:schemeClr val="accent2"/>
                </a:solidFill>
              </a:rPr>
              <a:t>hey [CJS] ripped me away from the whole set up I had in my life, they’ve </a:t>
            </a:r>
            <a:r>
              <a:rPr lang="en-GB" sz="1400" i="1" u="sng" dirty="0">
                <a:solidFill>
                  <a:schemeClr val="accent2"/>
                </a:solidFill>
              </a:rPr>
              <a:t>stripped me </a:t>
            </a:r>
            <a:r>
              <a:rPr lang="en-GB" sz="1400" i="1" dirty="0">
                <a:solidFill>
                  <a:schemeClr val="accent2"/>
                </a:solidFill>
              </a:rPr>
              <a:t>of everything I had in my life. I’ve lost everything I had because of me being in here, </a:t>
            </a:r>
            <a:r>
              <a:rPr lang="en-GB" sz="1400" i="1" u="sng" dirty="0">
                <a:solidFill>
                  <a:schemeClr val="accent2"/>
                </a:solidFill>
              </a:rPr>
              <a:t>I don’t even know who I am anymore</a:t>
            </a:r>
            <a:r>
              <a:rPr lang="en-GB" sz="1400" i="1" dirty="0">
                <a:solidFill>
                  <a:schemeClr val="accent2"/>
                </a:solidFill>
              </a:rPr>
              <a:t>.” (Shaun)</a:t>
            </a:r>
          </a:p>
          <a:p>
            <a:pPr lvl="1">
              <a:lnSpc>
                <a:spcPct val="150000"/>
              </a:lnSpc>
            </a:pPr>
            <a:r>
              <a:rPr lang="en-GB" b="1" dirty="0">
                <a:solidFill>
                  <a:prstClr val="black">
                    <a:lumMod val="75000"/>
                    <a:lumOff val="25000"/>
                  </a:prstClr>
                </a:solidFill>
                <a:cs typeface="Calibri Light" panose="020F0302020204030204" pitchFamily="34" charset="0"/>
              </a:rPr>
              <a:t>A self that met the needs of the environment</a:t>
            </a:r>
          </a:p>
          <a:p>
            <a:pPr marL="228600" lvl="1" indent="0">
              <a:lnSpc>
                <a:spcPct val="150000"/>
              </a:lnSpc>
              <a:buNone/>
            </a:pPr>
            <a:r>
              <a:rPr lang="en-GB" sz="1400" dirty="0">
                <a:solidFill>
                  <a:schemeClr val="accent2"/>
                </a:solidFill>
                <a:cs typeface="Calibri Light" panose="020F0302020204030204" pitchFamily="34" charset="0"/>
              </a:rPr>
              <a:t>“H</a:t>
            </a:r>
            <a:r>
              <a:rPr lang="en-GB" sz="1400" i="1" dirty="0">
                <a:solidFill>
                  <a:schemeClr val="accent2"/>
                </a:solidFill>
              </a:rPr>
              <a:t>e [prison resident] hit me first but I have to fight back otherwise he’d have battered me, </a:t>
            </a:r>
            <a:r>
              <a:rPr lang="en-GB" sz="1400" i="1" u="sng" dirty="0">
                <a:solidFill>
                  <a:schemeClr val="accent2"/>
                </a:solidFill>
              </a:rPr>
              <a:t>I’d have looked a right dick and more people would’ve tried battering me probably because I’d look like an easy target</a:t>
            </a:r>
            <a:r>
              <a:rPr lang="en-GB" sz="1400" i="1" dirty="0">
                <a:solidFill>
                  <a:schemeClr val="accent2"/>
                </a:solidFill>
              </a:rPr>
              <a:t>.” (Brendon)</a:t>
            </a:r>
            <a:endParaRPr lang="en-GB" sz="1400" dirty="0">
              <a:solidFill>
                <a:schemeClr val="accent2"/>
              </a:solidFill>
            </a:endParaRPr>
          </a:p>
          <a:p>
            <a:pPr marL="228600" lvl="1" indent="0">
              <a:lnSpc>
                <a:spcPct val="150000"/>
              </a:lnSpc>
              <a:buNone/>
            </a:pPr>
            <a:endParaRPr lang="en-GB"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a:lnSpc>
                <a:spcPct val="150000"/>
              </a:lnSpc>
            </a:pPr>
            <a:endParaRPr lang="en-GB" sz="1800"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US" sz="1800" dirty="0">
              <a:solidFill>
                <a:prstClr val="black">
                  <a:lumMod val="75000"/>
                  <a:lumOff val="25000"/>
                </a:prstClr>
              </a:solidFill>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16" name="Content Placeholder 17" descr="Gender with solid fill">
            <a:extLst>
              <a:ext uri="{FF2B5EF4-FFF2-40B4-BE49-F238E27FC236}">
                <a16:creationId xmlns:a16="http://schemas.microsoft.com/office/drawing/2014/main" id="{75851700-8310-4E15-BBFF-886E34D1C56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r="44801"/>
          <a:stretch/>
        </p:blipFill>
        <p:spPr>
          <a:xfrm>
            <a:off x="10251477" y="5029200"/>
            <a:ext cx="1009474" cy="1828800"/>
          </a:xfrm>
          <a:prstGeom prst="rect">
            <a:avLst/>
          </a:prstGeom>
        </p:spPr>
      </p:pic>
      <p:pic>
        <p:nvPicPr>
          <p:cNvPr id="17" name="Content Placeholder 17" descr="Man with solid fill">
            <a:extLst>
              <a:ext uri="{FF2B5EF4-FFF2-40B4-BE49-F238E27FC236}">
                <a16:creationId xmlns:a16="http://schemas.microsoft.com/office/drawing/2014/main" id="{71FD817C-D9E5-4A76-9372-0E20A9F96F9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822513" y="5119407"/>
            <a:ext cx="1648386" cy="1648386"/>
          </a:xfrm>
          <a:prstGeom prst="rect">
            <a:avLst/>
          </a:prstGeom>
          <a:effectLst>
            <a:glow rad="228600">
              <a:schemeClr val="accent5">
                <a:satMod val="175000"/>
                <a:alpha val="40000"/>
              </a:schemeClr>
            </a:glow>
          </a:effectLst>
        </p:spPr>
      </p:pic>
    </p:spTree>
    <p:extLst>
      <p:ext uri="{BB962C8B-B14F-4D97-AF65-F5344CB8AC3E}">
        <p14:creationId xmlns:p14="http://schemas.microsoft.com/office/powerpoint/2010/main" val="215539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End: Present me vs possible future me </a:t>
            </a:r>
            <a:endParaRPr lang="en-US" sz="2200" dirty="0">
              <a:solidFill>
                <a:schemeClr val="bg1"/>
              </a:solidFill>
            </a:endParaRPr>
          </a:p>
        </p:txBody>
      </p:sp>
      <p:sp>
        <p:nvSpPr>
          <p:cNvPr id="9" name="Content Placeholder 2">
            <a:extLst>
              <a:ext uri="{FF2B5EF4-FFF2-40B4-BE49-F238E27FC236}">
                <a16:creationId xmlns:a16="http://schemas.microsoft.com/office/drawing/2014/main" id="{CBDCBA65-FA8C-4B78-8169-D4C48D74D393}"/>
              </a:ext>
            </a:extLst>
          </p:cNvPr>
          <p:cNvSpPr>
            <a:spLocks noGrp="1"/>
          </p:cNvSpPr>
          <p:nvPr>
            <p:ph idx="1"/>
          </p:nvPr>
        </p:nvSpPr>
        <p:spPr>
          <a:xfrm>
            <a:off x="913904" y="1586484"/>
            <a:ext cx="6429406" cy="5662853"/>
          </a:xfrm>
        </p:spPr>
        <p:txBody>
          <a:bodyPr vert="horz" lIns="91440" tIns="45720" rIns="91440" bIns="45720" rtlCol="0" anchor="ctr">
            <a:normAutofit/>
          </a:bodyPr>
          <a:lstStyle/>
          <a:p>
            <a:pPr>
              <a:lnSpc>
                <a:spcPct val="150000"/>
              </a:lnSpc>
            </a:pPr>
            <a:r>
              <a:rPr lang="en-GB" sz="2000" b="1" dirty="0">
                <a:solidFill>
                  <a:prstClr val="black">
                    <a:lumMod val="75000"/>
                    <a:lumOff val="25000"/>
                  </a:prstClr>
                </a:solidFill>
                <a:cs typeface="Calibri Light" panose="020F0302020204030204" pitchFamily="34" charset="0"/>
              </a:rPr>
              <a:t>3.2 Custodial dual harm</a:t>
            </a:r>
          </a:p>
          <a:p>
            <a:pPr lvl="1">
              <a:lnSpc>
                <a:spcPct val="150000"/>
              </a:lnSpc>
            </a:pPr>
            <a:r>
              <a:rPr lang="en-GB" b="1" dirty="0">
                <a:solidFill>
                  <a:prstClr val="black">
                    <a:lumMod val="75000"/>
                    <a:lumOff val="25000"/>
                  </a:prstClr>
                </a:solidFill>
                <a:cs typeface="Calibri Light" panose="020F0302020204030204" pitchFamily="34" charset="0"/>
              </a:rPr>
              <a:t>Express frustration; harm self instead of others; control</a:t>
            </a:r>
          </a:p>
          <a:p>
            <a:pPr marL="228600" lvl="1" indent="0">
              <a:lnSpc>
                <a:spcPct val="150000"/>
              </a:lnSpc>
              <a:buNone/>
            </a:pPr>
            <a:r>
              <a:rPr lang="en-GB" sz="1400" b="1" dirty="0">
                <a:solidFill>
                  <a:schemeClr val="accent2"/>
                </a:solidFill>
                <a:cs typeface="Calibri Light" panose="020F0302020204030204" pitchFamily="34" charset="0"/>
              </a:rPr>
              <a:t>“</a:t>
            </a:r>
            <a:r>
              <a:rPr lang="en-GB" sz="1400" i="1" dirty="0">
                <a:solidFill>
                  <a:schemeClr val="accent2"/>
                </a:solidFill>
              </a:rPr>
              <a:t>You know if a screw pisses me off and they’re at my door, I’ll whack my door towards them, … because if I don’t hit my door, I’ll hit them … </a:t>
            </a:r>
            <a:r>
              <a:rPr lang="en-GB" sz="1400" i="1" u="sng" dirty="0">
                <a:solidFill>
                  <a:schemeClr val="accent2"/>
                </a:solidFill>
              </a:rPr>
              <a:t>Coz if I hit a person then I’m </a:t>
            </a:r>
            <a:r>
              <a:rPr lang="en-GB" sz="1400" i="1" u="sng" dirty="0" err="1">
                <a:solidFill>
                  <a:schemeClr val="accent2"/>
                </a:solidFill>
              </a:rPr>
              <a:t>gonna</a:t>
            </a:r>
            <a:r>
              <a:rPr lang="en-GB" sz="1400" i="1" u="sng" dirty="0">
                <a:solidFill>
                  <a:schemeClr val="accent2"/>
                </a:solidFill>
              </a:rPr>
              <a:t> get into trouble but if I hit a door then I’m not. </a:t>
            </a:r>
            <a:r>
              <a:rPr lang="en-GB" sz="1400" i="1" dirty="0">
                <a:solidFill>
                  <a:schemeClr val="accent2"/>
                </a:solidFill>
              </a:rPr>
              <a:t>“ (Ethan)</a:t>
            </a:r>
          </a:p>
          <a:p>
            <a:pPr>
              <a:lnSpc>
                <a:spcPct val="150000"/>
              </a:lnSpc>
            </a:pPr>
            <a:r>
              <a:rPr lang="en-GB" sz="2000" b="1" dirty="0">
                <a:solidFill>
                  <a:prstClr val="black">
                    <a:lumMod val="75000"/>
                    <a:lumOff val="25000"/>
                  </a:prstClr>
                </a:solidFill>
                <a:cs typeface="Calibri Light" panose="020F0302020204030204" pitchFamily="34" charset="0"/>
              </a:rPr>
              <a:t>3.3 Hopeful for the ‘future self’</a:t>
            </a:r>
          </a:p>
          <a:p>
            <a:pPr lvl="1">
              <a:lnSpc>
                <a:spcPct val="150000"/>
              </a:lnSpc>
            </a:pPr>
            <a:r>
              <a:rPr lang="en-GB" b="1" dirty="0">
                <a:solidFill>
                  <a:prstClr val="black">
                    <a:lumMod val="75000"/>
                    <a:lumOff val="25000"/>
                  </a:prstClr>
                </a:solidFill>
                <a:cs typeface="Calibri Light" panose="020F0302020204030204" pitchFamily="34" charset="0"/>
              </a:rPr>
              <a:t>Prison as a turning point; positive identity; generativity</a:t>
            </a:r>
          </a:p>
          <a:p>
            <a:pPr marL="228600" lvl="1" indent="0">
              <a:lnSpc>
                <a:spcPct val="150000"/>
              </a:lnSpc>
              <a:buNone/>
            </a:pPr>
            <a:r>
              <a:rPr lang="en-GB" sz="1400" dirty="0">
                <a:solidFill>
                  <a:schemeClr val="accent2"/>
                </a:solidFill>
                <a:cs typeface="Calibri Light" panose="020F0302020204030204" pitchFamily="34" charset="0"/>
              </a:rPr>
              <a:t>“</a:t>
            </a:r>
            <a:r>
              <a:rPr lang="en-GB" sz="1400" i="1" dirty="0">
                <a:solidFill>
                  <a:schemeClr val="accent2"/>
                </a:solidFill>
              </a:rPr>
              <a:t>I always said one day I’d end up in a </a:t>
            </a:r>
            <a:r>
              <a:rPr lang="en-GB" sz="1400" i="1" u="sng" dirty="0">
                <a:solidFill>
                  <a:schemeClr val="accent2"/>
                </a:solidFill>
              </a:rPr>
              <a:t>wooden box </a:t>
            </a:r>
            <a:r>
              <a:rPr lang="en-GB" sz="1400" i="1" dirty="0">
                <a:solidFill>
                  <a:schemeClr val="accent2"/>
                </a:solidFill>
              </a:rPr>
              <a:t>or in jail because of the stuff I got up to … I’ve always said karma will come back around and bite me in the arse…I just feel </a:t>
            </a:r>
            <a:r>
              <a:rPr lang="en-GB" sz="1400" i="1" u="sng" dirty="0">
                <a:solidFill>
                  <a:schemeClr val="accent2"/>
                </a:solidFill>
              </a:rPr>
              <a:t>this sentence has changed me </a:t>
            </a:r>
            <a:r>
              <a:rPr lang="en-GB" sz="1400" i="1" dirty="0">
                <a:solidFill>
                  <a:schemeClr val="accent2"/>
                </a:solidFill>
              </a:rPr>
              <a:t>because when I get out I’m </a:t>
            </a:r>
            <a:r>
              <a:rPr lang="en-GB" sz="1400" i="1" dirty="0" err="1">
                <a:solidFill>
                  <a:schemeClr val="accent2"/>
                </a:solidFill>
              </a:rPr>
              <a:t>gonna</a:t>
            </a:r>
            <a:r>
              <a:rPr lang="en-GB" sz="1400" i="1" dirty="0">
                <a:solidFill>
                  <a:schemeClr val="accent2"/>
                </a:solidFill>
              </a:rPr>
              <a:t> go out and stick with my family now, try and get a job.” (Brendon)</a:t>
            </a:r>
            <a:endParaRPr lang="en-GB" sz="1400" dirty="0">
              <a:solidFill>
                <a:schemeClr val="accent2"/>
              </a:solidFill>
            </a:endParaRPr>
          </a:p>
          <a:p>
            <a:pPr marL="228600" lvl="1" indent="0">
              <a:lnSpc>
                <a:spcPct val="150000"/>
              </a:lnSpc>
              <a:buNone/>
            </a:pPr>
            <a:endParaRPr lang="en-GB" sz="2000" b="1"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US" sz="1800" dirty="0">
              <a:solidFill>
                <a:prstClr val="black">
                  <a:lumMod val="75000"/>
                  <a:lumOff val="25000"/>
                </a:prstClr>
              </a:solidFill>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8" name="Content Placeholder 17" descr="Gender with solid fill">
            <a:extLst>
              <a:ext uri="{FF2B5EF4-FFF2-40B4-BE49-F238E27FC236}">
                <a16:creationId xmlns:a16="http://schemas.microsoft.com/office/drawing/2014/main" id="{7A29061A-D785-48D6-B040-07AC9F6D92E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r="44801"/>
          <a:stretch/>
        </p:blipFill>
        <p:spPr>
          <a:xfrm>
            <a:off x="10251477" y="5029200"/>
            <a:ext cx="1009474" cy="1828800"/>
          </a:xfrm>
          <a:prstGeom prst="rect">
            <a:avLst/>
          </a:prstGeom>
        </p:spPr>
      </p:pic>
      <p:pic>
        <p:nvPicPr>
          <p:cNvPr id="11" name="Content Placeholder 17" descr="Man with solid fill">
            <a:extLst>
              <a:ext uri="{FF2B5EF4-FFF2-40B4-BE49-F238E27FC236}">
                <a16:creationId xmlns:a16="http://schemas.microsoft.com/office/drawing/2014/main" id="{B0D9D11B-DD6C-4CA1-92FF-9995393537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822513" y="5119407"/>
            <a:ext cx="1648386" cy="1648386"/>
          </a:xfrm>
          <a:prstGeom prst="rect">
            <a:avLst/>
          </a:prstGeom>
          <a:effectLst>
            <a:glow rad="228600">
              <a:schemeClr val="accent5">
                <a:satMod val="175000"/>
                <a:alpha val="40000"/>
              </a:schemeClr>
            </a:glow>
          </a:effectLst>
        </p:spPr>
      </p:pic>
    </p:spTree>
    <p:extLst>
      <p:ext uri="{BB962C8B-B14F-4D97-AF65-F5344CB8AC3E}">
        <p14:creationId xmlns:p14="http://schemas.microsoft.com/office/powerpoint/2010/main" val="404427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US" sz="2000" dirty="0">
                <a:solidFill>
                  <a:srgbClr val="FFFFFF"/>
                </a:solidFill>
              </a:rPr>
              <a:t>IMPLICATIONS</a:t>
            </a:r>
          </a:p>
        </p:txBody>
      </p:sp>
      <p:pic>
        <p:nvPicPr>
          <p:cNvPr id="12" name="Content Placeholder 17" descr="Target Audience">
            <a:extLst>
              <a:ext uri="{FF2B5EF4-FFF2-40B4-BE49-F238E27FC236}">
                <a16:creationId xmlns:a16="http://schemas.microsoft.com/office/drawing/2014/main" id="{C77BC840-AF7B-4BFE-B498-68E11D7CD6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197053" y="5199737"/>
            <a:ext cx="1828800" cy="1828800"/>
          </a:xfrm>
          <a:prstGeom prst="rect">
            <a:avLst/>
          </a:prstGeom>
        </p:spPr>
      </p:pic>
      <p:sp>
        <p:nvSpPr>
          <p:cNvPr id="14" name="Content Placeholder 2">
            <a:extLst>
              <a:ext uri="{FF2B5EF4-FFF2-40B4-BE49-F238E27FC236}">
                <a16:creationId xmlns:a16="http://schemas.microsoft.com/office/drawing/2014/main" id="{4CEDF706-D8D1-44EE-A570-872FFA58C7B9}"/>
              </a:ext>
            </a:extLst>
          </p:cNvPr>
          <p:cNvSpPr>
            <a:spLocks noGrp="1"/>
          </p:cNvSpPr>
          <p:nvPr>
            <p:ph idx="1"/>
          </p:nvPr>
        </p:nvSpPr>
        <p:spPr>
          <a:xfrm>
            <a:off x="1309714" y="1356741"/>
            <a:ext cx="5715000" cy="3914775"/>
          </a:xfrm>
        </p:spPr>
        <p:txBody>
          <a:bodyPr vert="horz" lIns="91440" tIns="45720" rIns="91440" bIns="45720" rtlCol="0" anchor="ctr">
            <a:normAutofit/>
          </a:bodyPr>
          <a:lstStyle/>
          <a:p>
            <a:r>
              <a:rPr lang="en-GB" b="1" dirty="0">
                <a:latin typeface="+mj-lt"/>
                <a:cs typeface="Calibri Light" panose="020F0302020204030204" pitchFamily="34" charset="0"/>
              </a:rPr>
              <a:t>Important to consider life course, which may include childhood trauma</a:t>
            </a:r>
          </a:p>
          <a:p>
            <a:pPr lvl="1"/>
            <a:r>
              <a:rPr lang="en-GB" dirty="0">
                <a:latin typeface="+mj-lt"/>
                <a:cs typeface="Calibri Light" panose="020F0302020204030204" pitchFamily="34" charset="0"/>
              </a:rPr>
              <a:t>A theme which underpinned all participants’ narratives</a:t>
            </a:r>
          </a:p>
          <a:p>
            <a:pPr lvl="1"/>
            <a:r>
              <a:rPr lang="en-GB" dirty="0">
                <a:latin typeface="+mj-lt"/>
                <a:cs typeface="Calibri Light" panose="020F0302020204030204" pitchFamily="34" charset="0"/>
              </a:rPr>
              <a:t>Care &amp; compassion is needed</a:t>
            </a:r>
            <a:br>
              <a:rPr lang="en-GB" dirty="0">
                <a:latin typeface="+mj-lt"/>
                <a:cs typeface="Calibri Light" panose="020F0302020204030204" pitchFamily="34" charset="0"/>
              </a:rPr>
            </a:br>
            <a:endParaRPr lang="en-GB" dirty="0">
              <a:latin typeface="+mj-lt"/>
              <a:cs typeface="Calibri Light" panose="020F0302020204030204" pitchFamily="34" charset="0"/>
            </a:endParaRPr>
          </a:p>
          <a:p>
            <a:r>
              <a:rPr lang="en-GB" b="1" dirty="0">
                <a:latin typeface="+mj-lt"/>
                <a:cs typeface="Calibri Light" panose="020F0302020204030204" pitchFamily="34" charset="0"/>
              </a:rPr>
              <a:t>Methodologically, this research highlighted the importance of individual voice, and the benefit of exploring personal narratives as a way to understand behaviours</a:t>
            </a:r>
            <a:br>
              <a:rPr lang="en-GB" b="1" dirty="0">
                <a:latin typeface="+mj-lt"/>
                <a:cs typeface="Calibri Light" panose="020F0302020204030204" pitchFamily="34" charset="0"/>
              </a:rPr>
            </a:br>
            <a:endParaRPr lang="en-GB" b="1" dirty="0">
              <a:latin typeface="+mj-lt"/>
              <a:cs typeface="Calibri Light" panose="020F0302020204030204" pitchFamily="34" charset="0"/>
            </a:endParaRPr>
          </a:p>
          <a:p>
            <a:r>
              <a:rPr lang="en-GB" b="1" dirty="0">
                <a:latin typeface="+mj-lt"/>
                <a:cs typeface="Calibri Light" panose="020F0302020204030204" pitchFamily="34" charset="0"/>
              </a:rPr>
              <a:t>Behaviourally versatile to meet environmental, personal and emotional demands</a:t>
            </a:r>
            <a:endParaRPr lang="en-US" b="1" dirty="0">
              <a:solidFill>
                <a:prstClr val="black">
                  <a:lumMod val="75000"/>
                  <a:lumOff val="25000"/>
                </a:prstClr>
              </a:solidFill>
              <a:latin typeface="+mj-lt"/>
              <a:cs typeface="Calibri Light" panose="020F0302020204030204" pitchFamily="34" charset="0"/>
            </a:endParaRPr>
          </a:p>
        </p:txBody>
      </p:sp>
    </p:spTree>
    <p:extLst>
      <p:ext uri="{BB962C8B-B14F-4D97-AF65-F5344CB8AC3E}">
        <p14:creationId xmlns:p14="http://schemas.microsoft.com/office/powerpoint/2010/main" val="44918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2C25DD4D-AF7C-475A-A237-1E6041A94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47DAC-15FC-4D95-B8FD-76B43F681200}"/>
              </a:ext>
            </a:extLst>
          </p:cNvPr>
          <p:cNvSpPr>
            <a:spLocks noGrp="1"/>
          </p:cNvSpPr>
          <p:nvPr>
            <p:ph type="title"/>
          </p:nvPr>
        </p:nvSpPr>
        <p:spPr>
          <a:xfrm>
            <a:off x="1600200" y="1511576"/>
            <a:ext cx="8991600" cy="1508144"/>
          </a:xfrm>
          <a:ln>
            <a:noFill/>
          </a:ln>
        </p:spPr>
        <p:txBody>
          <a:bodyPr vert="horz" lIns="274320" tIns="182880" rIns="274320" bIns="182880" rtlCol="0" anchor="ctr" anchorCtr="1">
            <a:noAutofit/>
          </a:bodyPr>
          <a:lstStyle/>
          <a:p>
            <a:br>
              <a:rPr lang="en-US" b="1" dirty="0">
                <a:solidFill>
                  <a:srgbClr val="262626"/>
                </a:solidFill>
              </a:rPr>
            </a:br>
            <a:r>
              <a:rPr lang="en-US" b="1" dirty="0">
                <a:solidFill>
                  <a:srgbClr val="262626"/>
                </a:solidFill>
              </a:rPr>
              <a:t>Thank you for listening; Any questions?</a:t>
            </a:r>
            <a:br>
              <a:rPr lang="en-US" b="1" dirty="0">
                <a:solidFill>
                  <a:srgbClr val="262626"/>
                </a:solidFill>
                <a:effectLst>
                  <a:outerShdw blurRad="38100" dist="38100" dir="2700000" algn="tl">
                    <a:srgbClr val="000000">
                      <a:alpha val="43137"/>
                    </a:srgbClr>
                  </a:outerShdw>
                </a:effectLst>
              </a:rPr>
            </a:br>
            <a:endParaRPr lang="en-US" b="1" dirty="0">
              <a:solidFill>
                <a:srgbClr val="262626"/>
              </a:solidFill>
            </a:endParaRPr>
          </a:p>
        </p:txBody>
      </p:sp>
      <p:sp>
        <p:nvSpPr>
          <p:cNvPr id="7" name="TextBox 6">
            <a:extLst>
              <a:ext uri="{FF2B5EF4-FFF2-40B4-BE49-F238E27FC236}">
                <a16:creationId xmlns:a16="http://schemas.microsoft.com/office/drawing/2014/main" id="{266E2E34-7C64-44B7-A419-E3414933E8D0}"/>
              </a:ext>
            </a:extLst>
          </p:cNvPr>
          <p:cNvSpPr txBox="1"/>
          <p:nvPr/>
        </p:nvSpPr>
        <p:spPr>
          <a:xfrm>
            <a:off x="2553557" y="5429248"/>
            <a:ext cx="9638443" cy="484633"/>
          </a:xfrm>
          <a:prstGeom prst="rect">
            <a:avLst/>
          </a:prstGeom>
        </p:spPr>
        <p:txBody>
          <a:bodyPr vert="horz" lIns="91440" tIns="45720" rIns="91440" bIns="45720" rtlCol="0">
            <a:normAutofit/>
          </a:bodyPr>
          <a:lstStyle/>
          <a:p>
            <a:endParaRPr lang="en-GB" sz="2000" dirty="0"/>
          </a:p>
        </p:txBody>
      </p:sp>
      <p:sp>
        <p:nvSpPr>
          <p:cNvPr id="37" name="Title 1">
            <a:extLst>
              <a:ext uri="{FF2B5EF4-FFF2-40B4-BE49-F238E27FC236}">
                <a16:creationId xmlns:a16="http://schemas.microsoft.com/office/drawing/2014/main" id="{B826EA9A-AFB1-4803-B4B4-A854497AECB2}"/>
              </a:ext>
            </a:extLst>
          </p:cNvPr>
          <p:cNvSpPr txBox="1">
            <a:spLocks/>
          </p:cNvSpPr>
          <p:nvPr/>
        </p:nvSpPr>
        <p:spPr bwMode="black">
          <a:xfrm>
            <a:off x="-324708" y="6641790"/>
            <a:ext cx="8521700" cy="282839"/>
          </a:xfrm>
          <a:prstGeom prst="rect">
            <a:avLst/>
          </a:prstGeom>
          <a:noFill/>
          <a:ln w="31750" cap="sq">
            <a:no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endParaRPr lang="en-US" sz="1100" dirty="0">
              <a:solidFill>
                <a:schemeClr val="bg1"/>
              </a:solidFill>
            </a:endParaRPr>
          </a:p>
        </p:txBody>
      </p:sp>
      <p:pic>
        <p:nvPicPr>
          <p:cNvPr id="11" name="Picture 10" descr="A close up of a logo&#10;&#10;Description automatically generated">
            <a:extLst>
              <a:ext uri="{FF2B5EF4-FFF2-40B4-BE49-F238E27FC236}">
                <a16:creationId xmlns:a16="http://schemas.microsoft.com/office/drawing/2014/main" id="{AF11B036-198E-4CF7-AC14-980802D9D6C1}"/>
              </a:ext>
            </a:extLst>
          </p:cNvPr>
          <p:cNvPicPr>
            <a:picLocks noChangeAspect="1"/>
          </p:cNvPicPr>
          <p:nvPr/>
        </p:nvPicPr>
        <p:blipFill>
          <a:blip r:embed="rId3"/>
          <a:stretch>
            <a:fillRect/>
          </a:stretch>
        </p:blipFill>
        <p:spPr>
          <a:xfrm>
            <a:off x="8293100" y="-2"/>
            <a:ext cx="3898900" cy="1120934"/>
          </a:xfrm>
          <a:prstGeom prst="rect">
            <a:avLst/>
          </a:prstGeom>
        </p:spPr>
      </p:pic>
      <p:sp>
        <p:nvSpPr>
          <p:cNvPr id="12" name="Title 1">
            <a:extLst>
              <a:ext uri="{FF2B5EF4-FFF2-40B4-BE49-F238E27FC236}">
                <a16:creationId xmlns:a16="http://schemas.microsoft.com/office/drawing/2014/main" id="{766334A9-7AC6-41B6-8F37-4301FBB39110}"/>
              </a:ext>
            </a:extLst>
          </p:cNvPr>
          <p:cNvSpPr txBox="1">
            <a:spLocks/>
          </p:cNvSpPr>
          <p:nvPr/>
        </p:nvSpPr>
        <p:spPr>
          <a:xfrm>
            <a:off x="1600200" y="4122206"/>
            <a:ext cx="8991600" cy="1508144"/>
          </a:xfrm>
          <a:prstGeom prst="rect">
            <a:avLst/>
          </a:prstGeom>
          <a:solidFill>
            <a:schemeClr val="bg1"/>
          </a:solidFill>
          <a:ln w="31750" cap="sq">
            <a:solidFill>
              <a:schemeClr val="tx1">
                <a:lumMod val="75000"/>
                <a:lumOff val="25000"/>
              </a:schemeClr>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br>
              <a:rPr lang="en-US" b="1" dirty="0">
                <a:solidFill>
                  <a:srgbClr val="262626"/>
                </a:solidFill>
              </a:rPr>
            </a:br>
            <a:r>
              <a:rPr lang="en-US" b="1" dirty="0">
                <a:solidFill>
                  <a:srgbClr val="262626"/>
                </a:solidFill>
              </a:rPr>
              <a:t>*</a:t>
            </a:r>
            <a:r>
              <a:rPr lang="en-US" sz="1800" b="1" dirty="0">
                <a:solidFill>
                  <a:srgbClr val="262626"/>
                </a:solidFill>
              </a:rPr>
              <a:t>Special thanks to HMPPS for facilitating the research and to the young men who participated</a:t>
            </a:r>
            <a:br>
              <a:rPr lang="en-US" b="1" dirty="0">
                <a:solidFill>
                  <a:srgbClr val="262626"/>
                </a:solidFill>
                <a:effectLst>
                  <a:outerShdw blurRad="38100" dist="38100" dir="2700000" algn="tl">
                    <a:srgbClr val="000000">
                      <a:alpha val="43137"/>
                    </a:srgbClr>
                  </a:outerShdw>
                </a:effectLst>
              </a:rPr>
            </a:br>
            <a:endParaRPr lang="en-US" b="1" dirty="0">
              <a:solidFill>
                <a:srgbClr val="262626"/>
              </a:solidFill>
            </a:endParaRPr>
          </a:p>
        </p:txBody>
      </p:sp>
      <p:sp>
        <p:nvSpPr>
          <p:cNvPr id="13" name="Text Box 3">
            <a:extLst>
              <a:ext uri="{FF2B5EF4-FFF2-40B4-BE49-F238E27FC236}">
                <a16:creationId xmlns:a16="http://schemas.microsoft.com/office/drawing/2014/main" id="{39F9DCC8-1055-4B29-A69E-850578C090C5}"/>
              </a:ext>
            </a:extLst>
          </p:cNvPr>
          <p:cNvSpPr txBox="1"/>
          <p:nvPr/>
        </p:nvSpPr>
        <p:spPr>
          <a:xfrm>
            <a:off x="77767" y="6159109"/>
            <a:ext cx="3314700" cy="994227"/>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u="sng" dirty="0">
                <a:solidFill>
                  <a:srgbClr val="FFFFFF"/>
                </a:solidFill>
                <a:effectLst/>
                <a:latin typeface="Arial Black" panose="020B0604020202020204" pitchFamily="34" charset="0"/>
                <a:ea typeface="MS Mincho" panose="02020609040205080304" pitchFamily="49" charset="-128"/>
                <a:cs typeface="Times New Roman" panose="02020603050405020304" pitchFamily="18" charset="0"/>
              </a:rPr>
              <a:t>SOCAMRU</a:t>
            </a:r>
            <a:endParaRPr lang="en-GB" sz="800" u="sng" dirty="0">
              <a:effectLst/>
              <a:ea typeface="MS Mincho" panose="02020609040205080304" pitchFamily="49" charset="-128"/>
              <a:cs typeface="Times New Roman" panose="02020603050405020304" pitchFamily="18" charset="0"/>
            </a:endParaRPr>
          </a:p>
          <a:p>
            <a:pPr>
              <a:spcAft>
                <a:spcPts val="0"/>
              </a:spcAft>
            </a:pPr>
            <a:r>
              <a:rPr lang="en-GB" sz="1000" dirty="0">
                <a:solidFill>
                  <a:srgbClr val="FFFFFF"/>
                </a:solidFill>
                <a:effectLst/>
                <a:latin typeface="Arial Black" panose="020B0604020202020204" pitchFamily="34" charset="0"/>
                <a:ea typeface="MS Mincho" panose="02020609040205080304" pitchFamily="49" charset="-128"/>
                <a:cs typeface="Times New Roman" panose="02020603050405020304" pitchFamily="18" charset="0"/>
              </a:rPr>
              <a:t>Sex Offences, Crime and Misconduct Research Unit</a:t>
            </a:r>
            <a:endParaRPr lang="en-GB" sz="800" dirty="0">
              <a:effectLst/>
              <a:ea typeface="MS Mincho" panose="02020609040205080304" pitchFamily="49" charset="-128"/>
              <a:cs typeface="Times New Roman" panose="02020603050405020304" pitchFamily="18" charset="0"/>
            </a:endParaRPr>
          </a:p>
        </p:txBody>
      </p:sp>
      <p:sp>
        <p:nvSpPr>
          <p:cNvPr id="14" name="Title 1">
            <a:extLst>
              <a:ext uri="{FF2B5EF4-FFF2-40B4-BE49-F238E27FC236}">
                <a16:creationId xmlns:a16="http://schemas.microsoft.com/office/drawing/2014/main" id="{84F3F084-3E75-494F-B14C-6FCB7896759F}"/>
              </a:ext>
            </a:extLst>
          </p:cNvPr>
          <p:cNvSpPr txBox="1">
            <a:spLocks/>
          </p:cNvSpPr>
          <p:nvPr/>
        </p:nvSpPr>
        <p:spPr bwMode="black">
          <a:xfrm>
            <a:off x="3556130" y="6424620"/>
            <a:ext cx="4640862" cy="484633"/>
          </a:xfrm>
          <a:prstGeom prst="rect">
            <a:avLst/>
          </a:prstGeom>
          <a:noFill/>
          <a:ln w="31750" cap="sq">
            <a:no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1600" b="1" dirty="0">
                <a:solidFill>
                  <a:schemeClr val="bg1"/>
                </a:solidFill>
                <a:latin typeface="Calibri Light" panose="020F0302020204030204" pitchFamily="34" charset="0"/>
                <a:cs typeface="Calibri Light" panose="020F0302020204030204" pitchFamily="34" charset="0"/>
              </a:rPr>
              <a:t>email: </a:t>
            </a:r>
            <a:r>
              <a:rPr lang="en-US" sz="1600" b="1" cap="none" dirty="0">
                <a:solidFill>
                  <a:schemeClr val="bg1"/>
                </a:solid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lindsay.thurston02@ntu.ac.uk</a:t>
            </a:r>
            <a:r>
              <a:rPr lang="en-US" sz="1600" b="1" cap="none" dirty="0">
                <a:solidFill>
                  <a:schemeClr val="bg1"/>
                </a:solidFill>
                <a:latin typeface="Calibri Light" panose="020F0302020204030204" pitchFamily="34" charset="0"/>
                <a:cs typeface="Calibri Light" panose="020F0302020204030204" pitchFamily="34" charset="0"/>
              </a:rPr>
              <a:t> </a:t>
            </a:r>
            <a:endParaRPr lang="en-US" sz="1600" b="1" dirty="0">
              <a:solidFill>
                <a:schemeClr val="bg1"/>
              </a:solidFill>
              <a:latin typeface="Calibri Light" panose="020F0302020204030204" pitchFamily="34" charset="0"/>
              <a:cs typeface="Calibri Light" panose="020F0302020204030204" pitchFamily="34" charset="0"/>
            </a:endParaRPr>
          </a:p>
        </p:txBody>
      </p:sp>
      <p:pic>
        <p:nvPicPr>
          <p:cNvPr id="15" name="Picture 14">
            <a:extLst>
              <a:ext uri="{FF2B5EF4-FFF2-40B4-BE49-F238E27FC236}">
                <a16:creationId xmlns:a16="http://schemas.microsoft.com/office/drawing/2014/main" id="{7CF42BD0-1B52-4862-BF95-54D6B4DD0378}"/>
              </a:ext>
            </a:extLst>
          </p:cNvPr>
          <p:cNvPicPr>
            <a:picLocks noChangeAspect="1"/>
          </p:cNvPicPr>
          <p:nvPr/>
        </p:nvPicPr>
        <p:blipFill>
          <a:blip r:embed="rId5"/>
          <a:stretch>
            <a:fillRect/>
          </a:stretch>
        </p:blipFill>
        <p:spPr>
          <a:xfrm>
            <a:off x="9618374" y="6395345"/>
            <a:ext cx="440675" cy="440675"/>
          </a:xfrm>
          <a:prstGeom prst="rect">
            <a:avLst/>
          </a:prstGeom>
        </p:spPr>
      </p:pic>
      <p:sp>
        <p:nvSpPr>
          <p:cNvPr id="16" name="Title 1">
            <a:extLst>
              <a:ext uri="{FF2B5EF4-FFF2-40B4-BE49-F238E27FC236}">
                <a16:creationId xmlns:a16="http://schemas.microsoft.com/office/drawing/2014/main" id="{92744809-1B70-42EE-A89E-0F5F11AC317E}"/>
              </a:ext>
            </a:extLst>
          </p:cNvPr>
          <p:cNvSpPr txBox="1">
            <a:spLocks/>
          </p:cNvSpPr>
          <p:nvPr/>
        </p:nvSpPr>
        <p:spPr bwMode="black">
          <a:xfrm>
            <a:off x="9506156" y="6373367"/>
            <a:ext cx="2514596" cy="484633"/>
          </a:xfrm>
          <a:prstGeom prst="rect">
            <a:avLst/>
          </a:prstGeom>
          <a:noFill/>
          <a:ln w="31750" cap="sq">
            <a:no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1600" b="1" dirty="0">
                <a:solidFill>
                  <a:schemeClr val="bg1"/>
                </a:solidFill>
                <a:latin typeface="Calibri Light" panose="020F0302020204030204" pitchFamily="34" charset="0"/>
                <a:cs typeface="Calibri Light" panose="020F0302020204030204" pitchFamily="34" charset="0"/>
              </a:rPr>
              <a:t>@LVT</a:t>
            </a:r>
            <a:r>
              <a:rPr lang="en-US" sz="1600" b="1" cap="none" dirty="0">
                <a:solidFill>
                  <a:schemeClr val="bg1"/>
                </a:solidFill>
                <a:latin typeface="Calibri Light" panose="020F0302020204030204" pitchFamily="34" charset="0"/>
                <a:cs typeface="Calibri Light" panose="020F0302020204030204" pitchFamily="34" charset="0"/>
              </a:rPr>
              <a:t>hurston</a:t>
            </a:r>
            <a:endParaRPr lang="en-US" sz="1600" b="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2901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DUAL HARM IN PRISON: what we know</a:t>
            </a:r>
            <a:endParaRPr lang="en-US" sz="2200" dirty="0">
              <a:solidFill>
                <a:schemeClr val="bg1"/>
              </a:solidFill>
            </a:endParaRPr>
          </a:p>
        </p:txBody>
      </p:sp>
      <p:sp>
        <p:nvSpPr>
          <p:cNvPr id="12" name="Content Placeholder 2">
            <a:extLst>
              <a:ext uri="{FF2B5EF4-FFF2-40B4-BE49-F238E27FC236}">
                <a16:creationId xmlns:a16="http://schemas.microsoft.com/office/drawing/2014/main" id="{02EE8144-C708-4CBB-9C08-E4B2125E1CA9}"/>
              </a:ext>
            </a:extLst>
          </p:cNvPr>
          <p:cNvSpPr>
            <a:spLocks noGrp="1"/>
          </p:cNvSpPr>
          <p:nvPr>
            <p:ph idx="1"/>
          </p:nvPr>
        </p:nvSpPr>
        <p:spPr>
          <a:xfrm>
            <a:off x="1346199" y="1201939"/>
            <a:ext cx="5926959" cy="4213026"/>
          </a:xfrm>
        </p:spPr>
        <p:txBody>
          <a:bodyPr>
            <a:normAutofit fontScale="70000" lnSpcReduction="20000"/>
          </a:bodyPr>
          <a:lstStyle/>
          <a:p>
            <a:pPr marL="228600" lvl="1" indent="0">
              <a:lnSpc>
                <a:spcPct val="120000"/>
              </a:lnSpc>
              <a:buNone/>
            </a:pPr>
            <a:r>
              <a:rPr lang="en-US" sz="2900" b="1" dirty="0">
                <a:solidFill>
                  <a:srgbClr val="404040"/>
                </a:solidFill>
                <a:latin typeface="+mj-lt"/>
                <a:cs typeface="Calibri Light" panose="020F0302020204030204" pitchFamily="34" charset="0"/>
              </a:rPr>
              <a:t>Prevalence of dual harm</a:t>
            </a:r>
          </a:p>
          <a:p>
            <a:pPr lvl="1">
              <a:lnSpc>
                <a:spcPct val="120000"/>
              </a:lnSpc>
            </a:pPr>
            <a:r>
              <a:rPr lang="en-US" sz="2600" dirty="0">
                <a:solidFill>
                  <a:prstClr val="black">
                    <a:lumMod val="75000"/>
                    <a:lumOff val="25000"/>
                  </a:prstClr>
                </a:solidFill>
                <a:latin typeface="+mj-lt"/>
                <a:cs typeface="Calibri Light" panose="020F0302020204030204" pitchFamily="34" charset="0"/>
              </a:rPr>
              <a:t>Roughly </a:t>
            </a:r>
            <a:r>
              <a:rPr lang="en-US" sz="2600" b="1" dirty="0">
                <a:solidFill>
                  <a:prstClr val="black">
                    <a:lumMod val="75000"/>
                    <a:lumOff val="25000"/>
                  </a:prstClr>
                </a:solidFill>
                <a:latin typeface="+mj-lt"/>
                <a:cs typeface="Calibri Light" panose="020F0302020204030204" pitchFamily="34" charset="0"/>
              </a:rPr>
              <a:t>11-16%</a:t>
            </a:r>
            <a:r>
              <a:rPr lang="en-US" sz="2600" dirty="0">
                <a:solidFill>
                  <a:prstClr val="black">
                    <a:lumMod val="75000"/>
                    <a:lumOff val="25000"/>
                  </a:prstClr>
                </a:solidFill>
                <a:latin typeface="+mj-lt"/>
                <a:cs typeface="Calibri Light" panose="020F0302020204030204" pitchFamily="34" charset="0"/>
              </a:rPr>
              <a:t> of the adult male prison population (Slade, 2018; Slade et al., 2020)</a:t>
            </a:r>
            <a:br>
              <a:rPr lang="en-US" sz="2100" dirty="0">
                <a:solidFill>
                  <a:prstClr val="black">
                    <a:lumMod val="75000"/>
                    <a:lumOff val="25000"/>
                  </a:prstClr>
                </a:solidFill>
                <a:latin typeface="+mj-lt"/>
                <a:cs typeface="Calibri Light" panose="020F0302020204030204" pitchFamily="34" charset="0"/>
              </a:rPr>
            </a:br>
            <a:endParaRPr lang="en-US" sz="2100" dirty="0">
              <a:solidFill>
                <a:prstClr val="black">
                  <a:lumMod val="75000"/>
                  <a:lumOff val="25000"/>
                </a:prstClr>
              </a:solidFill>
              <a:latin typeface="+mj-lt"/>
              <a:cs typeface="Calibri Light" panose="020F0302020204030204" pitchFamily="34" charset="0"/>
            </a:endParaRPr>
          </a:p>
          <a:p>
            <a:pPr marL="228600" lvl="1" indent="0">
              <a:lnSpc>
                <a:spcPct val="120000"/>
              </a:lnSpc>
              <a:buNone/>
            </a:pPr>
            <a:r>
              <a:rPr lang="en-US" sz="2900" b="1" dirty="0">
                <a:solidFill>
                  <a:srgbClr val="404040"/>
                </a:solidFill>
                <a:latin typeface="+mj-lt"/>
                <a:cs typeface="Calibri Light" panose="020F0302020204030204" pitchFamily="34" charset="0"/>
              </a:rPr>
              <a:t>Refractory behaviours</a:t>
            </a:r>
          </a:p>
          <a:p>
            <a:pPr lvl="1">
              <a:lnSpc>
                <a:spcPct val="120000"/>
              </a:lnSpc>
            </a:pPr>
            <a:r>
              <a:rPr lang="en-US" sz="2600" b="1" dirty="0">
                <a:solidFill>
                  <a:prstClr val="black">
                    <a:lumMod val="75000"/>
                    <a:lumOff val="25000"/>
                  </a:prstClr>
                </a:solidFill>
                <a:latin typeface="+mj-lt"/>
                <a:cs typeface="Calibri Light" panose="020F0302020204030204" pitchFamily="34" charset="0"/>
              </a:rPr>
              <a:t>Some characteristics: </a:t>
            </a:r>
            <a:r>
              <a:rPr lang="en-US" sz="2600" dirty="0">
                <a:solidFill>
                  <a:prstClr val="black">
                    <a:lumMod val="75000"/>
                    <a:lumOff val="25000"/>
                  </a:prstClr>
                </a:solidFill>
                <a:latin typeface="+mj-lt"/>
                <a:cs typeface="Calibri Light" panose="020F0302020204030204" pitchFamily="34" charset="0"/>
              </a:rPr>
              <a:t>More reportable incidents (fire setting, property damage and disorder); spend longer in prison, on basic regime and in segregation (Kottler et al., 2018; Slade, 2018; Slade et al., 2020)</a:t>
            </a:r>
          </a:p>
          <a:p>
            <a:pPr lvl="1">
              <a:lnSpc>
                <a:spcPct val="120000"/>
              </a:lnSpc>
            </a:pPr>
            <a:r>
              <a:rPr lang="en-US" sz="2600" b="1" dirty="0">
                <a:solidFill>
                  <a:prstClr val="black">
                    <a:lumMod val="75000"/>
                    <a:lumOff val="25000"/>
                  </a:prstClr>
                </a:solidFill>
                <a:latin typeface="+mj-lt"/>
                <a:cs typeface="Calibri Light" panose="020F0302020204030204" pitchFamily="34" charset="0"/>
              </a:rPr>
              <a:t>Self-harm behaviours: </a:t>
            </a:r>
            <a:r>
              <a:rPr lang="en-US" sz="2600" dirty="0">
                <a:solidFill>
                  <a:prstClr val="black">
                    <a:lumMod val="75000"/>
                    <a:lumOff val="25000"/>
                  </a:prstClr>
                </a:solidFill>
                <a:latin typeface="+mj-lt"/>
                <a:cs typeface="Calibri Light" panose="020F0302020204030204" pitchFamily="34" charset="0"/>
              </a:rPr>
              <a:t>Greater variety of methods, use highly lethal methods – ligature and overdose (Slade, 2018)</a:t>
            </a:r>
          </a:p>
          <a:p>
            <a:pPr marL="742950" lvl="2" indent="-285750" defTabSz="457200">
              <a:lnSpc>
                <a:spcPct val="120000"/>
              </a:lnSpc>
              <a:buClr>
                <a:srgbClr val="3494BA"/>
              </a:buClr>
              <a:buSzPct val="80000"/>
            </a:pPr>
            <a:endParaRPr lang="en-GB" sz="1900" dirty="0">
              <a:solidFill>
                <a:schemeClr val="tx1">
                  <a:lumMod val="75000"/>
                  <a:lumOff val="25000"/>
                </a:schemeClr>
              </a:solidFill>
              <a:latin typeface="+mj-lt"/>
            </a:endParaRPr>
          </a:p>
        </p:txBody>
      </p:sp>
      <p:pic>
        <p:nvPicPr>
          <p:cNvPr id="16" name="Graphic 15" descr="Decision chart">
            <a:extLst>
              <a:ext uri="{FF2B5EF4-FFF2-40B4-BE49-F238E27FC236}">
                <a16:creationId xmlns:a16="http://schemas.microsoft.com/office/drawing/2014/main" id="{F10980C9-BEF8-445C-871B-9E4B40AFB1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256195" y="4922195"/>
            <a:ext cx="1935805" cy="1935805"/>
          </a:xfrm>
          <a:prstGeom prst="rect">
            <a:avLst/>
          </a:prstGeom>
        </p:spPr>
      </p:pic>
      <p:sp>
        <p:nvSpPr>
          <p:cNvPr id="17" name="TextBox 16">
            <a:extLst>
              <a:ext uri="{FF2B5EF4-FFF2-40B4-BE49-F238E27FC236}">
                <a16:creationId xmlns:a16="http://schemas.microsoft.com/office/drawing/2014/main" id="{0906FCA8-313F-4DEB-980F-387BC6CEC07A}"/>
              </a:ext>
            </a:extLst>
          </p:cNvPr>
          <p:cNvSpPr txBox="1"/>
          <p:nvPr/>
        </p:nvSpPr>
        <p:spPr>
          <a:xfrm>
            <a:off x="10932245" y="5070539"/>
            <a:ext cx="877330" cy="276999"/>
          </a:xfrm>
          <a:prstGeom prst="rect">
            <a:avLst/>
          </a:prstGeom>
          <a:noFill/>
        </p:spPr>
        <p:txBody>
          <a:bodyPr wrap="square" rtlCol="0">
            <a:spAutoFit/>
          </a:bodyPr>
          <a:lstStyle/>
          <a:p>
            <a:r>
              <a:rPr lang="en-GB" sz="1200" dirty="0">
                <a:solidFill>
                  <a:schemeClr val="bg1"/>
                </a:solidFill>
              </a:rPr>
              <a:t>DUAL</a:t>
            </a:r>
          </a:p>
        </p:txBody>
      </p:sp>
      <p:sp>
        <p:nvSpPr>
          <p:cNvPr id="18" name="TextBox 17">
            <a:extLst>
              <a:ext uri="{FF2B5EF4-FFF2-40B4-BE49-F238E27FC236}">
                <a16:creationId xmlns:a16="http://schemas.microsoft.com/office/drawing/2014/main" id="{BA839B87-F799-4448-996E-A717DAC7A147}"/>
              </a:ext>
            </a:extLst>
          </p:cNvPr>
          <p:cNvSpPr txBox="1"/>
          <p:nvPr/>
        </p:nvSpPr>
        <p:spPr>
          <a:xfrm>
            <a:off x="10527870" y="6434584"/>
            <a:ext cx="877330" cy="276999"/>
          </a:xfrm>
          <a:prstGeom prst="rect">
            <a:avLst/>
          </a:prstGeom>
          <a:noFill/>
        </p:spPr>
        <p:txBody>
          <a:bodyPr wrap="square" rtlCol="0">
            <a:spAutoFit/>
          </a:bodyPr>
          <a:lstStyle/>
          <a:p>
            <a:r>
              <a:rPr lang="en-GB" sz="1200" dirty="0">
                <a:solidFill>
                  <a:schemeClr val="bg1"/>
                </a:solidFill>
              </a:rPr>
              <a:t>VIO</a:t>
            </a:r>
          </a:p>
        </p:txBody>
      </p:sp>
      <p:sp>
        <p:nvSpPr>
          <p:cNvPr id="19" name="TextBox 18">
            <a:extLst>
              <a:ext uri="{FF2B5EF4-FFF2-40B4-BE49-F238E27FC236}">
                <a16:creationId xmlns:a16="http://schemas.microsoft.com/office/drawing/2014/main" id="{4728DDD9-1AB5-4498-8294-78B909D621DC}"/>
              </a:ext>
            </a:extLst>
          </p:cNvPr>
          <p:cNvSpPr txBox="1"/>
          <p:nvPr/>
        </p:nvSpPr>
        <p:spPr>
          <a:xfrm>
            <a:off x="11548650" y="6431298"/>
            <a:ext cx="877330" cy="276999"/>
          </a:xfrm>
          <a:prstGeom prst="rect">
            <a:avLst/>
          </a:prstGeom>
          <a:noFill/>
        </p:spPr>
        <p:txBody>
          <a:bodyPr wrap="square" rtlCol="0">
            <a:spAutoFit/>
          </a:bodyPr>
          <a:lstStyle/>
          <a:p>
            <a:r>
              <a:rPr lang="en-GB" sz="1200" dirty="0">
                <a:solidFill>
                  <a:schemeClr val="bg1"/>
                </a:solidFill>
              </a:rPr>
              <a:t>SH</a:t>
            </a:r>
          </a:p>
        </p:txBody>
      </p:sp>
    </p:spTree>
    <p:extLst>
      <p:ext uri="{BB962C8B-B14F-4D97-AF65-F5344CB8AC3E}">
        <p14:creationId xmlns:p14="http://schemas.microsoft.com/office/powerpoint/2010/main" val="313066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25DD4D-AF7C-475A-A237-1E6041A94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3485AE-AE55-4664-834D-9D7653C19943}"/>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dirty="0">
                <a:solidFill>
                  <a:srgbClr val="262626"/>
                </a:solidFill>
                <a:cs typeface="Calibri Light" panose="020F0302020204030204" pitchFamily="34" charset="0"/>
              </a:rPr>
              <a:t>What we don’t know</a:t>
            </a:r>
          </a:p>
        </p:txBody>
      </p:sp>
      <p:pic>
        <p:nvPicPr>
          <p:cNvPr id="4" name="Graphic 3" descr="Speech">
            <a:extLst>
              <a:ext uri="{FF2B5EF4-FFF2-40B4-BE49-F238E27FC236}">
                <a16:creationId xmlns:a16="http://schemas.microsoft.com/office/drawing/2014/main" id="{2DD72E47-8310-45E2-8742-07F6F9C8A8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4207026" y="516850"/>
            <a:ext cx="3454190" cy="3454190"/>
          </a:xfrm>
          <a:prstGeom prst="rect">
            <a:avLst/>
          </a:prstGeom>
        </p:spPr>
      </p:pic>
      <p:pic>
        <p:nvPicPr>
          <p:cNvPr id="6" name="Graphic 5" descr="Connections">
            <a:extLst>
              <a:ext uri="{FF2B5EF4-FFF2-40B4-BE49-F238E27FC236}">
                <a16:creationId xmlns:a16="http://schemas.microsoft.com/office/drawing/2014/main" id="{981E6303-BBF5-47E5-B84B-6D150E06CB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p:blipFill>
        <p:spPr>
          <a:xfrm>
            <a:off x="905719" y="669733"/>
            <a:ext cx="3301307" cy="3301307"/>
          </a:xfrm>
          <a:prstGeom prst="rect">
            <a:avLst/>
          </a:prstGeom>
        </p:spPr>
      </p:pic>
      <p:pic>
        <p:nvPicPr>
          <p:cNvPr id="8" name="Graphic 7" descr="Target Audience">
            <a:extLst>
              <a:ext uri="{FF2B5EF4-FFF2-40B4-BE49-F238E27FC236}">
                <a16:creationId xmlns:a16="http://schemas.microsoft.com/office/drawing/2014/main" id="{3AA0B095-9BCD-49FD-96CA-A0068DFDF18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p:blipFill>
        <p:spPr>
          <a:xfrm>
            <a:off x="7593660" y="574153"/>
            <a:ext cx="3301307" cy="3301307"/>
          </a:xfrm>
          <a:prstGeom prst="rect">
            <a:avLst/>
          </a:prstGeom>
        </p:spPr>
      </p:pic>
    </p:spTree>
    <p:extLst>
      <p:ext uri="{BB962C8B-B14F-4D97-AF65-F5344CB8AC3E}">
        <p14:creationId xmlns:p14="http://schemas.microsoft.com/office/powerpoint/2010/main" val="243618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US" sz="2200" dirty="0">
                <a:solidFill>
                  <a:srgbClr val="FFFFFF"/>
                </a:solidFill>
              </a:rPr>
              <a:t>Research aims</a:t>
            </a:r>
          </a:p>
        </p:txBody>
      </p:sp>
      <p:sp>
        <p:nvSpPr>
          <p:cNvPr id="11" name="Content Placeholder 2">
            <a:extLst>
              <a:ext uri="{FF2B5EF4-FFF2-40B4-BE49-F238E27FC236}">
                <a16:creationId xmlns:a16="http://schemas.microsoft.com/office/drawing/2014/main" id="{171EA70C-408B-4A60-870C-03236370F8EB}"/>
              </a:ext>
            </a:extLst>
          </p:cNvPr>
          <p:cNvSpPr>
            <a:spLocks noGrp="1"/>
          </p:cNvSpPr>
          <p:nvPr>
            <p:ph idx="1"/>
          </p:nvPr>
        </p:nvSpPr>
        <p:spPr>
          <a:xfrm>
            <a:off x="1345672" y="1549477"/>
            <a:ext cx="5715917" cy="3914063"/>
          </a:xfrm>
        </p:spPr>
        <p:txBody>
          <a:bodyPr vert="horz" lIns="91440" tIns="45720" rIns="91440" bIns="45720" rtlCol="0" anchor="ctr">
            <a:normAutofit/>
          </a:bodyPr>
          <a:lstStyle/>
          <a:p>
            <a:r>
              <a:rPr lang="en-GB" sz="2000" b="1" dirty="0">
                <a:latin typeface="+mj-lt"/>
                <a:cs typeface="Calibri Light" panose="020F0302020204030204" pitchFamily="34" charset="0"/>
              </a:rPr>
              <a:t>Explore how participants narrate their life history to make sense of their experiences</a:t>
            </a:r>
            <a:br>
              <a:rPr lang="en-GB" sz="2000" b="1" dirty="0">
                <a:latin typeface="+mj-lt"/>
                <a:cs typeface="Calibri Light" panose="020F0302020204030204" pitchFamily="34" charset="0"/>
              </a:rPr>
            </a:br>
            <a:endParaRPr lang="en-GB" sz="2000" b="1" dirty="0">
              <a:latin typeface="+mj-lt"/>
              <a:cs typeface="Calibri Light" panose="020F0302020204030204" pitchFamily="34" charset="0"/>
            </a:endParaRPr>
          </a:p>
          <a:p>
            <a:r>
              <a:rPr lang="en-GB" sz="2000" b="1" dirty="0">
                <a:latin typeface="+mj-lt"/>
                <a:cs typeface="Calibri Light" panose="020F0302020204030204" pitchFamily="34" charset="0"/>
              </a:rPr>
              <a:t>Ascertain the key factors and/or life events within their life trajectories that individuals feel led them to exhibit dual harm</a:t>
            </a:r>
            <a:br>
              <a:rPr lang="en-GB" sz="2000" b="1" dirty="0">
                <a:latin typeface="+mj-lt"/>
                <a:cs typeface="Calibri Light" panose="020F0302020204030204" pitchFamily="34" charset="0"/>
              </a:rPr>
            </a:br>
            <a:endParaRPr lang="en-GB" sz="2000" b="1" dirty="0">
              <a:latin typeface="+mj-lt"/>
              <a:cs typeface="Calibri Light" panose="020F0302020204030204" pitchFamily="34" charset="0"/>
            </a:endParaRPr>
          </a:p>
          <a:p>
            <a:r>
              <a:rPr lang="en-GB" sz="2000" b="1" dirty="0">
                <a:latin typeface="+mj-lt"/>
                <a:cs typeface="Calibri Light" panose="020F0302020204030204" pitchFamily="34" charset="0"/>
              </a:rPr>
              <a:t>Identify commonalities and differences across participants’ narratives</a:t>
            </a:r>
            <a:endParaRPr lang="en-US" sz="2000" b="1" dirty="0">
              <a:solidFill>
                <a:prstClr val="black">
                  <a:lumMod val="75000"/>
                  <a:lumOff val="25000"/>
                </a:prstClr>
              </a:solidFill>
              <a:latin typeface="+mj-lt"/>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12" name="Content Placeholder 17" descr="Target with solid fill">
            <a:extLst>
              <a:ext uri="{FF2B5EF4-FFF2-40B4-BE49-F238E27FC236}">
                <a16:creationId xmlns:a16="http://schemas.microsoft.com/office/drawing/2014/main" id="{C77BC840-AF7B-4BFE-B498-68E11D7CD6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363200" y="5118504"/>
            <a:ext cx="1828800" cy="1828800"/>
          </a:xfrm>
          <a:prstGeom prst="rect">
            <a:avLst/>
          </a:prstGeom>
        </p:spPr>
      </p:pic>
    </p:spTree>
    <p:extLst>
      <p:ext uri="{BB962C8B-B14F-4D97-AF65-F5344CB8AC3E}">
        <p14:creationId xmlns:p14="http://schemas.microsoft.com/office/powerpoint/2010/main" val="386808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US" sz="2200" dirty="0">
                <a:solidFill>
                  <a:srgbClr val="FFFFFF"/>
                </a:solidFill>
              </a:rPr>
              <a:t>METHOD</a:t>
            </a:r>
          </a:p>
        </p:txBody>
      </p:sp>
      <p:pic>
        <p:nvPicPr>
          <p:cNvPr id="8" name="Content Placeholder 17" descr="Paper with solid fill">
            <a:extLst>
              <a:ext uri="{FF2B5EF4-FFF2-40B4-BE49-F238E27FC236}">
                <a16:creationId xmlns:a16="http://schemas.microsoft.com/office/drawing/2014/main" id="{C45A0885-EFD2-4E87-82FA-CC2CE6E268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47057" y="5118504"/>
            <a:ext cx="1828800" cy="1828800"/>
          </a:xfrm>
          <a:prstGeom prst="rect">
            <a:avLst/>
          </a:prstGeom>
        </p:spPr>
      </p:pic>
      <p:sp>
        <p:nvSpPr>
          <p:cNvPr id="9" name="Content Placeholder 2">
            <a:extLst>
              <a:ext uri="{FF2B5EF4-FFF2-40B4-BE49-F238E27FC236}">
                <a16:creationId xmlns:a16="http://schemas.microsoft.com/office/drawing/2014/main" id="{4750E6DD-6ED7-4123-92B4-64D46E2E20D9}"/>
              </a:ext>
            </a:extLst>
          </p:cNvPr>
          <p:cNvSpPr txBox="1">
            <a:spLocks/>
          </p:cNvSpPr>
          <p:nvPr/>
        </p:nvSpPr>
        <p:spPr>
          <a:xfrm>
            <a:off x="1345672" y="921009"/>
            <a:ext cx="6043854" cy="4639137"/>
          </a:xfrm>
          <a:prstGeom prst="rect">
            <a:avLst/>
          </a:prstGeom>
        </p:spPr>
        <p:txBody>
          <a:bodyPr vert="horz" lIns="91440" tIns="45720" rIns="91440" bIns="45720" rtlCol="0" anchor="ct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buNone/>
            </a:pPr>
            <a:r>
              <a:rPr lang="en-GB" dirty="0">
                <a:latin typeface="+mj-lt"/>
                <a:cs typeface="Calibri Light" panose="020F0302020204030204" pitchFamily="34" charset="0"/>
              </a:rPr>
              <a:t>Ethical approval granted by HMPPS National Research Committee and Nottingham Trent University College Research Ethics Committee</a:t>
            </a:r>
          </a:p>
          <a:p>
            <a:pPr marL="0" indent="0">
              <a:lnSpc>
                <a:spcPct val="120000"/>
              </a:lnSpc>
              <a:buNone/>
            </a:pPr>
            <a:r>
              <a:rPr lang="en-GB" b="1" dirty="0">
                <a:latin typeface="+mj-lt"/>
                <a:cs typeface="Calibri Light" panose="020F0302020204030204" pitchFamily="34" charset="0"/>
              </a:rPr>
              <a:t>  </a:t>
            </a:r>
            <a:r>
              <a:rPr lang="en-GB" sz="2000" b="1" dirty="0">
                <a:latin typeface="+mj-lt"/>
                <a:cs typeface="Calibri Light" panose="020F0302020204030204" pitchFamily="34" charset="0"/>
              </a:rPr>
              <a:t>Participants</a:t>
            </a:r>
            <a:endParaRPr lang="en-GB" b="1" dirty="0">
              <a:latin typeface="+mj-lt"/>
              <a:cs typeface="Calibri Light" panose="020F0302020204030204" pitchFamily="34" charset="0"/>
            </a:endParaRPr>
          </a:p>
          <a:p>
            <a:pPr lvl="1">
              <a:lnSpc>
                <a:spcPct val="120000"/>
              </a:lnSpc>
            </a:pPr>
            <a:r>
              <a:rPr lang="en-GB" sz="1800" dirty="0">
                <a:latin typeface="+mj-lt"/>
                <a:cs typeface="Calibri Light" panose="020F0302020204030204" pitchFamily="34" charset="0"/>
              </a:rPr>
              <a:t>5 young adults (aged 18-21, M= 19.60 ) recruited from a category B prison in South Yorkshire, with a history of dual harm*</a:t>
            </a:r>
          </a:p>
          <a:p>
            <a:pPr lvl="1">
              <a:lnSpc>
                <a:spcPct val="120000"/>
              </a:lnSpc>
            </a:pPr>
            <a:r>
              <a:rPr lang="en-GB" sz="1800" dirty="0">
                <a:latin typeface="+mj-lt"/>
                <a:cs typeface="Calibri Light" panose="020F0302020204030204" pitchFamily="34" charset="0"/>
              </a:rPr>
              <a:t>Individuals who identified as having ever exhibited self-harm and violence recruited via posters and participant information sheets</a:t>
            </a:r>
          </a:p>
        </p:txBody>
      </p:sp>
      <p:sp>
        <p:nvSpPr>
          <p:cNvPr id="2" name="TextBox 1">
            <a:extLst>
              <a:ext uri="{FF2B5EF4-FFF2-40B4-BE49-F238E27FC236}">
                <a16:creationId xmlns:a16="http://schemas.microsoft.com/office/drawing/2014/main" id="{A834B3C5-6D3C-41FD-A6BB-9A76C40AC891}"/>
              </a:ext>
            </a:extLst>
          </p:cNvPr>
          <p:cNvSpPr txBox="1"/>
          <p:nvPr/>
        </p:nvSpPr>
        <p:spPr>
          <a:xfrm>
            <a:off x="166147" y="6458673"/>
            <a:ext cx="5702461" cy="307777"/>
          </a:xfrm>
          <a:prstGeom prst="rect">
            <a:avLst/>
          </a:prstGeom>
          <a:noFill/>
        </p:spPr>
        <p:txBody>
          <a:bodyPr wrap="square" rtlCol="0">
            <a:spAutoFit/>
          </a:bodyPr>
          <a:lstStyle/>
          <a:p>
            <a:r>
              <a:rPr lang="en-GB" sz="1400" dirty="0"/>
              <a:t>*Only 4 interviews have been transcribed and analysed</a:t>
            </a:r>
          </a:p>
        </p:txBody>
      </p:sp>
      <p:sp>
        <p:nvSpPr>
          <p:cNvPr id="4" name="TextBox 3">
            <a:extLst>
              <a:ext uri="{FF2B5EF4-FFF2-40B4-BE49-F238E27FC236}">
                <a16:creationId xmlns:a16="http://schemas.microsoft.com/office/drawing/2014/main" id="{451D0E5A-CD59-49CB-AB49-87642B5E4434}"/>
              </a:ext>
            </a:extLst>
          </p:cNvPr>
          <p:cNvSpPr txBox="1"/>
          <p:nvPr/>
        </p:nvSpPr>
        <p:spPr>
          <a:xfrm>
            <a:off x="10823946" y="5841076"/>
            <a:ext cx="1069141" cy="830997"/>
          </a:xfrm>
          <a:prstGeom prst="rect">
            <a:avLst/>
          </a:prstGeom>
          <a:noFill/>
        </p:spPr>
        <p:txBody>
          <a:bodyPr wrap="square" rtlCol="0">
            <a:spAutoFit/>
          </a:bodyPr>
          <a:lstStyle/>
          <a:p>
            <a:pPr algn="ctr"/>
            <a:r>
              <a:rPr lang="en-GB" sz="1200" b="1" dirty="0">
                <a:solidFill>
                  <a:schemeClr val="accent2">
                    <a:lumMod val="50000"/>
                  </a:schemeClr>
                </a:solidFill>
              </a:rPr>
              <a:t>DUAL HARM RESEARCH STUDY</a:t>
            </a:r>
          </a:p>
        </p:txBody>
      </p:sp>
    </p:spTree>
    <p:extLst>
      <p:ext uri="{BB962C8B-B14F-4D97-AF65-F5344CB8AC3E}">
        <p14:creationId xmlns:p14="http://schemas.microsoft.com/office/powerpoint/2010/main" val="19599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US" sz="2200" dirty="0">
                <a:solidFill>
                  <a:srgbClr val="FFFFFF"/>
                </a:solidFill>
              </a:rPr>
              <a:t>METHOD</a:t>
            </a:r>
          </a:p>
        </p:txBody>
      </p:sp>
      <p:sp>
        <p:nvSpPr>
          <p:cNvPr id="11" name="Content Placeholder 2">
            <a:extLst>
              <a:ext uri="{FF2B5EF4-FFF2-40B4-BE49-F238E27FC236}">
                <a16:creationId xmlns:a16="http://schemas.microsoft.com/office/drawing/2014/main" id="{171EA70C-408B-4A60-870C-03236370F8EB}"/>
              </a:ext>
            </a:extLst>
          </p:cNvPr>
          <p:cNvSpPr>
            <a:spLocks noGrp="1"/>
          </p:cNvSpPr>
          <p:nvPr>
            <p:ph idx="1"/>
          </p:nvPr>
        </p:nvSpPr>
        <p:spPr>
          <a:xfrm>
            <a:off x="1345672" y="1552049"/>
            <a:ext cx="5715917" cy="3914063"/>
          </a:xfrm>
        </p:spPr>
        <p:txBody>
          <a:bodyPr vert="horz" lIns="91440" tIns="45720" rIns="91440" bIns="45720" rtlCol="0" anchor="ctr">
            <a:normAutofit/>
          </a:bodyPr>
          <a:lstStyle/>
          <a:p>
            <a:pPr marL="228600" lvl="1" indent="0">
              <a:buNone/>
            </a:pPr>
            <a:endParaRPr lang="en-US" sz="1800"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8" name="Content Placeholder 17" descr="Questions with solid fill">
            <a:extLst>
              <a:ext uri="{FF2B5EF4-FFF2-40B4-BE49-F238E27FC236}">
                <a16:creationId xmlns:a16="http://schemas.microsoft.com/office/drawing/2014/main" id="{C45A0885-EFD2-4E87-82FA-CC2CE6E268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363200" y="5029200"/>
            <a:ext cx="1828800" cy="1828800"/>
          </a:xfrm>
          <a:prstGeom prst="rect">
            <a:avLst/>
          </a:prstGeom>
        </p:spPr>
      </p:pic>
      <p:sp>
        <p:nvSpPr>
          <p:cNvPr id="9" name="Content Placeholder 2">
            <a:extLst>
              <a:ext uri="{FF2B5EF4-FFF2-40B4-BE49-F238E27FC236}">
                <a16:creationId xmlns:a16="http://schemas.microsoft.com/office/drawing/2014/main" id="{4750E6DD-6ED7-4123-92B4-64D46E2E20D9}"/>
              </a:ext>
            </a:extLst>
          </p:cNvPr>
          <p:cNvSpPr txBox="1">
            <a:spLocks/>
          </p:cNvSpPr>
          <p:nvPr/>
        </p:nvSpPr>
        <p:spPr>
          <a:xfrm>
            <a:off x="1345672" y="1016924"/>
            <a:ext cx="6043854" cy="4639137"/>
          </a:xfrm>
          <a:prstGeom prst="rect">
            <a:avLst/>
          </a:prstGeom>
        </p:spPr>
        <p:txBody>
          <a:bodyPr vert="horz" lIns="91440" tIns="45720" rIns="91440" bIns="45720" rtlCol="0" anchor="ct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GB" sz="2000" b="1" dirty="0">
                <a:latin typeface="+mj-lt"/>
                <a:cs typeface="Calibri Light" panose="020F0302020204030204" pitchFamily="34" charset="0"/>
              </a:rPr>
              <a:t>Data collection</a:t>
            </a:r>
          </a:p>
          <a:p>
            <a:pPr lvl="1"/>
            <a:r>
              <a:rPr lang="en-GB" sz="1800" b="1" dirty="0">
                <a:latin typeface="+mj-lt"/>
                <a:cs typeface="Calibri Light" panose="020F0302020204030204" pitchFamily="34" charset="0"/>
              </a:rPr>
              <a:t>Semi-structured life story interviews </a:t>
            </a:r>
            <a:r>
              <a:rPr lang="en-GB" sz="1800" dirty="0">
                <a:latin typeface="+mj-lt"/>
                <a:cs typeface="Calibri Light" panose="020F0302020204030204" pitchFamily="34" charset="0"/>
              </a:rPr>
              <a:t>(McAdams, 2008; Canter &amp; Youngs, 2015)</a:t>
            </a:r>
          </a:p>
          <a:p>
            <a:pPr lvl="1"/>
            <a:r>
              <a:rPr lang="en-GB" sz="1800" dirty="0">
                <a:latin typeface="+mj-lt"/>
                <a:cs typeface="Calibri Light" panose="020F0302020204030204" pitchFamily="34" charset="0"/>
              </a:rPr>
              <a:t>Interviews lasted between 1hr 15 mins and 3 hrs 19 mins (M= 2hrs 33 mins)</a:t>
            </a:r>
          </a:p>
          <a:p>
            <a:pPr lvl="2"/>
            <a:r>
              <a:rPr lang="en-GB" sz="1800" dirty="0">
                <a:latin typeface="+mj-lt"/>
                <a:cs typeface="Calibri Light" panose="020F0302020204030204" pitchFamily="34" charset="0"/>
              </a:rPr>
              <a:t>Audio recorded and transcribed verbatim </a:t>
            </a:r>
          </a:p>
          <a:p>
            <a:pPr marL="0" indent="0">
              <a:buNone/>
            </a:pPr>
            <a:r>
              <a:rPr lang="en-GB" b="1" dirty="0">
                <a:latin typeface="+mj-lt"/>
                <a:cs typeface="Calibri Light" panose="020F0302020204030204" pitchFamily="34" charset="0"/>
              </a:rPr>
              <a:t>  </a:t>
            </a:r>
            <a:r>
              <a:rPr lang="en-GB" sz="2000" b="1" dirty="0">
                <a:latin typeface="+mj-lt"/>
                <a:cs typeface="Calibri Light" panose="020F0302020204030204" pitchFamily="34" charset="0"/>
              </a:rPr>
              <a:t>Analysis</a:t>
            </a:r>
            <a:endParaRPr lang="en-GB" b="1" dirty="0">
              <a:latin typeface="+mj-lt"/>
              <a:cs typeface="Calibri Light" panose="020F0302020204030204" pitchFamily="34" charset="0"/>
            </a:endParaRPr>
          </a:p>
          <a:p>
            <a:pPr lvl="1"/>
            <a:r>
              <a:rPr lang="en-GB" sz="1800" b="1" dirty="0">
                <a:latin typeface="+mj-lt"/>
                <a:cs typeface="Calibri Light" panose="020F0302020204030204" pitchFamily="34" charset="0"/>
              </a:rPr>
              <a:t>Narrative Analysis </a:t>
            </a:r>
            <a:r>
              <a:rPr lang="en-GB" sz="1800" dirty="0">
                <a:latin typeface="+mj-lt"/>
                <a:cs typeface="Calibri Light" panose="020F0302020204030204" pitchFamily="34" charset="0"/>
              </a:rPr>
              <a:t>– not a ‘one method fits all’ approach.</a:t>
            </a:r>
          </a:p>
          <a:p>
            <a:pPr lvl="2"/>
            <a:r>
              <a:rPr lang="en-GB" sz="1800" dirty="0">
                <a:latin typeface="+mj-lt"/>
                <a:cs typeface="Calibri Light" panose="020F0302020204030204" pitchFamily="34" charset="0"/>
              </a:rPr>
              <a:t>To understand the life of dual-harm individuals as it is “lived, experienced and interpreted” (Crossley, 2000, p. 45)</a:t>
            </a:r>
          </a:p>
        </p:txBody>
      </p:sp>
    </p:spTree>
    <p:extLst>
      <p:ext uri="{BB962C8B-B14F-4D97-AF65-F5344CB8AC3E}">
        <p14:creationId xmlns:p14="http://schemas.microsoft.com/office/powerpoint/2010/main" val="969480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US" sz="2200" dirty="0">
                <a:solidFill>
                  <a:srgbClr val="FFFFFF"/>
                </a:solidFill>
              </a:rPr>
              <a:t>Overview of themes</a:t>
            </a:r>
          </a:p>
        </p:txBody>
      </p:sp>
      <p:sp>
        <p:nvSpPr>
          <p:cNvPr id="11" name="Content Placeholder 2">
            <a:extLst>
              <a:ext uri="{FF2B5EF4-FFF2-40B4-BE49-F238E27FC236}">
                <a16:creationId xmlns:a16="http://schemas.microsoft.com/office/drawing/2014/main" id="{171EA70C-408B-4A60-870C-03236370F8EB}"/>
              </a:ext>
            </a:extLst>
          </p:cNvPr>
          <p:cNvSpPr>
            <a:spLocks noGrp="1"/>
          </p:cNvSpPr>
          <p:nvPr>
            <p:ph idx="1"/>
          </p:nvPr>
        </p:nvSpPr>
        <p:spPr>
          <a:xfrm>
            <a:off x="1417397" y="1500902"/>
            <a:ext cx="5715917" cy="3914063"/>
          </a:xfrm>
        </p:spPr>
        <p:txBody>
          <a:bodyPr vert="horz" lIns="91440" tIns="45720" rIns="91440" bIns="45720" rtlCol="0" anchor="ctr">
            <a:normAutofit/>
          </a:bodyPr>
          <a:lstStyle/>
          <a:p>
            <a:pPr marL="228600" lvl="1" indent="0">
              <a:buNone/>
            </a:pPr>
            <a:endParaRPr lang="en-US" sz="1800"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pic>
        <p:nvPicPr>
          <p:cNvPr id="8" name="Content Placeholder 17" descr="Chat bubble with solid fill">
            <a:extLst>
              <a:ext uri="{FF2B5EF4-FFF2-40B4-BE49-F238E27FC236}">
                <a16:creationId xmlns:a16="http://schemas.microsoft.com/office/drawing/2014/main" id="{C45A0885-EFD2-4E87-82FA-CC2CE6E268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363200" y="5271516"/>
            <a:ext cx="1828800" cy="1828800"/>
          </a:xfrm>
          <a:prstGeom prst="rect">
            <a:avLst/>
          </a:prstGeom>
        </p:spPr>
      </p:pic>
      <p:sp>
        <p:nvSpPr>
          <p:cNvPr id="9" name="Content Placeholder 2">
            <a:extLst>
              <a:ext uri="{FF2B5EF4-FFF2-40B4-BE49-F238E27FC236}">
                <a16:creationId xmlns:a16="http://schemas.microsoft.com/office/drawing/2014/main" id="{4750E6DD-6ED7-4123-92B4-64D46E2E20D9}"/>
              </a:ext>
            </a:extLst>
          </p:cNvPr>
          <p:cNvSpPr txBox="1">
            <a:spLocks/>
          </p:cNvSpPr>
          <p:nvPr/>
        </p:nvSpPr>
        <p:spPr>
          <a:xfrm>
            <a:off x="1345672" y="375405"/>
            <a:ext cx="5715917" cy="4639137"/>
          </a:xfrm>
          <a:prstGeom prst="rect">
            <a:avLst/>
          </a:prstGeom>
        </p:spPr>
        <p:txBody>
          <a:bodyPr vert="horz" lIns="91440" tIns="45720" rIns="91440" bIns="45720" rtlCol="0" anchor="ct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nSpc>
                <a:spcPct val="120000"/>
              </a:lnSpc>
              <a:buFont typeface="Arial" panose="020B0604020202020204" pitchFamily="34" charset="0"/>
              <a:buNone/>
            </a:pPr>
            <a:endParaRPr lang="en-GB" sz="4400" b="1" dirty="0">
              <a:solidFill>
                <a:schemeClr val="tx1">
                  <a:lumMod val="75000"/>
                  <a:lumOff val="25000"/>
                </a:schemeClr>
              </a:solidFill>
              <a:cs typeface="Calibri Light" panose="020F0302020204030204" pitchFamily="34" charset="0"/>
            </a:endParaRPr>
          </a:p>
          <a:p>
            <a:pPr marL="0" indent="0">
              <a:lnSpc>
                <a:spcPct val="120000"/>
              </a:lnSpc>
              <a:buFont typeface="Arial" panose="020B0604020202020204" pitchFamily="34" charset="0"/>
              <a:buNone/>
            </a:pPr>
            <a:endParaRPr lang="en-GB" sz="4400" b="1" dirty="0">
              <a:solidFill>
                <a:schemeClr val="tx1">
                  <a:lumMod val="75000"/>
                  <a:lumOff val="25000"/>
                </a:schemeClr>
              </a:solidFill>
              <a:cs typeface="Calibri Light" panose="020F0302020204030204" pitchFamily="34" charset="0"/>
            </a:endParaRPr>
          </a:p>
          <a:p>
            <a:pPr marL="0" indent="0">
              <a:lnSpc>
                <a:spcPct val="120000"/>
              </a:lnSpc>
              <a:buFont typeface="Arial" panose="020B0604020202020204" pitchFamily="34" charset="0"/>
              <a:buNone/>
            </a:pPr>
            <a:endParaRPr lang="en-GB" sz="4400" b="1" dirty="0">
              <a:solidFill>
                <a:schemeClr val="tx1">
                  <a:lumMod val="75000"/>
                  <a:lumOff val="25000"/>
                </a:schemeClr>
              </a:solidFill>
              <a:cs typeface="Calibri Light" panose="020F0302020204030204" pitchFamily="34" charset="0"/>
            </a:endParaRPr>
          </a:p>
        </p:txBody>
      </p:sp>
      <p:graphicFrame>
        <p:nvGraphicFramePr>
          <p:cNvPr id="16" name="Table 15">
            <a:extLst>
              <a:ext uri="{FF2B5EF4-FFF2-40B4-BE49-F238E27FC236}">
                <a16:creationId xmlns:a16="http://schemas.microsoft.com/office/drawing/2014/main" id="{4A91ED49-65B3-41D1-BF36-CF9C24E0A0EE}"/>
              </a:ext>
            </a:extLst>
          </p:cNvPr>
          <p:cNvGraphicFramePr>
            <a:graphicFrameLocks noGrp="1"/>
          </p:cNvGraphicFramePr>
          <p:nvPr>
            <p:extLst>
              <p:ext uri="{D42A27DB-BD31-4B8C-83A1-F6EECF244321}">
                <p14:modId xmlns:p14="http://schemas.microsoft.com/office/powerpoint/2010/main" val="4077527057"/>
              </p:ext>
            </p:extLst>
          </p:nvPr>
        </p:nvGraphicFramePr>
        <p:xfrm>
          <a:off x="1345670" y="1444753"/>
          <a:ext cx="6087598" cy="3690337"/>
        </p:xfrm>
        <a:graphic>
          <a:graphicData uri="http://schemas.openxmlformats.org/drawingml/2006/table">
            <a:tbl>
              <a:tblPr firstRow="1" bandRow="1">
                <a:tableStyleId>{21E4AEA4-8DFA-4A89-87EB-49C32662AFE0}</a:tableStyleId>
              </a:tblPr>
              <a:tblGrid>
                <a:gridCol w="3043799">
                  <a:extLst>
                    <a:ext uri="{9D8B030D-6E8A-4147-A177-3AD203B41FA5}">
                      <a16:colId xmlns:a16="http://schemas.microsoft.com/office/drawing/2014/main" val="2247695319"/>
                    </a:ext>
                  </a:extLst>
                </a:gridCol>
                <a:gridCol w="3043799">
                  <a:extLst>
                    <a:ext uri="{9D8B030D-6E8A-4147-A177-3AD203B41FA5}">
                      <a16:colId xmlns:a16="http://schemas.microsoft.com/office/drawing/2014/main" val="3928102305"/>
                    </a:ext>
                  </a:extLst>
                </a:gridCol>
              </a:tblGrid>
              <a:tr h="504799">
                <a:tc>
                  <a:txBody>
                    <a:bodyPr/>
                    <a:lstStyle/>
                    <a:p>
                      <a:r>
                        <a:rPr lang="en-GB" dirty="0"/>
                        <a:t>Themes</a:t>
                      </a:r>
                    </a:p>
                  </a:txBody>
                  <a:tcPr/>
                </a:tc>
                <a:tc>
                  <a:txBody>
                    <a:bodyPr/>
                    <a:lstStyle/>
                    <a:p>
                      <a:r>
                        <a:rPr lang="en-GB" dirty="0"/>
                        <a:t>Sub-themes</a:t>
                      </a:r>
                    </a:p>
                  </a:txBody>
                  <a:tcPr/>
                </a:tc>
                <a:extLst>
                  <a:ext uri="{0D108BD9-81ED-4DB2-BD59-A6C34878D82A}">
                    <a16:rowId xmlns:a16="http://schemas.microsoft.com/office/drawing/2014/main" val="1426825372"/>
                  </a:ext>
                </a:extLst>
              </a:tr>
              <a:tr h="1091357">
                <a:tc>
                  <a:txBody>
                    <a:bodyPr/>
                    <a:lstStyle/>
                    <a:p>
                      <a:r>
                        <a:rPr lang="en-GB" sz="1600" b="1" kern="1200" dirty="0">
                          <a:effectLst/>
                        </a:rPr>
                        <a:t>1.  Beginning: Making sense of a traumatic childhood</a:t>
                      </a:r>
                      <a:endParaRPr lang="en-GB" sz="1600" b="1" dirty="0">
                        <a:latin typeface="+mn-lt"/>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dirty="0">
                          <a:effectLst/>
                        </a:rPr>
                        <a:t>1.1 Turbulent family relationships</a:t>
                      </a:r>
                      <a:br>
                        <a:rPr lang="en-GB" sz="1400" dirty="0">
                          <a:effectLst/>
                        </a:rPr>
                      </a:br>
                      <a:r>
                        <a:rPr lang="en-GB" sz="1400" dirty="0">
                          <a:effectLst/>
                        </a:rPr>
                        <a:t>1.2 Reflecting on a better life</a:t>
                      </a:r>
                    </a:p>
                    <a:p>
                      <a:pPr algn="l">
                        <a:lnSpc>
                          <a:spcPct val="150000"/>
                        </a:lnSpc>
                        <a:spcAft>
                          <a:spcPts val="0"/>
                        </a:spcAft>
                      </a:pPr>
                      <a:r>
                        <a:rPr lang="en-GB" sz="1400" dirty="0">
                          <a:effectLst/>
                        </a:rPr>
                        <a:t>1.3 The influence of peers</a:t>
                      </a:r>
                      <a:endParaRPr lang="en-GB"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35533674"/>
                  </a:ext>
                </a:extLst>
              </a:tr>
              <a:tr h="1084269">
                <a:tc>
                  <a:txBody>
                    <a:bodyPr/>
                    <a:lstStyle/>
                    <a:p>
                      <a:r>
                        <a:rPr lang="en-GB" sz="1600" b="1" kern="1200" dirty="0">
                          <a:effectLst/>
                        </a:rPr>
                        <a:t>2. Middle: Exploring challenges during late adolescence</a:t>
                      </a:r>
                      <a:endParaRPr lang="en-GB" sz="1600" b="1" dirty="0">
                        <a:latin typeface="+mn-lt"/>
                      </a:endParaRPr>
                    </a:p>
                  </a:txBody>
                  <a:tcPr/>
                </a:tc>
                <a:tc>
                  <a:txBody>
                    <a:bodyPr/>
                    <a:lstStyle/>
                    <a:p>
                      <a:pPr marL="269875" indent="-269875" algn="l">
                        <a:lnSpc>
                          <a:spcPct val="150000"/>
                        </a:lnSpc>
                        <a:spcAft>
                          <a:spcPts val="0"/>
                        </a:spcAft>
                      </a:pPr>
                      <a:r>
                        <a:rPr lang="en-GB" sz="1400" dirty="0">
                          <a:effectLst/>
                        </a:rPr>
                        <a:t>2.1 Striving for agency </a:t>
                      </a:r>
                    </a:p>
                    <a:p>
                      <a:pPr marL="269875" marR="0" lvl="0" indent="-269875" algn="l" defTabSz="914400" rtl="0" eaLnBrk="1" fontAlgn="auto" latinLnBrk="0" hangingPunct="1">
                        <a:lnSpc>
                          <a:spcPct val="150000"/>
                        </a:lnSpc>
                        <a:spcBef>
                          <a:spcPts val="0"/>
                        </a:spcBef>
                        <a:spcAft>
                          <a:spcPts val="0"/>
                        </a:spcAft>
                        <a:buClrTx/>
                        <a:buSzTx/>
                        <a:buFontTx/>
                        <a:buNone/>
                        <a:tabLst/>
                        <a:defRPr/>
                      </a:pPr>
                      <a:r>
                        <a:rPr lang="en-GB" sz="1400" dirty="0">
                          <a:effectLst/>
                        </a:rPr>
                        <a:t>2.2 The highs and lows of communion</a:t>
                      </a:r>
                    </a:p>
                    <a:p>
                      <a:pPr marL="269875" marR="0" lvl="0" indent="-269875" algn="l" defTabSz="914400" rtl="0" eaLnBrk="1" fontAlgn="auto" latinLnBrk="0" hangingPunct="1">
                        <a:lnSpc>
                          <a:spcPct val="150000"/>
                        </a:lnSpc>
                        <a:spcBef>
                          <a:spcPts val="0"/>
                        </a:spcBef>
                        <a:spcAft>
                          <a:spcPts val="0"/>
                        </a:spcAft>
                        <a:buClrTx/>
                        <a:buSzTx/>
                        <a:buFontTx/>
                        <a:buNone/>
                        <a:tabLst/>
                        <a:defRPr/>
                      </a:pPr>
                      <a:r>
                        <a:rPr lang="en-GB" sz="1400" dirty="0">
                          <a:effectLst/>
                        </a:rPr>
                        <a:t>2.3 The self as a protector</a:t>
                      </a:r>
                      <a:endParaRPr lang="en-GB"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16465238"/>
                  </a:ext>
                </a:extLst>
              </a:tr>
              <a:tr h="1009912">
                <a:tc>
                  <a:txBody>
                    <a:bodyPr/>
                    <a:lstStyle/>
                    <a:p>
                      <a:r>
                        <a:rPr lang="en-GB" sz="1600" b="1" kern="1200" dirty="0">
                          <a:effectLst/>
                        </a:rPr>
                        <a:t>3. End: Present me vs possible future me </a:t>
                      </a:r>
                      <a:endParaRPr lang="en-GB" sz="1600" b="1" dirty="0">
                        <a:latin typeface="+mn-lt"/>
                      </a:endParaRPr>
                    </a:p>
                  </a:txBody>
                  <a:tcPr/>
                </a:tc>
                <a:tc>
                  <a:txBody>
                    <a:bodyPr/>
                    <a:lstStyle/>
                    <a:p>
                      <a:pPr algn="l">
                        <a:lnSpc>
                          <a:spcPct val="150000"/>
                        </a:lnSpc>
                        <a:spcAft>
                          <a:spcPts val="800"/>
                        </a:spcAft>
                      </a:pPr>
                      <a:r>
                        <a:rPr lang="en-GB" sz="1400" dirty="0">
                          <a:effectLst/>
                        </a:rPr>
                        <a:t>3.1 Grappling with the ‘present self’</a:t>
                      </a:r>
                      <a:br>
                        <a:rPr lang="en-GB" sz="1400" dirty="0">
                          <a:effectLst/>
                        </a:rPr>
                      </a:br>
                      <a:r>
                        <a:rPr lang="en-GB" sz="1400" dirty="0">
                          <a:effectLst/>
                        </a:rPr>
                        <a:t>3.2 Custodial dual-harm</a:t>
                      </a:r>
                      <a:br>
                        <a:rPr lang="en-GB" sz="1400" dirty="0">
                          <a:effectLst/>
                        </a:rPr>
                      </a:br>
                      <a:r>
                        <a:rPr lang="en-GB" sz="1400" dirty="0">
                          <a:effectLst/>
                        </a:rPr>
                        <a:t>3.3 </a:t>
                      </a:r>
                      <a:r>
                        <a:rPr lang="en-GB" sz="1400" kern="1200" dirty="0">
                          <a:effectLst/>
                        </a:rPr>
                        <a:t>Hopeful for the ‘future self’</a:t>
                      </a:r>
                      <a:endParaRPr lang="en-GB" sz="1400" dirty="0">
                        <a:effectLst/>
                        <a:latin typeface="+mn-lt"/>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3760819866"/>
                  </a:ext>
                </a:extLst>
              </a:tr>
            </a:tbl>
          </a:graphicData>
        </a:graphic>
      </p:graphicFrame>
      <p:sp>
        <p:nvSpPr>
          <p:cNvPr id="17" name="TextBox 16">
            <a:extLst>
              <a:ext uri="{FF2B5EF4-FFF2-40B4-BE49-F238E27FC236}">
                <a16:creationId xmlns:a16="http://schemas.microsoft.com/office/drawing/2014/main" id="{7461EAE3-0672-468D-9F8E-ECC3717D1042}"/>
              </a:ext>
            </a:extLst>
          </p:cNvPr>
          <p:cNvSpPr txBox="1"/>
          <p:nvPr/>
        </p:nvSpPr>
        <p:spPr>
          <a:xfrm>
            <a:off x="166147" y="6458673"/>
            <a:ext cx="8700061" cy="307777"/>
          </a:xfrm>
          <a:prstGeom prst="rect">
            <a:avLst/>
          </a:prstGeom>
          <a:noFill/>
        </p:spPr>
        <p:txBody>
          <a:bodyPr wrap="square" rtlCol="0">
            <a:spAutoFit/>
          </a:bodyPr>
          <a:lstStyle/>
          <a:p>
            <a:r>
              <a:rPr lang="en-GB" sz="1400" dirty="0"/>
              <a:t>*These are the themes for 4 interviews, however analysis notes for the 5</a:t>
            </a:r>
            <a:r>
              <a:rPr lang="en-GB" sz="1400" baseline="30000" dirty="0"/>
              <a:t>th</a:t>
            </a:r>
            <a:r>
              <a:rPr lang="en-GB" sz="1400" dirty="0"/>
              <a:t> interview have been made</a:t>
            </a:r>
          </a:p>
        </p:txBody>
      </p:sp>
    </p:spTree>
    <p:extLst>
      <p:ext uri="{BB962C8B-B14F-4D97-AF65-F5344CB8AC3E}">
        <p14:creationId xmlns:p14="http://schemas.microsoft.com/office/powerpoint/2010/main" val="301027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Beginning: Making sense of a traumatic childhood</a:t>
            </a:r>
            <a:endParaRPr lang="en-US" sz="2200" dirty="0">
              <a:solidFill>
                <a:schemeClr val="bg1"/>
              </a:solidFill>
            </a:endParaRPr>
          </a:p>
        </p:txBody>
      </p:sp>
      <p:pic>
        <p:nvPicPr>
          <p:cNvPr id="12" name="Content Placeholder 17" descr="School boy with solid fill">
            <a:extLst>
              <a:ext uri="{FF2B5EF4-FFF2-40B4-BE49-F238E27FC236}">
                <a16:creationId xmlns:a16="http://schemas.microsoft.com/office/drawing/2014/main" id="{C77BC840-AF7B-4BFE-B498-68E11D7CD6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90800" y="5118504"/>
            <a:ext cx="1828800" cy="1828800"/>
          </a:xfrm>
          <a:prstGeom prst="rect">
            <a:avLst/>
          </a:prstGeom>
        </p:spPr>
      </p:pic>
      <p:sp>
        <p:nvSpPr>
          <p:cNvPr id="9" name="Content Placeholder 2">
            <a:extLst>
              <a:ext uri="{FF2B5EF4-FFF2-40B4-BE49-F238E27FC236}">
                <a16:creationId xmlns:a16="http://schemas.microsoft.com/office/drawing/2014/main" id="{B12DE9D5-B3DA-42C6-979E-9C2A0BEA5266}"/>
              </a:ext>
            </a:extLst>
          </p:cNvPr>
          <p:cNvSpPr>
            <a:spLocks noGrp="1"/>
          </p:cNvSpPr>
          <p:nvPr>
            <p:ph idx="1"/>
          </p:nvPr>
        </p:nvSpPr>
        <p:spPr>
          <a:xfrm>
            <a:off x="904456" y="2096663"/>
            <a:ext cx="6357423" cy="5015980"/>
          </a:xfrm>
          <a:effectLst>
            <a:glow rad="139700">
              <a:schemeClr val="accent1">
                <a:satMod val="175000"/>
                <a:alpha val="40000"/>
              </a:schemeClr>
            </a:glow>
          </a:effectLst>
        </p:spPr>
        <p:txBody>
          <a:bodyPr vert="horz" lIns="91440" tIns="45720" rIns="91440" bIns="45720" rtlCol="0" anchor="ctr">
            <a:normAutofit/>
          </a:bodyPr>
          <a:lstStyle/>
          <a:p>
            <a:pPr>
              <a:lnSpc>
                <a:spcPct val="150000"/>
              </a:lnSpc>
            </a:pPr>
            <a:r>
              <a:rPr lang="en-GB" sz="2000" b="1" dirty="0">
                <a:solidFill>
                  <a:prstClr val="black">
                    <a:lumMod val="75000"/>
                    <a:lumOff val="25000"/>
                  </a:prstClr>
                </a:solidFill>
                <a:cs typeface="Calibri Light" panose="020F0302020204030204" pitchFamily="34" charset="0"/>
              </a:rPr>
              <a:t>1.1 Turbulent family relationships</a:t>
            </a:r>
          </a:p>
          <a:p>
            <a:pPr lvl="1">
              <a:lnSpc>
                <a:spcPct val="150000"/>
              </a:lnSpc>
            </a:pPr>
            <a:r>
              <a:rPr lang="en-GB" b="1" dirty="0"/>
              <a:t>Adverse childhood experiences; lack of communion; no safe place (loss)</a:t>
            </a:r>
          </a:p>
          <a:p>
            <a:pPr marL="228600" lvl="1" indent="0">
              <a:lnSpc>
                <a:spcPct val="150000"/>
              </a:lnSpc>
              <a:buNone/>
            </a:pPr>
            <a:r>
              <a:rPr lang="en-GB" sz="1400" dirty="0">
                <a:solidFill>
                  <a:schemeClr val="accent2"/>
                </a:solidFill>
                <a:cs typeface="Calibri Light" panose="020F0302020204030204" pitchFamily="34" charset="0"/>
              </a:rPr>
              <a:t>“</a:t>
            </a:r>
            <a:r>
              <a:rPr lang="en-GB" sz="1400" i="1" dirty="0">
                <a:solidFill>
                  <a:schemeClr val="accent2"/>
                </a:solidFill>
              </a:rPr>
              <a:t>Before I got put in care my dad and my auntie both </a:t>
            </a:r>
            <a:r>
              <a:rPr lang="en-GB" sz="1400" i="1" u="sng" dirty="0">
                <a:solidFill>
                  <a:schemeClr val="accent2"/>
                </a:solidFill>
              </a:rPr>
              <a:t>abused</a:t>
            </a:r>
            <a:r>
              <a:rPr lang="en-GB" sz="1400" i="1" dirty="0">
                <a:solidFill>
                  <a:schemeClr val="accent2"/>
                </a:solidFill>
              </a:rPr>
              <a:t> me and my sister, I got </a:t>
            </a:r>
            <a:r>
              <a:rPr lang="en-GB" sz="1400" i="1" u="sng" dirty="0">
                <a:solidFill>
                  <a:schemeClr val="accent2"/>
                </a:solidFill>
              </a:rPr>
              <a:t>stabbed</a:t>
            </a:r>
            <a:r>
              <a:rPr lang="en-GB" sz="1400" i="1" dirty="0">
                <a:solidFill>
                  <a:schemeClr val="accent2"/>
                </a:solidFill>
              </a:rPr>
              <a:t> by my mother, I got my bedroom </a:t>
            </a:r>
            <a:r>
              <a:rPr lang="en-GB" sz="1400" i="1" u="sng" dirty="0">
                <a:solidFill>
                  <a:schemeClr val="accent2"/>
                </a:solidFill>
              </a:rPr>
              <a:t>set on fire </a:t>
            </a:r>
            <a:r>
              <a:rPr lang="en-GB" sz="1400" i="1" dirty="0">
                <a:solidFill>
                  <a:schemeClr val="accent2"/>
                </a:solidFill>
              </a:rPr>
              <a:t>by my other auntie, when I was still in the bed obviously… </a:t>
            </a:r>
            <a:r>
              <a:rPr lang="en-GB" sz="1400" i="1" u="sng" dirty="0">
                <a:solidFill>
                  <a:schemeClr val="accent2"/>
                </a:solidFill>
              </a:rPr>
              <a:t>but you know, roll with the punches</a:t>
            </a:r>
            <a:r>
              <a:rPr lang="en-GB" sz="1400" i="1" dirty="0">
                <a:solidFill>
                  <a:schemeClr val="accent2"/>
                </a:solidFill>
              </a:rPr>
              <a:t>” (Shaun)</a:t>
            </a:r>
            <a:endParaRPr lang="en-GB" sz="1400" dirty="0">
              <a:solidFill>
                <a:schemeClr val="accent2"/>
              </a:solidFill>
              <a:cs typeface="Calibri Light" panose="020F0302020204030204" pitchFamily="34" charset="0"/>
            </a:endParaRPr>
          </a:p>
          <a:p>
            <a:pPr lvl="1">
              <a:lnSpc>
                <a:spcPct val="150000"/>
              </a:lnSpc>
            </a:pPr>
            <a:r>
              <a:rPr lang="en-GB" b="1" dirty="0">
                <a:cs typeface="Calibri Light" panose="020F0302020204030204" pitchFamily="34" charset="0"/>
              </a:rPr>
              <a:t>Protector</a:t>
            </a:r>
            <a:r>
              <a:rPr lang="en-GB" b="1" dirty="0">
                <a:solidFill>
                  <a:prstClr val="black">
                    <a:lumMod val="75000"/>
                    <a:lumOff val="25000"/>
                  </a:prstClr>
                </a:solidFill>
                <a:cs typeface="Calibri Light" panose="020F0302020204030204" pitchFamily="34" charset="0"/>
              </a:rPr>
              <a:t> identity (although this caused tension)</a:t>
            </a:r>
          </a:p>
          <a:p>
            <a:pPr marL="228600" lvl="1" indent="0">
              <a:lnSpc>
                <a:spcPct val="150000"/>
              </a:lnSpc>
              <a:buNone/>
            </a:pPr>
            <a:r>
              <a:rPr lang="en-GB" sz="1400" i="1" dirty="0">
                <a:solidFill>
                  <a:schemeClr val="accent2"/>
                </a:solidFill>
              </a:rPr>
              <a:t>“</a:t>
            </a:r>
            <a:r>
              <a:rPr lang="en-GB" sz="1400" i="1" u="sng" dirty="0">
                <a:solidFill>
                  <a:schemeClr val="accent2"/>
                </a:solidFill>
              </a:rPr>
              <a:t>It was always my job to protect mum, it’s who I am </a:t>
            </a:r>
            <a:r>
              <a:rPr lang="en-GB" sz="1400" i="1" dirty="0">
                <a:solidFill>
                  <a:schemeClr val="accent2"/>
                </a:solidFill>
              </a:rPr>
              <a:t>… Telling my dad to not hit my mum… seeing my mum cry, screaming and that to then like, telling my dad to get of her and that.” (Ethan)</a:t>
            </a:r>
          </a:p>
          <a:p>
            <a:pPr marL="228600" lvl="1" indent="0">
              <a:lnSpc>
                <a:spcPct val="150000"/>
              </a:lnSpc>
              <a:buNone/>
            </a:pPr>
            <a:endParaRPr lang="en-GB" dirty="0">
              <a:solidFill>
                <a:prstClr val="black">
                  <a:lumMod val="75000"/>
                  <a:lumOff val="25000"/>
                </a:prstClr>
              </a:solidFill>
              <a:cs typeface="Calibri Light" panose="020F0302020204030204" pitchFamily="34" charset="0"/>
            </a:endParaRPr>
          </a:p>
          <a:p>
            <a:pPr>
              <a:lnSpc>
                <a:spcPct val="150000"/>
              </a:lnSpc>
            </a:pPr>
            <a:endParaRPr lang="en-GB" sz="1800" dirty="0">
              <a:solidFill>
                <a:prstClr val="black">
                  <a:lumMod val="75000"/>
                  <a:lumOff val="25000"/>
                </a:prstClr>
              </a:solidFill>
              <a:cs typeface="Calibri Light" panose="020F0302020204030204" pitchFamily="34" charset="0"/>
            </a:endParaRPr>
          </a:p>
          <a:p>
            <a:pPr>
              <a:lnSpc>
                <a:spcPct val="150000"/>
              </a:lnSpc>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GB" dirty="0">
              <a:solidFill>
                <a:prstClr val="black">
                  <a:lumMod val="75000"/>
                  <a:lumOff val="25000"/>
                </a:prstClr>
              </a:solidFill>
              <a:cs typeface="Calibri Light" panose="020F0302020204030204" pitchFamily="34" charset="0"/>
            </a:endParaRPr>
          </a:p>
          <a:p>
            <a:pPr marL="0" indent="0">
              <a:lnSpc>
                <a:spcPct val="150000"/>
              </a:lnSpc>
              <a:buNone/>
            </a:pPr>
            <a:endParaRPr lang="en-US" sz="1800" dirty="0">
              <a:solidFill>
                <a:prstClr val="black">
                  <a:lumMod val="75000"/>
                  <a:lumOff val="25000"/>
                </a:prstClr>
              </a:solidFill>
              <a:cs typeface="Calibri Light" panose="020F0302020204030204" pitchFamily="34" charset="0"/>
            </a:endParaRPr>
          </a:p>
          <a:p>
            <a:pPr marL="457200" lvl="2" indent="0" defTabSz="457200">
              <a:lnSpc>
                <a:spcPct val="120000"/>
              </a:lnSpc>
              <a:buClr>
                <a:srgbClr val="3494BA"/>
              </a:buClr>
              <a:buSzPct val="80000"/>
              <a:buNone/>
            </a:pPr>
            <a:endParaRPr lang="en-US" sz="1400" i="1" dirty="0">
              <a:solidFill>
                <a:prstClr val="black">
                  <a:lumMod val="75000"/>
                  <a:lumOff val="25000"/>
                </a:prst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1079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61782571-0C38-43AA-BCC4-42A1588FD36E}"/>
              </a:ext>
            </a:extLst>
          </p:cNvPr>
          <p:cNvSpPr>
            <a:spLocks noGrp="1"/>
          </p:cNvSpPr>
          <p:nvPr>
            <p:ph type="title"/>
          </p:nvPr>
        </p:nvSpPr>
        <p:spPr>
          <a:xfrm>
            <a:off x="7720168" y="1586484"/>
            <a:ext cx="3685032" cy="3685032"/>
          </a:xfrm>
          <a:prstGeom prst="ellipse">
            <a:avLst/>
          </a:prstGeom>
          <a:solidFill>
            <a:schemeClr val="accent2"/>
          </a:solidFill>
          <a:ln>
            <a:noFill/>
          </a:ln>
        </p:spPr>
        <p:txBody>
          <a:bodyPr vert="horz" lIns="182880" tIns="182880" rIns="182880" bIns="182880" rtlCol="0">
            <a:normAutofit/>
          </a:bodyPr>
          <a:lstStyle/>
          <a:p>
            <a:r>
              <a:rPr lang="en-GB" sz="2200" dirty="0">
                <a:solidFill>
                  <a:schemeClr val="bg1"/>
                </a:solidFill>
              </a:rPr>
              <a:t>Beginning: Making sense of a traumatic childhood</a:t>
            </a:r>
            <a:endParaRPr lang="en-US" sz="2200" dirty="0">
              <a:solidFill>
                <a:schemeClr val="bg1"/>
              </a:solidFill>
            </a:endParaRPr>
          </a:p>
        </p:txBody>
      </p:sp>
      <p:sp>
        <p:nvSpPr>
          <p:cNvPr id="11" name="Content Placeholder 2">
            <a:extLst>
              <a:ext uri="{FF2B5EF4-FFF2-40B4-BE49-F238E27FC236}">
                <a16:creationId xmlns:a16="http://schemas.microsoft.com/office/drawing/2014/main" id="{99981178-104D-4CEF-B767-D921200939A0}"/>
              </a:ext>
            </a:extLst>
          </p:cNvPr>
          <p:cNvSpPr>
            <a:spLocks noGrp="1"/>
          </p:cNvSpPr>
          <p:nvPr>
            <p:ph idx="1"/>
          </p:nvPr>
        </p:nvSpPr>
        <p:spPr>
          <a:xfrm>
            <a:off x="907377" y="823448"/>
            <a:ext cx="6482149" cy="4731645"/>
          </a:xfrm>
        </p:spPr>
        <p:txBody>
          <a:bodyPr vert="horz" lIns="91440" tIns="45720" rIns="91440" bIns="45720" rtlCol="0" anchor="ctr">
            <a:normAutofit fontScale="40000" lnSpcReduction="20000"/>
          </a:bodyPr>
          <a:lstStyle/>
          <a:p>
            <a:pPr>
              <a:lnSpc>
                <a:spcPct val="150000"/>
              </a:lnSpc>
            </a:pPr>
            <a:r>
              <a:rPr lang="en-GB" sz="5000" b="1" dirty="0">
                <a:solidFill>
                  <a:prstClr val="black">
                    <a:lumMod val="75000"/>
                    <a:lumOff val="25000"/>
                  </a:prstClr>
                </a:solidFill>
                <a:cs typeface="Calibri Light" panose="020F0302020204030204" pitchFamily="34" charset="0"/>
              </a:rPr>
              <a:t>1.2 Reflecting on a better life</a:t>
            </a:r>
          </a:p>
          <a:p>
            <a:pPr lvl="1">
              <a:lnSpc>
                <a:spcPct val="150000"/>
              </a:lnSpc>
            </a:pPr>
            <a:r>
              <a:rPr lang="en-GB" sz="4000" b="1" dirty="0">
                <a:solidFill>
                  <a:prstClr val="black">
                    <a:lumMod val="75000"/>
                    <a:lumOff val="25000"/>
                  </a:prstClr>
                </a:solidFill>
                <a:cs typeface="Calibri Light" panose="020F0302020204030204" pitchFamily="34" charset="0"/>
              </a:rPr>
              <a:t>False dawns narrative; achievement; upwards trajectory</a:t>
            </a:r>
          </a:p>
          <a:p>
            <a:pPr marL="228600" lvl="1" indent="0">
              <a:lnSpc>
                <a:spcPct val="150000"/>
              </a:lnSpc>
              <a:buNone/>
            </a:pPr>
            <a:r>
              <a:rPr lang="en-GB" sz="3500" b="1" dirty="0">
                <a:solidFill>
                  <a:schemeClr val="accent2"/>
                </a:solidFill>
                <a:cs typeface="Calibri Light" panose="020F0302020204030204" pitchFamily="34" charset="0"/>
              </a:rPr>
              <a:t>“</a:t>
            </a:r>
            <a:r>
              <a:rPr lang="en-GB" sz="3500" i="1" dirty="0">
                <a:solidFill>
                  <a:schemeClr val="accent2"/>
                </a:solidFill>
              </a:rPr>
              <a:t>When I got approached to play as a striker…this was probably one of the only time that </a:t>
            </a:r>
            <a:r>
              <a:rPr lang="en-GB" sz="3500" i="1" u="sng" dirty="0">
                <a:solidFill>
                  <a:schemeClr val="accent2"/>
                </a:solidFill>
              </a:rPr>
              <a:t>something positive, could’ve maintained positive</a:t>
            </a:r>
            <a:r>
              <a:rPr lang="en-GB" sz="3500" i="1" dirty="0">
                <a:solidFill>
                  <a:schemeClr val="accent2"/>
                </a:solidFill>
              </a:rPr>
              <a:t>, because all those other moments and situations have ended up pure shit.”  (Shaun)</a:t>
            </a:r>
            <a:br>
              <a:rPr lang="en-GB" sz="3500" i="1" dirty="0">
                <a:solidFill>
                  <a:schemeClr val="accent2"/>
                </a:solidFill>
              </a:rPr>
            </a:br>
            <a:endParaRPr lang="en-GB" sz="3500" i="1" dirty="0">
              <a:solidFill>
                <a:schemeClr val="accent2"/>
              </a:solidFill>
            </a:endParaRPr>
          </a:p>
          <a:p>
            <a:pPr>
              <a:lnSpc>
                <a:spcPct val="150000"/>
              </a:lnSpc>
            </a:pPr>
            <a:r>
              <a:rPr lang="en-GB" sz="5200" b="1" dirty="0">
                <a:solidFill>
                  <a:prstClr val="black">
                    <a:lumMod val="75000"/>
                    <a:lumOff val="25000"/>
                  </a:prstClr>
                </a:solidFill>
                <a:cs typeface="Calibri Light" panose="020F0302020204030204" pitchFamily="34" charset="0"/>
              </a:rPr>
              <a:t>1.3 The influence of peers</a:t>
            </a:r>
          </a:p>
          <a:p>
            <a:pPr lvl="2">
              <a:lnSpc>
                <a:spcPct val="150000"/>
              </a:lnSpc>
            </a:pPr>
            <a:r>
              <a:rPr lang="en-GB" sz="4000" b="1" dirty="0">
                <a:solidFill>
                  <a:prstClr val="black">
                    <a:lumMod val="75000"/>
                    <a:lumOff val="25000"/>
                  </a:prstClr>
                </a:solidFill>
                <a:cs typeface="Calibri Light" panose="020F0302020204030204" pitchFamily="34" charset="0"/>
              </a:rPr>
              <a:t>Regretfully influenced; criminal behaviour; violence; self-harm</a:t>
            </a:r>
          </a:p>
          <a:p>
            <a:pPr marL="228600" lvl="1" indent="0">
              <a:lnSpc>
                <a:spcPct val="150000"/>
              </a:lnSpc>
              <a:buNone/>
            </a:pPr>
            <a:r>
              <a:rPr lang="en-GB" sz="3500" b="1" i="1" dirty="0">
                <a:solidFill>
                  <a:schemeClr val="accent2"/>
                </a:solidFill>
              </a:rPr>
              <a:t>“</a:t>
            </a:r>
            <a:r>
              <a:rPr lang="en-GB" sz="3600" i="1" dirty="0">
                <a:solidFill>
                  <a:schemeClr val="accent2"/>
                </a:solidFill>
              </a:rPr>
              <a:t>I was </a:t>
            </a:r>
            <a:r>
              <a:rPr lang="en-GB" sz="3600" i="1" dirty="0" err="1">
                <a:solidFill>
                  <a:schemeClr val="accent2"/>
                </a:solidFill>
              </a:rPr>
              <a:t>kinda</a:t>
            </a:r>
            <a:r>
              <a:rPr lang="en-GB" sz="3600" i="1" dirty="0">
                <a:solidFill>
                  <a:schemeClr val="accent2"/>
                </a:solidFill>
              </a:rPr>
              <a:t> at an </a:t>
            </a:r>
            <a:r>
              <a:rPr lang="en-GB" sz="3600" i="1" u="sng" dirty="0">
                <a:solidFill>
                  <a:schemeClr val="accent2"/>
                </a:solidFill>
              </a:rPr>
              <a:t>Emo</a:t>
            </a:r>
            <a:r>
              <a:rPr lang="en-GB" sz="3600" i="1" dirty="0">
                <a:solidFill>
                  <a:schemeClr val="accent2"/>
                </a:solidFill>
              </a:rPr>
              <a:t> stage with two of my mates… </a:t>
            </a:r>
            <a:r>
              <a:rPr lang="en-GB" sz="3600" i="1" u="sng" dirty="0">
                <a:solidFill>
                  <a:schemeClr val="accent2"/>
                </a:solidFill>
              </a:rPr>
              <a:t>everyone seemed to be doing it really</a:t>
            </a:r>
            <a:r>
              <a:rPr lang="en-GB" sz="3600" i="1" dirty="0">
                <a:solidFill>
                  <a:schemeClr val="accent2"/>
                </a:solidFill>
              </a:rPr>
              <a:t>, just like cutting wrists and that, nothing particularly bad, it just looked cool, but I thought I’d take it one further, so I just </a:t>
            </a:r>
            <a:r>
              <a:rPr lang="en-GB" sz="3600" i="1" u="sng" dirty="0">
                <a:solidFill>
                  <a:schemeClr val="accent2"/>
                </a:solidFill>
              </a:rPr>
              <a:t>fully stuck a kitchen blade into my arm</a:t>
            </a:r>
            <a:r>
              <a:rPr lang="en-GB" sz="3600" i="1" dirty="0">
                <a:solidFill>
                  <a:schemeClr val="accent2"/>
                </a:solidFill>
              </a:rPr>
              <a:t>. “ (Shaun)</a:t>
            </a:r>
            <a:endParaRPr lang="en-US" sz="3500" i="1" dirty="0">
              <a:solidFill>
                <a:schemeClr val="accent2"/>
              </a:solidFill>
              <a:latin typeface="Calibri Light" panose="020F0302020204030204" pitchFamily="34" charset="0"/>
              <a:cs typeface="Calibri Light" panose="020F0302020204030204" pitchFamily="34" charset="0"/>
            </a:endParaRPr>
          </a:p>
        </p:txBody>
      </p:sp>
      <p:pic>
        <p:nvPicPr>
          <p:cNvPr id="8" name="Content Placeholder 17" descr="School boy with solid fill">
            <a:extLst>
              <a:ext uri="{FF2B5EF4-FFF2-40B4-BE49-F238E27FC236}">
                <a16:creationId xmlns:a16="http://schemas.microsoft.com/office/drawing/2014/main" id="{C1BD19B4-7DE4-4D58-B5A1-C232B6BD3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90800" y="5118504"/>
            <a:ext cx="1828800" cy="1828800"/>
          </a:xfrm>
          <a:prstGeom prst="rect">
            <a:avLst/>
          </a:prstGeom>
        </p:spPr>
      </p:pic>
    </p:spTree>
    <p:extLst>
      <p:ext uri="{BB962C8B-B14F-4D97-AF65-F5344CB8AC3E}">
        <p14:creationId xmlns:p14="http://schemas.microsoft.com/office/powerpoint/2010/main" val="3396674898"/>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Widescreen</PresentationFormat>
  <Paragraphs>153</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Gill Sans MT</vt:lpstr>
      <vt:lpstr>Parcel</vt:lpstr>
      <vt:lpstr>  Exploring Dual Harm Through the Life Stories of Young Adult Males in Prison  DFP CONFERENCE 2021 </vt:lpstr>
      <vt:lpstr>DUAL HARM IN PRISON: what we know</vt:lpstr>
      <vt:lpstr>What we don’t know</vt:lpstr>
      <vt:lpstr>Research aims</vt:lpstr>
      <vt:lpstr>METHOD</vt:lpstr>
      <vt:lpstr>METHOD</vt:lpstr>
      <vt:lpstr>Overview of themes</vt:lpstr>
      <vt:lpstr>Beginning: Making sense of a traumatic childhood</vt:lpstr>
      <vt:lpstr>Beginning: Making sense of a traumatic childhood</vt:lpstr>
      <vt:lpstr>Middle: Exploring challenges during late adolescence</vt:lpstr>
      <vt:lpstr>Middle: Exploring challenges during late adolescence</vt:lpstr>
      <vt:lpstr>End: Present me vs possible future me </vt:lpstr>
      <vt:lpstr>End: Present me vs possible future me </vt:lpstr>
      <vt:lpstr>IMPLICATIONS</vt:lpstr>
      <vt:lpstr> Thank you for listening; 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harm among prisoners: understanding the pathways linking harm to self and harm to others  Annual monitoring 2020</dc:title>
  <dc:creator>Thurston, Lindsay 02</dc:creator>
  <cp:lastModifiedBy>Gallacher, Jonathan</cp:lastModifiedBy>
  <cp:revision>62</cp:revision>
  <cp:lastPrinted>2021-11-21T16:27:55Z</cp:lastPrinted>
  <dcterms:created xsi:type="dcterms:W3CDTF">2020-11-27T15:55:49Z</dcterms:created>
  <dcterms:modified xsi:type="dcterms:W3CDTF">2022-02-21T10:03:28Z</dcterms:modified>
</cp:coreProperties>
</file>