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3" r:id="rId6"/>
    <p:sldId id="274" r:id="rId7"/>
    <p:sldId id="272" r:id="rId8"/>
    <p:sldId id="268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phy, Peter" initials="MP" lastIdx="1" clrIdx="0">
    <p:extLst>
      <p:ext uri="{19B8F6BF-5375-455C-9EA6-DF929625EA0E}">
        <p15:presenceInfo xmlns:p15="http://schemas.microsoft.com/office/powerpoint/2012/main" userId="S::peter.murphy@ntu.ac.uk::9c21c5f4-afff-4b3f-86ee-d635b91ccc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9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9C52D-1E3B-4838-A343-9BF536F271E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267EAA-94F0-4F2C-9664-FF98C0C8897D}">
      <dgm:prSet custT="1"/>
      <dgm:spPr/>
      <dgm:t>
        <a:bodyPr/>
        <a:lstStyle/>
        <a:p>
          <a:r>
            <a:rPr lang="en-GB" sz="2000" b="1" dirty="0"/>
            <a:t>The loss of the Audit Commission/shifting public audit landscape</a:t>
          </a:r>
          <a:endParaRPr lang="en-US" sz="2000" b="1" dirty="0"/>
        </a:p>
      </dgm:t>
    </dgm:pt>
    <dgm:pt modelId="{E99F8EAC-FEC0-4553-BFD3-6809FC589D21}" type="parTrans" cxnId="{52135B85-5865-4D5E-B6D7-259E0003B58F}">
      <dgm:prSet/>
      <dgm:spPr/>
      <dgm:t>
        <a:bodyPr/>
        <a:lstStyle/>
        <a:p>
          <a:endParaRPr lang="en-US"/>
        </a:p>
      </dgm:t>
    </dgm:pt>
    <dgm:pt modelId="{1AED817E-AFF1-4ECA-9E23-38CF92571543}" type="sibTrans" cxnId="{52135B85-5865-4D5E-B6D7-259E0003B58F}">
      <dgm:prSet/>
      <dgm:spPr/>
      <dgm:t>
        <a:bodyPr/>
        <a:lstStyle/>
        <a:p>
          <a:endParaRPr lang="en-US"/>
        </a:p>
      </dgm:t>
    </dgm:pt>
    <dgm:pt modelId="{103D36DE-767A-44BC-8DF1-97B56F306D5D}">
      <dgm:prSet custT="1"/>
      <dgm:spPr/>
      <dgm:t>
        <a:bodyPr/>
        <a:lstStyle/>
        <a:p>
          <a:r>
            <a:rPr lang="en-GB" sz="2000" b="1" dirty="0"/>
            <a:t>Private Sector Financial Regulation and Audit Reviews:           Brydon 2019, Kingman (FRC) 2018 Competitions and Markets 2019</a:t>
          </a:r>
          <a:endParaRPr lang="en-US" sz="2000" b="1" dirty="0"/>
        </a:p>
      </dgm:t>
    </dgm:pt>
    <dgm:pt modelId="{37CC7BD2-1413-440A-AA13-389C065ABD3E}" type="parTrans" cxnId="{6153833C-0C5E-4C4C-9F21-7A128CD5A2D9}">
      <dgm:prSet/>
      <dgm:spPr/>
      <dgm:t>
        <a:bodyPr/>
        <a:lstStyle/>
        <a:p>
          <a:endParaRPr lang="en-US"/>
        </a:p>
      </dgm:t>
    </dgm:pt>
    <dgm:pt modelId="{E214DC6E-460E-4ACC-94AB-CF5AF3364CA2}" type="sibTrans" cxnId="{6153833C-0C5E-4C4C-9F21-7A128CD5A2D9}">
      <dgm:prSet/>
      <dgm:spPr/>
      <dgm:t>
        <a:bodyPr/>
        <a:lstStyle/>
        <a:p>
          <a:endParaRPr lang="en-US"/>
        </a:p>
      </dgm:t>
    </dgm:pt>
    <dgm:pt modelId="{9325E3B8-DF35-4A04-BE9A-5340F75D7A84}">
      <dgm:prSet custT="1"/>
      <dgm:spPr/>
      <dgm:t>
        <a:bodyPr/>
        <a:lstStyle/>
        <a:p>
          <a:r>
            <a:rPr lang="en-GB" sz="2000" b="1" dirty="0"/>
            <a:t>The public and stakeholder expectations gap</a:t>
          </a:r>
          <a:endParaRPr lang="en-US" sz="2000" b="1" dirty="0"/>
        </a:p>
      </dgm:t>
    </dgm:pt>
    <dgm:pt modelId="{2385FA1B-D610-455B-9DB6-C234BB128EE7}" type="parTrans" cxnId="{0C176538-7FAE-4935-B7FD-7BA33ED1A50B}">
      <dgm:prSet/>
      <dgm:spPr/>
      <dgm:t>
        <a:bodyPr/>
        <a:lstStyle/>
        <a:p>
          <a:endParaRPr lang="en-US"/>
        </a:p>
      </dgm:t>
    </dgm:pt>
    <dgm:pt modelId="{D7EF3455-FBF0-4C23-8C38-16668050ADC9}" type="sibTrans" cxnId="{0C176538-7FAE-4935-B7FD-7BA33ED1A50B}">
      <dgm:prSet/>
      <dgm:spPr/>
      <dgm:t>
        <a:bodyPr/>
        <a:lstStyle/>
        <a:p>
          <a:endParaRPr lang="en-US"/>
        </a:p>
      </dgm:t>
    </dgm:pt>
    <dgm:pt modelId="{6EA1079C-7028-48B7-B21F-12B93BD6A9C8}">
      <dgm:prSet custT="1"/>
      <dgm:spPr/>
      <dgm:t>
        <a:bodyPr/>
        <a:lstStyle/>
        <a:p>
          <a:r>
            <a:rPr lang="en-GB" sz="2000" b="1" dirty="0"/>
            <a:t>Hybridisation and commercial contracting in Local Government</a:t>
          </a:r>
          <a:endParaRPr lang="en-US" sz="2000" b="1" dirty="0"/>
        </a:p>
      </dgm:t>
    </dgm:pt>
    <dgm:pt modelId="{733B7B70-C047-4340-8F2E-2754FB98DB2C}" type="parTrans" cxnId="{986E93C1-C1A7-4671-A9CC-6AD101556C12}">
      <dgm:prSet/>
      <dgm:spPr/>
      <dgm:t>
        <a:bodyPr/>
        <a:lstStyle/>
        <a:p>
          <a:endParaRPr lang="en-US"/>
        </a:p>
      </dgm:t>
    </dgm:pt>
    <dgm:pt modelId="{9E3AB054-08BF-481C-9003-AC7367054443}" type="sibTrans" cxnId="{986E93C1-C1A7-4671-A9CC-6AD101556C12}">
      <dgm:prSet/>
      <dgm:spPr/>
      <dgm:t>
        <a:bodyPr/>
        <a:lstStyle/>
        <a:p>
          <a:endParaRPr lang="en-US"/>
        </a:p>
      </dgm:t>
    </dgm:pt>
    <dgm:pt modelId="{A662BF6A-A74F-489E-BBF2-69080B567200}">
      <dgm:prSet custT="1"/>
      <dgm:spPr/>
      <dgm:t>
        <a:bodyPr/>
        <a:lstStyle/>
        <a:p>
          <a:r>
            <a:rPr lang="en-GB" sz="2000" b="1" dirty="0"/>
            <a:t>Reductions in capacity and capability (authorities &amp; auditors</a:t>
          </a:r>
          <a:r>
            <a:rPr lang="en-GB" sz="1900" b="1" dirty="0"/>
            <a:t>)</a:t>
          </a:r>
          <a:endParaRPr lang="en-US" sz="1900" b="1" dirty="0"/>
        </a:p>
      </dgm:t>
    </dgm:pt>
    <dgm:pt modelId="{80A61F5C-C9A1-48A6-A718-1820608F086A}" type="parTrans" cxnId="{BD6C7C37-DDFF-4269-BC96-690390D499ED}">
      <dgm:prSet/>
      <dgm:spPr/>
      <dgm:t>
        <a:bodyPr/>
        <a:lstStyle/>
        <a:p>
          <a:endParaRPr lang="en-US"/>
        </a:p>
      </dgm:t>
    </dgm:pt>
    <dgm:pt modelId="{60AFF8E4-2BB4-4023-A71F-9A10B35B65B3}" type="sibTrans" cxnId="{BD6C7C37-DDFF-4269-BC96-690390D499ED}">
      <dgm:prSet/>
      <dgm:spPr/>
      <dgm:t>
        <a:bodyPr/>
        <a:lstStyle/>
        <a:p>
          <a:endParaRPr lang="en-US"/>
        </a:p>
      </dgm:t>
    </dgm:pt>
    <dgm:pt modelId="{453104FE-DB6A-478F-B83F-66C39EA4DA01}">
      <dgm:prSet custT="1"/>
      <dgm:spPr/>
      <dgm:t>
        <a:bodyPr/>
        <a:lstStyle/>
        <a:p>
          <a:r>
            <a:rPr lang="en-GB" sz="2000" b="1" dirty="0"/>
            <a:t>Concepts of Financial Sustainability, Resilience and Vulnerability</a:t>
          </a:r>
          <a:endParaRPr lang="en-US" sz="2000" b="1" dirty="0"/>
        </a:p>
      </dgm:t>
    </dgm:pt>
    <dgm:pt modelId="{2169BDAD-EBA8-48E5-A208-7D3FE9F160F7}" type="parTrans" cxnId="{92054B0E-7467-4CDA-BF3C-E76C9A7E77C3}">
      <dgm:prSet/>
      <dgm:spPr/>
      <dgm:t>
        <a:bodyPr/>
        <a:lstStyle/>
        <a:p>
          <a:endParaRPr lang="en-US"/>
        </a:p>
      </dgm:t>
    </dgm:pt>
    <dgm:pt modelId="{58574F03-ECF9-4BFE-AED8-4DDA2493FA9E}" type="sibTrans" cxnId="{92054B0E-7467-4CDA-BF3C-E76C9A7E77C3}">
      <dgm:prSet/>
      <dgm:spPr/>
      <dgm:t>
        <a:bodyPr/>
        <a:lstStyle/>
        <a:p>
          <a:endParaRPr lang="en-US"/>
        </a:p>
      </dgm:t>
    </dgm:pt>
    <dgm:pt modelId="{2E7AC5E5-7665-48DA-B33D-36ECBD181B60}">
      <dgm:prSet custT="1"/>
      <dgm:spPr/>
      <dgm:t>
        <a:bodyPr/>
        <a:lstStyle/>
        <a:p>
          <a:r>
            <a:rPr lang="en-GB" sz="2000" b="1" dirty="0"/>
            <a:t>New NAO Code of Audit Practice in April 2020.                       </a:t>
          </a:r>
          <a:endParaRPr lang="en-US" sz="2000" b="1" dirty="0"/>
        </a:p>
      </dgm:t>
    </dgm:pt>
    <dgm:pt modelId="{D9A44ACC-A9DD-42E8-B69A-F784BB4C0F11}" type="parTrans" cxnId="{474CF11D-BB17-47A3-BD53-B08DF8421D7E}">
      <dgm:prSet/>
      <dgm:spPr/>
      <dgm:t>
        <a:bodyPr/>
        <a:lstStyle/>
        <a:p>
          <a:endParaRPr lang="en-US"/>
        </a:p>
      </dgm:t>
    </dgm:pt>
    <dgm:pt modelId="{62230CEA-A760-4A4C-9508-6EEE6EB85FDB}" type="sibTrans" cxnId="{474CF11D-BB17-47A3-BD53-B08DF8421D7E}">
      <dgm:prSet/>
      <dgm:spPr/>
      <dgm:t>
        <a:bodyPr/>
        <a:lstStyle/>
        <a:p>
          <a:endParaRPr lang="en-US"/>
        </a:p>
      </dgm:t>
    </dgm:pt>
    <dgm:pt modelId="{13DA855D-C864-45ED-87C1-ECC9A0431FB7}" type="pres">
      <dgm:prSet presAssocID="{EFE9C52D-1E3B-4838-A343-9BF536F271ED}" presName="linear" presStyleCnt="0">
        <dgm:presLayoutVars>
          <dgm:animLvl val="lvl"/>
          <dgm:resizeHandles val="exact"/>
        </dgm:presLayoutVars>
      </dgm:prSet>
      <dgm:spPr/>
    </dgm:pt>
    <dgm:pt modelId="{6740ECCC-50FF-4E2B-87A0-E58EE647F8A8}" type="pres">
      <dgm:prSet presAssocID="{33267EAA-94F0-4F2C-9664-FF98C0C8897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9B38C680-241F-4A6E-A9B6-D03F7A9BF1B1}" type="pres">
      <dgm:prSet presAssocID="{1AED817E-AFF1-4ECA-9E23-38CF92571543}" presName="spacer" presStyleCnt="0"/>
      <dgm:spPr/>
    </dgm:pt>
    <dgm:pt modelId="{E30E24BE-57F3-4E5A-941D-8AAB776C4FA4}" type="pres">
      <dgm:prSet presAssocID="{103D36DE-767A-44BC-8DF1-97B56F306D5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41C7DDB-EDA4-4843-9C5C-92E2E578A057}" type="pres">
      <dgm:prSet presAssocID="{E214DC6E-460E-4ACC-94AB-CF5AF3364CA2}" presName="spacer" presStyleCnt="0"/>
      <dgm:spPr/>
    </dgm:pt>
    <dgm:pt modelId="{CB7A9B1E-8B0E-4F47-A3A4-EA5F33EBAA51}" type="pres">
      <dgm:prSet presAssocID="{9325E3B8-DF35-4A04-BE9A-5340F75D7A8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5D0411B-C2A3-4B86-9E6D-D916C48F4097}" type="pres">
      <dgm:prSet presAssocID="{D7EF3455-FBF0-4C23-8C38-16668050ADC9}" presName="spacer" presStyleCnt="0"/>
      <dgm:spPr/>
    </dgm:pt>
    <dgm:pt modelId="{178459AE-7927-43BB-8DB5-FC8AACFD1A6F}" type="pres">
      <dgm:prSet presAssocID="{6EA1079C-7028-48B7-B21F-12B93BD6A9C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DB88FFF-0846-449F-B1D6-E98203A50427}" type="pres">
      <dgm:prSet presAssocID="{9E3AB054-08BF-481C-9003-AC7367054443}" presName="spacer" presStyleCnt="0"/>
      <dgm:spPr/>
    </dgm:pt>
    <dgm:pt modelId="{F0A9CE74-4B05-48D9-A560-158729E21FC9}" type="pres">
      <dgm:prSet presAssocID="{A662BF6A-A74F-489E-BBF2-69080B56720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BFCC438-311C-41DB-93B0-7DE7C5CC6F56}" type="pres">
      <dgm:prSet presAssocID="{60AFF8E4-2BB4-4023-A71F-9A10B35B65B3}" presName="spacer" presStyleCnt="0"/>
      <dgm:spPr/>
    </dgm:pt>
    <dgm:pt modelId="{2D988D7B-A401-4287-949C-C41209C14B18}" type="pres">
      <dgm:prSet presAssocID="{453104FE-DB6A-478F-B83F-66C39EA4DA0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4232188-CD88-4EA7-8796-C8DEB089C9BF}" type="pres">
      <dgm:prSet presAssocID="{58574F03-ECF9-4BFE-AED8-4DDA2493FA9E}" presName="spacer" presStyleCnt="0"/>
      <dgm:spPr/>
    </dgm:pt>
    <dgm:pt modelId="{2085BB58-FFA6-41C3-BB10-36C40701FAB0}" type="pres">
      <dgm:prSet presAssocID="{2E7AC5E5-7665-48DA-B33D-36ECBD181B6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4849808-81BA-4ACB-BAD0-11FB59235FD6}" type="presOf" srcId="{9325E3B8-DF35-4A04-BE9A-5340F75D7A84}" destId="{CB7A9B1E-8B0E-4F47-A3A4-EA5F33EBAA51}" srcOrd="0" destOrd="0" presId="urn:microsoft.com/office/officeart/2005/8/layout/vList2"/>
    <dgm:cxn modelId="{92054B0E-7467-4CDA-BF3C-E76C9A7E77C3}" srcId="{EFE9C52D-1E3B-4838-A343-9BF536F271ED}" destId="{453104FE-DB6A-478F-B83F-66C39EA4DA01}" srcOrd="5" destOrd="0" parTransId="{2169BDAD-EBA8-48E5-A208-7D3FE9F160F7}" sibTransId="{58574F03-ECF9-4BFE-AED8-4DDA2493FA9E}"/>
    <dgm:cxn modelId="{9CAFB917-85DC-427E-AE6E-7C1DD03F714D}" type="presOf" srcId="{A662BF6A-A74F-489E-BBF2-69080B567200}" destId="{F0A9CE74-4B05-48D9-A560-158729E21FC9}" srcOrd="0" destOrd="0" presId="urn:microsoft.com/office/officeart/2005/8/layout/vList2"/>
    <dgm:cxn modelId="{474CF11D-BB17-47A3-BD53-B08DF8421D7E}" srcId="{EFE9C52D-1E3B-4838-A343-9BF536F271ED}" destId="{2E7AC5E5-7665-48DA-B33D-36ECBD181B60}" srcOrd="6" destOrd="0" parTransId="{D9A44ACC-A9DD-42E8-B69A-F784BB4C0F11}" sibTransId="{62230CEA-A760-4A4C-9508-6EEE6EB85FDB}"/>
    <dgm:cxn modelId="{4B3D8328-1994-462A-82C6-39081112FCF0}" type="presOf" srcId="{EFE9C52D-1E3B-4838-A343-9BF536F271ED}" destId="{13DA855D-C864-45ED-87C1-ECC9A0431FB7}" srcOrd="0" destOrd="0" presId="urn:microsoft.com/office/officeart/2005/8/layout/vList2"/>
    <dgm:cxn modelId="{BD6C7C37-DDFF-4269-BC96-690390D499ED}" srcId="{EFE9C52D-1E3B-4838-A343-9BF536F271ED}" destId="{A662BF6A-A74F-489E-BBF2-69080B567200}" srcOrd="4" destOrd="0" parTransId="{80A61F5C-C9A1-48A6-A718-1820608F086A}" sibTransId="{60AFF8E4-2BB4-4023-A71F-9A10B35B65B3}"/>
    <dgm:cxn modelId="{0C176538-7FAE-4935-B7FD-7BA33ED1A50B}" srcId="{EFE9C52D-1E3B-4838-A343-9BF536F271ED}" destId="{9325E3B8-DF35-4A04-BE9A-5340F75D7A84}" srcOrd="2" destOrd="0" parTransId="{2385FA1B-D610-455B-9DB6-C234BB128EE7}" sibTransId="{D7EF3455-FBF0-4C23-8C38-16668050ADC9}"/>
    <dgm:cxn modelId="{6153833C-0C5E-4C4C-9F21-7A128CD5A2D9}" srcId="{EFE9C52D-1E3B-4838-A343-9BF536F271ED}" destId="{103D36DE-767A-44BC-8DF1-97B56F306D5D}" srcOrd="1" destOrd="0" parTransId="{37CC7BD2-1413-440A-AA13-389C065ABD3E}" sibTransId="{E214DC6E-460E-4ACC-94AB-CF5AF3364CA2}"/>
    <dgm:cxn modelId="{C4E7093E-2D44-43CB-8533-4F79EDFC148A}" type="presOf" srcId="{2E7AC5E5-7665-48DA-B33D-36ECBD181B60}" destId="{2085BB58-FFA6-41C3-BB10-36C40701FAB0}" srcOrd="0" destOrd="0" presId="urn:microsoft.com/office/officeart/2005/8/layout/vList2"/>
    <dgm:cxn modelId="{18533253-CF21-4E37-A25C-E489041D474C}" type="presOf" srcId="{103D36DE-767A-44BC-8DF1-97B56F306D5D}" destId="{E30E24BE-57F3-4E5A-941D-8AAB776C4FA4}" srcOrd="0" destOrd="0" presId="urn:microsoft.com/office/officeart/2005/8/layout/vList2"/>
    <dgm:cxn modelId="{33650F57-1801-4129-B1D7-0CCF07DC7344}" type="presOf" srcId="{33267EAA-94F0-4F2C-9664-FF98C0C8897D}" destId="{6740ECCC-50FF-4E2B-87A0-E58EE647F8A8}" srcOrd="0" destOrd="0" presId="urn:microsoft.com/office/officeart/2005/8/layout/vList2"/>
    <dgm:cxn modelId="{0CEDA87A-7E35-4F5B-8FC2-AA9E1A74D8F2}" type="presOf" srcId="{453104FE-DB6A-478F-B83F-66C39EA4DA01}" destId="{2D988D7B-A401-4287-949C-C41209C14B18}" srcOrd="0" destOrd="0" presId="urn:microsoft.com/office/officeart/2005/8/layout/vList2"/>
    <dgm:cxn modelId="{52135B85-5865-4D5E-B6D7-259E0003B58F}" srcId="{EFE9C52D-1E3B-4838-A343-9BF536F271ED}" destId="{33267EAA-94F0-4F2C-9664-FF98C0C8897D}" srcOrd="0" destOrd="0" parTransId="{E99F8EAC-FEC0-4553-BFD3-6809FC589D21}" sibTransId="{1AED817E-AFF1-4ECA-9E23-38CF92571543}"/>
    <dgm:cxn modelId="{CD24E7B8-3A67-498F-813A-51CC2AE7D229}" type="presOf" srcId="{6EA1079C-7028-48B7-B21F-12B93BD6A9C8}" destId="{178459AE-7927-43BB-8DB5-FC8AACFD1A6F}" srcOrd="0" destOrd="0" presId="urn:microsoft.com/office/officeart/2005/8/layout/vList2"/>
    <dgm:cxn modelId="{986E93C1-C1A7-4671-A9CC-6AD101556C12}" srcId="{EFE9C52D-1E3B-4838-A343-9BF536F271ED}" destId="{6EA1079C-7028-48B7-B21F-12B93BD6A9C8}" srcOrd="3" destOrd="0" parTransId="{733B7B70-C047-4340-8F2E-2754FB98DB2C}" sibTransId="{9E3AB054-08BF-481C-9003-AC7367054443}"/>
    <dgm:cxn modelId="{3D24CC93-95FA-4F5E-8E17-ADF21BE5488F}" type="presParOf" srcId="{13DA855D-C864-45ED-87C1-ECC9A0431FB7}" destId="{6740ECCC-50FF-4E2B-87A0-E58EE647F8A8}" srcOrd="0" destOrd="0" presId="urn:microsoft.com/office/officeart/2005/8/layout/vList2"/>
    <dgm:cxn modelId="{0577F781-5F06-4F42-91B3-F02DAD3DE85F}" type="presParOf" srcId="{13DA855D-C864-45ED-87C1-ECC9A0431FB7}" destId="{9B38C680-241F-4A6E-A9B6-D03F7A9BF1B1}" srcOrd="1" destOrd="0" presId="urn:microsoft.com/office/officeart/2005/8/layout/vList2"/>
    <dgm:cxn modelId="{034DA03B-A79C-4FA1-A400-75CB09014EA9}" type="presParOf" srcId="{13DA855D-C864-45ED-87C1-ECC9A0431FB7}" destId="{E30E24BE-57F3-4E5A-941D-8AAB776C4FA4}" srcOrd="2" destOrd="0" presId="urn:microsoft.com/office/officeart/2005/8/layout/vList2"/>
    <dgm:cxn modelId="{F2FD04FD-C612-4358-819D-379AFD71F279}" type="presParOf" srcId="{13DA855D-C864-45ED-87C1-ECC9A0431FB7}" destId="{141C7DDB-EDA4-4843-9C5C-92E2E578A057}" srcOrd="3" destOrd="0" presId="urn:microsoft.com/office/officeart/2005/8/layout/vList2"/>
    <dgm:cxn modelId="{40E949F2-406E-4EFC-95C1-554DB0B8DAFB}" type="presParOf" srcId="{13DA855D-C864-45ED-87C1-ECC9A0431FB7}" destId="{CB7A9B1E-8B0E-4F47-A3A4-EA5F33EBAA51}" srcOrd="4" destOrd="0" presId="urn:microsoft.com/office/officeart/2005/8/layout/vList2"/>
    <dgm:cxn modelId="{1F4DB20D-C6DB-4376-BDD8-638008B0C1F1}" type="presParOf" srcId="{13DA855D-C864-45ED-87C1-ECC9A0431FB7}" destId="{65D0411B-C2A3-4B86-9E6D-D916C48F4097}" srcOrd="5" destOrd="0" presId="urn:microsoft.com/office/officeart/2005/8/layout/vList2"/>
    <dgm:cxn modelId="{600D2C86-7ECF-4A3B-9B39-BACDD3C44AF4}" type="presParOf" srcId="{13DA855D-C864-45ED-87C1-ECC9A0431FB7}" destId="{178459AE-7927-43BB-8DB5-FC8AACFD1A6F}" srcOrd="6" destOrd="0" presId="urn:microsoft.com/office/officeart/2005/8/layout/vList2"/>
    <dgm:cxn modelId="{8E491811-8213-44A8-99E5-4FAB16E50F42}" type="presParOf" srcId="{13DA855D-C864-45ED-87C1-ECC9A0431FB7}" destId="{BDB88FFF-0846-449F-B1D6-E98203A50427}" srcOrd="7" destOrd="0" presId="urn:microsoft.com/office/officeart/2005/8/layout/vList2"/>
    <dgm:cxn modelId="{77651C4A-6878-437A-B888-481A7E59881E}" type="presParOf" srcId="{13DA855D-C864-45ED-87C1-ECC9A0431FB7}" destId="{F0A9CE74-4B05-48D9-A560-158729E21FC9}" srcOrd="8" destOrd="0" presId="urn:microsoft.com/office/officeart/2005/8/layout/vList2"/>
    <dgm:cxn modelId="{EF4482AA-9096-4E55-AB4A-C932C8DB77C6}" type="presParOf" srcId="{13DA855D-C864-45ED-87C1-ECC9A0431FB7}" destId="{EBFCC438-311C-41DB-93B0-7DE7C5CC6F56}" srcOrd="9" destOrd="0" presId="urn:microsoft.com/office/officeart/2005/8/layout/vList2"/>
    <dgm:cxn modelId="{A73CFBBF-BEE2-4696-A9A5-98D51E7A6A93}" type="presParOf" srcId="{13DA855D-C864-45ED-87C1-ECC9A0431FB7}" destId="{2D988D7B-A401-4287-949C-C41209C14B18}" srcOrd="10" destOrd="0" presId="urn:microsoft.com/office/officeart/2005/8/layout/vList2"/>
    <dgm:cxn modelId="{7335C938-9A0B-495C-86BA-2DA19161DEFB}" type="presParOf" srcId="{13DA855D-C864-45ED-87C1-ECC9A0431FB7}" destId="{14232188-CD88-4EA7-8796-C8DEB089C9BF}" srcOrd="11" destOrd="0" presId="urn:microsoft.com/office/officeart/2005/8/layout/vList2"/>
    <dgm:cxn modelId="{9869C17A-0E09-4ADE-AADF-DCF2DFEA7E26}" type="presParOf" srcId="{13DA855D-C864-45ED-87C1-ECC9A0431FB7}" destId="{2085BB58-FFA6-41C3-BB10-36C40701FAB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CBF7F-2F24-402A-8E00-9A1A2D9DD4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42F0A-E6CA-4966-9A8B-CEB16F7D2A46}">
      <dgm:prSet/>
      <dgm:spPr/>
      <dgm:t>
        <a:bodyPr/>
        <a:lstStyle/>
        <a:p>
          <a:r>
            <a:rPr lang="en-GB" b="1" dirty="0">
              <a:solidFill>
                <a:schemeClr val="bg1"/>
              </a:solidFill>
            </a:rPr>
            <a:t>Local public audit market fundamentally flawed </a:t>
          </a:r>
          <a:endParaRPr lang="en-US" b="1" dirty="0">
            <a:solidFill>
              <a:schemeClr val="bg1"/>
            </a:solidFill>
          </a:endParaRPr>
        </a:p>
      </dgm:t>
    </dgm:pt>
    <dgm:pt modelId="{DB5316F5-F586-4CEB-BF88-275A2EE2F9E1}" type="parTrans" cxnId="{039C447F-DA25-42FD-8438-3FCFA97107A5}">
      <dgm:prSet/>
      <dgm:spPr/>
      <dgm:t>
        <a:bodyPr/>
        <a:lstStyle/>
        <a:p>
          <a:endParaRPr lang="en-US"/>
        </a:p>
      </dgm:t>
    </dgm:pt>
    <dgm:pt modelId="{2432645F-24DD-4E76-83D6-285FFCD1399D}" type="sibTrans" cxnId="{039C447F-DA25-42FD-8438-3FCFA97107A5}">
      <dgm:prSet/>
      <dgm:spPr/>
      <dgm:t>
        <a:bodyPr/>
        <a:lstStyle/>
        <a:p>
          <a:endParaRPr lang="en-US"/>
        </a:p>
      </dgm:t>
    </dgm:pt>
    <dgm:pt modelId="{0D84047A-2C64-4AD4-92EE-5533534C106E}">
      <dgm:prSet/>
      <dgm:spPr/>
      <dgm:t>
        <a:bodyPr/>
        <a:lstStyle/>
        <a:p>
          <a:r>
            <a:rPr lang="en-GB" b="1" dirty="0"/>
            <a:t>Sector Leadership Fragmented </a:t>
          </a:r>
          <a:endParaRPr lang="en-US" b="1" dirty="0"/>
        </a:p>
      </dgm:t>
    </dgm:pt>
    <dgm:pt modelId="{268D19B6-6EF3-4013-AB6C-0CE3E801A50D}" type="parTrans" cxnId="{92E11276-3BD1-41FF-8A4B-351FCD6FE94A}">
      <dgm:prSet/>
      <dgm:spPr/>
      <dgm:t>
        <a:bodyPr/>
        <a:lstStyle/>
        <a:p>
          <a:endParaRPr lang="en-US"/>
        </a:p>
      </dgm:t>
    </dgm:pt>
    <dgm:pt modelId="{B1653606-F332-4A13-B484-D093C8618CE8}" type="sibTrans" cxnId="{92E11276-3BD1-41FF-8A4B-351FCD6FE94A}">
      <dgm:prSet/>
      <dgm:spPr/>
      <dgm:t>
        <a:bodyPr/>
        <a:lstStyle/>
        <a:p>
          <a:endParaRPr lang="en-US"/>
        </a:p>
      </dgm:t>
    </dgm:pt>
    <dgm:pt modelId="{2409E17B-24CD-4854-8025-4CC1E6F0F47A}">
      <dgm:prSet/>
      <dgm:spPr/>
      <dgm:t>
        <a:bodyPr/>
        <a:lstStyle/>
        <a:p>
          <a:r>
            <a:rPr lang="en-GB" b="1" dirty="0"/>
            <a:t>Local Audit not ‘fit for purpose’ (Local audit and Accountability Act 2013)</a:t>
          </a:r>
          <a:endParaRPr lang="en-US" b="1" dirty="0"/>
        </a:p>
      </dgm:t>
    </dgm:pt>
    <dgm:pt modelId="{E913720B-1E7E-4D35-A6C4-878246AEE79A}" type="parTrans" cxnId="{8DA85440-C3DF-4432-B6D6-6A680F79DA29}">
      <dgm:prSet/>
      <dgm:spPr/>
      <dgm:t>
        <a:bodyPr/>
        <a:lstStyle/>
        <a:p>
          <a:endParaRPr lang="en-US"/>
        </a:p>
      </dgm:t>
    </dgm:pt>
    <dgm:pt modelId="{1390B776-9011-4B83-A907-71200A61C1BE}" type="sibTrans" cxnId="{8DA85440-C3DF-4432-B6D6-6A680F79DA29}">
      <dgm:prSet/>
      <dgm:spPr/>
      <dgm:t>
        <a:bodyPr/>
        <a:lstStyle/>
        <a:p>
          <a:endParaRPr lang="en-US"/>
        </a:p>
      </dgm:t>
    </dgm:pt>
    <dgm:pt modelId="{E72B0D4A-CB18-4D2E-AD4B-CF04D26E8BC8}">
      <dgm:prSet/>
      <dgm:spPr/>
      <dgm:t>
        <a:bodyPr/>
        <a:lstStyle/>
        <a:p>
          <a:r>
            <a:rPr lang="en-GB" b="1" dirty="0"/>
            <a:t>The key ‘Going concern’ judgement meaningless in the LG context</a:t>
          </a:r>
          <a:endParaRPr lang="en-US" b="1" dirty="0"/>
        </a:p>
      </dgm:t>
    </dgm:pt>
    <dgm:pt modelId="{F7C07806-15D6-4F3A-BD81-5797CB5321D3}" type="parTrans" cxnId="{C61A4C70-7175-4269-8C2E-E84C9B38A817}">
      <dgm:prSet/>
      <dgm:spPr/>
      <dgm:t>
        <a:bodyPr/>
        <a:lstStyle/>
        <a:p>
          <a:endParaRPr lang="en-US"/>
        </a:p>
      </dgm:t>
    </dgm:pt>
    <dgm:pt modelId="{4C99263D-1D6E-4CCD-8648-98938449CAF9}" type="sibTrans" cxnId="{C61A4C70-7175-4269-8C2E-E84C9B38A817}">
      <dgm:prSet/>
      <dgm:spPr/>
      <dgm:t>
        <a:bodyPr/>
        <a:lstStyle/>
        <a:p>
          <a:endParaRPr lang="en-US"/>
        </a:p>
      </dgm:t>
    </dgm:pt>
    <dgm:pt modelId="{E5DF8F51-FEEC-4E2E-830A-C874D4039EA8}">
      <dgm:prSet/>
      <dgm:spPr/>
      <dgm:t>
        <a:bodyPr/>
        <a:lstStyle/>
        <a:p>
          <a:r>
            <a:rPr lang="en-GB" b="1" dirty="0"/>
            <a:t>There was no assessment of financial sustainability/resilience/vulnerability</a:t>
          </a:r>
          <a:endParaRPr lang="en-US" b="1" dirty="0"/>
        </a:p>
      </dgm:t>
    </dgm:pt>
    <dgm:pt modelId="{1C4201A6-84C5-40CA-BC0C-A3FEFCB4783E}" type="parTrans" cxnId="{53123B2B-0B5E-4A74-8E21-451931ABA735}">
      <dgm:prSet/>
      <dgm:spPr/>
      <dgm:t>
        <a:bodyPr/>
        <a:lstStyle/>
        <a:p>
          <a:endParaRPr lang="en-US"/>
        </a:p>
      </dgm:t>
    </dgm:pt>
    <dgm:pt modelId="{BEA0D4C1-08F3-4C40-BED2-15C592F35B13}" type="sibTrans" cxnId="{53123B2B-0B5E-4A74-8E21-451931ABA735}">
      <dgm:prSet/>
      <dgm:spPr/>
      <dgm:t>
        <a:bodyPr/>
        <a:lstStyle/>
        <a:p>
          <a:endParaRPr lang="en-US"/>
        </a:p>
      </dgm:t>
    </dgm:pt>
    <dgm:pt modelId="{565A10CC-978C-4CAC-B9C4-98A36CEF294B}">
      <dgm:prSet/>
      <dgm:spPr/>
      <dgm:t>
        <a:bodyPr/>
        <a:lstStyle/>
        <a:p>
          <a:r>
            <a:rPr lang="en-GB" b="1" dirty="0"/>
            <a:t>Clearer simpler reporting was required (Redmond provided a model)</a:t>
          </a:r>
          <a:endParaRPr lang="en-US" b="1" dirty="0"/>
        </a:p>
      </dgm:t>
    </dgm:pt>
    <dgm:pt modelId="{45117302-E068-4CA2-9E86-5F74E6D4CEB2}" type="parTrans" cxnId="{64FB8CAC-0ED1-4B6D-89B5-E4F7B7DB75A0}">
      <dgm:prSet/>
      <dgm:spPr/>
      <dgm:t>
        <a:bodyPr/>
        <a:lstStyle/>
        <a:p>
          <a:endParaRPr lang="en-US"/>
        </a:p>
      </dgm:t>
    </dgm:pt>
    <dgm:pt modelId="{DF60C6A1-E92A-4257-A440-637BA4FC762D}" type="sibTrans" cxnId="{64FB8CAC-0ED1-4B6D-89B5-E4F7B7DB75A0}">
      <dgm:prSet/>
      <dgm:spPr/>
      <dgm:t>
        <a:bodyPr/>
        <a:lstStyle/>
        <a:p>
          <a:endParaRPr lang="en-US"/>
        </a:p>
      </dgm:t>
    </dgm:pt>
    <dgm:pt modelId="{AC2E53FA-FA49-448C-8AE9-EBA57D52B295}">
      <dgm:prSet/>
      <dgm:spPr/>
      <dgm:t>
        <a:bodyPr/>
        <a:lstStyle/>
        <a:p>
          <a:r>
            <a:rPr lang="en-GB" b="1" dirty="0"/>
            <a:t>It needed to be applied to all public services NHS, Police, and Fire and Rescue Services</a:t>
          </a:r>
          <a:endParaRPr lang="en-US" b="1" dirty="0"/>
        </a:p>
      </dgm:t>
    </dgm:pt>
    <dgm:pt modelId="{2AFA10B7-67D6-48EC-AD2C-D09BCA780288}" type="parTrans" cxnId="{DC29406F-677E-4C60-A079-586A16B6ACC6}">
      <dgm:prSet/>
      <dgm:spPr/>
      <dgm:t>
        <a:bodyPr/>
        <a:lstStyle/>
        <a:p>
          <a:endParaRPr lang="en-US"/>
        </a:p>
      </dgm:t>
    </dgm:pt>
    <dgm:pt modelId="{DE42B302-72B1-4E65-8EB0-E69E3121E334}" type="sibTrans" cxnId="{DC29406F-677E-4C60-A079-586A16B6ACC6}">
      <dgm:prSet/>
      <dgm:spPr/>
      <dgm:t>
        <a:bodyPr/>
        <a:lstStyle/>
        <a:p>
          <a:endParaRPr lang="en-US"/>
        </a:p>
      </dgm:t>
    </dgm:pt>
    <dgm:pt modelId="{BDB5E433-5E95-4E31-8170-C97F84B93A31}">
      <dgm:prSet custT="1"/>
      <dgm:spPr/>
      <dgm:t>
        <a:bodyPr/>
        <a:lstStyle/>
        <a:p>
          <a:r>
            <a:rPr lang="en-GB" sz="2000" b="1" dirty="0"/>
            <a:t>….and small bodies (‘less complex audit entities’) needed reform too</a:t>
          </a:r>
          <a:endParaRPr lang="en-US" sz="2000" b="1" dirty="0"/>
        </a:p>
      </dgm:t>
    </dgm:pt>
    <dgm:pt modelId="{6BF6E114-5DC0-4AFF-BC8C-3BCDAD787415}" type="parTrans" cxnId="{FAC318BC-A910-436E-8073-00A19E6FD22D}">
      <dgm:prSet/>
      <dgm:spPr/>
      <dgm:t>
        <a:bodyPr/>
        <a:lstStyle/>
        <a:p>
          <a:endParaRPr lang="en-US"/>
        </a:p>
      </dgm:t>
    </dgm:pt>
    <dgm:pt modelId="{5FA01260-1142-4AF4-8D15-93CEBD55E58D}" type="sibTrans" cxnId="{FAC318BC-A910-436E-8073-00A19E6FD22D}">
      <dgm:prSet/>
      <dgm:spPr/>
      <dgm:t>
        <a:bodyPr/>
        <a:lstStyle/>
        <a:p>
          <a:endParaRPr lang="en-US"/>
        </a:p>
      </dgm:t>
    </dgm:pt>
    <dgm:pt modelId="{0993A981-78D0-4824-B391-7A55853EB1E6}" type="pres">
      <dgm:prSet presAssocID="{198CBF7F-2F24-402A-8E00-9A1A2D9DD437}" presName="linear" presStyleCnt="0">
        <dgm:presLayoutVars>
          <dgm:animLvl val="lvl"/>
          <dgm:resizeHandles val="exact"/>
        </dgm:presLayoutVars>
      </dgm:prSet>
      <dgm:spPr/>
    </dgm:pt>
    <dgm:pt modelId="{CB088B58-2D2B-4518-987A-61AC747D959C}" type="pres">
      <dgm:prSet presAssocID="{D0E42F0A-E6CA-4966-9A8B-CEB16F7D2A46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58170B3-40D4-474E-A98E-ECA03625E90D}" type="pres">
      <dgm:prSet presAssocID="{2432645F-24DD-4E76-83D6-285FFCD1399D}" presName="spacer" presStyleCnt="0"/>
      <dgm:spPr/>
    </dgm:pt>
    <dgm:pt modelId="{E232FD28-F7F4-4958-B010-B766D1D8DE43}" type="pres">
      <dgm:prSet presAssocID="{0D84047A-2C64-4AD4-92EE-5533534C106E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ADD2019-3EBE-431C-A6AF-9EB2D995F106}" type="pres">
      <dgm:prSet presAssocID="{B1653606-F332-4A13-B484-D093C8618CE8}" presName="spacer" presStyleCnt="0"/>
      <dgm:spPr/>
    </dgm:pt>
    <dgm:pt modelId="{E13069EB-1DD5-4359-9046-CFDE335C826F}" type="pres">
      <dgm:prSet presAssocID="{2409E17B-24CD-4854-8025-4CC1E6F0F47A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02DFBD8-90E2-49F7-B48A-6A89CADC7F2B}" type="pres">
      <dgm:prSet presAssocID="{1390B776-9011-4B83-A907-71200A61C1BE}" presName="spacer" presStyleCnt="0"/>
      <dgm:spPr/>
    </dgm:pt>
    <dgm:pt modelId="{44AC5927-C4F2-4EB7-A957-C529C0550F42}" type="pres">
      <dgm:prSet presAssocID="{E72B0D4A-CB18-4D2E-AD4B-CF04D26E8BC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D79A211-4F75-4255-8A22-03BB886F246E}" type="pres">
      <dgm:prSet presAssocID="{4C99263D-1D6E-4CCD-8648-98938449CAF9}" presName="spacer" presStyleCnt="0"/>
      <dgm:spPr/>
    </dgm:pt>
    <dgm:pt modelId="{AF000479-CE55-48A6-8549-C0F9FEABFE62}" type="pres">
      <dgm:prSet presAssocID="{E5DF8F51-FEEC-4E2E-830A-C874D4039EA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632EFC4-A27E-4FAA-B7C7-009655E1338F}" type="pres">
      <dgm:prSet presAssocID="{BEA0D4C1-08F3-4C40-BED2-15C592F35B13}" presName="spacer" presStyleCnt="0"/>
      <dgm:spPr/>
    </dgm:pt>
    <dgm:pt modelId="{2F765ED9-378F-41B4-9ADB-42114F804008}" type="pres">
      <dgm:prSet presAssocID="{565A10CC-978C-4CAC-B9C4-98A36CEF294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8D358B4-BAB7-4BCB-B238-9C127EDE6A65}" type="pres">
      <dgm:prSet presAssocID="{DF60C6A1-E92A-4257-A440-637BA4FC762D}" presName="spacer" presStyleCnt="0"/>
      <dgm:spPr/>
    </dgm:pt>
    <dgm:pt modelId="{E274D9B7-DD95-4309-994A-D01990B996B4}" type="pres">
      <dgm:prSet presAssocID="{AC2E53FA-FA49-448C-8AE9-EBA57D52B29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D98C0CD-A0DD-4272-8D78-55CF4BD2A8C0}" type="pres">
      <dgm:prSet presAssocID="{DE42B302-72B1-4E65-8EB0-E69E3121E334}" presName="spacer" presStyleCnt="0"/>
      <dgm:spPr/>
    </dgm:pt>
    <dgm:pt modelId="{FB75C452-7380-4B75-862D-A9250B2C134B}" type="pres">
      <dgm:prSet presAssocID="{BDB5E433-5E95-4E31-8170-C97F84B93A31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1FD89E08-E394-43ED-BC73-A6BEEC9F158D}" type="presOf" srcId="{D0E42F0A-E6CA-4966-9A8B-CEB16F7D2A46}" destId="{CB088B58-2D2B-4518-987A-61AC747D959C}" srcOrd="0" destOrd="0" presId="urn:microsoft.com/office/officeart/2005/8/layout/vList2"/>
    <dgm:cxn modelId="{53123B2B-0B5E-4A74-8E21-451931ABA735}" srcId="{198CBF7F-2F24-402A-8E00-9A1A2D9DD437}" destId="{E5DF8F51-FEEC-4E2E-830A-C874D4039EA8}" srcOrd="4" destOrd="0" parTransId="{1C4201A6-84C5-40CA-BC0C-A3FEFCB4783E}" sibTransId="{BEA0D4C1-08F3-4C40-BED2-15C592F35B13}"/>
    <dgm:cxn modelId="{1B962038-E5D1-4B68-B267-765A8E7D9D7B}" type="presOf" srcId="{0D84047A-2C64-4AD4-92EE-5533534C106E}" destId="{E232FD28-F7F4-4958-B010-B766D1D8DE43}" srcOrd="0" destOrd="0" presId="urn:microsoft.com/office/officeart/2005/8/layout/vList2"/>
    <dgm:cxn modelId="{F273323A-4022-4917-90CD-A10FAD5A02B0}" type="presOf" srcId="{E5DF8F51-FEEC-4E2E-830A-C874D4039EA8}" destId="{AF000479-CE55-48A6-8549-C0F9FEABFE62}" srcOrd="0" destOrd="0" presId="urn:microsoft.com/office/officeart/2005/8/layout/vList2"/>
    <dgm:cxn modelId="{8DA85440-C3DF-4432-B6D6-6A680F79DA29}" srcId="{198CBF7F-2F24-402A-8E00-9A1A2D9DD437}" destId="{2409E17B-24CD-4854-8025-4CC1E6F0F47A}" srcOrd="2" destOrd="0" parTransId="{E913720B-1E7E-4D35-A6C4-878246AEE79A}" sibTransId="{1390B776-9011-4B83-A907-71200A61C1BE}"/>
    <dgm:cxn modelId="{4132585E-38E5-4EC1-ACBD-8D93E9A71CDC}" type="presOf" srcId="{198CBF7F-2F24-402A-8E00-9A1A2D9DD437}" destId="{0993A981-78D0-4824-B391-7A55853EB1E6}" srcOrd="0" destOrd="0" presId="urn:microsoft.com/office/officeart/2005/8/layout/vList2"/>
    <dgm:cxn modelId="{DC29406F-677E-4C60-A079-586A16B6ACC6}" srcId="{198CBF7F-2F24-402A-8E00-9A1A2D9DD437}" destId="{AC2E53FA-FA49-448C-8AE9-EBA57D52B295}" srcOrd="6" destOrd="0" parTransId="{2AFA10B7-67D6-48EC-AD2C-D09BCA780288}" sibTransId="{DE42B302-72B1-4E65-8EB0-E69E3121E334}"/>
    <dgm:cxn modelId="{C61A4C70-7175-4269-8C2E-E84C9B38A817}" srcId="{198CBF7F-2F24-402A-8E00-9A1A2D9DD437}" destId="{E72B0D4A-CB18-4D2E-AD4B-CF04D26E8BC8}" srcOrd="3" destOrd="0" parTransId="{F7C07806-15D6-4F3A-BD81-5797CB5321D3}" sibTransId="{4C99263D-1D6E-4CCD-8648-98938449CAF9}"/>
    <dgm:cxn modelId="{92E11276-3BD1-41FF-8A4B-351FCD6FE94A}" srcId="{198CBF7F-2F24-402A-8E00-9A1A2D9DD437}" destId="{0D84047A-2C64-4AD4-92EE-5533534C106E}" srcOrd="1" destOrd="0" parTransId="{268D19B6-6EF3-4013-AB6C-0CE3E801A50D}" sibTransId="{B1653606-F332-4A13-B484-D093C8618CE8}"/>
    <dgm:cxn modelId="{039C447F-DA25-42FD-8438-3FCFA97107A5}" srcId="{198CBF7F-2F24-402A-8E00-9A1A2D9DD437}" destId="{D0E42F0A-E6CA-4966-9A8B-CEB16F7D2A46}" srcOrd="0" destOrd="0" parTransId="{DB5316F5-F586-4CEB-BF88-275A2EE2F9E1}" sibTransId="{2432645F-24DD-4E76-83D6-285FFCD1399D}"/>
    <dgm:cxn modelId="{6DDDE580-D0A3-4882-83B6-BFF3D3D441B5}" type="presOf" srcId="{2409E17B-24CD-4854-8025-4CC1E6F0F47A}" destId="{E13069EB-1DD5-4359-9046-CFDE335C826F}" srcOrd="0" destOrd="0" presId="urn:microsoft.com/office/officeart/2005/8/layout/vList2"/>
    <dgm:cxn modelId="{D5E27C9C-B50A-436E-BE83-8EF99E27C06A}" type="presOf" srcId="{AC2E53FA-FA49-448C-8AE9-EBA57D52B295}" destId="{E274D9B7-DD95-4309-994A-D01990B996B4}" srcOrd="0" destOrd="0" presId="urn:microsoft.com/office/officeart/2005/8/layout/vList2"/>
    <dgm:cxn modelId="{64FB8CAC-0ED1-4B6D-89B5-E4F7B7DB75A0}" srcId="{198CBF7F-2F24-402A-8E00-9A1A2D9DD437}" destId="{565A10CC-978C-4CAC-B9C4-98A36CEF294B}" srcOrd="5" destOrd="0" parTransId="{45117302-E068-4CA2-9E86-5F74E6D4CEB2}" sibTransId="{DF60C6A1-E92A-4257-A440-637BA4FC762D}"/>
    <dgm:cxn modelId="{1D8BFEAF-41A2-4C7D-AAA3-216B93468373}" type="presOf" srcId="{565A10CC-978C-4CAC-B9C4-98A36CEF294B}" destId="{2F765ED9-378F-41B4-9ADB-42114F804008}" srcOrd="0" destOrd="0" presId="urn:microsoft.com/office/officeart/2005/8/layout/vList2"/>
    <dgm:cxn modelId="{FAC318BC-A910-436E-8073-00A19E6FD22D}" srcId="{198CBF7F-2F24-402A-8E00-9A1A2D9DD437}" destId="{BDB5E433-5E95-4E31-8170-C97F84B93A31}" srcOrd="7" destOrd="0" parTransId="{6BF6E114-5DC0-4AFF-BC8C-3BCDAD787415}" sibTransId="{5FA01260-1142-4AF4-8D15-93CEBD55E58D}"/>
    <dgm:cxn modelId="{8AA097E6-B795-458C-820B-AFD743B19DB4}" type="presOf" srcId="{BDB5E433-5E95-4E31-8170-C97F84B93A31}" destId="{FB75C452-7380-4B75-862D-A9250B2C134B}" srcOrd="0" destOrd="0" presId="urn:microsoft.com/office/officeart/2005/8/layout/vList2"/>
    <dgm:cxn modelId="{62C20EFB-9939-4670-A80D-91E41A5A1DAF}" type="presOf" srcId="{E72B0D4A-CB18-4D2E-AD4B-CF04D26E8BC8}" destId="{44AC5927-C4F2-4EB7-A957-C529C0550F42}" srcOrd="0" destOrd="0" presId="urn:microsoft.com/office/officeart/2005/8/layout/vList2"/>
    <dgm:cxn modelId="{E2516AF7-E9FD-4507-8230-1DEBCE6C175C}" type="presParOf" srcId="{0993A981-78D0-4824-B391-7A55853EB1E6}" destId="{CB088B58-2D2B-4518-987A-61AC747D959C}" srcOrd="0" destOrd="0" presId="urn:microsoft.com/office/officeart/2005/8/layout/vList2"/>
    <dgm:cxn modelId="{CBD9AC06-2DBC-4429-8BA3-B05330DA2754}" type="presParOf" srcId="{0993A981-78D0-4824-B391-7A55853EB1E6}" destId="{358170B3-40D4-474E-A98E-ECA03625E90D}" srcOrd="1" destOrd="0" presId="urn:microsoft.com/office/officeart/2005/8/layout/vList2"/>
    <dgm:cxn modelId="{45641136-6B48-433E-8B1C-FCC995D5EF0F}" type="presParOf" srcId="{0993A981-78D0-4824-B391-7A55853EB1E6}" destId="{E232FD28-F7F4-4958-B010-B766D1D8DE43}" srcOrd="2" destOrd="0" presId="urn:microsoft.com/office/officeart/2005/8/layout/vList2"/>
    <dgm:cxn modelId="{323D012C-B7B8-4CF5-A1C2-26B934C2AC23}" type="presParOf" srcId="{0993A981-78D0-4824-B391-7A55853EB1E6}" destId="{EADD2019-3EBE-431C-A6AF-9EB2D995F106}" srcOrd="3" destOrd="0" presId="urn:microsoft.com/office/officeart/2005/8/layout/vList2"/>
    <dgm:cxn modelId="{42EF7489-C396-41FB-8022-97E0CAC963D2}" type="presParOf" srcId="{0993A981-78D0-4824-B391-7A55853EB1E6}" destId="{E13069EB-1DD5-4359-9046-CFDE335C826F}" srcOrd="4" destOrd="0" presId="urn:microsoft.com/office/officeart/2005/8/layout/vList2"/>
    <dgm:cxn modelId="{3BDE5F73-B21E-424E-A113-2D2F9A3971B4}" type="presParOf" srcId="{0993A981-78D0-4824-B391-7A55853EB1E6}" destId="{102DFBD8-90E2-49F7-B48A-6A89CADC7F2B}" srcOrd="5" destOrd="0" presId="urn:microsoft.com/office/officeart/2005/8/layout/vList2"/>
    <dgm:cxn modelId="{C5962640-F824-422D-A9DC-A918D30802AA}" type="presParOf" srcId="{0993A981-78D0-4824-B391-7A55853EB1E6}" destId="{44AC5927-C4F2-4EB7-A957-C529C0550F42}" srcOrd="6" destOrd="0" presId="urn:microsoft.com/office/officeart/2005/8/layout/vList2"/>
    <dgm:cxn modelId="{41873E2D-A147-4361-85E7-3FE41911A9E2}" type="presParOf" srcId="{0993A981-78D0-4824-B391-7A55853EB1E6}" destId="{8D79A211-4F75-4255-8A22-03BB886F246E}" srcOrd="7" destOrd="0" presId="urn:microsoft.com/office/officeart/2005/8/layout/vList2"/>
    <dgm:cxn modelId="{5EE09525-EE8A-4FC1-98EF-ACA86CF15331}" type="presParOf" srcId="{0993A981-78D0-4824-B391-7A55853EB1E6}" destId="{AF000479-CE55-48A6-8549-C0F9FEABFE62}" srcOrd="8" destOrd="0" presId="urn:microsoft.com/office/officeart/2005/8/layout/vList2"/>
    <dgm:cxn modelId="{21A53DFB-491A-4714-A501-9A18960AABA3}" type="presParOf" srcId="{0993A981-78D0-4824-B391-7A55853EB1E6}" destId="{A632EFC4-A27E-4FAA-B7C7-009655E1338F}" srcOrd="9" destOrd="0" presId="urn:microsoft.com/office/officeart/2005/8/layout/vList2"/>
    <dgm:cxn modelId="{EFC68201-4963-401A-A792-45F15FBB833E}" type="presParOf" srcId="{0993A981-78D0-4824-B391-7A55853EB1E6}" destId="{2F765ED9-378F-41B4-9ADB-42114F804008}" srcOrd="10" destOrd="0" presId="urn:microsoft.com/office/officeart/2005/8/layout/vList2"/>
    <dgm:cxn modelId="{5D521DBC-FE3C-404B-8E3D-14CD37D62BD9}" type="presParOf" srcId="{0993A981-78D0-4824-B391-7A55853EB1E6}" destId="{28D358B4-BAB7-4BCB-B238-9C127EDE6A65}" srcOrd="11" destOrd="0" presId="urn:microsoft.com/office/officeart/2005/8/layout/vList2"/>
    <dgm:cxn modelId="{577930D2-7079-4AF8-A24E-2BB4C1FADF65}" type="presParOf" srcId="{0993A981-78D0-4824-B391-7A55853EB1E6}" destId="{E274D9B7-DD95-4309-994A-D01990B996B4}" srcOrd="12" destOrd="0" presId="urn:microsoft.com/office/officeart/2005/8/layout/vList2"/>
    <dgm:cxn modelId="{909748C6-BB63-44C5-A890-3F2900ED6E43}" type="presParOf" srcId="{0993A981-78D0-4824-B391-7A55853EB1E6}" destId="{4D98C0CD-A0DD-4272-8D78-55CF4BD2A8C0}" srcOrd="13" destOrd="0" presId="urn:microsoft.com/office/officeart/2005/8/layout/vList2"/>
    <dgm:cxn modelId="{6AF20CE1-E052-4E27-A848-B7B227E8D6B6}" type="presParOf" srcId="{0993A981-78D0-4824-B391-7A55853EB1E6}" destId="{FB75C452-7380-4B75-862D-A9250B2C134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CE688C-0F92-4383-9A46-5A1DE112E45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9381E6-AC72-45CD-8108-A6B9CF8A9522}">
      <dgm:prSet custT="1"/>
      <dgm:spPr/>
      <dgm:t>
        <a:bodyPr/>
        <a:lstStyle/>
        <a:p>
          <a:r>
            <a:rPr lang="en-GB" sz="2400" b="1" dirty="0"/>
            <a:t>Reconsider and resolve system Leadership ‘options’ in a further response in spring 2021.</a:t>
          </a:r>
          <a:endParaRPr lang="en-US" sz="2400" b="1" dirty="0"/>
        </a:p>
      </dgm:t>
    </dgm:pt>
    <dgm:pt modelId="{5D880911-A387-4E80-8D62-C694943C6FA5}" type="parTrans" cxnId="{717A62FB-37E7-414F-8DD6-45E037DA627C}">
      <dgm:prSet/>
      <dgm:spPr/>
      <dgm:t>
        <a:bodyPr/>
        <a:lstStyle/>
        <a:p>
          <a:endParaRPr lang="en-US"/>
        </a:p>
      </dgm:t>
    </dgm:pt>
    <dgm:pt modelId="{CA7B958C-C51F-498B-9B1F-8C91B98BFB49}" type="sibTrans" cxnId="{717A62FB-37E7-414F-8DD6-45E037DA627C}">
      <dgm:prSet/>
      <dgm:spPr/>
      <dgm:t>
        <a:bodyPr/>
        <a:lstStyle/>
        <a:p>
          <a:endParaRPr lang="en-US"/>
        </a:p>
      </dgm:t>
    </dgm:pt>
    <dgm:pt modelId="{A1C5053E-1686-4CE9-AF05-3E194F99628D}">
      <dgm:prSet custT="1"/>
      <dgm:spPr/>
      <dgm:t>
        <a:bodyPr/>
        <a:lstStyle/>
        <a:p>
          <a:r>
            <a:rPr lang="en-GB" sz="2400" b="1" dirty="0"/>
            <a:t>Although the recommendations on the audit of smaller bodies was agreed – inadequacies became apparent as implementation began</a:t>
          </a:r>
          <a:endParaRPr lang="en-US" sz="2400" b="1" dirty="0"/>
        </a:p>
      </dgm:t>
    </dgm:pt>
    <dgm:pt modelId="{6725D460-B061-4D8A-9500-00DCCF25520C}" type="parTrans" cxnId="{9B50B106-FE5D-42F6-8B5E-381F34AAACAE}">
      <dgm:prSet/>
      <dgm:spPr/>
      <dgm:t>
        <a:bodyPr/>
        <a:lstStyle/>
        <a:p>
          <a:endParaRPr lang="en-US"/>
        </a:p>
      </dgm:t>
    </dgm:pt>
    <dgm:pt modelId="{D39CA324-3EB9-4EAC-B12F-204E8158DE33}" type="sibTrans" cxnId="{9B50B106-FE5D-42F6-8B5E-381F34AAACAE}">
      <dgm:prSet/>
      <dgm:spPr/>
      <dgm:t>
        <a:bodyPr/>
        <a:lstStyle/>
        <a:p>
          <a:endParaRPr lang="en-US"/>
        </a:p>
      </dgm:t>
    </dgm:pt>
    <dgm:pt modelId="{1D998478-9565-40C9-BDC5-405743A89BD1}">
      <dgm:prSet custT="1"/>
      <dgm:spPr/>
      <dgm:t>
        <a:bodyPr/>
        <a:lstStyle/>
        <a:p>
          <a:r>
            <a:rPr lang="en-GB" sz="2400" b="1"/>
            <a:t>Resolve the legal, political  and administrative challenges of applying local Government proposals to health, police, Fire and Rescue etc</a:t>
          </a:r>
          <a:endParaRPr lang="en-US" sz="2400" b="1" dirty="0"/>
        </a:p>
      </dgm:t>
    </dgm:pt>
    <dgm:pt modelId="{46756A78-D09E-4773-9C3A-524F8FE1D559}" type="parTrans" cxnId="{CC8D4B35-D6B1-49B9-AE1C-4C14223D3C1C}">
      <dgm:prSet/>
      <dgm:spPr/>
      <dgm:t>
        <a:bodyPr/>
        <a:lstStyle/>
        <a:p>
          <a:endParaRPr lang="en-GB"/>
        </a:p>
      </dgm:t>
    </dgm:pt>
    <dgm:pt modelId="{D26C9336-C7EF-4FF5-AE25-24874019B4BE}" type="sibTrans" cxnId="{CC8D4B35-D6B1-49B9-AE1C-4C14223D3C1C}">
      <dgm:prSet/>
      <dgm:spPr/>
      <dgm:t>
        <a:bodyPr/>
        <a:lstStyle/>
        <a:p>
          <a:endParaRPr lang="en-GB"/>
        </a:p>
      </dgm:t>
    </dgm:pt>
    <dgm:pt modelId="{326E4F9E-9E92-401A-82AB-D5E4A7FB4F5A}" type="pres">
      <dgm:prSet presAssocID="{73CE688C-0F92-4383-9A46-5A1DE112E450}" presName="linear" presStyleCnt="0">
        <dgm:presLayoutVars>
          <dgm:animLvl val="lvl"/>
          <dgm:resizeHandles val="exact"/>
        </dgm:presLayoutVars>
      </dgm:prSet>
      <dgm:spPr/>
    </dgm:pt>
    <dgm:pt modelId="{BC4BB444-2DF6-4978-8091-01072C70A558}" type="pres">
      <dgm:prSet presAssocID="{7A9381E6-AC72-45CD-8108-A6B9CF8A9522}" presName="parentText" presStyleLbl="node1" presStyleIdx="0" presStyleCnt="3" custScaleY="119482" custLinFactNeighborY="-24064">
        <dgm:presLayoutVars>
          <dgm:chMax val="0"/>
          <dgm:bulletEnabled val="1"/>
        </dgm:presLayoutVars>
      </dgm:prSet>
      <dgm:spPr/>
    </dgm:pt>
    <dgm:pt modelId="{1FEE0CDD-413E-4353-AA32-E4A597613527}" type="pres">
      <dgm:prSet presAssocID="{CA7B958C-C51F-498B-9B1F-8C91B98BFB49}" presName="spacer" presStyleCnt="0"/>
      <dgm:spPr/>
    </dgm:pt>
    <dgm:pt modelId="{AD664415-B3AF-4FF2-881A-2FA424F131F1}" type="pres">
      <dgm:prSet presAssocID="{1D998478-9565-40C9-BDC5-405743A89BD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9971019-92BC-4009-A545-2B72CC90CD93}" type="pres">
      <dgm:prSet presAssocID="{D26C9336-C7EF-4FF5-AE25-24874019B4BE}" presName="spacer" presStyleCnt="0"/>
      <dgm:spPr/>
    </dgm:pt>
    <dgm:pt modelId="{0A82F669-093C-422A-9272-8E5D2DF81FE8}" type="pres">
      <dgm:prSet presAssocID="{A1C5053E-1686-4CE9-AF05-3E194F99628D}" presName="parentText" presStyleLbl="node1" presStyleIdx="2" presStyleCnt="3" custScaleY="118144">
        <dgm:presLayoutVars>
          <dgm:chMax val="0"/>
          <dgm:bulletEnabled val="1"/>
        </dgm:presLayoutVars>
      </dgm:prSet>
      <dgm:spPr/>
    </dgm:pt>
  </dgm:ptLst>
  <dgm:cxnLst>
    <dgm:cxn modelId="{9B50B106-FE5D-42F6-8B5E-381F34AAACAE}" srcId="{73CE688C-0F92-4383-9A46-5A1DE112E450}" destId="{A1C5053E-1686-4CE9-AF05-3E194F99628D}" srcOrd="2" destOrd="0" parTransId="{6725D460-B061-4D8A-9500-00DCCF25520C}" sibTransId="{D39CA324-3EB9-4EAC-B12F-204E8158DE33}"/>
    <dgm:cxn modelId="{DCDD392D-3AEC-430D-8980-372D7168F01F}" type="presOf" srcId="{A1C5053E-1686-4CE9-AF05-3E194F99628D}" destId="{0A82F669-093C-422A-9272-8E5D2DF81FE8}" srcOrd="0" destOrd="0" presId="urn:microsoft.com/office/officeart/2005/8/layout/vList2"/>
    <dgm:cxn modelId="{CC8D4B35-D6B1-49B9-AE1C-4C14223D3C1C}" srcId="{73CE688C-0F92-4383-9A46-5A1DE112E450}" destId="{1D998478-9565-40C9-BDC5-405743A89BD1}" srcOrd="1" destOrd="0" parTransId="{46756A78-D09E-4773-9C3A-524F8FE1D559}" sibTransId="{D26C9336-C7EF-4FF5-AE25-24874019B4BE}"/>
    <dgm:cxn modelId="{894AE7C1-D6CB-4B9D-A094-1BD187B0B95E}" type="presOf" srcId="{73CE688C-0F92-4383-9A46-5A1DE112E450}" destId="{326E4F9E-9E92-401A-82AB-D5E4A7FB4F5A}" srcOrd="0" destOrd="0" presId="urn:microsoft.com/office/officeart/2005/8/layout/vList2"/>
    <dgm:cxn modelId="{FFDFF1F0-DDE9-4CE1-899E-B874F3168D3F}" type="presOf" srcId="{1D998478-9565-40C9-BDC5-405743A89BD1}" destId="{AD664415-B3AF-4FF2-881A-2FA424F131F1}" srcOrd="0" destOrd="0" presId="urn:microsoft.com/office/officeart/2005/8/layout/vList2"/>
    <dgm:cxn modelId="{92935CF9-36F1-4173-96B6-EE7F5CDAA3CB}" type="presOf" srcId="{7A9381E6-AC72-45CD-8108-A6B9CF8A9522}" destId="{BC4BB444-2DF6-4978-8091-01072C70A558}" srcOrd="0" destOrd="0" presId="urn:microsoft.com/office/officeart/2005/8/layout/vList2"/>
    <dgm:cxn modelId="{717A62FB-37E7-414F-8DD6-45E037DA627C}" srcId="{73CE688C-0F92-4383-9A46-5A1DE112E450}" destId="{7A9381E6-AC72-45CD-8108-A6B9CF8A9522}" srcOrd="0" destOrd="0" parTransId="{5D880911-A387-4E80-8D62-C694943C6FA5}" sibTransId="{CA7B958C-C51F-498B-9B1F-8C91B98BFB49}"/>
    <dgm:cxn modelId="{6B524594-6EFB-4350-8C52-6E7701969917}" type="presParOf" srcId="{326E4F9E-9E92-401A-82AB-D5E4A7FB4F5A}" destId="{BC4BB444-2DF6-4978-8091-01072C70A558}" srcOrd="0" destOrd="0" presId="urn:microsoft.com/office/officeart/2005/8/layout/vList2"/>
    <dgm:cxn modelId="{40356CEF-BD24-458E-A217-8B951BAB50B0}" type="presParOf" srcId="{326E4F9E-9E92-401A-82AB-D5E4A7FB4F5A}" destId="{1FEE0CDD-413E-4353-AA32-E4A597613527}" srcOrd="1" destOrd="0" presId="urn:microsoft.com/office/officeart/2005/8/layout/vList2"/>
    <dgm:cxn modelId="{35846D24-8316-4D20-ADAA-62FCEA61C342}" type="presParOf" srcId="{326E4F9E-9E92-401A-82AB-D5E4A7FB4F5A}" destId="{AD664415-B3AF-4FF2-881A-2FA424F131F1}" srcOrd="2" destOrd="0" presId="urn:microsoft.com/office/officeart/2005/8/layout/vList2"/>
    <dgm:cxn modelId="{AEC18635-8E1D-4EEF-B01F-36B442BB3954}" type="presParOf" srcId="{326E4F9E-9E92-401A-82AB-D5E4A7FB4F5A}" destId="{E9971019-92BC-4009-A545-2B72CC90CD93}" srcOrd="3" destOrd="0" presId="urn:microsoft.com/office/officeart/2005/8/layout/vList2"/>
    <dgm:cxn modelId="{7B77F576-2DD1-4860-9CFF-8276BA9B6D7E}" type="presParOf" srcId="{326E4F9E-9E92-401A-82AB-D5E4A7FB4F5A}" destId="{0A82F669-093C-422A-9272-8E5D2DF81F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CE688C-0F92-4383-9A46-5A1DE112E45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9381E6-AC72-45CD-8108-A6B9CF8A9522}">
      <dgm:prSet custT="1"/>
      <dgm:spPr/>
      <dgm:t>
        <a:bodyPr/>
        <a:lstStyle/>
        <a:p>
          <a:r>
            <a:rPr lang="en-GB" sz="2400" b="1" dirty="0"/>
            <a:t>The government announced system leadership would be the responsibility of the Audit Reporting and Governance Authority (ARGA) </a:t>
          </a:r>
          <a:endParaRPr lang="en-US" sz="2400" b="1" dirty="0"/>
        </a:p>
      </dgm:t>
    </dgm:pt>
    <dgm:pt modelId="{5D880911-A387-4E80-8D62-C694943C6FA5}" type="parTrans" cxnId="{717A62FB-37E7-414F-8DD6-45E037DA627C}">
      <dgm:prSet/>
      <dgm:spPr/>
      <dgm:t>
        <a:bodyPr/>
        <a:lstStyle/>
        <a:p>
          <a:endParaRPr lang="en-US"/>
        </a:p>
      </dgm:t>
    </dgm:pt>
    <dgm:pt modelId="{CA7B958C-C51F-498B-9B1F-8C91B98BFB49}" type="sibTrans" cxnId="{717A62FB-37E7-414F-8DD6-45E037DA627C}">
      <dgm:prSet/>
      <dgm:spPr/>
      <dgm:t>
        <a:bodyPr/>
        <a:lstStyle/>
        <a:p>
          <a:endParaRPr lang="en-US"/>
        </a:p>
      </dgm:t>
    </dgm:pt>
    <dgm:pt modelId="{8F72B222-01BA-4D11-89F0-8039050EDCCF}">
      <dgm:prSet custT="1"/>
      <dgm:spPr/>
      <dgm:t>
        <a:bodyPr/>
        <a:lstStyle/>
        <a:p>
          <a:r>
            <a:rPr lang="en-GB" sz="2400" b="1" dirty="0"/>
            <a:t>Resolve the legal, political  and administrative challenges of applying local Government proposals to Health, Police, Fire and Rescue etc</a:t>
          </a:r>
          <a:endParaRPr lang="en-US" sz="2400" b="1" dirty="0"/>
        </a:p>
      </dgm:t>
    </dgm:pt>
    <dgm:pt modelId="{9A28BCF4-5F93-4984-ADC4-9C5996C7E988}" type="parTrans" cxnId="{F05BC0A5-F8D9-4721-8D19-3DC5ED43FAA3}">
      <dgm:prSet/>
      <dgm:spPr/>
      <dgm:t>
        <a:bodyPr/>
        <a:lstStyle/>
        <a:p>
          <a:endParaRPr lang="en-US"/>
        </a:p>
      </dgm:t>
    </dgm:pt>
    <dgm:pt modelId="{E23E3EAC-1202-4EB9-9178-E536B154E6C8}" type="sibTrans" cxnId="{F05BC0A5-F8D9-4721-8D19-3DC5ED43FAA3}">
      <dgm:prSet/>
      <dgm:spPr/>
      <dgm:t>
        <a:bodyPr/>
        <a:lstStyle/>
        <a:p>
          <a:endParaRPr lang="en-US"/>
        </a:p>
      </dgm:t>
    </dgm:pt>
    <dgm:pt modelId="{A1C5053E-1686-4CE9-AF05-3E194F99628D}">
      <dgm:prSet custT="1"/>
      <dgm:spPr/>
      <dgm:t>
        <a:bodyPr/>
        <a:lstStyle/>
        <a:p>
          <a:r>
            <a:rPr lang="en-GB" sz="2400" b="1" dirty="0"/>
            <a:t>Although the recommendations on the audit of smaller bodies was agreed – inadequacies became apparent as implementation began</a:t>
          </a:r>
          <a:endParaRPr lang="en-US" sz="2400" b="1" dirty="0"/>
        </a:p>
      </dgm:t>
    </dgm:pt>
    <dgm:pt modelId="{6725D460-B061-4D8A-9500-00DCCF25520C}" type="parTrans" cxnId="{9B50B106-FE5D-42F6-8B5E-381F34AAACAE}">
      <dgm:prSet/>
      <dgm:spPr/>
      <dgm:t>
        <a:bodyPr/>
        <a:lstStyle/>
        <a:p>
          <a:endParaRPr lang="en-US"/>
        </a:p>
      </dgm:t>
    </dgm:pt>
    <dgm:pt modelId="{D39CA324-3EB9-4EAC-B12F-204E8158DE33}" type="sibTrans" cxnId="{9B50B106-FE5D-42F6-8B5E-381F34AAACAE}">
      <dgm:prSet/>
      <dgm:spPr/>
      <dgm:t>
        <a:bodyPr/>
        <a:lstStyle/>
        <a:p>
          <a:endParaRPr lang="en-US"/>
        </a:p>
      </dgm:t>
    </dgm:pt>
    <dgm:pt modelId="{F463616B-79F6-4CAA-B137-7692FF22526C}">
      <dgm:prSet custT="1"/>
      <dgm:spPr/>
      <dgm:t>
        <a:bodyPr/>
        <a:lstStyle/>
        <a:p>
          <a:r>
            <a:rPr lang="en-US" sz="2400" b="1" dirty="0"/>
            <a:t>Released a “Technical” consultation paper on the 3 issues in July 2021 (closed September 2021).  </a:t>
          </a:r>
        </a:p>
      </dgm:t>
    </dgm:pt>
    <dgm:pt modelId="{DBA95503-41A9-4199-8094-BE4E119C9D9D}" type="parTrans" cxnId="{51DFD52F-5ECC-4DD3-A45C-E6204DED50BB}">
      <dgm:prSet/>
      <dgm:spPr/>
      <dgm:t>
        <a:bodyPr/>
        <a:lstStyle/>
        <a:p>
          <a:endParaRPr lang="en-GB"/>
        </a:p>
      </dgm:t>
    </dgm:pt>
    <dgm:pt modelId="{D3C34F23-5E21-40FC-A1DA-10FD0340A80F}" type="sibTrans" cxnId="{51DFD52F-5ECC-4DD3-A45C-E6204DED50BB}">
      <dgm:prSet/>
      <dgm:spPr/>
      <dgm:t>
        <a:bodyPr/>
        <a:lstStyle/>
        <a:p>
          <a:endParaRPr lang="en-GB"/>
        </a:p>
      </dgm:t>
    </dgm:pt>
    <dgm:pt modelId="{326E4F9E-9E92-401A-82AB-D5E4A7FB4F5A}" type="pres">
      <dgm:prSet presAssocID="{73CE688C-0F92-4383-9A46-5A1DE112E450}" presName="linear" presStyleCnt="0">
        <dgm:presLayoutVars>
          <dgm:animLvl val="lvl"/>
          <dgm:resizeHandles val="exact"/>
        </dgm:presLayoutVars>
      </dgm:prSet>
      <dgm:spPr/>
    </dgm:pt>
    <dgm:pt modelId="{BC4BB444-2DF6-4978-8091-01072C70A558}" type="pres">
      <dgm:prSet presAssocID="{7A9381E6-AC72-45CD-8108-A6B9CF8A9522}" presName="parentText" presStyleLbl="node1" presStyleIdx="0" presStyleCnt="4" custLinFactNeighborY="-24064">
        <dgm:presLayoutVars>
          <dgm:chMax val="0"/>
          <dgm:bulletEnabled val="1"/>
        </dgm:presLayoutVars>
      </dgm:prSet>
      <dgm:spPr/>
    </dgm:pt>
    <dgm:pt modelId="{1FEE0CDD-413E-4353-AA32-E4A597613527}" type="pres">
      <dgm:prSet presAssocID="{CA7B958C-C51F-498B-9B1F-8C91B98BFB49}" presName="spacer" presStyleCnt="0"/>
      <dgm:spPr/>
    </dgm:pt>
    <dgm:pt modelId="{9522563F-D240-4221-8BDB-29D29A57ABA2}" type="pres">
      <dgm:prSet presAssocID="{8F72B222-01BA-4D11-89F0-8039050EDCCF}" presName="parentText" presStyleLbl="node1" presStyleIdx="1" presStyleCnt="4" custLinFactNeighborY="8">
        <dgm:presLayoutVars>
          <dgm:chMax val="0"/>
          <dgm:bulletEnabled val="1"/>
        </dgm:presLayoutVars>
      </dgm:prSet>
      <dgm:spPr/>
    </dgm:pt>
    <dgm:pt modelId="{F170F1B2-41F0-4C5E-96DC-B84C6DFC4CBC}" type="pres">
      <dgm:prSet presAssocID="{E23E3EAC-1202-4EB9-9178-E536B154E6C8}" presName="spacer" presStyleCnt="0"/>
      <dgm:spPr/>
    </dgm:pt>
    <dgm:pt modelId="{0A82F669-093C-422A-9272-8E5D2DF81FE8}" type="pres">
      <dgm:prSet presAssocID="{A1C5053E-1686-4CE9-AF05-3E194F99628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6B3CF9B-D327-4504-B529-6577E63067C3}" type="pres">
      <dgm:prSet presAssocID="{D39CA324-3EB9-4EAC-B12F-204E8158DE33}" presName="spacer" presStyleCnt="0"/>
      <dgm:spPr/>
    </dgm:pt>
    <dgm:pt modelId="{C88435DD-F23E-4495-9611-296057F3CC11}" type="pres">
      <dgm:prSet presAssocID="{F463616B-79F6-4CAA-B137-7692FF22526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B50B106-FE5D-42F6-8B5E-381F34AAACAE}" srcId="{73CE688C-0F92-4383-9A46-5A1DE112E450}" destId="{A1C5053E-1686-4CE9-AF05-3E194F99628D}" srcOrd="2" destOrd="0" parTransId="{6725D460-B061-4D8A-9500-00DCCF25520C}" sibTransId="{D39CA324-3EB9-4EAC-B12F-204E8158DE33}"/>
    <dgm:cxn modelId="{DCDD392D-3AEC-430D-8980-372D7168F01F}" type="presOf" srcId="{A1C5053E-1686-4CE9-AF05-3E194F99628D}" destId="{0A82F669-093C-422A-9272-8E5D2DF81FE8}" srcOrd="0" destOrd="0" presId="urn:microsoft.com/office/officeart/2005/8/layout/vList2"/>
    <dgm:cxn modelId="{51DFD52F-5ECC-4DD3-A45C-E6204DED50BB}" srcId="{73CE688C-0F92-4383-9A46-5A1DE112E450}" destId="{F463616B-79F6-4CAA-B137-7692FF22526C}" srcOrd="3" destOrd="0" parTransId="{DBA95503-41A9-4199-8094-BE4E119C9D9D}" sibTransId="{D3C34F23-5E21-40FC-A1DA-10FD0340A80F}"/>
    <dgm:cxn modelId="{E6F6C974-330D-4BBE-9FB9-FCBFA502F0B7}" type="presOf" srcId="{F463616B-79F6-4CAA-B137-7692FF22526C}" destId="{C88435DD-F23E-4495-9611-296057F3CC11}" srcOrd="0" destOrd="0" presId="urn:microsoft.com/office/officeart/2005/8/layout/vList2"/>
    <dgm:cxn modelId="{D436F49D-B5B2-44AC-9459-F592FF4932E2}" type="presOf" srcId="{8F72B222-01BA-4D11-89F0-8039050EDCCF}" destId="{9522563F-D240-4221-8BDB-29D29A57ABA2}" srcOrd="0" destOrd="0" presId="urn:microsoft.com/office/officeart/2005/8/layout/vList2"/>
    <dgm:cxn modelId="{F05BC0A5-F8D9-4721-8D19-3DC5ED43FAA3}" srcId="{73CE688C-0F92-4383-9A46-5A1DE112E450}" destId="{8F72B222-01BA-4D11-89F0-8039050EDCCF}" srcOrd="1" destOrd="0" parTransId="{9A28BCF4-5F93-4984-ADC4-9C5996C7E988}" sibTransId="{E23E3EAC-1202-4EB9-9178-E536B154E6C8}"/>
    <dgm:cxn modelId="{894AE7C1-D6CB-4B9D-A094-1BD187B0B95E}" type="presOf" srcId="{73CE688C-0F92-4383-9A46-5A1DE112E450}" destId="{326E4F9E-9E92-401A-82AB-D5E4A7FB4F5A}" srcOrd="0" destOrd="0" presId="urn:microsoft.com/office/officeart/2005/8/layout/vList2"/>
    <dgm:cxn modelId="{92935CF9-36F1-4173-96B6-EE7F5CDAA3CB}" type="presOf" srcId="{7A9381E6-AC72-45CD-8108-A6B9CF8A9522}" destId="{BC4BB444-2DF6-4978-8091-01072C70A558}" srcOrd="0" destOrd="0" presId="urn:microsoft.com/office/officeart/2005/8/layout/vList2"/>
    <dgm:cxn modelId="{717A62FB-37E7-414F-8DD6-45E037DA627C}" srcId="{73CE688C-0F92-4383-9A46-5A1DE112E450}" destId="{7A9381E6-AC72-45CD-8108-A6B9CF8A9522}" srcOrd="0" destOrd="0" parTransId="{5D880911-A387-4E80-8D62-C694943C6FA5}" sibTransId="{CA7B958C-C51F-498B-9B1F-8C91B98BFB49}"/>
    <dgm:cxn modelId="{6B524594-6EFB-4350-8C52-6E7701969917}" type="presParOf" srcId="{326E4F9E-9E92-401A-82AB-D5E4A7FB4F5A}" destId="{BC4BB444-2DF6-4978-8091-01072C70A558}" srcOrd="0" destOrd="0" presId="urn:microsoft.com/office/officeart/2005/8/layout/vList2"/>
    <dgm:cxn modelId="{40356CEF-BD24-458E-A217-8B951BAB50B0}" type="presParOf" srcId="{326E4F9E-9E92-401A-82AB-D5E4A7FB4F5A}" destId="{1FEE0CDD-413E-4353-AA32-E4A597613527}" srcOrd="1" destOrd="0" presId="urn:microsoft.com/office/officeart/2005/8/layout/vList2"/>
    <dgm:cxn modelId="{2BD90216-2036-4D10-B499-E15D527A088C}" type="presParOf" srcId="{326E4F9E-9E92-401A-82AB-D5E4A7FB4F5A}" destId="{9522563F-D240-4221-8BDB-29D29A57ABA2}" srcOrd="2" destOrd="0" presId="urn:microsoft.com/office/officeart/2005/8/layout/vList2"/>
    <dgm:cxn modelId="{277E1EF0-FDA1-4D39-AA3D-BA8D91B81D90}" type="presParOf" srcId="{326E4F9E-9E92-401A-82AB-D5E4A7FB4F5A}" destId="{F170F1B2-41F0-4C5E-96DC-B84C6DFC4CBC}" srcOrd="3" destOrd="0" presId="urn:microsoft.com/office/officeart/2005/8/layout/vList2"/>
    <dgm:cxn modelId="{7B77F576-2DD1-4860-9CFF-8276BA9B6D7E}" type="presParOf" srcId="{326E4F9E-9E92-401A-82AB-D5E4A7FB4F5A}" destId="{0A82F669-093C-422A-9272-8E5D2DF81FE8}" srcOrd="4" destOrd="0" presId="urn:microsoft.com/office/officeart/2005/8/layout/vList2"/>
    <dgm:cxn modelId="{9EDFBDD5-95BE-43B1-8272-D26093539287}" type="presParOf" srcId="{326E4F9E-9E92-401A-82AB-D5E4A7FB4F5A}" destId="{26B3CF9B-D327-4504-B529-6577E63067C3}" srcOrd="5" destOrd="0" presId="urn:microsoft.com/office/officeart/2005/8/layout/vList2"/>
    <dgm:cxn modelId="{F31F5F6C-DF91-4093-A02B-E2A3AD59D3BD}" type="presParOf" srcId="{326E4F9E-9E92-401A-82AB-D5E4A7FB4F5A}" destId="{C88435DD-F23E-4495-9611-296057F3CC1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0ECCC-50FF-4E2B-87A0-E58EE647F8A8}">
      <dsp:nvSpPr>
        <dsp:cNvPr id="0" name=""/>
        <dsp:cNvSpPr/>
      </dsp:nvSpPr>
      <dsp:spPr>
        <a:xfrm>
          <a:off x="0" y="5253"/>
          <a:ext cx="7334251" cy="8002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The loss of the Audit Commission/shifting public audit landscape</a:t>
          </a:r>
          <a:endParaRPr lang="en-US" sz="2000" b="1" kern="1200" dirty="0"/>
        </a:p>
      </dsp:txBody>
      <dsp:txXfrm>
        <a:off x="39066" y="44319"/>
        <a:ext cx="7256119" cy="722147"/>
      </dsp:txXfrm>
    </dsp:sp>
    <dsp:sp modelId="{E30E24BE-57F3-4E5A-941D-8AAB776C4FA4}">
      <dsp:nvSpPr>
        <dsp:cNvPr id="0" name=""/>
        <dsp:cNvSpPr/>
      </dsp:nvSpPr>
      <dsp:spPr>
        <a:xfrm>
          <a:off x="0" y="909213"/>
          <a:ext cx="7334251" cy="8002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Private Sector Financial Regulation and Audit Reviews:           Brydon 2019, Kingman (FRC) 2018 Competitions and Markets 2019</a:t>
          </a:r>
          <a:endParaRPr lang="en-US" sz="2000" b="1" kern="1200" dirty="0"/>
        </a:p>
      </dsp:txBody>
      <dsp:txXfrm>
        <a:off x="39066" y="948279"/>
        <a:ext cx="7256119" cy="722147"/>
      </dsp:txXfrm>
    </dsp:sp>
    <dsp:sp modelId="{CB7A9B1E-8B0E-4F47-A3A4-EA5F33EBAA51}">
      <dsp:nvSpPr>
        <dsp:cNvPr id="0" name=""/>
        <dsp:cNvSpPr/>
      </dsp:nvSpPr>
      <dsp:spPr>
        <a:xfrm>
          <a:off x="0" y="1813173"/>
          <a:ext cx="7334251" cy="8002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The public and stakeholder expectations gap</a:t>
          </a:r>
          <a:endParaRPr lang="en-US" sz="2000" b="1" kern="1200" dirty="0"/>
        </a:p>
      </dsp:txBody>
      <dsp:txXfrm>
        <a:off x="39066" y="1852239"/>
        <a:ext cx="7256119" cy="722147"/>
      </dsp:txXfrm>
    </dsp:sp>
    <dsp:sp modelId="{178459AE-7927-43BB-8DB5-FC8AACFD1A6F}">
      <dsp:nvSpPr>
        <dsp:cNvPr id="0" name=""/>
        <dsp:cNvSpPr/>
      </dsp:nvSpPr>
      <dsp:spPr>
        <a:xfrm>
          <a:off x="0" y="2717133"/>
          <a:ext cx="7334251" cy="8002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Hybridisation and commercial contracting in Local Government</a:t>
          </a:r>
          <a:endParaRPr lang="en-US" sz="2000" b="1" kern="1200" dirty="0"/>
        </a:p>
      </dsp:txBody>
      <dsp:txXfrm>
        <a:off x="39066" y="2756199"/>
        <a:ext cx="7256119" cy="722147"/>
      </dsp:txXfrm>
    </dsp:sp>
    <dsp:sp modelId="{F0A9CE74-4B05-48D9-A560-158729E21FC9}">
      <dsp:nvSpPr>
        <dsp:cNvPr id="0" name=""/>
        <dsp:cNvSpPr/>
      </dsp:nvSpPr>
      <dsp:spPr>
        <a:xfrm>
          <a:off x="0" y="3621093"/>
          <a:ext cx="7334251" cy="8002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Reductions in capacity and capability (authorities &amp; auditors</a:t>
          </a:r>
          <a:r>
            <a:rPr lang="en-GB" sz="1900" b="1" kern="1200" dirty="0"/>
            <a:t>)</a:t>
          </a:r>
          <a:endParaRPr lang="en-US" sz="1900" b="1" kern="1200" dirty="0"/>
        </a:p>
      </dsp:txBody>
      <dsp:txXfrm>
        <a:off x="39066" y="3660159"/>
        <a:ext cx="7256119" cy="722147"/>
      </dsp:txXfrm>
    </dsp:sp>
    <dsp:sp modelId="{2D988D7B-A401-4287-949C-C41209C14B18}">
      <dsp:nvSpPr>
        <dsp:cNvPr id="0" name=""/>
        <dsp:cNvSpPr/>
      </dsp:nvSpPr>
      <dsp:spPr>
        <a:xfrm>
          <a:off x="0" y="4525053"/>
          <a:ext cx="7334251" cy="8002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Concepts of Financial Sustainability, Resilience and Vulnerability</a:t>
          </a:r>
          <a:endParaRPr lang="en-US" sz="2000" b="1" kern="1200" dirty="0"/>
        </a:p>
      </dsp:txBody>
      <dsp:txXfrm>
        <a:off x="39066" y="4564119"/>
        <a:ext cx="7256119" cy="722147"/>
      </dsp:txXfrm>
    </dsp:sp>
    <dsp:sp modelId="{2085BB58-FFA6-41C3-BB10-36C40701FAB0}">
      <dsp:nvSpPr>
        <dsp:cNvPr id="0" name=""/>
        <dsp:cNvSpPr/>
      </dsp:nvSpPr>
      <dsp:spPr>
        <a:xfrm>
          <a:off x="0" y="5429012"/>
          <a:ext cx="7334251" cy="8002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New NAO Code of Audit Practice in April 2020.                       </a:t>
          </a:r>
          <a:endParaRPr lang="en-US" sz="2000" b="1" kern="1200" dirty="0"/>
        </a:p>
      </dsp:txBody>
      <dsp:txXfrm>
        <a:off x="39066" y="5468078"/>
        <a:ext cx="7256119" cy="7221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88B58-2D2B-4518-987A-61AC747D959C}">
      <dsp:nvSpPr>
        <dsp:cNvPr id="0" name=""/>
        <dsp:cNvSpPr/>
      </dsp:nvSpPr>
      <dsp:spPr>
        <a:xfrm>
          <a:off x="0" y="4465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</a:rPr>
            <a:t>Local public audit market fundamentally flawed 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23417" y="470004"/>
        <a:ext cx="9478166" cy="432866"/>
      </dsp:txXfrm>
    </dsp:sp>
    <dsp:sp modelId="{E232FD28-F7F4-4958-B010-B766D1D8DE43}">
      <dsp:nvSpPr>
        <dsp:cNvPr id="0" name=""/>
        <dsp:cNvSpPr/>
      </dsp:nvSpPr>
      <dsp:spPr>
        <a:xfrm>
          <a:off x="0" y="9838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Sector Leadership Fragmented </a:t>
          </a:r>
          <a:endParaRPr lang="en-US" sz="2000" b="1" kern="1200" dirty="0"/>
        </a:p>
      </dsp:txBody>
      <dsp:txXfrm>
        <a:off x="23417" y="1007304"/>
        <a:ext cx="9478166" cy="432866"/>
      </dsp:txXfrm>
    </dsp:sp>
    <dsp:sp modelId="{E13069EB-1DD5-4359-9046-CFDE335C826F}">
      <dsp:nvSpPr>
        <dsp:cNvPr id="0" name=""/>
        <dsp:cNvSpPr/>
      </dsp:nvSpPr>
      <dsp:spPr>
        <a:xfrm>
          <a:off x="0" y="15211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Local Audit not ‘fit for purpose’ (Local audit and Accountability Act 2013)</a:t>
          </a:r>
          <a:endParaRPr lang="en-US" sz="2000" b="1" kern="1200" dirty="0"/>
        </a:p>
      </dsp:txBody>
      <dsp:txXfrm>
        <a:off x="23417" y="1544604"/>
        <a:ext cx="9478166" cy="432866"/>
      </dsp:txXfrm>
    </dsp:sp>
    <dsp:sp modelId="{44AC5927-C4F2-4EB7-A957-C529C0550F42}">
      <dsp:nvSpPr>
        <dsp:cNvPr id="0" name=""/>
        <dsp:cNvSpPr/>
      </dsp:nvSpPr>
      <dsp:spPr>
        <a:xfrm>
          <a:off x="0" y="20584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The key ‘Going concern’ judgement meaningless in the LG context</a:t>
          </a:r>
          <a:endParaRPr lang="en-US" sz="2000" b="1" kern="1200" dirty="0"/>
        </a:p>
      </dsp:txBody>
      <dsp:txXfrm>
        <a:off x="23417" y="2081904"/>
        <a:ext cx="9478166" cy="432866"/>
      </dsp:txXfrm>
    </dsp:sp>
    <dsp:sp modelId="{AF000479-CE55-48A6-8549-C0F9FEABFE62}">
      <dsp:nvSpPr>
        <dsp:cNvPr id="0" name=""/>
        <dsp:cNvSpPr/>
      </dsp:nvSpPr>
      <dsp:spPr>
        <a:xfrm>
          <a:off x="0" y="25957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There was no assessment of financial sustainability/resilience/vulnerability</a:t>
          </a:r>
          <a:endParaRPr lang="en-US" sz="2000" b="1" kern="1200" dirty="0"/>
        </a:p>
      </dsp:txBody>
      <dsp:txXfrm>
        <a:off x="23417" y="2619204"/>
        <a:ext cx="9478166" cy="432866"/>
      </dsp:txXfrm>
    </dsp:sp>
    <dsp:sp modelId="{2F765ED9-378F-41B4-9ADB-42114F804008}">
      <dsp:nvSpPr>
        <dsp:cNvPr id="0" name=""/>
        <dsp:cNvSpPr/>
      </dsp:nvSpPr>
      <dsp:spPr>
        <a:xfrm>
          <a:off x="0" y="31330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Clearer simpler reporting was required (Redmond provided a model)</a:t>
          </a:r>
          <a:endParaRPr lang="en-US" sz="2000" b="1" kern="1200" dirty="0"/>
        </a:p>
      </dsp:txBody>
      <dsp:txXfrm>
        <a:off x="23417" y="3156504"/>
        <a:ext cx="9478166" cy="432866"/>
      </dsp:txXfrm>
    </dsp:sp>
    <dsp:sp modelId="{E274D9B7-DD95-4309-994A-D01990B996B4}">
      <dsp:nvSpPr>
        <dsp:cNvPr id="0" name=""/>
        <dsp:cNvSpPr/>
      </dsp:nvSpPr>
      <dsp:spPr>
        <a:xfrm>
          <a:off x="0" y="36703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It needed to be applied to all public services NHS, Police, and Fire and Rescue Services</a:t>
          </a:r>
          <a:endParaRPr lang="en-US" sz="2000" b="1" kern="1200" dirty="0"/>
        </a:p>
      </dsp:txBody>
      <dsp:txXfrm>
        <a:off x="23417" y="3693804"/>
        <a:ext cx="9478166" cy="432866"/>
      </dsp:txXfrm>
    </dsp:sp>
    <dsp:sp modelId="{FB75C452-7380-4B75-862D-A9250B2C134B}">
      <dsp:nvSpPr>
        <dsp:cNvPr id="0" name=""/>
        <dsp:cNvSpPr/>
      </dsp:nvSpPr>
      <dsp:spPr>
        <a:xfrm>
          <a:off x="0" y="4207687"/>
          <a:ext cx="95250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….and small bodies (‘less complex audit entities’) needed reform too</a:t>
          </a:r>
          <a:endParaRPr lang="en-US" sz="2000" b="1" kern="1200" dirty="0"/>
        </a:p>
      </dsp:txBody>
      <dsp:txXfrm>
        <a:off x="23417" y="4231104"/>
        <a:ext cx="9478166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BB444-2DF6-4978-8091-01072C70A558}">
      <dsp:nvSpPr>
        <dsp:cNvPr id="0" name=""/>
        <dsp:cNvSpPr/>
      </dsp:nvSpPr>
      <dsp:spPr>
        <a:xfrm>
          <a:off x="0" y="610838"/>
          <a:ext cx="6588423" cy="15901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Reconsider and resolve system Leadership ‘options’ in a further response in spring 2021.</a:t>
          </a:r>
          <a:endParaRPr lang="en-US" sz="2400" b="1" kern="1200" dirty="0"/>
        </a:p>
      </dsp:txBody>
      <dsp:txXfrm>
        <a:off x="77625" y="688463"/>
        <a:ext cx="6433173" cy="1434906"/>
      </dsp:txXfrm>
    </dsp:sp>
    <dsp:sp modelId="{AD664415-B3AF-4FF2-881A-2FA424F131F1}">
      <dsp:nvSpPr>
        <dsp:cNvPr id="0" name=""/>
        <dsp:cNvSpPr/>
      </dsp:nvSpPr>
      <dsp:spPr>
        <a:xfrm>
          <a:off x="0" y="2433242"/>
          <a:ext cx="6588423" cy="133087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/>
            <a:t>Resolve the legal, political  and administrative challenges of applying local Government proposals to health, police, Fire and Rescue etc</a:t>
          </a:r>
          <a:endParaRPr lang="en-US" sz="2400" b="1" kern="1200" dirty="0"/>
        </a:p>
      </dsp:txBody>
      <dsp:txXfrm>
        <a:off x="64968" y="2498210"/>
        <a:ext cx="6458487" cy="1200939"/>
      </dsp:txXfrm>
    </dsp:sp>
    <dsp:sp modelId="{0A82F669-093C-422A-9272-8E5D2DF81FE8}">
      <dsp:nvSpPr>
        <dsp:cNvPr id="0" name=""/>
        <dsp:cNvSpPr/>
      </dsp:nvSpPr>
      <dsp:spPr>
        <a:xfrm>
          <a:off x="0" y="3951317"/>
          <a:ext cx="6588423" cy="157234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Although the recommendations on the audit of smaller bodies was agreed – inadequacies became apparent as implementation began</a:t>
          </a:r>
          <a:endParaRPr lang="en-US" sz="2400" b="1" kern="1200" dirty="0"/>
        </a:p>
      </dsp:txBody>
      <dsp:txXfrm>
        <a:off x="76756" y="4028073"/>
        <a:ext cx="6434911" cy="1418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BB444-2DF6-4978-8091-01072C70A558}">
      <dsp:nvSpPr>
        <dsp:cNvPr id="0" name=""/>
        <dsp:cNvSpPr/>
      </dsp:nvSpPr>
      <dsp:spPr>
        <a:xfrm>
          <a:off x="0" y="102178"/>
          <a:ext cx="6588423" cy="1330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The government announced system leadership would be the responsibility of the Audit Reporting and Governance Authority (ARGA) </a:t>
          </a:r>
          <a:endParaRPr lang="en-US" sz="2400" b="1" kern="1200" dirty="0"/>
        </a:p>
      </dsp:txBody>
      <dsp:txXfrm>
        <a:off x="64968" y="167146"/>
        <a:ext cx="6458487" cy="1200939"/>
      </dsp:txXfrm>
    </dsp:sp>
    <dsp:sp modelId="{9522563F-D240-4221-8BDB-29D29A57ABA2}">
      <dsp:nvSpPr>
        <dsp:cNvPr id="0" name=""/>
        <dsp:cNvSpPr/>
      </dsp:nvSpPr>
      <dsp:spPr>
        <a:xfrm>
          <a:off x="0" y="1665315"/>
          <a:ext cx="6588423" cy="133087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Resolve the legal, political  and administrative challenges of applying local Government proposals to Health, Police, Fire and Rescue etc</a:t>
          </a:r>
          <a:endParaRPr lang="en-US" sz="2400" b="1" kern="1200" dirty="0"/>
        </a:p>
      </dsp:txBody>
      <dsp:txXfrm>
        <a:off x="64968" y="1730283"/>
        <a:ext cx="6458487" cy="1200939"/>
      </dsp:txXfrm>
    </dsp:sp>
    <dsp:sp modelId="{0A82F669-093C-422A-9272-8E5D2DF81FE8}">
      <dsp:nvSpPr>
        <dsp:cNvPr id="0" name=""/>
        <dsp:cNvSpPr/>
      </dsp:nvSpPr>
      <dsp:spPr>
        <a:xfrm>
          <a:off x="0" y="3183375"/>
          <a:ext cx="6588423" cy="133087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Although the recommendations on the audit of smaller bodies was agreed – inadequacies became apparent as implementation began</a:t>
          </a:r>
          <a:endParaRPr lang="en-US" sz="2400" b="1" kern="1200" dirty="0"/>
        </a:p>
      </dsp:txBody>
      <dsp:txXfrm>
        <a:off x="64968" y="3248343"/>
        <a:ext cx="6458487" cy="1200939"/>
      </dsp:txXfrm>
    </dsp:sp>
    <dsp:sp modelId="{C88435DD-F23E-4495-9611-296057F3CC11}">
      <dsp:nvSpPr>
        <dsp:cNvPr id="0" name=""/>
        <dsp:cNvSpPr/>
      </dsp:nvSpPr>
      <dsp:spPr>
        <a:xfrm>
          <a:off x="0" y="4701451"/>
          <a:ext cx="6588423" cy="133087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Released a “Technical” consultation paper on the 3 issues in July 2021 (closed September 2021).  </a:t>
          </a:r>
        </a:p>
      </dsp:txBody>
      <dsp:txXfrm>
        <a:off x="64968" y="4766419"/>
        <a:ext cx="6458487" cy="120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7B0C-7575-4215-84CC-CFB09445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9A0E4-9A59-4FB6-BE9A-F99FB76C0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5AAF0-C229-456A-BFF8-0A6CB2C5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3BB19-7A21-4CFD-B5A4-CB325A87B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2A828-0F87-4544-99EE-5310C68A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B492-1F42-4542-B7DA-7A65E04D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E6D64-A97E-4C39-A222-C27A86EFC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1FE16-5703-4C6A-B3A4-3F89A870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1610-8444-458B-B38E-5064416D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70FF8-8326-4A34-B61B-BE156EE1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2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6714C8-3E30-4AB9-8E6C-3AD3BCF171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3871F-C9CE-4A3A-9A3D-951F02123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A3AD1-3AB9-4DE5-B466-C11A0AE2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C70CD-B5A2-4930-80F3-2B134D1B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E5610-8EA4-4BEF-8FA8-BA654674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1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219DC-BB3F-4B41-A34C-6CCC6B2B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FAE79-FFDE-4600-9A02-5AF75C554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E23F5-E3CD-4D6C-8EEA-21DF1B841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74EE-0716-4D69-BBF5-736EA720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ADA8A-AD2F-445F-B985-5060B474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DC4D7-7760-4B07-B3E9-D874E03B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8BFB9-2695-4875-A100-45D98A67F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04B0-BC9B-40A8-A446-E0D72395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590E0-ED1D-45E3-8BD4-5A034493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A4BDD-ECD9-4CBA-B3C5-33F7A8B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4257-69A2-4381-8B44-4144381D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646D3-DA53-4FD8-9DCD-FBA4EBA70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2503F-5424-4A95-B5C5-B72EA1C1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0C17D-00A8-4BCA-96AA-48E04BD1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7CB4E-8775-4263-9BA1-F7D19DE5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DA9CB-71FB-4307-A706-38D198FD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8404-87A1-42B6-80C5-E431AA221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C89E1-5908-4EE5-B993-27BDC7F0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55CC-AD22-410D-A06B-C6118BE13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BCF37-D3B5-4B24-A2E4-39ED9CE86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94441-0A4F-4688-A1E3-D05F48F7D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D0C79-7D1B-4756-82C9-9F93E0C1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C2257-CDA4-4028-872C-7AF82C1C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7750F-FFC3-4473-B36B-AC369026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8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E58D-7700-49B4-BE9E-7B7118E0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4BEAF-F1B2-4BCD-84C0-D81C8199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D4E45-6043-4824-B515-EC5982AE2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42D6A-B627-42CF-A4E1-1EFB56E5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71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6D322E-CA6C-4FE1-9455-2AEF01C5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F0024-4298-4CE7-A255-6D270926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F7C42-7E98-44BB-A175-F337DED1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8D7A-090F-4A21-9DB4-D1E72EB3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05F3D-3815-4737-9D0C-9B0AB8F2C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00293-AF5B-47B5-AAE3-4C752E915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18BEB-4DEE-4C00-9E79-FCB0FEA6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9C097-7B7C-46FA-BF7D-7B8F990F1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57E9D-B201-4DE8-88CC-E21E2DEB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9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6626-4663-4AE5-B24B-96EEE531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3694E-4F94-4578-BBD3-BD117084A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00795-26E1-456B-BFF8-EC50B5DE9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D0881-65FE-44BD-A151-9C3893D7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1D9E1-2A61-49A8-BA99-AC79B1FE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B5B8B-8DA4-4A64-B182-9CD24B3A2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4544B-34DF-44D1-80D1-19CD4D37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DDA2E-F1D2-426B-805B-42073BCF4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E8CE2-7895-42C5-BE3C-F4A9F54CE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2B708-9C64-46C5-BC91-54FA261BD6DA}" type="datetimeFigureOut">
              <a:rPr lang="en-GB" smtClean="0"/>
              <a:t>22/04/2022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28CA4-0FE8-492F-B92E-E242F0407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6561D-D313-483F-83EB-D17B1CA3B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ECCE-005E-4DD0-B0BD-084A73AA1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93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A14BE3-9370-4FB3-A4D1-409D08A80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929" y="841248"/>
            <a:ext cx="5557056" cy="534009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25th Annual IRSPM Conference              19</a:t>
            </a:r>
            <a:r>
              <a:rPr lang="en-US" sz="2600" b="1" kern="1200" baseline="30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-22nd  April 2021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GB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Facing the future: Evolving social-political-administrative relations and the future of administrative systems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Accounting and Accountability </a:t>
            </a:r>
            <a:b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 Interest Group Panel P19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2700" b="1" kern="12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C</a:t>
            </a:r>
            <a:r>
              <a:rPr lang="en-GB" sz="2700" b="1" kern="12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hanging social-political-administrative relations - exploring the role and facets of accounting and accountability from multiple perspectives</a:t>
            </a:r>
            <a:b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800" b="1" kern="120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B547B-8B17-4AFF-B088-712240093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4409" y="841247"/>
            <a:ext cx="5287619" cy="534009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/>
            <a:endParaRPr lang="en-GB" sz="2800" b="1" dirty="0">
              <a:solidFill>
                <a:schemeClr val="tx2"/>
              </a:solidFill>
            </a:endParaRPr>
          </a:p>
          <a:p>
            <a:pPr algn="l"/>
            <a:r>
              <a:rPr lang="en-GB" sz="3200" b="1" dirty="0">
                <a:solidFill>
                  <a:schemeClr val="tx2"/>
                </a:solidFill>
              </a:rPr>
              <a:t>The enduring publicness of  public audit: the Redmond Review and English local government</a:t>
            </a:r>
            <a:endParaRPr lang="en-US" sz="3200" b="1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Pete Murphy, Peter Eckersley, Katarzyna Lakoma, Bernard Kofi Dom, &amp; Martin Jones. </a:t>
            </a:r>
          </a:p>
          <a:p>
            <a:pPr algn="l"/>
            <a:endParaRPr lang="en-US" sz="1800" dirty="0">
              <a:solidFill>
                <a:schemeClr val="tx2"/>
              </a:solidFill>
            </a:endParaRP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Nottingham Business School,                           Nottingham Trent University. </a:t>
            </a:r>
          </a:p>
          <a:p>
            <a:pPr algn="l"/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778AA-B97A-4A02-ABCB-C703480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009403"/>
            <a:ext cx="3201366" cy="2095619"/>
          </a:xfrm>
        </p:spPr>
        <p:txBody>
          <a:bodyPr anchor="b">
            <a:norm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+mn-lt"/>
              </a:rPr>
              <a:t>Public Audit and (inadequate?) Public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862E-CBC6-49AC-8703-10C74358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5" y="304800"/>
            <a:ext cx="6804561" cy="628904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A partial and fragmented public audit means that policymakers and citizens can only have </a:t>
            </a:r>
            <a:r>
              <a:rPr lang="en-GB" sz="2400" b="1" dirty="0"/>
              <a:t>limited oversight of their operations and the extent to which they deliver and optimise value to the public.</a:t>
            </a:r>
          </a:p>
          <a:p>
            <a:endParaRPr lang="en-GB" sz="800" b="1" dirty="0"/>
          </a:p>
          <a:p>
            <a:r>
              <a:rPr lang="en-GB" sz="2400" dirty="0"/>
              <a:t> Uncertainty over audit and assurance arrangements has also increased the </a:t>
            </a:r>
            <a:r>
              <a:rPr lang="en-GB" sz="2400" b="1" dirty="0"/>
              <a:t>risk of future financial issues </a:t>
            </a:r>
            <a:r>
              <a:rPr lang="en-GB" sz="2400" dirty="0"/>
              <a:t>within local authorities </a:t>
            </a:r>
            <a:r>
              <a:rPr lang="en-GB" sz="2400" b="1" dirty="0"/>
              <a:t>going undetected or underappreciated. </a:t>
            </a:r>
          </a:p>
          <a:p>
            <a:endParaRPr lang="en-GB" sz="800" dirty="0"/>
          </a:p>
          <a:p>
            <a:r>
              <a:rPr lang="en-GB" sz="2400" dirty="0"/>
              <a:t> “Qualified conclusions on arrangements to secure value for money locally are both unacceptably high and increasing. The proportion of local public bodies whose plans for keeping spending within budget are </a:t>
            </a:r>
            <a:r>
              <a:rPr lang="en-GB" sz="2400" b="1" dirty="0"/>
              <a:t>not fit-for-purpose</a:t>
            </a:r>
            <a:r>
              <a:rPr lang="en-GB" sz="2400" dirty="0"/>
              <a:t>, or who have </a:t>
            </a:r>
            <a:r>
              <a:rPr lang="en-GB" sz="2400" b="1" dirty="0"/>
              <a:t>significant weaknesses </a:t>
            </a:r>
            <a:r>
              <a:rPr lang="en-GB" sz="2400" dirty="0"/>
              <a:t>in their governance, is too high”. (NAO 2019)</a:t>
            </a:r>
          </a:p>
        </p:txBody>
      </p:sp>
    </p:spTree>
    <p:extLst>
      <p:ext uri="{BB962C8B-B14F-4D97-AF65-F5344CB8AC3E}">
        <p14:creationId xmlns:p14="http://schemas.microsoft.com/office/powerpoint/2010/main" val="17282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778AA-B97A-4A02-ABCB-C703480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009403"/>
            <a:ext cx="3201366" cy="3018687"/>
          </a:xfrm>
        </p:spPr>
        <p:txBody>
          <a:bodyPr anchor="b">
            <a:norm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+mn-lt"/>
              </a:rPr>
              <a:t>Will the new arrangement improve accountability and transparency?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862E-CBC6-49AC-8703-10C74358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5" y="304800"/>
            <a:ext cx="6804561" cy="6289040"/>
          </a:xfrm>
        </p:spPr>
        <p:txBody>
          <a:bodyPr anchor="ctr">
            <a:normAutofit/>
          </a:bodyPr>
          <a:lstStyle/>
          <a:p>
            <a:r>
              <a:rPr lang="en-GB" sz="2400" b="1" dirty="0"/>
              <a:t>Radical changes are emerging </a:t>
            </a:r>
            <a:r>
              <a:rPr lang="en-GB" sz="2400" dirty="0"/>
              <a:t>in the audit market, and the scope, functioning and transparency of local audit. </a:t>
            </a:r>
          </a:p>
          <a:p>
            <a:endParaRPr lang="en-GB" sz="800" dirty="0"/>
          </a:p>
          <a:p>
            <a:r>
              <a:rPr lang="en-GB" sz="2400" dirty="0"/>
              <a:t>The new arrangements will be </a:t>
            </a:r>
            <a:r>
              <a:rPr lang="en-GB" sz="2400" b="1" dirty="0"/>
              <a:t>more comprehensive </a:t>
            </a:r>
            <a:r>
              <a:rPr lang="en-GB" sz="2400" dirty="0"/>
              <a:t>and </a:t>
            </a:r>
            <a:r>
              <a:rPr lang="en-GB" sz="2400" b="1" dirty="0"/>
              <a:t>incorporate the emerging concepts</a:t>
            </a:r>
            <a:r>
              <a:rPr lang="en-GB" sz="2400" dirty="0"/>
              <a:t> of financial resilience, sustainability and vulnerability and cover new commercial and hybridised forms of local authority activity.</a:t>
            </a:r>
          </a:p>
          <a:p>
            <a:endParaRPr lang="en-GB" sz="800" dirty="0"/>
          </a:p>
          <a:p>
            <a:r>
              <a:rPr lang="en-GB" sz="2400" dirty="0"/>
              <a:t>The audit </a:t>
            </a:r>
            <a:r>
              <a:rPr lang="en-GB" sz="2400" b="1" dirty="0"/>
              <a:t>‘expectations gap’ will be diminished </a:t>
            </a:r>
            <a:r>
              <a:rPr lang="en-GB" sz="2400" dirty="0"/>
              <a:t>-  what the system provides will be  closer to what the public assumes it provides.</a:t>
            </a:r>
          </a:p>
          <a:p>
            <a:endParaRPr lang="en-GB" sz="800" dirty="0"/>
          </a:p>
          <a:p>
            <a:r>
              <a:rPr lang="en-GB" sz="2400" dirty="0"/>
              <a:t>Authorities and services will be auditable for a full range of purposes, (social as well as financial) imperatives and the process should be </a:t>
            </a:r>
            <a:r>
              <a:rPr lang="en-GB" sz="2400" b="1" dirty="0"/>
              <a:t>more transparent</a:t>
            </a:r>
          </a:p>
        </p:txBody>
      </p:sp>
    </p:spTree>
    <p:extLst>
      <p:ext uri="{BB962C8B-B14F-4D97-AF65-F5344CB8AC3E}">
        <p14:creationId xmlns:p14="http://schemas.microsoft.com/office/powerpoint/2010/main" val="142683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778AA-B97A-4A02-ABCB-C703480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009403"/>
            <a:ext cx="3201366" cy="2501979"/>
          </a:xfrm>
        </p:spPr>
        <p:txBody>
          <a:bodyPr anchor="b">
            <a:normAutofit/>
          </a:bodyPr>
          <a:lstStyle/>
          <a:p>
            <a:r>
              <a:rPr lang="en-GB" sz="2800" b="1" dirty="0">
                <a:solidFill>
                  <a:srgbClr val="FFFFFF"/>
                </a:solidFill>
                <a:latin typeface="+mn-lt"/>
              </a:rPr>
              <a:t>Could we see a new wave of interest in public value theory and practice.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862E-CBC6-49AC-8703-10C74358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5" y="304800"/>
            <a:ext cx="6804561" cy="628904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GB" sz="800" dirty="0"/>
          </a:p>
          <a:p>
            <a:r>
              <a:rPr lang="en-GB" sz="2400" b="1" dirty="0"/>
              <a:t>NPM reforms </a:t>
            </a:r>
            <a:r>
              <a:rPr lang="en-GB" sz="2400" dirty="0"/>
              <a:t>since 2010 (funding cuts privatisation of public audit) revealed flaws in NPM approach and contributed to greater awareness of the importance of PV and the public interest </a:t>
            </a:r>
          </a:p>
          <a:p>
            <a:endParaRPr lang="en-GB" sz="800" dirty="0"/>
          </a:p>
          <a:p>
            <a:r>
              <a:rPr lang="en-GB" sz="2400" dirty="0"/>
              <a:t>As ARGA will focus on private companies, we can see how the </a:t>
            </a:r>
            <a:r>
              <a:rPr lang="en-GB" sz="2400" b="1" dirty="0"/>
              <a:t>NPM-inspired marketisation </a:t>
            </a:r>
            <a:r>
              <a:rPr lang="en-GB" sz="2400" dirty="0"/>
              <a:t>of public audit has </a:t>
            </a:r>
            <a:r>
              <a:rPr lang="en-GB" sz="2400" b="1" dirty="0"/>
              <a:t>not been completely abandoned</a:t>
            </a:r>
            <a:r>
              <a:rPr lang="en-GB" sz="2400" dirty="0"/>
              <a:t>.</a:t>
            </a:r>
          </a:p>
          <a:p>
            <a:endParaRPr lang="en-GB" sz="800" dirty="0"/>
          </a:p>
          <a:p>
            <a:r>
              <a:rPr lang="en-GB" sz="2400" dirty="0"/>
              <a:t>However, the proposed arrangements recognise that </a:t>
            </a:r>
            <a:r>
              <a:rPr lang="en-GB" sz="2400" b="1" dirty="0"/>
              <a:t>rigorous public oversight </a:t>
            </a:r>
            <a:r>
              <a:rPr lang="en-GB" sz="2400" dirty="0"/>
              <a:t>of public money is necessary to protect the public interest.</a:t>
            </a:r>
          </a:p>
          <a:p>
            <a:endParaRPr lang="en-GB" sz="800" dirty="0"/>
          </a:p>
          <a:p>
            <a:r>
              <a:rPr lang="en-GB" sz="2400" dirty="0"/>
              <a:t>As the Redmond reforms are intended to be  comprehensive, improve transparency and facilitate short-, medium- and long-term horizons, they are also </a:t>
            </a:r>
            <a:r>
              <a:rPr lang="en-GB" sz="2400" b="1" dirty="0"/>
              <a:t>more likely to facilitate interest in the concept and creation of Public Value</a:t>
            </a:r>
            <a:r>
              <a:rPr lang="en-GB" sz="2400" dirty="0"/>
              <a:t>. </a:t>
            </a:r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2035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F36175-E49D-43AD-B562-6676C166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447040"/>
            <a:ext cx="6002110" cy="1772283"/>
          </a:xfrm>
        </p:spPr>
        <p:txBody>
          <a:bodyPr>
            <a:normAutofit/>
          </a:bodyPr>
          <a:lstStyle/>
          <a:p>
            <a:pPr algn="ctr"/>
            <a:b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734A-7C04-4436-BB3E-C9988853B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3600" b="1" dirty="0"/>
              <a:t>Questions?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41895B7D-D000-422C-80B1-1965A42745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r="224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550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5CEB-821A-416B-84A7-DB5CF8E4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0" y="547712"/>
            <a:ext cx="3362325" cy="557736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+mn-lt"/>
              </a:rPr>
              <a:t>Antecedents </a:t>
            </a:r>
            <a:br>
              <a:rPr lang="en-GB" sz="4000" b="1" dirty="0">
                <a:latin typeface="+mn-lt"/>
              </a:rPr>
            </a:br>
            <a:br>
              <a:rPr lang="en-GB" sz="4000" b="1" dirty="0">
                <a:latin typeface="+mn-lt"/>
              </a:rPr>
            </a:br>
            <a:r>
              <a:rPr lang="en-GB" sz="3600" b="1" dirty="0">
                <a:latin typeface="+mn-lt"/>
              </a:rPr>
              <a:t>Multiple problems and issues with Local Public Audit</a:t>
            </a:r>
            <a:br>
              <a:rPr lang="en-GB" sz="4000" b="1" dirty="0">
                <a:latin typeface="+mn-lt"/>
              </a:rPr>
            </a:br>
            <a:br>
              <a:rPr lang="en-GB" sz="4000" b="1" dirty="0">
                <a:latin typeface="+mn-lt"/>
              </a:rPr>
            </a:br>
            <a:endParaRPr lang="en-GB" sz="4000" b="1" dirty="0">
              <a:latin typeface="+mn-l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022C66-B52B-4854-B1D6-EEFDDBCC49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142058"/>
              </p:ext>
            </p:extLst>
          </p:nvPr>
        </p:nvGraphicFramePr>
        <p:xfrm>
          <a:off x="838199" y="296884"/>
          <a:ext cx="7334251" cy="6234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1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05AF-6CA4-435F-98AA-B7B3EA6E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Redmond’s Findings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F6B0B37-B349-42F1-B053-0680FC8433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92897"/>
              </p:ext>
            </p:extLst>
          </p:nvPr>
        </p:nvGraphicFramePr>
        <p:xfrm>
          <a:off x="838200" y="1476374"/>
          <a:ext cx="9525000" cy="513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28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C6E540-F64C-4A93-9692-D8257BC6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1041521"/>
            <a:ext cx="3229803" cy="4468733"/>
          </a:xfrm>
        </p:spPr>
        <p:txBody>
          <a:bodyPr>
            <a:normAutofit fontScale="90000"/>
          </a:bodyPr>
          <a:lstStyle/>
          <a:p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IRSPM 2021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“Local Audit and the Redmond Review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in England”.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r>
              <a:rPr lang="en-GB" sz="3600" b="1" dirty="0">
                <a:solidFill>
                  <a:srgbClr val="FFFFFF"/>
                </a:solidFill>
                <a:latin typeface="+mn-lt"/>
              </a:rPr>
              <a:t> </a:t>
            </a: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br>
              <a:rPr lang="en-GB" sz="3600" b="1" dirty="0">
                <a:solidFill>
                  <a:srgbClr val="FFFFFF"/>
                </a:solidFill>
                <a:latin typeface="+mn-lt"/>
              </a:rPr>
            </a:br>
            <a:endParaRPr lang="en-GB" sz="36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7F986-8AF0-451A-8250-B8D86C491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520" y="563918"/>
            <a:ext cx="6708408" cy="58431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/>
              <a:t>Examined the Redmond Review’s initial Call for Views and the </a:t>
            </a:r>
            <a:r>
              <a:rPr lang="en-GB" sz="2400" b="1" dirty="0"/>
              <a:t>unanimity of responses </a:t>
            </a:r>
            <a:r>
              <a:rPr lang="en-GB" sz="2400" dirty="0"/>
              <a:t>from all key stakeholders </a:t>
            </a:r>
          </a:p>
          <a:p>
            <a:pPr marL="0" indent="0">
              <a:buNone/>
            </a:pPr>
            <a:endParaRPr lang="en-GB" sz="800" b="1" dirty="0"/>
          </a:p>
          <a:p>
            <a:pPr marL="0" indent="0">
              <a:buNone/>
            </a:pPr>
            <a:r>
              <a:rPr lang="en-GB" sz="2400" dirty="0"/>
              <a:t>The NAO (Supreme Audit Body) introduced parallel changes to </a:t>
            </a:r>
            <a:r>
              <a:rPr lang="en-GB" sz="2400" b="1" dirty="0"/>
              <a:t>Audit Practice Code </a:t>
            </a:r>
            <a:r>
              <a:rPr lang="en-GB" sz="2400" dirty="0"/>
              <a:t>in 2020</a:t>
            </a:r>
          </a:p>
          <a:p>
            <a:pPr marL="0" indent="0">
              <a:buNone/>
            </a:pPr>
            <a:endParaRPr lang="en-GB" sz="800" b="1" dirty="0"/>
          </a:p>
          <a:p>
            <a:pPr marL="0" indent="0">
              <a:buNone/>
            </a:pPr>
            <a:r>
              <a:rPr lang="en-GB" sz="2400" dirty="0"/>
              <a:t>The governments response to the reviews  recommendations which were all agreed (</a:t>
            </a:r>
            <a:r>
              <a:rPr lang="en-GB" sz="2400" b="1" dirty="0"/>
              <a:t>other than those around ‘system leadership</a:t>
            </a:r>
            <a:r>
              <a:rPr lang="en-GB" sz="2400" dirty="0"/>
              <a:t>’) 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400" dirty="0"/>
              <a:t>Announcement of </a:t>
            </a:r>
            <a:r>
              <a:rPr lang="en-GB" sz="2400" b="1" dirty="0"/>
              <a:t>new organisation to lead Private Sector Audit System </a:t>
            </a:r>
            <a:r>
              <a:rPr lang="en-GB" sz="2400" dirty="0"/>
              <a:t>the  “Audit Reporting and Governance Authority” (ARGA) </a:t>
            </a:r>
          </a:p>
        </p:txBody>
      </p:sp>
    </p:spTree>
    <p:extLst>
      <p:ext uri="{BB962C8B-B14F-4D97-AF65-F5344CB8AC3E}">
        <p14:creationId xmlns:p14="http://schemas.microsoft.com/office/powerpoint/2010/main" val="369768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7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DADCB-C583-4AAC-BFA6-626C7C4A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Outstanding issues as at IRSPM2021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4A86A1-3819-4C27-8E37-E387B25FAE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688280"/>
              </p:ext>
            </p:extLst>
          </p:nvPr>
        </p:nvGraphicFramePr>
        <p:xfrm>
          <a:off x="5075257" y="311449"/>
          <a:ext cx="6588423" cy="617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07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7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DADCB-C583-4AAC-BFA6-626C7C4A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dirty="0">
                <a:solidFill>
                  <a:srgbClr val="FFFFFF"/>
                </a:solidFill>
                <a:latin typeface="+mn-lt"/>
              </a:rPr>
              <a:t>What has happened s</a:t>
            </a:r>
            <a:r>
              <a:rPr lang="en-US" sz="37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ince IRSPM 2021?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4A86A1-3819-4C27-8E37-E387B25FAE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6081"/>
              </p:ext>
            </p:extLst>
          </p:nvPr>
        </p:nvGraphicFramePr>
        <p:xfrm>
          <a:off x="5075257" y="311449"/>
          <a:ext cx="6588423" cy="617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51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F75AF9-A3E9-4AC1-9BA5-0FD9BFA59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The enduring publicness of public audit</a:t>
            </a:r>
            <a:br>
              <a:rPr lang="en-GB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GB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br>
              <a:rPr lang="en-GB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</a:br>
            <a:r>
              <a:rPr lang="en-US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Methods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61929-6681-4122-8F86-81BDE0D9D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978708" y="640080"/>
            <a:ext cx="6525220" cy="51763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Adopted an exploratory and archival approach.</a:t>
            </a:r>
          </a:p>
          <a:p>
            <a:endParaRPr lang="en-US" sz="800" dirty="0"/>
          </a:p>
          <a:p>
            <a:r>
              <a:rPr lang="en-GB" sz="2400" dirty="0"/>
              <a:t>We drew on government legislation, ministerial speeches, parliamentary committee, audit, and other publicly available reports. </a:t>
            </a:r>
          </a:p>
          <a:p>
            <a:endParaRPr lang="en-GB" sz="800" dirty="0"/>
          </a:p>
          <a:p>
            <a:r>
              <a:rPr lang="en-GB" sz="2400" dirty="0"/>
              <a:t>We focused on the antecedents and evidence submitted to the Redmond Review, the Review itself, and the government’s response.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39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778AA-B97A-4A02-ABCB-C703480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250993"/>
            <a:ext cx="3201366" cy="2038471"/>
          </a:xfrm>
        </p:spPr>
        <p:txBody>
          <a:bodyPr anchor="b">
            <a:normAutofit fontScale="90000"/>
          </a:bodyPr>
          <a:lstStyle/>
          <a:p>
            <a:r>
              <a:rPr lang="en-GB" sz="3600" b="1" dirty="0">
                <a:solidFill>
                  <a:srgbClr val="FFFFFF"/>
                </a:solidFill>
                <a:latin typeface="+mn-lt"/>
              </a:rPr>
              <a:t>Accountability and Transparency and the Creation of Public Value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862E-CBC6-49AC-8703-10C74358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5" y="304800"/>
            <a:ext cx="6804561" cy="628904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Despite ministers explicitly ruling out of the re-creation of the Audit Commission and the UK’s renewed enthusiasm for NPM, privatisation and  and outsourcing to private companies we show  </a:t>
            </a:r>
            <a:r>
              <a:rPr lang="en-GB" sz="2400" b="1" dirty="0"/>
              <a:t>the government could not ignore the public interest, public value, and the need for oversight of public expenditure.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 look at the  </a:t>
            </a:r>
            <a:r>
              <a:rPr lang="en-GB" sz="2400" b="1" dirty="0"/>
              <a:t>accountability and transparency </a:t>
            </a:r>
            <a:r>
              <a:rPr lang="en-GB" sz="2400" dirty="0"/>
              <a:t>of the new public audit system proposed to assess whether the new system will achieve and </a:t>
            </a:r>
            <a:r>
              <a:rPr lang="en-GB" sz="2400" b="1" dirty="0"/>
              <a:t>optimise Public Value creation.</a:t>
            </a:r>
          </a:p>
        </p:txBody>
      </p:sp>
    </p:spTree>
    <p:extLst>
      <p:ext uri="{BB962C8B-B14F-4D97-AF65-F5344CB8AC3E}">
        <p14:creationId xmlns:p14="http://schemas.microsoft.com/office/powerpoint/2010/main" val="46649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778AA-B97A-4A02-ABCB-C703480D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1095703"/>
            <a:ext cx="3201366" cy="2019457"/>
          </a:xfrm>
        </p:spPr>
        <p:txBody>
          <a:bodyPr anchor="b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  <a:latin typeface="+mn-lt"/>
              </a:rPr>
              <a:t>The impact of COVID-19…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862E-CBC6-49AC-8703-10C74358F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005" y="304800"/>
            <a:ext cx="6804561" cy="6289040"/>
          </a:xfrm>
        </p:spPr>
        <p:txBody>
          <a:bodyPr anchor="ctr"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Audit provides an </a:t>
            </a:r>
            <a:r>
              <a:rPr lang="en-GB" sz="2400" b="1" dirty="0"/>
              <a:t>integral part of any accountability regime </a:t>
            </a:r>
            <a:r>
              <a:rPr lang="en-GB" sz="2400" dirty="0"/>
              <a:t>(public or private) because it certifies financial propriety. </a:t>
            </a:r>
          </a:p>
          <a:p>
            <a:endParaRPr lang="en-GB" sz="2400" dirty="0"/>
          </a:p>
          <a:p>
            <a:r>
              <a:rPr lang="en-GB" sz="2400" dirty="0"/>
              <a:t>The scale of austerity cuts and reduced oversight of council spending since 2010 have raised </a:t>
            </a:r>
            <a:r>
              <a:rPr lang="en-GB" sz="2400" b="1" dirty="0"/>
              <a:t>concerns about the capacity, capability and ambition of  English councils to create public value </a:t>
            </a:r>
            <a:r>
              <a:rPr lang="en-GB" sz="2400" dirty="0"/>
              <a:t>when delivering their services.</a:t>
            </a:r>
          </a:p>
          <a:p>
            <a:endParaRPr lang="en-GB" sz="800" dirty="0"/>
          </a:p>
          <a:p>
            <a:r>
              <a:rPr lang="en-GB" sz="2400" dirty="0"/>
              <a:t>Even though NPM made something of a comeback in English local government, COVID-19 highlighted how the </a:t>
            </a:r>
            <a:r>
              <a:rPr lang="en-GB" sz="2400" b="1" dirty="0"/>
              <a:t>concepts  of public interest, public value and public values,  continues to underpin public health, the emergency services  and the delivery of many other services in the UK</a:t>
            </a:r>
            <a:r>
              <a:rPr lang="en-GB" sz="2400" dirty="0"/>
              <a:t>.</a:t>
            </a:r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685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25th Annual IRSPM Conference              19th-22nd  April 2021  Facing the future: Evolving social-political-administrative relations and the future of administrative systems   Accounting and Accountability  Special Interest Group Panel P19  Changing social-political-administrative relations - exploring the role and facets of accounting and accountability from multiple perspectives </vt:lpstr>
      <vt:lpstr>Antecedents   Multiple problems and issues with Local Public Audit  </vt:lpstr>
      <vt:lpstr>Redmond’s Findings </vt:lpstr>
      <vt:lpstr>   IRSPM 2021    “Local Audit and the Redmond Review  in England”.      </vt:lpstr>
      <vt:lpstr>Outstanding issues as at IRSPM2021 </vt:lpstr>
      <vt:lpstr>What has happened since IRSPM 2021?</vt:lpstr>
      <vt:lpstr>The enduring publicness of public audit   Methods</vt:lpstr>
      <vt:lpstr>Accountability and Transparency and the Creation of Public Value </vt:lpstr>
      <vt:lpstr>The impact of COVID-19…</vt:lpstr>
      <vt:lpstr>Public Audit and (inadequate?) Public Assurance</vt:lpstr>
      <vt:lpstr>Will the new arrangement improve accountability and transparency? </vt:lpstr>
      <vt:lpstr>Could we see a new wave of interest in public value theory and practice.</vt:lpstr>
      <vt:lpstr>   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24th Annual IRSPM Conference,  Public Management, Governance, and Policy in Extraordinary Times: Challenges and Opportunities  20th - 23rd April 2021   Accounting and Accountability SIG Panel P26  “Accounting for extraordinary times – ensuring accountability in extraordinary times”</dc:title>
  <dc:creator>Murphy, Peter</dc:creator>
  <cp:lastModifiedBy>Sullivan, Linda</cp:lastModifiedBy>
  <cp:revision>71</cp:revision>
  <dcterms:created xsi:type="dcterms:W3CDTF">2021-03-22T10:31:10Z</dcterms:created>
  <dcterms:modified xsi:type="dcterms:W3CDTF">2022-04-22T08:41:47Z</dcterms:modified>
</cp:coreProperties>
</file>