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7" r:id="rId5"/>
    <p:sldId id="327" r:id="rId6"/>
    <p:sldId id="288" r:id="rId7"/>
    <p:sldId id="304" r:id="rId8"/>
    <p:sldId id="289" r:id="rId9"/>
    <p:sldId id="294" r:id="rId10"/>
    <p:sldId id="303" r:id="rId11"/>
    <p:sldId id="316" r:id="rId12"/>
    <p:sldId id="292" r:id="rId13"/>
    <p:sldId id="293" r:id="rId14"/>
    <p:sldId id="300" r:id="rId15"/>
    <p:sldId id="325" r:id="rId16"/>
    <p:sldId id="317" r:id="rId17"/>
    <p:sldId id="318" r:id="rId18"/>
    <p:sldId id="319" r:id="rId19"/>
    <p:sldId id="320" r:id="rId20"/>
    <p:sldId id="321" r:id="rId21"/>
    <p:sldId id="290" r:id="rId22"/>
    <p:sldId id="291" r:id="rId23"/>
    <p:sldId id="299" r:id="rId24"/>
    <p:sldId id="326" r:id="rId25"/>
    <p:sldId id="322" r:id="rId26"/>
    <p:sldId id="323" r:id="rId27"/>
    <p:sldId id="324" r:id="rId28"/>
    <p:sldId id="3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B5B0AC"/>
    <a:srgbClr val="6F6258"/>
    <a:srgbClr val="E5E5E5"/>
    <a:srgbClr val="EC6D86"/>
    <a:srgbClr val="E6005B"/>
    <a:srgbClr val="9E043D"/>
    <a:srgbClr val="BB3F07"/>
    <a:srgbClr val="C7D533"/>
    <a:srgbClr val="821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7"/>
    <p:restoredTop sz="94711"/>
  </p:normalViewPr>
  <p:slideViewPr>
    <p:cSldViewPr snapToGrid="0" snapToObjects="1">
      <p:cViewPr varScale="1">
        <p:scale>
          <a:sx n="81" d="100"/>
          <a:sy n="81" d="100"/>
        </p:scale>
        <p:origin x="514" y="6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26/09/2022</a:t>
            </a:fld>
            <a:endParaRPr lang="en-US" dirty="0"/>
          </a:p>
        </p:txBody>
      </p:sp>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4907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6102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34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2616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26/09/2022</a:t>
            </a:fld>
            <a:endParaRPr lang="en-US" dirty="0"/>
          </a:p>
        </p:txBody>
      </p:sp>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72683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27260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247624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36996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1795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87120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65962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343949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26/09/2022</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9" r:id="rId16"/>
    <p:sldLayoutId id="2147483662" r:id="rId17"/>
    <p:sldLayoutId id="2147483667" r:id="rId18"/>
    <p:sldLayoutId id="2147483663" r:id="rId19"/>
    <p:sldLayoutId id="2147483661" r:id="rId20"/>
    <p:sldLayoutId id="2147483668" r:id="rId21"/>
    <p:sldLayoutId id="2147483660" r:id="rId22"/>
    <p:sldLayoutId id="2147483687" r:id="rId23"/>
    <p:sldLayoutId id="2147483688" r:id="rId24"/>
    <p:sldLayoutId id="2147483689" r:id="rId25"/>
    <p:sldLayoutId id="2147483685" r:id="rId26"/>
    <p:sldLayoutId id="2147483658" r:id="rId27"/>
    <p:sldLayoutId id="2147483686" r:id="rId28"/>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7C1C-DC5E-464D-8E5D-9F1A86CDD66E}"/>
              </a:ext>
            </a:extLst>
          </p:cNvPr>
          <p:cNvSpPr>
            <a:spLocks noGrp="1"/>
          </p:cNvSpPr>
          <p:nvPr>
            <p:ph type="ctrTitle"/>
          </p:nvPr>
        </p:nvSpPr>
        <p:spPr/>
        <p:txBody>
          <a:bodyPr/>
          <a:lstStyle/>
          <a:p>
            <a:r>
              <a:rPr lang="en-US" dirty="0"/>
              <a:t>REF 2021</a:t>
            </a:r>
          </a:p>
        </p:txBody>
      </p:sp>
      <p:sp>
        <p:nvSpPr>
          <p:cNvPr id="3" name="Subtitle 2">
            <a:extLst>
              <a:ext uri="{FF2B5EF4-FFF2-40B4-BE49-F238E27FC236}">
                <a16:creationId xmlns:a16="http://schemas.microsoft.com/office/drawing/2014/main" id="{2C77A979-F57A-8144-9955-D74341C388EF}"/>
              </a:ext>
            </a:extLst>
          </p:cNvPr>
          <p:cNvSpPr>
            <a:spLocks noGrp="1"/>
          </p:cNvSpPr>
          <p:nvPr>
            <p:ph type="subTitle" idx="1"/>
          </p:nvPr>
        </p:nvSpPr>
        <p:spPr>
          <a:xfrm>
            <a:off x="442912" y="4015577"/>
            <a:ext cx="11306175" cy="1390309"/>
          </a:xfrm>
        </p:spPr>
        <p:txBody>
          <a:bodyPr>
            <a:normAutofit fontScale="85000" lnSpcReduction="20000"/>
          </a:bodyPr>
          <a:lstStyle/>
          <a:p>
            <a:r>
              <a:rPr lang="en-US" dirty="0">
                <a:solidFill>
                  <a:schemeClr val="bg1"/>
                </a:solidFill>
              </a:rPr>
              <a:t>Lessons to be learned for EHBS (and NBS)</a:t>
            </a:r>
          </a:p>
          <a:p>
            <a:endParaRPr lang="en-US" dirty="0">
              <a:solidFill>
                <a:schemeClr val="bg1"/>
              </a:solidFill>
            </a:endParaRPr>
          </a:p>
          <a:p>
            <a:r>
              <a:rPr lang="en-US" dirty="0">
                <a:solidFill>
                  <a:schemeClr val="bg1"/>
                </a:solidFill>
              </a:rPr>
              <a:t> </a:t>
            </a:r>
            <a:r>
              <a:rPr lang="en-US">
                <a:solidFill>
                  <a:schemeClr val="bg1"/>
                </a:solidFill>
              </a:rPr>
              <a:t>Pete Murphy</a:t>
            </a:r>
            <a:endParaRPr lang="en-US" dirty="0">
              <a:solidFill>
                <a:schemeClr val="bg1"/>
              </a:solidFill>
            </a:endParaRPr>
          </a:p>
        </p:txBody>
      </p:sp>
      <p:sp>
        <p:nvSpPr>
          <p:cNvPr id="4" name="Date Placeholder 3">
            <a:extLst>
              <a:ext uri="{FF2B5EF4-FFF2-40B4-BE49-F238E27FC236}">
                <a16:creationId xmlns:a16="http://schemas.microsoft.com/office/drawing/2014/main" id="{813A04FD-1A18-E449-AAAD-5FC79BD61DFF}"/>
              </a:ext>
            </a:extLst>
          </p:cNvPr>
          <p:cNvSpPr>
            <a:spLocks noGrp="1"/>
          </p:cNvSpPr>
          <p:nvPr>
            <p:ph type="dt" sz="half" idx="10"/>
          </p:nvPr>
        </p:nvSpPr>
        <p:spPr/>
        <p:txBody>
          <a:bodyPr/>
          <a:lstStyle/>
          <a:p>
            <a:fld id="{197342E9-89D0-D246-B0E5-635614E13D75}" type="datetime1">
              <a:rPr lang="en-GB" smtClean="0"/>
              <a:pPr/>
              <a:t>26/09/2022</a:t>
            </a:fld>
            <a:endParaRPr lang="en-US" dirty="0"/>
          </a:p>
        </p:txBody>
      </p:sp>
    </p:spTree>
    <p:extLst>
      <p:ext uri="{BB962C8B-B14F-4D97-AF65-F5344CB8AC3E}">
        <p14:creationId xmlns:p14="http://schemas.microsoft.com/office/powerpoint/2010/main" val="171647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p:txBody>
          <a:bodyPr>
            <a:normAutofit fontScale="77500" lnSpcReduction="20000"/>
          </a:bodyPr>
          <a:lstStyle/>
          <a:p>
            <a:r>
              <a:rPr lang="en-GB" sz="2700" dirty="0">
                <a:latin typeface="+mj-lt"/>
              </a:rPr>
              <a:t>Generally, </a:t>
            </a:r>
            <a:r>
              <a:rPr lang="en-GB" sz="2700" b="1" dirty="0">
                <a:latin typeface="+mj-lt"/>
              </a:rPr>
              <a:t>bigger environments tend to do better </a:t>
            </a:r>
            <a:r>
              <a:rPr lang="en-GB" sz="2700" dirty="0">
                <a:latin typeface="+mj-lt"/>
              </a:rPr>
              <a:t>because they have more activity, in terms of both breadth and depth, to showcase. </a:t>
            </a:r>
          </a:p>
          <a:p>
            <a:endParaRPr lang="en-GB" sz="900" dirty="0">
              <a:latin typeface="+mj-lt"/>
            </a:endParaRPr>
          </a:p>
          <a:p>
            <a:r>
              <a:rPr lang="en-GB" sz="2700" dirty="0">
                <a:solidFill>
                  <a:srgbClr val="000000"/>
                </a:solidFill>
                <a:effectLst/>
                <a:latin typeface="+mj-lt"/>
                <a:ea typeface="Times New Roman" panose="02020603050405020304" pitchFamily="18" charset="0"/>
              </a:rPr>
              <a:t>Standard data for environment had a significant role in assessing environment statements and research culture in units. </a:t>
            </a:r>
            <a:r>
              <a:rPr lang="en-GB" sz="2700" b="1" dirty="0">
                <a:solidFill>
                  <a:srgbClr val="000000"/>
                </a:solidFill>
                <a:effectLst/>
                <a:latin typeface="+mj-lt"/>
                <a:ea typeface="Times New Roman" panose="02020603050405020304" pitchFamily="18" charset="0"/>
              </a:rPr>
              <a:t>Sector averages across the REF period </a:t>
            </a:r>
            <a:r>
              <a:rPr lang="en-GB" sz="2700" dirty="0">
                <a:solidFill>
                  <a:srgbClr val="000000"/>
                </a:solidFill>
                <a:effectLst/>
                <a:latin typeface="+mj-lt"/>
                <a:ea typeface="Times New Roman" panose="02020603050405020304" pitchFamily="18" charset="0"/>
              </a:rPr>
              <a:t>were used when assessing performance of units.</a:t>
            </a:r>
          </a:p>
          <a:p>
            <a:pPr marL="0" indent="0">
              <a:buNone/>
            </a:pPr>
            <a:endParaRPr lang="en-GB" sz="1000" dirty="0">
              <a:effectLst/>
              <a:latin typeface="+mj-lt"/>
              <a:ea typeface="Yu Gothic" panose="020B0400000000000000" pitchFamily="34" charset="-128"/>
            </a:endParaRPr>
          </a:p>
          <a:p>
            <a:r>
              <a:rPr lang="en-GB" sz="2700" dirty="0">
                <a:solidFill>
                  <a:srgbClr val="000000"/>
                </a:solidFill>
                <a:effectLst/>
                <a:latin typeface="+mj-lt"/>
                <a:ea typeface="Times New Roman" panose="02020603050405020304" pitchFamily="18" charset="0"/>
              </a:rPr>
              <a:t>Reflection of </a:t>
            </a:r>
            <a:r>
              <a:rPr lang="en-GB" sz="2700" b="1" dirty="0">
                <a:solidFill>
                  <a:srgbClr val="000000"/>
                </a:solidFill>
                <a:effectLst/>
                <a:latin typeface="+mj-lt"/>
                <a:ea typeface="Times New Roman" panose="02020603050405020304" pitchFamily="18" charset="0"/>
              </a:rPr>
              <a:t>REF14 environment statements </a:t>
            </a:r>
            <a:r>
              <a:rPr lang="en-GB" sz="2700" dirty="0">
                <a:solidFill>
                  <a:srgbClr val="000000"/>
                </a:solidFill>
                <a:effectLst/>
                <a:latin typeface="+mj-lt"/>
                <a:ea typeface="Times New Roman" panose="02020603050405020304" pitchFamily="18" charset="0"/>
              </a:rPr>
              <a:t>was considered by sub-panel as much as the future strategies provided in the submissions.</a:t>
            </a:r>
          </a:p>
          <a:p>
            <a:pPr marL="0" indent="0">
              <a:buNone/>
            </a:pPr>
            <a:endParaRPr lang="en-GB" sz="1100" dirty="0">
              <a:effectLst/>
              <a:latin typeface="+mj-lt"/>
              <a:ea typeface="Yu Gothic" panose="020B0400000000000000" pitchFamily="34" charset="-128"/>
            </a:endParaRPr>
          </a:p>
          <a:p>
            <a:r>
              <a:rPr lang="en-GB" sz="2700" dirty="0">
                <a:solidFill>
                  <a:srgbClr val="000000"/>
                </a:solidFill>
                <a:effectLst/>
                <a:latin typeface="+mj-lt"/>
                <a:ea typeface="Times New Roman" panose="02020603050405020304" pitchFamily="18" charset="0"/>
              </a:rPr>
              <a:t>Collaboration and contribution to the research base was an important element of environment assessment as it </a:t>
            </a:r>
            <a:r>
              <a:rPr lang="en-GB" sz="2700" b="1" dirty="0">
                <a:solidFill>
                  <a:srgbClr val="000000"/>
                </a:solidFill>
                <a:effectLst/>
                <a:latin typeface="+mj-lt"/>
                <a:ea typeface="Times New Roman" panose="02020603050405020304" pitchFamily="18" charset="0"/>
              </a:rPr>
              <a:t>demonstrated sector and international standing of units</a:t>
            </a:r>
            <a:r>
              <a:rPr lang="en-GB" sz="2700" dirty="0">
                <a:solidFill>
                  <a:srgbClr val="000000"/>
                </a:solidFill>
                <a:effectLst/>
                <a:latin typeface="+mj-lt"/>
                <a:ea typeface="Times New Roman" panose="02020603050405020304" pitchFamily="18" charset="0"/>
              </a:rPr>
              <a:t>.</a:t>
            </a:r>
            <a:endParaRPr lang="en-GB" sz="2700" dirty="0">
              <a:effectLst/>
              <a:latin typeface="+mj-lt"/>
              <a:ea typeface="Yu Gothic" panose="020B0400000000000000" pitchFamily="34" charset="-128"/>
            </a:endParaRPr>
          </a:p>
          <a:p>
            <a:endParaRPr lang="en-GB" dirty="0"/>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dirty="0"/>
              <a:t>Environment</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340656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p:txBody>
          <a:bodyPr>
            <a:normAutofit fontScale="85000" lnSpcReduction="10000"/>
          </a:bodyPr>
          <a:lstStyle/>
          <a:p>
            <a:r>
              <a:rPr lang="en-GB" dirty="0"/>
              <a:t>In order to show both sustainability and vitality, </a:t>
            </a:r>
            <a:r>
              <a:rPr lang="en-GB" b="1" dirty="0"/>
              <a:t>strong submissions used many more and much wider ranges of examples and evidence from their research and very consciously and specifically addressed all aspects of the criteria</a:t>
            </a:r>
            <a:r>
              <a:rPr lang="en-GB" dirty="0"/>
              <a:t>. Weaker submissions tended to use the same examples repeatedly in meeting different parts of the criteria – some also  tended to leave out or ignore ‘inconvenient’ criteria that they couldn’t provide evidence or examples against.</a:t>
            </a:r>
          </a:p>
          <a:p>
            <a:endParaRPr lang="en-GB" dirty="0"/>
          </a:p>
          <a:p>
            <a:r>
              <a:rPr lang="en-GB" dirty="0"/>
              <a:t>This aspect worked in favour of more traditional and established research intensive HEIs and against post 92s and newer HEIS e.g. income, degree completions and almost all </a:t>
            </a:r>
            <a:r>
              <a:rPr lang="en-GB" b="1" dirty="0"/>
              <a:t>data were averaged across the whole REF period rather than considering whether or how much improvement there had been between 2014 and 2021</a:t>
            </a:r>
            <a:r>
              <a:rPr lang="en-GB" dirty="0"/>
              <a:t>. </a:t>
            </a:r>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dirty="0"/>
              <a:t>Environment</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3568406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40ABB6-D281-A543-E463-2ABCA62CE889}"/>
              </a:ext>
            </a:extLst>
          </p:cNvPr>
          <p:cNvPicPr>
            <a:picLocks noGrp="1" noChangeAspect="1"/>
          </p:cNvPicPr>
          <p:nvPr>
            <p:ph sz="half" idx="1"/>
          </p:nvPr>
        </p:nvPicPr>
        <p:blipFill>
          <a:blip r:embed="rId2"/>
          <a:stretch>
            <a:fillRect/>
          </a:stretch>
        </p:blipFill>
        <p:spPr>
          <a:xfrm>
            <a:off x="1328468" y="1713781"/>
            <a:ext cx="7631502" cy="4215442"/>
          </a:xfrm>
          <a:prstGeom prst="rect">
            <a:avLst/>
          </a:prstGeom>
        </p:spPr>
      </p:pic>
      <p:sp>
        <p:nvSpPr>
          <p:cNvPr id="3" name="Title 2">
            <a:extLst>
              <a:ext uri="{FF2B5EF4-FFF2-40B4-BE49-F238E27FC236}">
                <a16:creationId xmlns:a16="http://schemas.microsoft.com/office/drawing/2014/main" id="{0D785C59-5177-51CB-19FD-2CBEB19C6DB2}"/>
              </a:ext>
            </a:extLst>
          </p:cNvPr>
          <p:cNvSpPr>
            <a:spLocks noGrp="1"/>
          </p:cNvSpPr>
          <p:nvPr>
            <p:ph type="title"/>
          </p:nvPr>
        </p:nvSpPr>
        <p:spPr/>
        <p:txBody>
          <a:bodyPr/>
          <a:lstStyle/>
          <a:p>
            <a:r>
              <a:rPr lang="en-GB" dirty="0"/>
              <a:t>EHBS</a:t>
            </a:r>
          </a:p>
        </p:txBody>
      </p:sp>
      <p:sp>
        <p:nvSpPr>
          <p:cNvPr id="4" name="Text Placeholder 3">
            <a:extLst>
              <a:ext uri="{FF2B5EF4-FFF2-40B4-BE49-F238E27FC236}">
                <a16:creationId xmlns:a16="http://schemas.microsoft.com/office/drawing/2014/main" id="{6925FF62-C774-8F63-CB57-BB354F149C6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54915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C011A-B523-4396-A65F-2E7F003F7C03}"/>
              </a:ext>
            </a:extLst>
          </p:cNvPr>
          <p:cNvSpPr>
            <a:spLocks noGrp="1"/>
          </p:cNvSpPr>
          <p:nvPr>
            <p:ph sz="half" idx="1"/>
          </p:nvPr>
        </p:nvSpPr>
        <p:spPr/>
        <p:txBody>
          <a:bodyPr>
            <a:normAutofit fontScale="85000" lnSpcReduction="20000"/>
          </a:bodyPr>
          <a:lstStyle/>
          <a:p>
            <a:r>
              <a:rPr lang="en-GB" dirty="0"/>
              <a:t>Very impressive – there was also a reasonably good balance between the 4 sections in terms of length but a little more variety in terms of quality</a:t>
            </a:r>
          </a:p>
          <a:p>
            <a:endParaRPr lang="en-GB" sz="800" dirty="0"/>
          </a:p>
          <a:p>
            <a:r>
              <a:rPr lang="en-GB" dirty="0"/>
              <a:t>Probably the best “First-REF” submission which you now need to develop into the step change it promises, and in REF2021 how you developed from the Future Research Strategy laid out in REF2014 was important</a:t>
            </a:r>
          </a:p>
          <a:p>
            <a:endParaRPr lang="en-GB" sz="900" dirty="0"/>
          </a:p>
          <a:p>
            <a:r>
              <a:rPr lang="en-GB" dirty="0"/>
              <a:t>EHBC predominantly “read the exam question” and generally followed the rules and guidance. The rules will change for REF2028 be as painstaking at addressing them</a:t>
            </a:r>
          </a:p>
          <a:p>
            <a:endParaRPr lang="en-GB" sz="900" dirty="0"/>
          </a:p>
          <a:p>
            <a:r>
              <a:rPr lang="en-GB" dirty="0"/>
              <a:t>EHBC were very good at portraying a robust, honest and realistic approach to your capacity and capabilities and your current situation in the organisational landscape of HEIs </a:t>
            </a:r>
          </a:p>
        </p:txBody>
      </p:sp>
      <p:sp>
        <p:nvSpPr>
          <p:cNvPr id="3" name="Title 2">
            <a:extLst>
              <a:ext uri="{FF2B5EF4-FFF2-40B4-BE49-F238E27FC236}">
                <a16:creationId xmlns:a16="http://schemas.microsoft.com/office/drawing/2014/main" id="{3532B8C1-0DE7-4FC1-B05E-D0257A65DF9E}"/>
              </a:ext>
            </a:extLst>
          </p:cNvPr>
          <p:cNvSpPr>
            <a:spLocks noGrp="1"/>
          </p:cNvSpPr>
          <p:nvPr>
            <p:ph type="title"/>
          </p:nvPr>
        </p:nvSpPr>
        <p:spPr/>
        <p:txBody>
          <a:bodyPr/>
          <a:lstStyle/>
          <a:p>
            <a:r>
              <a:rPr lang="en-GB" dirty="0"/>
              <a:t>Lessons for EHBC - general</a:t>
            </a:r>
          </a:p>
        </p:txBody>
      </p:sp>
      <p:sp>
        <p:nvSpPr>
          <p:cNvPr id="4" name="Text Placeholder 3">
            <a:extLst>
              <a:ext uri="{FF2B5EF4-FFF2-40B4-BE49-F238E27FC236}">
                <a16:creationId xmlns:a16="http://schemas.microsoft.com/office/drawing/2014/main" id="{3CFC88F8-60FA-4323-9CB5-57E7732CAB88}"/>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8798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224C63-1561-4F3C-9B77-94B30A6E553C}"/>
              </a:ext>
            </a:extLst>
          </p:cNvPr>
          <p:cNvSpPr>
            <a:spLocks noGrp="1"/>
          </p:cNvSpPr>
          <p:nvPr>
            <p:ph sz="half" idx="1"/>
          </p:nvPr>
        </p:nvSpPr>
        <p:spPr>
          <a:xfrm>
            <a:off x="442913" y="1989138"/>
            <a:ext cx="11306174" cy="4437650"/>
          </a:xfrm>
        </p:spPr>
        <p:txBody>
          <a:bodyPr>
            <a:normAutofit fontScale="85000" lnSpcReduction="20000"/>
          </a:bodyPr>
          <a:lstStyle/>
          <a:p>
            <a:r>
              <a:rPr lang="en-GB" b="1" dirty="0"/>
              <a:t>Very good at portraying growth and direction of travel (</a:t>
            </a:r>
            <a:r>
              <a:rPr lang="en-GB" dirty="0"/>
              <a:t>although REF measures performance across the whole REF period and used averages)</a:t>
            </a:r>
          </a:p>
          <a:p>
            <a:endParaRPr lang="en-GB" sz="900" dirty="0"/>
          </a:p>
          <a:p>
            <a:r>
              <a:rPr lang="en-GB" b="1" dirty="0"/>
              <a:t>Four research clusters/centres were a relatively high number </a:t>
            </a:r>
            <a:r>
              <a:rPr lang="en-GB" dirty="0"/>
              <a:t>for this size of submission – the challenge will be to show they all have critical mass</a:t>
            </a:r>
          </a:p>
          <a:p>
            <a:pPr marL="0" indent="0">
              <a:buNone/>
            </a:pPr>
            <a:endParaRPr lang="en-GB" dirty="0"/>
          </a:p>
          <a:p>
            <a:r>
              <a:rPr lang="en-GB" b="1" dirty="0"/>
              <a:t>Future Research Strategy</a:t>
            </a:r>
          </a:p>
          <a:p>
            <a:pPr lvl="1"/>
            <a:r>
              <a:rPr lang="en-GB" dirty="0"/>
              <a:t>Relatively weak and </a:t>
            </a:r>
            <a:r>
              <a:rPr lang="en-GB" b="1" dirty="0"/>
              <a:t>lacking in concrete evidence </a:t>
            </a:r>
            <a:r>
              <a:rPr lang="en-GB" dirty="0"/>
              <a:t>particularly quants and qual metrics (some good indications of future strategy in the overview section) </a:t>
            </a:r>
          </a:p>
          <a:p>
            <a:pPr lvl="1"/>
            <a:endParaRPr lang="en-GB" sz="1100" dirty="0"/>
          </a:p>
          <a:p>
            <a:pPr lvl="1"/>
            <a:r>
              <a:rPr lang="en-GB" dirty="0"/>
              <a:t>REF2021 looked at what was said in 2014 – panel were realistic knowing that things changed but took a view about how implementation had been – whatever you do </a:t>
            </a:r>
            <a:r>
              <a:rPr lang="en-GB" b="1" dirty="0"/>
              <a:t>don’t try and slavishly follow previous strategy but acknowledge the changes </a:t>
            </a:r>
          </a:p>
          <a:p>
            <a:pPr lvl="1"/>
            <a:endParaRPr lang="en-GB" sz="1100" dirty="0"/>
          </a:p>
          <a:p>
            <a:pPr lvl="1"/>
            <a:r>
              <a:rPr lang="en-GB" dirty="0"/>
              <a:t>Should be able </a:t>
            </a:r>
            <a:r>
              <a:rPr lang="en-GB" b="1" dirty="0"/>
              <a:t>to turn the vagueness into a positive in REF2028</a:t>
            </a:r>
            <a:r>
              <a:rPr lang="en-GB" dirty="0"/>
              <a:t> – similar there may be no Unit Environment Statement at next REF</a:t>
            </a:r>
          </a:p>
          <a:p>
            <a:endParaRPr lang="en-GB" dirty="0"/>
          </a:p>
        </p:txBody>
      </p:sp>
      <p:sp>
        <p:nvSpPr>
          <p:cNvPr id="3" name="Title 2">
            <a:extLst>
              <a:ext uri="{FF2B5EF4-FFF2-40B4-BE49-F238E27FC236}">
                <a16:creationId xmlns:a16="http://schemas.microsoft.com/office/drawing/2014/main" id="{5F950ADD-78E9-485A-98AA-FCF1BD17B7D8}"/>
              </a:ext>
            </a:extLst>
          </p:cNvPr>
          <p:cNvSpPr>
            <a:spLocks noGrp="1"/>
          </p:cNvSpPr>
          <p:nvPr>
            <p:ph type="title"/>
          </p:nvPr>
        </p:nvSpPr>
        <p:spPr/>
        <p:txBody>
          <a:bodyPr>
            <a:noAutofit/>
          </a:bodyPr>
          <a:lstStyle/>
          <a:p>
            <a:r>
              <a:rPr lang="en-GB" sz="3200" dirty="0"/>
              <a:t>Section 1: Unit context and Structure, research and impact strategy </a:t>
            </a:r>
          </a:p>
        </p:txBody>
      </p:sp>
      <p:sp>
        <p:nvSpPr>
          <p:cNvPr id="4" name="Text Placeholder 3">
            <a:extLst>
              <a:ext uri="{FF2B5EF4-FFF2-40B4-BE49-F238E27FC236}">
                <a16:creationId xmlns:a16="http://schemas.microsoft.com/office/drawing/2014/main" id="{1317B356-AEB3-4306-898D-E363464C12C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263560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C870C3-AB7D-4EF8-B8F8-2143749603B5}"/>
              </a:ext>
            </a:extLst>
          </p:cNvPr>
          <p:cNvSpPr>
            <a:spLocks noGrp="1"/>
          </p:cNvSpPr>
          <p:nvPr>
            <p:ph sz="half" idx="1"/>
          </p:nvPr>
        </p:nvSpPr>
        <p:spPr/>
        <p:txBody>
          <a:bodyPr>
            <a:normAutofit fontScale="92500"/>
          </a:bodyPr>
          <a:lstStyle/>
          <a:p>
            <a:r>
              <a:rPr lang="en-GB" b="1" dirty="0"/>
              <a:t>Staffing Strategy and Staff Development </a:t>
            </a:r>
            <a:r>
              <a:rPr lang="en-GB" dirty="0"/>
              <a:t>– what you are doing and what you are trying to do (if the institution and its leadership mean it)  is excellent but the numbers are very low and you don’t get the sense of coherence or systematic infrastructure and support that is embedded in a new research culture developing at EHBS</a:t>
            </a:r>
          </a:p>
          <a:p>
            <a:endParaRPr lang="en-GB" sz="900" dirty="0"/>
          </a:p>
          <a:p>
            <a:r>
              <a:rPr lang="en-GB" dirty="0"/>
              <a:t>EDI section is short but relatively good and but </a:t>
            </a:r>
            <a:r>
              <a:rPr lang="en-GB" b="1" dirty="0"/>
              <a:t>lacking in detail and numbers </a:t>
            </a:r>
            <a:r>
              <a:rPr lang="en-GB" dirty="0"/>
              <a:t>and light on </a:t>
            </a:r>
            <a:r>
              <a:rPr lang="en-GB" b="1" dirty="0"/>
              <a:t>BAME issues </a:t>
            </a:r>
            <a:r>
              <a:rPr lang="en-GB" dirty="0"/>
              <a:t>– needed more detail and to cover all EDI issues</a:t>
            </a:r>
          </a:p>
          <a:p>
            <a:endParaRPr lang="en-GB" sz="900" dirty="0"/>
          </a:p>
          <a:p>
            <a:r>
              <a:rPr lang="en-GB" b="1" dirty="0"/>
              <a:t>PDR numbers </a:t>
            </a:r>
            <a:r>
              <a:rPr lang="en-GB" dirty="0"/>
              <a:t>expose the reality of the overall research mass at EHBS</a:t>
            </a:r>
          </a:p>
          <a:p>
            <a:endParaRPr lang="en-GB" dirty="0"/>
          </a:p>
        </p:txBody>
      </p:sp>
      <p:sp>
        <p:nvSpPr>
          <p:cNvPr id="3" name="Title 2">
            <a:extLst>
              <a:ext uri="{FF2B5EF4-FFF2-40B4-BE49-F238E27FC236}">
                <a16:creationId xmlns:a16="http://schemas.microsoft.com/office/drawing/2014/main" id="{82745067-7991-4C4A-87D0-0F32EDCC2988}"/>
              </a:ext>
            </a:extLst>
          </p:cNvPr>
          <p:cNvSpPr>
            <a:spLocks noGrp="1"/>
          </p:cNvSpPr>
          <p:nvPr>
            <p:ph type="title"/>
          </p:nvPr>
        </p:nvSpPr>
        <p:spPr/>
        <p:txBody>
          <a:bodyPr>
            <a:normAutofit/>
          </a:bodyPr>
          <a:lstStyle/>
          <a:p>
            <a:r>
              <a:rPr lang="en-GB" sz="4000" dirty="0"/>
              <a:t>Section 2: People</a:t>
            </a:r>
          </a:p>
        </p:txBody>
      </p:sp>
      <p:sp>
        <p:nvSpPr>
          <p:cNvPr id="4" name="Text Placeholder 3">
            <a:extLst>
              <a:ext uri="{FF2B5EF4-FFF2-40B4-BE49-F238E27FC236}">
                <a16:creationId xmlns:a16="http://schemas.microsoft.com/office/drawing/2014/main" id="{C457523E-5104-4D2A-ABAA-DE279C67926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738997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52992B-FA0B-4448-B782-4D7F4C6DC297}"/>
              </a:ext>
            </a:extLst>
          </p:cNvPr>
          <p:cNvSpPr>
            <a:spLocks noGrp="1"/>
          </p:cNvSpPr>
          <p:nvPr>
            <p:ph sz="half" idx="1"/>
          </p:nvPr>
        </p:nvSpPr>
        <p:spPr/>
        <p:txBody>
          <a:bodyPr/>
          <a:lstStyle/>
          <a:p>
            <a:r>
              <a:rPr lang="en-GB" dirty="0"/>
              <a:t>This was most </a:t>
            </a:r>
            <a:r>
              <a:rPr lang="en-GB" b="1" dirty="0"/>
              <a:t>unbalanced</a:t>
            </a:r>
            <a:r>
              <a:rPr lang="en-GB" dirty="0"/>
              <a:t> section </a:t>
            </a:r>
            <a:r>
              <a:rPr lang="en-GB" b="1" dirty="0"/>
              <a:t>particularly short on infrastructure and facilities </a:t>
            </a:r>
            <a:r>
              <a:rPr lang="en-GB" dirty="0"/>
              <a:t>it could usefully have been expanded and set in the context of university facilities as a whole.</a:t>
            </a:r>
          </a:p>
          <a:p>
            <a:endParaRPr lang="en-GB" dirty="0"/>
          </a:p>
          <a:p>
            <a:r>
              <a:rPr lang="en-GB" dirty="0"/>
              <a:t>You benefit from modern, small, interconnected, user-friendly, campus – easy to get people (internal and external) together, but it doesn’t get adequate coverage or mentions – elsewhere you mention library investment, IT investment etc a bit of a </a:t>
            </a:r>
            <a:r>
              <a:rPr lang="en-GB" b="1" dirty="0"/>
              <a:t>missed opportunity</a:t>
            </a:r>
            <a:r>
              <a:rPr lang="en-GB" dirty="0"/>
              <a:t>.</a:t>
            </a:r>
          </a:p>
          <a:p>
            <a:endParaRPr lang="en-GB" dirty="0"/>
          </a:p>
        </p:txBody>
      </p:sp>
      <p:sp>
        <p:nvSpPr>
          <p:cNvPr id="3" name="Title 2">
            <a:extLst>
              <a:ext uri="{FF2B5EF4-FFF2-40B4-BE49-F238E27FC236}">
                <a16:creationId xmlns:a16="http://schemas.microsoft.com/office/drawing/2014/main" id="{6E44AC8F-CE24-4ABD-8D72-04E912279FA1}"/>
              </a:ext>
            </a:extLst>
          </p:cNvPr>
          <p:cNvSpPr>
            <a:spLocks noGrp="1"/>
          </p:cNvSpPr>
          <p:nvPr>
            <p:ph type="title"/>
          </p:nvPr>
        </p:nvSpPr>
        <p:spPr/>
        <p:txBody>
          <a:bodyPr>
            <a:normAutofit/>
          </a:bodyPr>
          <a:lstStyle/>
          <a:p>
            <a:r>
              <a:rPr lang="en-GB" sz="3600" dirty="0"/>
              <a:t>Section 3: Income, Infrastructure and Facilities </a:t>
            </a:r>
          </a:p>
        </p:txBody>
      </p:sp>
      <p:sp>
        <p:nvSpPr>
          <p:cNvPr id="4" name="Text Placeholder 3">
            <a:extLst>
              <a:ext uri="{FF2B5EF4-FFF2-40B4-BE49-F238E27FC236}">
                <a16:creationId xmlns:a16="http://schemas.microsoft.com/office/drawing/2014/main" id="{587B7C60-AE66-4429-BBB9-D9F5593DF15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8164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51F015-EA3F-4559-808E-1A40B881734E}"/>
              </a:ext>
            </a:extLst>
          </p:cNvPr>
          <p:cNvSpPr>
            <a:spLocks noGrp="1"/>
          </p:cNvSpPr>
          <p:nvPr>
            <p:ph sz="half" idx="1"/>
          </p:nvPr>
        </p:nvSpPr>
        <p:spPr/>
        <p:txBody>
          <a:bodyPr/>
          <a:lstStyle/>
          <a:p>
            <a:r>
              <a:rPr lang="en-GB" dirty="0"/>
              <a:t>EHBS made the very best of the capacity and capabilities and the challenging strategic situation your research is in – unfortunately it was repeatedly talking in detail about the same individuals projects and initiatives - essentially because it had too in order to cover all questions!</a:t>
            </a:r>
          </a:p>
          <a:p>
            <a:endParaRPr lang="en-GB" dirty="0"/>
          </a:p>
          <a:p>
            <a:r>
              <a:rPr lang="en-GB" dirty="0"/>
              <a:t>2.	 Contrast this with a university I led on which submitted over 160 individuals, 10 impact studies and were careful not to mention individuals more than 2or 3 times – but they had the capacity to do that  </a:t>
            </a:r>
          </a:p>
          <a:p>
            <a:endParaRPr lang="en-GB" dirty="0"/>
          </a:p>
        </p:txBody>
      </p:sp>
      <p:sp>
        <p:nvSpPr>
          <p:cNvPr id="3" name="Title 2">
            <a:extLst>
              <a:ext uri="{FF2B5EF4-FFF2-40B4-BE49-F238E27FC236}">
                <a16:creationId xmlns:a16="http://schemas.microsoft.com/office/drawing/2014/main" id="{C2003AC8-41AB-430F-BC71-9C72CEB7AB96}"/>
              </a:ext>
            </a:extLst>
          </p:cNvPr>
          <p:cNvSpPr>
            <a:spLocks noGrp="1"/>
          </p:cNvSpPr>
          <p:nvPr>
            <p:ph type="title"/>
          </p:nvPr>
        </p:nvSpPr>
        <p:spPr/>
        <p:txBody>
          <a:bodyPr>
            <a:noAutofit/>
          </a:bodyPr>
          <a:lstStyle/>
          <a:p>
            <a:r>
              <a:rPr lang="en-GB" sz="3600" dirty="0"/>
              <a:t>Section 4: Collaboration and contribution to the research base, economy and society</a:t>
            </a:r>
          </a:p>
        </p:txBody>
      </p:sp>
      <p:sp>
        <p:nvSpPr>
          <p:cNvPr id="4" name="Text Placeholder 3">
            <a:extLst>
              <a:ext uri="{FF2B5EF4-FFF2-40B4-BE49-F238E27FC236}">
                <a16:creationId xmlns:a16="http://schemas.microsoft.com/office/drawing/2014/main" id="{397DCB68-64D6-4EB8-87EA-1E11BFD3A33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81745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a:xfrm>
            <a:off x="442913" y="1802083"/>
            <a:ext cx="11306174" cy="3895455"/>
          </a:xfrm>
        </p:spPr>
        <p:txBody>
          <a:bodyPr>
            <a:normAutofit fontScale="92500" lnSpcReduction="10000"/>
          </a:bodyPr>
          <a:lstStyle/>
          <a:p>
            <a:r>
              <a:rPr lang="en-GB" sz="2700" b="1" dirty="0"/>
              <a:t>It is really important that the eligibility of each case study is watertight </a:t>
            </a:r>
            <a:r>
              <a:rPr lang="en-GB" sz="2700" dirty="0"/>
              <a:t>e.g. by making clear that the underpinning research was undertaken by the submitting HEI, that the research and impact occurred within the stipulated timeframes and that the 2* quality threshold has been reached. </a:t>
            </a:r>
          </a:p>
          <a:p>
            <a:endParaRPr lang="en-GB" sz="900" dirty="0"/>
          </a:p>
          <a:p>
            <a:r>
              <a:rPr lang="en-GB" sz="2700" b="1" dirty="0"/>
              <a:t>The link between the underpinning research and impact claimed needs to be fairly direct and obvious </a:t>
            </a:r>
            <a:r>
              <a:rPr lang="en-GB" sz="2700" dirty="0"/>
              <a:t>(ask the question - if not for this research, would this impact have happened). </a:t>
            </a:r>
          </a:p>
          <a:p>
            <a:endParaRPr lang="en-GB" sz="900" dirty="0"/>
          </a:p>
          <a:p>
            <a:r>
              <a:rPr lang="en-GB" sz="2700" b="1" dirty="0"/>
              <a:t>Impact doesn’t have to be overly broad if it has sufficient depth</a:t>
            </a:r>
            <a:r>
              <a:rPr lang="en-GB" b="1" dirty="0"/>
              <a:t>. </a:t>
            </a:r>
            <a:r>
              <a:rPr lang="en-GB" dirty="0"/>
              <a:t>Localised impact is fine for submissions. </a:t>
            </a:r>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dirty="0"/>
              <a:t>Impact</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412524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p:txBody>
          <a:bodyPr>
            <a:normAutofit lnSpcReduction="10000"/>
          </a:bodyPr>
          <a:lstStyle/>
          <a:p>
            <a:r>
              <a:rPr lang="en-GB" b="1" dirty="0"/>
              <a:t>The quality and presentation of case studies was very variable. </a:t>
            </a:r>
            <a:r>
              <a:rPr lang="en-GB" dirty="0"/>
              <a:t>The overall 5 page limit was strictly applied but the indicative word limits were largely ignored, not least because submissions constantly put the ‘wrong’ information under different sections of the submission. The next criteria setting panels may well address and tighten this up in the next REF. </a:t>
            </a:r>
          </a:p>
          <a:p>
            <a:endParaRPr lang="en-GB" dirty="0"/>
          </a:p>
          <a:p>
            <a:r>
              <a:rPr lang="en-GB" dirty="0"/>
              <a:t>The use </a:t>
            </a:r>
            <a:r>
              <a:rPr lang="en-GB" b="1" dirty="0"/>
              <a:t>of specialist external impact assessors from practice added greatly to the rigour</a:t>
            </a:r>
            <a:r>
              <a:rPr lang="en-GB" dirty="0"/>
              <a:t> of the assessment but may have had the effect of depressing overall scores.</a:t>
            </a:r>
          </a:p>
          <a:p>
            <a:endParaRPr lang="en-GB" dirty="0"/>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dirty="0"/>
              <a:t>Impact</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46577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55A1ACCE-80F5-4295-52D1-9FEAF1C063EC}"/>
              </a:ext>
            </a:extLst>
          </p:cNvPr>
          <p:cNvGraphicFramePr>
            <a:graphicFrameLocks noGrp="1"/>
          </p:cNvGraphicFramePr>
          <p:nvPr>
            <p:ph sz="half" idx="1"/>
            <p:extLst>
              <p:ext uri="{D42A27DB-BD31-4B8C-83A1-F6EECF244321}">
                <p14:modId xmlns:p14="http://schemas.microsoft.com/office/powerpoint/2010/main" val="3878097908"/>
              </p:ext>
            </p:extLst>
          </p:nvPr>
        </p:nvGraphicFramePr>
        <p:xfrm>
          <a:off x="442913" y="1989137"/>
          <a:ext cx="11077787" cy="3272976"/>
        </p:xfrm>
        <a:graphic>
          <a:graphicData uri="http://schemas.openxmlformats.org/drawingml/2006/table">
            <a:tbl>
              <a:tblPr firstRow="1" bandRow="1">
                <a:tableStyleId>{5C22544A-7EE6-4342-B048-85BDC9FD1C3A}</a:tableStyleId>
              </a:tblPr>
              <a:tblGrid>
                <a:gridCol w="5004880">
                  <a:extLst>
                    <a:ext uri="{9D8B030D-6E8A-4147-A177-3AD203B41FA5}">
                      <a16:colId xmlns:a16="http://schemas.microsoft.com/office/drawing/2014/main" val="3610141021"/>
                    </a:ext>
                  </a:extLst>
                </a:gridCol>
                <a:gridCol w="3266536">
                  <a:extLst>
                    <a:ext uri="{9D8B030D-6E8A-4147-A177-3AD203B41FA5}">
                      <a16:colId xmlns:a16="http://schemas.microsoft.com/office/drawing/2014/main" val="2257180044"/>
                    </a:ext>
                  </a:extLst>
                </a:gridCol>
                <a:gridCol w="2806371">
                  <a:extLst>
                    <a:ext uri="{9D8B030D-6E8A-4147-A177-3AD203B41FA5}">
                      <a16:colId xmlns:a16="http://schemas.microsoft.com/office/drawing/2014/main" val="3904087927"/>
                    </a:ext>
                  </a:extLst>
                </a:gridCol>
              </a:tblGrid>
              <a:tr h="409122">
                <a:tc>
                  <a:txBody>
                    <a:bodyPr/>
                    <a:lstStyle/>
                    <a:p>
                      <a:endParaRPr lang="en-GB" dirty="0"/>
                    </a:p>
                  </a:txBody>
                  <a:tcPr/>
                </a:tc>
                <a:tc>
                  <a:txBody>
                    <a:bodyPr/>
                    <a:lstStyle/>
                    <a:p>
                      <a:pPr algn="ctr"/>
                      <a:r>
                        <a:rPr lang="en-GB" dirty="0"/>
                        <a:t>2014</a:t>
                      </a:r>
                    </a:p>
                  </a:txBody>
                  <a:tcPr/>
                </a:tc>
                <a:tc>
                  <a:txBody>
                    <a:bodyPr/>
                    <a:lstStyle/>
                    <a:p>
                      <a:pPr algn="ctr"/>
                      <a:r>
                        <a:rPr lang="en-GB" dirty="0"/>
                        <a:t>2021</a:t>
                      </a:r>
                    </a:p>
                  </a:txBody>
                  <a:tcPr/>
                </a:tc>
                <a:extLst>
                  <a:ext uri="{0D108BD9-81ED-4DB2-BD59-A6C34878D82A}">
                    <a16:rowId xmlns:a16="http://schemas.microsoft.com/office/drawing/2014/main" val="2250200256"/>
                  </a:ext>
                </a:extLst>
              </a:tr>
              <a:tr h="409122">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849008975"/>
                  </a:ext>
                </a:extLst>
              </a:tr>
              <a:tr h="409122">
                <a:tc>
                  <a:txBody>
                    <a:bodyPr/>
                    <a:lstStyle/>
                    <a:p>
                      <a:r>
                        <a:rPr lang="en-GB" dirty="0"/>
                        <a:t>Number of Submissions</a:t>
                      </a:r>
                    </a:p>
                  </a:txBody>
                  <a:tcPr/>
                </a:tc>
                <a:tc>
                  <a:txBody>
                    <a:bodyPr/>
                    <a:lstStyle/>
                    <a:p>
                      <a:r>
                        <a:rPr lang="en-GB" dirty="0"/>
                        <a:t>101</a:t>
                      </a:r>
                    </a:p>
                  </a:txBody>
                  <a:tcPr/>
                </a:tc>
                <a:tc>
                  <a:txBody>
                    <a:bodyPr/>
                    <a:lstStyle/>
                    <a:p>
                      <a:r>
                        <a:rPr lang="en-GB" dirty="0"/>
                        <a:t>108</a:t>
                      </a:r>
                    </a:p>
                  </a:txBody>
                  <a:tcPr/>
                </a:tc>
                <a:extLst>
                  <a:ext uri="{0D108BD9-81ED-4DB2-BD59-A6C34878D82A}">
                    <a16:rowId xmlns:a16="http://schemas.microsoft.com/office/drawing/2014/main" val="4030886790"/>
                  </a:ext>
                </a:extLst>
              </a:tr>
              <a:tr h="409122">
                <a:tc>
                  <a:txBody>
                    <a:bodyPr/>
                    <a:lstStyle/>
                    <a:p>
                      <a:r>
                        <a:rPr lang="en-GB" dirty="0"/>
                        <a:t>Category ‘A’ FTE staff submitted</a:t>
                      </a:r>
                    </a:p>
                  </a:txBody>
                  <a:tcPr/>
                </a:tc>
                <a:tc>
                  <a:txBody>
                    <a:bodyPr/>
                    <a:lstStyle/>
                    <a:p>
                      <a:r>
                        <a:rPr lang="en-GB" dirty="0"/>
                        <a:t>3,320</a:t>
                      </a:r>
                    </a:p>
                  </a:txBody>
                  <a:tcPr/>
                </a:tc>
                <a:tc>
                  <a:txBody>
                    <a:bodyPr/>
                    <a:lstStyle/>
                    <a:p>
                      <a:r>
                        <a:rPr lang="en-GB" dirty="0"/>
                        <a:t>6,633.5</a:t>
                      </a:r>
                    </a:p>
                  </a:txBody>
                  <a:tcPr/>
                </a:tc>
                <a:extLst>
                  <a:ext uri="{0D108BD9-81ED-4DB2-BD59-A6C34878D82A}">
                    <a16:rowId xmlns:a16="http://schemas.microsoft.com/office/drawing/2014/main" val="86212212"/>
                  </a:ext>
                </a:extLst>
              </a:tr>
              <a:tr h="409122">
                <a:tc>
                  <a:txBody>
                    <a:bodyPr/>
                    <a:lstStyle/>
                    <a:p>
                      <a:r>
                        <a:rPr lang="en-GB" dirty="0"/>
                        <a:t>Headcount of Category A and C staff submitted</a:t>
                      </a:r>
                    </a:p>
                  </a:txBody>
                  <a:tcPr/>
                </a:tc>
                <a:tc>
                  <a:txBody>
                    <a:bodyPr/>
                    <a:lstStyle/>
                    <a:p>
                      <a:r>
                        <a:rPr lang="en-GB" dirty="0"/>
                        <a:t>3602</a:t>
                      </a:r>
                    </a:p>
                  </a:txBody>
                  <a:tcPr/>
                </a:tc>
                <a:tc>
                  <a:txBody>
                    <a:bodyPr/>
                    <a:lstStyle/>
                    <a:p>
                      <a:r>
                        <a:rPr lang="en-GB" dirty="0"/>
                        <a:t>6995</a:t>
                      </a:r>
                    </a:p>
                  </a:txBody>
                  <a:tcPr/>
                </a:tc>
                <a:extLst>
                  <a:ext uri="{0D108BD9-81ED-4DB2-BD59-A6C34878D82A}">
                    <a16:rowId xmlns:a16="http://schemas.microsoft.com/office/drawing/2014/main" val="520673859"/>
                  </a:ext>
                </a:extLst>
              </a:tr>
              <a:tr h="409122">
                <a:tc>
                  <a:txBody>
                    <a:bodyPr/>
                    <a:lstStyle/>
                    <a:p>
                      <a:r>
                        <a:rPr lang="en-GB" dirty="0"/>
                        <a:t>Headcount of Early Career Researchers</a:t>
                      </a:r>
                    </a:p>
                  </a:txBody>
                  <a:tcPr/>
                </a:tc>
                <a:tc>
                  <a:txBody>
                    <a:bodyPr/>
                    <a:lstStyle/>
                    <a:p>
                      <a:r>
                        <a:rPr lang="en-GB" dirty="0"/>
                        <a:t>731</a:t>
                      </a:r>
                    </a:p>
                  </a:txBody>
                  <a:tcPr/>
                </a:tc>
                <a:tc>
                  <a:txBody>
                    <a:bodyPr/>
                    <a:lstStyle/>
                    <a:p>
                      <a:r>
                        <a:rPr lang="en-GB" dirty="0"/>
                        <a:t>1036</a:t>
                      </a:r>
                    </a:p>
                  </a:txBody>
                  <a:tcPr/>
                </a:tc>
                <a:extLst>
                  <a:ext uri="{0D108BD9-81ED-4DB2-BD59-A6C34878D82A}">
                    <a16:rowId xmlns:a16="http://schemas.microsoft.com/office/drawing/2014/main" val="2163642096"/>
                  </a:ext>
                </a:extLst>
              </a:tr>
              <a:tr h="409122">
                <a:tc>
                  <a:txBody>
                    <a:bodyPr/>
                    <a:lstStyle/>
                    <a:p>
                      <a:r>
                        <a:rPr lang="en-GB" dirty="0"/>
                        <a:t>Number of outputs </a:t>
                      </a:r>
                    </a:p>
                  </a:txBody>
                  <a:tcPr/>
                </a:tc>
                <a:tc>
                  <a:txBody>
                    <a:bodyPr/>
                    <a:lstStyle/>
                    <a:p>
                      <a:r>
                        <a:rPr lang="en-GB" dirty="0"/>
                        <a:t>12,204</a:t>
                      </a:r>
                    </a:p>
                  </a:txBody>
                  <a:tcPr/>
                </a:tc>
                <a:tc>
                  <a:txBody>
                    <a:bodyPr/>
                    <a:lstStyle/>
                    <a:p>
                      <a:r>
                        <a:rPr lang="en-GB" dirty="0"/>
                        <a:t>16,038</a:t>
                      </a:r>
                    </a:p>
                  </a:txBody>
                  <a:tcPr/>
                </a:tc>
                <a:extLst>
                  <a:ext uri="{0D108BD9-81ED-4DB2-BD59-A6C34878D82A}">
                    <a16:rowId xmlns:a16="http://schemas.microsoft.com/office/drawing/2014/main" val="755616632"/>
                  </a:ext>
                </a:extLst>
              </a:tr>
              <a:tr h="409122">
                <a:tc>
                  <a:txBody>
                    <a:bodyPr/>
                    <a:lstStyle/>
                    <a:p>
                      <a:r>
                        <a:rPr lang="en-GB" dirty="0"/>
                        <a:t>Number of case studies</a:t>
                      </a:r>
                    </a:p>
                  </a:txBody>
                  <a:tcPr/>
                </a:tc>
                <a:tc>
                  <a:txBody>
                    <a:bodyPr/>
                    <a:lstStyle/>
                    <a:p>
                      <a:r>
                        <a:rPr lang="en-GB" dirty="0"/>
                        <a:t>432</a:t>
                      </a:r>
                    </a:p>
                  </a:txBody>
                  <a:tcPr/>
                </a:tc>
                <a:tc>
                  <a:txBody>
                    <a:bodyPr/>
                    <a:lstStyle/>
                    <a:p>
                      <a:r>
                        <a:rPr lang="en-GB" dirty="0"/>
                        <a:t>539</a:t>
                      </a:r>
                    </a:p>
                  </a:txBody>
                  <a:tcPr/>
                </a:tc>
                <a:extLst>
                  <a:ext uri="{0D108BD9-81ED-4DB2-BD59-A6C34878D82A}">
                    <a16:rowId xmlns:a16="http://schemas.microsoft.com/office/drawing/2014/main" val="1558413932"/>
                  </a:ext>
                </a:extLst>
              </a:tr>
            </a:tbl>
          </a:graphicData>
        </a:graphic>
      </p:graphicFrame>
      <p:sp>
        <p:nvSpPr>
          <p:cNvPr id="3" name="Title 2">
            <a:extLst>
              <a:ext uri="{FF2B5EF4-FFF2-40B4-BE49-F238E27FC236}">
                <a16:creationId xmlns:a16="http://schemas.microsoft.com/office/drawing/2014/main" id="{5A31B874-FC0B-DAB4-CE3E-F904AA26E473}"/>
              </a:ext>
            </a:extLst>
          </p:cNvPr>
          <p:cNvSpPr>
            <a:spLocks noGrp="1"/>
          </p:cNvSpPr>
          <p:nvPr>
            <p:ph type="title"/>
          </p:nvPr>
        </p:nvSpPr>
        <p:spPr/>
        <p:txBody>
          <a:bodyPr/>
          <a:lstStyle/>
          <a:p>
            <a:r>
              <a:rPr lang="en-GB" dirty="0"/>
              <a:t>Overview of submissions 2014 and 2021</a:t>
            </a:r>
          </a:p>
        </p:txBody>
      </p:sp>
      <p:sp>
        <p:nvSpPr>
          <p:cNvPr id="4" name="Text Placeholder 3">
            <a:extLst>
              <a:ext uri="{FF2B5EF4-FFF2-40B4-BE49-F238E27FC236}">
                <a16:creationId xmlns:a16="http://schemas.microsoft.com/office/drawing/2014/main" id="{004A1472-7A73-CAB8-8417-F960F3CB3D8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51882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p:txBody>
          <a:bodyPr>
            <a:normAutofit fontScale="85000" lnSpcReduction="20000"/>
          </a:bodyPr>
          <a:lstStyle/>
          <a:p>
            <a:pPr marL="342900" lvl="0" indent="-342900">
              <a:buFont typeface="Symbol" panose="05050102010706020507" pitchFamily="18" charset="2"/>
              <a:buChar char=""/>
            </a:pPr>
            <a:r>
              <a:rPr lang="en-GB" b="1" dirty="0">
                <a:effectLst/>
                <a:latin typeface="+mj-lt"/>
                <a:ea typeface="Times New Roman" panose="02020603050405020304" pitchFamily="18" charset="0"/>
              </a:rPr>
              <a:t>It was relatively easy to detect impact case studies that had not been written by the research team </a:t>
            </a:r>
            <a:r>
              <a:rPr lang="en-GB" dirty="0">
                <a:effectLst/>
                <a:latin typeface="+mj-lt"/>
                <a:ea typeface="Times New Roman" panose="02020603050405020304" pitchFamily="18" charset="0"/>
              </a:rPr>
              <a:t>itself (e.g. especially when the lead author had left the institution before submission). As with all cases, these were assessed as submitted but it is likely they did not do justice to the research or its impact, in the overall score. </a:t>
            </a:r>
          </a:p>
          <a:p>
            <a:pPr marL="342900" lvl="0" indent="-342900">
              <a:buFont typeface="Symbol" panose="05050102010706020507" pitchFamily="18" charset="2"/>
              <a:buChar char=""/>
            </a:pPr>
            <a:endParaRPr lang="en-GB" dirty="0">
              <a:effectLst/>
              <a:latin typeface="+mj-lt"/>
              <a:ea typeface="Yu Gothic" panose="020B0400000000000000" pitchFamily="34" charset="-128"/>
            </a:endParaRPr>
          </a:p>
          <a:p>
            <a:pPr marL="342900" lvl="0" indent="-342900">
              <a:buFont typeface="Symbol" panose="05050102010706020507" pitchFamily="18" charset="2"/>
              <a:buChar char=""/>
            </a:pPr>
            <a:r>
              <a:rPr lang="en-GB" b="1" dirty="0">
                <a:effectLst/>
                <a:latin typeface="+mj-lt"/>
                <a:ea typeface="Times New Roman" panose="02020603050405020304" pitchFamily="18" charset="0"/>
              </a:rPr>
              <a:t>Case studies based on a long term body of work and/or series of related projects are becoming </a:t>
            </a:r>
            <a:r>
              <a:rPr lang="en-GB" b="1" dirty="0">
                <a:latin typeface="+mj-lt"/>
                <a:ea typeface="Times New Roman" panose="02020603050405020304" pitchFamily="18" charset="0"/>
              </a:rPr>
              <a:t>more common </a:t>
            </a:r>
            <a:r>
              <a:rPr lang="en-GB" b="1" dirty="0">
                <a:effectLst/>
                <a:latin typeface="+mj-lt"/>
                <a:ea typeface="Times New Roman" panose="02020603050405020304" pitchFamily="18" charset="0"/>
              </a:rPr>
              <a:t>and appear more robust </a:t>
            </a:r>
            <a:r>
              <a:rPr lang="en-GB" dirty="0">
                <a:effectLst/>
                <a:latin typeface="+mj-lt"/>
                <a:ea typeface="Times New Roman" panose="02020603050405020304" pitchFamily="18" charset="0"/>
              </a:rPr>
              <a:t>– with the numbers of individual case study based on a specific individual research project declining a little in popularity. </a:t>
            </a:r>
          </a:p>
          <a:p>
            <a:pPr marL="342900" lvl="0" indent="-342900">
              <a:buFont typeface="Symbol" panose="05050102010706020507" pitchFamily="18" charset="2"/>
              <a:buChar char=""/>
            </a:pPr>
            <a:endParaRPr lang="en-GB" dirty="0">
              <a:effectLst/>
              <a:latin typeface="+mj-lt"/>
              <a:ea typeface="Times New Roman" panose="02020603050405020304" pitchFamily="18" charset="0"/>
            </a:endParaRPr>
          </a:p>
          <a:p>
            <a:pPr marL="342900" lvl="0" indent="-342900">
              <a:buFont typeface="Symbol" panose="05050102010706020507" pitchFamily="18" charset="2"/>
              <a:buChar char=""/>
            </a:pPr>
            <a:r>
              <a:rPr lang="en-GB" dirty="0">
                <a:effectLst/>
                <a:latin typeface="+mj-lt"/>
                <a:ea typeface="Times New Roman" panose="02020603050405020304" pitchFamily="18" charset="0"/>
              </a:rPr>
              <a:t>However,</a:t>
            </a:r>
            <a:r>
              <a:rPr lang="en-GB" dirty="0">
                <a:latin typeface="+mj-lt"/>
                <a:ea typeface="Times New Roman" panose="02020603050405020304" pitchFamily="18" charset="0"/>
              </a:rPr>
              <a:t> when the </a:t>
            </a:r>
            <a:r>
              <a:rPr lang="en-GB" b="1" dirty="0">
                <a:effectLst/>
                <a:latin typeface="+mj-lt"/>
                <a:ea typeface="Times New Roman" panose="02020603050405020304" pitchFamily="18" charset="0"/>
              </a:rPr>
              <a:t>narrative was spread over too many individual projects </a:t>
            </a:r>
            <a:r>
              <a:rPr lang="en-GB" dirty="0">
                <a:latin typeface="+mj-lt"/>
                <a:ea typeface="Times New Roman" panose="02020603050405020304" pitchFamily="18" charset="0"/>
              </a:rPr>
              <a:t>it was obviously difficult </a:t>
            </a:r>
            <a:r>
              <a:rPr lang="en-GB" dirty="0">
                <a:effectLst/>
                <a:latin typeface="+mj-lt"/>
                <a:ea typeface="Times New Roman" panose="02020603050405020304" pitchFamily="18" charset="0"/>
              </a:rPr>
              <a:t>to do justice to them all, no matter how well they were related to each other. </a:t>
            </a:r>
            <a:endParaRPr lang="en-GB" dirty="0">
              <a:effectLst/>
              <a:latin typeface="+mj-lt"/>
              <a:ea typeface="Yu Gothic" panose="020B0400000000000000" pitchFamily="34" charset="-128"/>
            </a:endParaRPr>
          </a:p>
          <a:p>
            <a:endParaRPr lang="en-GB" dirty="0"/>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dirty="0"/>
              <a:t>Impact</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173393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40ABB6-D281-A543-E463-2ABCA62CE889}"/>
              </a:ext>
            </a:extLst>
          </p:cNvPr>
          <p:cNvPicPr>
            <a:picLocks noGrp="1" noChangeAspect="1"/>
          </p:cNvPicPr>
          <p:nvPr>
            <p:ph sz="half" idx="1"/>
          </p:nvPr>
        </p:nvPicPr>
        <p:blipFill>
          <a:blip r:embed="rId2"/>
          <a:stretch>
            <a:fillRect/>
          </a:stretch>
        </p:blipFill>
        <p:spPr>
          <a:xfrm>
            <a:off x="1328468" y="1713781"/>
            <a:ext cx="7631502" cy="4215442"/>
          </a:xfrm>
          <a:prstGeom prst="rect">
            <a:avLst/>
          </a:prstGeom>
        </p:spPr>
      </p:pic>
      <p:sp>
        <p:nvSpPr>
          <p:cNvPr id="3" name="Title 2">
            <a:extLst>
              <a:ext uri="{FF2B5EF4-FFF2-40B4-BE49-F238E27FC236}">
                <a16:creationId xmlns:a16="http://schemas.microsoft.com/office/drawing/2014/main" id="{0D785C59-5177-51CB-19FD-2CBEB19C6DB2}"/>
              </a:ext>
            </a:extLst>
          </p:cNvPr>
          <p:cNvSpPr>
            <a:spLocks noGrp="1"/>
          </p:cNvSpPr>
          <p:nvPr>
            <p:ph type="title"/>
          </p:nvPr>
        </p:nvSpPr>
        <p:spPr/>
        <p:txBody>
          <a:bodyPr/>
          <a:lstStyle/>
          <a:p>
            <a:r>
              <a:rPr lang="en-GB" dirty="0"/>
              <a:t>EHBS</a:t>
            </a:r>
          </a:p>
        </p:txBody>
      </p:sp>
      <p:sp>
        <p:nvSpPr>
          <p:cNvPr id="4" name="Text Placeholder 3">
            <a:extLst>
              <a:ext uri="{FF2B5EF4-FFF2-40B4-BE49-F238E27FC236}">
                <a16:creationId xmlns:a16="http://schemas.microsoft.com/office/drawing/2014/main" id="{6925FF62-C774-8F63-CB57-BB354F149C6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309171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3E6464-AA24-4C60-8DC3-88C625E151F1}"/>
              </a:ext>
            </a:extLst>
          </p:cNvPr>
          <p:cNvSpPr>
            <a:spLocks noGrp="1"/>
          </p:cNvSpPr>
          <p:nvPr>
            <p:ph sz="half" idx="1"/>
          </p:nvPr>
        </p:nvSpPr>
        <p:spPr/>
        <p:txBody>
          <a:bodyPr>
            <a:normAutofit fontScale="92500"/>
          </a:bodyPr>
          <a:lstStyle/>
          <a:p>
            <a:r>
              <a:rPr lang="en-GB" b="1" dirty="0"/>
              <a:t>Congratulations</a:t>
            </a:r>
            <a:r>
              <a:rPr lang="en-GB" dirty="0"/>
              <a:t> - the highest score of the EHBS results</a:t>
            </a:r>
          </a:p>
          <a:p>
            <a:pPr marL="0" indent="0">
              <a:buNone/>
            </a:pPr>
            <a:endParaRPr lang="en-GB" sz="900" dirty="0"/>
          </a:p>
          <a:p>
            <a:r>
              <a:rPr lang="en-GB" dirty="0"/>
              <a:t>REF2021 generally saw a shift from ICS being produced by </a:t>
            </a:r>
            <a:r>
              <a:rPr lang="en-GB" b="1" dirty="0"/>
              <a:t>individuals</a:t>
            </a:r>
            <a:r>
              <a:rPr lang="en-GB" dirty="0"/>
              <a:t> to those being produced by </a:t>
            </a:r>
            <a:r>
              <a:rPr lang="en-GB" b="1" dirty="0"/>
              <a:t>teams</a:t>
            </a:r>
            <a:r>
              <a:rPr lang="en-GB" dirty="0"/>
              <a:t> (and teams operating over 6-8 years) – assessors can only go on what is presented or submitted but ‘teams’ rather than individuals generally generated a positive impression in terms of size complexity significance and sustainability</a:t>
            </a:r>
          </a:p>
          <a:p>
            <a:endParaRPr lang="en-GB" sz="900" dirty="0"/>
          </a:p>
          <a:p>
            <a:r>
              <a:rPr lang="en-GB" dirty="0"/>
              <a:t>EHBS had no </a:t>
            </a:r>
            <a:r>
              <a:rPr lang="en-GB" b="1" dirty="0"/>
              <a:t>continuing ICS </a:t>
            </a:r>
            <a:r>
              <a:rPr lang="en-GB" dirty="0"/>
              <a:t>from REF2014 – but elsewhere continuing ICS scored very strongly and appear to be the basis for many potential REF2028 cases </a:t>
            </a:r>
          </a:p>
          <a:p>
            <a:endParaRPr lang="en-GB" dirty="0"/>
          </a:p>
        </p:txBody>
      </p:sp>
      <p:sp>
        <p:nvSpPr>
          <p:cNvPr id="3" name="Title 2">
            <a:extLst>
              <a:ext uri="{FF2B5EF4-FFF2-40B4-BE49-F238E27FC236}">
                <a16:creationId xmlns:a16="http://schemas.microsoft.com/office/drawing/2014/main" id="{0F2C60E1-4FA1-4FF3-9891-2DA479B29FEA}"/>
              </a:ext>
            </a:extLst>
          </p:cNvPr>
          <p:cNvSpPr>
            <a:spLocks noGrp="1"/>
          </p:cNvSpPr>
          <p:nvPr>
            <p:ph type="title"/>
          </p:nvPr>
        </p:nvSpPr>
        <p:spPr/>
        <p:txBody>
          <a:bodyPr/>
          <a:lstStyle/>
          <a:p>
            <a:r>
              <a:rPr lang="en-GB" dirty="0"/>
              <a:t>EHBC Impact case Studies</a:t>
            </a:r>
          </a:p>
        </p:txBody>
      </p:sp>
      <p:sp>
        <p:nvSpPr>
          <p:cNvPr id="4" name="Text Placeholder 3">
            <a:extLst>
              <a:ext uri="{FF2B5EF4-FFF2-40B4-BE49-F238E27FC236}">
                <a16:creationId xmlns:a16="http://schemas.microsoft.com/office/drawing/2014/main" id="{DEE19C78-FFD8-4EB5-930F-F6075E039AF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83337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48288E-8374-4275-B023-556E28C82595}"/>
              </a:ext>
            </a:extLst>
          </p:cNvPr>
          <p:cNvSpPr>
            <a:spLocks noGrp="1"/>
          </p:cNvSpPr>
          <p:nvPr>
            <p:ph sz="half" idx="1"/>
          </p:nvPr>
        </p:nvSpPr>
        <p:spPr/>
        <p:txBody>
          <a:bodyPr>
            <a:normAutofit lnSpcReduction="10000"/>
          </a:bodyPr>
          <a:lstStyle/>
          <a:p>
            <a:r>
              <a:rPr lang="en-GB" dirty="0"/>
              <a:t>EHBS stuck to 5-page limit but you abused the indicative word limits within the 5 pages we expect this to be tightened at REF2028 – in particular the summary (which was not indicative but was treated as such). EHBS retail case study had a notably good summary.</a:t>
            </a:r>
          </a:p>
          <a:p>
            <a:endParaRPr lang="en-GB" dirty="0"/>
          </a:p>
          <a:p>
            <a:r>
              <a:rPr lang="en-GB" dirty="0"/>
              <a:t>Overall, there was much improved layout for ICS generally and a move to a very consistent presentation of references and evidence. In these circumstances EHBS layout was a bit cramped and needed headings and the narrative better spaced.</a:t>
            </a:r>
          </a:p>
        </p:txBody>
      </p:sp>
      <p:sp>
        <p:nvSpPr>
          <p:cNvPr id="3" name="Title 2">
            <a:extLst>
              <a:ext uri="{FF2B5EF4-FFF2-40B4-BE49-F238E27FC236}">
                <a16:creationId xmlns:a16="http://schemas.microsoft.com/office/drawing/2014/main" id="{6763AFE9-EE98-4235-9309-1F83F9334001}"/>
              </a:ext>
            </a:extLst>
          </p:cNvPr>
          <p:cNvSpPr>
            <a:spLocks noGrp="1"/>
          </p:cNvSpPr>
          <p:nvPr>
            <p:ph type="title"/>
          </p:nvPr>
        </p:nvSpPr>
        <p:spPr/>
        <p:txBody>
          <a:bodyPr/>
          <a:lstStyle/>
          <a:p>
            <a:r>
              <a:rPr lang="en-GB" dirty="0"/>
              <a:t>EHBS Presentation</a:t>
            </a:r>
          </a:p>
        </p:txBody>
      </p:sp>
      <p:sp>
        <p:nvSpPr>
          <p:cNvPr id="4" name="Text Placeholder 3">
            <a:extLst>
              <a:ext uri="{FF2B5EF4-FFF2-40B4-BE49-F238E27FC236}">
                <a16:creationId xmlns:a16="http://schemas.microsoft.com/office/drawing/2014/main" id="{86D4DA2D-073C-4C7B-B84A-CD32B46D160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97376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CBED2B-7CB2-4381-99CF-07E749263D78}"/>
              </a:ext>
            </a:extLst>
          </p:cNvPr>
          <p:cNvSpPr>
            <a:spLocks noGrp="1"/>
          </p:cNvSpPr>
          <p:nvPr>
            <p:ph sz="half" idx="1"/>
          </p:nvPr>
        </p:nvSpPr>
        <p:spPr/>
        <p:txBody>
          <a:bodyPr>
            <a:normAutofit/>
          </a:bodyPr>
          <a:lstStyle/>
          <a:p>
            <a:r>
              <a:rPr lang="en-GB" dirty="0"/>
              <a:t>Section 5 Sources of Evidence (particularly testimonies) very variable and could have benefited from more explanation in both of the EHBS cases – Health ICS was good at linking them but I note it had too many sources </a:t>
            </a:r>
          </a:p>
          <a:p>
            <a:endParaRPr lang="en-GB" dirty="0"/>
          </a:p>
          <a:p>
            <a:r>
              <a:rPr lang="en-GB" dirty="0"/>
              <a:t>You benefitted from the practice of the panel looking to identify impacts in individual ICS and not penalising impacts claimed that were not then substantiated e.g. if 3 or 4 projects are presented in a case study and one is not justified – the ICS was judged on the impact of the remainder </a:t>
            </a:r>
          </a:p>
          <a:p>
            <a:endParaRPr lang="en-GB" dirty="0"/>
          </a:p>
        </p:txBody>
      </p:sp>
      <p:sp>
        <p:nvSpPr>
          <p:cNvPr id="3" name="Title 2">
            <a:extLst>
              <a:ext uri="{FF2B5EF4-FFF2-40B4-BE49-F238E27FC236}">
                <a16:creationId xmlns:a16="http://schemas.microsoft.com/office/drawing/2014/main" id="{D5B9519E-183C-4314-990E-2ABCDE8BFA79}"/>
              </a:ext>
            </a:extLst>
          </p:cNvPr>
          <p:cNvSpPr>
            <a:spLocks noGrp="1"/>
          </p:cNvSpPr>
          <p:nvPr>
            <p:ph type="title"/>
          </p:nvPr>
        </p:nvSpPr>
        <p:spPr/>
        <p:txBody>
          <a:bodyPr/>
          <a:lstStyle/>
          <a:p>
            <a:r>
              <a:rPr lang="en-GB" dirty="0"/>
              <a:t>EHBS</a:t>
            </a:r>
          </a:p>
        </p:txBody>
      </p:sp>
      <p:sp>
        <p:nvSpPr>
          <p:cNvPr id="4" name="Text Placeholder 3">
            <a:extLst>
              <a:ext uri="{FF2B5EF4-FFF2-40B4-BE49-F238E27FC236}">
                <a16:creationId xmlns:a16="http://schemas.microsoft.com/office/drawing/2014/main" id="{03047F05-1714-4DD5-B9CF-F315BA66A6D0}"/>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65453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3051E0-0EFA-42DD-92AA-45944B9EFEDA}"/>
              </a:ext>
            </a:extLst>
          </p:cNvPr>
          <p:cNvSpPr>
            <a:spLocks noGrp="1"/>
          </p:cNvSpPr>
          <p:nvPr>
            <p:ph type="title"/>
          </p:nvPr>
        </p:nvSpPr>
        <p:spPr>
          <a:xfrm>
            <a:off x="7464614" y="1783959"/>
            <a:ext cx="4087306" cy="2889114"/>
          </a:xfrm>
        </p:spPr>
        <p:txBody>
          <a:bodyPr vert="horz" lIns="91440" tIns="45720" rIns="91440" bIns="45720" rtlCol="0" anchor="b">
            <a:normAutofit/>
          </a:bodyPr>
          <a:lstStyle/>
          <a:p>
            <a:pPr>
              <a:lnSpc>
                <a:spcPct val="90000"/>
              </a:lnSpc>
            </a:pPr>
            <a:r>
              <a:rPr lang="en-US" sz="5400">
                <a:solidFill>
                  <a:schemeClr val="tx1"/>
                </a:solidFill>
                <a:latin typeface="+mj-lt"/>
                <a:cs typeface="+mj-cs"/>
              </a:rPr>
              <a:t>Questions</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79B2C3BC-F233-4716-9533-1DA60B734841}"/>
              </a:ext>
            </a:extLst>
          </p:cNvPr>
          <p:cNvPicPr>
            <a:picLocks noGrp="1" noChangeAspect="1"/>
          </p:cNvPicPr>
          <p:nvPr>
            <p:ph sz="half" idx="1"/>
          </p:nvPr>
        </p:nvPicPr>
        <p:blipFill rotWithShape="1">
          <a:blip r:embed="rId2"/>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Text Placeholder 3">
            <a:extLst>
              <a:ext uri="{FF2B5EF4-FFF2-40B4-BE49-F238E27FC236}">
                <a16:creationId xmlns:a16="http://schemas.microsoft.com/office/drawing/2014/main" id="{EA81051B-4DE7-487C-95D3-5F04C7D5A58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14934351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a:xfrm>
            <a:off x="442913" y="1989137"/>
            <a:ext cx="11306174" cy="3865397"/>
          </a:xfrm>
        </p:spPr>
        <p:txBody>
          <a:bodyPr>
            <a:normAutofit lnSpcReduction="10000"/>
          </a:bodyPr>
          <a:lstStyle/>
          <a:p>
            <a:r>
              <a:rPr lang="en-GB" sz="2400" b="1" dirty="0"/>
              <a:t>Whilst many outputs were assessed to be of the same or very similar quality, some elicited a range of quality assessments from sub-panel members</a:t>
            </a:r>
            <a:r>
              <a:rPr lang="en-GB" sz="2400" dirty="0"/>
              <a:t>. This  replicated what happened with the panel of external assessors NTU used in the internal and external NTU used prior to submission (i.e. external assessors sometimes disagreed to a degree of one grade point or more on the quality of outputs (specialists and generalists). Nb Quality Assure your Externals</a:t>
            </a:r>
          </a:p>
          <a:p>
            <a:endParaRPr lang="en-GB" dirty="0"/>
          </a:p>
          <a:p>
            <a:r>
              <a:rPr lang="en-GB" sz="2400" b="1" dirty="0"/>
              <a:t>External metrics and rankings were not consulted</a:t>
            </a:r>
            <a:r>
              <a:rPr lang="en-GB" sz="2400" dirty="0"/>
              <a:t>. ABS rankings are an issue but good (and not so good) research is found everywhere. In the main, sub-panel members tried to ignore where outputs were published. </a:t>
            </a:r>
          </a:p>
          <a:p>
            <a:endParaRPr lang="en-GB" dirty="0">
              <a:highlight>
                <a:srgbClr val="FFFF00"/>
              </a:highlight>
            </a:endParaRPr>
          </a:p>
          <a:p>
            <a:endParaRPr lang="en-GB" dirty="0"/>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dirty="0"/>
              <a:t>Outputs – General </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107203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a:xfrm>
            <a:off x="442913" y="1989138"/>
            <a:ext cx="11306174" cy="4068762"/>
          </a:xfrm>
        </p:spPr>
        <p:txBody>
          <a:bodyPr>
            <a:normAutofit fontScale="77500" lnSpcReduction="20000"/>
          </a:bodyPr>
          <a:lstStyle/>
          <a:p>
            <a:r>
              <a:rPr lang="en-GB" sz="2400" dirty="0"/>
              <a:t>There was overlap between outputs (methods, study design) is to be expected, and only </a:t>
            </a:r>
            <a:r>
              <a:rPr lang="en-GB" sz="2400" b="1" dirty="0"/>
              <a:t>significant overlap </a:t>
            </a:r>
            <a:r>
              <a:rPr lang="en-GB" sz="2400" dirty="0"/>
              <a:t>(e.g. a book which has one chapter also published more or less verbatim as a journal article) was penalised. More than one output from same data set or study is fine, as long as they don’t all say the same thing or the salami is sliced really thinly. </a:t>
            </a:r>
          </a:p>
          <a:p>
            <a:endParaRPr lang="en-GB" sz="900" dirty="0"/>
          </a:p>
          <a:p>
            <a:r>
              <a:rPr lang="en-GB" sz="2400" b="1" dirty="0"/>
              <a:t>A large data set on its own doesn’t make something 4* even if it rigorous </a:t>
            </a:r>
            <a:r>
              <a:rPr lang="en-GB" sz="2400" dirty="0"/>
              <a:t>– the research has also to be significant and original </a:t>
            </a:r>
          </a:p>
          <a:p>
            <a:endParaRPr lang="en-GB" sz="900" dirty="0"/>
          </a:p>
          <a:p>
            <a:r>
              <a:rPr lang="en-GB" sz="2400" b="1" dirty="0"/>
              <a:t>Output or journal quality indicators, </a:t>
            </a:r>
            <a:r>
              <a:rPr lang="en-GB" sz="2400" dirty="0"/>
              <a:t>e.g. rankings produced by independent bodies, were not provided to sub-panels and were not regularly mentioned in discussions on output quality– but we did get the journal names and everybody knew the ABS list.  .</a:t>
            </a:r>
          </a:p>
          <a:p>
            <a:endParaRPr lang="en-GB" sz="900" dirty="0"/>
          </a:p>
          <a:p>
            <a:r>
              <a:rPr lang="en-GB" sz="2400" dirty="0"/>
              <a:t> </a:t>
            </a:r>
            <a:r>
              <a:rPr lang="en-GB" sz="2400" b="1" dirty="0"/>
              <a:t>Peer reviewing </a:t>
            </a:r>
            <a:r>
              <a:rPr lang="en-GB" sz="2400" dirty="0"/>
              <a:t>an output and</a:t>
            </a:r>
            <a:r>
              <a:rPr lang="en-GB" sz="2400" b="1" dirty="0"/>
              <a:t> externally assessing an output are different.</a:t>
            </a:r>
            <a:r>
              <a:rPr lang="en-GB" sz="2400" dirty="0"/>
              <a:t> The difference between the two should be emphasised to those involved in the internal and external output review process. </a:t>
            </a:r>
          </a:p>
          <a:p>
            <a:endParaRPr lang="en-GB" dirty="0"/>
          </a:p>
          <a:p>
            <a:endParaRPr lang="en-GB" dirty="0">
              <a:highlight>
                <a:srgbClr val="FFFF00"/>
              </a:highlight>
            </a:endParaRPr>
          </a:p>
          <a:p>
            <a:endParaRPr lang="en-GB" dirty="0"/>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dirty="0"/>
              <a:t>Outputs – General </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402841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p:txBody>
          <a:bodyPr>
            <a:normAutofit fontScale="92500" lnSpcReduction="20000"/>
          </a:bodyPr>
          <a:lstStyle/>
          <a:p>
            <a:r>
              <a:rPr lang="en-GB" dirty="0"/>
              <a:t>Sub-panels took note of institutions’ cross-referral requests but </a:t>
            </a:r>
            <a:r>
              <a:rPr lang="en-GB" b="1" dirty="0"/>
              <a:t>decisions on which outputs to cross-refer were taken by individual sub-panels, irrespective of whether such requests had been made or not.</a:t>
            </a:r>
            <a:r>
              <a:rPr lang="en-GB" dirty="0"/>
              <a:t> While most cross-referral requests were normally accepted, a small number were declined in instances where the receiving sub-panel felt they fell outside its sphere of competence. </a:t>
            </a:r>
          </a:p>
          <a:p>
            <a:endParaRPr lang="en-GB" dirty="0"/>
          </a:p>
          <a:p>
            <a:r>
              <a:rPr lang="en-GB" dirty="0"/>
              <a:t>Outputs are assessed </a:t>
            </a:r>
            <a:r>
              <a:rPr lang="en-GB" b="1" dirty="0"/>
              <a:t>on their own merits and in their own terms</a:t>
            </a:r>
            <a:r>
              <a:rPr lang="en-GB" dirty="0"/>
              <a:t>, as research,  not as research in a particular field – and specifically, nothing is graded as 0 for not fitting the disciplinary area. Outputs submitted that don’t fit well into the UoA to which they are submitted are cross-referred. The advice provided by the sub-panel to which the cross-referral is made is usually taken, (although moderated as with all others).</a:t>
            </a:r>
          </a:p>
          <a:p>
            <a:endParaRPr lang="en-GB" dirty="0"/>
          </a:p>
          <a:p>
            <a:endParaRPr lang="en-GB" dirty="0"/>
          </a:p>
          <a:p>
            <a:endParaRPr lang="en-GB" dirty="0"/>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dirty="0"/>
              <a:t>Outputs – Cross-referral</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38530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p:txBody>
          <a:bodyPr>
            <a:normAutofit fontScale="85000" lnSpcReduction="10000"/>
          </a:bodyPr>
          <a:lstStyle/>
          <a:p>
            <a:r>
              <a:rPr lang="en-GB" sz="2800" b="1" dirty="0"/>
              <a:t>Any output type can get any grade </a:t>
            </a:r>
            <a:r>
              <a:rPr lang="en-GB" sz="2800" dirty="0"/>
              <a:t>– edited books can (very occasionally, if the editing itself is clearly ground-breaking) get 4*; monographs can get 1*. Reports to public or funding bodies can also score well.</a:t>
            </a:r>
          </a:p>
          <a:p>
            <a:endParaRPr lang="en-GB" sz="900" dirty="0"/>
          </a:p>
          <a:p>
            <a:r>
              <a:rPr lang="en-GB" sz="2800" dirty="0"/>
              <a:t>Outputs that were extensively taken from </a:t>
            </a:r>
            <a:r>
              <a:rPr lang="en-GB" sz="2800" b="1" dirty="0"/>
              <a:t>large-funded projects </a:t>
            </a:r>
            <a:r>
              <a:rPr lang="en-GB" sz="2800" dirty="0"/>
              <a:t>that did not sufficiently demonstrate originality, significance or rigour but focussed on project success were not considered to be strong examples of research.</a:t>
            </a:r>
          </a:p>
          <a:p>
            <a:endParaRPr lang="en-GB" sz="900" dirty="0"/>
          </a:p>
          <a:p>
            <a:r>
              <a:rPr lang="en-GB" sz="2800" dirty="0"/>
              <a:t>Likewise, outputs that were </a:t>
            </a:r>
            <a:r>
              <a:rPr lang="en-GB" sz="2800" b="1" dirty="0"/>
              <a:t>descriptive rather than critical were not regarded as good </a:t>
            </a:r>
            <a:r>
              <a:rPr lang="en-GB" sz="2800" dirty="0"/>
              <a:t>examples of research.</a:t>
            </a:r>
          </a:p>
          <a:p>
            <a:endParaRPr lang="en-GB" dirty="0"/>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dirty="0"/>
              <a:t>Outputs Types</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55563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a:xfrm>
            <a:off x="442913" y="1802083"/>
            <a:ext cx="11306174" cy="3895455"/>
          </a:xfrm>
        </p:spPr>
        <p:txBody>
          <a:bodyPr>
            <a:normAutofit fontScale="70000" lnSpcReduction="20000"/>
          </a:bodyPr>
          <a:lstStyle/>
          <a:p>
            <a:r>
              <a:rPr lang="en-GB" sz="2800" dirty="0"/>
              <a:t>In the round, </a:t>
            </a:r>
            <a:r>
              <a:rPr lang="en-GB" sz="2800" b="1" dirty="0"/>
              <a:t>books consistently scored well and were almost universally double weighted</a:t>
            </a:r>
            <a:r>
              <a:rPr lang="en-GB" sz="2800" dirty="0"/>
              <a:t>. </a:t>
            </a:r>
          </a:p>
          <a:p>
            <a:endParaRPr lang="en-GB" sz="1000" dirty="0"/>
          </a:p>
          <a:p>
            <a:r>
              <a:rPr lang="en-GB" sz="2800" dirty="0"/>
              <a:t>If ‘review papers’ are to be submitted to a future research assessment exercise it would be beneficial to include a 300-word statement, particularly where </a:t>
            </a:r>
            <a:r>
              <a:rPr lang="en-GB" sz="2800" b="1" dirty="0"/>
              <a:t>research methods used are less common in the sub-panel </a:t>
            </a:r>
            <a:r>
              <a:rPr lang="en-GB" sz="2800" dirty="0"/>
              <a:t>to which the output is being submitted. </a:t>
            </a:r>
          </a:p>
          <a:p>
            <a:endParaRPr lang="en-GB" sz="1000" dirty="0"/>
          </a:p>
          <a:p>
            <a:r>
              <a:rPr lang="en-GB" sz="2800" dirty="0"/>
              <a:t>The recent innovation of short form publication of books (strict word limit – with publication promised within 3 months of manuscript submission) – lent itself to the assessment criteria and they scored consistently well </a:t>
            </a:r>
          </a:p>
          <a:p>
            <a:endParaRPr lang="en-GB" sz="1100" dirty="0"/>
          </a:p>
          <a:p>
            <a:r>
              <a:rPr lang="en-GB" sz="2800" dirty="0"/>
              <a:t>Many adopted a common format with an introductory chapter on research context, background, justification and research gap followed by a conceptualisation/theory chapter followed by 2/3/4 chapters on applications to practice and a final discussion/conclusions chapter.</a:t>
            </a:r>
          </a:p>
          <a:p>
            <a:endParaRPr lang="en-GB" dirty="0"/>
          </a:p>
          <a:p>
            <a:endParaRPr lang="en-GB" dirty="0"/>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dirty="0"/>
              <a:t>Outputs – Output Types</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73966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CD07B9-A86D-4E18-A8A0-B93BC8FDDFDD}"/>
              </a:ext>
            </a:extLst>
          </p:cNvPr>
          <p:cNvSpPr>
            <a:spLocks noGrp="1"/>
          </p:cNvSpPr>
          <p:nvPr>
            <p:ph sz="half" idx="1"/>
          </p:nvPr>
        </p:nvSpPr>
        <p:spPr/>
        <p:txBody>
          <a:bodyPr>
            <a:normAutofit fontScale="92500" lnSpcReduction="10000"/>
          </a:bodyPr>
          <a:lstStyle/>
          <a:p>
            <a:r>
              <a:rPr lang="en-GB" b="1" dirty="0"/>
              <a:t>Personal analysis of 1/3</a:t>
            </a:r>
            <a:r>
              <a:rPr lang="en-GB" b="1" baseline="30000" dirty="0"/>
              <a:t>rd</a:t>
            </a:r>
            <a:r>
              <a:rPr lang="en-GB" b="1" dirty="0"/>
              <a:t> of outputs </a:t>
            </a:r>
            <a:r>
              <a:rPr lang="en-GB" dirty="0"/>
              <a:t>showed the following results</a:t>
            </a:r>
          </a:p>
          <a:p>
            <a:pPr lvl="1"/>
            <a:r>
              <a:rPr lang="en-GB" dirty="0"/>
              <a:t>Books – new short form</a:t>
            </a:r>
          </a:p>
          <a:p>
            <a:pPr lvl="1"/>
            <a:r>
              <a:rPr lang="en-GB" dirty="0"/>
              <a:t>Books providing research monograph</a:t>
            </a:r>
          </a:p>
          <a:p>
            <a:pPr lvl="1"/>
            <a:r>
              <a:rPr lang="en-GB" dirty="0"/>
              <a:t>Multiple chapters in book</a:t>
            </a:r>
          </a:p>
          <a:p>
            <a:pPr lvl="1"/>
            <a:r>
              <a:rPr lang="en-GB" dirty="0"/>
              <a:t>Peer Reviewed Journal Articles</a:t>
            </a:r>
          </a:p>
          <a:p>
            <a:pPr lvl="1"/>
            <a:r>
              <a:rPr lang="en-GB" dirty="0"/>
              <a:t>Research Reports</a:t>
            </a:r>
          </a:p>
          <a:p>
            <a:pPr lvl="1"/>
            <a:r>
              <a:rPr lang="en-GB" dirty="0"/>
              <a:t>Single Chapters</a:t>
            </a:r>
          </a:p>
          <a:p>
            <a:pPr lvl="1"/>
            <a:r>
              <a:rPr lang="en-GB" dirty="0"/>
              <a:t>Conference papers and ‘others’. </a:t>
            </a:r>
          </a:p>
          <a:p>
            <a:pPr lvl="1"/>
            <a:endParaRPr lang="en-GB" dirty="0"/>
          </a:p>
          <a:p>
            <a:pPr lvl="1"/>
            <a:r>
              <a:rPr lang="en-GB" dirty="0"/>
              <a:t>Nb Multiple authors on an output submitted by multiple institutions all scored the same!  </a:t>
            </a:r>
          </a:p>
        </p:txBody>
      </p:sp>
      <p:sp>
        <p:nvSpPr>
          <p:cNvPr id="3" name="Title 2">
            <a:extLst>
              <a:ext uri="{FF2B5EF4-FFF2-40B4-BE49-F238E27FC236}">
                <a16:creationId xmlns:a16="http://schemas.microsoft.com/office/drawing/2014/main" id="{AD53DB1B-350B-44E8-B8C2-AC6095EC9F05}"/>
              </a:ext>
            </a:extLst>
          </p:cNvPr>
          <p:cNvSpPr>
            <a:spLocks noGrp="1"/>
          </p:cNvSpPr>
          <p:nvPr>
            <p:ph type="title"/>
          </p:nvPr>
        </p:nvSpPr>
        <p:spPr/>
        <p:txBody>
          <a:bodyPr/>
          <a:lstStyle/>
          <a:p>
            <a:r>
              <a:rPr lang="en-GB" dirty="0"/>
              <a:t>Output Types – how did they compare</a:t>
            </a:r>
          </a:p>
        </p:txBody>
      </p:sp>
      <p:sp>
        <p:nvSpPr>
          <p:cNvPr id="4" name="Text Placeholder 3">
            <a:extLst>
              <a:ext uri="{FF2B5EF4-FFF2-40B4-BE49-F238E27FC236}">
                <a16:creationId xmlns:a16="http://schemas.microsoft.com/office/drawing/2014/main" id="{B2FB9F0C-300F-42E0-8F51-44A558CF99F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4858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a:xfrm>
            <a:off x="442913" y="1802083"/>
            <a:ext cx="11306174" cy="3895455"/>
          </a:xfrm>
        </p:spPr>
        <p:txBody>
          <a:bodyPr>
            <a:noAutofit/>
          </a:bodyPr>
          <a:lstStyle/>
          <a:p>
            <a:r>
              <a:rPr lang="en-GB" sz="2200" dirty="0">
                <a:latin typeface="+mj-lt"/>
                <a:cs typeface="Calibri" panose="020F0502020204030204" pitchFamily="34" charset="0"/>
              </a:rPr>
              <a:t>Institutional environment statements were </a:t>
            </a:r>
            <a:r>
              <a:rPr lang="en-GB" sz="2200" b="1" dirty="0">
                <a:latin typeface="+mj-lt"/>
                <a:cs typeface="Calibri" panose="020F0502020204030204" pitchFamily="34" charset="0"/>
              </a:rPr>
              <a:t>used inconsistently by </a:t>
            </a:r>
            <a:r>
              <a:rPr lang="en-GB" sz="2200" b="1" dirty="0" err="1">
                <a:latin typeface="+mj-lt"/>
                <a:cs typeface="Calibri" panose="020F0502020204030204" pitchFamily="34" charset="0"/>
              </a:rPr>
              <a:t>UoAs</a:t>
            </a:r>
            <a:r>
              <a:rPr lang="en-GB" sz="2200" dirty="0">
                <a:latin typeface="+mj-lt"/>
                <a:cs typeface="Calibri" panose="020F0502020204030204" pitchFamily="34" charset="0"/>
              </a:rPr>
              <a:t>. The better ones provided general context, using the unit statements to address all of the assessment criteria as they applied to the unit.</a:t>
            </a:r>
          </a:p>
          <a:p>
            <a:endParaRPr lang="en-GB" sz="800" dirty="0">
              <a:latin typeface="+mj-lt"/>
              <a:cs typeface="Calibri" panose="020F0502020204030204" pitchFamily="34" charset="0"/>
            </a:endParaRPr>
          </a:p>
          <a:p>
            <a:r>
              <a:rPr lang="en-GB" sz="2200" dirty="0">
                <a:latin typeface="+mj-lt"/>
                <a:cs typeface="Calibri" panose="020F0502020204030204" pitchFamily="34" charset="0"/>
              </a:rPr>
              <a:t>Some institutional statements supported the unit statements effectively by highlighting strengths and strategies to support the units, whilst others appeared to override the unit statements and some even contradicted them. </a:t>
            </a:r>
          </a:p>
          <a:p>
            <a:endParaRPr lang="en-GB" sz="800" dirty="0">
              <a:latin typeface="+mj-lt"/>
              <a:cs typeface="Calibri" panose="020F0502020204030204" pitchFamily="34" charset="0"/>
            </a:endParaRPr>
          </a:p>
          <a:p>
            <a:r>
              <a:rPr lang="en-GB" sz="2200" b="1" dirty="0">
                <a:latin typeface="+mj-lt"/>
                <a:cs typeface="Calibri" panose="020F0502020204030204" pitchFamily="34" charset="0"/>
              </a:rPr>
              <a:t>Specific examples of the effects of policies </a:t>
            </a:r>
            <a:r>
              <a:rPr lang="en-GB" sz="2200" dirty="0">
                <a:latin typeface="+mj-lt"/>
                <a:cs typeface="Calibri" panose="020F0502020204030204" pitchFamily="34" charset="0"/>
              </a:rPr>
              <a:t>should be provided, </a:t>
            </a:r>
            <a:r>
              <a:rPr lang="en-GB" sz="2200" b="1" dirty="0">
                <a:latin typeface="+mj-lt"/>
                <a:cs typeface="Calibri" panose="020F0502020204030204" pitchFamily="34" charset="0"/>
              </a:rPr>
              <a:t>rather than just listing policies and initiatives </a:t>
            </a:r>
            <a:r>
              <a:rPr lang="en-GB" sz="2200" dirty="0">
                <a:latin typeface="+mj-lt"/>
                <a:cs typeface="Calibri" panose="020F0502020204030204" pitchFamily="34" charset="0"/>
              </a:rPr>
              <a:t>which have been implemented. </a:t>
            </a:r>
          </a:p>
          <a:p>
            <a:r>
              <a:rPr lang="en-GB" sz="2200" dirty="0">
                <a:latin typeface="+mj-lt"/>
                <a:cs typeface="Calibri" panose="020F0502020204030204" pitchFamily="34" charset="0"/>
              </a:rPr>
              <a:t>Better environment statements were able to </a:t>
            </a:r>
            <a:r>
              <a:rPr lang="en-GB" sz="2200" b="1" dirty="0">
                <a:latin typeface="+mj-lt"/>
                <a:cs typeface="Calibri" panose="020F0502020204030204" pitchFamily="34" charset="0"/>
              </a:rPr>
              <a:t>evidence cause and effect </a:t>
            </a:r>
            <a:r>
              <a:rPr lang="en-GB" sz="2200" dirty="0">
                <a:latin typeface="+mj-lt"/>
                <a:cs typeface="Calibri" panose="020F0502020204030204" pitchFamily="34" charset="0"/>
              </a:rPr>
              <a:t>e.g. a policy focused on ECRs helped to increase ECR publication rates by X%, through the provision of 30 hours of mentorship per year, 100 hours of writing time etc. </a:t>
            </a:r>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normAutofit/>
          </a:bodyPr>
          <a:lstStyle/>
          <a:p>
            <a:r>
              <a:rPr lang="en-US" dirty="0"/>
              <a:t>Environment Institutional statements </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4115288782"/>
      </p:ext>
    </p:extLst>
  </p:cSld>
  <p:clrMapOvr>
    <a:masterClrMapping/>
  </p:clrMapOvr>
</p:sld>
</file>

<file path=ppt/theme/theme1.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11" ma:contentTypeDescription="Create a new document." ma:contentTypeScope="" ma:versionID="bf0b94b058452ed3cec91f89e664909d">
  <xsd:schema xmlns:xsd="http://www.w3.org/2001/XMLSchema" xmlns:xs="http://www.w3.org/2001/XMLSchema" xmlns:p="http://schemas.microsoft.com/office/2006/metadata/properties" xmlns:ns2="8dbe2aa3-3237-4830-85c4-3d48417ef302" xmlns:ns3="b317b901-4ab4-4161-80c3-da5df50c25bf" targetNamespace="http://schemas.microsoft.com/office/2006/metadata/properties" ma:root="true" ma:fieldsID="d988d784501c0b668dd73c0ebdbd98a4" ns2:_="" ns3:_="">
    <xsd:import namespace="8dbe2aa3-3237-4830-85c4-3d48417ef302"/>
    <xsd:import namespace="b317b901-4ab4-4161-80c3-da5df50c25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17b901-4ab4-4161-80c3-da5df50c25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E4F038-6994-4608-A1EA-AF583DA06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b317b901-4ab4-4161-80c3-da5df50c25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063616-57F3-4C87-BB7F-2974CF36DE76}">
  <ds:schemaRefs>
    <ds:schemaRef ds:uri="http://schemas.microsoft.com/sharepoint/v3/contenttype/forms"/>
  </ds:schemaRefs>
</ds:datastoreItem>
</file>

<file path=customXml/itemProps3.xml><?xml version="1.0" encoding="utf-8"?>
<ds:datastoreItem xmlns:ds="http://schemas.openxmlformats.org/officeDocument/2006/customXml" ds:itemID="{71F1859A-D475-4A9D-83E1-80A36DBA260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2466</Words>
  <Application>Microsoft Office PowerPoint</Application>
  <PresentationFormat>Widescreen</PresentationFormat>
  <Paragraphs>165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Symbol</vt:lpstr>
      <vt:lpstr>Wingdings</vt:lpstr>
      <vt:lpstr>Office Theme</vt:lpstr>
      <vt:lpstr>REF 2021</vt:lpstr>
      <vt:lpstr>Overview of submissions 2014 and 2021</vt:lpstr>
      <vt:lpstr>Outputs – General </vt:lpstr>
      <vt:lpstr>Outputs – General </vt:lpstr>
      <vt:lpstr>Outputs – Cross-referral</vt:lpstr>
      <vt:lpstr>Outputs Types</vt:lpstr>
      <vt:lpstr>Outputs – Output Types</vt:lpstr>
      <vt:lpstr>Output Types – how did they compare</vt:lpstr>
      <vt:lpstr>Environment Institutional statements </vt:lpstr>
      <vt:lpstr>Environment</vt:lpstr>
      <vt:lpstr>Environment</vt:lpstr>
      <vt:lpstr>EHBS</vt:lpstr>
      <vt:lpstr>Lessons for EHBC - general</vt:lpstr>
      <vt:lpstr>Section 1: Unit context and Structure, research and impact strategy </vt:lpstr>
      <vt:lpstr>Section 2: People</vt:lpstr>
      <vt:lpstr>Section 3: Income, Infrastructure and Facilities </vt:lpstr>
      <vt:lpstr>Section 4: Collaboration and contribution to the research base, economy and society</vt:lpstr>
      <vt:lpstr>Impact</vt:lpstr>
      <vt:lpstr>Impact</vt:lpstr>
      <vt:lpstr>Impact</vt:lpstr>
      <vt:lpstr>EHBS</vt:lpstr>
      <vt:lpstr>EHBC Impact case Studies</vt:lpstr>
      <vt:lpstr>EHBS Presentation</vt:lpstr>
      <vt:lpstr>EHBS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Sullivan, Linda</cp:lastModifiedBy>
  <cp:revision>135</cp:revision>
  <dcterms:created xsi:type="dcterms:W3CDTF">2020-08-07T10:40:47Z</dcterms:created>
  <dcterms:modified xsi:type="dcterms:W3CDTF">2022-09-26T10:17:24Z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