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56" r:id="rId2"/>
    <p:sldId id="258" r:id="rId3"/>
    <p:sldId id="257" r:id="rId4"/>
    <p:sldId id="259" r:id="rId5"/>
    <p:sldId id="262" r:id="rId6"/>
    <p:sldId id="264" r:id="rId7"/>
    <p:sldId id="266" r:id="rId8"/>
    <p:sldId id="260" r:id="rId9"/>
    <p:sldId id="268" r:id="rId10"/>
    <p:sldId id="269" r:id="rId11"/>
    <p:sldId id="265" r:id="rId12"/>
    <p:sldId id="270" r:id="rId13"/>
    <p:sldId id="271" r:id="rId14"/>
    <p:sldId id="272" r:id="rId15"/>
    <p:sldId id="277" r:id="rId16"/>
    <p:sldId id="273" r:id="rId17"/>
    <p:sldId id="267" r:id="rId18"/>
    <p:sldId id="276" r:id="rId19"/>
    <p:sldId id="274" r:id="rId20"/>
    <p:sldId id="275" r:id="rId21"/>
    <p:sldId id="261" r:id="rId2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0" autoAdjust="0"/>
    <p:restoredTop sz="94660"/>
  </p:normalViewPr>
  <p:slideViewPr>
    <p:cSldViewPr>
      <p:cViewPr varScale="1">
        <p:scale>
          <a:sx n="81" d="100"/>
          <a:sy n="81" d="100"/>
        </p:scale>
        <p:origin x="128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AC17-BB66-4F54-BEB2-6E810A2D4F4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8F39-2149-4A36-9909-58BB6129251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6399-B1CC-4BCD-B980-6047F94BE8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92D-C756-4E3F-95B0-44DAA437450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26A3-2E43-481F-B8CB-8245C7E8F6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9D76-F7F8-40DE-894E-66AB2CC520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B06E-E6D1-47B0-8631-661A34A709F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CB6-6B26-4BD7-8A29-1C1AB18A5C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652B-02A8-4B42-8C78-D17CFF1D3D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09DD-5FF0-4BAD-A223-54208C9250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9A4-F718-43F5-8878-81E45080480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48000">
              <a:schemeClr val="bg2">
                <a:lumMod val="75000"/>
              </a:schemeClr>
            </a:gs>
            <a:gs pos="100000">
              <a:schemeClr val="bg2">
                <a:lumMod val="5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9E844D5-2C30-4651-84C5-E28B699B3B9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ichael.coffey@ntu.ac.uk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016/j.foodchem.2013.12.078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ntu.ac.uk/sustainability/sustainable-learning/index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4.ntu.ac.uk/sustainability/sustainable-learning/sustainability-in-practice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7615" y="5313154"/>
            <a:ext cx="5637010" cy="882119"/>
          </a:xfrm>
        </p:spPr>
        <p:txBody>
          <a:bodyPr/>
          <a:lstStyle/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9929" y="1101155"/>
            <a:ext cx="7200800" cy="1691258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2800" cap="all" dirty="0">
                <a:effectLst/>
              </a:rPr>
              <a:t>DIRECTED INTEGRATION OF   UNIVERSITY-WIDE ESD INTO     CHEMISTRY DEGREES AT NTU </a:t>
            </a:r>
            <a:br>
              <a:rPr lang="en-GB" sz="4000" cap="all" dirty="0">
                <a:effectLst/>
              </a:rPr>
            </a:br>
            <a:br>
              <a:rPr lang="en-GB" sz="4000" dirty="0">
                <a:effectLst/>
              </a:rPr>
            </a:br>
            <a:endParaRPr lang="en-GB" sz="4000" dirty="0"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3068960"/>
            <a:ext cx="8496943" cy="2688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US" u="sng" dirty="0">
                <a:solidFill>
                  <a:srgbClr val="FF0000"/>
                </a:solidFill>
              </a:rPr>
              <a:t>Mike Coffey</a:t>
            </a:r>
            <a:r>
              <a:rPr lang="en-US" dirty="0">
                <a:solidFill>
                  <a:srgbClr val="FF0000"/>
                </a:solidFill>
              </a:rPr>
              <a:t>, Aldilla Dharmasasmita and Petra Molthan-Hill</a:t>
            </a:r>
            <a:endParaRPr lang="en-GB" dirty="0">
              <a:solidFill>
                <a:srgbClr val="FF0000"/>
              </a:solidFill>
            </a:endParaRPr>
          </a:p>
          <a:p>
            <a:pPr algn="ctr"/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Nottingham Trent University</a:t>
            </a:r>
          </a:p>
          <a:p>
            <a:pPr algn="ctr"/>
            <a:endParaRPr lang="en-GB" dirty="0">
              <a:solidFill>
                <a:srgbClr val="FF0000"/>
              </a:solidFill>
              <a:hlinkClick r:id="rId2"/>
            </a:endParaRPr>
          </a:p>
          <a:p>
            <a:pPr algn="ctr"/>
            <a:endParaRPr lang="en-GB" dirty="0">
              <a:solidFill>
                <a:srgbClr val="FF0000"/>
              </a:solidFill>
              <a:hlinkClick r:id="rId2"/>
            </a:endParaRPr>
          </a:p>
          <a:p>
            <a:pPr algn="ctr"/>
            <a:endParaRPr lang="en-GB" dirty="0">
              <a:solidFill>
                <a:srgbClr val="FF0000"/>
              </a:solidFill>
              <a:hlinkClick r:id="rId2"/>
            </a:endParaRPr>
          </a:p>
          <a:p>
            <a:pPr algn="ctr"/>
            <a:endParaRPr lang="en-GB" dirty="0">
              <a:solidFill>
                <a:srgbClr val="FF0000"/>
              </a:solidFill>
              <a:hlinkClick r:id="rId2"/>
            </a:endParaRPr>
          </a:p>
          <a:p>
            <a:pPr algn="ctr"/>
            <a:r>
              <a:rPr lang="en-GB" dirty="0">
                <a:solidFill>
                  <a:srgbClr val="FF0000"/>
                </a:solidFill>
                <a:hlinkClick r:id="rId2"/>
              </a:rPr>
              <a:t>michael.coffey@ntu.ac.uk</a:t>
            </a:r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4263940"/>
            <a:ext cx="2469094" cy="5730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-9117" t="14624" r="10613" b="-5164"/>
          <a:stretch/>
        </p:blipFill>
        <p:spPr>
          <a:xfrm>
            <a:off x="6134387" y="3841627"/>
            <a:ext cx="2273668" cy="1497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402" y="3780579"/>
            <a:ext cx="1428750" cy="16192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620688"/>
            <a:ext cx="61206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Integrating </a:t>
            </a:r>
            <a:r>
              <a:rPr lang="en-GB" sz="1400" b="1" dirty="0" err="1"/>
              <a:t>SiP</a:t>
            </a:r>
            <a:r>
              <a:rPr lang="en-GB" sz="1400" b="1" dirty="0"/>
              <a:t> in Applied Instrumental Analysis module 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Align module coursework directly with two of the more time-consuming </a:t>
            </a:r>
            <a:r>
              <a:rPr lang="en-GB" sz="1600" dirty="0" err="1"/>
              <a:t>SiP</a:t>
            </a:r>
            <a:r>
              <a:rPr lang="en-GB" sz="1600" dirty="0"/>
              <a:t> stages (sessions)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 err="1"/>
              <a:t>SiP</a:t>
            </a:r>
            <a:r>
              <a:rPr lang="en-GB" sz="1600" dirty="0"/>
              <a:t> Quiz (Session 3) replaced by </a:t>
            </a:r>
            <a:r>
              <a:rPr lang="en-GB" sz="1600" dirty="0">
                <a:solidFill>
                  <a:schemeClr val="accent6"/>
                </a:solidFill>
              </a:rPr>
              <a:t>comprehension test on primary literature </a:t>
            </a:r>
            <a:r>
              <a:rPr lang="en-GB" sz="1600" dirty="0"/>
              <a:t>related to instrumental analysis of food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MCQ - automatically marked;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Open answer manually assessed</a:t>
            </a:r>
            <a:br>
              <a:rPr lang="en-GB" sz="1600" dirty="0"/>
            </a:br>
            <a:endParaRPr lang="en-GB" sz="1600" dirty="0"/>
          </a:p>
          <a:p>
            <a:r>
              <a:rPr lang="en-GB" sz="1600" dirty="0" err="1"/>
              <a:t>SiP</a:t>
            </a:r>
            <a:r>
              <a:rPr lang="en-GB" sz="1600" dirty="0"/>
              <a:t> final submission replaced by </a:t>
            </a:r>
            <a:r>
              <a:rPr lang="en-GB" sz="1600" dirty="0">
                <a:solidFill>
                  <a:schemeClr val="accent6"/>
                </a:solidFill>
              </a:rPr>
              <a:t>poster submission </a:t>
            </a:r>
            <a:r>
              <a:rPr lang="en-GB" sz="1600" dirty="0"/>
              <a:t>for module – manually graded</a:t>
            </a:r>
          </a:p>
          <a:p>
            <a:endParaRPr lang="en-GB" sz="1600" dirty="0"/>
          </a:p>
          <a:p>
            <a:r>
              <a:rPr lang="en-GB" sz="1200" i="1" dirty="0"/>
              <a:t>“Create a </a:t>
            </a:r>
            <a:r>
              <a:rPr lang="en-GB" sz="1200" i="1" dirty="0">
                <a:solidFill>
                  <a:srgbClr val="FF0000"/>
                </a:solidFill>
              </a:rPr>
              <a:t>poster</a:t>
            </a:r>
            <a:r>
              <a:rPr lang="en-GB" sz="1200" i="1" dirty="0"/>
              <a:t> explaining your studied technique(s) to a non-specialist audience and include the context of how analysis can apply to a wider context of food supply, safety or sustainability.”</a:t>
            </a:r>
            <a:br>
              <a:rPr lang="en-GB" sz="1600" dirty="0"/>
            </a:br>
            <a:endParaRPr lang="en-GB" sz="1600" dirty="0"/>
          </a:p>
          <a:p>
            <a:endParaRPr lang="en-GB" sz="1600" dirty="0"/>
          </a:p>
          <a:p>
            <a:endParaRPr lang="en-GB" sz="1600" dirty="0">
              <a:solidFill>
                <a:schemeClr val="accent6"/>
              </a:solidFill>
            </a:endParaRPr>
          </a:p>
          <a:p>
            <a:r>
              <a:rPr lang="en-GB" sz="1600" dirty="0">
                <a:solidFill>
                  <a:schemeClr val="accent6"/>
                </a:solidFill>
              </a:rPr>
              <a:t>Kept </a:t>
            </a:r>
            <a:r>
              <a:rPr lang="en-GB" sz="1600" b="1" dirty="0">
                <a:solidFill>
                  <a:schemeClr val="accent6"/>
                </a:solidFill>
              </a:rPr>
              <a:t>optional</a:t>
            </a:r>
            <a:r>
              <a:rPr lang="en-GB" sz="1600" dirty="0"/>
              <a:t> – some additional work required for </a:t>
            </a:r>
            <a:r>
              <a:rPr lang="en-GB" sz="1600" dirty="0" err="1"/>
              <a:t>SiP</a:t>
            </a:r>
            <a:endParaRPr lang="en-GB" sz="1600" dirty="0"/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085902"/>
              </p:ext>
            </p:extLst>
          </p:nvPr>
        </p:nvGraphicFramePr>
        <p:xfrm>
          <a:off x="6228184" y="1412776"/>
          <a:ext cx="2808312" cy="2936886"/>
        </p:xfrm>
        <a:graphic>
          <a:graphicData uri="http://schemas.openxmlformats.org/drawingml/2006/table">
            <a:tbl>
              <a:tblPr firstRow="1" bandRow="1"/>
              <a:tblGrid>
                <a:gridCol w="1404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6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GB" sz="1400" dirty="0"/>
                        <a:t>Applied Instrumental Analysis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GB" dirty="0" err="1"/>
                        <a:t>SiP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endParaRPr lang="en-GB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GB" dirty="0"/>
                        <a:t>Session 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endParaRPr lang="en-GB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GB" dirty="0"/>
                        <a:t>Session 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GB" sz="1200" dirty="0"/>
                        <a:t>Journal comprehension test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GB" dirty="0"/>
                        <a:t>Session 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GB" dirty="0"/>
                        <a:t>Session 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GB" dirty="0"/>
                        <a:t>Poster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GB" dirty="0"/>
                        <a:t>Session 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35688" y="4581128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Student view</a:t>
            </a:r>
          </a:p>
          <a:p>
            <a:endParaRPr lang="en-GB" dirty="0"/>
          </a:p>
          <a:p>
            <a:r>
              <a:rPr lang="en-GB" sz="1400" dirty="0">
                <a:solidFill>
                  <a:schemeClr val="accent6"/>
                </a:solidFill>
              </a:rPr>
              <a:t>Direct relevance </a:t>
            </a:r>
            <a:r>
              <a:rPr lang="en-GB" sz="1400" dirty="0"/>
              <a:t>to rest of chemistry studies</a:t>
            </a:r>
          </a:p>
          <a:p>
            <a:endParaRPr lang="en-GB" sz="1400" dirty="0"/>
          </a:p>
          <a:p>
            <a:r>
              <a:rPr lang="en-GB" sz="1400" dirty="0">
                <a:solidFill>
                  <a:schemeClr val="accent6"/>
                </a:solidFill>
              </a:rPr>
              <a:t>Soft skill development </a:t>
            </a:r>
            <a:r>
              <a:rPr lang="en-GB" sz="1400" dirty="0"/>
              <a:t>alongside sustainability awareness being raised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472100" y="3212976"/>
            <a:ext cx="720080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472100" y="4205646"/>
            <a:ext cx="720080" cy="87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383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207066"/>
              </p:ext>
            </p:extLst>
          </p:nvPr>
        </p:nvGraphicFramePr>
        <p:xfrm>
          <a:off x="251520" y="260648"/>
          <a:ext cx="8713787" cy="6302556"/>
        </p:xfrm>
        <a:graphic>
          <a:graphicData uri="http://schemas.openxmlformats.org/drawingml/2006/table">
            <a:tbl>
              <a:tblPr firstRow="1" firstCol="1" bandRow="1"/>
              <a:tblGrid>
                <a:gridCol w="634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7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0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77" marR="387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Author/title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77" marR="387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Category (Technique)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77" marR="387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NT1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77" marR="387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NMR-spectroscopy of </a:t>
                      </a:r>
                      <a:r>
                        <a:rPr lang="en-GB" sz="1200" dirty="0" err="1">
                          <a:effectLst/>
                        </a:rPr>
                        <a:t>nontargeted</a:t>
                      </a:r>
                      <a:r>
                        <a:rPr lang="en-GB" sz="1200" dirty="0">
                          <a:effectLst/>
                        </a:rPr>
                        <a:t> screening and simultaneous quantification of health-relevant compounds in foods: the example of melamine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D.W. </a:t>
                      </a:r>
                      <a:r>
                        <a:rPr lang="fr-FR" sz="800" dirty="0" err="1">
                          <a:effectLst/>
                        </a:rPr>
                        <a:t>Lachenmeier</a:t>
                      </a:r>
                      <a:r>
                        <a:rPr lang="fr-FR" sz="800" dirty="0">
                          <a:effectLst/>
                        </a:rPr>
                        <a:t> et al. (2009) </a:t>
                      </a:r>
                      <a:endParaRPr lang="en-GB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J. </a:t>
                      </a:r>
                      <a:r>
                        <a:rPr lang="fr-FR" sz="800" dirty="0" err="1">
                          <a:effectLst/>
                        </a:rPr>
                        <a:t>Agric</a:t>
                      </a:r>
                      <a:r>
                        <a:rPr lang="fr-FR" sz="800" dirty="0">
                          <a:effectLst/>
                        </a:rPr>
                        <a:t>. </a:t>
                      </a:r>
                      <a:r>
                        <a:rPr lang="en-GB" sz="800" dirty="0">
                          <a:effectLst/>
                        </a:rPr>
                        <a:t>Food Chem. 57, 7194-7199.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DOI: 10.1021/jf902038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77" marR="387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Adulteration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(HRMAS-NMR)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77" marR="387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NT2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77" marR="387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800" dirty="0">
                          <a:effectLst/>
                        </a:rPr>
                        <a:t>Analysis of lysozyme in cheese samples by on-line combination of capillary zone electrophoresis and mass spectrometry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 err="1">
                          <a:effectLst/>
                        </a:rPr>
                        <a:t>Kondekova</a:t>
                      </a:r>
                      <a:r>
                        <a:rPr lang="en-GB" sz="800" dirty="0">
                          <a:effectLst/>
                        </a:rPr>
                        <a:t> et al. (2014)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Food Chemistry 153, 398-404.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DOI: </a:t>
                      </a:r>
                      <a:r>
                        <a:rPr lang="en-GB" sz="800" u="sng" dirty="0">
                          <a:effectLst/>
                          <a:hlinkClick r:id="rId2"/>
                        </a:rPr>
                        <a:t>10.1016/j.foodchem.2013.12.078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777" marR="387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Preservative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(CE-MS)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77" marR="387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NT3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77" marR="387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Application of NMR spectroscopy and LC-NMR/MS to the identification of carbohydrates in beer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Duarte et al. (2003)</a:t>
                      </a:r>
                      <a:endParaRPr lang="en-GB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J. </a:t>
                      </a:r>
                      <a:r>
                        <a:rPr lang="fr-FR" sz="800" dirty="0" err="1">
                          <a:effectLst/>
                        </a:rPr>
                        <a:t>Agric</a:t>
                      </a:r>
                      <a:r>
                        <a:rPr lang="fr-FR" sz="800" dirty="0">
                          <a:effectLst/>
                        </a:rPr>
                        <a:t>. </a:t>
                      </a:r>
                      <a:r>
                        <a:rPr lang="en-GB" sz="800" dirty="0">
                          <a:effectLst/>
                        </a:rPr>
                        <a:t>Food Chem. 51, 4847-4852.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DOI:10.1021/jf030097j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77" marR="387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Composition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(LC-NMR/MS)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77" marR="387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0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NT4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77" marR="387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Evaluation of a fast and simple sample preparation method for </a:t>
                      </a:r>
                      <a:r>
                        <a:rPr lang="en-GB" sz="1200" dirty="0" err="1">
                          <a:effectLst/>
                        </a:rPr>
                        <a:t>polybrominated</a:t>
                      </a:r>
                      <a:r>
                        <a:rPr lang="en-GB" sz="1200" dirty="0">
                          <a:effectLst/>
                        </a:rPr>
                        <a:t> diphenyl ether (PBDE) flame retardants and dichlorodiphenyltrichloroethane (DDT) pesticides in fish for analysis by ELISA compared with GC-MS/MS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err="1">
                          <a:effectLst/>
                        </a:rPr>
                        <a:t>Y.Sapozhnikova</a:t>
                      </a:r>
                      <a:r>
                        <a:rPr lang="en-GB" sz="800" dirty="0">
                          <a:effectLst/>
                        </a:rPr>
                        <a:t> et al. (2015)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err="1">
                          <a:effectLst/>
                        </a:rPr>
                        <a:t>J.Agric.Food</a:t>
                      </a:r>
                      <a:r>
                        <a:rPr lang="en-GB" sz="800" dirty="0">
                          <a:effectLst/>
                        </a:rPr>
                        <a:t> Chem. 63, 4429-4434.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DOI: 10.1021/jf505651g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77" marR="387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Contamination</a:t>
                      </a:r>
                      <a:br>
                        <a:rPr lang="en-GB" sz="1200">
                          <a:effectLst/>
                        </a:rPr>
                      </a:br>
                      <a:br>
                        <a:rPr lang="en-GB" sz="1200">
                          <a:effectLst/>
                        </a:rPr>
                      </a:br>
                      <a:r>
                        <a:rPr lang="en-GB" sz="1200">
                          <a:effectLst/>
                        </a:rPr>
                        <a:t>(ELISA)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77" marR="387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NT5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77" marR="387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Evaluation of the character impact odorants in fresh strawberry juice by quantitative measurements and sensory studies on model mixtures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P. </a:t>
                      </a:r>
                      <a:r>
                        <a:rPr lang="en-GB" sz="800" dirty="0" err="1">
                          <a:effectLst/>
                        </a:rPr>
                        <a:t>Schieberle</a:t>
                      </a:r>
                      <a:r>
                        <a:rPr lang="en-GB" sz="800" dirty="0">
                          <a:effectLst/>
                        </a:rPr>
                        <a:t> &amp; </a:t>
                      </a:r>
                      <a:r>
                        <a:rPr lang="en-GB" sz="800" dirty="0" err="1">
                          <a:effectLst/>
                        </a:rPr>
                        <a:t>T.Hofmann</a:t>
                      </a:r>
                      <a:r>
                        <a:rPr lang="en-GB" sz="800" dirty="0">
                          <a:effectLst/>
                        </a:rPr>
                        <a:t> (1997)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err="1">
                          <a:effectLst/>
                        </a:rPr>
                        <a:t>J.Agric.Food</a:t>
                      </a:r>
                      <a:r>
                        <a:rPr lang="en-GB" sz="800" dirty="0">
                          <a:effectLst/>
                        </a:rPr>
                        <a:t> Chem. 45, 227-232.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77" marR="387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Taste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(IDMS)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77" marR="387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50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NT6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77" marR="387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Sensory-guided decomposition of roasted cocoa nibs (Theobroma cacao) and structure determination of taste-active polyphenols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T. Stark et al. (2005)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err="1">
                          <a:effectLst/>
                        </a:rPr>
                        <a:t>J.Agric.Food</a:t>
                      </a:r>
                      <a:r>
                        <a:rPr lang="en-GB" sz="800" dirty="0">
                          <a:effectLst/>
                        </a:rPr>
                        <a:t> Chem. 53, 5407-5418.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77" marR="387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Taste</a:t>
                      </a:r>
                      <a:br>
                        <a:rPr lang="en-GB" sz="1200">
                          <a:effectLst/>
                        </a:rPr>
                      </a:br>
                      <a:br>
                        <a:rPr lang="en-GB" sz="1200">
                          <a:effectLst/>
                        </a:rPr>
                      </a:br>
                      <a:r>
                        <a:rPr lang="en-GB" sz="1200">
                          <a:effectLst/>
                        </a:rPr>
                        <a:t>(GPC-HPLC-MS)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77" marR="387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5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NT7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77" marR="387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Radiochemistry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77" marR="387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Environment</a:t>
                      </a:r>
                      <a:br>
                        <a:rPr lang="en-GB" sz="1200" dirty="0">
                          <a:effectLst/>
                        </a:rPr>
                      </a:br>
                      <a:br>
                        <a:rPr lang="en-GB" sz="1200" dirty="0">
                          <a:effectLst/>
                        </a:rPr>
                      </a:br>
                      <a:r>
                        <a:rPr lang="en-GB" sz="1200" dirty="0">
                          <a:effectLst/>
                        </a:rPr>
                        <a:t>(radiochemical)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777" marR="387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095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76672"/>
            <a:ext cx="884384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51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856984" cy="664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04664"/>
            <a:ext cx="8951691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23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7396" y="40466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Alignment of Learning Outcomes: </a:t>
            </a:r>
            <a:r>
              <a:rPr lang="en-GB" dirty="0">
                <a:solidFill>
                  <a:srgbClr val="FF0000"/>
                </a:solidFill>
              </a:rPr>
              <a:t>module</a:t>
            </a:r>
            <a:r>
              <a:rPr lang="en-GB" dirty="0"/>
              <a:t> &amp; </a:t>
            </a:r>
            <a:r>
              <a:rPr lang="en-GB" dirty="0" err="1"/>
              <a:t>SiP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1412776"/>
            <a:ext cx="81369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K4 (GA6) …….</a:t>
            </a:r>
            <a:r>
              <a:rPr lang="en-GB" dirty="0">
                <a:solidFill>
                  <a:srgbClr val="FF0000"/>
                </a:solidFill>
              </a:rPr>
              <a:t>present</a:t>
            </a:r>
            <a:r>
              <a:rPr lang="en-GB" dirty="0"/>
              <a:t> scientific material and arguments clearly, both </a:t>
            </a:r>
            <a:r>
              <a:rPr lang="en-GB" dirty="0">
                <a:solidFill>
                  <a:srgbClr val="FF0000"/>
                </a:solidFill>
              </a:rPr>
              <a:t>written</a:t>
            </a:r>
            <a:r>
              <a:rPr lang="en-GB" dirty="0"/>
              <a:t> and orally, </a:t>
            </a:r>
            <a:r>
              <a:rPr lang="en-GB" dirty="0">
                <a:solidFill>
                  <a:srgbClr val="FF0000"/>
                </a:solidFill>
              </a:rPr>
              <a:t>as appropriate to the target audience</a:t>
            </a:r>
            <a:r>
              <a:rPr lang="en-GB" dirty="0"/>
              <a:t>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K5 (GA5; GA12) Acquire, interpret and analyse </a:t>
            </a:r>
            <a:r>
              <a:rPr lang="en-GB" dirty="0">
                <a:solidFill>
                  <a:srgbClr val="FF0000"/>
                </a:solidFill>
              </a:rPr>
              <a:t>chemical information </a:t>
            </a:r>
            <a:r>
              <a:rPr lang="en-GB" dirty="0"/>
              <a:t>from a </a:t>
            </a:r>
            <a:r>
              <a:rPr lang="en-GB" dirty="0">
                <a:solidFill>
                  <a:srgbClr val="FF0000"/>
                </a:solidFill>
              </a:rPr>
              <a:t>variety of sources </a:t>
            </a:r>
            <a:r>
              <a:rPr lang="en-GB" dirty="0"/>
              <a:t>to inform judgements on scientific, social and ethical issues including </a:t>
            </a:r>
            <a:r>
              <a:rPr lang="en-GB" dirty="0">
                <a:solidFill>
                  <a:srgbClr val="FF0000"/>
                </a:solidFill>
              </a:rPr>
              <a:t>sustainability</a:t>
            </a:r>
            <a:r>
              <a:rPr lang="en-GB" dirty="0"/>
              <a:t>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S2 (GA7; GA12) </a:t>
            </a:r>
            <a:r>
              <a:rPr lang="en-GB" dirty="0">
                <a:solidFill>
                  <a:srgbClr val="FF0000"/>
                </a:solidFill>
              </a:rPr>
              <a:t>Communicate effectively in spoken, written and visual media. 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S5 (GA4) </a:t>
            </a:r>
            <a:r>
              <a:rPr lang="en-GB" dirty="0">
                <a:solidFill>
                  <a:srgbClr val="FF0000"/>
                </a:solidFill>
              </a:rPr>
              <a:t>develop enthusiasm for self- directed learning </a:t>
            </a:r>
            <a:r>
              <a:rPr lang="en-GB" dirty="0"/>
              <a:t>and the study skills needed for continuing professional development and informed career management choices.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286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69269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Alignment of Learning Outcomes: module &amp; </a:t>
            </a:r>
            <a:r>
              <a:rPr lang="en-GB" dirty="0" err="1">
                <a:solidFill>
                  <a:srgbClr val="FF0000"/>
                </a:solidFill>
              </a:rPr>
              <a:t>SiP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276872"/>
            <a:ext cx="7056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i="1" dirty="0"/>
              <a:t>demonstrate </a:t>
            </a:r>
            <a:r>
              <a:rPr lang="en-GB" i="1" dirty="0">
                <a:solidFill>
                  <a:srgbClr val="FF0000"/>
                </a:solidFill>
              </a:rPr>
              <a:t>engagement with sustainability as a concept</a:t>
            </a:r>
            <a:endParaRPr lang="en-GB" dirty="0">
              <a:solidFill>
                <a:srgbClr val="FF0000"/>
              </a:solidFill>
            </a:endParaRPr>
          </a:p>
          <a:p>
            <a:pPr lvl="0"/>
            <a:r>
              <a:rPr lang="en-GB" i="1" dirty="0"/>
              <a:t>interpret the theme of their choice (</a:t>
            </a:r>
            <a:r>
              <a:rPr lang="en-GB" i="1" u="sng" dirty="0"/>
              <a:t>Food, Clothing, or Energy</a:t>
            </a:r>
            <a:r>
              <a:rPr lang="en-GB" i="1" dirty="0"/>
              <a:t>) for thought and contextualise this through the </a:t>
            </a:r>
            <a:r>
              <a:rPr lang="en-GB" i="1" dirty="0">
                <a:solidFill>
                  <a:srgbClr val="FF0000"/>
                </a:solidFill>
              </a:rPr>
              <a:t>subject of their degree, and devise an interesting</a:t>
            </a:r>
            <a:r>
              <a:rPr lang="en-GB" i="1" dirty="0"/>
              <a:t>, innovative, creative or perceptive </a:t>
            </a:r>
            <a:r>
              <a:rPr lang="en-GB" i="1" dirty="0">
                <a:solidFill>
                  <a:srgbClr val="FF0000"/>
                </a:solidFill>
              </a:rPr>
              <a:t>means of displaying this concept to a wide audience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260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5576" y="1484784"/>
            <a:ext cx="7920880" cy="4248472"/>
          </a:xfrm>
        </p:spPr>
        <p:txBody>
          <a:bodyPr/>
          <a:lstStyle/>
          <a:p>
            <a:pPr marL="45720" indent="0">
              <a:buNone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1. University-wide ESD (Sustainability in Practice Certificate)</a:t>
            </a:r>
          </a:p>
          <a:p>
            <a:pPr marL="45720" indent="0">
              <a:buNone/>
            </a:pPr>
            <a:br>
              <a:rPr lang="en-GB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2. Chemistry module integrated with </a:t>
            </a:r>
            <a:r>
              <a:rPr lang="en-GB" dirty="0" err="1">
                <a:solidFill>
                  <a:schemeClr val="bg1">
                    <a:lumMod val="85000"/>
                  </a:schemeClr>
                </a:solidFill>
              </a:rPr>
              <a:t>SiP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  <a:p>
            <a:pPr marL="45720" indent="0">
              <a:buNone/>
            </a:pPr>
            <a:br>
              <a:rPr lang="en-GB" dirty="0"/>
            </a:br>
            <a:r>
              <a:rPr lang="en-GB" dirty="0">
                <a:solidFill>
                  <a:schemeClr val="accent6"/>
                </a:solidFill>
              </a:rPr>
              <a:t>3. Student participation and views</a:t>
            </a:r>
          </a:p>
          <a:p>
            <a:endParaRPr lang="en-GB" dirty="0"/>
          </a:p>
          <a:p>
            <a:pPr marL="45720" indent="0">
              <a:buNone/>
            </a:pPr>
            <a:r>
              <a:rPr lang="en-GB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645175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692696"/>
            <a:ext cx="338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rgbClr val="FF0000"/>
                </a:solidFill>
              </a:rPr>
              <a:t>SiP</a:t>
            </a:r>
            <a:r>
              <a:rPr lang="en-GB" dirty="0">
                <a:solidFill>
                  <a:srgbClr val="FF0000"/>
                </a:solidFill>
              </a:rPr>
              <a:t> Participation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2348880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Aldilla</a:t>
            </a:r>
            <a:endParaRPr lang="en-GB" dirty="0"/>
          </a:p>
          <a:p>
            <a:endParaRPr lang="en-GB" dirty="0"/>
          </a:p>
          <a:p>
            <a:r>
              <a:rPr lang="en-GB" dirty="0"/>
              <a:t>NTU starting </a:t>
            </a:r>
            <a:r>
              <a:rPr lang="en-GB" dirty="0" err="1"/>
              <a:t>SiP</a:t>
            </a:r>
            <a:r>
              <a:rPr lang="en-GB" dirty="0"/>
              <a:t> numbers by year</a:t>
            </a:r>
          </a:p>
          <a:p>
            <a:r>
              <a:rPr lang="en-GB" dirty="0"/>
              <a:t>S&amp;T starting numbers</a:t>
            </a:r>
          </a:p>
          <a:p>
            <a:r>
              <a:rPr lang="en-GB" dirty="0"/>
              <a:t>C&amp;F starting numbers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473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424936" cy="57606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dirty="0">
                <a:solidFill>
                  <a:srgbClr val="FF0000"/>
                </a:solidFill>
              </a:rPr>
              <a:t>Development</a:t>
            </a:r>
            <a:r>
              <a:rPr lang="en-GB" dirty="0"/>
              <a:t> of Applied Instrumental Analysis module and </a:t>
            </a:r>
            <a:r>
              <a:rPr lang="en-GB" dirty="0" err="1"/>
              <a:t>SiP</a:t>
            </a:r>
            <a:endParaRPr lang="en-GB" dirty="0"/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r>
              <a:rPr lang="en-GB" dirty="0"/>
              <a:t>Currently optional module: </a:t>
            </a:r>
          </a:p>
          <a:p>
            <a:pPr marL="45720" indent="0">
              <a:buNone/>
            </a:pPr>
            <a:r>
              <a:rPr lang="en-GB" dirty="0" err="1"/>
              <a:t>FdSc</a:t>
            </a:r>
            <a:r>
              <a:rPr lang="en-GB" dirty="0"/>
              <a:t> compulsory (better related to employability)?</a:t>
            </a:r>
          </a:p>
          <a:p>
            <a:pPr marL="45720" indent="0">
              <a:buNone/>
            </a:pPr>
            <a:r>
              <a:rPr lang="en-GB" dirty="0"/>
              <a:t>	- greater student exposure to </a:t>
            </a:r>
            <a:r>
              <a:rPr lang="en-GB" dirty="0" err="1"/>
              <a:t>SiP</a:t>
            </a:r>
            <a:endParaRPr lang="en-GB" dirty="0"/>
          </a:p>
          <a:p>
            <a:pPr marL="45720" indent="0">
              <a:buNone/>
            </a:pPr>
            <a:r>
              <a:rPr lang="en-GB" dirty="0"/>
              <a:t>	- compulsory participation in </a:t>
            </a:r>
            <a:r>
              <a:rPr lang="en-GB" dirty="0" err="1"/>
              <a:t>SiP</a:t>
            </a:r>
            <a:r>
              <a:rPr lang="en-GB" dirty="0"/>
              <a:t> for </a:t>
            </a:r>
            <a:r>
              <a:rPr lang="en-GB" dirty="0" err="1"/>
              <a:t>FdSc</a:t>
            </a:r>
            <a:r>
              <a:rPr lang="en-GB" dirty="0"/>
              <a:t> cohort?</a:t>
            </a:r>
          </a:p>
          <a:p>
            <a:pPr marL="45720" indent="0">
              <a:buNone/>
            </a:pPr>
            <a:r>
              <a:rPr lang="en-GB" dirty="0"/>
              <a:t>	- risk of compulsory vs optional “resistance”</a:t>
            </a:r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r>
              <a:rPr lang="en-GB" dirty="0"/>
              <a:t>Topic coverage of </a:t>
            </a:r>
            <a:r>
              <a:rPr lang="en-GB" dirty="0" err="1"/>
              <a:t>SiP</a:t>
            </a:r>
            <a:r>
              <a:rPr lang="en-GB" dirty="0"/>
              <a:t> includes food, energy &amp; clothing.</a:t>
            </a:r>
          </a:p>
          <a:p>
            <a:pPr marL="45720" indent="0">
              <a:buNone/>
            </a:pPr>
            <a:r>
              <a:rPr lang="en-GB" dirty="0"/>
              <a:t>	- opportunities to integrate contextualised </a:t>
            </a:r>
            <a:r>
              <a:rPr lang="en-GB" dirty="0" err="1"/>
              <a:t>SiP</a:t>
            </a:r>
            <a:r>
              <a:rPr lang="en-GB" dirty="0"/>
              <a:t> into other 		   modules in chemistry course (e.g. materials)</a:t>
            </a:r>
          </a:p>
          <a:p>
            <a:pPr marL="45720" indent="0">
              <a:buNone/>
            </a:pPr>
            <a:r>
              <a:rPr lang="en-GB" dirty="0"/>
              <a:t>	- challenge to engage other teaching staff</a:t>
            </a:r>
          </a:p>
        </p:txBody>
      </p:sp>
    </p:spTree>
    <p:extLst>
      <p:ext uri="{BB962C8B-B14F-4D97-AF65-F5344CB8AC3E}">
        <p14:creationId xmlns:p14="http://schemas.microsoft.com/office/powerpoint/2010/main" val="235949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>
                <a:effectLst>
                  <a:reflection blurRad="6350" endPos="0" dir="5400000" sy="-100000" algn="bl" rotWithShape="0"/>
                </a:effectLst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1988840"/>
            <a:ext cx="7992888" cy="3456384"/>
          </a:xfrm>
        </p:spPr>
        <p:txBody>
          <a:bodyPr/>
          <a:lstStyle/>
          <a:p>
            <a:pPr marL="45720" indent="0">
              <a:buNone/>
            </a:pPr>
            <a:r>
              <a:rPr lang="en-GB" dirty="0">
                <a:solidFill>
                  <a:schemeClr val="accent6"/>
                </a:solidFill>
              </a:rPr>
              <a:t>1. University-wide ESD (Sustainability in Practice Certificate)</a:t>
            </a:r>
          </a:p>
          <a:p>
            <a:pPr marL="45720" indent="0">
              <a:buNone/>
            </a:pPr>
            <a:br>
              <a:rPr lang="en-GB" dirty="0"/>
            </a:br>
            <a:r>
              <a:rPr lang="en-GB" dirty="0"/>
              <a:t>2. Chemistry module integrated with </a:t>
            </a:r>
            <a:r>
              <a:rPr lang="en-GB" dirty="0" err="1"/>
              <a:t>SiP</a:t>
            </a:r>
            <a:endParaRPr lang="en-GB" dirty="0"/>
          </a:p>
          <a:p>
            <a:pPr marL="45720" indent="0">
              <a:buNone/>
            </a:pPr>
            <a:br>
              <a:rPr lang="en-GB" dirty="0"/>
            </a:br>
            <a:r>
              <a:rPr lang="en-GB" dirty="0"/>
              <a:t>3. Student participation and views</a:t>
            </a:r>
          </a:p>
          <a:p>
            <a:endParaRPr lang="en-GB" dirty="0"/>
          </a:p>
          <a:p>
            <a:pPr marL="45720" indent="0">
              <a:buNone/>
            </a:pPr>
            <a:r>
              <a:rPr lang="en-GB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474722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692696"/>
            <a:ext cx="7920880" cy="5544616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en-GB" dirty="0">
                <a:solidFill>
                  <a:srgbClr val="FF0000"/>
                </a:solidFill>
              </a:rPr>
              <a:t>Conclusions</a:t>
            </a:r>
          </a:p>
          <a:p>
            <a:pPr marL="45720" indent="0">
              <a:buNone/>
            </a:pPr>
            <a:endParaRPr lang="en-GB" dirty="0"/>
          </a:p>
          <a:p>
            <a:pPr marL="502920" indent="-457200">
              <a:buAutoNum type="arabicPeriod"/>
            </a:pPr>
            <a:r>
              <a:rPr lang="en-GB" dirty="0"/>
              <a:t>NTU instigated a supplementary award focussing on ESD (Sustainability in Practice certificate)</a:t>
            </a:r>
            <a:br>
              <a:rPr lang="en-GB" dirty="0"/>
            </a:br>
            <a:endParaRPr lang="en-GB" dirty="0"/>
          </a:p>
          <a:p>
            <a:pPr marL="502920" indent="-457200">
              <a:buAutoNum type="arabicPeriod"/>
            </a:pPr>
            <a:r>
              <a:rPr lang="en-GB" dirty="0"/>
              <a:t>Idea to facilitate student engagement with sustainability issues within their discipline and to appreciate cross-disciplinary aspects of ESD</a:t>
            </a:r>
            <a:br>
              <a:rPr lang="en-GB" dirty="0"/>
            </a:br>
            <a:endParaRPr lang="en-GB" dirty="0"/>
          </a:p>
          <a:p>
            <a:pPr marL="502920" indent="-457200">
              <a:buAutoNum type="arabicPeriod"/>
            </a:pPr>
            <a:r>
              <a:rPr lang="en-GB" dirty="0"/>
              <a:t>NTU chemistry students lukewarm to ESD: </a:t>
            </a:r>
            <a:r>
              <a:rPr lang="en-GB" dirty="0" err="1"/>
              <a:t>SiP</a:t>
            </a:r>
            <a:r>
              <a:rPr lang="en-GB" dirty="0"/>
              <a:t> integrated and contextualised, and (currently) kept optional</a:t>
            </a:r>
            <a:br>
              <a:rPr lang="en-GB" dirty="0"/>
            </a:br>
            <a:endParaRPr lang="en-GB" dirty="0"/>
          </a:p>
          <a:p>
            <a:pPr marL="502920" indent="-457200">
              <a:buAutoNum type="arabicPeriod"/>
            </a:pPr>
            <a:r>
              <a:rPr lang="en-GB" dirty="0"/>
              <a:t>Better engagement with contextualised </a:t>
            </a:r>
            <a:r>
              <a:rPr lang="en-GB" dirty="0" err="1"/>
              <a:t>SiP</a:t>
            </a:r>
            <a:r>
              <a:rPr lang="en-GB" dirty="0"/>
              <a:t>, but room for improvement</a:t>
            </a:r>
            <a:br>
              <a:rPr lang="en-GB" dirty="0"/>
            </a:br>
            <a:endParaRPr lang="en-GB" dirty="0"/>
          </a:p>
          <a:p>
            <a:pPr marL="502920" indent="-457200">
              <a:buAutoNum type="arabicPeriod"/>
            </a:pPr>
            <a:r>
              <a:rPr lang="en-GB" dirty="0"/>
              <a:t>As </a:t>
            </a:r>
            <a:r>
              <a:rPr lang="en-GB" dirty="0" err="1"/>
              <a:t>SiP</a:t>
            </a:r>
            <a:r>
              <a:rPr lang="en-GB" dirty="0"/>
              <a:t> topics developed, development of chemistry contextualised </a:t>
            </a:r>
            <a:r>
              <a:rPr lang="en-GB" dirty="0" err="1"/>
              <a:t>SiP</a:t>
            </a:r>
            <a:r>
              <a:rPr lang="en-GB" dirty="0"/>
              <a:t> also under consideration</a:t>
            </a:r>
          </a:p>
          <a:p>
            <a:pPr marL="502920" indent="-457200">
              <a:buAutoNum type="arabicPeriod"/>
            </a:pPr>
            <a:endParaRPr lang="en-GB" dirty="0"/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414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764704"/>
            <a:ext cx="6840760" cy="5760640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u="sng" dirty="0"/>
              <a:t>Acknowledgements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sz="2900" dirty="0">
                <a:solidFill>
                  <a:srgbClr val="FF0000"/>
                </a:solidFill>
              </a:rPr>
              <a:t>Kelly Osbourne and Seraphina Brown</a:t>
            </a:r>
          </a:p>
          <a:p>
            <a:pPr marL="45720" indent="0">
              <a:buNone/>
            </a:pPr>
            <a:r>
              <a:rPr lang="en-US" dirty="0"/>
              <a:t>(formerly at NTU Green Academy) for their significant help, particularly in setting up the on-line work-space.</a:t>
            </a:r>
            <a:endParaRPr lang="en-GB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u="sng" dirty="0"/>
              <a:t>References</a:t>
            </a:r>
            <a:r>
              <a:rPr lang="en-US" dirty="0"/>
              <a:t> </a:t>
            </a:r>
            <a:br>
              <a:rPr lang="en-US" dirty="0"/>
            </a:br>
            <a:endParaRPr lang="en-GB" sz="1900" dirty="0"/>
          </a:p>
          <a:p>
            <a:pPr marL="45720" indent="0">
              <a:buNone/>
            </a:pPr>
            <a:r>
              <a:rPr lang="en-US" sz="1900" dirty="0"/>
              <a:t>Jones, P., Trier, C.J. and Richards, J.P. (2008). Embedding education for sustainable development in higher education: a case study examining common challenges and opportunities for undergraduate </a:t>
            </a:r>
            <a:r>
              <a:rPr lang="en-US" sz="1900" dirty="0" err="1"/>
              <a:t>programmes</a:t>
            </a:r>
            <a:r>
              <a:rPr lang="en-US" sz="1900" dirty="0"/>
              <a:t>. </a:t>
            </a:r>
            <a:r>
              <a:rPr lang="en-US" sz="1900" i="1" dirty="0"/>
              <a:t>International Journal of Educational Research</a:t>
            </a:r>
            <a:r>
              <a:rPr lang="en-US" sz="1900" dirty="0"/>
              <a:t>, </a:t>
            </a:r>
            <a:r>
              <a:rPr lang="en-US" sz="1900" i="1" dirty="0"/>
              <a:t>47 </a:t>
            </a:r>
            <a:r>
              <a:rPr lang="en-US" sz="1900" dirty="0"/>
              <a:t>(6), 341-350. </a:t>
            </a:r>
          </a:p>
          <a:p>
            <a:pPr marL="45720" indent="0">
              <a:buNone/>
            </a:pPr>
            <a:endParaRPr lang="en-GB" sz="1900" dirty="0"/>
          </a:p>
          <a:p>
            <a:pPr marL="45720" indent="0">
              <a:buNone/>
            </a:pPr>
            <a:r>
              <a:rPr lang="en-US" sz="1900" dirty="0"/>
              <a:t>Molthan-Hill, P., Dharmasasmita, A. and Winfield, F. (2015). Academic Freedom, Bureaucracy and Procedures: The Challenge of Curriculum Development for Sustainability. In Leal </a:t>
            </a:r>
            <a:r>
              <a:rPr lang="en-US" sz="1900" dirty="0" err="1"/>
              <a:t>Filho</a:t>
            </a:r>
            <a:r>
              <a:rPr lang="en-US" sz="1900" dirty="0"/>
              <a:t>, W. and </a:t>
            </a:r>
            <a:r>
              <a:rPr lang="en-US" sz="1900" dirty="0" err="1"/>
              <a:t>Davim</a:t>
            </a:r>
            <a:r>
              <a:rPr lang="en-US" sz="1900" dirty="0"/>
              <a:t>, J.P. (Eds.), </a:t>
            </a:r>
            <a:r>
              <a:rPr lang="en-US" sz="1900" i="1" dirty="0"/>
              <a:t>Challenges in Higher Education for Sustainability.</a:t>
            </a:r>
            <a:r>
              <a:rPr lang="en-US" sz="1900" dirty="0"/>
              <a:t> (pp. 199-215). Cham, Switzerland: Springer. </a:t>
            </a:r>
          </a:p>
          <a:p>
            <a:pPr marL="45720" indent="0">
              <a:buNone/>
            </a:pPr>
            <a:endParaRPr lang="en-GB" sz="1900" dirty="0"/>
          </a:p>
          <a:p>
            <a:pPr marL="45720" indent="0">
              <a:buNone/>
            </a:pPr>
            <a:r>
              <a:rPr lang="en-US" sz="1900" dirty="0"/>
              <a:t>Puntha, H., Molthan-Hill, P., Dharmasasmita, A. and Simmons, E. (2015). Food for thought: a university-wide approach to stimulate curricular and extra-curricular ESD activity. In Leal </a:t>
            </a:r>
            <a:r>
              <a:rPr lang="en-US" sz="1900" dirty="0" err="1"/>
              <a:t>Filho</a:t>
            </a:r>
            <a:r>
              <a:rPr lang="en-US" sz="1900" dirty="0"/>
              <a:t>, W., </a:t>
            </a:r>
            <a:r>
              <a:rPr lang="en-US" sz="1900" dirty="0" err="1"/>
              <a:t>Azeiteiro</a:t>
            </a:r>
            <a:r>
              <a:rPr lang="en-US" sz="1900" dirty="0"/>
              <a:t>, U.M., </a:t>
            </a:r>
            <a:r>
              <a:rPr lang="en-US" sz="1900" dirty="0" err="1"/>
              <a:t>Caeiro</a:t>
            </a:r>
            <a:r>
              <a:rPr lang="en-US" sz="1900" dirty="0"/>
              <a:t>, S. and Alves, F.  (Eds.), </a:t>
            </a:r>
            <a:r>
              <a:rPr lang="en-US" sz="1900" i="1" dirty="0"/>
              <a:t>Integrating Sustainability Thinking in Science and Engineering Curricula, World Sustainability Series.</a:t>
            </a:r>
            <a:r>
              <a:rPr lang="en-US" sz="1900" dirty="0"/>
              <a:t> (pp. 31-48). Cham, Switzerland: Springer. </a:t>
            </a:r>
          </a:p>
          <a:p>
            <a:pPr marL="45720" indent="0">
              <a:buNone/>
            </a:pPr>
            <a:endParaRPr lang="en-GB" sz="1900" dirty="0"/>
          </a:p>
          <a:p>
            <a:pPr marL="45720" indent="0">
              <a:buNone/>
            </a:pPr>
            <a:r>
              <a:rPr lang="en-US" sz="1900" dirty="0" err="1"/>
              <a:t>Zeegers</a:t>
            </a:r>
            <a:r>
              <a:rPr lang="en-US" sz="1900" dirty="0"/>
              <a:t>, Y. and Clark, I.F. (2014). Students’ perception of education for sustainable development. </a:t>
            </a:r>
            <a:r>
              <a:rPr lang="en-US" sz="1900" i="1" dirty="0"/>
              <a:t>Journal of Sustainability in Higher Education</a:t>
            </a:r>
            <a:r>
              <a:rPr lang="en-US" sz="1900" dirty="0"/>
              <a:t>, </a:t>
            </a:r>
            <a:r>
              <a:rPr lang="en-US" sz="1900" i="1" dirty="0"/>
              <a:t>15 </a:t>
            </a:r>
            <a:r>
              <a:rPr lang="en-US" sz="1900" dirty="0"/>
              <a:t>(2), 242-253.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290189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464" y="548680"/>
            <a:ext cx="6912768" cy="1008111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>
                <a:effectLst>
                  <a:reflection blurRad="6350" endPos="0" dir="5400000" sy="-100000" algn="bl" rotWithShape="0"/>
                </a:effectLst>
              </a:rPr>
              <a:t>University-wide ESD at NTU</a:t>
            </a:r>
            <a:br>
              <a:rPr lang="en-GB" sz="4000" dirty="0"/>
            </a:br>
            <a:br>
              <a:rPr lang="en-GB" sz="4000" dirty="0"/>
            </a:br>
            <a:endParaRPr lang="en-GB" sz="40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166123" y="2374863"/>
            <a:ext cx="1572904" cy="20606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4053" y="5717763"/>
            <a:ext cx="81976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http://www4.ntu.ac.uk/sustainability/sustainable-learning/index.html</a:t>
            </a:r>
            <a:endParaRPr lang="en-GB" sz="1200" dirty="0"/>
          </a:p>
          <a:p>
            <a:endParaRPr lang="en-GB" sz="1200" dirty="0"/>
          </a:p>
          <a:p>
            <a:r>
              <a:rPr lang="en-GB" sz="1200" dirty="0">
                <a:hlinkClick r:id="rId4"/>
              </a:rPr>
              <a:t>http://www4.ntu.ac.uk/sustainability/sustainable-learning/sustainability-in-practice/index.html</a:t>
            </a:r>
            <a:endParaRPr lang="en-GB" sz="1200" dirty="0"/>
          </a:p>
          <a:p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979" y="4797152"/>
            <a:ext cx="1414395" cy="585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927" y="1429332"/>
            <a:ext cx="64403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Sustainability in Practice Certificate (</a:t>
            </a:r>
            <a:r>
              <a:rPr lang="en-GB" dirty="0" err="1">
                <a:solidFill>
                  <a:srgbClr val="FF0000"/>
                </a:solidFill>
              </a:rPr>
              <a:t>SiP</a:t>
            </a:r>
            <a:r>
              <a:rPr lang="en-GB" dirty="0">
                <a:solidFill>
                  <a:srgbClr val="FF0000"/>
                </a:solidFill>
              </a:rPr>
              <a:t>)</a:t>
            </a:r>
          </a:p>
          <a:p>
            <a:endParaRPr lang="en-GB" dirty="0"/>
          </a:p>
          <a:p>
            <a:r>
              <a:rPr lang="en-GB" dirty="0"/>
              <a:t>Additional award to degree</a:t>
            </a:r>
          </a:p>
          <a:p>
            <a:endParaRPr lang="en-GB" dirty="0"/>
          </a:p>
          <a:p>
            <a:r>
              <a:rPr lang="en-GB" dirty="0"/>
              <a:t>Open to all 25000+ undergraduates, postgraduates and staff at NTU</a:t>
            </a:r>
          </a:p>
          <a:p>
            <a:endParaRPr lang="en-GB" dirty="0"/>
          </a:p>
          <a:p>
            <a:r>
              <a:rPr lang="en-GB" dirty="0"/>
              <a:t>Concept: apply a common theme to individual’s own specific discipline</a:t>
            </a:r>
          </a:p>
          <a:p>
            <a:endParaRPr lang="en-GB" dirty="0"/>
          </a:p>
          <a:p>
            <a:r>
              <a:rPr lang="en-GB" dirty="0"/>
              <a:t>Theme: “Food for Thought”</a:t>
            </a:r>
          </a:p>
          <a:p>
            <a:endParaRPr lang="en-GB" dirty="0"/>
          </a:p>
          <a:p>
            <a:r>
              <a:rPr lang="en-GB" dirty="0"/>
              <a:t>Promoted to students at induction with Student Union support. Open to students at any level of study.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64340"/>
            <a:ext cx="6480720" cy="866280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>
                <a:effectLst>
                  <a:reflection blurRad="6350" endPos="0" dir="5400000" sy="-100000" algn="bl" rotWithShape="0"/>
                </a:effectLst>
              </a:rPr>
              <a:t>Five stages to </a:t>
            </a:r>
            <a:r>
              <a:rPr lang="en-GB" sz="3600" dirty="0" err="1">
                <a:effectLst>
                  <a:reflection blurRad="6350" endPos="0" dir="5400000" sy="-100000" algn="bl" rotWithShape="0"/>
                </a:effectLst>
              </a:rPr>
              <a:t>SiP</a:t>
            </a:r>
            <a:r>
              <a:rPr lang="en-GB" sz="3600" dirty="0">
                <a:effectLst>
                  <a:reflection blurRad="6350" endPos="0" dir="5400000" sy="-100000" algn="bl" rotWithShape="0"/>
                </a:effectLst>
              </a:rPr>
              <a:t> Award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2225" y="1176880"/>
            <a:ext cx="6355817" cy="31085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400" dirty="0"/>
              <a:t>Introduction to sustainability concepts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400" dirty="0"/>
              <a:t>Brief post on (food) sustainability issue</a:t>
            </a:r>
            <a:br>
              <a:rPr lang="en-GB" sz="1400" dirty="0"/>
            </a:br>
            <a:endParaRPr lang="en-GB" sz="1400" dirty="0"/>
          </a:p>
          <a:p>
            <a:pPr marL="342900" indent="-342900">
              <a:buFontTx/>
              <a:buAutoNum type="arabicPeriod"/>
            </a:pPr>
            <a:r>
              <a:rPr lang="en-GB" sz="1400" dirty="0"/>
              <a:t>Links between food, sustainability &amp; discipline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400" dirty="0"/>
              <a:t>Reply to peer’s post with reference to own subject</a:t>
            </a:r>
            <a:br>
              <a:rPr lang="en-GB" sz="1400" dirty="0"/>
            </a:br>
            <a:endParaRPr lang="en-GB" sz="1400" dirty="0"/>
          </a:p>
          <a:p>
            <a:pPr marL="342900" indent="-342900">
              <a:buAutoNum type="arabicPeriod"/>
            </a:pPr>
            <a:r>
              <a:rPr lang="en-GB" sz="1400" dirty="0"/>
              <a:t> Quiz – video followed by MCQ quiz</a:t>
            </a:r>
            <a:br>
              <a:rPr lang="en-GB" sz="1400" dirty="0"/>
            </a:br>
            <a:endParaRPr lang="en-GB" sz="1400" dirty="0"/>
          </a:p>
          <a:p>
            <a:pPr marL="342900" indent="-342900">
              <a:buFontTx/>
              <a:buAutoNum type="arabicPeriod"/>
            </a:pPr>
            <a:r>
              <a:rPr lang="en-GB" sz="1400" dirty="0"/>
              <a:t>Solutions to the food sustainability challenges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400" dirty="0"/>
              <a:t>Research &amp; post on potential solutions to (food) sustainability issue</a:t>
            </a:r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Sessions 1-4 online, automated assessment, staged progress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280434"/>
            <a:ext cx="2163760" cy="16228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414" y="4648874"/>
            <a:ext cx="1462043" cy="10965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63383" y="5872175"/>
            <a:ext cx="3280617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Award ceremony</a:t>
            </a:r>
          </a:p>
          <a:p>
            <a:r>
              <a:rPr lang="en-GB" dirty="0"/>
              <a:t>Best submission winners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8181" y="4910696"/>
            <a:ext cx="4741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5. Individual submission: </a:t>
            </a:r>
            <a:r>
              <a:rPr lang="en-GB" dirty="0">
                <a:solidFill>
                  <a:srgbClr val="FF0000"/>
                </a:solidFill>
              </a:rPr>
              <a:t>poster, video, mood-board</a:t>
            </a:r>
          </a:p>
        </p:txBody>
      </p:sp>
      <p:sp>
        <p:nvSpPr>
          <p:cNvPr id="15" name="Oval 14"/>
          <p:cNvSpPr/>
          <p:nvPr/>
        </p:nvSpPr>
        <p:spPr>
          <a:xfrm>
            <a:off x="3390342" y="5363197"/>
            <a:ext cx="2232248" cy="7958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931954" y="5457598"/>
            <a:ext cx="1509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Manually assessed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896294" y="5557027"/>
            <a:ext cx="1343972" cy="291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>
            <a:off x="5767962" y="5541929"/>
            <a:ext cx="720080" cy="281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478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3888431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 err="1">
                <a:effectLst>
                  <a:reflection blurRad="6350" endPos="0" dir="5400000" sy="-100000" algn="bl" rotWithShape="0"/>
                </a:effectLst>
              </a:rPr>
              <a:t>SiP</a:t>
            </a:r>
            <a:r>
              <a:rPr lang="en-GB" sz="3600" dirty="0">
                <a:effectLst>
                  <a:reflection blurRad="6350" endPos="0" dir="5400000" sy="-100000" algn="bl" rotWithShape="0"/>
                </a:effectLst>
              </a:rPr>
              <a:t>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196752"/>
            <a:ext cx="8784976" cy="3456383"/>
          </a:xfrm>
        </p:spPr>
        <p:txBody>
          <a:bodyPr/>
          <a:lstStyle/>
          <a:p>
            <a:pPr marL="45720" indent="0">
              <a:buNone/>
            </a:pPr>
            <a:r>
              <a:rPr lang="en-GB" dirty="0"/>
              <a:t>Standard 5-step process to Award</a:t>
            </a:r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r>
              <a:rPr lang="en-GB" dirty="0"/>
              <a:t>Themes developed: 	topics better suited for different disciplines</a:t>
            </a:r>
          </a:p>
          <a:p>
            <a:pPr marL="45720" indent="0">
              <a:buNone/>
            </a:pPr>
            <a:r>
              <a:rPr lang="en-GB" dirty="0"/>
              <a:t>			now possible to take </a:t>
            </a:r>
            <a:r>
              <a:rPr lang="en-GB" dirty="0" err="1"/>
              <a:t>SiP</a:t>
            </a:r>
            <a:r>
              <a:rPr lang="en-GB" dirty="0"/>
              <a:t> more than once</a:t>
            </a:r>
          </a:p>
          <a:p>
            <a:pPr marL="4572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157" y="3016200"/>
            <a:ext cx="1133274" cy="1354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979" y="3032025"/>
            <a:ext cx="1686710" cy="135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041526"/>
            <a:ext cx="1328936" cy="1328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313" y="3310040"/>
            <a:ext cx="1463167" cy="109127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035815" y="3547591"/>
            <a:ext cx="1080120" cy="304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152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3888431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 err="1">
                <a:effectLst>
                  <a:reflection blurRad="6350" endPos="0" dir="5400000" sy="-100000" algn="bl" rotWithShape="0"/>
                </a:effectLst>
              </a:rPr>
              <a:t>SiP</a:t>
            </a:r>
            <a:r>
              <a:rPr lang="en-GB" sz="3600" dirty="0">
                <a:effectLst>
                  <a:reflection blurRad="6350" endPos="0" dir="5400000" sy="-100000" algn="bl" rotWithShape="0"/>
                </a:effectLst>
              </a:rPr>
              <a:t>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196752"/>
            <a:ext cx="8784976" cy="3456383"/>
          </a:xfrm>
        </p:spPr>
        <p:txBody>
          <a:bodyPr/>
          <a:lstStyle/>
          <a:p>
            <a:pPr marL="45720" indent="0">
              <a:buNone/>
            </a:pPr>
            <a:r>
              <a:rPr lang="en-GB" dirty="0"/>
              <a:t>Standard 5-step process to Award</a:t>
            </a:r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r>
              <a:rPr lang="en-GB" dirty="0"/>
              <a:t>Themes developed: 	topics better suited for different disciplines</a:t>
            </a:r>
          </a:p>
          <a:p>
            <a:pPr marL="45720" indent="0">
              <a:buNone/>
            </a:pPr>
            <a:r>
              <a:rPr lang="en-GB" dirty="0"/>
              <a:t>			now possible to take </a:t>
            </a:r>
            <a:r>
              <a:rPr lang="en-GB" dirty="0" err="1"/>
              <a:t>SiP</a:t>
            </a:r>
            <a:r>
              <a:rPr lang="en-GB" dirty="0"/>
              <a:t> more than once</a:t>
            </a:r>
          </a:p>
          <a:p>
            <a:pPr marL="4572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157" y="3016200"/>
            <a:ext cx="1133274" cy="1354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689" y="3032025"/>
            <a:ext cx="1667000" cy="1338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041526"/>
            <a:ext cx="1328936" cy="1328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313" y="3310040"/>
            <a:ext cx="1463167" cy="109127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035815" y="3547591"/>
            <a:ext cx="1080120" cy="304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413435" y="5373216"/>
            <a:ext cx="3623408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Alternative route to Award:</a:t>
            </a:r>
          </a:p>
          <a:p>
            <a:r>
              <a:rPr lang="en-GB" dirty="0"/>
              <a:t>(practical) “challenge day”</a:t>
            </a:r>
          </a:p>
        </p:txBody>
      </p:sp>
      <p:sp>
        <p:nvSpPr>
          <p:cNvPr id="10" name="Down Arrow 9"/>
          <p:cNvSpPr/>
          <p:nvPr/>
        </p:nvSpPr>
        <p:spPr>
          <a:xfrm rot="10800000">
            <a:off x="7884368" y="4509120"/>
            <a:ext cx="22752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066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1988840"/>
            <a:ext cx="7992888" cy="3456384"/>
          </a:xfrm>
        </p:spPr>
        <p:txBody>
          <a:bodyPr/>
          <a:lstStyle/>
          <a:p>
            <a:pPr marL="45720" indent="0">
              <a:buNone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1. University-wide ESD (Sustainability in Practice Certificate)</a:t>
            </a:r>
          </a:p>
          <a:p>
            <a:pPr marL="45720" indent="0">
              <a:buNone/>
            </a:pPr>
            <a:br>
              <a:rPr lang="en-GB" dirty="0"/>
            </a:br>
            <a:r>
              <a:rPr lang="en-GB" dirty="0">
                <a:solidFill>
                  <a:schemeClr val="accent6"/>
                </a:solidFill>
              </a:rPr>
              <a:t>2. Chemistry module integrated with </a:t>
            </a:r>
            <a:r>
              <a:rPr lang="en-GB" dirty="0" err="1">
                <a:solidFill>
                  <a:schemeClr val="accent6"/>
                </a:solidFill>
              </a:rPr>
              <a:t>SiP</a:t>
            </a:r>
            <a:endParaRPr lang="en-GB" dirty="0">
              <a:solidFill>
                <a:schemeClr val="accent6"/>
              </a:solidFill>
            </a:endParaRPr>
          </a:p>
          <a:p>
            <a:pPr marL="45720" indent="0">
              <a:buNone/>
            </a:pPr>
            <a:br>
              <a:rPr lang="en-GB" dirty="0"/>
            </a:br>
            <a:r>
              <a:rPr lang="en-GB" dirty="0"/>
              <a:t>3. Student participation and views</a:t>
            </a:r>
          </a:p>
          <a:p>
            <a:endParaRPr lang="en-GB" dirty="0"/>
          </a:p>
          <a:p>
            <a:pPr marL="45720" indent="0">
              <a:buNone/>
            </a:pPr>
            <a:r>
              <a:rPr lang="en-GB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873442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512" y="764704"/>
            <a:ext cx="8568952" cy="5544616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GB" dirty="0"/>
              <a:t>Why the need for direct integration of </a:t>
            </a:r>
            <a:r>
              <a:rPr lang="en-GB" dirty="0" err="1"/>
              <a:t>SiP</a:t>
            </a:r>
            <a:r>
              <a:rPr lang="en-GB" dirty="0"/>
              <a:t> in Chemistry degrees?</a:t>
            </a:r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r>
              <a:rPr lang="en-GB" dirty="0"/>
              <a:t>Chemistry students find difficulty in seeing the need to study sustainability: </a:t>
            </a:r>
            <a:br>
              <a:rPr lang="en-GB" dirty="0"/>
            </a:b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Unpopular “Sustainable Chemistry” optional module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Discussions at staff-student consultative committee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Relevance to subject of chemistry questioned by students</a:t>
            </a:r>
            <a:br>
              <a:rPr lang="en-GB" dirty="0"/>
            </a:br>
            <a:endParaRPr lang="en-GB" dirty="0"/>
          </a:p>
          <a:p>
            <a:pPr marL="45720" indent="0">
              <a:buNone/>
            </a:pPr>
            <a:r>
              <a:rPr lang="en-GB" dirty="0"/>
              <a:t>Other driving factor: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University-wide curriculum review: inclusion of taught aspects of sustainability specifically considered (along with employability, internationalisation, etc.)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marL="45720" indent="0" algn="ctr">
              <a:buNone/>
            </a:pPr>
            <a:r>
              <a:rPr lang="en-GB" dirty="0">
                <a:solidFill>
                  <a:srgbClr val="FF0000"/>
                </a:solidFill>
              </a:rPr>
              <a:t>CONTEXTUALISE FOR THE CHEMISTRY STUDENTS</a:t>
            </a:r>
            <a:r>
              <a:rPr lang="en-GB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951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424936" cy="6192688"/>
          </a:xfrm>
        </p:spPr>
        <p:txBody>
          <a:bodyPr/>
          <a:lstStyle/>
          <a:p>
            <a:pPr marL="45720" indent="0" algn="ctr">
              <a:buNone/>
            </a:pPr>
            <a:r>
              <a:rPr lang="en-GB" dirty="0"/>
              <a:t>Where to fit the </a:t>
            </a:r>
            <a:r>
              <a:rPr lang="en-GB" dirty="0" err="1"/>
              <a:t>SiP</a:t>
            </a:r>
            <a:r>
              <a:rPr lang="en-GB" dirty="0"/>
              <a:t>?</a:t>
            </a:r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388098"/>
              </p:ext>
            </p:extLst>
          </p:nvPr>
        </p:nvGraphicFramePr>
        <p:xfrm>
          <a:off x="323528" y="1052735"/>
          <a:ext cx="5904654" cy="5112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35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35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35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0419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Year 1 (L4)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Organic </a:t>
                      </a:r>
                      <a:r>
                        <a:rPr lang="en-GB" sz="1600" baseline="0" dirty="0"/>
                        <a:t>chemistry</a:t>
                      </a:r>
                    </a:p>
                  </a:txBody>
                  <a:tcPr vert="vert270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Inorganic chemistry</a:t>
                      </a:r>
                    </a:p>
                  </a:txBody>
                  <a:tcPr vert="vert270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Physical chemistry</a:t>
                      </a:r>
                    </a:p>
                  </a:txBody>
                  <a:tcPr vert="vert27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Analytical chemistry</a:t>
                      </a:r>
                    </a:p>
                  </a:txBody>
                  <a:tcPr vert="vert27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Professional development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41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Year 2 (L5)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Option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41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Year 3 (L6)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600"/>
                    </a:p>
                    <a:p>
                      <a:pPr algn="ctr"/>
                      <a:endParaRPr lang="en-GB" sz="1600"/>
                    </a:p>
                    <a:p>
                      <a:pPr algn="ctr"/>
                      <a:endParaRPr lang="en-GB" sz="1600"/>
                    </a:p>
                    <a:p>
                      <a:pPr algn="ctr"/>
                      <a:r>
                        <a:rPr lang="en-GB" sz="1600"/>
                        <a:t>Project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r>
                        <a:rPr lang="en-GB" sz="1600" dirty="0"/>
                        <a:t>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541923"/>
              </p:ext>
            </p:extLst>
          </p:nvPr>
        </p:nvGraphicFramePr>
        <p:xfrm>
          <a:off x="7006133" y="1916832"/>
          <a:ext cx="1872208" cy="1840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Materials (I)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0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Pharmaceutical (O)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98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Chemical Technology (P)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02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Applied Instrumental Analysis (A)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6264187" y="3356992"/>
            <a:ext cx="72008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104435"/>
              </p:ext>
            </p:extLst>
          </p:nvPr>
        </p:nvGraphicFramePr>
        <p:xfrm>
          <a:off x="6588224" y="4581127"/>
          <a:ext cx="2448272" cy="165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809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Novel techniques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Analytical lab 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09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Radiochemistry lab 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PBL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Down Arrow 8"/>
          <p:cNvSpPr/>
          <p:nvPr/>
        </p:nvSpPr>
        <p:spPr>
          <a:xfrm>
            <a:off x="7164288" y="3848315"/>
            <a:ext cx="144016" cy="732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669720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Custom 1">
      <a:dk1>
        <a:sysClr val="windowText" lastClr="000000"/>
      </a:dk1>
      <a:lt1>
        <a:sysClr val="window" lastClr="FFFFFF"/>
      </a:lt1>
      <a:dk2>
        <a:srgbClr val="212745"/>
      </a:dk2>
      <a:lt2>
        <a:srgbClr val="DBF6B9"/>
      </a:lt2>
      <a:accent1>
        <a:srgbClr val="4E67C8"/>
      </a:accent1>
      <a:accent2>
        <a:srgbClr val="5ECCF3"/>
      </a:accent2>
      <a:accent3>
        <a:srgbClr val="CAF297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1589</Words>
  <Application>Microsoft Office PowerPoint</Application>
  <PresentationFormat>On-screen Show (4:3)</PresentationFormat>
  <Paragraphs>246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Constantia</vt:lpstr>
      <vt:lpstr>Georgia</vt:lpstr>
      <vt:lpstr>Trebuchet MS</vt:lpstr>
      <vt:lpstr>Verdana</vt:lpstr>
      <vt:lpstr>Slipstream</vt:lpstr>
      <vt:lpstr>DIRECTED INTEGRATION OF   UNIVERSITY-WIDE ESD INTO     CHEMISTRY DEGREES AT NTU   </vt:lpstr>
      <vt:lpstr>Overview</vt:lpstr>
      <vt:lpstr>University-wide ESD at NTU  </vt:lpstr>
      <vt:lpstr>Five stages to SiP Award</vt:lpstr>
      <vt:lpstr>SiP evolution</vt:lpstr>
      <vt:lpstr>SiP 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Nottingham Trent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evolution of the composition of natural waters</dc:title>
  <dc:creator>chp3coffem</dc:creator>
  <cp:lastModifiedBy>Sullivan, Linda</cp:lastModifiedBy>
  <cp:revision>94</cp:revision>
  <dcterms:created xsi:type="dcterms:W3CDTF">2010-11-09T11:40:55Z</dcterms:created>
  <dcterms:modified xsi:type="dcterms:W3CDTF">2023-07-20T13:43:14Z</dcterms:modified>
</cp:coreProperties>
</file>