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96" r:id="rId3"/>
    <p:sldId id="286" r:id="rId4"/>
    <p:sldId id="272" r:id="rId5"/>
    <p:sldId id="287" r:id="rId6"/>
    <p:sldId id="288" r:id="rId7"/>
    <p:sldId id="289" r:id="rId8"/>
    <p:sldId id="259" r:id="rId9"/>
    <p:sldId id="262" r:id="rId10"/>
    <p:sldId id="293" r:id="rId11"/>
    <p:sldId id="285" r:id="rId12"/>
    <p:sldId id="279" r:id="rId13"/>
    <p:sldId id="263" r:id="rId14"/>
    <p:sldId id="278" r:id="rId15"/>
    <p:sldId id="264" r:id="rId16"/>
    <p:sldId id="280" r:id="rId17"/>
    <p:sldId id="281" r:id="rId18"/>
    <p:sldId id="282" r:id="rId19"/>
    <p:sldId id="283" r:id="rId20"/>
    <p:sldId id="294" r:id="rId21"/>
    <p:sldId id="297" r:id="rId22"/>
    <p:sldId id="269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English STCCs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Unallocated Reserves</a:t>
            </a:r>
            <a:r>
              <a:rPr lang="en-GB" baseline="0"/>
              <a:t> </a:t>
            </a:r>
            <a:r>
              <a:rPr lang="en-GB"/>
              <a:t>Stock</a:t>
            </a:r>
            <a:r>
              <a:rPr lang="en-GB" baseline="0"/>
              <a:t> - 2002/03 to 2011/12</a:t>
            </a:r>
            <a:endParaRPr lang="en-GB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county councils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'STCC Summary Statistics'!$G$63:$G$89</c:f>
              <c:numCache>
                <c:formatCode>0.00%</c:formatCode>
                <c:ptCount val="27"/>
                <c:pt idx="0">
                  <c:v>9.6442066268122198E-2</c:v>
                </c:pt>
                <c:pt idx="1">
                  <c:v>6.6541655681552667E-2</c:v>
                </c:pt>
                <c:pt idx="2">
                  <c:v>4.5170835121636069E-2</c:v>
                </c:pt>
                <c:pt idx="3">
                  <c:v>4.3723725340051221E-2</c:v>
                </c:pt>
                <c:pt idx="4">
                  <c:v>4.0266594108946598E-2</c:v>
                </c:pt>
                <c:pt idx="5">
                  <c:v>3.9906382944847309E-2</c:v>
                </c:pt>
                <c:pt idx="6">
                  <c:v>3.8947511763539978E-2</c:v>
                </c:pt>
                <c:pt idx="7">
                  <c:v>3.819132324727087E-2</c:v>
                </c:pt>
                <c:pt idx="8">
                  <c:v>3.7541503375906567E-2</c:v>
                </c:pt>
                <c:pt idx="9">
                  <c:v>3.6760826603814009E-2</c:v>
                </c:pt>
                <c:pt idx="10">
                  <c:v>3.5374147448644568E-2</c:v>
                </c:pt>
                <c:pt idx="11">
                  <c:v>3.5209087008809099E-2</c:v>
                </c:pt>
                <c:pt idx="12">
                  <c:v>3.3855912202842571E-2</c:v>
                </c:pt>
                <c:pt idx="13">
                  <c:v>3.3694460383060301E-2</c:v>
                </c:pt>
                <c:pt idx="14">
                  <c:v>3.0950576405140949E-2</c:v>
                </c:pt>
                <c:pt idx="15">
                  <c:v>2.9644832637874867E-2</c:v>
                </c:pt>
                <c:pt idx="16">
                  <c:v>2.8216069551435612E-2</c:v>
                </c:pt>
                <c:pt idx="17">
                  <c:v>2.7776562755160956E-2</c:v>
                </c:pt>
                <c:pt idx="18">
                  <c:v>2.7627921305199109E-2</c:v>
                </c:pt>
                <c:pt idx="19">
                  <c:v>2.750866086303828E-2</c:v>
                </c:pt>
                <c:pt idx="20">
                  <c:v>2.7320712157312112E-2</c:v>
                </c:pt>
                <c:pt idx="21">
                  <c:v>2.641037513090284E-2</c:v>
                </c:pt>
                <c:pt idx="22">
                  <c:v>2.5768392226405305E-2</c:v>
                </c:pt>
                <c:pt idx="23">
                  <c:v>2.3248622847332853E-2</c:v>
                </c:pt>
                <c:pt idx="24">
                  <c:v>2.292310860196228E-2</c:v>
                </c:pt>
                <c:pt idx="25">
                  <c:v>2.1324730400459055E-2</c:v>
                </c:pt>
                <c:pt idx="26">
                  <c:v>2.0598510629714854E-2</c:v>
                </c:pt>
              </c:numCache>
            </c:numRef>
          </c:xVal>
          <c:yVal>
            <c:numRef>
              <c:f>'STCC Summary Statistics'!$L$63:$L$89</c:f>
              <c:numCache>
                <c:formatCode>0.00%</c:formatCode>
                <c:ptCount val="27"/>
                <c:pt idx="0">
                  <c:v>8.4453311968505917E-2</c:v>
                </c:pt>
                <c:pt idx="1">
                  <c:v>3.1912216854200461E-2</c:v>
                </c:pt>
                <c:pt idx="2">
                  <c:v>2.5840166234469927E-2</c:v>
                </c:pt>
                <c:pt idx="3">
                  <c:v>1.5032728082983157E-2</c:v>
                </c:pt>
                <c:pt idx="4">
                  <c:v>2.3802027512112384E-2</c:v>
                </c:pt>
                <c:pt idx="5">
                  <c:v>1.4066344409049789E-2</c:v>
                </c:pt>
                <c:pt idx="6">
                  <c:v>2.0088592349117002E-2</c:v>
                </c:pt>
                <c:pt idx="7">
                  <c:v>2.2411719674103752E-2</c:v>
                </c:pt>
                <c:pt idx="8">
                  <c:v>1.7392946941437483E-2</c:v>
                </c:pt>
                <c:pt idx="9">
                  <c:v>2.5337742537310585E-2</c:v>
                </c:pt>
                <c:pt idx="10">
                  <c:v>1.3751420303513277E-2</c:v>
                </c:pt>
                <c:pt idx="11">
                  <c:v>1.9089477025753299E-2</c:v>
                </c:pt>
                <c:pt idx="12">
                  <c:v>2.291981205996722E-2</c:v>
                </c:pt>
                <c:pt idx="13">
                  <c:v>2.3571660853320357E-2</c:v>
                </c:pt>
                <c:pt idx="14">
                  <c:v>1.2131723755499152E-2</c:v>
                </c:pt>
                <c:pt idx="15">
                  <c:v>1.0817183614155649E-2</c:v>
                </c:pt>
                <c:pt idx="16">
                  <c:v>1.0559129574200073E-2</c:v>
                </c:pt>
                <c:pt idx="17">
                  <c:v>9.2675378004153774E-3</c:v>
                </c:pt>
                <c:pt idx="18">
                  <c:v>5.5948844463845323E-3</c:v>
                </c:pt>
                <c:pt idx="19">
                  <c:v>1.8394820577554174E-2</c:v>
                </c:pt>
                <c:pt idx="20">
                  <c:v>9.2053207452835149E-3</c:v>
                </c:pt>
                <c:pt idx="21">
                  <c:v>7.5541465189543078E-3</c:v>
                </c:pt>
                <c:pt idx="22">
                  <c:v>1.4028069442705959E-2</c:v>
                </c:pt>
                <c:pt idx="23">
                  <c:v>1.0103383149101343E-2</c:v>
                </c:pt>
                <c:pt idx="24">
                  <c:v>7.4914049648442324E-3</c:v>
                </c:pt>
                <c:pt idx="25">
                  <c:v>1.2118797143489787E-2</c:v>
                </c:pt>
                <c:pt idx="26">
                  <c:v>4.6651257520747289E-3</c:v>
                </c:pt>
              </c:numCache>
            </c:numRef>
          </c:yVal>
          <c:smooth val="0"/>
          <c:extLst/>
        </c:ser>
        <c:ser>
          <c:idx val="1"/>
          <c:order val="1"/>
          <c:tx>
            <c:v>London Boroughs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'STCC Summary Statistics'!$G$92:$G$123</c:f>
              <c:numCache>
                <c:formatCode>0.00%</c:formatCode>
                <c:ptCount val="32"/>
                <c:pt idx="0">
                  <c:v>0.18424801555722997</c:v>
                </c:pt>
                <c:pt idx="1">
                  <c:v>9.3325226931601807E-2</c:v>
                </c:pt>
                <c:pt idx="2">
                  <c:v>8.4848588393342153E-2</c:v>
                </c:pt>
                <c:pt idx="3">
                  <c:v>7.3511598176566675E-2</c:v>
                </c:pt>
                <c:pt idx="4">
                  <c:v>7.1386358985416315E-2</c:v>
                </c:pt>
                <c:pt idx="5">
                  <c:v>7.1021826483048361E-2</c:v>
                </c:pt>
                <c:pt idx="6">
                  <c:v>6.6521489266104877E-2</c:v>
                </c:pt>
                <c:pt idx="7">
                  <c:v>6.4952849722622774E-2</c:v>
                </c:pt>
                <c:pt idx="8">
                  <c:v>6.4867079496156763E-2</c:v>
                </c:pt>
                <c:pt idx="9">
                  <c:v>6.4701341616956592E-2</c:v>
                </c:pt>
                <c:pt idx="10">
                  <c:v>6.3309818624918676E-2</c:v>
                </c:pt>
                <c:pt idx="11">
                  <c:v>6.2805185974796437E-2</c:v>
                </c:pt>
                <c:pt idx="12">
                  <c:v>6.2759338207616297E-2</c:v>
                </c:pt>
                <c:pt idx="13">
                  <c:v>6.2432950692651493E-2</c:v>
                </c:pt>
                <c:pt idx="14">
                  <c:v>6.1114425860035862E-2</c:v>
                </c:pt>
                <c:pt idx="15">
                  <c:v>5.8431467367290824E-2</c:v>
                </c:pt>
                <c:pt idx="16">
                  <c:v>5.7733314698901514E-2</c:v>
                </c:pt>
                <c:pt idx="17">
                  <c:v>5.6604085666573933E-2</c:v>
                </c:pt>
                <c:pt idx="18">
                  <c:v>5.6025976708476789E-2</c:v>
                </c:pt>
                <c:pt idx="19">
                  <c:v>5.49826965810183E-2</c:v>
                </c:pt>
                <c:pt idx="20">
                  <c:v>4.8564772216292643E-2</c:v>
                </c:pt>
                <c:pt idx="21">
                  <c:v>4.7441741899383993E-2</c:v>
                </c:pt>
                <c:pt idx="22">
                  <c:v>4.4841725777479864E-2</c:v>
                </c:pt>
                <c:pt idx="23">
                  <c:v>4.4666356256577368E-2</c:v>
                </c:pt>
                <c:pt idx="24">
                  <c:v>4.4401162553310267E-2</c:v>
                </c:pt>
                <c:pt idx="25">
                  <c:v>3.6838073464014638E-2</c:v>
                </c:pt>
                <c:pt idx="26">
                  <c:v>3.5703401558699624E-2</c:v>
                </c:pt>
                <c:pt idx="27">
                  <c:v>3.2410661628726141E-2</c:v>
                </c:pt>
                <c:pt idx="28">
                  <c:v>3.205168288520957E-2</c:v>
                </c:pt>
                <c:pt idx="29">
                  <c:v>3.011597834204998E-2</c:v>
                </c:pt>
                <c:pt idx="30">
                  <c:v>2.8169827416229764E-2</c:v>
                </c:pt>
                <c:pt idx="31">
                  <c:v>1.0651748115612439E-2</c:v>
                </c:pt>
              </c:numCache>
            </c:numRef>
          </c:xVal>
          <c:yVal>
            <c:numRef>
              <c:f>'STCC Summary Statistics'!$L$92:$L$123</c:f>
              <c:numCache>
                <c:formatCode>0.00%</c:formatCode>
                <c:ptCount val="32"/>
                <c:pt idx="0">
                  <c:v>0.10186777124423024</c:v>
                </c:pt>
                <c:pt idx="1">
                  <c:v>4.705124651528568E-2</c:v>
                </c:pt>
                <c:pt idx="2">
                  <c:v>2.6555724113916043E-2</c:v>
                </c:pt>
                <c:pt idx="3">
                  <c:v>1.4134218720750547E-2</c:v>
                </c:pt>
                <c:pt idx="4">
                  <c:v>3.41763970197769E-2</c:v>
                </c:pt>
                <c:pt idx="5">
                  <c:v>2.529943730105454E-2</c:v>
                </c:pt>
                <c:pt idx="6">
                  <c:v>3.0050680938036603E-2</c:v>
                </c:pt>
                <c:pt idx="7">
                  <c:v>2.9292603620891013E-2</c:v>
                </c:pt>
                <c:pt idx="8">
                  <c:v>2.7421816297832094E-2</c:v>
                </c:pt>
                <c:pt idx="9">
                  <c:v>1.7647495214022379E-2</c:v>
                </c:pt>
                <c:pt idx="10">
                  <c:v>3.850119721280363E-2</c:v>
                </c:pt>
                <c:pt idx="11">
                  <c:v>2.1123615301440087E-2</c:v>
                </c:pt>
                <c:pt idx="12">
                  <c:v>2.6989313562737347E-2</c:v>
                </c:pt>
                <c:pt idx="13">
                  <c:v>3.5633405053482337E-2</c:v>
                </c:pt>
                <c:pt idx="14">
                  <c:v>2.3190323195958543E-2</c:v>
                </c:pt>
                <c:pt idx="15">
                  <c:v>2.2724296406582047E-2</c:v>
                </c:pt>
                <c:pt idx="16">
                  <c:v>3.267530744561787E-2</c:v>
                </c:pt>
                <c:pt idx="17">
                  <c:v>3.8119070644516674E-2</c:v>
                </c:pt>
                <c:pt idx="18">
                  <c:v>1.1904809858796805E-2</c:v>
                </c:pt>
                <c:pt idx="19">
                  <c:v>4.3356821392796785E-2</c:v>
                </c:pt>
                <c:pt idx="20">
                  <c:v>4.0585550928660272E-2</c:v>
                </c:pt>
                <c:pt idx="21">
                  <c:v>1.6150351193115697E-2</c:v>
                </c:pt>
                <c:pt idx="22">
                  <c:v>8.9663388081013991E-3</c:v>
                </c:pt>
                <c:pt idx="23">
                  <c:v>1.8101864454045786E-2</c:v>
                </c:pt>
                <c:pt idx="24">
                  <c:v>2.1465263334193123E-2</c:v>
                </c:pt>
                <c:pt idx="25">
                  <c:v>9.5921800238322717E-3</c:v>
                </c:pt>
                <c:pt idx="26">
                  <c:v>1.3026433386837165E-2</c:v>
                </c:pt>
                <c:pt idx="27">
                  <c:v>1.9762818366095402E-2</c:v>
                </c:pt>
                <c:pt idx="28">
                  <c:v>1.1673180762830929E-2</c:v>
                </c:pt>
                <c:pt idx="29">
                  <c:v>1.3814489024772798E-2</c:v>
                </c:pt>
                <c:pt idx="30">
                  <c:v>1.3073764494305007E-2</c:v>
                </c:pt>
                <c:pt idx="31">
                  <c:v>1.7811652757673511E-2</c:v>
                </c:pt>
              </c:numCache>
            </c:numRef>
          </c:yVal>
          <c:smooth val="0"/>
        </c:ser>
        <c:ser>
          <c:idx val="2"/>
          <c:order val="2"/>
          <c:tx>
            <c:v>Metropolitan Districts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'STCC Summary Statistics'!$G$124:$G$159</c:f>
              <c:numCache>
                <c:formatCode>0.00%</c:formatCode>
                <c:ptCount val="36"/>
                <c:pt idx="0">
                  <c:v>0.12130098505372347</c:v>
                </c:pt>
                <c:pt idx="1">
                  <c:v>9.4615984002106135E-2</c:v>
                </c:pt>
                <c:pt idx="2">
                  <c:v>8.7709437970743459E-2</c:v>
                </c:pt>
                <c:pt idx="3">
                  <c:v>8.5679676995340251E-2</c:v>
                </c:pt>
                <c:pt idx="4">
                  <c:v>7.889853312601075E-2</c:v>
                </c:pt>
                <c:pt idx="5">
                  <c:v>7.8414210312576921E-2</c:v>
                </c:pt>
                <c:pt idx="6">
                  <c:v>7.242873201212055E-2</c:v>
                </c:pt>
                <c:pt idx="7">
                  <c:v>6.7043695552970045E-2</c:v>
                </c:pt>
                <c:pt idx="8">
                  <c:v>5.5163932221678778E-2</c:v>
                </c:pt>
                <c:pt idx="9">
                  <c:v>5.2984694595548568E-2</c:v>
                </c:pt>
                <c:pt idx="10">
                  <c:v>5.0251748746855451E-2</c:v>
                </c:pt>
                <c:pt idx="11">
                  <c:v>4.9916823299632845E-2</c:v>
                </c:pt>
                <c:pt idx="12">
                  <c:v>4.8632184564509726E-2</c:v>
                </c:pt>
                <c:pt idx="13">
                  <c:v>4.7245210621757051E-2</c:v>
                </c:pt>
                <c:pt idx="14">
                  <c:v>4.5887979198733019E-2</c:v>
                </c:pt>
                <c:pt idx="15">
                  <c:v>4.109729428402753E-2</c:v>
                </c:pt>
                <c:pt idx="16">
                  <c:v>4.0311238989682634E-2</c:v>
                </c:pt>
                <c:pt idx="17">
                  <c:v>3.6775457643625463E-2</c:v>
                </c:pt>
                <c:pt idx="18">
                  <c:v>3.5520995351257592E-2</c:v>
                </c:pt>
                <c:pt idx="19">
                  <c:v>3.4212779538610773E-2</c:v>
                </c:pt>
                <c:pt idx="20">
                  <c:v>3.4142299082209601E-2</c:v>
                </c:pt>
                <c:pt idx="21">
                  <c:v>3.2637205083991719E-2</c:v>
                </c:pt>
                <c:pt idx="22">
                  <c:v>3.260115405950656E-2</c:v>
                </c:pt>
                <c:pt idx="23">
                  <c:v>3.2313044778754026E-2</c:v>
                </c:pt>
                <c:pt idx="24">
                  <c:v>3.0887284293514165E-2</c:v>
                </c:pt>
                <c:pt idx="25">
                  <c:v>2.9887906849009417E-2</c:v>
                </c:pt>
                <c:pt idx="26">
                  <c:v>2.8640602701063601E-2</c:v>
                </c:pt>
                <c:pt idx="27">
                  <c:v>2.8295317739461083E-2</c:v>
                </c:pt>
                <c:pt idx="28">
                  <c:v>2.8177070253855602E-2</c:v>
                </c:pt>
                <c:pt idx="29">
                  <c:v>2.7273361144884233E-2</c:v>
                </c:pt>
                <c:pt idx="30">
                  <c:v>2.5297817586332122E-2</c:v>
                </c:pt>
                <c:pt idx="31">
                  <c:v>2.5273571402107748E-2</c:v>
                </c:pt>
                <c:pt idx="32">
                  <c:v>2.2046247811617462E-2</c:v>
                </c:pt>
                <c:pt idx="33">
                  <c:v>2.0175334089530261E-2</c:v>
                </c:pt>
                <c:pt idx="34">
                  <c:v>1.4218240362323798E-2</c:v>
                </c:pt>
                <c:pt idx="35">
                  <c:v>1.0400780813868986E-2</c:v>
                </c:pt>
              </c:numCache>
            </c:numRef>
          </c:xVal>
          <c:yVal>
            <c:numRef>
              <c:f>'STCC Summary Statistics'!$L$124:$L$159</c:f>
              <c:numCache>
                <c:formatCode>0.00%</c:formatCode>
                <c:ptCount val="36"/>
                <c:pt idx="0">
                  <c:v>0.10049336644318577</c:v>
                </c:pt>
                <c:pt idx="1">
                  <c:v>5.8854384395057871E-2</c:v>
                </c:pt>
                <c:pt idx="2">
                  <c:v>7.3740000385085297E-2</c:v>
                </c:pt>
                <c:pt idx="3">
                  <c:v>5.416609246855518E-2</c:v>
                </c:pt>
                <c:pt idx="4">
                  <c:v>5.8560611895691513E-2</c:v>
                </c:pt>
                <c:pt idx="5">
                  <c:v>3.1952708421338447E-2</c:v>
                </c:pt>
                <c:pt idx="6">
                  <c:v>3.3611886194417545E-2</c:v>
                </c:pt>
                <c:pt idx="7">
                  <c:v>3.3805878384507278E-2</c:v>
                </c:pt>
                <c:pt idx="8">
                  <c:v>2.2439923991267999E-2</c:v>
                </c:pt>
                <c:pt idx="9">
                  <c:v>3.0225939553702716E-2</c:v>
                </c:pt>
                <c:pt idx="10">
                  <c:v>1.1528454789874795E-2</c:v>
                </c:pt>
                <c:pt idx="11">
                  <c:v>1.4842752944552763E-2</c:v>
                </c:pt>
                <c:pt idx="12">
                  <c:v>1.0838146211085928E-2</c:v>
                </c:pt>
                <c:pt idx="13">
                  <c:v>2.8218701046463814E-2</c:v>
                </c:pt>
                <c:pt idx="14">
                  <c:v>3.0688829200511598E-2</c:v>
                </c:pt>
                <c:pt idx="15">
                  <c:v>1.4807791686392981E-2</c:v>
                </c:pt>
                <c:pt idx="16">
                  <c:v>2.0167106729557131E-2</c:v>
                </c:pt>
                <c:pt idx="17">
                  <c:v>1.0513312589549748E-2</c:v>
                </c:pt>
                <c:pt idx="18">
                  <c:v>2.0286699164336539E-2</c:v>
                </c:pt>
                <c:pt idx="19">
                  <c:v>1.9793828798932316E-2</c:v>
                </c:pt>
                <c:pt idx="20">
                  <c:v>1.1994069827998903E-2</c:v>
                </c:pt>
                <c:pt idx="21">
                  <c:v>8.8737451994384871E-3</c:v>
                </c:pt>
                <c:pt idx="22">
                  <c:v>1.4197116844194741E-2</c:v>
                </c:pt>
                <c:pt idx="23">
                  <c:v>9.4535336070712475E-3</c:v>
                </c:pt>
                <c:pt idx="24">
                  <c:v>1.2194104834473399E-2</c:v>
                </c:pt>
                <c:pt idx="25">
                  <c:v>1.5452484430579783E-2</c:v>
                </c:pt>
                <c:pt idx="26">
                  <c:v>2.0655297844021165E-2</c:v>
                </c:pt>
                <c:pt idx="27">
                  <c:v>4.4884718450667882E-3</c:v>
                </c:pt>
                <c:pt idx="28">
                  <c:v>1.453991054307943E-2</c:v>
                </c:pt>
                <c:pt idx="29">
                  <c:v>1.691817353446293E-2</c:v>
                </c:pt>
                <c:pt idx="30">
                  <c:v>7.5872843899922118E-3</c:v>
                </c:pt>
                <c:pt idx="31">
                  <c:v>7.8252725375230064E-3</c:v>
                </c:pt>
                <c:pt idx="32">
                  <c:v>1.8426276078140662E-2</c:v>
                </c:pt>
                <c:pt idx="33">
                  <c:v>1.438325843931345E-2</c:v>
                </c:pt>
                <c:pt idx="34">
                  <c:v>1.4121505215570904E-2</c:v>
                </c:pt>
                <c:pt idx="35">
                  <c:v>5.2746478777993631E-3</c:v>
                </c:pt>
              </c:numCache>
            </c:numRef>
          </c:yVal>
          <c:smooth val="0"/>
        </c:ser>
        <c:ser>
          <c:idx val="3"/>
          <c:order val="3"/>
          <c:tx>
            <c:v>Unitary Councils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'STCC Summary Statistics'!$G$161:$G$206</c:f>
              <c:numCache>
                <c:formatCode>0.00%</c:formatCode>
                <c:ptCount val="46"/>
                <c:pt idx="0">
                  <c:v>0.12971346312749785</c:v>
                </c:pt>
                <c:pt idx="1">
                  <c:v>0.12105963714829822</c:v>
                </c:pt>
                <c:pt idx="2">
                  <c:v>0.10848931311376901</c:v>
                </c:pt>
                <c:pt idx="3">
                  <c:v>0.1027067004046496</c:v>
                </c:pt>
                <c:pt idx="4">
                  <c:v>0.10112449749700052</c:v>
                </c:pt>
                <c:pt idx="5">
                  <c:v>0.10033653122753414</c:v>
                </c:pt>
                <c:pt idx="6">
                  <c:v>8.5864122167309459E-2</c:v>
                </c:pt>
                <c:pt idx="7">
                  <c:v>7.8722913918103016E-2</c:v>
                </c:pt>
                <c:pt idx="8">
                  <c:v>7.336624234916285E-2</c:v>
                </c:pt>
                <c:pt idx="9">
                  <c:v>7.0155301627767203E-2</c:v>
                </c:pt>
                <c:pt idx="10">
                  <c:v>6.8974849361392032E-2</c:v>
                </c:pt>
                <c:pt idx="11">
                  <c:v>6.8769996827852189E-2</c:v>
                </c:pt>
                <c:pt idx="12">
                  <c:v>6.8603707287437254E-2</c:v>
                </c:pt>
                <c:pt idx="13">
                  <c:v>6.3109247337902158E-2</c:v>
                </c:pt>
                <c:pt idx="14">
                  <c:v>6.2340603507435109E-2</c:v>
                </c:pt>
                <c:pt idx="15">
                  <c:v>5.712134702663766E-2</c:v>
                </c:pt>
                <c:pt idx="16">
                  <c:v>5.5375590085099922E-2</c:v>
                </c:pt>
                <c:pt idx="17">
                  <c:v>5.4760947412403629E-2</c:v>
                </c:pt>
                <c:pt idx="18">
                  <c:v>5.449623590361001E-2</c:v>
                </c:pt>
                <c:pt idx="19">
                  <c:v>5.4005990399451476E-2</c:v>
                </c:pt>
                <c:pt idx="20">
                  <c:v>5.3625129175012144E-2</c:v>
                </c:pt>
                <c:pt idx="21">
                  <c:v>5.339765918072642E-2</c:v>
                </c:pt>
                <c:pt idx="22">
                  <c:v>5.2572907796997935E-2</c:v>
                </c:pt>
                <c:pt idx="23">
                  <c:v>5.2012642702943188E-2</c:v>
                </c:pt>
                <c:pt idx="24">
                  <c:v>4.7501033036317371E-2</c:v>
                </c:pt>
                <c:pt idx="25">
                  <c:v>4.4664178855263401E-2</c:v>
                </c:pt>
                <c:pt idx="26">
                  <c:v>4.3927597478995294E-2</c:v>
                </c:pt>
                <c:pt idx="27">
                  <c:v>4.3841634474630999E-2</c:v>
                </c:pt>
                <c:pt idx="28">
                  <c:v>4.2384997015205511E-2</c:v>
                </c:pt>
                <c:pt idx="29">
                  <c:v>4.0553593559942265E-2</c:v>
                </c:pt>
                <c:pt idx="30">
                  <c:v>3.9476332291715044E-2</c:v>
                </c:pt>
                <c:pt idx="31">
                  <c:v>3.8743655912834941E-2</c:v>
                </c:pt>
                <c:pt idx="32">
                  <c:v>3.8535110971827984E-2</c:v>
                </c:pt>
                <c:pt idx="33">
                  <c:v>3.8385444043131087E-2</c:v>
                </c:pt>
                <c:pt idx="34">
                  <c:v>3.8162924908588754E-2</c:v>
                </c:pt>
                <c:pt idx="35">
                  <c:v>3.8139585523960851E-2</c:v>
                </c:pt>
                <c:pt idx="36">
                  <c:v>3.6816439878131837E-2</c:v>
                </c:pt>
                <c:pt idx="37">
                  <c:v>3.6153923073138215E-2</c:v>
                </c:pt>
                <c:pt idx="38">
                  <c:v>3.5110040854882132E-2</c:v>
                </c:pt>
                <c:pt idx="39">
                  <c:v>3.5062921599151364E-2</c:v>
                </c:pt>
                <c:pt idx="40">
                  <c:v>3.4967300527720555E-2</c:v>
                </c:pt>
                <c:pt idx="41">
                  <c:v>3.2888931961900805E-2</c:v>
                </c:pt>
                <c:pt idx="42">
                  <c:v>3.1719718975831743E-2</c:v>
                </c:pt>
                <c:pt idx="43">
                  <c:v>2.7437337266523282E-2</c:v>
                </c:pt>
                <c:pt idx="44">
                  <c:v>2.6020326260529591E-2</c:v>
                </c:pt>
                <c:pt idx="45">
                  <c:v>2.0446497794836281E-2</c:v>
                </c:pt>
              </c:numCache>
            </c:numRef>
          </c:xVal>
          <c:yVal>
            <c:numRef>
              <c:f>'STCC Summary Statistics'!$L$161:$L$206</c:f>
              <c:numCache>
                <c:formatCode>0.00%</c:formatCode>
                <c:ptCount val="46"/>
                <c:pt idx="0">
                  <c:v>6.0538743286747423E-2</c:v>
                </c:pt>
                <c:pt idx="1">
                  <c:v>5.3742730533214877E-2</c:v>
                </c:pt>
                <c:pt idx="2">
                  <c:v>2.8591648714373103E-2</c:v>
                </c:pt>
                <c:pt idx="3">
                  <c:v>6.2280305403481021E-2</c:v>
                </c:pt>
                <c:pt idx="4">
                  <c:v>5.743202387931657E-2</c:v>
                </c:pt>
                <c:pt idx="5">
                  <c:v>8.0674195048062697E-2</c:v>
                </c:pt>
                <c:pt idx="6">
                  <c:v>4.9110545006169529E-2</c:v>
                </c:pt>
                <c:pt idx="7">
                  <c:v>2.1289703872842989E-2</c:v>
                </c:pt>
                <c:pt idx="8">
                  <c:v>3.2849226865828786E-2</c:v>
                </c:pt>
                <c:pt idx="9">
                  <c:v>4.7400402573549806E-2</c:v>
                </c:pt>
                <c:pt idx="10">
                  <c:v>2.5585583024221478E-2</c:v>
                </c:pt>
                <c:pt idx="11">
                  <c:v>4.0786569648793729E-2</c:v>
                </c:pt>
                <c:pt idx="12">
                  <c:v>3.6705336973277367E-2</c:v>
                </c:pt>
                <c:pt idx="13">
                  <c:v>3.6260804445264319E-2</c:v>
                </c:pt>
                <c:pt idx="14">
                  <c:v>2.3355520068230041E-2</c:v>
                </c:pt>
                <c:pt idx="15">
                  <c:v>2.3129544524850661E-2</c:v>
                </c:pt>
                <c:pt idx="16">
                  <c:v>1.5301176832633111E-2</c:v>
                </c:pt>
                <c:pt idx="17">
                  <c:v>2.8017093551905056E-2</c:v>
                </c:pt>
                <c:pt idx="18">
                  <c:v>1.7143399613891695E-2</c:v>
                </c:pt>
                <c:pt idx="19">
                  <c:v>1.6031535738763095E-2</c:v>
                </c:pt>
                <c:pt idx="20">
                  <c:v>1.6080457391404259E-2</c:v>
                </c:pt>
                <c:pt idx="21">
                  <c:v>3.2848572709161007E-2</c:v>
                </c:pt>
                <c:pt idx="22">
                  <c:v>1.1973190207001173E-2</c:v>
                </c:pt>
                <c:pt idx="23">
                  <c:v>1.6208078532423953E-2</c:v>
                </c:pt>
                <c:pt idx="24">
                  <c:v>4.1423021327845817E-2</c:v>
                </c:pt>
                <c:pt idx="25">
                  <c:v>1.5801959834161643E-2</c:v>
                </c:pt>
                <c:pt idx="26">
                  <c:v>1.6351885444114211E-2</c:v>
                </c:pt>
                <c:pt idx="27">
                  <c:v>1.3412540197624882E-2</c:v>
                </c:pt>
                <c:pt idx="28">
                  <c:v>2.0626463652038213E-2</c:v>
                </c:pt>
                <c:pt idx="29">
                  <c:v>1.9619553448880576E-2</c:v>
                </c:pt>
                <c:pt idx="30">
                  <c:v>6.5705209260226707E-3</c:v>
                </c:pt>
                <c:pt idx="31">
                  <c:v>2.1569684357133977E-2</c:v>
                </c:pt>
                <c:pt idx="32">
                  <c:v>1.4478183271102422E-2</c:v>
                </c:pt>
                <c:pt idx="33">
                  <c:v>3.1124399468656083E-2</c:v>
                </c:pt>
                <c:pt idx="34">
                  <c:v>2.0447056195919716E-2</c:v>
                </c:pt>
                <c:pt idx="35">
                  <c:v>1.1043220456536454E-2</c:v>
                </c:pt>
                <c:pt idx="36">
                  <c:v>1.0782628081866804E-2</c:v>
                </c:pt>
                <c:pt idx="37">
                  <c:v>1.9806418679237041E-2</c:v>
                </c:pt>
                <c:pt idx="38">
                  <c:v>1.9045362805861988E-2</c:v>
                </c:pt>
                <c:pt idx="39">
                  <c:v>1.2434281327976384E-2</c:v>
                </c:pt>
                <c:pt idx="40">
                  <c:v>1.4684655522565758E-2</c:v>
                </c:pt>
                <c:pt idx="41">
                  <c:v>8.2999911978914025E-3</c:v>
                </c:pt>
                <c:pt idx="42">
                  <c:v>1.5542869663737347E-2</c:v>
                </c:pt>
                <c:pt idx="43">
                  <c:v>7.3022911563141593E-3</c:v>
                </c:pt>
                <c:pt idx="44">
                  <c:v>7.7689343863824069E-3</c:v>
                </c:pt>
                <c:pt idx="45">
                  <c:v>1.5784195231353413E-2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733440"/>
        <c:axId val="201763184"/>
      </c:scatterChart>
      <c:valAx>
        <c:axId val="19973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 Surplus/Deficit (Stock)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63184"/>
        <c:crosses val="autoZero"/>
        <c:crossBetween val="midCat"/>
      </c:valAx>
      <c:valAx>
        <c:axId val="20176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Volatility (Stdev)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33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ENGLISH STCCs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Unallocated Reserves Flow - 2002/03 to 2011/12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County Councils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'STCC Summary Statistics'!$F$63:$F$89</c:f>
              <c:numCache>
                <c:formatCode>0.00%</c:formatCode>
                <c:ptCount val="27"/>
                <c:pt idx="0">
                  <c:v>2.0245408801834303E-2</c:v>
                </c:pt>
                <c:pt idx="1">
                  <c:v>4.8148505244891941E-3</c:v>
                </c:pt>
                <c:pt idx="2">
                  <c:v>2.9503641936356284E-3</c:v>
                </c:pt>
                <c:pt idx="3">
                  <c:v>2.004820359901805E-3</c:v>
                </c:pt>
                <c:pt idx="4">
                  <c:v>1.6798659014841705E-2</c:v>
                </c:pt>
                <c:pt idx="5">
                  <c:v>3.4762961934948193E-4</c:v>
                </c:pt>
                <c:pt idx="6">
                  <c:v>5.2201500048001349E-3</c:v>
                </c:pt>
                <c:pt idx="7">
                  <c:v>5.186044831187028E-3</c:v>
                </c:pt>
                <c:pt idx="8">
                  <c:v>4.0044954330757812E-3</c:v>
                </c:pt>
                <c:pt idx="9">
                  <c:v>1.6141262047707973E-3</c:v>
                </c:pt>
                <c:pt idx="10">
                  <c:v>4.4422688069766948E-3</c:v>
                </c:pt>
                <c:pt idx="11">
                  <c:v>5.3756345398083445E-3</c:v>
                </c:pt>
                <c:pt idx="12">
                  <c:v>3.7177095626533827E-3</c:v>
                </c:pt>
                <c:pt idx="13">
                  <c:v>4.4641250595938873E-3</c:v>
                </c:pt>
                <c:pt idx="14">
                  <c:v>5.1749664246108192E-3</c:v>
                </c:pt>
                <c:pt idx="15">
                  <c:v>2.3572800149225829E-3</c:v>
                </c:pt>
                <c:pt idx="16">
                  <c:v>2.0269928639685851E-3</c:v>
                </c:pt>
                <c:pt idx="17">
                  <c:v>2.0441153639543979E-3</c:v>
                </c:pt>
                <c:pt idx="18">
                  <c:v>1.9161316488341515E-3</c:v>
                </c:pt>
                <c:pt idx="19">
                  <c:v>1.1054340251540253E-4</c:v>
                </c:pt>
                <c:pt idx="20">
                  <c:v>2.1215757791829349E-3</c:v>
                </c:pt>
                <c:pt idx="21">
                  <c:v>4.5805834457038012E-3</c:v>
                </c:pt>
                <c:pt idx="22">
                  <c:v>3.981957237631539E-3</c:v>
                </c:pt>
                <c:pt idx="23">
                  <c:v>1.562226581690795E-3</c:v>
                </c:pt>
                <c:pt idx="24">
                  <c:v>2.02425184604946E-3</c:v>
                </c:pt>
                <c:pt idx="25">
                  <c:v>3.5009673865143047E-3</c:v>
                </c:pt>
                <c:pt idx="26">
                  <c:v>1.0969145942091682E-3</c:v>
                </c:pt>
              </c:numCache>
            </c:numRef>
          </c:xVal>
          <c:yVal>
            <c:numRef>
              <c:f>'STCC Summary Statistics'!$K$63:$K$89</c:f>
              <c:numCache>
                <c:formatCode>0.00%</c:formatCode>
                <c:ptCount val="27"/>
                <c:pt idx="0">
                  <c:v>2.2540723650178843E-2</c:v>
                </c:pt>
                <c:pt idx="1">
                  <c:v>1.1498647400438345E-2</c:v>
                </c:pt>
                <c:pt idx="2">
                  <c:v>1.0081995754370791E-2</c:v>
                </c:pt>
                <c:pt idx="3">
                  <c:v>1.1892162525344221E-2</c:v>
                </c:pt>
                <c:pt idx="4">
                  <c:v>1.8650713888770893E-2</c:v>
                </c:pt>
                <c:pt idx="5">
                  <c:v>1.2752902894535715E-2</c:v>
                </c:pt>
                <c:pt idx="6">
                  <c:v>7.0134815010500897E-3</c:v>
                </c:pt>
                <c:pt idx="7">
                  <c:v>5.5064575040864793E-3</c:v>
                </c:pt>
                <c:pt idx="8">
                  <c:v>6.4434860833851009E-3</c:v>
                </c:pt>
                <c:pt idx="9">
                  <c:v>1.3115364150560726E-2</c:v>
                </c:pt>
                <c:pt idx="10">
                  <c:v>1.4441856537222983E-2</c:v>
                </c:pt>
                <c:pt idx="11">
                  <c:v>1.3940020299367683E-2</c:v>
                </c:pt>
                <c:pt idx="12">
                  <c:v>1.2541342994207387E-2</c:v>
                </c:pt>
                <c:pt idx="13">
                  <c:v>1.1432865323285029E-2</c:v>
                </c:pt>
                <c:pt idx="14">
                  <c:v>1.4053333120826881E-2</c:v>
                </c:pt>
                <c:pt idx="15">
                  <c:v>1.0304520244301925E-2</c:v>
                </c:pt>
                <c:pt idx="16">
                  <c:v>2.4549535696202188E-3</c:v>
                </c:pt>
                <c:pt idx="17">
                  <c:v>2.3163284066622042E-3</c:v>
                </c:pt>
                <c:pt idx="18">
                  <c:v>3.1125826927579604E-3</c:v>
                </c:pt>
                <c:pt idx="19">
                  <c:v>1.1950369539005782E-2</c:v>
                </c:pt>
                <c:pt idx="20">
                  <c:v>3.1706802127096775E-3</c:v>
                </c:pt>
                <c:pt idx="21">
                  <c:v>7.5969370639950131E-3</c:v>
                </c:pt>
                <c:pt idx="22">
                  <c:v>8.7735577656976212E-3</c:v>
                </c:pt>
                <c:pt idx="23">
                  <c:v>3.1171513512335807E-3</c:v>
                </c:pt>
                <c:pt idx="24">
                  <c:v>4.2149987236327971E-3</c:v>
                </c:pt>
                <c:pt idx="25">
                  <c:v>8.4847271455694342E-3</c:v>
                </c:pt>
                <c:pt idx="26">
                  <c:v>2.1936994784390869E-3</c:v>
                </c:pt>
              </c:numCache>
            </c:numRef>
          </c:yVal>
          <c:smooth val="0"/>
          <c:extLst/>
        </c:ser>
        <c:ser>
          <c:idx val="1"/>
          <c:order val="1"/>
          <c:tx>
            <c:v>London Boroughs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'STCC Summary Statistics'!$F$92:$F$123</c:f>
              <c:numCache>
                <c:formatCode>0.00%</c:formatCode>
                <c:ptCount val="32"/>
                <c:pt idx="0">
                  <c:v>-3.3519768564794737E-3</c:v>
                </c:pt>
                <c:pt idx="1">
                  <c:v>-1.4481576920106077E-3</c:v>
                </c:pt>
                <c:pt idx="2">
                  <c:v>6.8357847096068795E-3</c:v>
                </c:pt>
                <c:pt idx="3">
                  <c:v>3.9030489325385699E-3</c:v>
                </c:pt>
                <c:pt idx="4">
                  <c:v>-4.5143274830669869E-3</c:v>
                </c:pt>
                <c:pt idx="5">
                  <c:v>2.2664504193196897E-4</c:v>
                </c:pt>
                <c:pt idx="6">
                  <c:v>4.9922892407602577E-3</c:v>
                </c:pt>
                <c:pt idx="7">
                  <c:v>4.2225023141823758E-3</c:v>
                </c:pt>
                <c:pt idx="8">
                  <c:v>-2.3047930388083284E-3</c:v>
                </c:pt>
                <c:pt idx="9">
                  <c:v>2.7324044476177852E-3</c:v>
                </c:pt>
                <c:pt idx="10">
                  <c:v>3.8025958361308011E-3</c:v>
                </c:pt>
                <c:pt idx="11">
                  <c:v>4.1646419980722934E-3</c:v>
                </c:pt>
                <c:pt idx="12">
                  <c:v>1.4382627075210829E-2</c:v>
                </c:pt>
                <c:pt idx="13">
                  <c:v>5.6288732639371423E-4</c:v>
                </c:pt>
                <c:pt idx="14">
                  <c:v>4.9094474369544066E-3</c:v>
                </c:pt>
                <c:pt idx="15">
                  <c:v>3.590951373286304E-3</c:v>
                </c:pt>
                <c:pt idx="16">
                  <c:v>2.6323393327007442E-3</c:v>
                </c:pt>
                <c:pt idx="17">
                  <c:v>-7.4841522978951359E-4</c:v>
                </c:pt>
                <c:pt idx="18">
                  <c:v>4.575697072248924E-3</c:v>
                </c:pt>
                <c:pt idx="19">
                  <c:v>2.1040363101971955E-2</c:v>
                </c:pt>
                <c:pt idx="20">
                  <c:v>7.8031152892538216E-3</c:v>
                </c:pt>
                <c:pt idx="21">
                  <c:v>-5.7169106091798511E-4</c:v>
                </c:pt>
                <c:pt idx="22">
                  <c:v>2.0282911761033027E-3</c:v>
                </c:pt>
                <c:pt idx="23">
                  <c:v>1.7286492313015195E-3</c:v>
                </c:pt>
                <c:pt idx="24">
                  <c:v>5.4344352578923841E-3</c:v>
                </c:pt>
                <c:pt idx="25">
                  <c:v>1.7640599325711437E-3</c:v>
                </c:pt>
                <c:pt idx="26">
                  <c:v>1.3198514634314279E-3</c:v>
                </c:pt>
                <c:pt idx="27">
                  <c:v>3.3153219818323433E-3</c:v>
                </c:pt>
                <c:pt idx="28">
                  <c:v>1.4144556837973044E-3</c:v>
                </c:pt>
                <c:pt idx="29">
                  <c:v>2.2073865224187688E-3</c:v>
                </c:pt>
                <c:pt idx="30">
                  <c:v>3.7128649898860852E-3</c:v>
                </c:pt>
                <c:pt idx="31">
                  <c:v>-3.0139381814554779E-4</c:v>
                </c:pt>
              </c:numCache>
            </c:numRef>
          </c:xVal>
          <c:yVal>
            <c:numRef>
              <c:f>'STCC Summary Statistics'!$K$92:$K$123</c:f>
              <c:numCache>
                <c:formatCode>0.00%</c:formatCode>
                <c:ptCount val="32"/>
                <c:pt idx="0">
                  <c:v>5.4554015989459019E-2</c:v>
                </c:pt>
                <c:pt idx="1">
                  <c:v>4.0201416924855758E-2</c:v>
                </c:pt>
                <c:pt idx="2">
                  <c:v>2.1812415881803562E-2</c:v>
                </c:pt>
                <c:pt idx="3">
                  <c:v>6.4832747611507603E-3</c:v>
                </c:pt>
                <c:pt idx="4">
                  <c:v>3.3407434774880611E-2</c:v>
                </c:pt>
                <c:pt idx="5">
                  <c:v>2.3011438671489179E-2</c:v>
                </c:pt>
                <c:pt idx="6">
                  <c:v>1.1123090462501428E-2</c:v>
                </c:pt>
                <c:pt idx="7">
                  <c:v>1.2350835444027403E-2</c:v>
                </c:pt>
                <c:pt idx="8">
                  <c:v>3.218031810289125E-2</c:v>
                </c:pt>
                <c:pt idx="9">
                  <c:v>6.0890983227400285E-3</c:v>
                </c:pt>
                <c:pt idx="10">
                  <c:v>1.666329738324971E-2</c:v>
                </c:pt>
                <c:pt idx="11">
                  <c:v>1.9797771336184E-2</c:v>
                </c:pt>
                <c:pt idx="12">
                  <c:v>3.3851539758896855E-2</c:v>
                </c:pt>
                <c:pt idx="13">
                  <c:v>1.5985798235420144E-2</c:v>
                </c:pt>
                <c:pt idx="14">
                  <c:v>1.1609240022086884E-2</c:v>
                </c:pt>
                <c:pt idx="15">
                  <c:v>5.6501039662673535E-3</c:v>
                </c:pt>
                <c:pt idx="16">
                  <c:v>1.0503907256520182E-2</c:v>
                </c:pt>
                <c:pt idx="17">
                  <c:v>1.0121408108145515E-2</c:v>
                </c:pt>
                <c:pt idx="18">
                  <c:v>6.3278432564932941E-3</c:v>
                </c:pt>
                <c:pt idx="19">
                  <c:v>2.0100870671678466E-2</c:v>
                </c:pt>
                <c:pt idx="20">
                  <c:v>6.9390839818769048E-3</c:v>
                </c:pt>
                <c:pt idx="21">
                  <c:v>1.264471564873804E-2</c:v>
                </c:pt>
                <c:pt idx="22">
                  <c:v>3.6513339581752085E-3</c:v>
                </c:pt>
                <c:pt idx="23">
                  <c:v>6.2562932551348208E-3</c:v>
                </c:pt>
                <c:pt idx="24">
                  <c:v>7.1099931635690561E-3</c:v>
                </c:pt>
                <c:pt idx="25">
                  <c:v>2.6324358250181183E-3</c:v>
                </c:pt>
                <c:pt idx="26">
                  <c:v>1.1464600922721847E-2</c:v>
                </c:pt>
                <c:pt idx="27">
                  <c:v>7.5496201784913423E-3</c:v>
                </c:pt>
                <c:pt idx="28">
                  <c:v>1.1634325003385629E-2</c:v>
                </c:pt>
                <c:pt idx="29">
                  <c:v>1.366872921656908E-2</c:v>
                </c:pt>
                <c:pt idx="30">
                  <c:v>9.4059521762409493E-3</c:v>
                </c:pt>
                <c:pt idx="31">
                  <c:v>5.2941545184653459E-3</c:v>
                </c:pt>
              </c:numCache>
            </c:numRef>
          </c:yVal>
          <c:smooth val="0"/>
        </c:ser>
        <c:ser>
          <c:idx val="2"/>
          <c:order val="2"/>
          <c:tx>
            <c:v>Metropolitan Districts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'STCC Summary Statistics'!$F$124:$F$159</c:f>
              <c:numCache>
                <c:formatCode>0.00%</c:formatCode>
                <c:ptCount val="36"/>
                <c:pt idx="0">
                  <c:v>2.2099325711424155E-2</c:v>
                </c:pt>
                <c:pt idx="1">
                  <c:v>1.1200020120376792E-4</c:v>
                </c:pt>
                <c:pt idx="2">
                  <c:v>1.6483451688777479E-2</c:v>
                </c:pt>
                <c:pt idx="3">
                  <c:v>-1.7280109113889442E-3</c:v>
                </c:pt>
                <c:pt idx="4">
                  <c:v>5.3025131981538926E-3</c:v>
                </c:pt>
                <c:pt idx="5">
                  <c:v>8.6740435286691564E-3</c:v>
                </c:pt>
                <c:pt idx="6">
                  <c:v>3.3715173500151172E-3</c:v>
                </c:pt>
                <c:pt idx="7">
                  <c:v>1.2828859246948434E-3</c:v>
                </c:pt>
                <c:pt idx="8">
                  <c:v>-1.467965390066293E-2</c:v>
                </c:pt>
                <c:pt idx="9">
                  <c:v>8.4658204060837922E-3</c:v>
                </c:pt>
                <c:pt idx="10">
                  <c:v>-1.1836331479647992E-4</c:v>
                </c:pt>
                <c:pt idx="11">
                  <c:v>-3.7679833010782282E-3</c:v>
                </c:pt>
                <c:pt idx="12">
                  <c:v>2.0799554399783565E-4</c:v>
                </c:pt>
                <c:pt idx="13">
                  <c:v>-4.5837804291593036E-3</c:v>
                </c:pt>
                <c:pt idx="14">
                  <c:v>-1.0127917001956024E-2</c:v>
                </c:pt>
                <c:pt idx="15">
                  <c:v>2.7189191584295687E-3</c:v>
                </c:pt>
                <c:pt idx="16">
                  <c:v>4.2198991131282768E-3</c:v>
                </c:pt>
                <c:pt idx="17">
                  <c:v>-3.5186582826817253E-3</c:v>
                </c:pt>
                <c:pt idx="18">
                  <c:v>2.6104746993658888E-3</c:v>
                </c:pt>
                <c:pt idx="19">
                  <c:v>9.4062007870486931E-4</c:v>
                </c:pt>
                <c:pt idx="20">
                  <c:v>2.3001348359915604E-3</c:v>
                </c:pt>
                <c:pt idx="21">
                  <c:v>1.6653707502459752E-3</c:v>
                </c:pt>
                <c:pt idx="22">
                  <c:v>-1.0087234624655793E-4</c:v>
                </c:pt>
                <c:pt idx="23">
                  <c:v>1.528147351541278E-3</c:v>
                </c:pt>
                <c:pt idx="24">
                  <c:v>4.6646186760970678E-3</c:v>
                </c:pt>
                <c:pt idx="25">
                  <c:v>8.2741367272009918E-4</c:v>
                </c:pt>
                <c:pt idx="26">
                  <c:v>2.7382787440772272E-3</c:v>
                </c:pt>
                <c:pt idx="27">
                  <c:v>2.9672656264362251E-3</c:v>
                </c:pt>
                <c:pt idx="28">
                  <c:v>2.1754897534179292E-3</c:v>
                </c:pt>
                <c:pt idx="29">
                  <c:v>5.3782200612937474E-3</c:v>
                </c:pt>
                <c:pt idx="30">
                  <c:v>-1.3956925372353744E-4</c:v>
                </c:pt>
                <c:pt idx="31">
                  <c:v>1.0730057175793624E-3</c:v>
                </c:pt>
                <c:pt idx="32">
                  <c:v>2.8402337690977271E-3</c:v>
                </c:pt>
                <c:pt idx="33">
                  <c:v>-4.5868274474867646E-3</c:v>
                </c:pt>
                <c:pt idx="34">
                  <c:v>-3.8526591907390067E-3</c:v>
                </c:pt>
                <c:pt idx="35">
                  <c:v>2.3201605676818424E-4</c:v>
                </c:pt>
              </c:numCache>
            </c:numRef>
          </c:xVal>
          <c:yVal>
            <c:numRef>
              <c:f>'STCC Summary Statistics'!$K$124:$K$159</c:f>
              <c:numCache>
                <c:formatCode>0.00%</c:formatCode>
                <c:ptCount val="36"/>
                <c:pt idx="0">
                  <c:v>4.0993756464281064E-2</c:v>
                </c:pt>
                <c:pt idx="1">
                  <c:v>4.4709422114876669E-2</c:v>
                </c:pt>
                <c:pt idx="2">
                  <c:v>3.0112039803820941E-2</c:v>
                </c:pt>
                <c:pt idx="3">
                  <c:v>3.2581354278081287E-2</c:v>
                </c:pt>
                <c:pt idx="4">
                  <c:v>9.4373892712184757E-3</c:v>
                </c:pt>
                <c:pt idx="5">
                  <c:v>2.9494695668673156E-2</c:v>
                </c:pt>
                <c:pt idx="6">
                  <c:v>2.5498971349027479E-2</c:v>
                </c:pt>
                <c:pt idx="7">
                  <c:v>2.6392682419238624E-2</c:v>
                </c:pt>
                <c:pt idx="8">
                  <c:v>2.8545727396387902E-2</c:v>
                </c:pt>
                <c:pt idx="9">
                  <c:v>1.526140543915828E-2</c:v>
                </c:pt>
                <c:pt idx="10">
                  <c:v>8.0501039205639873E-3</c:v>
                </c:pt>
                <c:pt idx="11">
                  <c:v>1.7332205701077952E-2</c:v>
                </c:pt>
                <c:pt idx="12">
                  <c:v>1.2000135933120942E-2</c:v>
                </c:pt>
                <c:pt idx="13">
                  <c:v>1.697330811903686E-2</c:v>
                </c:pt>
                <c:pt idx="14">
                  <c:v>1.9572629644394886E-2</c:v>
                </c:pt>
                <c:pt idx="15">
                  <c:v>8.9231952397372007E-3</c:v>
                </c:pt>
                <c:pt idx="16">
                  <c:v>1.2628612292170226E-2</c:v>
                </c:pt>
                <c:pt idx="17">
                  <c:v>8.8177176039526441E-3</c:v>
                </c:pt>
                <c:pt idx="18">
                  <c:v>1.1827886231223201E-2</c:v>
                </c:pt>
                <c:pt idx="19">
                  <c:v>1.0355390675173335E-2</c:v>
                </c:pt>
                <c:pt idx="20">
                  <c:v>8.2378711900074342E-3</c:v>
                </c:pt>
                <c:pt idx="21">
                  <c:v>4.907796376659202E-3</c:v>
                </c:pt>
                <c:pt idx="22">
                  <c:v>1.5150888939644086E-2</c:v>
                </c:pt>
                <c:pt idx="23">
                  <c:v>5.8730994823320611E-3</c:v>
                </c:pt>
                <c:pt idx="24">
                  <c:v>7.421207853989518E-3</c:v>
                </c:pt>
                <c:pt idx="25">
                  <c:v>1.0531495426929018E-2</c:v>
                </c:pt>
                <c:pt idx="26">
                  <c:v>1.0802787021765054E-2</c:v>
                </c:pt>
                <c:pt idx="27">
                  <c:v>6.1781431767688822E-3</c:v>
                </c:pt>
                <c:pt idx="28">
                  <c:v>1.6601782614402621E-2</c:v>
                </c:pt>
                <c:pt idx="29">
                  <c:v>7.1861895462742307E-3</c:v>
                </c:pt>
                <c:pt idx="30">
                  <c:v>5.7200408876462838E-3</c:v>
                </c:pt>
                <c:pt idx="31">
                  <c:v>9.3249885591002012E-3</c:v>
                </c:pt>
                <c:pt idx="32">
                  <c:v>7.9930970383775592E-3</c:v>
                </c:pt>
                <c:pt idx="33">
                  <c:v>1.2627462692968416E-2</c:v>
                </c:pt>
                <c:pt idx="34">
                  <c:v>8.8658418267565774E-3</c:v>
                </c:pt>
                <c:pt idx="35">
                  <c:v>3.021920072702227E-3</c:v>
                </c:pt>
              </c:numCache>
            </c:numRef>
          </c:yVal>
          <c:smooth val="0"/>
        </c:ser>
        <c:ser>
          <c:idx val="3"/>
          <c:order val="3"/>
          <c:tx>
            <c:v>Unitary Councils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'STCC Summary Statistics'!$F$161:$F$206</c:f>
              <c:numCache>
                <c:formatCode>0.00%</c:formatCode>
                <c:ptCount val="46"/>
                <c:pt idx="0">
                  <c:v>3.3418209068712705E-3</c:v>
                </c:pt>
                <c:pt idx="1">
                  <c:v>-1.6927032279260464E-2</c:v>
                </c:pt>
                <c:pt idx="2">
                  <c:v>-9.4914370272943804E-3</c:v>
                </c:pt>
                <c:pt idx="3">
                  <c:v>8.9445227002480678E-3</c:v>
                </c:pt>
                <c:pt idx="4">
                  <c:v>-4.1560671827986677E-5</c:v>
                </c:pt>
                <c:pt idx="5">
                  <c:v>1.8233355716468523E-2</c:v>
                </c:pt>
                <c:pt idx="6">
                  <c:v>1.0834482120618744E-2</c:v>
                </c:pt>
                <c:pt idx="7">
                  <c:v>-2.6369105099948316E-3</c:v>
                </c:pt>
                <c:pt idx="8">
                  <c:v>-4.9214503224928128E-3</c:v>
                </c:pt>
                <c:pt idx="9">
                  <c:v>-1.6130588899924282E-3</c:v>
                </c:pt>
                <c:pt idx="10">
                  <c:v>-8.6314812016509389E-3</c:v>
                </c:pt>
                <c:pt idx="11">
                  <c:v>5.8375314571962929E-3</c:v>
                </c:pt>
                <c:pt idx="12">
                  <c:v>2.948819947520942E-3</c:v>
                </c:pt>
                <c:pt idx="13">
                  <c:v>7.8055398326216611E-3</c:v>
                </c:pt>
                <c:pt idx="14">
                  <c:v>-1.9206540580153203E-3</c:v>
                </c:pt>
                <c:pt idx="15">
                  <c:v>6.0490745539193112E-3</c:v>
                </c:pt>
                <c:pt idx="16">
                  <c:v>5.0626349688558667E-4</c:v>
                </c:pt>
                <c:pt idx="17">
                  <c:v>6.7790285152565244E-3</c:v>
                </c:pt>
                <c:pt idx="18">
                  <c:v>-5.9357179984204848E-4</c:v>
                </c:pt>
                <c:pt idx="19">
                  <c:v>6.0120446140565897E-3</c:v>
                </c:pt>
                <c:pt idx="20">
                  <c:v>-1.4555513096475427E-3</c:v>
                </c:pt>
                <c:pt idx="21">
                  <c:v>1.7709737905706215E-3</c:v>
                </c:pt>
                <c:pt idx="22">
                  <c:v>-3.6431648268787078E-3</c:v>
                </c:pt>
                <c:pt idx="23">
                  <c:v>2.4548314108475897E-3</c:v>
                </c:pt>
                <c:pt idx="24">
                  <c:v>5.9665753590166133E-3</c:v>
                </c:pt>
                <c:pt idx="25">
                  <c:v>-7.5243310094646727E-4</c:v>
                </c:pt>
                <c:pt idx="26">
                  <c:v>5.2802327873751126E-5</c:v>
                </c:pt>
                <c:pt idx="27">
                  <c:v>2.6024125374434067E-3</c:v>
                </c:pt>
                <c:pt idx="28">
                  <c:v>4.8774247665479501E-3</c:v>
                </c:pt>
                <c:pt idx="29">
                  <c:v>6.5325080852210284E-3</c:v>
                </c:pt>
                <c:pt idx="30">
                  <c:v>-2.794408593710866E-3</c:v>
                </c:pt>
                <c:pt idx="31">
                  <c:v>3.296798380562075E-3</c:v>
                </c:pt>
                <c:pt idx="32">
                  <c:v>1.4678642717181937E-3</c:v>
                </c:pt>
                <c:pt idx="33">
                  <c:v>-1.5668061369868182E-2</c:v>
                </c:pt>
                <c:pt idx="34">
                  <c:v>1.4862542153141747E-3</c:v>
                </c:pt>
                <c:pt idx="35">
                  <c:v>1.4749131094066188E-3</c:v>
                </c:pt>
                <c:pt idx="36">
                  <c:v>2.2331457663631463E-3</c:v>
                </c:pt>
                <c:pt idx="37">
                  <c:v>2.8962306540008141E-3</c:v>
                </c:pt>
                <c:pt idx="38">
                  <c:v>-2.7283037664427052E-4</c:v>
                </c:pt>
                <c:pt idx="39">
                  <c:v>2.0918500300169691E-3</c:v>
                </c:pt>
                <c:pt idx="40">
                  <c:v>3.0093021039311551E-3</c:v>
                </c:pt>
                <c:pt idx="41">
                  <c:v>-1.9095015067134955E-3</c:v>
                </c:pt>
                <c:pt idx="42">
                  <c:v>2.6366394866472989E-3</c:v>
                </c:pt>
                <c:pt idx="43">
                  <c:v>1.3412904415853477E-3</c:v>
                </c:pt>
                <c:pt idx="44">
                  <c:v>1.4466668193844874E-4</c:v>
                </c:pt>
                <c:pt idx="45">
                  <c:v>6.3820007124649786E-4</c:v>
                </c:pt>
              </c:numCache>
            </c:numRef>
          </c:xVal>
          <c:yVal>
            <c:numRef>
              <c:f>'STCC Summary Statistics'!$K$161:$K$206</c:f>
              <c:numCache>
                <c:formatCode>0.00%</c:formatCode>
                <c:ptCount val="46"/>
                <c:pt idx="0">
                  <c:v>3.3485598570304295E-2</c:v>
                </c:pt>
                <c:pt idx="1">
                  <c:v>2.8591428868957748E-2</c:v>
                </c:pt>
                <c:pt idx="2">
                  <c:v>1.4657862728173227E-2</c:v>
                </c:pt>
                <c:pt idx="3">
                  <c:v>4.1506514981115059E-2</c:v>
                </c:pt>
                <c:pt idx="4">
                  <c:v>2.4621781178437174E-2</c:v>
                </c:pt>
                <c:pt idx="5">
                  <c:v>3.4191172774760865E-2</c:v>
                </c:pt>
                <c:pt idx="6">
                  <c:v>1.9146874290790372E-2</c:v>
                </c:pt>
                <c:pt idx="7">
                  <c:v>1.0405783571868501E-2</c:v>
                </c:pt>
                <c:pt idx="8">
                  <c:v>1.3963123593279541E-2</c:v>
                </c:pt>
                <c:pt idx="9">
                  <c:v>2.1071035852489765E-2</c:v>
                </c:pt>
                <c:pt idx="10">
                  <c:v>1.5473431110603144E-2</c:v>
                </c:pt>
                <c:pt idx="11">
                  <c:v>1.5576759412425156E-2</c:v>
                </c:pt>
                <c:pt idx="12">
                  <c:v>2.5060481080324978E-2</c:v>
                </c:pt>
                <c:pt idx="13">
                  <c:v>2.3104041083994845E-2</c:v>
                </c:pt>
                <c:pt idx="14">
                  <c:v>1.4234944206497464E-2</c:v>
                </c:pt>
                <c:pt idx="15">
                  <c:v>1.0877680075967542E-2</c:v>
                </c:pt>
                <c:pt idx="16">
                  <c:v>3.21202816435984E-3</c:v>
                </c:pt>
                <c:pt idx="17">
                  <c:v>1.7129519362974646E-2</c:v>
                </c:pt>
                <c:pt idx="18">
                  <c:v>2.2068592983782779E-2</c:v>
                </c:pt>
                <c:pt idx="19">
                  <c:v>1.3367611985528315E-2</c:v>
                </c:pt>
                <c:pt idx="20">
                  <c:v>1.8290663078111259E-2</c:v>
                </c:pt>
                <c:pt idx="21">
                  <c:v>2.3802534893794872E-2</c:v>
                </c:pt>
                <c:pt idx="22">
                  <c:v>6.1513389966472943E-3</c:v>
                </c:pt>
                <c:pt idx="23">
                  <c:v>1.2384573125313752E-2</c:v>
                </c:pt>
                <c:pt idx="24">
                  <c:v>4.1905672967866285E-2</c:v>
                </c:pt>
                <c:pt idx="25">
                  <c:v>9.2787240207723408E-3</c:v>
                </c:pt>
                <c:pt idx="26">
                  <c:v>7.4988420134980945E-3</c:v>
                </c:pt>
                <c:pt idx="27">
                  <c:v>3.8098812965257104E-3</c:v>
                </c:pt>
                <c:pt idx="28">
                  <c:v>1.1417835407820612E-2</c:v>
                </c:pt>
                <c:pt idx="29">
                  <c:v>2.0280187399320474E-2</c:v>
                </c:pt>
                <c:pt idx="30">
                  <c:v>1.0079727596424766E-2</c:v>
                </c:pt>
                <c:pt idx="31">
                  <c:v>1.7354762045026093E-2</c:v>
                </c:pt>
                <c:pt idx="32">
                  <c:v>1.2030853250214583E-2</c:v>
                </c:pt>
                <c:pt idx="33">
                  <c:v>3.4568189818485709E-2</c:v>
                </c:pt>
                <c:pt idx="34">
                  <c:v>1.3645931503624285E-2</c:v>
                </c:pt>
                <c:pt idx="35">
                  <c:v>3.1492446719485452E-3</c:v>
                </c:pt>
                <c:pt idx="36">
                  <c:v>6.2511479328788786E-3</c:v>
                </c:pt>
                <c:pt idx="37">
                  <c:v>4.3353615422871286E-3</c:v>
                </c:pt>
                <c:pt idx="38">
                  <c:v>4.9663517933298974E-3</c:v>
                </c:pt>
                <c:pt idx="39">
                  <c:v>1.1236845086167978E-2</c:v>
                </c:pt>
                <c:pt idx="40">
                  <c:v>1.2188734617233755E-2</c:v>
                </c:pt>
                <c:pt idx="41">
                  <c:v>1.0127156232370822E-2</c:v>
                </c:pt>
                <c:pt idx="42">
                  <c:v>1.5023496003080717E-2</c:v>
                </c:pt>
                <c:pt idx="43">
                  <c:v>7.0935479606083979E-3</c:v>
                </c:pt>
                <c:pt idx="44">
                  <c:v>1.0203289720667095E-2</c:v>
                </c:pt>
                <c:pt idx="45">
                  <c:v>9.5680295680940035E-4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63968"/>
        <c:axId val="201764360"/>
      </c:scatterChart>
      <c:valAx>
        <c:axId val="20176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 Surplus/Deficit - Flow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64360"/>
        <c:crosses val="autoZero"/>
        <c:crossBetween val="midCat"/>
      </c:valAx>
      <c:valAx>
        <c:axId val="20176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Volatilty (Stdev)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63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ITALY </a:t>
            </a:r>
          </a:p>
          <a:p>
            <a:pPr>
              <a:defRPr/>
            </a:pPr>
            <a:r>
              <a:rPr lang="en-GB" dirty="0" smtClean="0"/>
              <a:t>Stock – 2002-2011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744700181708055E-2"/>
          <c:y val="0.13100632025833406"/>
          <c:w val="0.7202459788680261"/>
          <c:h val="0.70583076804930855"/>
        </c:manualLayout>
      </c:layout>
      <c:scatterChart>
        <c:scatterStyle val="lineMarker"/>
        <c:varyColors val="0"/>
        <c:ser>
          <c:idx val="0"/>
          <c:order val="0"/>
          <c:tx>
            <c:v>North</c:v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18"/>
            <c:marker>
              <c:symbol val="diamond"/>
              <c:size val="7"/>
              <c:spPr>
                <a:solidFill>
                  <a:schemeClr val="accent1"/>
                </a:solidFill>
                <a:ln>
                  <a:noFill/>
                </a:ln>
              </c:spPr>
            </c:marker>
            <c:bubble3D val="0"/>
          </c:dPt>
          <c:xVal>
            <c:numRef>
              <c:f>Index_Stock_North!$Q$3:$Q$48</c:f>
              <c:numCache>
                <c:formatCode>0.00%</c:formatCode>
                <c:ptCount val="46"/>
                <c:pt idx="0">
                  <c:v>2.2846746197432537E-3</c:v>
                </c:pt>
                <c:pt idx="1">
                  <c:v>8.2681319917254956E-2</c:v>
                </c:pt>
                <c:pt idx="2">
                  <c:v>6.896004041219865E-2</c:v>
                </c:pt>
                <c:pt idx="3">
                  <c:v>4.0921354871541873E-2</c:v>
                </c:pt>
                <c:pt idx="4">
                  <c:v>5.8462647936992185E-2</c:v>
                </c:pt>
                <c:pt idx="5">
                  <c:v>3.2831121654656424E-2</c:v>
                </c:pt>
                <c:pt idx="6">
                  <c:v>3.0265957181850173E-2</c:v>
                </c:pt>
                <c:pt idx="7">
                  <c:v>0.16124051441346435</c:v>
                </c:pt>
                <c:pt idx="8">
                  <c:v>0.12256225712167297</c:v>
                </c:pt>
                <c:pt idx="9">
                  <c:v>0.12219877413093419</c:v>
                </c:pt>
                <c:pt idx="10">
                  <c:v>2.9712916225038848E-2</c:v>
                </c:pt>
                <c:pt idx="11">
                  <c:v>9.1278067192070267E-2</c:v>
                </c:pt>
                <c:pt idx="12">
                  <c:v>3.0029512524969652E-2</c:v>
                </c:pt>
                <c:pt idx="13">
                  <c:v>3.420950343006382E-2</c:v>
                </c:pt>
                <c:pt idx="14">
                  <c:v>6.5620500809816851E-2</c:v>
                </c:pt>
                <c:pt idx="15">
                  <c:v>1.3458165639905045E-2</c:v>
                </c:pt>
                <c:pt idx="16">
                  <c:v>3.625359840208861E-2</c:v>
                </c:pt>
                <c:pt idx="17">
                  <c:v>9.0008869124197394E-2</c:v>
                </c:pt>
                <c:pt idx="18">
                  <c:v>0.14942197752311875</c:v>
                </c:pt>
                <c:pt idx="19">
                  <c:v>6.4691503204593034E-2</c:v>
                </c:pt>
                <c:pt idx="20">
                  <c:v>0.10540988242551994</c:v>
                </c:pt>
                <c:pt idx="21">
                  <c:v>2.8159503898438562E-3</c:v>
                </c:pt>
                <c:pt idx="22">
                  <c:v>4.1633023536036609E-2</c:v>
                </c:pt>
                <c:pt idx="23">
                  <c:v>5.2004617388458976E-2</c:v>
                </c:pt>
                <c:pt idx="24">
                  <c:v>1.8489494319119261E-2</c:v>
                </c:pt>
                <c:pt idx="25">
                  <c:v>5.714818076471978E-2</c:v>
                </c:pt>
                <c:pt idx="26">
                  <c:v>7.2983733667556172E-2</c:v>
                </c:pt>
                <c:pt idx="27">
                  <c:v>6.9664921378613603E-2</c:v>
                </c:pt>
                <c:pt idx="28">
                  <c:v>3.3685595720263709E-2</c:v>
                </c:pt>
                <c:pt idx="29">
                  <c:v>5.792934879221303E-2</c:v>
                </c:pt>
                <c:pt idx="30">
                  <c:v>5.5821460226634846E-2</c:v>
                </c:pt>
                <c:pt idx="31">
                  <c:v>2.961044111291896E-2</c:v>
                </c:pt>
                <c:pt idx="32">
                  <c:v>2.6246668212424558E-2</c:v>
                </c:pt>
                <c:pt idx="33">
                  <c:v>5.4301091306223827E-2</c:v>
                </c:pt>
                <c:pt idx="34">
                  <c:v>3.6360238661023551E-2</c:v>
                </c:pt>
                <c:pt idx="35">
                  <c:v>2.370538130750529E-2</c:v>
                </c:pt>
                <c:pt idx="36">
                  <c:v>8.376166251222561E-2</c:v>
                </c:pt>
                <c:pt idx="37">
                  <c:v>0.110439442822726</c:v>
                </c:pt>
                <c:pt idx="38">
                  <c:v>4.5223019264199908E-2</c:v>
                </c:pt>
                <c:pt idx="39">
                  <c:v>6.866500706243725E-2</c:v>
                </c:pt>
                <c:pt idx="40">
                  <c:v>0.13259910980012246</c:v>
                </c:pt>
                <c:pt idx="41">
                  <c:v>6.2709251584639664E-2</c:v>
                </c:pt>
                <c:pt idx="42">
                  <c:v>1.755557253994558E-2</c:v>
                </c:pt>
                <c:pt idx="43">
                  <c:v>0.1021275388195052</c:v>
                </c:pt>
                <c:pt idx="44">
                  <c:v>3.9691688914153617E-2</c:v>
                </c:pt>
                <c:pt idx="45">
                  <c:v>2.2618293093733491E-2</c:v>
                </c:pt>
              </c:numCache>
            </c:numRef>
          </c:xVal>
          <c:yVal>
            <c:numRef>
              <c:f>Index_Stock_North!$R$3:$R$48</c:f>
              <c:numCache>
                <c:formatCode>0.00%</c:formatCode>
                <c:ptCount val="46"/>
                <c:pt idx="0">
                  <c:v>3.9195191009986925E-2</c:v>
                </c:pt>
                <c:pt idx="1">
                  <c:v>3.4001374920660951E-2</c:v>
                </c:pt>
                <c:pt idx="2">
                  <c:v>3.0537299216838336E-2</c:v>
                </c:pt>
                <c:pt idx="3">
                  <c:v>2.8804125310019104E-2</c:v>
                </c:pt>
                <c:pt idx="4">
                  <c:v>3.6967532856547788E-2</c:v>
                </c:pt>
                <c:pt idx="5">
                  <c:v>2.0522840861524786E-2</c:v>
                </c:pt>
                <c:pt idx="6">
                  <c:v>2.2125715050294533E-2</c:v>
                </c:pt>
                <c:pt idx="7">
                  <c:v>2.6548164368664775E-2</c:v>
                </c:pt>
                <c:pt idx="8">
                  <c:v>2.7835596142681371E-2</c:v>
                </c:pt>
                <c:pt idx="9">
                  <c:v>2.7528902823610171E-2</c:v>
                </c:pt>
                <c:pt idx="10">
                  <c:v>2.3027803053897976E-2</c:v>
                </c:pt>
                <c:pt idx="11">
                  <c:v>2.4359151215594409E-2</c:v>
                </c:pt>
                <c:pt idx="12">
                  <c:v>1.7241166518196845E-2</c:v>
                </c:pt>
                <c:pt idx="13">
                  <c:v>2.3678153595620515E-2</c:v>
                </c:pt>
                <c:pt idx="14">
                  <c:v>2.9370309405810546E-2</c:v>
                </c:pt>
                <c:pt idx="15">
                  <c:v>1.9785445870585092E-2</c:v>
                </c:pt>
                <c:pt idx="16">
                  <c:v>1.4970949083668462E-2</c:v>
                </c:pt>
                <c:pt idx="17">
                  <c:v>4.8600633325446466E-2</c:v>
                </c:pt>
                <c:pt idx="18">
                  <c:v>0.11108917919762896</c:v>
                </c:pt>
                <c:pt idx="19">
                  <c:v>1.8830815553482171E-2</c:v>
                </c:pt>
                <c:pt idx="20">
                  <c:v>6.8432693429325578E-2</c:v>
                </c:pt>
                <c:pt idx="21">
                  <c:v>3.325774619272795E-3</c:v>
                </c:pt>
                <c:pt idx="22">
                  <c:v>1.5351689740905649E-2</c:v>
                </c:pt>
                <c:pt idx="23">
                  <c:v>2.6252377461084331E-2</c:v>
                </c:pt>
                <c:pt idx="24">
                  <c:v>1.4371489275292033E-2</c:v>
                </c:pt>
                <c:pt idx="25">
                  <c:v>3.1776873972632E-2</c:v>
                </c:pt>
                <c:pt idx="26">
                  <c:v>1.8290540133847597E-2</c:v>
                </c:pt>
                <c:pt idx="27">
                  <c:v>8.1991768240432347E-2</c:v>
                </c:pt>
                <c:pt idx="28">
                  <c:v>2.7129013732278461E-2</c:v>
                </c:pt>
                <c:pt idx="29">
                  <c:v>2.395091400742665E-2</c:v>
                </c:pt>
                <c:pt idx="30">
                  <c:v>1.9361089187230937E-2</c:v>
                </c:pt>
                <c:pt idx="31">
                  <c:v>2.1659143672046965E-2</c:v>
                </c:pt>
                <c:pt idx="32">
                  <c:v>2.529016119428738E-2</c:v>
                </c:pt>
                <c:pt idx="33">
                  <c:v>2.786812817636505E-2</c:v>
                </c:pt>
                <c:pt idx="34">
                  <c:v>3.1427906042933648E-2</c:v>
                </c:pt>
                <c:pt idx="35">
                  <c:v>8.5636819936328028E-3</c:v>
                </c:pt>
                <c:pt idx="36">
                  <c:v>3.08011310854217E-2</c:v>
                </c:pt>
                <c:pt idx="37">
                  <c:v>9.0765497969196834E-2</c:v>
                </c:pt>
                <c:pt idx="38">
                  <c:v>1.0270105634796604E-2</c:v>
                </c:pt>
                <c:pt idx="39">
                  <c:v>2.5486908297199878E-2</c:v>
                </c:pt>
                <c:pt idx="40">
                  <c:v>3.2418642776687261E-2</c:v>
                </c:pt>
                <c:pt idx="41">
                  <c:v>4.2519114573964491E-2</c:v>
                </c:pt>
                <c:pt idx="42">
                  <c:v>7.1205625600868549E-3</c:v>
                </c:pt>
                <c:pt idx="43">
                  <c:v>1.7406005483672143E-2</c:v>
                </c:pt>
                <c:pt idx="44">
                  <c:v>1.2269577177272992E-2</c:v>
                </c:pt>
                <c:pt idx="45">
                  <c:v>1.0047686017218956E-2</c:v>
                </c:pt>
              </c:numCache>
            </c:numRef>
          </c:yVal>
          <c:smooth val="0"/>
        </c:ser>
        <c:ser>
          <c:idx val="1"/>
          <c:order val="1"/>
          <c:tx>
            <c:v>Centre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'Index Stock_Centre'!$Q$3:$Q$26</c:f>
              <c:numCache>
                <c:formatCode>0.00%</c:formatCode>
                <c:ptCount val="24"/>
                <c:pt idx="0">
                  <c:v>2.6395617954607986E-2</c:v>
                </c:pt>
                <c:pt idx="1">
                  <c:v>4.4147178872283664E-2</c:v>
                </c:pt>
                <c:pt idx="2">
                  <c:v>2.0377416551208831E-2</c:v>
                </c:pt>
                <c:pt idx="3">
                  <c:v>6.2442370048532515E-2</c:v>
                </c:pt>
                <c:pt idx="4">
                  <c:v>2.2975437123757273E-2</c:v>
                </c:pt>
                <c:pt idx="5">
                  <c:v>2.2303178795683842E-2</c:v>
                </c:pt>
                <c:pt idx="6">
                  <c:v>2.2238047341393897E-3</c:v>
                </c:pt>
                <c:pt idx="7">
                  <c:v>9.5517117058080109E-2</c:v>
                </c:pt>
                <c:pt idx="8">
                  <c:v>4.0335141806803775E-2</c:v>
                </c:pt>
                <c:pt idx="9">
                  <c:v>2.8046276831917433E-2</c:v>
                </c:pt>
                <c:pt idx="10">
                  <c:v>0.1352214549072665</c:v>
                </c:pt>
                <c:pt idx="11">
                  <c:v>1.5445428078555871E-2</c:v>
                </c:pt>
                <c:pt idx="12">
                  <c:v>3.1433054676959192E-2</c:v>
                </c:pt>
                <c:pt idx="13">
                  <c:v>1.3633408025572566E-2</c:v>
                </c:pt>
                <c:pt idx="14">
                  <c:v>0.12415017549027485</c:v>
                </c:pt>
                <c:pt idx="15">
                  <c:v>4.279394684971876E-2</c:v>
                </c:pt>
                <c:pt idx="16">
                  <c:v>-1.3721683167003519E-3</c:v>
                </c:pt>
                <c:pt idx="17">
                  <c:v>6.7889552876462561E-2</c:v>
                </c:pt>
                <c:pt idx="18">
                  <c:v>-1.2846396824614435E-2</c:v>
                </c:pt>
                <c:pt idx="19">
                  <c:v>0.22815915124576716</c:v>
                </c:pt>
                <c:pt idx="20">
                  <c:v>6.8028891232001482E-2</c:v>
                </c:pt>
                <c:pt idx="21">
                  <c:v>2.3065706534168846E-2</c:v>
                </c:pt>
                <c:pt idx="22">
                  <c:v>2.267798751831113E-2</c:v>
                </c:pt>
                <c:pt idx="23">
                  <c:v>5.0478988587016757E-2</c:v>
                </c:pt>
              </c:numCache>
            </c:numRef>
          </c:xVal>
          <c:yVal>
            <c:numRef>
              <c:f>'Index Stock_Centre'!$R$3:$R$26</c:f>
              <c:numCache>
                <c:formatCode>0.00%</c:formatCode>
                <c:ptCount val="24"/>
                <c:pt idx="0">
                  <c:v>8.624833885814729E-3</c:v>
                </c:pt>
                <c:pt idx="1">
                  <c:v>1.5117270267376312E-2</c:v>
                </c:pt>
                <c:pt idx="2">
                  <c:v>1.7124732127802453E-2</c:v>
                </c:pt>
                <c:pt idx="3">
                  <c:v>1.8920859936695417E-2</c:v>
                </c:pt>
                <c:pt idx="4">
                  <c:v>4.4052585787825388E-3</c:v>
                </c:pt>
                <c:pt idx="5">
                  <c:v>1.9454952505739212E-2</c:v>
                </c:pt>
                <c:pt idx="6">
                  <c:v>5.3403316879624477E-2</c:v>
                </c:pt>
                <c:pt idx="7">
                  <c:v>4.3147852174230533E-2</c:v>
                </c:pt>
                <c:pt idx="8">
                  <c:v>3.1925740314589141E-2</c:v>
                </c:pt>
                <c:pt idx="9">
                  <c:v>8.6018268536579949E-3</c:v>
                </c:pt>
                <c:pt idx="10">
                  <c:v>7.2062763344207692E-2</c:v>
                </c:pt>
                <c:pt idx="11">
                  <c:v>1.2310079687682086E-2</c:v>
                </c:pt>
                <c:pt idx="12">
                  <c:v>1.0077927466230313E-2</c:v>
                </c:pt>
                <c:pt idx="13">
                  <c:v>4.730536714768574E-2</c:v>
                </c:pt>
                <c:pt idx="14">
                  <c:v>3.4575460946970712E-2</c:v>
                </c:pt>
                <c:pt idx="15">
                  <c:v>2.0862939744015912E-2</c:v>
                </c:pt>
                <c:pt idx="16">
                  <c:v>3.217869242262366E-2</c:v>
                </c:pt>
                <c:pt idx="17">
                  <c:v>4.111267968520723E-2</c:v>
                </c:pt>
                <c:pt idx="18">
                  <c:v>7.6339636870555103E-2</c:v>
                </c:pt>
                <c:pt idx="19">
                  <c:v>8.6897058604201424E-2</c:v>
                </c:pt>
                <c:pt idx="20">
                  <c:v>6.4586436516769416E-2</c:v>
                </c:pt>
                <c:pt idx="21">
                  <c:v>1.8695371396522602E-2</c:v>
                </c:pt>
                <c:pt idx="22">
                  <c:v>1.1519863235960414E-2</c:v>
                </c:pt>
                <c:pt idx="23">
                  <c:v>3.0559668889074517E-2</c:v>
                </c:pt>
              </c:numCache>
            </c:numRef>
          </c:yVal>
          <c:smooth val="0"/>
        </c:ser>
        <c:ser>
          <c:idx val="2"/>
          <c:order val="2"/>
          <c:tx>
            <c:v>South and Islands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'Index Stock_South and Islands'!$Q$2:$Q$48</c:f>
              <c:numCache>
                <c:formatCode>0.00%</c:formatCode>
                <c:ptCount val="47"/>
                <c:pt idx="0">
                  <c:v>0.12438328626938455</c:v>
                </c:pt>
                <c:pt idx="1">
                  <c:v>9.6660219818519647E-2</c:v>
                </c:pt>
                <c:pt idx="2">
                  <c:v>0.24359026022869479</c:v>
                </c:pt>
                <c:pt idx="3">
                  <c:v>0.34145524013453793</c:v>
                </c:pt>
                <c:pt idx="4">
                  <c:v>0.28702622330147898</c:v>
                </c:pt>
                <c:pt idx="5">
                  <c:v>5.5703005696674524E-2</c:v>
                </c:pt>
                <c:pt idx="6">
                  <c:v>0.1432557628964756</c:v>
                </c:pt>
                <c:pt idx="7">
                  <c:v>0.28299033111499627</c:v>
                </c:pt>
                <c:pt idx="8">
                  <c:v>0.21275056363557637</c:v>
                </c:pt>
                <c:pt idx="9">
                  <c:v>0.2098642431460177</c:v>
                </c:pt>
                <c:pt idx="10">
                  <c:v>0.19338716711214932</c:v>
                </c:pt>
                <c:pt idx="11">
                  <c:v>-3.7521920910359441E-2</c:v>
                </c:pt>
                <c:pt idx="12">
                  <c:v>-4.9959869234336651E-2</c:v>
                </c:pt>
                <c:pt idx="13">
                  <c:v>0.215297544430992</c:v>
                </c:pt>
                <c:pt idx="14">
                  <c:v>7.696350590402741E-2</c:v>
                </c:pt>
                <c:pt idx="15">
                  <c:v>1.4187423134997611E-2</c:v>
                </c:pt>
                <c:pt idx="16">
                  <c:v>0.12319083923103827</c:v>
                </c:pt>
                <c:pt idx="17">
                  <c:v>6.1528463221537974E-2</c:v>
                </c:pt>
                <c:pt idx="18">
                  <c:v>-4.9967598275992793E-2</c:v>
                </c:pt>
                <c:pt idx="19">
                  <c:v>0.25147623779101563</c:v>
                </c:pt>
                <c:pt idx="20">
                  <c:v>0.22405799281368308</c:v>
                </c:pt>
                <c:pt idx="21">
                  <c:v>0.18996990321602364</c:v>
                </c:pt>
                <c:pt idx="22">
                  <c:v>0.11040861142864553</c:v>
                </c:pt>
                <c:pt idx="23">
                  <c:v>7.7780615828354858E-3</c:v>
                </c:pt>
                <c:pt idx="24">
                  <c:v>4.0123814940388004E-2</c:v>
                </c:pt>
                <c:pt idx="25">
                  <c:v>2.8248815971504342E-2</c:v>
                </c:pt>
                <c:pt idx="26">
                  <c:v>5.6287649092156257E-2</c:v>
                </c:pt>
                <c:pt idx="27">
                  <c:v>3.9953633391094118E-2</c:v>
                </c:pt>
                <c:pt idx="28">
                  <c:v>0.1004868411467438</c:v>
                </c:pt>
                <c:pt idx="29">
                  <c:v>8.6318125952346558E-2</c:v>
                </c:pt>
                <c:pt idx="30">
                  <c:v>7.5574245047665661E-2</c:v>
                </c:pt>
                <c:pt idx="31">
                  <c:v>0.11526869891562821</c:v>
                </c:pt>
                <c:pt idx="32">
                  <c:v>1.0797286752516618E-2</c:v>
                </c:pt>
                <c:pt idx="33">
                  <c:v>5.4537361167802612E-2</c:v>
                </c:pt>
                <c:pt idx="34">
                  <c:v>-5.85642200088188E-2</c:v>
                </c:pt>
                <c:pt idx="35">
                  <c:v>1.5832152230510432E-2</c:v>
                </c:pt>
                <c:pt idx="36">
                  <c:v>0.12908838577482026</c:v>
                </c:pt>
                <c:pt idx="37">
                  <c:v>8.0790775084613548E-2</c:v>
                </c:pt>
                <c:pt idx="38">
                  <c:v>0.14926983830014467</c:v>
                </c:pt>
                <c:pt idx="39">
                  <c:v>-3.2898524514722187E-2</c:v>
                </c:pt>
                <c:pt idx="40">
                  <c:v>7.0885963304438374E-2</c:v>
                </c:pt>
                <c:pt idx="41">
                  <c:v>5.6874105316614722E-2</c:v>
                </c:pt>
                <c:pt idx="42">
                  <c:v>7.3870230153415498E-2</c:v>
                </c:pt>
                <c:pt idx="43">
                  <c:v>-7.0314600766480497E-3</c:v>
                </c:pt>
                <c:pt idx="44">
                  <c:v>0.44761589841422056</c:v>
                </c:pt>
                <c:pt idx="45">
                  <c:v>-1.9880946104672125E-2</c:v>
                </c:pt>
                <c:pt idx="46">
                  <c:v>0.43167757347277369</c:v>
                </c:pt>
              </c:numCache>
            </c:numRef>
          </c:xVal>
          <c:yVal>
            <c:numRef>
              <c:f>'Index Stock_South and Islands'!$R$2:$R$48</c:f>
              <c:numCache>
                <c:formatCode>0.00%</c:formatCode>
                <c:ptCount val="47"/>
                <c:pt idx="0">
                  <c:v>5.3727174919948856E-2</c:v>
                </c:pt>
                <c:pt idx="1">
                  <c:v>4.6016152308540774E-2</c:v>
                </c:pt>
                <c:pt idx="2">
                  <c:v>5.8980569512225994E-2</c:v>
                </c:pt>
                <c:pt idx="3">
                  <c:v>4.5035396335795438E-2</c:v>
                </c:pt>
                <c:pt idx="4">
                  <c:v>0.18871019241698286</c:v>
                </c:pt>
                <c:pt idx="5">
                  <c:v>5.1174971909370925E-2</c:v>
                </c:pt>
                <c:pt idx="6">
                  <c:v>6.4067882892556854E-2</c:v>
                </c:pt>
                <c:pt idx="7">
                  <c:v>5.6186568213849652E-2</c:v>
                </c:pt>
                <c:pt idx="8">
                  <c:v>0.17586014408914652</c:v>
                </c:pt>
                <c:pt idx="9">
                  <c:v>4.7924500499599565E-2</c:v>
                </c:pt>
                <c:pt idx="10">
                  <c:v>5.8146339245118653E-2</c:v>
                </c:pt>
                <c:pt idx="11">
                  <c:v>0.16283025181768265</c:v>
                </c:pt>
                <c:pt idx="12">
                  <c:v>0.10128526195714317</c:v>
                </c:pt>
                <c:pt idx="13">
                  <c:v>7.337857241090523E-2</c:v>
                </c:pt>
                <c:pt idx="14">
                  <c:v>5.0306281680174605E-2</c:v>
                </c:pt>
                <c:pt idx="15">
                  <c:v>1.6595908652333596E-2</c:v>
                </c:pt>
                <c:pt idx="16">
                  <c:v>7.9667675485373929E-2</c:v>
                </c:pt>
                <c:pt idx="17">
                  <c:v>0.27612811185497715</c:v>
                </c:pt>
                <c:pt idx="18">
                  <c:v>9.4574377818817335E-2</c:v>
                </c:pt>
                <c:pt idx="19">
                  <c:v>0.11981170582340951</c:v>
                </c:pt>
                <c:pt idx="20">
                  <c:v>7.1139697119293119E-2</c:v>
                </c:pt>
                <c:pt idx="21">
                  <c:v>6.758089759289497E-2</c:v>
                </c:pt>
                <c:pt idx="22">
                  <c:v>8.3716668981313774E-2</c:v>
                </c:pt>
                <c:pt idx="23">
                  <c:v>4.5932835388413598E-2</c:v>
                </c:pt>
                <c:pt idx="24">
                  <c:v>3.6215217145044533E-2</c:v>
                </c:pt>
                <c:pt idx="25">
                  <c:v>2.4104797220215361E-2</c:v>
                </c:pt>
                <c:pt idx="26">
                  <c:v>0.24552170859422381</c:v>
                </c:pt>
                <c:pt idx="27">
                  <c:v>7.9788819164312817E-3</c:v>
                </c:pt>
                <c:pt idx="28">
                  <c:v>6.7127629323911614E-2</c:v>
                </c:pt>
                <c:pt idx="29">
                  <c:v>3.3913600254681951E-2</c:v>
                </c:pt>
                <c:pt idx="30">
                  <c:v>3.1813528092185045E-2</c:v>
                </c:pt>
                <c:pt idx="31">
                  <c:v>5.5822664067642802E-2</c:v>
                </c:pt>
                <c:pt idx="32">
                  <c:v>1.6535841187373668E-2</c:v>
                </c:pt>
                <c:pt idx="33">
                  <c:v>1.9127648196012939E-2</c:v>
                </c:pt>
                <c:pt idx="34">
                  <c:v>0.2851233220427456</c:v>
                </c:pt>
                <c:pt idx="35">
                  <c:v>1.9937010048932068E-2</c:v>
                </c:pt>
                <c:pt idx="36">
                  <c:v>6.1723717396503196E-2</c:v>
                </c:pt>
                <c:pt idx="37">
                  <c:v>3.2618455475167368E-2</c:v>
                </c:pt>
                <c:pt idx="38">
                  <c:v>7.8254823910409416E-2</c:v>
                </c:pt>
                <c:pt idx="39">
                  <c:v>0.482130761693562</c:v>
                </c:pt>
                <c:pt idx="40">
                  <c:v>2.9248475972358464E-2</c:v>
                </c:pt>
                <c:pt idx="41">
                  <c:v>5.4975072077554095E-2</c:v>
                </c:pt>
                <c:pt idx="42">
                  <c:v>6.1783717361225093E-2</c:v>
                </c:pt>
                <c:pt idx="43">
                  <c:v>5.9719106419078558E-2</c:v>
                </c:pt>
                <c:pt idx="44">
                  <c:v>6.6319715415959699E-2</c:v>
                </c:pt>
                <c:pt idx="45">
                  <c:v>7.5779827275146108E-2</c:v>
                </c:pt>
                <c:pt idx="46">
                  <c:v>0.11180040500824141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66712"/>
        <c:axId val="201170752"/>
      </c:scatterChart>
      <c:valAx>
        <c:axId val="201766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GB" sz="1000" b="0" i="0" baseline="0">
                    <a:effectLst/>
                  </a:rPr>
                  <a:t>Normalised Surplus/Deficit (Stock)</a:t>
                </a:r>
                <a:endParaRPr lang="it-IT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28484251968503943"/>
              <c:y val="0.91718607542478248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crossAx val="201170752"/>
        <c:crosses val="autoZero"/>
        <c:crossBetween val="midCat"/>
      </c:valAx>
      <c:valAx>
        <c:axId val="201170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it-IT" sz="1000" b="0" i="0" baseline="0">
                    <a:effectLst/>
                  </a:rPr>
                  <a:t>Volatility</a:t>
                </a:r>
                <a:endParaRPr lang="it-IT" sz="1000">
                  <a:effectLst/>
                </a:endParaRP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201766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096187495793792"/>
          <c:y val="0.37477928895251728"/>
          <c:w val="0.18903812504206205"/>
          <c:h val="0.193400143163922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ITALY</a:t>
            </a:r>
          </a:p>
          <a:p>
            <a:pPr>
              <a:defRPr/>
            </a:pPr>
            <a:r>
              <a:rPr lang="en-GB" dirty="0" smtClean="0"/>
              <a:t>Flow – 2002-2011</a:t>
            </a:r>
            <a:endParaRPr lang="en-GB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North</c:v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Index_Flow_North!$O$2:$O$47</c:f>
              <c:numCache>
                <c:formatCode>0.00%</c:formatCode>
                <c:ptCount val="46"/>
                <c:pt idx="0">
                  <c:v>-8.7833081073296056E-4</c:v>
                </c:pt>
                <c:pt idx="1">
                  <c:v>9.9082618058004314E-3</c:v>
                </c:pt>
                <c:pt idx="2">
                  <c:v>-3.4835149006690047E-3</c:v>
                </c:pt>
                <c:pt idx="3">
                  <c:v>2.3653109576413757E-3</c:v>
                </c:pt>
                <c:pt idx="4">
                  <c:v>1.2295818064041519E-2</c:v>
                </c:pt>
                <c:pt idx="5">
                  <c:v>5.1851846781523223E-3</c:v>
                </c:pt>
                <c:pt idx="6">
                  <c:v>7.9967218558135659E-3</c:v>
                </c:pt>
                <c:pt idx="7">
                  <c:v>1.4386868427804747E-2</c:v>
                </c:pt>
                <c:pt idx="8">
                  <c:v>1.7669097412524874E-3</c:v>
                </c:pt>
                <c:pt idx="9">
                  <c:v>-4.0611510761475453E-4</c:v>
                </c:pt>
                <c:pt idx="10">
                  <c:v>2.1968856125062705E-3</c:v>
                </c:pt>
                <c:pt idx="11">
                  <c:v>-8.8268235243909861E-4</c:v>
                </c:pt>
                <c:pt idx="12">
                  <c:v>1.7135711622004722E-4</c:v>
                </c:pt>
                <c:pt idx="13">
                  <c:v>7.4243273924832556E-3</c:v>
                </c:pt>
                <c:pt idx="14">
                  <c:v>6.4423394540345123E-3</c:v>
                </c:pt>
                <c:pt idx="15">
                  <c:v>-1.2081869314179211E-3</c:v>
                </c:pt>
                <c:pt idx="16">
                  <c:v>3.4240225670491226E-3</c:v>
                </c:pt>
                <c:pt idx="17">
                  <c:v>6.2775396503719372E-3</c:v>
                </c:pt>
                <c:pt idx="18">
                  <c:v>2.6965643912146234E-2</c:v>
                </c:pt>
                <c:pt idx="19">
                  <c:v>5.0569127826269435E-3</c:v>
                </c:pt>
                <c:pt idx="20">
                  <c:v>1.8987050778443603E-2</c:v>
                </c:pt>
                <c:pt idx="21">
                  <c:v>2.0107364540101184E-4</c:v>
                </c:pt>
                <c:pt idx="22">
                  <c:v>2.5806434995525457E-4</c:v>
                </c:pt>
                <c:pt idx="23">
                  <c:v>3.2029701617938299E-3</c:v>
                </c:pt>
                <c:pt idx="24">
                  <c:v>-2.1694303525999223E-3</c:v>
                </c:pt>
                <c:pt idx="25">
                  <c:v>-1.6076748366676864E-4</c:v>
                </c:pt>
                <c:pt idx="26">
                  <c:v>6.120047081092898E-3</c:v>
                </c:pt>
                <c:pt idx="27">
                  <c:v>-1.6755728177836493E-2</c:v>
                </c:pt>
                <c:pt idx="28">
                  <c:v>9.6863610650657335E-4</c:v>
                </c:pt>
                <c:pt idx="29">
                  <c:v>2.9643115280693424E-3</c:v>
                </c:pt>
                <c:pt idx="30">
                  <c:v>-3.5580411275692942E-3</c:v>
                </c:pt>
                <c:pt idx="31">
                  <c:v>-1.3743572582100489E-3</c:v>
                </c:pt>
                <c:pt idx="32">
                  <c:v>1.3671686244644272E-3</c:v>
                </c:pt>
                <c:pt idx="33">
                  <c:v>8.9213684369574744E-3</c:v>
                </c:pt>
                <c:pt idx="34">
                  <c:v>3.4598549541798771E-3</c:v>
                </c:pt>
                <c:pt idx="35">
                  <c:v>-1.5604429715307768E-3</c:v>
                </c:pt>
                <c:pt idx="36">
                  <c:v>5.9569832109334139E-3</c:v>
                </c:pt>
                <c:pt idx="37">
                  <c:v>3.1776586925494607E-2</c:v>
                </c:pt>
                <c:pt idx="38">
                  <c:v>5.4516785588755413E-4</c:v>
                </c:pt>
                <c:pt idx="39">
                  <c:v>4.1684773726941857E-3</c:v>
                </c:pt>
                <c:pt idx="40">
                  <c:v>1.2600474709151741E-2</c:v>
                </c:pt>
                <c:pt idx="41">
                  <c:v>8.702980754906945E-3</c:v>
                </c:pt>
                <c:pt idx="42">
                  <c:v>1.4045789388548683E-3</c:v>
                </c:pt>
                <c:pt idx="43">
                  <c:v>8.8248984451894767E-3</c:v>
                </c:pt>
                <c:pt idx="44">
                  <c:v>1.5254092535943262E-3</c:v>
                </c:pt>
                <c:pt idx="45">
                  <c:v>-2.723876615687784E-4</c:v>
                </c:pt>
              </c:numCache>
            </c:numRef>
          </c:xVal>
          <c:yVal>
            <c:numRef>
              <c:f>Index_Flow_North!$P$2:$P$47</c:f>
              <c:numCache>
                <c:formatCode>0.00%</c:formatCode>
                <c:ptCount val="46"/>
                <c:pt idx="0">
                  <c:v>5.3815365656936946E-2</c:v>
                </c:pt>
                <c:pt idx="1">
                  <c:v>2.3816119250175211E-2</c:v>
                </c:pt>
                <c:pt idx="2">
                  <c:v>2.8083002915622265E-2</c:v>
                </c:pt>
                <c:pt idx="3">
                  <c:v>2.5309281848132061E-2</c:v>
                </c:pt>
                <c:pt idx="4">
                  <c:v>4.4905197947254387E-2</c:v>
                </c:pt>
                <c:pt idx="5">
                  <c:v>2.437658352776708E-2</c:v>
                </c:pt>
                <c:pt idx="6">
                  <c:v>2.1034356065318918E-2</c:v>
                </c:pt>
                <c:pt idx="7">
                  <c:v>2.7032081270127618E-2</c:v>
                </c:pt>
                <c:pt idx="8">
                  <c:v>3.0242005648026333E-2</c:v>
                </c:pt>
                <c:pt idx="9">
                  <c:v>3.5643959826666342E-2</c:v>
                </c:pt>
                <c:pt idx="10">
                  <c:v>3.0867236419110617E-2</c:v>
                </c:pt>
                <c:pt idx="11">
                  <c:v>3.5651374407906999E-2</c:v>
                </c:pt>
                <c:pt idx="12">
                  <c:v>2.4578745716481266E-2</c:v>
                </c:pt>
                <c:pt idx="13">
                  <c:v>2.1549231809702675E-2</c:v>
                </c:pt>
                <c:pt idx="14">
                  <c:v>3.9041359129203937E-2</c:v>
                </c:pt>
                <c:pt idx="15">
                  <c:v>3.0157723723199921E-2</c:v>
                </c:pt>
                <c:pt idx="16">
                  <c:v>1.4999584369322964E-2</c:v>
                </c:pt>
                <c:pt idx="17">
                  <c:v>6.1892059061324944E-2</c:v>
                </c:pt>
                <c:pt idx="18">
                  <c:v>7.5666956024263377E-2</c:v>
                </c:pt>
                <c:pt idx="19">
                  <c:v>3.4963208200402204E-2</c:v>
                </c:pt>
                <c:pt idx="20">
                  <c:v>9.3971817078040712E-2</c:v>
                </c:pt>
                <c:pt idx="21">
                  <c:v>5.3987026548771612E-3</c:v>
                </c:pt>
                <c:pt idx="22">
                  <c:v>1.8512524611566012E-2</c:v>
                </c:pt>
                <c:pt idx="23">
                  <c:v>2.765789975922266E-2</c:v>
                </c:pt>
                <c:pt idx="24">
                  <c:v>1.0284788802365004E-2</c:v>
                </c:pt>
                <c:pt idx="25">
                  <c:v>5.4049938548813264E-2</c:v>
                </c:pt>
                <c:pt idx="26">
                  <c:v>2.5708350610069437E-2</c:v>
                </c:pt>
                <c:pt idx="27">
                  <c:v>0.12185541281431181</c:v>
                </c:pt>
                <c:pt idx="28">
                  <c:v>4.5850839873593216E-2</c:v>
                </c:pt>
                <c:pt idx="29">
                  <c:v>4.0817048369469172E-2</c:v>
                </c:pt>
                <c:pt idx="30">
                  <c:v>2.5840073025792023E-2</c:v>
                </c:pt>
                <c:pt idx="31">
                  <c:v>2.2418083348985669E-2</c:v>
                </c:pt>
                <c:pt idx="32">
                  <c:v>3.7811040524726856E-2</c:v>
                </c:pt>
                <c:pt idx="33">
                  <c:v>2.5962574535298245E-2</c:v>
                </c:pt>
                <c:pt idx="34">
                  <c:v>3.4501327509663157E-2</c:v>
                </c:pt>
                <c:pt idx="35">
                  <c:v>1.146673744390766E-2</c:v>
                </c:pt>
                <c:pt idx="36">
                  <c:v>4.6248395203320442E-2</c:v>
                </c:pt>
                <c:pt idx="37">
                  <c:v>8.8621248030754107E-2</c:v>
                </c:pt>
                <c:pt idx="38">
                  <c:v>1.501218656642072E-2</c:v>
                </c:pt>
                <c:pt idx="39">
                  <c:v>3.0651548587751917E-2</c:v>
                </c:pt>
                <c:pt idx="40">
                  <c:v>1.7369096225985078E-2</c:v>
                </c:pt>
                <c:pt idx="41">
                  <c:v>3.7397097319626371E-2</c:v>
                </c:pt>
                <c:pt idx="42">
                  <c:v>8.0706628610930781E-3</c:v>
                </c:pt>
                <c:pt idx="43">
                  <c:v>3.7561587493605449E-2</c:v>
                </c:pt>
                <c:pt idx="44">
                  <c:v>1.6141634045942078E-2</c:v>
                </c:pt>
                <c:pt idx="45">
                  <c:v>1.335396039069466E-2</c:v>
                </c:pt>
              </c:numCache>
            </c:numRef>
          </c:yVal>
          <c:smooth val="0"/>
        </c:ser>
        <c:ser>
          <c:idx val="1"/>
          <c:order val="1"/>
          <c:tx>
            <c:v>Centre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Index_Flow_Centre!$O$2:$O$25</c:f>
              <c:numCache>
                <c:formatCode>0.00%</c:formatCode>
                <c:ptCount val="24"/>
                <c:pt idx="0">
                  <c:v>-1.5294533937910072E-3</c:v>
                </c:pt>
                <c:pt idx="1">
                  <c:v>1.6726893632315893E-3</c:v>
                </c:pt>
                <c:pt idx="2">
                  <c:v>-5.3872647231647044E-4</c:v>
                </c:pt>
                <c:pt idx="3">
                  <c:v>3.8411216472515768E-3</c:v>
                </c:pt>
                <c:pt idx="4">
                  <c:v>-1.0125306971002983E-3</c:v>
                </c:pt>
                <c:pt idx="5">
                  <c:v>-1.117822608654551E-2</c:v>
                </c:pt>
                <c:pt idx="6">
                  <c:v>-1.8953438028651841E-2</c:v>
                </c:pt>
                <c:pt idx="7">
                  <c:v>1.6139873106477437E-2</c:v>
                </c:pt>
                <c:pt idx="8">
                  <c:v>9.4316486216433799E-3</c:v>
                </c:pt>
                <c:pt idx="9">
                  <c:v>1.3895658889911916E-3</c:v>
                </c:pt>
                <c:pt idx="10">
                  <c:v>-2.8909991731047534E-2</c:v>
                </c:pt>
                <c:pt idx="11">
                  <c:v>-2.308553677333511E-3</c:v>
                </c:pt>
                <c:pt idx="12">
                  <c:v>1.2260231578787881E-3</c:v>
                </c:pt>
                <c:pt idx="13">
                  <c:v>4.662138780654859E-3</c:v>
                </c:pt>
                <c:pt idx="14">
                  <c:v>8.8751294673132704E-3</c:v>
                </c:pt>
                <c:pt idx="15">
                  <c:v>1.32288882624855E-4</c:v>
                </c:pt>
                <c:pt idx="16">
                  <c:v>-3.9543123739772239E-3</c:v>
                </c:pt>
                <c:pt idx="17">
                  <c:v>-1.2633719078159124E-3</c:v>
                </c:pt>
                <c:pt idx="18">
                  <c:v>-2.4778189760925193E-2</c:v>
                </c:pt>
                <c:pt idx="19">
                  <c:v>-5.0759055422449489E-3</c:v>
                </c:pt>
                <c:pt idx="20">
                  <c:v>4.9109012127453106E-3</c:v>
                </c:pt>
                <c:pt idx="21">
                  <c:v>3.1851401830655288E-3</c:v>
                </c:pt>
                <c:pt idx="22">
                  <c:v>-3.0465624188303212E-3</c:v>
                </c:pt>
                <c:pt idx="23">
                  <c:v>9.7118773867138058E-3</c:v>
                </c:pt>
              </c:numCache>
            </c:numRef>
          </c:xVal>
          <c:yVal>
            <c:numRef>
              <c:f>Index_Flow_Centre!$P$2:$P$25</c:f>
              <c:numCache>
                <c:formatCode>0.00%</c:formatCode>
                <c:ptCount val="24"/>
                <c:pt idx="0">
                  <c:v>1.0366451654416214E-2</c:v>
                </c:pt>
                <c:pt idx="1">
                  <c:v>2.624645155562293E-2</c:v>
                </c:pt>
                <c:pt idx="2">
                  <c:v>2.9324246022894507E-2</c:v>
                </c:pt>
                <c:pt idx="3">
                  <c:v>1.6256527113249257E-2</c:v>
                </c:pt>
                <c:pt idx="4">
                  <c:v>6.0305527295618916E-3</c:v>
                </c:pt>
                <c:pt idx="5">
                  <c:v>5.2638112483375014E-2</c:v>
                </c:pt>
                <c:pt idx="6">
                  <c:v>2.5775748357311921E-2</c:v>
                </c:pt>
                <c:pt idx="7">
                  <c:v>6.1528069760710978E-2</c:v>
                </c:pt>
                <c:pt idx="8">
                  <c:v>2.0769540061649869E-2</c:v>
                </c:pt>
                <c:pt idx="9">
                  <c:v>1.3153032743589936E-2</c:v>
                </c:pt>
                <c:pt idx="10">
                  <c:v>3.08125626028601E-2</c:v>
                </c:pt>
                <c:pt idx="11">
                  <c:v>5.468178318775792E-3</c:v>
                </c:pt>
                <c:pt idx="12">
                  <c:v>1.2913680873758465E-2</c:v>
                </c:pt>
                <c:pt idx="13">
                  <c:v>5.328833375290954E-2</c:v>
                </c:pt>
                <c:pt idx="14">
                  <c:v>4.963339914098442E-2</c:v>
                </c:pt>
                <c:pt idx="15">
                  <c:v>2.8798442460424744E-2</c:v>
                </c:pt>
                <c:pt idx="16">
                  <c:v>2.9381183848477314E-2</c:v>
                </c:pt>
                <c:pt idx="17">
                  <c:v>5.6151988260474336E-2</c:v>
                </c:pt>
                <c:pt idx="18">
                  <c:v>7.2443235099493256E-2</c:v>
                </c:pt>
                <c:pt idx="19">
                  <c:v>7.6128270680253643E-2</c:v>
                </c:pt>
                <c:pt idx="20">
                  <c:v>5.3808469848664692E-2</c:v>
                </c:pt>
                <c:pt idx="21">
                  <c:v>1.9839306462553052E-2</c:v>
                </c:pt>
                <c:pt idx="22">
                  <c:v>1.1654430114754604E-2</c:v>
                </c:pt>
                <c:pt idx="23">
                  <c:v>3.4062486045421322E-2</c:v>
                </c:pt>
              </c:numCache>
            </c:numRef>
          </c:yVal>
          <c:smooth val="0"/>
        </c:ser>
        <c:ser>
          <c:idx val="2"/>
          <c:order val="2"/>
          <c:tx>
            <c:v>South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'Index_South and Islands'!$O$2:$O$48</c:f>
              <c:numCache>
                <c:formatCode>0.00%</c:formatCode>
                <c:ptCount val="47"/>
                <c:pt idx="0">
                  <c:v>1.261975512364963E-2</c:v>
                </c:pt>
                <c:pt idx="1">
                  <c:v>1.8714527433306399E-2</c:v>
                </c:pt>
                <c:pt idx="2">
                  <c:v>1.6700586149788119E-2</c:v>
                </c:pt>
                <c:pt idx="3">
                  <c:v>1.9480678314720376E-2</c:v>
                </c:pt>
                <c:pt idx="4">
                  <c:v>1.7515576256137626E-2</c:v>
                </c:pt>
                <c:pt idx="5">
                  <c:v>1.2284533179197463E-2</c:v>
                </c:pt>
                <c:pt idx="6">
                  <c:v>1.8945878210293612E-2</c:v>
                </c:pt>
                <c:pt idx="7">
                  <c:v>1.7938770632850022E-2</c:v>
                </c:pt>
                <c:pt idx="8">
                  <c:v>-3.4692228276335356E-2</c:v>
                </c:pt>
                <c:pt idx="9">
                  <c:v>1.2952551865709891E-2</c:v>
                </c:pt>
                <c:pt idx="10">
                  <c:v>-4.1829626604038099E-3</c:v>
                </c:pt>
                <c:pt idx="11">
                  <c:v>-2.7004350678307164E-2</c:v>
                </c:pt>
                <c:pt idx="12">
                  <c:v>-2.5696510842065912E-2</c:v>
                </c:pt>
                <c:pt idx="13">
                  <c:v>9.6093758843685054E-3</c:v>
                </c:pt>
                <c:pt idx="14">
                  <c:v>-8.0331054003251069E-3</c:v>
                </c:pt>
                <c:pt idx="15">
                  <c:v>3.0469124281736317E-3</c:v>
                </c:pt>
                <c:pt idx="16">
                  <c:v>2.1609556916014981E-2</c:v>
                </c:pt>
                <c:pt idx="17">
                  <c:v>3.7190982033308506E-2</c:v>
                </c:pt>
                <c:pt idx="18">
                  <c:v>-1.4555090873242166E-2</c:v>
                </c:pt>
                <c:pt idx="19">
                  <c:v>4.6819865146540268E-2</c:v>
                </c:pt>
                <c:pt idx="20">
                  <c:v>1.7820212861189795E-2</c:v>
                </c:pt>
                <c:pt idx="21">
                  <c:v>1.8421064283400922E-2</c:v>
                </c:pt>
                <c:pt idx="22">
                  <c:v>1.2798184347837832E-2</c:v>
                </c:pt>
                <c:pt idx="23">
                  <c:v>-3.972211928714252E-3</c:v>
                </c:pt>
                <c:pt idx="24">
                  <c:v>7.1381210912144829E-3</c:v>
                </c:pt>
                <c:pt idx="25">
                  <c:v>-5.9960546948184352E-3</c:v>
                </c:pt>
                <c:pt idx="26">
                  <c:v>-7.9437273928294111E-2</c:v>
                </c:pt>
                <c:pt idx="27">
                  <c:v>3.5744270960094324E-3</c:v>
                </c:pt>
                <c:pt idx="28">
                  <c:v>1.790693436378963E-2</c:v>
                </c:pt>
                <c:pt idx="29">
                  <c:v>2.5687247736260383E-3</c:v>
                </c:pt>
                <c:pt idx="30">
                  <c:v>-8.2618965322642408E-3</c:v>
                </c:pt>
                <c:pt idx="31">
                  <c:v>-9.7520953437840001E-3</c:v>
                </c:pt>
                <c:pt idx="32">
                  <c:v>-3.0146586977077765E-3</c:v>
                </c:pt>
                <c:pt idx="33">
                  <c:v>-7.2187464104019702E-2</c:v>
                </c:pt>
                <c:pt idx="34">
                  <c:v>-6.1060853297152683E-2</c:v>
                </c:pt>
                <c:pt idx="35">
                  <c:v>-5.7631380251565532E-3</c:v>
                </c:pt>
                <c:pt idx="36">
                  <c:v>9.9188955823829254E-3</c:v>
                </c:pt>
                <c:pt idx="37">
                  <c:v>2.6365712388043134E-3</c:v>
                </c:pt>
                <c:pt idx="38">
                  <c:v>-2.410945616026245E-2</c:v>
                </c:pt>
                <c:pt idx="39">
                  <c:v>-9.8495756533105282E-3</c:v>
                </c:pt>
                <c:pt idx="40">
                  <c:v>1.5925255109947773E-3</c:v>
                </c:pt>
                <c:pt idx="41">
                  <c:v>-5.1661308170039884E-3</c:v>
                </c:pt>
                <c:pt idx="42">
                  <c:v>-8.5973032403745368E-3</c:v>
                </c:pt>
                <c:pt idx="43">
                  <c:v>-2.173685706039059E-2</c:v>
                </c:pt>
                <c:pt idx="44">
                  <c:v>1.5741606721126605E-2</c:v>
                </c:pt>
                <c:pt idx="45">
                  <c:v>-1.4419172872924779E-2</c:v>
                </c:pt>
                <c:pt idx="46">
                  <c:v>4.1873833169635402E-2</c:v>
                </c:pt>
              </c:numCache>
            </c:numRef>
          </c:xVal>
          <c:yVal>
            <c:numRef>
              <c:f>'Index_South and Islands'!$P$2:$P$48</c:f>
              <c:numCache>
                <c:formatCode>0.00%</c:formatCode>
                <c:ptCount val="47"/>
                <c:pt idx="0">
                  <c:v>3.5943921552741294E-2</c:v>
                </c:pt>
                <c:pt idx="1">
                  <c:v>3.8542476722677771E-2</c:v>
                </c:pt>
                <c:pt idx="2">
                  <c:v>6.5275543055628091E-2</c:v>
                </c:pt>
                <c:pt idx="3">
                  <c:v>2.478793361407958E-2</c:v>
                </c:pt>
                <c:pt idx="4">
                  <c:v>0.12464033618548605</c:v>
                </c:pt>
                <c:pt idx="5">
                  <c:v>7.7999145682219315E-2</c:v>
                </c:pt>
                <c:pt idx="6">
                  <c:v>8.0733619135046938E-2</c:v>
                </c:pt>
                <c:pt idx="7">
                  <c:v>6.2643734474412238E-2</c:v>
                </c:pt>
                <c:pt idx="8">
                  <c:v>0.13034177016690002</c:v>
                </c:pt>
                <c:pt idx="9">
                  <c:v>3.9746887186824939E-2</c:v>
                </c:pt>
                <c:pt idx="10">
                  <c:v>7.1094778356315502E-2</c:v>
                </c:pt>
                <c:pt idx="11">
                  <c:v>0.15334129100564858</c:v>
                </c:pt>
                <c:pt idx="12">
                  <c:v>0.13713994948712724</c:v>
                </c:pt>
                <c:pt idx="13">
                  <c:v>5.4818418259406358E-2</c:v>
                </c:pt>
                <c:pt idx="14">
                  <c:v>5.1491118696228001E-2</c:v>
                </c:pt>
                <c:pt idx="15">
                  <c:v>1.635937309470686E-2</c:v>
                </c:pt>
                <c:pt idx="16">
                  <c:v>4.9887240916031812E-2</c:v>
                </c:pt>
                <c:pt idx="17">
                  <c:v>0.1661494950804768</c:v>
                </c:pt>
                <c:pt idx="18">
                  <c:v>7.0595478520978791E-2</c:v>
                </c:pt>
                <c:pt idx="19">
                  <c:v>8.767483788024788E-2</c:v>
                </c:pt>
                <c:pt idx="20">
                  <c:v>7.0312488516495006E-2</c:v>
                </c:pt>
                <c:pt idx="21">
                  <c:v>3.1038363967498851E-2</c:v>
                </c:pt>
                <c:pt idx="22">
                  <c:v>0.10801178912030661</c:v>
                </c:pt>
                <c:pt idx="23">
                  <c:v>5.0097634245212873E-2</c:v>
                </c:pt>
                <c:pt idx="24">
                  <c:v>2.6152056999401086E-2</c:v>
                </c:pt>
                <c:pt idx="25">
                  <c:v>2.8317275737142475E-2</c:v>
                </c:pt>
                <c:pt idx="26">
                  <c:v>0.22396661261266068</c:v>
                </c:pt>
                <c:pt idx="27">
                  <c:v>1.1088370846424191E-2</c:v>
                </c:pt>
                <c:pt idx="28">
                  <c:v>5.88254658369834E-2</c:v>
                </c:pt>
                <c:pt idx="29">
                  <c:v>4.3364823984756502E-2</c:v>
                </c:pt>
                <c:pt idx="30">
                  <c:v>4.0659504016204544E-2</c:v>
                </c:pt>
                <c:pt idx="31">
                  <c:v>2.6578648285713144E-2</c:v>
                </c:pt>
                <c:pt idx="32">
                  <c:v>2.0332319452434657E-2</c:v>
                </c:pt>
                <c:pt idx="33">
                  <c:v>0.2558495449652366</c:v>
                </c:pt>
                <c:pt idx="34">
                  <c:v>0.20084999660253541</c:v>
                </c:pt>
                <c:pt idx="35">
                  <c:v>1.5411932424783212E-2</c:v>
                </c:pt>
                <c:pt idx="36">
                  <c:v>7.5028846186878481E-2</c:v>
                </c:pt>
                <c:pt idx="37">
                  <c:v>3.5837579046478177E-2</c:v>
                </c:pt>
                <c:pt idx="38">
                  <c:v>6.6995956964109801E-2</c:v>
                </c:pt>
                <c:pt idx="39">
                  <c:v>0.62208073346776216</c:v>
                </c:pt>
                <c:pt idx="40">
                  <c:v>4.6494781640031825E-2</c:v>
                </c:pt>
                <c:pt idx="41">
                  <c:v>4.1711064169099935E-2</c:v>
                </c:pt>
                <c:pt idx="42">
                  <c:v>4.7139337836378185E-2</c:v>
                </c:pt>
                <c:pt idx="43">
                  <c:v>9.80842749309664E-2</c:v>
                </c:pt>
                <c:pt idx="44">
                  <c:v>4.1150452275418935E-2</c:v>
                </c:pt>
                <c:pt idx="45">
                  <c:v>7.8022842416684293E-2</c:v>
                </c:pt>
                <c:pt idx="46">
                  <c:v>5.9867060081804542E-2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172320"/>
        <c:axId val="201172712"/>
      </c:scatterChart>
      <c:valAx>
        <c:axId val="20117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000" b="0" i="0" u="none" strike="noStrike" baseline="0">
                    <a:effectLst/>
                  </a:rPr>
                  <a:t>Normalised Surplus/Deficit (Flow)</a:t>
                </a:r>
                <a:endParaRPr lang="it-IT"/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201172712"/>
        <c:crosses val="autoZero"/>
        <c:crossBetween val="midCat"/>
      </c:valAx>
      <c:valAx>
        <c:axId val="201172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it-IT" b="0"/>
                  <a:t>Volatility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2011723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ACF56-B782-4A36-BD78-7C2B262F372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26F0DB-02F6-45A4-9E0D-34D6B4D5E329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1D3EAB1C-4310-4755-949D-14ACC85E2366}" type="parTrans" cxnId="{17D1B915-31FD-4730-ADA5-2708D9CB1056}">
      <dgm:prSet/>
      <dgm:spPr/>
      <dgm:t>
        <a:bodyPr/>
        <a:lstStyle/>
        <a:p>
          <a:endParaRPr lang="en-GB"/>
        </a:p>
      </dgm:t>
    </dgm:pt>
    <dgm:pt modelId="{F813CABD-5ABF-4EA0-A221-7330D58828C2}" type="sibTrans" cxnId="{17D1B915-31FD-4730-ADA5-2708D9CB1056}">
      <dgm:prSet/>
      <dgm:spPr/>
      <dgm:t>
        <a:bodyPr/>
        <a:lstStyle/>
        <a:p>
          <a:endParaRPr lang="en-GB"/>
        </a:p>
      </dgm:t>
    </dgm:pt>
    <dgm:pt modelId="{534B3A73-DF4B-464F-B875-9780DB18B56A}">
      <dgm:prSet phldrT="[Text]"/>
      <dgm:spPr/>
      <dgm:t>
        <a:bodyPr/>
        <a:lstStyle/>
        <a:p>
          <a:pPr algn="l"/>
          <a:endParaRPr lang="en-GB" dirty="0"/>
        </a:p>
      </dgm:t>
    </dgm:pt>
    <dgm:pt modelId="{80ABA9CF-2C2F-4549-86F6-85FE4325CDB0}" type="sibTrans" cxnId="{3F99F49F-BF29-4A52-ACE0-E11AAFE0CFD5}">
      <dgm:prSet/>
      <dgm:spPr/>
      <dgm:t>
        <a:bodyPr/>
        <a:lstStyle/>
        <a:p>
          <a:endParaRPr lang="en-GB"/>
        </a:p>
      </dgm:t>
    </dgm:pt>
    <dgm:pt modelId="{A60EF7B8-2AB1-4217-BB20-2DFC1221CD96}" type="parTrans" cxnId="{3F99F49F-BF29-4A52-ACE0-E11AAFE0CFD5}">
      <dgm:prSet/>
      <dgm:spPr/>
      <dgm:t>
        <a:bodyPr/>
        <a:lstStyle/>
        <a:p>
          <a:endParaRPr lang="en-GB"/>
        </a:p>
      </dgm:t>
    </dgm:pt>
    <dgm:pt modelId="{35A3FF84-EE8C-4B6B-B2D3-5D4521D99966}" type="pres">
      <dgm:prSet presAssocID="{EE6ACF56-B782-4A36-BD78-7C2B262F372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65D9F2-06A1-450C-81AB-D34247A1991A}" type="pres">
      <dgm:prSet presAssocID="{EE6ACF56-B782-4A36-BD78-7C2B262F372F}" presName="divider" presStyleLbl="fgShp" presStyleIdx="0" presStyleCnt="1"/>
      <dgm:spPr/>
    </dgm:pt>
    <dgm:pt modelId="{BCB9BFBB-9439-4A6B-8772-DFC5F0E5EF03}" type="pres">
      <dgm:prSet presAssocID="{534B3A73-DF4B-464F-B875-9780DB18B56A}" presName="downArrow" presStyleLbl="node1" presStyleIdx="0" presStyleCnt="2"/>
      <dgm:spPr/>
    </dgm:pt>
    <dgm:pt modelId="{812D449F-4EA7-45BD-A53E-E98463DB9F11}" type="pres">
      <dgm:prSet presAssocID="{534B3A73-DF4B-464F-B875-9780DB18B56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43A29-FAAE-49E6-98CE-3E52F6764E75}" type="pres">
      <dgm:prSet presAssocID="{1D26F0DB-02F6-45A4-9E0D-34D6B4D5E329}" presName="upArrow" presStyleLbl="node1" presStyleIdx="1" presStyleCnt="2"/>
      <dgm:spPr/>
    </dgm:pt>
    <dgm:pt modelId="{F5090797-A77F-4CDC-9B37-5EDB7D08731C}" type="pres">
      <dgm:prSet presAssocID="{1D26F0DB-02F6-45A4-9E0D-34D6B4D5E32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C5FD68-FE7D-48E4-89C3-2FD5DD5BB0A6}" type="presOf" srcId="{1D26F0DB-02F6-45A4-9E0D-34D6B4D5E329}" destId="{F5090797-A77F-4CDC-9B37-5EDB7D08731C}" srcOrd="0" destOrd="0" presId="urn:microsoft.com/office/officeart/2005/8/layout/arrow3"/>
    <dgm:cxn modelId="{E20B9EE4-5ED0-4A00-A914-5209B21D50B5}" type="presOf" srcId="{534B3A73-DF4B-464F-B875-9780DB18B56A}" destId="{812D449F-4EA7-45BD-A53E-E98463DB9F11}" srcOrd="0" destOrd="0" presId="urn:microsoft.com/office/officeart/2005/8/layout/arrow3"/>
    <dgm:cxn modelId="{982A2559-AB26-4DD7-9736-1F102AF07652}" type="presOf" srcId="{EE6ACF56-B782-4A36-BD78-7C2B262F372F}" destId="{35A3FF84-EE8C-4B6B-B2D3-5D4521D99966}" srcOrd="0" destOrd="0" presId="urn:microsoft.com/office/officeart/2005/8/layout/arrow3"/>
    <dgm:cxn modelId="{17D1B915-31FD-4730-ADA5-2708D9CB1056}" srcId="{EE6ACF56-B782-4A36-BD78-7C2B262F372F}" destId="{1D26F0DB-02F6-45A4-9E0D-34D6B4D5E329}" srcOrd="1" destOrd="0" parTransId="{1D3EAB1C-4310-4755-949D-14ACC85E2366}" sibTransId="{F813CABD-5ABF-4EA0-A221-7330D58828C2}"/>
    <dgm:cxn modelId="{3F99F49F-BF29-4A52-ACE0-E11AAFE0CFD5}" srcId="{EE6ACF56-B782-4A36-BD78-7C2B262F372F}" destId="{534B3A73-DF4B-464F-B875-9780DB18B56A}" srcOrd="0" destOrd="0" parTransId="{A60EF7B8-2AB1-4217-BB20-2DFC1221CD96}" sibTransId="{80ABA9CF-2C2F-4549-86F6-85FE4325CDB0}"/>
    <dgm:cxn modelId="{EB1C0A16-CD21-4419-B90C-9133186FC9C8}" type="presParOf" srcId="{35A3FF84-EE8C-4B6B-B2D3-5D4521D99966}" destId="{F865D9F2-06A1-450C-81AB-D34247A1991A}" srcOrd="0" destOrd="0" presId="urn:microsoft.com/office/officeart/2005/8/layout/arrow3"/>
    <dgm:cxn modelId="{B553F2A9-6E34-41AF-8153-FC88CDA15D59}" type="presParOf" srcId="{35A3FF84-EE8C-4B6B-B2D3-5D4521D99966}" destId="{BCB9BFBB-9439-4A6B-8772-DFC5F0E5EF03}" srcOrd="1" destOrd="0" presId="urn:microsoft.com/office/officeart/2005/8/layout/arrow3"/>
    <dgm:cxn modelId="{569B9731-46B8-46F3-BB53-E06CFE0AEF24}" type="presParOf" srcId="{35A3FF84-EE8C-4B6B-B2D3-5D4521D99966}" destId="{812D449F-4EA7-45BD-A53E-E98463DB9F11}" srcOrd="2" destOrd="0" presId="urn:microsoft.com/office/officeart/2005/8/layout/arrow3"/>
    <dgm:cxn modelId="{A1221D5A-1292-4AC1-A499-6214A4F1DCD8}" type="presParOf" srcId="{35A3FF84-EE8C-4B6B-B2D3-5D4521D99966}" destId="{0CF43A29-FAAE-49E6-98CE-3E52F6764E75}" srcOrd="3" destOrd="0" presId="urn:microsoft.com/office/officeart/2005/8/layout/arrow3"/>
    <dgm:cxn modelId="{AFDC6F70-B10D-4A9B-9890-36CD88746C4D}" type="presParOf" srcId="{35A3FF84-EE8C-4B6B-B2D3-5D4521D99966}" destId="{F5090797-A77F-4CDC-9B37-5EDB7D08731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9F881-1211-4220-BA6E-ADD09FF32BA7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5C5BE-BC1B-4C6E-8BDE-A9D4134CC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MS PGothic" pitchFamily="34" charset="-128"/>
            </a:endParaRPr>
          </a:p>
        </p:txBody>
      </p:sp>
      <p:sp>
        <p:nvSpPr>
          <p:cNvPr id="144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2E1A4A-2790-4077-BEFD-6EA050F3016A}" type="slidenum">
              <a:rPr lang="it-IT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MS PGothic" pitchFamily="34" charset="-128"/>
            </a:endParaRPr>
          </a:p>
        </p:txBody>
      </p:sp>
      <p:sp>
        <p:nvSpPr>
          <p:cNvPr id="144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2E1A4A-2790-4077-BEFD-6EA050F3016A}" type="slidenum">
              <a:rPr lang="it-IT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0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3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3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6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6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5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8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9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7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8B65-48BB-4D06-8DEE-779A92CB2B9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5FE1-6F80-43F4-8E86-989C1AD26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JFMPS 2014</a:t>
            </a:r>
            <a:br>
              <a:rPr lang="en-GB" dirty="0" smtClean="0"/>
            </a:br>
            <a:r>
              <a:rPr lang="en-GB" sz="2700" dirty="0" smtClean="0"/>
              <a:t>Martin Jones and Pete Murphy</a:t>
            </a:r>
            <a:br>
              <a:rPr lang="en-GB" sz="2700" dirty="0" smtClean="0"/>
            </a:br>
            <a:r>
              <a:rPr lang="en-GB" sz="2700" dirty="0" smtClean="0"/>
              <a:t>Nottingham Business School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498" y="3602038"/>
            <a:ext cx="7894749" cy="1655762"/>
          </a:xfrm>
        </p:spPr>
        <p:txBody>
          <a:bodyPr/>
          <a:lstStyle/>
          <a:p>
            <a:r>
              <a:rPr lang="en-GB" dirty="0"/>
              <a:t>Financial Resilience in Local Governments and Municipalities: An Exploration of Anglo-Italian </a:t>
            </a:r>
            <a:r>
              <a:rPr lang="en-GB" dirty="0" smtClean="0"/>
              <a:t>Experiences….</a:t>
            </a:r>
          </a:p>
          <a:p>
            <a:r>
              <a:rPr lang="en-GB" dirty="0" smtClean="0"/>
              <a:t>(….and Austria too!)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760" y="658813"/>
            <a:ext cx="269557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7" y="630238"/>
            <a:ext cx="271462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4899219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60" y="4794444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195" y="4727769"/>
            <a:ext cx="2390775" cy="1914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00039" y="4727769"/>
            <a:ext cx="255896" cy="26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526751" y="4702369"/>
            <a:ext cx="829256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Concepts and Theories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775" y="1569133"/>
            <a:ext cx="7809471" cy="5101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1482" y="3811118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Preservation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23504" y="3995784"/>
            <a:ext cx="1056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7031" y="2537140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</a:t>
            </a:r>
            <a:r>
              <a:rPr lang="en-GB" dirty="0" smtClean="0"/>
              <a:t>ecovery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813701" y="4906851"/>
            <a:ext cx="154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Mechanism for resilience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628845" y="2739045"/>
            <a:ext cx="1184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628845" y="5230016"/>
            <a:ext cx="1378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17656" y="3811118"/>
            <a:ext cx="508898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02165" y="490264"/>
            <a:ext cx="9886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ea typeface="+mj-ea"/>
                <a:cs typeface="+mj-cs"/>
              </a:rPr>
              <a:t>Stimuli for Research</a:t>
            </a: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2165" y="1484784"/>
            <a:ext cx="111289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How </a:t>
            </a:r>
            <a:r>
              <a:rPr lang="en-US" sz="2800" dirty="0" smtClean="0"/>
              <a:t>have local governmental </a:t>
            </a:r>
            <a:r>
              <a:rPr lang="en-US" sz="2800" dirty="0"/>
              <a:t>financial policies </a:t>
            </a:r>
            <a:r>
              <a:rPr lang="en-US" sz="2800" dirty="0" smtClean="0"/>
              <a:t>been </a:t>
            </a:r>
            <a:r>
              <a:rPr lang="en-US" sz="2800" dirty="0"/>
              <a:t>affected </a:t>
            </a:r>
            <a:r>
              <a:rPr lang="en-US" sz="2800" dirty="0" smtClean="0"/>
              <a:t>by shocks and disturbances?</a:t>
            </a:r>
            <a:endParaRPr lang="en-US" sz="2800" dirty="0"/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How do </a:t>
            </a:r>
            <a:r>
              <a:rPr lang="en-US" sz="2800" dirty="0" smtClean="0"/>
              <a:t>local governments </a:t>
            </a:r>
            <a:r>
              <a:rPr lang="en-US" sz="2800" dirty="0"/>
              <a:t>respond and adjust their financial strategies to </a:t>
            </a:r>
            <a:r>
              <a:rPr lang="en-US" sz="2800" dirty="0" smtClean="0"/>
              <a:t>shocks and disturbances?</a:t>
            </a:r>
            <a:endParaRPr lang="en-US" sz="2800" dirty="0"/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Why do some governments seem to be more capable to effectively respond while others face greater difficulties</a:t>
            </a:r>
            <a:r>
              <a:rPr lang="en-US" sz="28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dirty="0" smtClean="0"/>
              <a:t>What meanings do practitioners attach to resilience?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302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Preliminary ongoing findings of the research project</a:t>
            </a:r>
          </a:p>
          <a:p>
            <a:r>
              <a:rPr lang="en-GB" sz="3200" dirty="0" smtClean="0"/>
              <a:t>Initial framing of the landscape for adapting resilience to public sector</a:t>
            </a:r>
          </a:p>
          <a:p>
            <a:r>
              <a:rPr lang="en-GB" sz="3200" dirty="0" smtClean="0"/>
              <a:t>High level analysis of English and Italian local governments</a:t>
            </a:r>
          </a:p>
          <a:p>
            <a:r>
              <a:rPr lang="en-GB" sz="3200" dirty="0" smtClean="0"/>
              <a:t>Identify interesting behaviours and organisations</a:t>
            </a:r>
          </a:p>
          <a:p>
            <a:r>
              <a:rPr lang="en-GB" sz="3200" dirty="0" smtClean="0"/>
              <a:t>Considering Anglo-Italian similarities and differences</a:t>
            </a:r>
          </a:p>
          <a:p>
            <a:r>
              <a:rPr lang="en-GB" sz="3200" dirty="0" smtClean="0"/>
              <a:t>Selecting cases for further in-depth study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2" y="365125"/>
            <a:ext cx="10515600" cy="1325563"/>
          </a:xfrm>
        </p:spPr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481070"/>
            <a:ext cx="11719774" cy="4695893"/>
          </a:xfrm>
        </p:spPr>
        <p:txBody>
          <a:bodyPr>
            <a:noAutofit/>
          </a:bodyPr>
          <a:lstStyle/>
          <a:p>
            <a:r>
              <a:rPr lang="en-GB" dirty="0" smtClean="0"/>
              <a:t>Multi-case study analysis</a:t>
            </a:r>
          </a:p>
          <a:p>
            <a:pPr lvl="1"/>
            <a:r>
              <a:rPr lang="en-GB" sz="2000" dirty="0" smtClean="0"/>
              <a:t>Longitudinal study (10 years)</a:t>
            </a:r>
          </a:p>
          <a:p>
            <a:pPr lvl="1"/>
            <a:r>
              <a:rPr lang="en-GB" sz="2000" dirty="0" smtClean="0"/>
              <a:t>8 cases, four from each country</a:t>
            </a:r>
          </a:p>
          <a:p>
            <a:pPr lvl="1"/>
            <a:r>
              <a:rPr lang="en-GB" sz="2000" dirty="0" smtClean="0"/>
              <a:t>A mix of municipal governments but of similar size and functions</a:t>
            </a:r>
            <a:endParaRPr lang="en-GB" sz="2800" dirty="0"/>
          </a:p>
          <a:p>
            <a:r>
              <a:rPr lang="en-GB" dirty="0" smtClean="0"/>
              <a:t>Selecting Organisations</a:t>
            </a:r>
          </a:p>
          <a:p>
            <a:pPr lvl="1"/>
            <a:r>
              <a:rPr lang="en-GB" sz="2000" dirty="0" smtClean="0"/>
              <a:t>Analysis of government data sets (AIDA </a:t>
            </a:r>
            <a:r>
              <a:rPr lang="en-GB" sz="2000" dirty="0"/>
              <a:t>PA and </a:t>
            </a:r>
            <a:r>
              <a:rPr lang="en-GB" sz="2000" dirty="0" err="1"/>
              <a:t>Ministero</a:t>
            </a:r>
            <a:r>
              <a:rPr lang="en-GB" sz="2000" dirty="0"/>
              <a:t> </a:t>
            </a:r>
            <a:r>
              <a:rPr lang="en-GB" sz="2000" dirty="0" err="1"/>
              <a:t>dell’Interno</a:t>
            </a:r>
            <a:r>
              <a:rPr lang="en-GB" sz="2000" dirty="0"/>
              <a:t> data </a:t>
            </a:r>
            <a:r>
              <a:rPr lang="en-GB" sz="2000" dirty="0" smtClean="0"/>
              <a:t>/ RS data)</a:t>
            </a:r>
          </a:p>
          <a:p>
            <a:pPr lvl="1"/>
            <a:r>
              <a:rPr lang="en-GB" sz="2000" dirty="0" smtClean="0"/>
              <a:t>Identify key financial measures to track resilience</a:t>
            </a:r>
          </a:p>
          <a:p>
            <a:pPr lvl="1"/>
            <a:r>
              <a:rPr lang="en-GB" sz="2000" dirty="0" smtClean="0"/>
              <a:t>10 year surplus/deficit (normalised through averaging) plus volatility (standard deviation)</a:t>
            </a:r>
          </a:p>
          <a:p>
            <a:r>
              <a:rPr lang="en-GB" dirty="0" smtClean="0"/>
              <a:t> Interviews (next phase)</a:t>
            </a:r>
            <a:endParaRPr lang="en-GB" dirty="0"/>
          </a:p>
          <a:p>
            <a:pPr lvl="1"/>
            <a:r>
              <a:rPr lang="en-GB" sz="2000" dirty="0"/>
              <a:t>With senior officials, preferably CFOs, but could also include CEOs, elected officials and Assistant </a:t>
            </a:r>
            <a:r>
              <a:rPr lang="en-GB" sz="2000" dirty="0" smtClean="0"/>
              <a:t>CFOs</a:t>
            </a:r>
            <a:endParaRPr lang="en-GB" sz="2000" dirty="0"/>
          </a:p>
          <a:p>
            <a:pPr lvl="1"/>
            <a:r>
              <a:rPr lang="en-GB" sz="2000" dirty="0"/>
              <a:t>Interviews to give rich data regarding strategic financial management and responses to financial crisis </a:t>
            </a:r>
            <a:endParaRPr lang="en-GB" sz="2000" dirty="0" smtClean="0"/>
          </a:p>
          <a:p>
            <a:pPr lvl="1"/>
            <a:r>
              <a:rPr lang="en-GB" sz="2000" dirty="0" smtClean="0"/>
              <a:t>And provide basis for conceptual development</a:t>
            </a:r>
            <a:endParaRPr lang="en-GB" sz="28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431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accounting rules and basis</a:t>
            </a:r>
          </a:p>
          <a:p>
            <a:r>
              <a:rPr lang="en-GB" dirty="0" smtClean="0"/>
              <a:t>Maintaining a long term focus in the current era of austerity</a:t>
            </a:r>
          </a:p>
          <a:p>
            <a:r>
              <a:rPr lang="en-GB" dirty="0" smtClean="0"/>
              <a:t>Capturing long term actors</a:t>
            </a:r>
          </a:p>
          <a:p>
            <a:r>
              <a:rPr lang="en-GB" dirty="0" smtClean="0"/>
              <a:t>Cultural factors?  Between and within countries.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Analysis – Case Study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7" y="1403798"/>
            <a:ext cx="10855818" cy="4760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Choice of measure to select cases</a:t>
            </a:r>
          </a:p>
          <a:p>
            <a:r>
              <a:rPr lang="en-GB" sz="2400" dirty="0" smtClean="0"/>
              <a:t>Key factor = Importance to decision makers</a:t>
            </a:r>
          </a:p>
          <a:p>
            <a:r>
              <a:rPr lang="en-GB" sz="2400" dirty="0" smtClean="0"/>
              <a:t>Italy = Surplus/Deficit</a:t>
            </a:r>
          </a:p>
          <a:p>
            <a:r>
              <a:rPr lang="en-GB" sz="2400" dirty="0" smtClean="0"/>
              <a:t>England = Contributions to Unallocated reserves</a:t>
            </a:r>
          </a:p>
          <a:p>
            <a:r>
              <a:rPr lang="en-GB" sz="2400" dirty="0" smtClean="0"/>
              <a:t>Both represent internal autonomy and flexibility……….</a:t>
            </a:r>
          </a:p>
          <a:p>
            <a:r>
              <a:rPr lang="en-GB" sz="2400" dirty="0" smtClean="0"/>
              <a:t>……..how the budget is balanced over time (budgetary position)</a:t>
            </a:r>
          </a:p>
          <a:p>
            <a:pPr marL="0" indent="0">
              <a:buNone/>
            </a:pPr>
            <a:r>
              <a:rPr lang="en-GB" sz="2400" dirty="0" smtClean="0"/>
              <a:t>Therefore we used</a:t>
            </a:r>
          </a:p>
          <a:p>
            <a:r>
              <a:rPr lang="en-GB" sz="2400" dirty="0" smtClean="0"/>
              <a:t>Budgetary position (normalised mean percentage of turnover)</a:t>
            </a:r>
          </a:p>
          <a:p>
            <a:r>
              <a:rPr lang="en-GB" sz="2400" dirty="0" smtClean="0"/>
              <a:t>Volatility (</a:t>
            </a:r>
            <a:r>
              <a:rPr lang="en-GB" sz="2400" dirty="0"/>
              <a:t>s</a:t>
            </a:r>
            <a:r>
              <a:rPr lang="en-GB" sz="2400" dirty="0" smtClean="0"/>
              <a:t>tandard deviation)</a:t>
            </a:r>
          </a:p>
          <a:p>
            <a:r>
              <a:rPr lang="en-GB" sz="2400" dirty="0" smtClean="0"/>
              <a:t>Stock measure – balance sheet – measure of capacity?</a:t>
            </a:r>
          </a:p>
          <a:p>
            <a:r>
              <a:rPr lang="en-GB" sz="2400" dirty="0" smtClean="0"/>
              <a:t>Flow measure – annual movement – measure of decision making?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42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5584485"/>
              </p:ext>
            </p:extLst>
          </p:nvPr>
        </p:nvGraphicFramePr>
        <p:xfrm>
          <a:off x="1606378" y="296562"/>
          <a:ext cx="8946292" cy="632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6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57406173"/>
              </p:ext>
            </p:extLst>
          </p:nvPr>
        </p:nvGraphicFramePr>
        <p:xfrm>
          <a:off x="1507524" y="469558"/>
          <a:ext cx="8971006" cy="593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1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10"/>
          <p:cNvGraphicFramePr/>
          <p:nvPr>
            <p:extLst>
              <p:ext uri="{D42A27DB-BD31-4B8C-83A1-F6EECF244321}">
                <p14:modId xmlns:p14="http://schemas.microsoft.com/office/powerpoint/2010/main" val="2477570469"/>
              </p:ext>
            </p:extLst>
          </p:nvPr>
        </p:nvGraphicFramePr>
        <p:xfrm>
          <a:off x="1828800" y="469558"/>
          <a:ext cx="8550876" cy="580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9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11"/>
          <p:cNvGraphicFramePr/>
          <p:nvPr>
            <p:extLst>
              <p:ext uri="{D42A27DB-BD31-4B8C-83A1-F6EECF244321}">
                <p14:modId xmlns:p14="http://schemas.microsoft.com/office/powerpoint/2010/main" val="768668363"/>
              </p:ext>
            </p:extLst>
          </p:nvPr>
        </p:nvGraphicFramePr>
        <p:xfrm>
          <a:off x="1408669" y="420131"/>
          <a:ext cx="9218141" cy="568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3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958"/>
            <a:ext cx="10515600" cy="5107259"/>
          </a:xfrm>
        </p:spPr>
        <p:txBody>
          <a:bodyPr>
            <a:normAutofit lnSpcReduction="10000"/>
          </a:bodyPr>
          <a:lstStyle/>
          <a:p>
            <a:r>
              <a:rPr lang="en-GB" b="1" i="1" dirty="0"/>
              <a:t>Dr Martin Jones </a:t>
            </a:r>
            <a:r>
              <a:rPr lang="en-GB" dirty="0"/>
              <a:t>– Nottingham Business </a:t>
            </a:r>
            <a:r>
              <a:rPr lang="en-GB" dirty="0" smtClean="0"/>
              <a:t>School</a:t>
            </a:r>
          </a:p>
          <a:p>
            <a:r>
              <a:rPr lang="en-GB" b="1" i="1" dirty="0" smtClean="0"/>
              <a:t>Pete Murphy</a:t>
            </a:r>
            <a:r>
              <a:rPr lang="en-GB" dirty="0" smtClean="0"/>
              <a:t> – Nottingham Business School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With Colleagues from;</a:t>
            </a:r>
            <a:endParaRPr lang="en-GB" b="1" i="1" dirty="0"/>
          </a:p>
          <a:p>
            <a:r>
              <a:rPr lang="en-GB" b="1" i="1" dirty="0" smtClean="0"/>
              <a:t>Professor Ileana </a:t>
            </a:r>
            <a:r>
              <a:rPr lang="en-GB" b="1" i="1" dirty="0" err="1" smtClean="0"/>
              <a:t>Steccolini</a:t>
            </a:r>
            <a:r>
              <a:rPr lang="en-GB" b="1" i="1" dirty="0" smtClean="0"/>
              <a:t> </a:t>
            </a:r>
            <a:r>
              <a:rPr lang="en-GB" dirty="0" smtClean="0"/>
              <a:t>- Associate </a:t>
            </a:r>
            <a:r>
              <a:rPr lang="en-GB" dirty="0"/>
              <a:t>Professor at </a:t>
            </a:r>
            <a:r>
              <a:rPr lang="en-GB" dirty="0" err="1"/>
              <a:t>Bocconi</a:t>
            </a:r>
            <a:r>
              <a:rPr lang="en-GB" dirty="0"/>
              <a:t> University, </a:t>
            </a:r>
            <a:r>
              <a:rPr lang="en-GB" dirty="0" smtClean="0"/>
              <a:t>Milan</a:t>
            </a:r>
          </a:p>
          <a:p>
            <a:r>
              <a:rPr lang="en-GB" b="1" i="1" dirty="0" smtClean="0"/>
              <a:t>Dr Enrico </a:t>
            </a:r>
            <a:r>
              <a:rPr lang="en-GB" b="1" i="1" dirty="0" err="1" smtClean="0"/>
              <a:t>Guarini</a:t>
            </a:r>
            <a:r>
              <a:rPr lang="en-GB" b="1" i="1" dirty="0" smtClean="0"/>
              <a:t> </a:t>
            </a:r>
            <a:r>
              <a:rPr lang="en-GB" dirty="0" smtClean="0"/>
              <a:t>- Assistant </a:t>
            </a:r>
            <a:r>
              <a:rPr lang="en-GB" dirty="0"/>
              <a:t>Professor at the University of Milano-</a:t>
            </a:r>
            <a:r>
              <a:rPr lang="en-GB" dirty="0" err="1"/>
              <a:t>Bicocca</a:t>
            </a:r>
            <a:endParaRPr lang="en-GB" dirty="0"/>
          </a:p>
          <a:p>
            <a:r>
              <a:rPr lang="en-GB" b="1" i="1" dirty="0" smtClean="0"/>
              <a:t>Carmela </a:t>
            </a:r>
            <a:r>
              <a:rPr lang="en-GB" b="1" i="1" dirty="0" err="1"/>
              <a:t>Barbera</a:t>
            </a:r>
            <a:r>
              <a:rPr lang="en-GB" b="1" i="1" dirty="0"/>
              <a:t> </a:t>
            </a:r>
            <a:r>
              <a:rPr lang="en-GB" dirty="0" smtClean="0"/>
              <a:t>- Assistant </a:t>
            </a:r>
            <a:r>
              <a:rPr lang="en-GB" dirty="0"/>
              <a:t>Professor at SDA </a:t>
            </a:r>
            <a:r>
              <a:rPr lang="en-GB" dirty="0" err="1"/>
              <a:t>Bocconi</a:t>
            </a:r>
            <a:r>
              <a:rPr lang="en-GB" dirty="0"/>
              <a:t> School of Management, </a:t>
            </a:r>
            <a:r>
              <a:rPr lang="en-GB" dirty="0" smtClean="0"/>
              <a:t>Milan</a:t>
            </a:r>
          </a:p>
          <a:p>
            <a:r>
              <a:rPr lang="en-GB" i="1" dirty="0" smtClean="0"/>
              <a:t>Plus…</a:t>
            </a:r>
            <a:r>
              <a:rPr lang="en-GB" b="1" i="1" dirty="0" smtClean="0"/>
              <a:t>Dr </a:t>
            </a:r>
            <a:r>
              <a:rPr lang="en-GB" b="1" i="1" dirty="0"/>
              <a:t>Iris </a:t>
            </a:r>
            <a:r>
              <a:rPr lang="en-GB" b="1" i="1" dirty="0" err="1"/>
              <a:t>Saliterer</a:t>
            </a:r>
            <a:r>
              <a:rPr lang="en-GB" b="1" i="1" dirty="0"/>
              <a:t> </a:t>
            </a:r>
            <a:r>
              <a:rPr lang="en-GB" dirty="0"/>
              <a:t>- Assistant Professor of Public Management at the </a:t>
            </a:r>
            <a:r>
              <a:rPr lang="en-GB" dirty="0" err="1"/>
              <a:t>Alpen</a:t>
            </a:r>
            <a:r>
              <a:rPr lang="en-GB" dirty="0"/>
              <a:t>-</a:t>
            </a:r>
            <a:r>
              <a:rPr lang="en-GB" dirty="0" err="1"/>
              <a:t>Adria</a:t>
            </a:r>
            <a:r>
              <a:rPr lang="en-GB" dirty="0"/>
              <a:t>-University of Klagenfurt, Austria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2346648" y="609393"/>
          <a:ext cx="7776864" cy="6241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508992"/>
                <a:gridCol w="3379440"/>
                <a:gridCol w="3600400"/>
              </a:tblGrid>
              <a:tr h="353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VOLATILITY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it-IT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HIGH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LOW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 anchor="b"/>
                </a:tc>
              </a:tr>
              <a:tr h="261062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NORMALIZED SURPLUS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</a:rPr>
                        <a:t>HIGH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400" b="1" dirty="0">
                          <a:effectLst/>
                        </a:rPr>
                        <a:t>FATALIST USE OF SLACK</a:t>
                      </a:r>
                      <a:endParaRPr lang="it-IT" sz="14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Hares: LODI, BARLETTA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Emerging and day-by day financial strategy, with attention to ensure balanced budgets and high surpluses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Openness to catch emerging opportunities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Postponement of emerging problems to new legislatures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400" b="1" dirty="0">
                          <a:effectLst/>
                        </a:rPr>
                        <a:t>DELIBERATE USE OF SLACK</a:t>
                      </a:r>
                      <a:endParaRPr lang="it-IT" sz="14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Tortoises: NAPOLI, VARESE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Deliberate accumulation of surplus and slack resources to ensure flexibility in spending and the possibility to face shocks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Lack of clear managerial or political responsibilities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</a:tr>
              <a:tr h="24312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</a:rPr>
                        <a:t>LOW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 anchor="b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US" sz="1400" b="1" dirty="0">
                          <a:effectLst/>
                        </a:rPr>
                        <a:t>RANDOM USE OF RESOURCES</a:t>
                      </a:r>
                      <a:endParaRPr lang="it-IT" sz="1400" b="1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Grasshoppers: CASERTA, FORLI’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Randomness of slack resource management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Short termism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Accumulation and cancellation of fictive liabilities and revenues to be recovered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4   </a:t>
                      </a:r>
                      <a:r>
                        <a:rPr lang="en-US" sz="1400" b="1" dirty="0">
                          <a:effectLst/>
                        </a:rPr>
                        <a:t>EFFICIENT USE OF RESOURCES</a:t>
                      </a:r>
                      <a:endParaRPr lang="it-IT" sz="14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Ants: SALERNO, MODENA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Strong planning and control culture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Conservative approach to spending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Continuous monitoring of budget execution and balance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of resources as they become available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9722" marR="29722" marT="0" marB="0"/>
                </a:tc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1944710" y="30591"/>
            <a:ext cx="10200068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Findings</a:t>
            </a:r>
            <a:r>
              <a:rPr lang="it-IT" dirty="0"/>
              <a:t>: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approaches</a:t>
            </a:r>
            <a:r>
              <a:rPr lang="it-IT" dirty="0"/>
              <a:t> to </a:t>
            </a:r>
            <a:r>
              <a:rPr lang="it-IT" dirty="0" err="1" smtClean="0"/>
              <a:t>resilience</a:t>
            </a:r>
            <a:endParaRPr lang="it-IT" sz="1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UK – four apparent approaches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elatively low average balances and volatility (most county councils)</a:t>
            </a:r>
          </a:p>
          <a:p>
            <a:pPr lvl="1"/>
            <a:r>
              <a:rPr lang="en-GB" dirty="0" smtClean="0"/>
              <a:t>High balances and high volatility (22% of </a:t>
            </a:r>
            <a:r>
              <a:rPr lang="en-GB" dirty="0" err="1" smtClean="0"/>
              <a:t>Unitaries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Relatively low average balances but high volatility</a:t>
            </a:r>
          </a:p>
          <a:p>
            <a:pPr lvl="1"/>
            <a:r>
              <a:rPr lang="en-GB" dirty="0" smtClean="0"/>
              <a:t>Consistent contributions to or from reserves</a:t>
            </a:r>
          </a:p>
          <a:p>
            <a:pPr lvl="1"/>
            <a:r>
              <a:rPr lang="en-GB" dirty="0" smtClean="0"/>
              <a:t>Austerity has blown pre 2008 financial problems out of the water</a:t>
            </a:r>
          </a:p>
          <a:p>
            <a:pPr lvl="1"/>
            <a:r>
              <a:rPr lang="en-GB" dirty="0" smtClean="0"/>
              <a:t>Context appears to be important – </a:t>
            </a:r>
            <a:r>
              <a:rPr lang="en-GB" dirty="0" err="1" smtClean="0"/>
              <a:t>eg</a:t>
            </a:r>
            <a:r>
              <a:rPr lang="en-GB" dirty="0" smtClean="0"/>
              <a:t> level of inherited reserves, owning airports!</a:t>
            </a:r>
          </a:p>
          <a:p>
            <a:pPr lvl="1"/>
            <a:r>
              <a:rPr lang="en-GB" dirty="0" smtClean="0"/>
              <a:t>Slack resources are being generated to fund invest to save projects </a:t>
            </a:r>
          </a:p>
          <a:p>
            <a:r>
              <a:rPr lang="en-GB" dirty="0" smtClean="0"/>
              <a:t>Italy</a:t>
            </a:r>
          </a:p>
          <a:p>
            <a:pPr lvl="1"/>
            <a:r>
              <a:rPr lang="en-GB" dirty="0" smtClean="0"/>
              <a:t>Some association between high surpluses and high volatility</a:t>
            </a:r>
          </a:p>
          <a:p>
            <a:pPr lvl="1"/>
            <a:r>
              <a:rPr lang="en-GB" dirty="0" smtClean="0"/>
              <a:t>Similarly low surpluses and low volatility, suggesting different approaches</a:t>
            </a:r>
          </a:p>
          <a:p>
            <a:pPr lvl="1"/>
            <a:r>
              <a:rPr lang="en-GB" dirty="0" smtClean="0"/>
              <a:t>Differences between northern and southern municipalities (possibly cultural)</a:t>
            </a:r>
          </a:p>
          <a:p>
            <a:pPr lvl="2"/>
            <a:r>
              <a:rPr lang="en-GB" dirty="0" smtClean="0"/>
              <a:t>North and centre - more compact surplus and volatility</a:t>
            </a:r>
          </a:p>
          <a:p>
            <a:pPr lvl="2"/>
            <a:r>
              <a:rPr lang="en-GB" dirty="0" smtClean="0"/>
              <a:t>South - wider range of surplus and volatility</a:t>
            </a:r>
          </a:p>
          <a:p>
            <a:r>
              <a:rPr lang="en-GB" dirty="0" smtClean="0"/>
              <a:t>England – Italy</a:t>
            </a:r>
          </a:p>
          <a:p>
            <a:pPr lvl="1"/>
            <a:r>
              <a:rPr lang="en-GB" dirty="0" smtClean="0"/>
              <a:t>Similarity of spread of stock and flow results…</a:t>
            </a:r>
          </a:p>
          <a:p>
            <a:pPr lvl="1"/>
            <a:r>
              <a:rPr lang="en-GB" dirty="0" smtClean="0"/>
              <a:t>…suggesting the selection criteria are on the right track</a:t>
            </a:r>
          </a:p>
          <a:p>
            <a:pPr lvl="1"/>
            <a:r>
              <a:rPr lang="en-GB" dirty="0" smtClean="0"/>
              <a:t>But, Italy appears to have a wider range of extremes…</a:t>
            </a:r>
          </a:p>
          <a:p>
            <a:pPr lvl="1"/>
            <a:r>
              <a:rPr lang="en-GB" dirty="0" smtClean="0"/>
              <a:t>…suggesting different factors are at play within similar approaches across the two countries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4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cap="all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4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Audit Commission (2010), Strategic Financial Management in Councils; Delivering Services with a Reduced Income</a:t>
            </a:r>
          </a:p>
          <a:p>
            <a:pPr marL="0" indent="0">
              <a:buNone/>
            </a:pPr>
            <a:r>
              <a:rPr lang="en-GB" sz="2400" dirty="0"/>
              <a:t>Grant Thornton (2011), Surviving the </a:t>
            </a:r>
            <a:r>
              <a:rPr lang="en-GB" sz="2400" dirty="0" smtClean="0"/>
              <a:t>storm: how </a:t>
            </a:r>
            <a:r>
              <a:rPr lang="en-GB" sz="2400" dirty="0"/>
              <a:t>resilient are local authorities?</a:t>
            </a:r>
          </a:p>
          <a:p>
            <a:pPr marL="0" indent="0">
              <a:buNone/>
            </a:pPr>
            <a:r>
              <a:rPr lang="en-GB" sz="2400" dirty="0" smtClean="0"/>
              <a:t>Grant Thornton (2013</a:t>
            </a:r>
            <a:r>
              <a:rPr lang="en-GB" sz="2400" dirty="0"/>
              <a:t>), Review of the Council's Arrangements </a:t>
            </a:r>
            <a:r>
              <a:rPr lang="en-GB" sz="2400" dirty="0" smtClean="0"/>
              <a:t>for Securing </a:t>
            </a:r>
            <a:r>
              <a:rPr lang="en-GB" sz="2400" dirty="0"/>
              <a:t>Financial Resilience (</a:t>
            </a:r>
            <a:r>
              <a:rPr lang="en-GB" sz="2400" dirty="0" smtClean="0"/>
              <a:t>Follow-up),London </a:t>
            </a:r>
            <a:r>
              <a:rPr lang="en-GB" sz="2400" dirty="0"/>
              <a:t>Borough of </a:t>
            </a:r>
            <a:r>
              <a:rPr lang="en-GB" sz="2400" dirty="0" smtClean="0"/>
              <a:t>Haringey</a:t>
            </a:r>
          </a:p>
          <a:p>
            <a:pPr marL="0" indent="0">
              <a:buNone/>
            </a:pPr>
            <a:r>
              <a:rPr lang="en-GB" sz="2400" dirty="0" smtClean="0"/>
              <a:t>Hood</a:t>
            </a:r>
            <a:r>
              <a:rPr lang="en-GB" sz="2400" dirty="0"/>
              <a:t>, </a:t>
            </a:r>
            <a:r>
              <a:rPr lang="en-GB" sz="2400" dirty="0" smtClean="0"/>
              <a:t>Christopher (1991),  “A </a:t>
            </a:r>
            <a:r>
              <a:rPr lang="en-GB" sz="2400" dirty="0"/>
              <a:t>public management for all seasons</a:t>
            </a:r>
            <a:r>
              <a:rPr lang="en-GB" sz="2400" dirty="0" smtClean="0"/>
              <a:t>?”, </a:t>
            </a:r>
            <a:r>
              <a:rPr lang="en-GB" sz="2400" dirty="0"/>
              <a:t>Public </a:t>
            </a:r>
            <a:r>
              <a:rPr lang="en-GB" sz="2400" dirty="0" smtClean="0"/>
              <a:t>Administration, </a:t>
            </a:r>
            <a:r>
              <a:rPr lang="en-GB" sz="2400" dirty="0"/>
              <a:t>69: </a:t>
            </a:r>
            <a:r>
              <a:rPr lang="en-GB" sz="2400" dirty="0" smtClean="0"/>
              <a:t>3-19</a:t>
            </a:r>
          </a:p>
          <a:p>
            <a:pPr marL="0" indent="0">
              <a:buNone/>
            </a:pPr>
            <a:r>
              <a:rPr lang="en-GB" sz="2400" dirty="0"/>
              <a:t>Levine, </a:t>
            </a:r>
            <a:r>
              <a:rPr lang="en-GB" sz="2400" dirty="0" smtClean="0"/>
              <a:t>C H </a:t>
            </a:r>
            <a:r>
              <a:rPr lang="en-GB" sz="2400" dirty="0"/>
              <a:t>(1978</a:t>
            </a:r>
            <a:r>
              <a:rPr lang="en-GB" sz="2400" dirty="0" smtClean="0"/>
              <a:t>), “Organizational </a:t>
            </a:r>
            <a:r>
              <a:rPr lang="en-GB" sz="2400" dirty="0"/>
              <a:t>Decline and Cutback </a:t>
            </a:r>
            <a:r>
              <a:rPr lang="en-GB" sz="2400" dirty="0" smtClean="0"/>
              <a:t>Management”, </a:t>
            </a:r>
            <a:r>
              <a:rPr lang="en-GB" sz="2400" dirty="0"/>
              <a:t>Public Administration </a:t>
            </a:r>
            <a:r>
              <a:rPr lang="en-GB" sz="2400" dirty="0" smtClean="0"/>
              <a:t>Review, </a:t>
            </a:r>
            <a:r>
              <a:rPr lang="en-GB" sz="2400" dirty="0"/>
              <a:t>38(4): 316-25.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err="1"/>
              <a:t>Wildawsky</a:t>
            </a:r>
            <a:r>
              <a:rPr lang="en-GB" sz="2400" dirty="0"/>
              <a:t>, A. (1988), The new politics of the budgetary process, Scott, </a:t>
            </a:r>
            <a:r>
              <a:rPr lang="en-GB" sz="2400" dirty="0" err="1"/>
              <a:t>Foresman</a:t>
            </a:r>
            <a:r>
              <a:rPr lang="en-GB" sz="2400" dirty="0"/>
              <a:t> and Company, </a:t>
            </a:r>
            <a:r>
              <a:rPr lang="en-GB" sz="2400" dirty="0" err="1"/>
              <a:t>Glenwiew</a:t>
            </a:r>
            <a:r>
              <a:rPr lang="en-GB" sz="2400" dirty="0"/>
              <a:t>, IL.</a:t>
            </a:r>
          </a:p>
        </p:txBody>
      </p:sp>
    </p:spTree>
    <p:extLst>
      <p:ext uri="{BB962C8B-B14F-4D97-AF65-F5344CB8AC3E}">
        <p14:creationId xmlns:p14="http://schemas.microsoft.com/office/powerpoint/2010/main" val="7784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CIMA seed corn funding (£5,000)</a:t>
            </a:r>
          </a:p>
          <a:p>
            <a:r>
              <a:rPr lang="en-GB" dirty="0" smtClean="0"/>
              <a:t>Timescale -  12 months (to 30</a:t>
            </a:r>
            <a:r>
              <a:rPr lang="en-GB" baseline="30000" dirty="0" smtClean="0"/>
              <a:t>th</a:t>
            </a:r>
            <a:r>
              <a:rPr lang="en-GB" dirty="0" smtClean="0"/>
              <a:t> November 2014)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objectives of the research are as follows: </a:t>
            </a:r>
          </a:p>
          <a:p>
            <a:pPr lvl="1"/>
            <a:r>
              <a:rPr lang="en-GB" dirty="0"/>
              <a:t>exploring the potential of the concept of resilience when applied to the performance management of public administrations, and, more specifically, local authorities </a:t>
            </a:r>
          </a:p>
          <a:p>
            <a:pPr lvl="1"/>
            <a:r>
              <a:rPr lang="en-GB" dirty="0"/>
              <a:t>developing a preliminary conceptualization of financial resilience within local authorities</a:t>
            </a:r>
          </a:p>
          <a:p>
            <a:pPr lvl="1"/>
            <a:r>
              <a:rPr lang="en-GB" dirty="0"/>
              <a:t>exploring inhibitors and enhancers of local authority financial resilience</a:t>
            </a:r>
          </a:p>
          <a:p>
            <a:pPr lvl="1"/>
            <a:r>
              <a:rPr lang="en-GB" dirty="0"/>
              <a:t>developing preliminary practical guidelines for ensuring financial resilience in local authorities.</a:t>
            </a:r>
          </a:p>
          <a:p>
            <a:r>
              <a:rPr lang="en-GB" dirty="0"/>
              <a:t>The project will have at least two outputs: one article for CIMA member magazines and a research report</a:t>
            </a:r>
          </a:p>
        </p:txBody>
      </p:sp>
    </p:spTree>
    <p:extLst>
      <p:ext uri="{BB962C8B-B14F-4D97-AF65-F5344CB8AC3E}">
        <p14:creationId xmlns:p14="http://schemas.microsoft.com/office/powerpoint/2010/main" val="33800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Local Government Financial Resilience?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4286" cy="4351338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Sabon" charset="0"/>
              </a:rPr>
              <a:t>Are public administrations able to anticipate and cope with unexpected events and crises?</a:t>
            </a:r>
          </a:p>
          <a:p>
            <a:r>
              <a:rPr lang="en-GB" dirty="0"/>
              <a:t>Increasing use of the term </a:t>
            </a:r>
            <a:r>
              <a:rPr lang="en-GB" dirty="0" smtClean="0"/>
              <a:t>“resilience” </a:t>
            </a:r>
            <a:r>
              <a:rPr lang="en-GB" dirty="0"/>
              <a:t>in practice discourses (Audit </a:t>
            </a:r>
            <a:r>
              <a:rPr lang="en-GB" dirty="0" smtClean="0"/>
              <a:t>Commission </a:t>
            </a:r>
            <a:r>
              <a:rPr lang="en-GB" dirty="0"/>
              <a:t>2010; Grant Thornton 2011 &amp; 2013; NAO 2013)</a:t>
            </a:r>
          </a:p>
          <a:p>
            <a:r>
              <a:rPr lang="en-GB" dirty="0" smtClean="0"/>
              <a:t>Theoretical aspects:</a:t>
            </a:r>
          </a:p>
          <a:p>
            <a:pPr lvl="1"/>
            <a:r>
              <a:rPr lang="en-GB" dirty="0" err="1"/>
              <a:t>Wildavsky</a:t>
            </a:r>
            <a:r>
              <a:rPr lang="en-GB" dirty="0"/>
              <a:t> (1988) </a:t>
            </a:r>
            <a:r>
              <a:rPr lang="en-GB" dirty="0" smtClean="0"/>
              <a:t>called </a:t>
            </a:r>
            <a:r>
              <a:rPr lang="en-GB" dirty="0"/>
              <a:t>for an attention to resilience in the field of public administration </a:t>
            </a:r>
            <a:endParaRPr lang="en-GB" dirty="0" smtClean="0"/>
          </a:p>
          <a:p>
            <a:pPr lvl="1"/>
            <a:r>
              <a:rPr lang="en-GB" dirty="0"/>
              <a:t>Trade-off between 3 main families of administrative values (Hood, </a:t>
            </a:r>
            <a:r>
              <a:rPr lang="en-GB" dirty="0" smtClean="0"/>
              <a:t>1991) including: </a:t>
            </a:r>
            <a:endParaRPr lang="en-GB" sz="2400" dirty="0" smtClean="0"/>
          </a:p>
          <a:p>
            <a:pPr lvl="2"/>
            <a:r>
              <a:rPr lang="en-GB" sz="2400" dirty="0" smtClean="0"/>
              <a:t>Sigma </a:t>
            </a:r>
            <a:r>
              <a:rPr lang="en-GB" sz="2400" dirty="0"/>
              <a:t>type values – economy and parsimony</a:t>
            </a:r>
          </a:p>
          <a:p>
            <a:pPr lvl="2"/>
            <a:r>
              <a:rPr lang="en-GB" sz="2400" dirty="0"/>
              <a:t>Theta type values – honesty, fairness and mutuality</a:t>
            </a:r>
          </a:p>
          <a:p>
            <a:pPr lvl="2"/>
            <a:r>
              <a:rPr lang="en-GB" sz="2400" dirty="0"/>
              <a:t>Lambda type values – resilience (keep operating in worse case conditions and adapt to crisis</a:t>
            </a:r>
            <a:r>
              <a:rPr lang="en-GB" sz="2400" dirty="0" smtClean="0"/>
              <a:t>)</a:t>
            </a:r>
          </a:p>
          <a:p>
            <a:pPr lvl="1"/>
            <a:r>
              <a:rPr lang="en-GB" dirty="0" smtClean="0"/>
              <a:t>NPM has tended to focus on sigma values at the expense of other values?</a:t>
            </a:r>
          </a:p>
          <a:p>
            <a:pPr lvl="1"/>
            <a:r>
              <a:rPr lang="en-GB" dirty="0" smtClean="0"/>
              <a:t>Similarly, so have responses during the age of austerity?</a:t>
            </a:r>
          </a:p>
          <a:p>
            <a:r>
              <a:rPr lang="en-GB" dirty="0" smtClean="0"/>
              <a:t>But little academic analysis of the discourse of what financial resilience means and how it can be used</a:t>
            </a:r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397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Local Government Financial Resilience?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- Local Authorities are facing significant financial pressures: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00" y="2306403"/>
            <a:ext cx="4275786" cy="4350607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2807594" y="4855339"/>
            <a:ext cx="1506831" cy="13427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Increasing demands on resources</a:t>
            </a:r>
            <a:endParaRPr lang="en-GB" sz="1200" dirty="0"/>
          </a:p>
        </p:txBody>
      </p:sp>
      <p:sp>
        <p:nvSpPr>
          <p:cNvPr id="6" name="Flowchart: Connector 5"/>
          <p:cNvSpPr/>
          <p:nvPr/>
        </p:nvSpPr>
        <p:spPr>
          <a:xfrm>
            <a:off x="6619747" y="2975023"/>
            <a:ext cx="1470336" cy="13427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Diminishing levels of resources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692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Local Government Financial Resilience?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14793" y="1274164"/>
          <a:ext cx="11707318" cy="524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6559" y="1424066"/>
            <a:ext cx="4542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Increasing demands on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Demographics (elderly, children, migration)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Impact of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Technological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Demand for quality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5474" y="4687914"/>
            <a:ext cx="5439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Diminishing levels of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Spending Review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Real terms 28% reduction by 2014/15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Further reductions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Changes to tax 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Reduced direct income from fees and charges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75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Local Government Financial Resilience?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Historically there have been pressures too……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Recession is not new, its just worse this time </a:t>
            </a:r>
            <a:r>
              <a:rPr lang="en-GB" dirty="0" smtClean="0"/>
              <a:t>around</a:t>
            </a:r>
          </a:p>
          <a:p>
            <a:pPr lvl="1"/>
            <a:r>
              <a:rPr lang="en-GB" dirty="0" smtClean="0"/>
              <a:t>Policy demands for improved services</a:t>
            </a:r>
          </a:p>
          <a:p>
            <a:pPr lvl="1"/>
            <a:r>
              <a:rPr lang="en-GB" dirty="0" smtClean="0"/>
              <a:t>Wicked issues?</a:t>
            </a:r>
            <a:endParaRPr lang="en-GB" dirty="0"/>
          </a:p>
          <a:p>
            <a:pPr lvl="1"/>
            <a:r>
              <a:rPr lang="en-GB" dirty="0" smtClean="0"/>
              <a:t>Demographics have had an ongoing impact too</a:t>
            </a:r>
            <a:endParaRPr lang="en-GB" dirty="0"/>
          </a:p>
          <a:p>
            <a:pPr lvl="1"/>
            <a:r>
              <a:rPr lang="en-GB" dirty="0" smtClean="0"/>
              <a:t>Centralist influence over resources……</a:t>
            </a:r>
          </a:p>
          <a:p>
            <a:pPr lvl="1"/>
            <a:r>
              <a:rPr lang="en-GB" dirty="0" smtClean="0"/>
              <a:t>…..With some reduction in direct controls (capital, prudential borrowing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Increasing emphasis on the Use of Resources assessment</a:t>
            </a:r>
          </a:p>
          <a:p>
            <a:pPr lvl="1"/>
            <a:r>
              <a:rPr lang="en-GB" dirty="0" err="1" smtClean="0"/>
              <a:t>Gershon</a:t>
            </a:r>
            <a:r>
              <a:rPr lang="en-GB" dirty="0" smtClean="0"/>
              <a:t> efficiency savings</a:t>
            </a:r>
          </a:p>
          <a:p>
            <a:pPr lvl="1"/>
            <a:r>
              <a:rPr lang="en-GB" dirty="0" smtClean="0"/>
              <a:t>EU Directives </a:t>
            </a:r>
            <a:r>
              <a:rPr lang="en-GB" dirty="0" err="1" smtClean="0"/>
              <a:t>eg</a:t>
            </a:r>
            <a:r>
              <a:rPr lang="en-GB" dirty="0" smtClean="0"/>
              <a:t> Landfill</a:t>
            </a:r>
          </a:p>
          <a:p>
            <a:pPr lvl="1"/>
            <a:r>
              <a:rPr lang="en-GB" dirty="0" smtClean="0"/>
              <a:t>Financial shocks (Icelandic banks, financial failures </a:t>
            </a:r>
            <a:r>
              <a:rPr lang="en-GB" dirty="0" err="1" smtClean="0"/>
              <a:t>eg</a:t>
            </a:r>
            <a:r>
              <a:rPr lang="en-GB" dirty="0" smtClean="0"/>
              <a:t> PFIs) </a:t>
            </a:r>
          </a:p>
        </p:txBody>
      </p:sp>
    </p:spTree>
    <p:extLst>
      <p:ext uri="{BB962C8B-B14F-4D97-AF65-F5344CB8AC3E}">
        <p14:creationId xmlns:p14="http://schemas.microsoft.com/office/powerpoint/2010/main" val="14309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Resilience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Origins in physics, then ecology then other disciplines including social and organisational fields</a:t>
            </a:r>
          </a:p>
          <a:p>
            <a:r>
              <a:rPr lang="en-GB" dirty="0" smtClean="0"/>
              <a:t>Originally focussed on “bouncing back” to original state following a crisis or trauma (sometimes called disruptions)</a:t>
            </a:r>
          </a:p>
          <a:p>
            <a:r>
              <a:rPr lang="en-GB" dirty="0" smtClean="0"/>
              <a:t>But there is no single definition</a:t>
            </a:r>
          </a:p>
          <a:p>
            <a:r>
              <a:rPr lang="en-GB" dirty="0" smtClean="0"/>
              <a:t>May also include growth and adaptation to new status quo……</a:t>
            </a:r>
          </a:p>
          <a:p>
            <a:r>
              <a:rPr lang="en-GB" dirty="0" smtClean="0"/>
              <a:t>….or developing the ability to change or exploit the new environment</a:t>
            </a:r>
          </a:p>
          <a:p>
            <a:r>
              <a:rPr lang="en-GB" dirty="0" smtClean="0"/>
              <a:t>Is resilience reactive, proactive or both?</a:t>
            </a:r>
          </a:p>
          <a:p>
            <a:r>
              <a:rPr lang="en-GB" dirty="0" smtClean="0"/>
              <a:t>Is resilience a process, a system, a capability or a capacity?</a:t>
            </a:r>
          </a:p>
          <a:p>
            <a:r>
              <a:rPr lang="en-GB" dirty="0" smtClean="0"/>
              <a:t>Is financial resilience discrete from organisational resilience</a:t>
            </a:r>
            <a:r>
              <a:rPr lang="en-GB" dirty="0"/>
              <a:t>? 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Efficiency paradox”? whereby the more efficient organizations may find it more difficult to cut expenditures (Levine, 1979)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11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Concepts and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Vulnerability – pre-crisis, mitigation, degree of exposure</a:t>
            </a:r>
          </a:p>
          <a:p>
            <a:r>
              <a:rPr lang="en-GB" dirty="0" smtClean="0"/>
              <a:t>Adaptive Capacity – inherent ability to change and adapt</a:t>
            </a:r>
          </a:p>
          <a:p>
            <a:r>
              <a:rPr lang="en-GB" dirty="0" smtClean="0"/>
              <a:t>Financial Stress – a form of crisis</a:t>
            </a:r>
          </a:p>
          <a:p>
            <a:r>
              <a:rPr lang="en-GB" dirty="0" smtClean="0"/>
              <a:t>Cut-back Management – a response/strategy of the late 1970s</a:t>
            </a:r>
          </a:p>
          <a:p>
            <a:r>
              <a:rPr lang="en-GB" dirty="0" smtClean="0"/>
              <a:t>Austerity – the current context</a:t>
            </a:r>
          </a:p>
          <a:p>
            <a:r>
              <a:rPr lang="en-GB" dirty="0" smtClean="0"/>
              <a:t>Strategic Turnaround – of failing organisations</a:t>
            </a:r>
          </a:p>
          <a:p>
            <a:r>
              <a:rPr lang="en-GB" dirty="0" smtClean="0"/>
              <a:t>Risk Management – scale, likelihood, impact, mitigation</a:t>
            </a:r>
          </a:p>
          <a:p>
            <a:r>
              <a:rPr lang="en-GB" dirty="0" smtClean="0"/>
              <a:t>Slack Resources (redundancies) – for exploratory rather than exploitative strategies</a:t>
            </a:r>
          </a:p>
          <a:p>
            <a:r>
              <a:rPr lang="en-GB" dirty="0" smtClean="0"/>
              <a:t>Financial Management – cost efficiency to create reserves (slack)</a:t>
            </a:r>
          </a:p>
          <a:p>
            <a:r>
              <a:rPr lang="en-GB" dirty="0" smtClean="0"/>
              <a:t>Financial Condition – financial health and capacity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6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</TotalTime>
  <Words>1558</Words>
  <Application>Microsoft Office PowerPoint</Application>
  <PresentationFormat>Widescreen</PresentationFormat>
  <Paragraphs>217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Sabon</vt:lpstr>
      <vt:lpstr>Arial</vt:lpstr>
      <vt:lpstr>Calibri</vt:lpstr>
      <vt:lpstr>Calibri Light</vt:lpstr>
      <vt:lpstr>Office Theme</vt:lpstr>
      <vt:lpstr>JFMPS 2014 Martin Jones and Pete Murphy Nottingham Business School </vt:lpstr>
      <vt:lpstr>Contributors</vt:lpstr>
      <vt:lpstr>The Project</vt:lpstr>
      <vt:lpstr>Why Local Government Financial Resilience? </vt:lpstr>
      <vt:lpstr>Why Local Government Financial Resilience? </vt:lpstr>
      <vt:lpstr>Why Local Government Financial Resilience? </vt:lpstr>
      <vt:lpstr>Why Local Government Financial Resilience? </vt:lpstr>
      <vt:lpstr>Defining Resilience</vt:lpstr>
      <vt:lpstr>Related Concepts and Theories</vt:lpstr>
      <vt:lpstr>Related Concepts and Theories</vt:lpstr>
      <vt:lpstr>PowerPoint Presentation</vt:lpstr>
      <vt:lpstr>The Paper</vt:lpstr>
      <vt:lpstr>Methods</vt:lpstr>
      <vt:lpstr>Challenges</vt:lpstr>
      <vt:lpstr>Initial Analysis – Case Study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</vt:lpstr>
      <vt:lpstr>Questions and Contributions</vt:lpstr>
      <vt:lpstr>References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Futures</dc:title>
  <dc:creator>Jones, Martin</dc:creator>
  <cp:lastModifiedBy>Sullivan, Linda</cp:lastModifiedBy>
  <cp:revision>83</cp:revision>
  <dcterms:created xsi:type="dcterms:W3CDTF">2014-02-25T18:37:12Z</dcterms:created>
  <dcterms:modified xsi:type="dcterms:W3CDTF">2014-07-29T10:46:42Z</dcterms:modified>
</cp:coreProperties>
</file>