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64" r:id="rId5"/>
    <p:sldId id="263" r:id="rId6"/>
    <p:sldId id="261" r:id="rId7"/>
    <p:sldId id="258" r:id="rId8"/>
    <p:sldId id="259" r:id="rId9"/>
    <p:sldId id="260" r:id="rId10"/>
    <p:sldId id="262" r:id="rId11"/>
    <p:sldId id="265" r:id="rId12"/>
    <p:sldId id="266" r:id="rId13"/>
    <p:sldId id="267" r:id="rId14"/>
    <p:sldId id="276" r:id="rId15"/>
    <p:sldId id="275" r:id="rId16"/>
    <p:sldId id="269" r:id="rId17"/>
    <p:sldId id="270" r:id="rId18"/>
    <p:sldId id="268" r:id="rId19"/>
    <p:sldId id="279" r:id="rId20"/>
    <p:sldId id="271" r:id="rId21"/>
    <p:sldId id="272" r:id="rId22"/>
    <p:sldId id="273" r:id="rId23"/>
    <p:sldId id="274"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sorterViewPr>
    <p:cViewPr>
      <p:scale>
        <a:sx n="100" d="100"/>
        <a:sy n="100" d="100"/>
      </p:scale>
      <p:origin x="0" y="23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C61302-6B55-4D1A-B606-7F091C87619C}" type="doc">
      <dgm:prSet loTypeId="urn:microsoft.com/office/officeart/2011/layout/HexagonRadial" loCatId="officeonline" qsTypeId="urn:microsoft.com/office/officeart/2005/8/quickstyle/simple1" qsCatId="simple" csTypeId="urn:microsoft.com/office/officeart/2005/8/colors/accent1_2" csCatId="accent1" phldr="1"/>
      <dgm:spPr/>
      <dgm:t>
        <a:bodyPr/>
        <a:lstStyle/>
        <a:p>
          <a:endParaRPr lang="en-GB"/>
        </a:p>
      </dgm:t>
    </dgm:pt>
    <dgm:pt modelId="{43AF5A4A-4ADA-4894-B851-68481707862D}">
      <dgm:prSet phldrT="[Text]"/>
      <dgm:spPr/>
      <dgm:t>
        <a:bodyPr/>
        <a:lstStyle/>
        <a:p>
          <a:r>
            <a:rPr lang="en-GB" dirty="0" smtClean="0"/>
            <a:t>Sport &amp; Physical </a:t>
          </a:r>
        </a:p>
        <a:p>
          <a:r>
            <a:rPr lang="en-GB" dirty="0" smtClean="0"/>
            <a:t>Activity</a:t>
          </a:r>
          <a:endParaRPr lang="en-GB" dirty="0"/>
        </a:p>
      </dgm:t>
    </dgm:pt>
    <dgm:pt modelId="{B716CD96-C74A-44CC-9961-F49F879ACBDB}" type="parTrans" cxnId="{CE17BFF1-C39A-4432-BAA4-62F2A201E844}">
      <dgm:prSet/>
      <dgm:spPr/>
      <dgm:t>
        <a:bodyPr/>
        <a:lstStyle/>
        <a:p>
          <a:endParaRPr lang="en-GB"/>
        </a:p>
      </dgm:t>
    </dgm:pt>
    <dgm:pt modelId="{4E78F252-EE48-406C-B2E9-8CBFEDE0223F}" type="sibTrans" cxnId="{CE17BFF1-C39A-4432-BAA4-62F2A201E844}">
      <dgm:prSet/>
      <dgm:spPr/>
      <dgm:t>
        <a:bodyPr/>
        <a:lstStyle/>
        <a:p>
          <a:endParaRPr lang="en-GB"/>
        </a:p>
      </dgm:t>
    </dgm:pt>
    <dgm:pt modelId="{2F848992-6A00-422B-9C77-F597F1BD7902}">
      <dgm:prSet phldrT="[Text]"/>
      <dgm:spPr/>
      <dgm:t>
        <a:bodyPr/>
        <a:lstStyle/>
        <a:p>
          <a:r>
            <a:rPr lang="en-GB" dirty="0" smtClean="0"/>
            <a:t>UK Policy &amp;</a:t>
          </a:r>
        </a:p>
        <a:p>
          <a:r>
            <a:rPr lang="en-GB" dirty="0" smtClean="0"/>
            <a:t>Legislation</a:t>
          </a:r>
          <a:endParaRPr lang="en-GB" dirty="0"/>
        </a:p>
      </dgm:t>
    </dgm:pt>
    <dgm:pt modelId="{E7473838-88C3-44DB-9FC2-D4F1A645C803}" type="parTrans" cxnId="{16C016CD-9D1D-4D40-94E1-70A91661355A}">
      <dgm:prSet/>
      <dgm:spPr/>
      <dgm:t>
        <a:bodyPr/>
        <a:lstStyle/>
        <a:p>
          <a:endParaRPr lang="en-GB"/>
        </a:p>
      </dgm:t>
    </dgm:pt>
    <dgm:pt modelId="{7D1DDC32-B5DE-4AF7-8E3C-CB07A016169B}" type="sibTrans" cxnId="{16C016CD-9D1D-4D40-94E1-70A91661355A}">
      <dgm:prSet/>
      <dgm:spPr/>
      <dgm:t>
        <a:bodyPr/>
        <a:lstStyle/>
        <a:p>
          <a:endParaRPr lang="en-GB"/>
        </a:p>
      </dgm:t>
    </dgm:pt>
    <dgm:pt modelId="{05B755EA-1892-48D6-933B-D06E90537E45}">
      <dgm:prSet phldrT="[Text]"/>
      <dgm:spPr/>
      <dgm:t>
        <a:bodyPr/>
        <a:lstStyle/>
        <a:p>
          <a:r>
            <a:rPr lang="en-GB" dirty="0" smtClean="0"/>
            <a:t>Public Management Theory</a:t>
          </a:r>
          <a:endParaRPr lang="en-GB" dirty="0"/>
        </a:p>
      </dgm:t>
    </dgm:pt>
    <dgm:pt modelId="{59737782-DBD1-4452-B6DE-FA68B6AF72A0}" type="parTrans" cxnId="{960976F0-E55B-47F4-9E44-D0CB5BC53A0E}">
      <dgm:prSet/>
      <dgm:spPr/>
      <dgm:t>
        <a:bodyPr/>
        <a:lstStyle/>
        <a:p>
          <a:endParaRPr lang="en-GB"/>
        </a:p>
      </dgm:t>
    </dgm:pt>
    <dgm:pt modelId="{5E4DDF7C-05BC-4AC0-9762-36EFE75B3CE0}" type="sibTrans" cxnId="{960976F0-E55B-47F4-9E44-D0CB5BC53A0E}">
      <dgm:prSet/>
      <dgm:spPr/>
      <dgm:t>
        <a:bodyPr/>
        <a:lstStyle/>
        <a:p>
          <a:endParaRPr lang="en-GB"/>
        </a:p>
      </dgm:t>
    </dgm:pt>
    <dgm:pt modelId="{DB437623-4FB0-4A97-B8EB-80156A36B361}">
      <dgm:prSet phldrT="[Text]"/>
      <dgm:spPr/>
      <dgm:t>
        <a:bodyPr/>
        <a:lstStyle/>
        <a:p>
          <a:r>
            <a:rPr lang="en-GB" dirty="0" smtClean="0"/>
            <a:t>Public Management Practise (UK)</a:t>
          </a:r>
          <a:endParaRPr lang="en-GB" dirty="0"/>
        </a:p>
      </dgm:t>
    </dgm:pt>
    <dgm:pt modelId="{559B3D04-3063-4E62-8718-C18823E864BF}" type="parTrans" cxnId="{E02C38B7-727C-4525-91E0-9E4BDD7B920A}">
      <dgm:prSet/>
      <dgm:spPr/>
      <dgm:t>
        <a:bodyPr/>
        <a:lstStyle/>
        <a:p>
          <a:endParaRPr lang="en-GB"/>
        </a:p>
      </dgm:t>
    </dgm:pt>
    <dgm:pt modelId="{473238C2-C19A-40D4-84E7-B951BAE1CC46}" type="sibTrans" cxnId="{E02C38B7-727C-4525-91E0-9E4BDD7B920A}">
      <dgm:prSet/>
      <dgm:spPr/>
      <dgm:t>
        <a:bodyPr/>
        <a:lstStyle/>
        <a:p>
          <a:endParaRPr lang="en-GB"/>
        </a:p>
      </dgm:t>
    </dgm:pt>
    <dgm:pt modelId="{CAF4FD68-2150-449A-B6F3-CBDCF8F7A490}">
      <dgm:prSet phldrT="[Text]"/>
      <dgm:spPr/>
      <dgm:t>
        <a:bodyPr/>
        <a:lstStyle/>
        <a:p>
          <a:r>
            <a:rPr lang="en-GB" dirty="0" smtClean="0"/>
            <a:t>Health and Wellbeing</a:t>
          </a:r>
          <a:endParaRPr lang="en-GB" dirty="0"/>
        </a:p>
      </dgm:t>
    </dgm:pt>
    <dgm:pt modelId="{4EEA01C9-F934-4FCA-BF9E-8CFF12F084B9}" type="parTrans" cxnId="{40979238-3E3F-41E0-85FC-AC706F0BFBFF}">
      <dgm:prSet/>
      <dgm:spPr/>
      <dgm:t>
        <a:bodyPr/>
        <a:lstStyle/>
        <a:p>
          <a:endParaRPr lang="en-GB"/>
        </a:p>
      </dgm:t>
    </dgm:pt>
    <dgm:pt modelId="{5AD8AC2F-6834-46C3-9EF3-F3290744E0CA}" type="sibTrans" cxnId="{40979238-3E3F-41E0-85FC-AC706F0BFBFF}">
      <dgm:prSet/>
      <dgm:spPr/>
      <dgm:t>
        <a:bodyPr/>
        <a:lstStyle/>
        <a:p>
          <a:endParaRPr lang="en-GB"/>
        </a:p>
      </dgm:t>
    </dgm:pt>
    <dgm:pt modelId="{C6EC8610-6B56-40EA-B6F6-0A3AFAFBA2D0}">
      <dgm:prSet phldrT="[Text]"/>
      <dgm:spPr/>
      <dgm:t>
        <a:bodyPr/>
        <a:lstStyle/>
        <a:p>
          <a:r>
            <a:rPr lang="en-GB" dirty="0" smtClean="0"/>
            <a:t>Service </a:t>
          </a:r>
        </a:p>
        <a:p>
          <a:r>
            <a:rPr lang="en-GB" dirty="0" smtClean="0"/>
            <a:t>Delivery</a:t>
          </a:r>
          <a:endParaRPr lang="en-GB" dirty="0"/>
        </a:p>
      </dgm:t>
    </dgm:pt>
    <dgm:pt modelId="{C97AF46A-2350-4D1C-A50B-FD49E2BDAC3D}" type="parTrans" cxnId="{37628BE7-EBAE-4C91-B2F8-A39BF91BED05}">
      <dgm:prSet/>
      <dgm:spPr/>
      <dgm:t>
        <a:bodyPr/>
        <a:lstStyle/>
        <a:p>
          <a:endParaRPr lang="en-GB"/>
        </a:p>
      </dgm:t>
    </dgm:pt>
    <dgm:pt modelId="{50CB1E9C-4C41-4B40-A28B-90E3A20A9C1C}" type="sibTrans" cxnId="{37628BE7-EBAE-4C91-B2F8-A39BF91BED05}">
      <dgm:prSet/>
      <dgm:spPr/>
      <dgm:t>
        <a:bodyPr/>
        <a:lstStyle/>
        <a:p>
          <a:endParaRPr lang="en-GB"/>
        </a:p>
      </dgm:t>
    </dgm:pt>
    <dgm:pt modelId="{9C01A554-D646-4373-AAF5-310114E55E66}">
      <dgm:prSet phldrT="[Text]"/>
      <dgm:spPr/>
      <dgm:t>
        <a:bodyPr/>
        <a:lstStyle/>
        <a:p>
          <a:r>
            <a:rPr lang="en-GB" dirty="0" smtClean="0"/>
            <a:t>Performance Management Regimes</a:t>
          </a:r>
          <a:endParaRPr lang="en-GB" dirty="0"/>
        </a:p>
      </dgm:t>
    </dgm:pt>
    <dgm:pt modelId="{0E933C53-A7E1-44DB-BE13-998650B88215}" type="parTrans" cxnId="{4A012380-BBF3-4C9D-83B7-B304E4F0C892}">
      <dgm:prSet/>
      <dgm:spPr/>
      <dgm:t>
        <a:bodyPr/>
        <a:lstStyle/>
        <a:p>
          <a:endParaRPr lang="en-GB"/>
        </a:p>
      </dgm:t>
    </dgm:pt>
    <dgm:pt modelId="{FD07A6F0-453E-4B39-977F-3169568AC1E9}" type="sibTrans" cxnId="{4A012380-BBF3-4C9D-83B7-B304E4F0C892}">
      <dgm:prSet/>
      <dgm:spPr/>
      <dgm:t>
        <a:bodyPr/>
        <a:lstStyle/>
        <a:p>
          <a:endParaRPr lang="en-GB"/>
        </a:p>
      </dgm:t>
    </dgm:pt>
    <dgm:pt modelId="{0FF357CB-38CC-404A-BD92-907DC0AECAC0}" type="pres">
      <dgm:prSet presAssocID="{1CC61302-6B55-4D1A-B606-7F091C87619C}" presName="Name0" presStyleCnt="0">
        <dgm:presLayoutVars>
          <dgm:chMax val="1"/>
          <dgm:chPref val="1"/>
          <dgm:dir/>
          <dgm:animOne val="branch"/>
          <dgm:animLvl val="lvl"/>
        </dgm:presLayoutVars>
      </dgm:prSet>
      <dgm:spPr/>
      <dgm:t>
        <a:bodyPr/>
        <a:lstStyle/>
        <a:p>
          <a:endParaRPr lang="en-GB"/>
        </a:p>
      </dgm:t>
    </dgm:pt>
    <dgm:pt modelId="{6267DDA1-AF3E-4D7A-B4F1-D1B24310DCC9}" type="pres">
      <dgm:prSet presAssocID="{43AF5A4A-4ADA-4894-B851-68481707862D}" presName="Parent" presStyleLbl="node0" presStyleIdx="0" presStyleCnt="1">
        <dgm:presLayoutVars>
          <dgm:chMax val="6"/>
          <dgm:chPref val="6"/>
        </dgm:presLayoutVars>
      </dgm:prSet>
      <dgm:spPr/>
      <dgm:t>
        <a:bodyPr/>
        <a:lstStyle/>
        <a:p>
          <a:endParaRPr lang="en-GB"/>
        </a:p>
      </dgm:t>
    </dgm:pt>
    <dgm:pt modelId="{51544800-97BC-422A-BAE3-F013F4A23B30}" type="pres">
      <dgm:prSet presAssocID="{2F848992-6A00-422B-9C77-F597F1BD7902}" presName="Accent1" presStyleCnt="0"/>
      <dgm:spPr/>
    </dgm:pt>
    <dgm:pt modelId="{4FBBE0B3-1DF1-4B8E-A45A-85A065CDE967}" type="pres">
      <dgm:prSet presAssocID="{2F848992-6A00-422B-9C77-F597F1BD7902}" presName="Accent" presStyleLbl="bgShp" presStyleIdx="0" presStyleCnt="6"/>
      <dgm:spPr/>
    </dgm:pt>
    <dgm:pt modelId="{EB336D00-893E-4F5D-9B6A-710AEDA58406}" type="pres">
      <dgm:prSet presAssocID="{2F848992-6A00-422B-9C77-F597F1BD7902}" presName="Child1" presStyleLbl="node1" presStyleIdx="0" presStyleCnt="6">
        <dgm:presLayoutVars>
          <dgm:chMax val="0"/>
          <dgm:chPref val="0"/>
          <dgm:bulletEnabled val="1"/>
        </dgm:presLayoutVars>
      </dgm:prSet>
      <dgm:spPr/>
      <dgm:t>
        <a:bodyPr/>
        <a:lstStyle/>
        <a:p>
          <a:endParaRPr lang="en-GB"/>
        </a:p>
      </dgm:t>
    </dgm:pt>
    <dgm:pt modelId="{466EFA6E-A0A4-4445-9564-6A96D54C13A7}" type="pres">
      <dgm:prSet presAssocID="{05B755EA-1892-48D6-933B-D06E90537E45}" presName="Accent2" presStyleCnt="0"/>
      <dgm:spPr/>
    </dgm:pt>
    <dgm:pt modelId="{59DC060D-9278-4C70-B2D9-892D53C5DF9E}" type="pres">
      <dgm:prSet presAssocID="{05B755EA-1892-48D6-933B-D06E90537E45}" presName="Accent" presStyleLbl="bgShp" presStyleIdx="1" presStyleCnt="6"/>
      <dgm:spPr/>
    </dgm:pt>
    <dgm:pt modelId="{2AB78033-7AD5-47EC-8599-1239903B1089}" type="pres">
      <dgm:prSet presAssocID="{05B755EA-1892-48D6-933B-D06E90537E45}" presName="Child2" presStyleLbl="node1" presStyleIdx="1" presStyleCnt="6">
        <dgm:presLayoutVars>
          <dgm:chMax val="0"/>
          <dgm:chPref val="0"/>
          <dgm:bulletEnabled val="1"/>
        </dgm:presLayoutVars>
      </dgm:prSet>
      <dgm:spPr/>
      <dgm:t>
        <a:bodyPr/>
        <a:lstStyle/>
        <a:p>
          <a:endParaRPr lang="en-GB"/>
        </a:p>
      </dgm:t>
    </dgm:pt>
    <dgm:pt modelId="{CC06D5B5-5769-49F5-BFA1-FF87C3EDFE9D}" type="pres">
      <dgm:prSet presAssocID="{DB437623-4FB0-4A97-B8EB-80156A36B361}" presName="Accent3" presStyleCnt="0"/>
      <dgm:spPr/>
    </dgm:pt>
    <dgm:pt modelId="{790D4D04-A16A-4B77-BF55-37C626583EC8}" type="pres">
      <dgm:prSet presAssocID="{DB437623-4FB0-4A97-B8EB-80156A36B361}" presName="Accent" presStyleLbl="bgShp" presStyleIdx="2" presStyleCnt="6"/>
      <dgm:spPr/>
    </dgm:pt>
    <dgm:pt modelId="{D0F519AB-088E-46C7-9CB6-95CF8ED87C28}" type="pres">
      <dgm:prSet presAssocID="{DB437623-4FB0-4A97-B8EB-80156A36B361}" presName="Child3" presStyleLbl="node1" presStyleIdx="2" presStyleCnt="6">
        <dgm:presLayoutVars>
          <dgm:chMax val="0"/>
          <dgm:chPref val="0"/>
          <dgm:bulletEnabled val="1"/>
        </dgm:presLayoutVars>
      </dgm:prSet>
      <dgm:spPr/>
      <dgm:t>
        <a:bodyPr/>
        <a:lstStyle/>
        <a:p>
          <a:endParaRPr lang="en-GB"/>
        </a:p>
      </dgm:t>
    </dgm:pt>
    <dgm:pt modelId="{4084416A-7E24-44D0-ADC1-A9549E5A4CE6}" type="pres">
      <dgm:prSet presAssocID="{CAF4FD68-2150-449A-B6F3-CBDCF8F7A490}" presName="Accent4" presStyleCnt="0"/>
      <dgm:spPr/>
    </dgm:pt>
    <dgm:pt modelId="{7679087A-75CE-41AB-AAC9-4E7C84566544}" type="pres">
      <dgm:prSet presAssocID="{CAF4FD68-2150-449A-B6F3-CBDCF8F7A490}" presName="Accent" presStyleLbl="bgShp" presStyleIdx="3" presStyleCnt="6"/>
      <dgm:spPr/>
    </dgm:pt>
    <dgm:pt modelId="{08412D55-95D8-4B15-AE55-9CFBA342730B}" type="pres">
      <dgm:prSet presAssocID="{CAF4FD68-2150-449A-B6F3-CBDCF8F7A490}" presName="Child4" presStyleLbl="node1" presStyleIdx="3" presStyleCnt="6">
        <dgm:presLayoutVars>
          <dgm:chMax val="0"/>
          <dgm:chPref val="0"/>
          <dgm:bulletEnabled val="1"/>
        </dgm:presLayoutVars>
      </dgm:prSet>
      <dgm:spPr/>
      <dgm:t>
        <a:bodyPr/>
        <a:lstStyle/>
        <a:p>
          <a:endParaRPr lang="en-GB"/>
        </a:p>
      </dgm:t>
    </dgm:pt>
    <dgm:pt modelId="{E29ED56B-CE5E-4C1C-A218-6146069160BD}" type="pres">
      <dgm:prSet presAssocID="{C6EC8610-6B56-40EA-B6F6-0A3AFAFBA2D0}" presName="Accent5" presStyleCnt="0"/>
      <dgm:spPr/>
    </dgm:pt>
    <dgm:pt modelId="{AF25BFC0-FC2B-4510-9E75-9E683572CC6E}" type="pres">
      <dgm:prSet presAssocID="{C6EC8610-6B56-40EA-B6F6-0A3AFAFBA2D0}" presName="Accent" presStyleLbl="bgShp" presStyleIdx="4" presStyleCnt="6"/>
      <dgm:spPr/>
    </dgm:pt>
    <dgm:pt modelId="{C55676E1-4E68-40EA-9371-98CF469D6360}" type="pres">
      <dgm:prSet presAssocID="{C6EC8610-6B56-40EA-B6F6-0A3AFAFBA2D0}" presName="Child5" presStyleLbl="node1" presStyleIdx="4" presStyleCnt="6">
        <dgm:presLayoutVars>
          <dgm:chMax val="0"/>
          <dgm:chPref val="0"/>
          <dgm:bulletEnabled val="1"/>
        </dgm:presLayoutVars>
      </dgm:prSet>
      <dgm:spPr/>
      <dgm:t>
        <a:bodyPr/>
        <a:lstStyle/>
        <a:p>
          <a:endParaRPr lang="en-GB"/>
        </a:p>
      </dgm:t>
    </dgm:pt>
    <dgm:pt modelId="{9CFAEAE3-E304-4CDA-B149-745D175A91C4}" type="pres">
      <dgm:prSet presAssocID="{9C01A554-D646-4373-AAF5-310114E55E66}" presName="Accent6" presStyleCnt="0"/>
      <dgm:spPr/>
    </dgm:pt>
    <dgm:pt modelId="{3DB54482-DCEB-446B-B672-29B524D9815B}" type="pres">
      <dgm:prSet presAssocID="{9C01A554-D646-4373-AAF5-310114E55E66}" presName="Accent" presStyleLbl="bgShp" presStyleIdx="5" presStyleCnt="6"/>
      <dgm:spPr/>
    </dgm:pt>
    <dgm:pt modelId="{D981E188-549B-4F0D-853C-5F9961D83347}" type="pres">
      <dgm:prSet presAssocID="{9C01A554-D646-4373-AAF5-310114E55E66}" presName="Child6" presStyleLbl="node1" presStyleIdx="5" presStyleCnt="6">
        <dgm:presLayoutVars>
          <dgm:chMax val="0"/>
          <dgm:chPref val="0"/>
          <dgm:bulletEnabled val="1"/>
        </dgm:presLayoutVars>
      </dgm:prSet>
      <dgm:spPr/>
      <dgm:t>
        <a:bodyPr/>
        <a:lstStyle/>
        <a:p>
          <a:endParaRPr lang="en-GB"/>
        </a:p>
      </dgm:t>
    </dgm:pt>
  </dgm:ptLst>
  <dgm:cxnLst>
    <dgm:cxn modelId="{960976F0-E55B-47F4-9E44-D0CB5BC53A0E}" srcId="{43AF5A4A-4ADA-4894-B851-68481707862D}" destId="{05B755EA-1892-48D6-933B-D06E90537E45}" srcOrd="1" destOrd="0" parTransId="{59737782-DBD1-4452-B6DE-FA68B6AF72A0}" sibTransId="{5E4DDF7C-05BC-4AC0-9762-36EFE75B3CE0}"/>
    <dgm:cxn modelId="{16D73DD6-6FE4-4524-9764-439BBE60C573}" type="presOf" srcId="{CAF4FD68-2150-449A-B6F3-CBDCF8F7A490}" destId="{08412D55-95D8-4B15-AE55-9CFBA342730B}" srcOrd="0" destOrd="0" presId="urn:microsoft.com/office/officeart/2011/layout/HexagonRadial"/>
    <dgm:cxn modelId="{E02C38B7-727C-4525-91E0-9E4BDD7B920A}" srcId="{43AF5A4A-4ADA-4894-B851-68481707862D}" destId="{DB437623-4FB0-4A97-B8EB-80156A36B361}" srcOrd="2" destOrd="0" parTransId="{559B3D04-3063-4E62-8718-C18823E864BF}" sibTransId="{473238C2-C19A-40D4-84E7-B951BAE1CC46}"/>
    <dgm:cxn modelId="{E71260FC-1078-4BEE-B96F-FBE568A6F05D}" type="presOf" srcId="{05B755EA-1892-48D6-933B-D06E90537E45}" destId="{2AB78033-7AD5-47EC-8599-1239903B1089}" srcOrd="0" destOrd="0" presId="urn:microsoft.com/office/officeart/2011/layout/HexagonRadial"/>
    <dgm:cxn modelId="{9EB9B754-6C9D-472E-BC6D-969D641849FD}" type="presOf" srcId="{9C01A554-D646-4373-AAF5-310114E55E66}" destId="{D981E188-549B-4F0D-853C-5F9961D83347}" srcOrd="0" destOrd="0" presId="urn:microsoft.com/office/officeart/2011/layout/HexagonRadial"/>
    <dgm:cxn modelId="{4F162AA8-451B-4DCC-8B37-716E75A307B3}" type="presOf" srcId="{2F848992-6A00-422B-9C77-F597F1BD7902}" destId="{EB336D00-893E-4F5D-9B6A-710AEDA58406}" srcOrd="0" destOrd="0" presId="urn:microsoft.com/office/officeart/2011/layout/HexagonRadial"/>
    <dgm:cxn modelId="{70599A59-F067-49FA-B08C-E0354FF7B689}" type="presOf" srcId="{43AF5A4A-4ADA-4894-B851-68481707862D}" destId="{6267DDA1-AF3E-4D7A-B4F1-D1B24310DCC9}" srcOrd="0" destOrd="0" presId="urn:microsoft.com/office/officeart/2011/layout/HexagonRadial"/>
    <dgm:cxn modelId="{3613BB3C-AEE9-4F1D-8957-A1D3D51D0001}" type="presOf" srcId="{1CC61302-6B55-4D1A-B606-7F091C87619C}" destId="{0FF357CB-38CC-404A-BD92-907DC0AECAC0}" srcOrd="0" destOrd="0" presId="urn:microsoft.com/office/officeart/2011/layout/HexagonRadial"/>
    <dgm:cxn modelId="{16C016CD-9D1D-4D40-94E1-70A91661355A}" srcId="{43AF5A4A-4ADA-4894-B851-68481707862D}" destId="{2F848992-6A00-422B-9C77-F597F1BD7902}" srcOrd="0" destOrd="0" parTransId="{E7473838-88C3-44DB-9FC2-D4F1A645C803}" sibTransId="{7D1DDC32-B5DE-4AF7-8E3C-CB07A016169B}"/>
    <dgm:cxn modelId="{CE17BFF1-C39A-4432-BAA4-62F2A201E844}" srcId="{1CC61302-6B55-4D1A-B606-7F091C87619C}" destId="{43AF5A4A-4ADA-4894-B851-68481707862D}" srcOrd="0" destOrd="0" parTransId="{B716CD96-C74A-44CC-9961-F49F879ACBDB}" sibTransId="{4E78F252-EE48-406C-B2E9-8CBFEDE0223F}"/>
    <dgm:cxn modelId="{4349B26D-AC15-4290-82A7-2C83B503E98A}" type="presOf" srcId="{C6EC8610-6B56-40EA-B6F6-0A3AFAFBA2D0}" destId="{C55676E1-4E68-40EA-9371-98CF469D6360}" srcOrd="0" destOrd="0" presId="urn:microsoft.com/office/officeart/2011/layout/HexagonRadial"/>
    <dgm:cxn modelId="{40979238-3E3F-41E0-85FC-AC706F0BFBFF}" srcId="{43AF5A4A-4ADA-4894-B851-68481707862D}" destId="{CAF4FD68-2150-449A-B6F3-CBDCF8F7A490}" srcOrd="3" destOrd="0" parTransId="{4EEA01C9-F934-4FCA-BF9E-8CFF12F084B9}" sibTransId="{5AD8AC2F-6834-46C3-9EF3-F3290744E0CA}"/>
    <dgm:cxn modelId="{2B514B71-BE5A-4A28-BEC5-79A6237D6849}" type="presOf" srcId="{DB437623-4FB0-4A97-B8EB-80156A36B361}" destId="{D0F519AB-088E-46C7-9CB6-95CF8ED87C28}" srcOrd="0" destOrd="0" presId="urn:microsoft.com/office/officeart/2011/layout/HexagonRadial"/>
    <dgm:cxn modelId="{4A012380-BBF3-4C9D-83B7-B304E4F0C892}" srcId="{43AF5A4A-4ADA-4894-B851-68481707862D}" destId="{9C01A554-D646-4373-AAF5-310114E55E66}" srcOrd="5" destOrd="0" parTransId="{0E933C53-A7E1-44DB-BE13-998650B88215}" sibTransId="{FD07A6F0-453E-4B39-977F-3169568AC1E9}"/>
    <dgm:cxn modelId="{37628BE7-EBAE-4C91-B2F8-A39BF91BED05}" srcId="{43AF5A4A-4ADA-4894-B851-68481707862D}" destId="{C6EC8610-6B56-40EA-B6F6-0A3AFAFBA2D0}" srcOrd="4" destOrd="0" parTransId="{C97AF46A-2350-4D1C-A50B-FD49E2BDAC3D}" sibTransId="{50CB1E9C-4C41-4B40-A28B-90E3A20A9C1C}"/>
    <dgm:cxn modelId="{9B4F6A05-9E6E-4677-8544-BE342BE207F0}" type="presParOf" srcId="{0FF357CB-38CC-404A-BD92-907DC0AECAC0}" destId="{6267DDA1-AF3E-4D7A-B4F1-D1B24310DCC9}" srcOrd="0" destOrd="0" presId="urn:microsoft.com/office/officeart/2011/layout/HexagonRadial"/>
    <dgm:cxn modelId="{91594834-2D3F-48DF-9FD4-AE7B07D0DC58}" type="presParOf" srcId="{0FF357CB-38CC-404A-BD92-907DC0AECAC0}" destId="{51544800-97BC-422A-BAE3-F013F4A23B30}" srcOrd="1" destOrd="0" presId="urn:microsoft.com/office/officeart/2011/layout/HexagonRadial"/>
    <dgm:cxn modelId="{8C022F22-8B82-4129-9245-09FC2E55573D}" type="presParOf" srcId="{51544800-97BC-422A-BAE3-F013F4A23B30}" destId="{4FBBE0B3-1DF1-4B8E-A45A-85A065CDE967}" srcOrd="0" destOrd="0" presId="urn:microsoft.com/office/officeart/2011/layout/HexagonRadial"/>
    <dgm:cxn modelId="{D85B6988-DD14-431F-BAC8-84148E70DEE9}" type="presParOf" srcId="{0FF357CB-38CC-404A-BD92-907DC0AECAC0}" destId="{EB336D00-893E-4F5D-9B6A-710AEDA58406}" srcOrd="2" destOrd="0" presId="urn:microsoft.com/office/officeart/2011/layout/HexagonRadial"/>
    <dgm:cxn modelId="{B159C96A-74EB-4676-ADF1-738FCCF81709}" type="presParOf" srcId="{0FF357CB-38CC-404A-BD92-907DC0AECAC0}" destId="{466EFA6E-A0A4-4445-9564-6A96D54C13A7}" srcOrd="3" destOrd="0" presId="urn:microsoft.com/office/officeart/2011/layout/HexagonRadial"/>
    <dgm:cxn modelId="{9E9419AC-DB2D-4963-844F-624126D9E210}" type="presParOf" srcId="{466EFA6E-A0A4-4445-9564-6A96D54C13A7}" destId="{59DC060D-9278-4C70-B2D9-892D53C5DF9E}" srcOrd="0" destOrd="0" presId="urn:microsoft.com/office/officeart/2011/layout/HexagonRadial"/>
    <dgm:cxn modelId="{FA7C4221-3DE3-458B-A7BE-9B3B013A85F2}" type="presParOf" srcId="{0FF357CB-38CC-404A-BD92-907DC0AECAC0}" destId="{2AB78033-7AD5-47EC-8599-1239903B1089}" srcOrd="4" destOrd="0" presId="urn:microsoft.com/office/officeart/2011/layout/HexagonRadial"/>
    <dgm:cxn modelId="{E748CA76-549E-4313-844E-2846D8661AAC}" type="presParOf" srcId="{0FF357CB-38CC-404A-BD92-907DC0AECAC0}" destId="{CC06D5B5-5769-49F5-BFA1-FF87C3EDFE9D}" srcOrd="5" destOrd="0" presId="urn:microsoft.com/office/officeart/2011/layout/HexagonRadial"/>
    <dgm:cxn modelId="{44AC5A0C-3613-4F12-A437-AE5102FEFA09}" type="presParOf" srcId="{CC06D5B5-5769-49F5-BFA1-FF87C3EDFE9D}" destId="{790D4D04-A16A-4B77-BF55-37C626583EC8}" srcOrd="0" destOrd="0" presId="urn:microsoft.com/office/officeart/2011/layout/HexagonRadial"/>
    <dgm:cxn modelId="{7FE99233-1E4E-46B7-8DD7-C946022732EA}" type="presParOf" srcId="{0FF357CB-38CC-404A-BD92-907DC0AECAC0}" destId="{D0F519AB-088E-46C7-9CB6-95CF8ED87C28}" srcOrd="6" destOrd="0" presId="urn:microsoft.com/office/officeart/2011/layout/HexagonRadial"/>
    <dgm:cxn modelId="{E00D1724-FB12-4CF8-9A23-8D104F89C1A0}" type="presParOf" srcId="{0FF357CB-38CC-404A-BD92-907DC0AECAC0}" destId="{4084416A-7E24-44D0-ADC1-A9549E5A4CE6}" srcOrd="7" destOrd="0" presId="urn:microsoft.com/office/officeart/2011/layout/HexagonRadial"/>
    <dgm:cxn modelId="{C2453B3B-6CDD-4440-AF89-FBF49A612914}" type="presParOf" srcId="{4084416A-7E24-44D0-ADC1-A9549E5A4CE6}" destId="{7679087A-75CE-41AB-AAC9-4E7C84566544}" srcOrd="0" destOrd="0" presId="urn:microsoft.com/office/officeart/2011/layout/HexagonRadial"/>
    <dgm:cxn modelId="{85067C1F-5D4C-477B-BAE4-F68C1E9CBFD6}" type="presParOf" srcId="{0FF357CB-38CC-404A-BD92-907DC0AECAC0}" destId="{08412D55-95D8-4B15-AE55-9CFBA342730B}" srcOrd="8" destOrd="0" presId="urn:microsoft.com/office/officeart/2011/layout/HexagonRadial"/>
    <dgm:cxn modelId="{4B61C1A1-C67C-499C-957F-6F9E6B9807C8}" type="presParOf" srcId="{0FF357CB-38CC-404A-BD92-907DC0AECAC0}" destId="{E29ED56B-CE5E-4C1C-A218-6146069160BD}" srcOrd="9" destOrd="0" presId="urn:microsoft.com/office/officeart/2011/layout/HexagonRadial"/>
    <dgm:cxn modelId="{D6284C54-62A8-41B0-ADB6-91E48CE2C87F}" type="presParOf" srcId="{E29ED56B-CE5E-4C1C-A218-6146069160BD}" destId="{AF25BFC0-FC2B-4510-9E75-9E683572CC6E}" srcOrd="0" destOrd="0" presId="urn:microsoft.com/office/officeart/2011/layout/HexagonRadial"/>
    <dgm:cxn modelId="{EE7F2DE0-2052-4155-B2A8-E8E943A7EC1C}" type="presParOf" srcId="{0FF357CB-38CC-404A-BD92-907DC0AECAC0}" destId="{C55676E1-4E68-40EA-9371-98CF469D6360}" srcOrd="10" destOrd="0" presId="urn:microsoft.com/office/officeart/2011/layout/HexagonRadial"/>
    <dgm:cxn modelId="{847864E9-AC7C-4BC5-B69C-5C8777133943}" type="presParOf" srcId="{0FF357CB-38CC-404A-BD92-907DC0AECAC0}" destId="{9CFAEAE3-E304-4CDA-B149-745D175A91C4}" srcOrd="11" destOrd="0" presId="urn:microsoft.com/office/officeart/2011/layout/HexagonRadial"/>
    <dgm:cxn modelId="{8EF16D51-C140-4330-B6E8-393258AA6C1A}" type="presParOf" srcId="{9CFAEAE3-E304-4CDA-B149-745D175A91C4}" destId="{3DB54482-DCEB-446B-B672-29B524D9815B}" srcOrd="0" destOrd="0" presId="urn:microsoft.com/office/officeart/2011/layout/HexagonRadial"/>
    <dgm:cxn modelId="{7B544CE7-A087-4B5C-B7F3-4A60E2C79A9C}" type="presParOf" srcId="{0FF357CB-38CC-404A-BD92-907DC0AECAC0}" destId="{D981E188-549B-4F0D-853C-5F9961D83347}"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8707940-C6FC-45A0-ABD3-E77DE41E9AC1}" type="datetimeFigureOut">
              <a:rPr lang="en-GB" smtClean="0"/>
              <a:pPr/>
              <a:t>17/10/2013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061B8-46F9-4ECF-941C-7D35594BA8CA}" type="slidenum">
              <a:rPr lang="en-GB" smtClean="0"/>
              <a:pPr/>
              <a:t>‹#›</a:t>
            </a:fld>
            <a:endParaRPr lang="en-GB"/>
          </a:p>
        </p:txBody>
      </p:sp>
    </p:spTree>
    <p:extLst>
      <p:ext uri="{BB962C8B-B14F-4D97-AF65-F5344CB8AC3E}">
        <p14:creationId xmlns:p14="http://schemas.microsoft.com/office/powerpoint/2010/main" val="662024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707940-C6FC-45A0-ABD3-E77DE41E9AC1}" type="datetimeFigureOut">
              <a:rPr lang="en-GB" smtClean="0"/>
              <a:pPr/>
              <a:t>17/10/2013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061B8-46F9-4ECF-941C-7D35594BA8CA}" type="slidenum">
              <a:rPr lang="en-GB" smtClean="0"/>
              <a:pPr/>
              <a:t>‹#›</a:t>
            </a:fld>
            <a:endParaRPr lang="en-GB"/>
          </a:p>
        </p:txBody>
      </p:sp>
    </p:spTree>
    <p:extLst>
      <p:ext uri="{BB962C8B-B14F-4D97-AF65-F5344CB8AC3E}">
        <p14:creationId xmlns:p14="http://schemas.microsoft.com/office/powerpoint/2010/main" val="374666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707940-C6FC-45A0-ABD3-E77DE41E9AC1}" type="datetimeFigureOut">
              <a:rPr lang="en-GB" smtClean="0"/>
              <a:pPr/>
              <a:t>17/10/2013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061B8-46F9-4ECF-941C-7D35594BA8CA}" type="slidenum">
              <a:rPr lang="en-GB" smtClean="0"/>
              <a:pPr/>
              <a:t>‹#›</a:t>
            </a:fld>
            <a:endParaRPr lang="en-GB"/>
          </a:p>
        </p:txBody>
      </p:sp>
    </p:spTree>
    <p:extLst>
      <p:ext uri="{BB962C8B-B14F-4D97-AF65-F5344CB8AC3E}">
        <p14:creationId xmlns:p14="http://schemas.microsoft.com/office/powerpoint/2010/main" val="362647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707940-C6FC-45A0-ABD3-E77DE41E9AC1}" type="datetimeFigureOut">
              <a:rPr lang="en-GB" smtClean="0"/>
              <a:pPr/>
              <a:t>17/10/2013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061B8-46F9-4ECF-941C-7D35594BA8CA}" type="slidenum">
              <a:rPr lang="en-GB" smtClean="0"/>
              <a:pPr/>
              <a:t>‹#›</a:t>
            </a:fld>
            <a:endParaRPr lang="en-GB"/>
          </a:p>
        </p:txBody>
      </p:sp>
    </p:spTree>
    <p:extLst>
      <p:ext uri="{BB962C8B-B14F-4D97-AF65-F5344CB8AC3E}">
        <p14:creationId xmlns:p14="http://schemas.microsoft.com/office/powerpoint/2010/main" val="3056973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707940-C6FC-45A0-ABD3-E77DE41E9AC1}" type="datetimeFigureOut">
              <a:rPr lang="en-GB" smtClean="0"/>
              <a:pPr/>
              <a:t>17/10/2013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061B8-46F9-4ECF-941C-7D35594BA8CA}" type="slidenum">
              <a:rPr lang="en-GB" smtClean="0"/>
              <a:pPr/>
              <a:t>‹#›</a:t>
            </a:fld>
            <a:endParaRPr lang="en-GB"/>
          </a:p>
        </p:txBody>
      </p:sp>
    </p:spTree>
    <p:extLst>
      <p:ext uri="{BB962C8B-B14F-4D97-AF65-F5344CB8AC3E}">
        <p14:creationId xmlns:p14="http://schemas.microsoft.com/office/powerpoint/2010/main" val="3777059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8707940-C6FC-45A0-ABD3-E77DE41E9AC1}" type="datetimeFigureOut">
              <a:rPr lang="en-GB" smtClean="0"/>
              <a:pPr/>
              <a:t>17/10/2013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061B8-46F9-4ECF-941C-7D35594BA8CA}" type="slidenum">
              <a:rPr lang="en-GB" smtClean="0"/>
              <a:pPr/>
              <a:t>‹#›</a:t>
            </a:fld>
            <a:endParaRPr lang="en-GB"/>
          </a:p>
        </p:txBody>
      </p:sp>
    </p:spTree>
    <p:extLst>
      <p:ext uri="{BB962C8B-B14F-4D97-AF65-F5344CB8AC3E}">
        <p14:creationId xmlns:p14="http://schemas.microsoft.com/office/powerpoint/2010/main" val="813071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8707940-C6FC-45A0-ABD3-E77DE41E9AC1}" type="datetimeFigureOut">
              <a:rPr lang="en-GB" smtClean="0"/>
              <a:pPr/>
              <a:t>17/10/2013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5061B8-46F9-4ECF-941C-7D35594BA8CA}" type="slidenum">
              <a:rPr lang="en-GB" smtClean="0"/>
              <a:pPr/>
              <a:t>‹#›</a:t>
            </a:fld>
            <a:endParaRPr lang="en-GB"/>
          </a:p>
        </p:txBody>
      </p:sp>
    </p:spTree>
    <p:extLst>
      <p:ext uri="{BB962C8B-B14F-4D97-AF65-F5344CB8AC3E}">
        <p14:creationId xmlns:p14="http://schemas.microsoft.com/office/powerpoint/2010/main" val="13020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8707940-C6FC-45A0-ABD3-E77DE41E9AC1}" type="datetimeFigureOut">
              <a:rPr lang="en-GB" smtClean="0"/>
              <a:pPr/>
              <a:t>17/10/2013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5061B8-46F9-4ECF-941C-7D35594BA8CA}" type="slidenum">
              <a:rPr lang="en-GB" smtClean="0"/>
              <a:pPr/>
              <a:t>‹#›</a:t>
            </a:fld>
            <a:endParaRPr lang="en-GB"/>
          </a:p>
        </p:txBody>
      </p:sp>
    </p:spTree>
    <p:extLst>
      <p:ext uri="{BB962C8B-B14F-4D97-AF65-F5344CB8AC3E}">
        <p14:creationId xmlns:p14="http://schemas.microsoft.com/office/powerpoint/2010/main" val="349203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707940-C6FC-45A0-ABD3-E77DE41E9AC1}" type="datetimeFigureOut">
              <a:rPr lang="en-GB" smtClean="0"/>
              <a:pPr/>
              <a:t>17/10/2013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5061B8-46F9-4ECF-941C-7D35594BA8CA}" type="slidenum">
              <a:rPr lang="en-GB" smtClean="0"/>
              <a:pPr/>
              <a:t>‹#›</a:t>
            </a:fld>
            <a:endParaRPr lang="en-GB"/>
          </a:p>
        </p:txBody>
      </p:sp>
    </p:spTree>
    <p:extLst>
      <p:ext uri="{BB962C8B-B14F-4D97-AF65-F5344CB8AC3E}">
        <p14:creationId xmlns:p14="http://schemas.microsoft.com/office/powerpoint/2010/main" val="3251439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707940-C6FC-45A0-ABD3-E77DE41E9AC1}" type="datetimeFigureOut">
              <a:rPr lang="en-GB" smtClean="0"/>
              <a:pPr/>
              <a:t>17/10/2013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061B8-46F9-4ECF-941C-7D35594BA8CA}" type="slidenum">
              <a:rPr lang="en-GB" smtClean="0"/>
              <a:pPr/>
              <a:t>‹#›</a:t>
            </a:fld>
            <a:endParaRPr lang="en-GB"/>
          </a:p>
        </p:txBody>
      </p:sp>
    </p:spTree>
    <p:extLst>
      <p:ext uri="{BB962C8B-B14F-4D97-AF65-F5344CB8AC3E}">
        <p14:creationId xmlns:p14="http://schemas.microsoft.com/office/powerpoint/2010/main" val="167412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707940-C6FC-45A0-ABD3-E77DE41E9AC1}" type="datetimeFigureOut">
              <a:rPr lang="en-GB" smtClean="0"/>
              <a:pPr/>
              <a:t>17/10/2013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061B8-46F9-4ECF-941C-7D35594BA8CA}" type="slidenum">
              <a:rPr lang="en-GB" smtClean="0"/>
              <a:pPr/>
              <a:t>‹#›</a:t>
            </a:fld>
            <a:endParaRPr lang="en-GB"/>
          </a:p>
        </p:txBody>
      </p:sp>
    </p:spTree>
    <p:extLst>
      <p:ext uri="{BB962C8B-B14F-4D97-AF65-F5344CB8AC3E}">
        <p14:creationId xmlns:p14="http://schemas.microsoft.com/office/powerpoint/2010/main" val="344492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707940-C6FC-45A0-ABD3-E77DE41E9AC1}" type="datetimeFigureOut">
              <a:rPr lang="en-GB" smtClean="0"/>
              <a:pPr/>
              <a:t>17/10/2013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061B8-46F9-4ECF-941C-7D35594BA8CA}" type="slidenum">
              <a:rPr lang="en-GB" smtClean="0"/>
              <a:pPr/>
              <a:t>‹#›</a:t>
            </a:fld>
            <a:endParaRPr lang="en-GB"/>
          </a:p>
        </p:txBody>
      </p:sp>
    </p:spTree>
    <p:extLst>
      <p:ext uri="{BB962C8B-B14F-4D97-AF65-F5344CB8AC3E}">
        <p14:creationId xmlns:p14="http://schemas.microsoft.com/office/powerpoint/2010/main" val="244104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ms.nottinghamshire.gov.uk/home/learningandwork/childrenstrust/jointstrategicneedsassessment.htm" TargetMode="External"/><Relationship Id="rId2" Type="http://schemas.openxmlformats.org/officeDocument/2006/relationships/hyperlink" Target="http://www.nottinghaminsight.org.uk/insight/jsna/jsna-home.aspx" TargetMode="External"/><Relationship Id="rId1" Type="http://schemas.openxmlformats.org/officeDocument/2006/relationships/slideLayout" Target="../slideLayouts/slideLayout2.xml"/><Relationship Id="rId6" Type="http://schemas.openxmlformats.org/officeDocument/2006/relationships/hyperlink" Target="http://www.nhsconfed.org/Publications/briefings/Pages/Briefings.aspx" TargetMode="External"/><Relationship Id="rId5" Type="http://schemas.openxmlformats.org/officeDocument/2006/relationships/hyperlink" Target="http://www.idea.gov.uk/idk/aio/34122289" TargetMode="External"/><Relationship Id="rId4" Type="http://schemas.openxmlformats.org/officeDocument/2006/relationships/hyperlink" Target="http://www.idea.gov.uk/idk/aio/10958567"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ottinghamcity.gov.uk/decadeofbetterhealth/index.aspx?articleid=13246" TargetMode="External"/><Relationship Id="rId2" Type="http://schemas.openxmlformats.org/officeDocument/2006/relationships/hyperlink" Target="http://www.nottinghaminsight.org.uk/insight/jsna/adults/jsna-physical-activity.asp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ottinghamshire.gov.uk/thecouncil/plans/strategydevelopment/joint-strategic-needs-assessment/?tab=1&amp;uniqueid=tabs_esctl_6085024_CurrentTab"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dh.gov.uk/en/Publicationsandstatistics/Publications/PublicationsPolicyAndGuidance/DH_132358"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local.gov.uk/web/guest/culture-tourism-and-sport/-/journal_content/56/10171/3510559/ARTICLE-TEMPLAT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cms.nottinghamshire.gov.uk/home/learningandwork/childrenstrust/jointstrategicneedsassessment.htm" TargetMode="External"/><Relationship Id="rId2" Type="http://schemas.openxmlformats.org/officeDocument/2006/relationships/hyperlink" Target="http://www.nottinghaminsight.org.uk/insight/jsna/jsna-home.aspx" TargetMode="External"/><Relationship Id="rId1" Type="http://schemas.openxmlformats.org/officeDocument/2006/relationships/slideLayout" Target="../slideLayouts/slideLayout2.xml"/><Relationship Id="rId5" Type="http://schemas.openxmlformats.org/officeDocument/2006/relationships/hyperlink" Target="http://www.scotland.gov.uk/Publications/2004/08/19784/41511" TargetMode="External"/><Relationship Id="rId4" Type="http://schemas.openxmlformats.org/officeDocument/2006/relationships/hyperlink" Target="http://www.nnotts.nhs.uk/content/showcontent.aspx?contentid=1759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908721"/>
            <a:ext cx="8280920" cy="2691730"/>
          </a:xfrm>
        </p:spPr>
        <p:txBody>
          <a:bodyPr>
            <a:noAutofit/>
          </a:bodyPr>
          <a:lstStyle/>
          <a:p>
            <a:r>
              <a:rPr lang="en-GB" sz="3200" b="1" dirty="0" smtClean="0"/>
              <a:t>Sport, Physical Activity </a:t>
            </a:r>
            <a:br>
              <a:rPr lang="en-GB" sz="3200" b="1" dirty="0" smtClean="0"/>
            </a:br>
            <a:r>
              <a:rPr lang="en-GB" sz="3200" b="1" dirty="0" smtClean="0"/>
              <a:t>and the establishment of </a:t>
            </a:r>
            <a:br>
              <a:rPr lang="en-GB" sz="3200" b="1" dirty="0" smtClean="0"/>
            </a:br>
            <a:r>
              <a:rPr lang="en-GB" sz="3200" b="1" dirty="0" smtClean="0"/>
              <a:t>Health and Wellbeing Boards</a:t>
            </a:r>
            <a:br>
              <a:rPr lang="en-GB" sz="3200" b="1" dirty="0" smtClean="0"/>
            </a:br>
            <a:r>
              <a:rPr lang="en-GB" sz="3200" b="1" dirty="0" smtClean="0"/>
              <a:t> in</a:t>
            </a:r>
            <a:br>
              <a:rPr lang="en-GB" sz="3200" b="1" dirty="0" smtClean="0"/>
            </a:br>
            <a:r>
              <a:rPr lang="en-GB" sz="3200" b="1" dirty="0" smtClean="0"/>
              <a:t> Nottingham and Nottinghamshire </a:t>
            </a:r>
            <a:endParaRPr lang="en-GB" sz="3200" b="1" dirty="0"/>
          </a:p>
        </p:txBody>
      </p:sp>
      <p:sp>
        <p:nvSpPr>
          <p:cNvPr id="3" name="Subtitle 2"/>
          <p:cNvSpPr>
            <a:spLocks noGrp="1"/>
          </p:cNvSpPr>
          <p:nvPr>
            <p:ph type="subTitle" idx="1"/>
          </p:nvPr>
        </p:nvSpPr>
        <p:spPr>
          <a:xfrm>
            <a:off x="1371600" y="4365104"/>
            <a:ext cx="6400800" cy="1728192"/>
          </a:xfrm>
        </p:spPr>
        <p:txBody>
          <a:bodyPr>
            <a:normAutofit/>
          </a:bodyPr>
          <a:lstStyle/>
          <a:p>
            <a:endParaRPr lang="en-GB" sz="2000" dirty="0" smtClean="0"/>
          </a:p>
          <a:p>
            <a:r>
              <a:rPr lang="en-GB" sz="2000" dirty="0" smtClean="0"/>
              <a:t>Peter Murphy</a:t>
            </a:r>
          </a:p>
          <a:p>
            <a:r>
              <a:rPr lang="en-GB" sz="2000" dirty="0" smtClean="0"/>
              <a:t>Nottingham Business School </a:t>
            </a:r>
          </a:p>
          <a:p>
            <a:r>
              <a:rPr lang="en-GB" sz="2000" dirty="0" smtClean="0"/>
              <a:t>Nottingham Trent University</a:t>
            </a:r>
          </a:p>
          <a:p>
            <a:endParaRPr lang="en-GB" dirty="0"/>
          </a:p>
        </p:txBody>
      </p:sp>
    </p:spTree>
    <p:extLst>
      <p:ext uri="{BB962C8B-B14F-4D97-AF65-F5344CB8AC3E}">
        <p14:creationId xmlns:p14="http://schemas.microsoft.com/office/powerpoint/2010/main" val="814566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Key Tipping Points </a:t>
            </a:r>
            <a:br>
              <a:rPr lang="en-GB" sz="3600" b="1" dirty="0" smtClean="0"/>
            </a:br>
            <a:r>
              <a:rPr lang="en-GB" sz="3600" b="1" dirty="0" smtClean="0"/>
              <a:t>or Developmental Breakthroughs</a:t>
            </a:r>
            <a:endParaRPr lang="en-GB" sz="3600" b="1" dirty="0"/>
          </a:p>
        </p:txBody>
      </p:sp>
      <p:sp>
        <p:nvSpPr>
          <p:cNvPr id="3" name="Content Placeholder 2"/>
          <p:cNvSpPr>
            <a:spLocks noGrp="1"/>
          </p:cNvSpPr>
          <p:nvPr>
            <p:ph idx="1"/>
          </p:nvPr>
        </p:nvSpPr>
        <p:spPr/>
        <p:txBody>
          <a:bodyPr>
            <a:normAutofit fontScale="92500" lnSpcReduction="10000"/>
          </a:bodyPr>
          <a:lstStyle/>
          <a:p>
            <a:r>
              <a:rPr lang="en-GB" sz="2400" dirty="0" smtClean="0"/>
              <a:t>The requirement to achieve Best Value, facilitate continuous improvement and enable collaborative  working (1999)</a:t>
            </a:r>
          </a:p>
          <a:p>
            <a:endParaRPr lang="en-GB" sz="1000" dirty="0" smtClean="0"/>
          </a:p>
          <a:p>
            <a:r>
              <a:rPr lang="en-GB" sz="2400" dirty="0" smtClean="0"/>
              <a:t>Culture and Leisure Services block in CPA; inclusion of the Health “block” in LAA pilots (2005) and the duty to cooperate in Community Strategies and </a:t>
            </a:r>
            <a:r>
              <a:rPr lang="en-GB" sz="2400" dirty="0"/>
              <a:t>L</a:t>
            </a:r>
            <a:r>
              <a:rPr lang="en-GB" sz="2400" dirty="0" smtClean="0"/>
              <a:t>AAs (2007).</a:t>
            </a:r>
          </a:p>
          <a:p>
            <a:endParaRPr lang="en-GB" sz="1100" dirty="0" smtClean="0"/>
          </a:p>
          <a:p>
            <a:r>
              <a:rPr lang="en-GB" sz="2400" dirty="0" smtClean="0"/>
              <a:t>The increasing awareness  of public health issues, the adoption of the World Health Organisation “social” or “wider” determinants of health and the health inequalities agenda (2005-2008)</a:t>
            </a:r>
          </a:p>
          <a:p>
            <a:endParaRPr lang="en-GB" sz="1100" dirty="0" smtClean="0"/>
          </a:p>
          <a:p>
            <a:r>
              <a:rPr lang="en-GB" sz="2200" dirty="0" smtClean="0"/>
              <a:t>The Quality Innovation Productivity and Prevention challenge issued by Department of Health to the NHS (March 2010).</a:t>
            </a:r>
          </a:p>
          <a:p>
            <a:endParaRPr lang="en-GB" sz="1100" dirty="0" smtClean="0"/>
          </a:p>
          <a:p>
            <a:r>
              <a:rPr lang="en-GB" sz="2200" dirty="0" smtClean="0"/>
              <a:t>The Health and Social Care Act 2012 NHS reform and Public Health England.</a:t>
            </a:r>
            <a:endParaRPr lang="en-GB" sz="2200" dirty="0"/>
          </a:p>
        </p:txBody>
      </p:sp>
    </p:spTree>
    <p:extLst>
      <p:ext uri="{BB962C8B-B14F-4D97-AF65-F5344CB8AC3E}">
        <p14:creationId xmlns:p14="http://schemas.microsoft.com/office/powerpoint/2010/main" val="3687334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Methodology and Methods</a:t>
            </a:r>
            <a:endParaRPr lang="en-GB" sz="3600" b="1" dirty="0"/>
          </a:p>
        </p:txBody>
      </p:sp>
      <p:sp>
        <p:nvSpPr>
          <p:cNvPr id="3" name="Content Placeholder 2"/>
          <p:cNvSpPr>
            <a:spLocks noGrp="1"/>
          </p:cNvSpPr>
          <p:nvPr>
            <p:ph idx="1"/>
          </p:nvPr>
        </p:nvSpPr>
        <p:spPr/>
        <p:txBody>
          <a:bodyPr>
            <a:normAutofit fontScale="92500" lnSpcReduction="10000"/>
          </a:bodyPr>
          <a:lstStyle/>
          <a:p>
            <a:pPr marL="0" indent="0">
              <a:buNone/>
            </a:pPr>
            <a:r>
              <a:rPr lang="en-GB" sz="2600" b="1" dirty="0" smtClean="0"/>
              <a:t>Methodology</a:t>
            </a:r>
          </a:p>
          <a:p>
            <a:r>
              <a:rPr lang="en-GB" sz="2600" dirty="0" smtClean="0"/>
              <a:t>Exploratory rather than descriptive, evaluative, or analytical research</a:t>
            </a:r>
          </a:p>
          <a:p>
            <a:r>
              <a:rPr lang="en-GB" sz="2600" dirty="0" smtClean="0"/>
              <a:t>2 inter-related case studies to facilitate detailed interrogation</a:t>
            </a:r>
          </a:p>
          <a:p>
            <a:r>
              <a:rPr lang="en-GB" sz="2600" dirty="0" smtClean="0"/>
              <a:t>The adoption of a critical realist perspective</a:t>
            </a:r>
          </a:p>
          <a:p>
            <a:pPr marL="0" indent="0">
              <a:buNone/>
            </a:pPr>
            <a:endParaRPr lang="en-GB" sz="2600" dirty="0" smtClean="0"/>
          </a:p>
          <a:p>
            <a:pPr marL="0" indent="0">
              <a:buNone/>
            </a:pPr>
            <a:r>
              <a:rPr lang="en-GB" sz="2600" b="1" dirty="0" smtClean="0"/>
              <a:t>Methods</a:t>
            </a:r>
          </a:p>
          <a:p>
            <a:r>
              <a:rPr lang="en-GB" sz="2600" dirty="0" smtClean="0"/>
              <a:t>Document Reviews </a:t>
            </a:r>
          </a:p>
          <a:p>
            <a:r>
              <a:rPr lang="en-GB" sz="2600" dirty="0" smtClean="0"/>
              <a:t>Website reviews (of 9 JSNAs)</a:t>
            </a:r>
          </a:p>
          <a:p>
            <a:r>
              <a:rPr lang="en-GB" sz="2600" dirty="0" smtClean="0"/>
              <a:t>Interviews with Key participants</a:t>
            </a:r>
          </a:p>
          <a:p>
            <a:r>
              <a:rPr lang="en-GB" sz="2600" dirty="0" smtClean="0"/>
              <a:t>Participant Observation and Enquiry</a:t>
            </a:r>
          </a:p>
          <a:p>
            <a:endParaRPr lang="en-GB" dirty="0" smtClean="0"/>
          </a:p>
          <a:p>
            <a:endParaRPr lang="en-GB" dirty="0"/>
          </a:p>
        </p:txBody>
      </p:sp>
    </p:spTree>
    <p:extLst>
      <p:ext uri="{BB962C8B-B14F-4D97-AF65-F5344CB8AC3E}">
        <p14:creationId xmlns:p14="http://schemas.microsoft.com/office/powerpoint/2010/main" val="3747638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sz="3600" b="1" dirty="0" smtClean="0"/>
              <a:t>Key Sources</a:t>
            </a:r>
            <a:endParaRPr lang="en-GB" sz="3600" b="1" dirty="0"/>
          </a:p>
        </p:txBody>
      </p:sp>
      <p:sp>
        <p:nvSpPr>
          <p:cNvPr id="3" name="Content Placeholder 2"/>
          <p:cNvSpPr>
            <a:spLocks noGrp="1"/>
          </p:cNvSpPr>
          <p:nvPr>
            <p:ph idx="1"/>
          </p:nvPr>
        </p:nvSpPr>
        <p:spPr>
          <a:xfrm>
            <a:off x="457200" y="1196752"/>
            <a:ext cx="8229600" cy="5184576"/>
          </a:xfrm>
        </p:spPr>
        <p:txBody>
          <a:bodyPr>
            <a:normAutofit/>
          </a:bodyPr>
          <a:lstStyle/>
          <a:p>
            <a:endParaRPr lang="en-GB" sz="1200" dirty="0" smtClean="0"/>
          </a:p>
          <a:p>
            <a:r>
              <a:rPr lang="en-GB" sz="1600" dirty="0" smtClean="0"/>
              <a:t>Nottingham and Nottinghamshire PCT and Local Authority </a:t>
            </a:r>
            <a:r>
              <a:rPr lang="en-GB" sz="1600" b="1" dirty="0" smtClean="0"/>
              <a:t>websites</a:t>
            </a:r>
            <a:r>
              <a:rPr lang="en-GB" sz="1600" dirty="0" smtClean="0"/>
              <a:t> – minutes and agendas </a:t>
            </a:r>
          </a:p>
          <a:p>
            <a:endParaRPr lang="en-GB" sz="800" dirty="0"/>
          </a:p>
          <a:p>
            <a:r>
              <a:rPr lang="en-GB" sz="1600" b="1" dirty="0" smtClean="0"/>
              <a:t>Joint Strategic Needs Assessments </a:t>
            </a:r>
            <a:r>
              <a:rPr lang="en-GB" sz="1600" dirty="0" smtClean="0"/>
              <a:t>(JSNA) – </a:t>
            </a:r>
            <a:r>
              <a:rPr lang="en-GB" sz="1600" dirty="0"/>
              <a:t>Nottingham </a:t>
            </a:r>
            <a:r>
              <a:rPr lang="en-GB" sz="1600" dirty="0" smtClean="0"/>
              <a:t>and Nottinghamshire </a:t>
            </a:r>
            <a:r>
              <a:rPr lang="en-GB" sz="1600" dirty="0" smtClean="0">
                <a:hlinkClick r:id="rId2"/>
              </a:rPr>
              <a:t>http</a:t>
            </a:r>
            <a:r>
              <a:rPr lang="en-GB" sz="1600" dirty="0">
                <a:hlinkClick r:id="rId2"/>
              </a:rPr>
              <a:t>://</a:t>
            </a:r>
            <a:r>
              <a:rPr lang="en-GB" sz="1600" dirty="0" smtClean="0">
                <a:hlinkClick r:id="rId2"/>
              </a:rPr>
              <a:t>www.nottinghaminsight.org.uk/insight/jsna/jsna-home.aspx</a:t>
            </a:r>
            <a:r>
              <a:rPr lang="en-GB" sz="1600" dirty="0"/>
              <a:t> </a:t>
            </a:r>
            <a:r>
              <a:rPr lang="en-GB" sz="1600" dirty="0" smtClean="0"/>
              <a:t> </a:t>
            </a:r>
            <a:r>
              <a:rPr lang="en-GB" sz="1600" dirty="0" smtClean="0">
                <a:hlinkClick r:id="rId3"/>
              </a:rPr>
              <a:t>http</a:t>
            </a:r>
            <a:r>
              <a:rPr lang="en-GB" sz="1600" dirty="0">
                <a:hlinkClick r:id="rId3"/>
              </a:rPr>
              <a:t>://</a:t>
            </a:r>
            <a:r>
              <a:rPr lang="en-GB" sz="1600" dirty="0" smtClean="0">
                <a:hlinkClick r:id="rId3"/>
              </a:rPr>
              <a:t>cms.nottinghamshire.gov.uk/home/learningandwork/childrenstrust/jointstrategicneedsassessment.htm</a:t>
            </a:r>
            <a:r>
              <a:rPr lang="en-GB" sz="1600" dirty="0" smtClean="0"/>
              <a:t> </a:t>
            </a:r>
          </a:p>
          <a:p>
            <a:endParaRPr lang="en-GB" sz="1000" dirty="0" smtClean="0"/>
          </a:p>
          <a:p>
            <a:r>
              <a:rPr lang="en-GB" sz="1600" b="1" dirty="0" smtClean="0"/>
              <a:t>Inspection </a:t>
            </a:r>
            <a:r>
              <a:rPr lang="en-GB" sz="1600" b="1" dirty="0"/>
              <a:t>reports </a:t>
            </a:r>
            <a:r>
              <a:rPr lang="en-GB" sz="1600" dirty="0"/>
              <a:t>(both service and corporate) under BV, CPA, CAA, S4BH, WCC and CCG and authorisation - from Audit Commission, CSCI, Healthcare Commission Monitor and CQC </a:t>
            </a:r>
            <a:endParaRPr lang="en-GB" sz="1600" dirty="0" smtClean="0"/>
          </a:p>
          <a:p>
            <a:endParaRPr lang="en-GB" sz="1000" dirty="0"/>
          </a:p>
          <a:p>
            <a:r>
              <a:rPr lang="en-GB" sz="1600" b="1" dirty="0" smtClean="0"/>
              <a:t>LAA </a:t>
            </a:r>
            <a:r>
              <a:rPr lang="en-GB" sz="1600" b="1" dirty="0"/>
              <a:t>tracker </a:t>
            </a:r>
            <a:r>
              <a:rPr lang="en-GB" sz="1600" dirty="0"/>
              <a:t>and refresh tracker </a:t>
            </a:r>
            <a:r>
              <a:rPr lang="en-GB" sz="1600" dirty="0" smtClean="0">
                <a:hlinkClick r:id="rId4"/>
              </a:rPr>
              <a:t>www.idea.gov.uk/idk/aio/10958567</a:t>
            </a:r>
            <a:endParaRPr lang="en-GB" sz="1600" dirty="0" smtClean="0"/>
          </a:p>
          <a:p>
            <a:endParaRPr lang="en-GB" sz="1000" dirty="0" smtClean="0"/>
          </a:p>
          <a:p>
            <a:r>
              <a:rPr lang="en-GB" sz="1600" dirty="0" smtClean="0"/>
              <a:t>Local </a:t>
            </a:r>
            <a:r>
              <a:rPr lang="en-GB" sz="1600" dirty="0"/>
              <a:t>Government Improvement and Development (2012) </a:t>
            </a:r>
            <a:r>
              <a:rPr lang="en-GB" sz="1600" dirty="0" smtClean="0"/>
              <a:t>– </a:t>
            </a:r>
            <a:r>
              <a:rPr lang="en-GB" sz="1600" b="1" dirty="0"/>
              <a:t>Health and Wellbeing Board Information Resource </a:t>
            </a:r>
            <a:r>
              <a:rPr lang="en-GB" sz="1600" dirty="0" smtClean="0">
                <a:hlinkClick r:id="rId5"/>
              </a:rPr>
              <a:t>http</a:t>
            </a:r>
            <a:r>
              <a:rPr lang="en-GB" sz="1600" dirty="0">
                <a:hlinkClick r:id="rId5"/>
              </a:rPr>
              <a:t>://www.idea.gov.uk/idk/aio/34122289</a:t>
            </a:r>
            <a:r>
              <a:rPr lang="en-GB" sz="1600" dirty="0"/>
              <a:t> </a:t>
            </a:r>
            <a:endParaRPr lang="en-GB" sz="1600" dirty="0" smtClean="0"/>
          </a:p>
          <a:p>
            <a:endParaRPr lang="en-GB" sz="1000" dirty="0"/>
          </a:p>
          <a:p>
            <a:r>
              <a:rPr lang="en-GB" sz="1600" b="1" dirty="0" smtClean="0"/>
              <a:t>NHS Confederation </a:t>
            </a:r>
            <a:r>
              <a:rPr lang="en-GB" sz="1600" b="1" dirty="0"/>
              <a:t>Briefings </a:t>
            </a:r>
            <a:r>
              <a:rPr lang="en-GB" sz="1600" dirty="0"/>
              <a:t>particularly The JSNA </a:t>
            </a:r>
            <a:r>
              <a:rPr lang="en-GB" sz="1600" dirty="0" smtClean="0"/>
              <a:t>Operating </a:t>
            </a:r>
            <a:r>
              <a:rPr lang="en-GB" sz="1600" dirty="0"/>
              <a:t>Principles for HWB </a:t>
            </a:r>
            <a:r>
              <a:rPr lang="en-GB" sz="1600" dirty="0" smtClean="0"/>
              <a:t>and From </a:t>
            </a:r>
            <a:r>
              <a:rPr lang="en-GB" sz="1600" dirty="0"/>
              <a:t>illness to wellness (Oct 2011  issue </a:t>
            </a:r>
            <a:r>
              <a:rPr lang="en-GB" sz="1600" dirty="0" smtClean="0"/>
              <a:t>224) </a:t>
            </a:r>
            <a:r>
              <a:rPr lang="en-GB" sz="1600" dirty="0" smtClean="0">
                <a:hlinkClick r:id="rId6"/>
              </a:rPr>
              <a:t>http</a:t>
            </a:r>
            <a:r>
              <a:rPr lang="en-GB" sz="1600" dirty="0">
                <a:hlinkClick r:id="rId6"/>
              </a:rPr>
              <a:t>://</a:t>
            </a:r>
            <a:r>
              <a:rPr lang="en-GB" sz="1600" dirty="0" smtClean="0">
                <a:hlinkClick r:id="rId6"/>
              </a:rPr>
              <a:t>www.nhsconfed.org/Publications/briefings/Pages/Briefings.aspx</a:t>
            </a:r>
            <a:endParaRPr lang="en-GB" sz="1600" dirty="0"/>
          </a:p>
        </p:txBody>
      </p:sp>
    </p:spTree>
    <p:extLst>
      <p:ext uri="{BB962C8B-B14F-4D97-AF65-F5344CB8AC3E}">
        <p14:creationId xmlns:p14="http://schemas.microsoft.com/office/powerpoint/2010/main" val="2029695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Why Nottingham and Nottinghamshire?</a:t>
            </a:r>
            <a:endParaRPr lang="en-GB" sz="3600" b="1" dirty="0"/>
          </a:p>
        </p:txBody>
      </p:sp>
      <p:sp>
        <p:nvSpPr>
          <p:cNvPr id="3" name="Content Placeholder 2"/>
          <p:cNvSpPr>
            <a:spLocks noGrp="1"/>
          </p:cNvSpPr>
          <p:nvPr>
            <p:ph idx="1"/>
          </p:nvPr>
        </p:nvSpPr>
        <p:spPr>
          <a:xfrm>
            <a:off x="457200" y="1556792"/>
            <a:ext cx="8229600" cy="4569371"/>
          </a:xfrm>
        </p:spPr>
        <p:txBody>
          <a:bodyPr>
            <a:normAutofit fontScale="55000" lnSpcReduction="20000"/>
          </a:bodyPr>
          <a:lstStyle/>
          <a:p>
            <a:r>
              <a:rPr lang="en-GB" b="1" dirty="0" smtClean="0"/>
              <a:t>Access</a:t>
            </a:r>
            <a:r>
              <a:rPr lang="en-GB" dirty="0" smtClean="0"/>
              <a:t> to documentation and key stakeholders</a:t>
            </a:r>
          </a:p>
          <a:p>
            <a:endParaRPr lang="en-GB" sz="1400" dirty="0" smtClean="0"/>
          </a:p>
          <a:p>
            <a:r>
              <a:rPr lang="en-GB" b="1" dirty="0" smtClean="0"/>
              <a:t>Representative? - </a:t>
            </a:r>
            <a:r>
              <a:rPr lang="en-GB" dirty="0" smtClean="0"/>
              <a:t>No but  a “core city” and a two tier Local Government area</a:t>
            </a:r>
          </a:p>
          <a:p>
            <a:endParaRPr lang="en-GB" sz="1000" dirty="0" smtClean="0"/>
          </a:p>
          <a:p>
            <a:r>
              <a:rPr lang="en-GB" b="1" dirty="0" smtClean="0"/>
              <a:t>Potential </a:t>
            </a:r>
            <a:r>
              <a:rPr lang="en-GB" dirty="0" smtClean="0"/>
              <a:t>- Recognised within health community for good practise and innovation - they have both received numerous recent awards e.g. BMJ Clinical Commissioning </a:t>
            </a:r>
            <a:r>
              <a:rPr lang="en-GB" dirty="0"/>
              <a:t>G</a:t>
            </a:r>
            <a:r>
              <a:rPr lang="en-GB" dirty="0" smtClean="0"/>
              <a:t>roup of the </a:t>
            </a:r>
            <a:r>
              <a:rPr lang="en-GB" dirty="0"/>
              <a:t>Y</a:t>
            </a:r>
            <a:r>
              <a:rPr lang="en-GB" dirty="0" smtClean="0"/>
              <a:t>ear 2011 - JSNA Good Practise. </a:t>
            </a:r>
            <a:r>
              <a:rPr lang="en-GB" dirty="0"/>
              <a:t>E</a:t>
            </a:r>
            <a:r>
              <a:rPr lang="en-GB" dirty="0" smtClean="0"/>
              <a:t>arly Intervention Nottingham Declaration on Sustainable Development</a:t>
            </a:r>
          </a:p>
          <a:p>
            <a:endParaRPr lang="en-GB" sz="1800" dirty="0" smtClean="0"/>
          </a:p>
          <a:p>
            <a:r>
              <a:rPr lang="en-GB" b="1" dirty="0" smtClean="0"/>
              <a:t>Active national involvement </a:t>
            </a:r>
            <a:r>
              <a:rPr lang="en-GB" dirty="0" smtClean="0"/>
              <a:t>- Their respective Directors </a:t>
            </a:r>
            <a:r>
              <a:rPr lang="en-GB" dirty="0"/>
              <a:t>of Public Health </a:t>
            </a:r>
            <a:r>
              <a:rPr lang="en-GB" dirty="0" smtClean="0"/>
              <a:t>had been actively involved </a:t>
            </a:r>
            <a:r>
              <a:rPr lang="en-GB" dirty="0"/>
              <a:t>in </a:t>
            </a:r>
            <a:r>
              <a:rPr lang="en-GB" dirty="0" smtClean="0"/>
              <a:t>developing the national public health agenda.</a:t>
            </a:r>
          </a:p>
          <a:p>
            <a:endParaRPr lang="en-GB" sz="2100" dirty="0" smtClean="0"/>
          </a:p>
          <a:p>
            <a:r>
              <a:rPr lang="en-GB" b="1" dirty="0"/>
              <a:t>Challenging environments </a:t>
            </a:r>
            <a:r>
              <a:rPr lang="en-GB" dirty="0"/>
              <a:t>- Both “receiving” local authorities had particularly challenging Local Government Finance Settlements</a:t>
            </a:r>
          </a:p>
          <a:p>
            <a:endParaRPr lang="en-GB" sz="2100" dirty="0" smtClean="0"/>
          </a:p>
          <a:p>
            <a:pPr lvl="0"/>
            <a:r>
              <a:rPr lang="en-GB" sz="3300" b="1" dirty="0">
                <a:solidFill>
                  <a:prstClr val="black"/>
                </a:solidFill>
              </a:rPr>
              <a:t>Key Stakeholders </a:t>
            </a:r>
            <a:r>
              <a:rPr lang="en-GB" sz="3300" dirty="0">
                <a:solidFill>
                  <a:prstClr val="black"/>
                </a:solidFill>
              </a:rPr>
              <a:t>-HUHT is 4</a:t>
            </a:r>
            <a:r>
              <a:rPr lang="en-GB" sz="3300" baseline="30000" dirty="0">
                <a:solidFill>
                  <a:prstClr val="black"/>
                </a:solidFill>
              </a:rPr>
              <a:t>th</a:t>
            </a:r>
            <a:r>
              <a:rPr lang="en-GB" sz="3300" dirty="0">
                <a:solidFill>
                  <a:prstClr val="black"/>
                </a:solidFill>
              </a:rPr>
              <a:t> largest Acute Trust in the country and Nottinghamshire Healthcare Trust is one of only 3 all-service mental health trusts. </a:t>
            </a:r>
            <a:endParaRPr lang="en-GB" dirty="0"/>
          </a:p>
          <a:p>
            <a:endParaRPr lang="en-GB" sz="1400" dirty="0" smtClean="0"/>
          </a:p>
          <a:p>
            <a:r>
              <a:rPr lang="en-GB" dirty="0" smtClean="0"/>
              <a:t>More informally there is a high profile link with </a:t>
            </a:r>
            <a:r>
              <a:rPr lang="en-GB" b="1" dirty="0" smtClean="0"/>
              <a:t>Sir David Nicholson </a:t>
            </a:r>
            <a:r>
              <a:rPr lang="en-GB" dirty="0" smtClean="0"/>
              <a:t>CEO of NHS and with the cross party “</a:t>
            </a:r>
            <a:r>
              <a:rPr lang="en-GB" b="1" dirty="0"/>
              <a:t>E</a:t>
            </a:r>
            <a:r>
              <a:rPr lang="en-GB" b="1" dirty="0" smtClean="0"/>
              <a:t>arly Intervention</a:t>
            </a:r>
            <a:r>
              <a:rPr lang="en-GB" dirty="0" smtClean="0"/>
              <a:t>” agenda of Graham Allen and Ian Duncan Smith</a:t>
            </a:r>
            <a:endParaRPr lang="en-GB" dirty="0"/>
          </a:p>
        </p:txBody>
      </p:sp>
    </p:spTree>
    <p:extLst>
      <p:ext uri="{BB962C8B-B14F-4D97-AF65-F5344CB8AC3E}">
        <p14:creationId xmlns:p14="http://schemas.microsoft.com/office/powerpoint/2010/main" val="1954579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smtClean="0"/>
              <a:t>Culture and Sport targets in LAAs</a:t>
            </a:r>
            <a:br>
              <a:rPr lang="en-GB" sz="3600" b="1" dirty="0" smtClean="0"/>
            </a:br>
            <a:r>
              <a:rPr lang="en-GB" sz="3600" b="1" dirty="0" smtClean="0"/>
              <a:t>Was 82 out of 149 a success? </a:t>
            </a:r>
            <a:endParaRPr lang="en-GB" sz="3600" b="1"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132856"/>
            <a:ext cx="7416824" cy="2816327"/>
          </a:xfrm>
          <a:prstGeom prst="rect">
            <a:avLst/>
          </a:prstGeom>
          <a:noFill/>
          <a:ln>
            <a:noFill/>
          </a:ln>
        </p:spPr>
      </p:pic>
    </p:spTree>
    <p:extLst>
      <p:ext uri="{BB962C8B-B14F-4D97-AF65-F5344CB8AC3E}">
        <p14:creationId xmlns:p14="http://schemas.microsoft.com/office/powerpoint/2010/main" val="4008685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Autofit/>
          </a:bodyPr>
          <a:lstStyle/>
          <a:p>
            <a:r>
              <a:rPr lang="en-GB" sz="3600" b="1" dirty="0" smtClean="0"/>
              <a:t>Culture &amp; Sport and Adult Care contributing to each others improvement</a:t>
            </a:r>
            <a:endParaRPr lang="en-GB" sz="3600" b="1"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23729" y="1556792"/>
            <a:ext cx="4968552" cy="4680520"/>
          </a:xfrm>
          <a:prstGeom prst="rect">
            <a:avLst/>
          </a:prstGeom>
          <a:noFill/>
          <a:ln>
            <a:noFill/>
          </a:ln>
        </p:spPr>
      </p:pic>
    </p:spTree>
    <p:extLst>
      <p:ext uri="{BB962C8B-B14F-4D97-AF65-F5344CB8AC3E}">
        <p14:creationId xmlns:p14="http://schemas.microsoft.com/office/powerpoint/2010/main" val="608895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Case Study 1: Nottingham City</a:t>
            </a:r>
            <a:endParaRPr lang="en-GB" sz="3600" b="1" dirty="0"/>
          </a:p>
        </p:txBody>
      </p:sp>
      <p:sp>
        <p:nvSpPr>
          <p:cNvPr id="3" name="Content Placeholder 2"/>
          <p:cNvSpPr>
            <a:spLocks noGrp="1"/>
          </p:cNvSpPr>
          <p:nvPr>
            <p:ph idx="1"/>
          </p:nvPr>
        </p:nvSpPr>
        <p:spPr>
          <a:xfrm>
            <a:off x="457200" y="1268760"/>
            <a:ext cx="8229600" cy="5112568"/>
          </a:xfrm>
        </p:spPr>
        <p:txBody>
          <a:bodyPr>
            <a:normAutofit lnSpcReduction="10000"/>
          </a:bodyPr>
          <a:lstStyle/>
          <a:p>
            <a:r>
              <a:rPr lang="en-GB" sz="1900" b="1" dirty="0" smtClean="0"/>
              <a:t>Political</a:t>
            </a:r>
            <a:r>
              <a:rPr lang="en-GB" sz="1900" dirty="0" smtClean="0"/>
              <a:t> (and theoretical) position was opposition to the agenda (Labour control) and to the establishment of HWBs? – but a realistic and pragmatic position in practise. CEO champions and chairs Public Health Transitions Oversight Group and DPH will report direct to CEO</a:t>
            </a:r>
          </a:p>
          <a:p>
            <a:endParaRPr lang="en-GB" sz="1100" dirty="0" smtClean="0"/>
          </a:p>
          <a:p>
            <a:r>
              <a:rPr lang="en-GB" sz="1900" b="1" dirty="0" smtClean="0"/>
              <a:t>Policy</a:t>
            </a:r>
            <a:r>
              <a:rPr lang="en-GB" sz="1900" dirty="0" smtClean="0"/>
              <a:t> - Reducing Health Inequalities was the key objective for PCT under LAA with NI8 and targets in all versions of LAA indicating a key role for Physical </a:t>
            </a:r>
            <a:r>
              <a:rPr lang="en-GB" sz="1900" dirty="0"/>
              <a:t>Activity and </a:t>
            </a:r>
            <a:r>
              <a:rPr lang="en-GB" sz="1900" dirty="0" smtClean="0"/>
              <a:t>a specific section on Physical Activity regularly updated. </a:t>
            </a:r>
            <a:r>
              <a:rPr lang="en-GB" sz="1700" dirty="0">
                <a:hlinkClick r:id="rId2"/>
              </a:rPr>
              <a:t>http://</a:t>
            </a:r>
            <a:r>
              <a:rPr lang="en-GB" sz="1700" dirty="0" smtClean="0">
                <a:hlinkClick r:id="rId2"/>
              </a:rPr>
              <a:t>www.nottinghaminsight.org.uk/insight/jsna/adults/jsna-physical-activity.aspx</a:t>
            </a:r>
            <a:r>
              <a:rPr lang="en-GB" sz="1700" dirty="0" smtClean="0"/>
              <a:t> </a:t>
            </a:r>
          </a:p>
          <a:p>
            <a:endParaRPr lang="en-GB" sz="1100" dirty="0" smtClean="0"/>
          </a:p>
          <a:p>
            <a:r>
              <a:rPr lang="en-GB" sz="1900" b="1" dirty="0" smtClean="0"/>
              <a:t>Resources</a:t>
            </a:r>
            <a:r>
              <a:rPr lang="en-GB" sz="1900" dirty="0" smtClean="0"/>
              <a:t> – historically Public Health has been well resourced and prioritised - The 'Decade </a:t>
            </a:r>
            <a:r>
              <a:rPr lang="en-GB" sz="1900" dirty="0"/>
              <a:t>of Better Health' </a:t>
            </a:r>
            <a:r>
              <a:rPr lang="en-GB" sz="1900" dirty="0" smtClean="0"/>
              <a:t>– launched 2010 is an </a:t>
            </a:r>
            <a:r>
              <a:rPr lang="en-GB" sz="1900" dirty="0"/>
              <a:t>innovative long-term campaign (backed by NHS Nottingham City and Nottingham City Council) to make Nottingham a healthier and happier </a:t>
            </a:r>
            <a:r>
              <a:rPr lang="en-GB" sz="1900" dirty="0" smtClean="0"/>
              <a:t>city and linked to Nottingham Plan to 2020 </a:t>
            </a:r>
            <a:r>
              <a:rPr lang="en-GB" sz="1700" dirty="0" smtClean="0">
                <a:hlinkClick r:id="rId3"/>
              </a:rPr>
              <a:t>http</a:t>
            </a:r>
            <a:r>
              <a:rPr lang="en-GB" sz="1700" dirty="0">
                <a:hlinkClick r:id="rId3"/>
              </a:rPr>
              <a:t>://</a:t>
            </a:r>
            <a:r>
              <a:rPr lang="en-GB" sz="1700" dirty="0" smtClean="0">
                <a:hlinkClick r:id="rId3"/>
              </a:rPr>
              <a:t>www.nottinghamcity.gov.uk/decadeofbetterhealth/index.aspx?articleid=13246</a:t>
            </a:r>
            <a:r>
              <a:rPr lang="en-GB" sz="1700" dirty="0" smtClean="0"/>
              <a:t> </a:t>
            </a:r>
          </a:p>
          <a:p>
            <a:endParaRPr lang="en-GB" sz="1100" dirty="0" smtClean="0"/>
          </a:p>
          <a:p>
            <a:r>
              <a:rPr lang="en-GB" sz="1900" b="1" dirty="0" smtClean="0"/>
              <a:t>Collaborative working </a:t>
            </a:r>
            <a:r>
              <a:rPr lang="en-GB" sz="1900" dirty="0" smtClean="0"/>
              <a:t>- Finances and transference of resources - significant loss of human resources but surprisingly little conflict over budgetary transfer</a:t>
            </a:r>
          </a:p>
          <a:p>
            <a:pPr marL="0" indent="0">
              <a:buNone/>
            </a:pPr>
            <a:endParaRPr lang="en-GB" sz="2000" dirty="0" smtClean="0"/>
          </a:p>
          <a:p>
            <a:endParaRPr lang="en-GB" sz="2000" dirty="0"/>
          </a:p>
        </p:txBody>
      </p:sp>
    </p:spTree>
    <p:extLst>
      <p:ext uri="{BB962C8B-B14F-4D97-AF65-F5344CB8AC3E}">
        <p14:creationId xmlns:p14="http://schemas.microsoft.com/office/powerpoint/2010/main" val="322386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Case Study 2 Nottinghamshire</a:t>
            </a:r>
            <a:endParaRPr lang="en-GB" sz="3600" b="1" dirty="0"/>
          </a:p>
        </p:txBody>
      </p:sp>
      <p:sp>
        <p:nvSpPr>
          <p:cNvPr id="3" name="Content Placeholder 2"/>
          <p:cNvSpPr>
            <a:spLocks noGrp="1"/>
          </p:cNvSpPr>
          <p:nvPr>
            <p:ph idx="1"/>
          </p:nvPr>
        </p:nvSpPr>
        <p:spPr/>
        <p:txBody>
          <a:bodyPr>
            <a:normAutofit fontScale="70000" lnSpcReduction="20000"/>
          </a:bodyPr>
          <a:lstStyle/>
          <a:p>
            <a:r>
              <a:rPr lang="en-GB" sz="2900" b="1" dirty="0" smtClean="0"/>
              <a:t>Political</a:t>
            </a:r>
            <a:r>
              <a:rPr lang="en-GB" sz="2900" dirty="0" smtClean="0"/>
              <a:t> position was active and enthusiastic support to the new agenda and to establishing HWBs (Conservative Control) Deputy CEO on PCT Board and Council Leader Chairs HWB and DPH will report direct to CEO</a:t>
            </a:r>
          </a:p>
          <a:p>
            <a:endParaRPr lang="en-GB" sz="1400" dirty="0" smtClean="0"/>
          </a:p>
          <a:p>
            <a:r>
              <a:rPr lang="en-GB" sz="2900" b="1" dirty="0" smtClean="0"/>
              <a:t>Policy</a:t>
            </a:r>
            <a:r>
              <a:rPr lang="en-GB" sz="2900" dirty="0" smtClean="0"/>
              <a:t> - Reducing variations in Health was a key objective for PCT under LAA with NI8 and targets in all versions of LAA indicating a key role for Physical Activity and a specific section on Physical Activity is now in all 3 sections of the JSNA. </a:t>
            </a:r>
            <a:r>
              <a:rPr lang="en-GB" sz="1900" dirty="0" smtClean="0">
                <a:hlinkClick r:id="rId2"/>
              </a:rPr>
              <a:t>http://www.nottinghamshire.gov.uk/thecouncil/plans/strategydevelopment/joint-strategic-needs-assessment/?tab=1&amp;uniqueid=tabs_esctl_6085024_CurrentTab</a:t>
            </a:r>
            <a:r>
              <a:rPr lang="en-GB" sz="1900" dirty="0" smtClean="0"/>
              <a:t> </a:t>
            </a:r>
          </a:p>
          <a:p>
            <a:endParaRPr lang="en-GB" sz="1400" dirty="0" smtClean="0"/>
          </a:p>
          <a:p>
            <a:r>
              <a:rPr lang="en-GB" sz="2900" b="1" dirty="0"/>
              <a:t>Resources</a:t>
            </a:r>
            <a:r>
              <a:rPr lang="en-GB" sz="2900" dirty="0"/>
              <a:t> – historically Public Health not as well resourced and prioritised as the city but compares favourably to regional and national averages</a:t>
            </a:r>
          </a:p>
          <a:p>
            <a:endParaRPr lang="en-GB" sz="1400" b="1" dirty="0" smtClean="0"/>
          </a:p>
          <a:p>
            <a:r>
              <a:rPr lang="en-GB" sz="2900" b="1" dirty="0" smtClean="0"/>
              <a:t>Collaborative </a:t>
            </a:r>
            <a:r>
              <a:rPr lang="en-GB" sz="2900" b="1" dirty="0"/>
              <a:t>working </a:t>
            </a:r>
            <a:r>
              <a:rPr lang="en-GB" sz="2900" dirty="0"/>
              <a:t>- Finances and transference of resources - significant loss of human resources but </a:t>
            </a:r>
            <a:r>
              <a:rPr lang="en-GB" sz="2900" dirty="0" smtClean="0"/>
              <a:t>again surprisingly </a:t>
            </a:r>
            <a:r>
              <a:rPr lang="en-GB" sz="2900" dirty="0"/>
              <a:t>little conflict over budgetary transfer</a:t>
            </a:r>
          </a:p>
          <a:p>
            <a:endParaRPr lang="en-GB" sz="1900" dirty="0" smtClean="0"/>
          </a:p>
          <a:p>
            <a:endParaRPr lang="en-GB" dirty="0" smtClean="0"/>
          </a:p>
          <a:p>
            <a:endParaRPr lang="en-GB" dirty="0"/>
          </a:p>
        </p:txBody>
      </p:sp>
    </p:spTree>
    <p:extLst>
      <p:ext uri="{BB962C8B-B14F-4D97-AF65-F5344CB8AC3E}">
        <p14:creationId xmlns:p14="http://schemas.microsoft.com/office/powerpoint/2010/main" val="664063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600" b="1" dirty="0"/>
              <a:t>F</a:t>
            </a:r>
            <a:r>
              <a:rPr lang="en-GB" sz="3600" b="1" dirty="0" smtClean="0"/>
              <a:t>indings</a:t>
            </a:r>
            <a:endParaRPr lang="en-GB" sz="3600" b="1" dirty="0"/>
          </a:p>
        </p:txBody>
      </p:sp>
      <p:sp>
        <p:nvSpPr>
          <p:cNvPr id="3" name="Content Placeholder 2"/>
          <p:cNvSpPr>
            <a:spLocks noGrp="1"/>
          </p:cNvSpPr>
          <p:nvPr>
            <p:ph idx="1"/>
          </p:nvPr>
        </p:nvSpPr>
        <p:spPr>
          <a:xfrm>
            <a:off x="457200" y="1340768"/>
            <a:ext cx="8291264" cy="5400600"/>
          </a:xfrm>
        </p:spPr>
        <p:txBody>
          <a:bodyPr>
            <a:normAutofit fontScale="77500" lnSpcReduction="20000"/>
          </a:bodyPr>
          <a:lstStyle/>
          <a:p>
            <a:r>
              <a:rPr lang="en-GB" dirty="0" smtClean="0"/>
              <a:t>Both were “</a:t>
            </a:r>
            <a:r>
              <a:rPr lang="en-GB" b="1" dirty="0" smtClean="0"/>
              <a:t>Building </a:t>
            </a:r>
            <a:r>
              <a:rPr lang="en-GB" b="1" dirty="0"/>
              <a:t>not </a:t>
            </a:r>
            <a:r>
              <a:rPr lang="en-GB" b="1" dirty="0" smtClean="0"/>
              <a:t>Re-inventing</a:t>
            </a:r>
            <a:r>
              <a:rPr lang="en-GB" dirty="0" smtClean="0"/>
              <a:t>”, complimenting their early adoption of the need for action.</a:t>
            </a:r>
          </a:p>
          <a:p>
            <a:pPr marL="0" indent="0">
              <a:buNone/>
            </a:pPr>
            <a:endParaRPr lang="en-GB" sz="1600" dirty="0" smtClean="0"/>
          </a:p>
          <a:p>
            <a:r>
              <a:rPr lang="en-GB" b="1" dirty="0" smtClean="0"/>
              <a:t>Built upon strong relationships </a:t>
            </a:r>
            <a:r>
              <a:rPr lang="en-GB" dirty="0" smtClean="0"/>
              <a:t>developed between PCTs and LAs in previous LSPs with </a:t>
            </a:r>
            <a:r>
              <a:rPr lang="en-GB" b="1" dirty="0" smtClean="0"/>
              <a:t>robust challenge and scrutiny </a:t>
            </a:r>
            <a:r>
              <a:rPr lang="en-GB" dirty="0" smtClean="0"/>
              <a:t>(accountability) allied to mutual respect and individual and collective acceptance of responsibility.</a:t>
            </a:r>
          </a:p>
          <a:p>
            <a:endParaRPr lang="en-GB" sz="1600" dirty="0" smtClean="0"/>
          </a:p>
          <a:p>
            <a:r>
              <a:rPr lang="en-GB" dirty="0" smtClean="0"/>
              <a:t>Committed to re-iterative, web based, detailed, substantial and growing </a:t>
            </a:r>
            <a:r>
              <a:rPr lang="en-GB" b="1" dirty="0" smtClean="0"/>
              <a:t>evidence bases </a:t>
            </a:r>
            <a:r>
              <a:rPr lang="en-GB" dirty="0" smtClean="0"/>
              <a:t>built around the </a:t>
            </a:r>
            <a:r>
              <a:rPr lang="en-GB" dirty="0"/>
              <a:t>JSNAs </a:t>
            </a:r>
            <a:r>
              <a:rPr lang="en-GB" dirty="0" smtClean="0"/>
              <a:t>but with </a:t>
            </a:r>
            <a:r>
              <a:rPr lang="en-GB" dirty="0"/>
              <a:t>open </a:t>
            </a:r>
            <a:r>
              <a:rPr lang="en-GB" dirty="0" smtClean="0"/>
              <a:t>access and multi-agency “ownership”.</a:t>
            </a:r>
          </a:p>
          <a:p>
            <a:endParaRPr lang="en-GB" sz="1600" dirty="0" smtClean="0"/>
          </a:p>
          <a:p>
            <a:r>
              <a:rPr lang="en-GB" dirty="0" smtClean="0"/>
              <a:t>Both areas had historically strong recognition and commitment to acknowledging and addressing the </a:t>
            </a:r>
            <a:r>
              <a:rPr lang="en-GB" b="1" dirty="0" smtClean="0"/>
              <a:t>wider determinants of health</a:t>
            </a:r>
            <a:r>
              <a:rPr lang="en-GB" dirty="0" smtClean="0"/>
              <a:t>, and have been particularly strong mutual collaborators since the two PCTs were “clustered” with one Board and one Executive team.</a:t>
            </a:r>
          </a:p>
          <a:p>
            <a:endParaRPr lang="en-GB" sz="1600" dirty="0" smtClean="0"/>
          </a:p>
          <a:p>
            <a:endParaRPr lang="en-GB" dirty="0" smtClean="0"/>
          </a:p>
        </p:txBody>
      </p:sp>
    </p:spTree>
    <p:extLst>
      <p:ext uri="{BB962C8B-B14F-4D97-AF65-F5344CB8AC3E}">
        <p14:creationId xmlns:p14="http://schemas.microsoft.com/office/powerpoint/2010/main" val="3261835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Findings (</a:t>
            </a:r>
            <a:r>
              <a:rPr lang="en-GB" b="1" dirty="0" err="1" smtClean="0"/>
              <a:t>cont</a:t>
            </a:r>
            <a:r>
              <a:rPr lang="en-GB" b="1" dirty="0" smtClean="0"/>
              <a:t>)</a:t>
            </a:r>
            <a:endParaRPr lang="en-GB" dirty="0"/>
          </a:p>
        </p:txBody>
      </p:sp>
      <p:sp>
        <p:nvSpPr>
          <p:cNvPr id="3" name="Content Placeholder 2"/>
          <p:cNvSpPr>
            <a:spLocks noGrp="1"/>
          </p:cNvSpPr>
          <p:nvPr>
            <p:ph idx="1"/>
          </p:nvPr>
        </p:nvSpPr>
        <p:spPr>
          <a:xfrm>
            <a:off x="457200" y="1600200"/>
            <a:ext cx="8229600" cy="4781128"/>
          </a:xfrm>
        </p:spPr>
        <p:txBody>
          <a:bodyPr>
            <a:normAutofit fontScale="55000" lnSpcReduction="20000"/>
          </a:bodyPr>
          <a:lstStyle/>
          <a:p>
            <a:r>
              <a:rPr lang="en-GB" sz="3800" dirty="0"/>
              <a:t>The </a:t>
            </a:r>
            <a:r>
              <a:rPr lang="en-GB" sz="3800" b="1" dirty="0"/>
              <a:t>contribution of Sport and Physical Activity was recognised</a:t>
            </a:r>
            <a:r>
              <a:rPr lang="en-GB" sz="3800" dirty="0"/>
              <a:t> in the LAA and the JSNAs from their inception, and </a:t>
            </a:r>
            <a:r>
              <a:rPr lang="en-GB" sz="3800" dirty="0" smtClean="0"/>
              <a:t>have generally maintained a </a:t>
            </a:r>
            <a:r>
              <a:rPr lang="en-GB" sz="3800" dirty="0"/>
              <a:t>high </a:t>
            </a:r>
            <a:r>
              <a:rPr lang="en-GB" sz="3800" dirty="0" smtClean="0"/>
              <a:t>profile relative to other areas of the country.</a:t>
            </a:r>
            <a:endParaRPr lang="en-GB" sz="3800" dirty="0"/>
          </a:p>
          <a:p>
            <a:endParaRPr lang="en-GB" sz="1800" dirty="0"/>
          </a:p>
          <a:p>
            <a:r>
              <a:rPr lang="en-GB" sz="3800" b="1" dirty="0"/>
              <a:t>Leadership</a:t>
            </a:r>
            <a:r>
              <a:rPr lang="en-GB" sz="3800" dirty="0"/>
              <a:t> - Health and Wellbeing Boards are a high political priority – both for the councils, for the PCTs and for key health stakeholders </a:t>
            </a:r>
            <a:r>
              <a:rPr lang="en-GB" sz="3800" dirty="0" err="1"/>
              <a:t>e.g</a:t>
            </a:r>
            <a:r>
              <a:rPr lang="en-GB" sz="3800" dirty="0"/>
              <a:t> </a:t>
            </a:r>
            <a:r>
              <a:rPr lang="en-GB" sz="3800" dirty="0" smtClean="0"/>
              <a:t>Nottingham Universities Hospital Trust.</a:t>
            </a:r>
            <a:endParaRPr lang="en-GB" sz="3800" dirty="0"/>
          </a:p>
          <a:p>
            <a:endParaRPr lang="en-GB" sz="1600" dirty="0"/>
          </a:p>
          <a:p>
            <a:r>
              <a:rPr lang="en-GB" sz="3800" b="1" dirty="0"/>
              <a:t>Scrutiny</a:t>
            </a:r>
            <a:r>
              <a:rPr lang="en-GB" sz="3800" dirty="0"/>
              <a:t> – Overlapping and reinforcing internal scrutiny arrangements which are working well (although </a:t>
            </a:r>
            <a:r>
              <a:rPr lang="en-GB" sz="3800" dirty="0" err="1"/>
              <a:t>LINks</a:t>
            </a:r>
            <a:r>
              <a:rPr lang="en-GB" sz="3800" dirty="0"/>
              <a:t> not prominent) and loss of external scrutiny driver following abolition of Audit Commission.   </a:t>
            </a:r>
          </a:p>
          <a:p>
            <a:endParaRPr lang="en-GB" sz="1600" dirty="0"/>
          </a:p>
          <a:p>
            <a:r>
              <a:rPr lang="en-GB" sz="3800" b="1" dirty="0"/>
              <a:t>Opportunities </a:t>
            </a:r>
            <a:r>
              <a:rPr lang="en-GB" sz="3800" b="1" dirty="0" smtClean="0"/>
              <a:t>have been </a:t>
            </a:r>
            <a:r>
              <a:rPr lang="en-GB" sz="3800" b="1" dirty="0"/>
              <a:t>missed </a:t>
            </a:r>
            <a:r>
              <a:rPr lang="en-GB" sz="3800" dirty="0" err="1" smtClean="0"/>
              <a:t>eg</a:t>
            </a:r>
            <a:r>
              <a:rPr lang="en-GB" sz="3800" dirty="0"/>
              <a:t>. </a:t>
            </a:r>
            <a:r>
              <a:rPr lang="en-GB" sz="3800" dirty="0" smtClean="0"/>
              <a:t> NHS Transformational budgets and projects , </a:t>
            </a:r>
            <a:r>
              <a:rPr lang="en-GB" sz="3800" dirty="0" err="1" smtClean="0"/>
              <a:t>eg</a:t>
            </a:r>
            <a:r>
              <a:rPr lang="en-GB" sz="3800" dirty="0" smtClean="0"/>
              <a:t> the health Innovation and education Cluster (HIEC )– </a:t>
            </a:r>
            <a:r>
              <a:rPr lang="en-GB" sz="3800" dirty="0"/>
              <a:t>1 of 24 projects over 3 years was </a:t>
            </a:r>
            <a:r>
              <a:rPr lang="en-GB" sz="3800" dirty="0" smtClean="0"/>
              <a:t>based on physical activity and that was in the final round. </a:t>
            </a:r>
            <a:endParaRPr lang="en-GB" sz="3800" dirty="0"/>
          </a:p>
        </p:txBody>
      </p:sp>
    </p:spTree>
    <p:extLst>
      <p:ext uri="{BB962C8B-B14F-4D97-AF65-F5344CB8AC3E}">
        <p14:creationId xmlns:p14="http://schemas.microsoft.com/office/powerpoint/2010/main" val="131781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426170"/>
          </a:xfrm>
        </p:spPr>
        <p:txBody>
          <a:bodyPr>
            <a:normAutofit/>
          </a:bodyPr>
          <a:lstStyle/>
          <a:p>
            <a:r>
              <a:rPr lang="en-GB" sz="3200" b="1" dirty="0" smtClean="0"/>
              <a:t>Health and Wellbeing </a:t>
            </a:r>
            <a:br>
              <a:rPr lang="en-GB" sz="3200" b="1" dirty="0" smtClean="0"/>
            </a:br>
            <a:r>
              <a:rPr lang="en-GB" sz="3200" b="1" dirty="0" smtClean="0"/>
              <a:t>Definitions </a:t>
            </a:r>
            <a:endParaRPr lang="en-GB" sz="3200" b="1" dirty="0"/>
          </a:p>
        </p:txBody>
      </p:sp>
      <p:sp>
        <p:nvSpPr>
          <p:cNvPr id="3" name="Content Placeholder 2"/>
          <p:cNvSpPr>
            <a:spLocks noGrp="1"/>
          </p:cNvSpPr>
          <p:nvPr>
            <p:ph idx="1"/>
          </p:nvPr>
        </p:nvSpPr>
        <p:spPr>
          <a:xfrm>
            <a:off x="457200" y="1772816"/>
            <a:ext cx="8229600" cy="4680520"/>
          </a:xfrm>
        </p:spPr>
        <p:txBody>
          <a:bodyPr>
            <a:normAutofit fontScale="55000" lnSpcReduction="20000"/>
          </a:bodyPr>
          <a:lstStyle/>
          <a:p>
            <a:pPr marL="0" indent="0">
              <a:buNone/>
            </a:pPr>
            <a:r>
              <a:rPr lang="en-GB" dirty="0" smtClean="0"/>
              <a:t>The World Health Organisation </a:t>
            </a:r>
            <a:r>
              <a:rPr lang="en-GB" b="1" dirty="0" smtClean="0"/>
              <a:t>(WHO</a:t>
            </a:r>
            <a:r>
              <a:rPr lang="en-GB" dirty="0" smtClean="0"/>
              <a:t>) defines “</a:t>
            </a:r>
            <a:r>
              <a:rPr lang="en-GB" b="1" dirty="0" smtClean="0"/>
              <a:t>health</a:t>
            </a:r>
            <a:r>
              <a:rPr lang="en-GB" dirty="0" smtClean="0"/>
              <a:t>” as “a state of complete physical, mental and social wellbeing…not merely the absence of disease or infirmity”.</a:t>
            </a:r>
          </a:p>
          <a:p>
            <a:pPr marL="0" indent="0">
              <a:buNone/>
            </a:pPr>
            <a:endParaRPr lang="en-GB" dirty="0"/>
          </a:p>
          <a:p>
            <a:pPr marL="0" indent="0">
              <a:buNone/>
            </a:pPr>
            <a:r>
              <a:rPr lang="en-GB" dirty="0"/>
              <a:t>The term </a:t>
            </a:r>
            <a:r>
              <a:rPr lang="en-GB" b="1" dirty="0"/>
              <a:t>quality of life  </a:t>
            </a:r>
            <a:r>
              <a:rPr lang="en-GB" dirty="0"/>
              <a:t>is sometimes used to evaluate the </a:t>
            </a:r>
            <a:r>
              <a:rPr lang="en-GB" b="1" dirty="0"/>
              <a:t>general well-being of individuals and societies</a:t>
            </a:r>
            <a:r>
              <a:rPr lang="en-GB" dirty="0"/>
              <a:t>. (Quality of life should not be confused with “standard of living”, which is based primarily on income). Standard indicators of the quality of life include not only wealth and employment, but also the built environment, physical and mental health, education, recreation and leisure time, and social belonging. </a:t>
            </a:r>
            <a:endParaRPr lang="en-GB" dirty="0" smtClean="0"/>
          </a:p>
          <a:p>
            <a:pPr marL="0" indent="0">
              <a:buNone/>
            </a:pPr>
            <a:endParaRPr lang="en-GB" b="1" dirty="0"/>
          </a:p>
          <a:p>
            <a:pPr marL="0" indent="0">
              <a:buNone/>
            </a:pPr>
            <a:r>
              <a:rPr lang="en-GB" b="1" dirty="0" smtClean="0"/>
              <a:t>Subjective </a:t>
            </a:r>
            <a:r>
              <a:rPr lang="en-GB" b="1" dirty="0"/>
              <a:t>well-being</a:t>
            </a:r>
            <a:r>
              <a:rPr lang="en-GB" dirty="0"/>
              <a:t> (</a:t>
            </a:r>
            <a:r>
              <a:rPr lang="en-GB" b="1" dirty="0"/>
              <a:t>SWB</a:t>
            </a:r>
            <a:r>
              <a:rPr lang="en-GB" dirty="0"/>
              <a:t>) refers to how people experience the quality of their lives and includes both emotional reactions and cognitive  judgments</a:t>
            </a:r>
          </a:p>
          <a:p>
            <a:pPr marL="0" indent="0">
              <a:buNone/>
            </a:pPr>
            <a:endParaRPr lang="en-GB" dirty="0"/>
          </a:p>
          <a:p>
            <a:pPr marL="0" indent="0">
              <a:buNone/>
            </a:pPr>
            <a:r>
              <a:rPr lang="en-GB" dirty="0" smtClean="0"/>
              <a:t>Nottingham’s definition </a:t>
            </a:r>
            <a:r>
              <a:rPr lang="en-GB" dirty="0"/>
              <a:t>of </a:t>
            </a:r>
            <a:r>
              <a:rPr lang="en-GB" b="1" dirty="0"/>
              <a:t>Physical Activity</a:t>
            </a:r>
            <a:r>
              <a:rPr lang="en-GB" dirty="0" smtClean="0"/>
              <a:t>:  </a:t>
            </a:r>
            <a:r>
              <a:rPr lang="en-GB" dirty="0"/>
              <a:t>“any force exerted by skeletal muscle that results in energy expenditure above resting level”. </a:t>
            </a:r>
            <a:r>
              <a:rPr lang="en-GB" dirty="0" smtClean="0"/>
              <a:t> </a:t>
            </a:r>
            <a:r>
              <a:rPr lang="en-GB" dirty="0"/>
              <a:t>Physical activity therefore includes the full range of human movement, from competitive sport and exercise to active hobbies, walking, cycling, or activities of daily living </a:t>
            </a:r>
            <a:r>
              <a:rPr lang="en-GB" dirty="0" smtClean="0"/>
              <a:t>(from Department of Health </a:t>
            </a:r>
            <a:r>
              <a:rPr lang="en-GB" dirty="0"/>
              <a:t>2004). </a:t>
            </a: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1366890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Conclusions</a:t>
            </a:r>
            <a:endParaRPr lang="en-GB" sz="3600" b="1" dirty="0"/>
          </a:p>
        </p:txBody>
      </p:sp>
      <p:sp>
        <p:nvSpPr>
          <p:cNvPr id="3" name="Content Placeholder 2"/>
          <p:cNvSpPr>
            <a:spLocks noGrp="1"/>
          </p:cNvSpPr>
          <p:nvPr>
            <p:ph idx="1"/>
          </p:nvPr>
        </p:nvSpPr>
        <p:spPr>
          <a:xfrm>
            <a:off x="323528" y="1268760"/>
            <a:ext cx="8424936" cy="4857403"/>
          </a:xfrm>
        </p:spPr>
        <p:txBody>
          <a:bodyPr>
            <a:noAutofit/>
          </a:bodyPr>
          <a:lstStyle/>
          <a:p>
            <a:r>
              <a:rPr lang="en-GB" sz="1800" dirty="0" smtClean="0"/>
              <a:t>The transfer of responsibility for Public Health and Health and Wellbeing is actually </a:t>
            </a:r>
            <a:r>
              <a:rPr lang="en-GB" sz="1800" b="1" dirty="0" smtClean="0"/>
              <a:t>progressing satisfactorily </a:t>
            </a:r>
            <a:r>
              <a:rPr lang="en-GB" sz="1800" dirty="0" smtClean="0"/>
              <a:t>in the case study areas. It is becoming theoretically coherent and pragmatically progressed “on the ground”, although the level and quality of scrutiny required at national and local levels is not yet assured.</a:t>
            </a:r>
          </a:p>
          <a:p>
            <a:endParaRPr lang="en-GB" sz="1000" dirty="0" smtClean="0"/>
          </a:p>
          <a:p>
            <a:r>
              <a:rPr lang="en-GB" sz="1800" dirty="0" smtClean="0"/>
              <a:t>Both individual and </a:t>
            </a:r>
            <a:r>
              <a:rPr lang="en-GB" sz="1800" b="1" dirty="0" smtClean="0"/>
              <a:t>collaborative organisational infrastructures are</a:t>
            </a:r>
            <a:r>
              <a:rPr lang="en-GB" sz="1800" dirty="0" smtClean="0"/>
              <a:t> in place or are being developed to facilitate (although not ensure) the potential contribution of SPA’s in the future, although this is being </a:t>
            </a:r>
            <a:r>
              <a:rPr lang="en-GB" sz="1800" b="1" dirty="0" smtClean="0"/>
              <a:t>achieved in a less supportive environment</a:t>
            </a:r>
            <a:r>
              <a:rPr lang="en-GB" sz="1800" dirty="0" smtClean="0"/>
              <a:t> than previously existed under Community Strategies/CAA/LAA</a:t>
            </a:r>
          </a:p>
          <a:p>
            <a:endParaRPr lang="en-GB" sz="1000" dirty="0" smtClean="0"/>
          </a:p>
          <a:p>
            <a:r>
              <a:rPr lang="en-GB" sz="1800" dirty="0" smtClean="0"/>
              <a:t>In both cases study areas the </a:t>
            </a:r>
            <a:r>
              <a:rPr lang="en-GB" sz="1800" b="1" dirty="0" smtClean="0"/>
              <a:t>key challenge </a:t>
            </a:r>
            <a:r>
              <a:rPr lang="en-GB" sz="1800" dirty="0" smtClean="0"/>
              <a:t>to fulfilling SPA potential role was recognised as </a:t>
            </a:r>
            <a:r>
              <a:rPr lang="en-GB" sz="1800" b="1" dirty="0" smtClean="0"/>
              <a:t>predicting, demonstrating and evaluating </a:t>
            </a:r>
            <a:r>
              <a:rPr lang="en-GB" sz="1800" b="1" dirty="0"/>
              <a:t>SPA’s impact </a:t>
            </a:r>
            <a:r>
              <a:rPr lang="en-GB" sz="1800" dirty="0"/>
              <a:t>and contribution </a:t>
            </a:r>
            <a:r>
              <a:rPr lang="en-GB" sz="1800" dirty="0" smtClean="0"/>
              <a:t>to the agenda, particularly in a period of reducing resources and increasing need and demand.</a:t>
            </a:r>
          </a:p>
          <a:p>
            <a:endParaRPr lang="en-GB" sz="1000" dirty="0" smtClean="0"/>
          </a:p>
          <a:p>
            <a:r>
              <a:rPr lang="en-GB" sz="1800" dirty="0" smtClean="0"/>
              <a:t>This challenge has been exacerbated by the loss of AC, </a:t>
            </a:r>
            <a:r>
              <a:rPr lang="en-GB" sz="1800" dirty="0" err="1" smtClean="0"/>
              <a:t>IDeA</a:t>
            </a:r>
            <a:r>
              <a:rPr lang="en-GB" sz="1800" dirty="0" smtClean="0"/>
              <a:t>, CIPEM and related improvement and innovation infrastructure which has resulted in  </a:t>
            </a:r>
            <a:r>
              <a:rPr lang="en-GB" sz="1800" b="1" dirty="0" smtClean="0"/>
              <a:t>a significant loss of advocacy, advice, capacity and guidance</a:t>
            </a:r>
            <a:r>
              <a:rPr lang="en-GB" sz="1800" dirty="0" smtClean="0"/>
              <a:t> leading to a lower profile and influence in the policy, delivery and scrutiny infrastructure. </a:t>
            </a:r>
            <a:endParaRPr lang="en-GB" sz="1800" dirty="0"/>
          </a:p>
        </p:txBody>
      </p:sp>
    </p:spTree>
    <p:extLst>
      <p:ext uri="{BB962C8B-B14F-4D97-AF65-F5344CB8AC3E}">
        <p14:creationId xmlns:p14="http://schemas.microsoft.com/office/powerpoint/2010/main" val="773901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b="1" dirty="0" smtClean="0"/>
              <a:t>Will Sport and Physical Activity realise its </a:t>
            </a:r>
            <a:br>
              <a:rPr lang="en-GB" sz="2700" b="1" dirty="0" smtClean="0"/>
            </a:br>
            <a:r>
              <a:rPr lang="en-GB" sz="2700" b="1" dirty="0" smtClean="0"/>
              <a:t>potential contribution in the future? </a:t>
            </a:r>
            <a:r>
              <a:rPr lang="en-GB" sz="3100" b="1" dirty="0" smtClean="0"/>
              <a:t/>
            </a:r>
            <a:br>
              <a:rPr lang="en-GB" sz="3100" b="1" dirty="0" smtClean="0"/>
            </a:br>
            <a:r>
              <a:rPr lang="en-GB" sz="3100" b="1" dirty="0" smtClean="0"/>
              <a:t>Recommendations</a:t>
            </a:r>
            <a:endParaRPr lang="en-GB" sz="3100" b="1" dirty="0"/>
          </a:p>
        </p:txBody>
      </p:sp>
      <p:sp>
        <p:nvSpPr>
          <p:cNvPr id="3" name="Content Placeholder 2"/>
          <p:cNvSpPr>
            <a:spLocks noGrp="1"/>
          </p:cNvSpPr>
          <p:nvPr>
            <p:ph idx="1"/>
          </p:nvPr>
        </p:nvSpPr>
        <p:spPr>
          <a:xfrm>
            <a:off x="457200" y="1600200"/>
            <a:ext cx="8229600" cy="4709120"/>
          </a:xfrm>
        </p:spPr>
        <p:txBody>
          <a:bodyPr>
            <a:normAutofit fontScale="92500" lnSpcReduction="20000"/>
          </a:bodyPr>
          <a:lstStyle/>
          <a:p>
            <a:r>
              <a:rPr lang="en-GB" sz="2400" b="1" dirty="0" smtClean="0"/>
              <a:t>Leadership and Advocacy – </a:t>
            </a:r>
            <a:r>
              <a:rPr lang="en-GB" sz="2200" dirty="0" smtClean="0"/>
              <a:t>can’t rely on the Olympic legacy (but it has raised the profile of SPA) – this is a general and wider issue rather than one specific to the Health and Wellbeing agenda; and it is wider than just the inadequacy of the DCMS! </a:t>
            </a:r>
          </a:p>
          <a:p>
            <a:endParaRPr lang="en-GB" sz="1000" dirty="0" smtClean="0"/>
          </a:p>
          <a:p>
            <a:r>
              <a:rPr lang="en-GB" sz="2400" b="1" dirty="0" smtClean="0"/>
              <a:t>External scrutiny proposals – </a:t>
            </a:r>
            <a:r>
              <a:rPr lang="en-GB" sz="2200" dirty="0" smtClean="0"/>
              <a:t>these need reviewing  and reinforcing – at the new Local Office of the NHS Commissioning Board; at Public Health England; at the Care Quality Commission and in national and local “</a:t>
            </a:r>
            <a:r>
              <a:rPr lang="en-GB" sz="2200" dirty="0" err="1" smtClean="0"/>
              <a:t>Healthwatch</a:t>
            </a:r>
            <a:r>
              <a:rPr lang="en-GB" sz="2200" dirty="0" smtClean="0"/>
              <a:t>”.</a:t>
            </a:r>
          </a:p>
          <a:p>
            <a:endParaRPr lang="en-GB" sz="1000" dirty="0" smtClean="0"/>
          </a:p>
          <a:p>
            <a:r>
              <a:rPr lang="en-GB" sz="2400" b="1" dirty="0" smtClean="0"/>
              <a:t>The Evidence base </a:t>
            </a:r>
            <a:r>
              <a:rPr lang="en-GB" sz="2400" dirty="0" smtClean="0"/>
              <a:t>– </a:t>
            </a:r>
            <a:r>
              <a:rPr lang="en-GB" sz="2200" dirty="0" smtClean="0"/>
              <a:t>this needs co-ordinated infrastructural support and better “quality assurance” both within individual JSNAs and as a collective repository for good practise, development and dissemination </a:t>
            </a:r>
            <a:r>
              <a:rPr lang="en-GB" sz="2200" dirty="0" err="1" smtClean="0"/>
              <a:t>etc</a:t>
            </a:r>
            <a:r>
              <a:rPr lang="en-GB" sz="2200" dirty="0" smtClean="0"/>
              <a:t> (NHS Improvement and Innovation Trust?).</a:t>
            </a:r>
          </a:p>
          <a:p>
            <a:endParaRPr lang="en-GB" sz="2200" dirty="0" smtClean="0"/>
          </a:p>
          <a:p>
            <a:r>
              <a:rPr lang="en-GB" sz="2400" b="1" dirty="0" smtClean="0"/>
              <a:t>Evaluative tools and mechanisms </a:t>
            </a:r>
            <a:r>
              <a:rPr lang="en-GB" sz="2400" dirty="0" smtClean="0"/>
              <a:t>– </a:t>
            </a:r>
            <a:r>
              <a:rPr lang="en-GB" sz="2200" dirty="0" smtClean="0"/>
              <a:t>DCMS, LGID, CIMSA, Public Health England, emerging Local Education and Training Boards?</a:t>
            </a:r>
          </a:p>
          <a:p>
            <a:endParaRPr lang="en-GB" sz="2200" dirty="0" smtClean="0"/>
          </a:p>
          <a:p>
            <a:endParaRPr lang="en-GB" dirty="0"/>
          </a:p>
        </p:txBody>
      </p:sp>
    </p:spTree>
    <p:extLst>
      <p:ext uri="{BB962C8B-B14F-4D97-AF65-F5344CB8AC3E}">
        <p14:creationId xmlns:p14="http://schemas.microsoft.com/office/powerpoint/2010/main" val="191133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a:t>
            </a:r>
            <a:endParaRPr lang="en-GB" b="1" dirty="0"/>
          </a:p>
        </p:txBody>
      </p:sp>
      <p:sp>
        <p:nvSpPr>
          <p:cNvPr id="3" name="Content Placeholder 2"/>
          <p:cNvSpPr>
            <a:spLocks noGrp="1"/>
          </p:cNvSpPr>
          <p:nvPr>
            <p:ph idx="1"/>
          </p:nvPr>
        </p:nvSpPr>
        <p:spPr>
          <a:xfrm>
            <a:off x="457200" y="1268760"/>
            <a:ext cx="8229600" cy="5112568"/>
          </a:xfrm>
        </p:spPr>
        <p:txBody>
          <a:bodyPr>
            <a:normAutofit lnSpcReduction="10000"/>
          </a:bodyPr>
          <a:lstStyle/>
          <a:p>
            <a:r>
              <a:rPr lang="en-GB" sz="1400" dirty="0"/>
              <a:t>Acheson, D (1988) </a:t>
            </a:r>
            <a:r>
              <a:rPr lang="en-GB" sz="1400" i="1" dirty="0"/>
              <a:t>Public Health in England: The Report of the Committee of Inquiry into the Future Development of the Public Health Function</a:t>
            </a:r>
            <a:r>
              <a:rPr lang="en-GB" sz="1400" dirty="0"/>
              <a:t>. </a:t>
            </a:r>
            <a:r>
              <a:rPr lang="en-GB" sz="1400" dirty="0" smtClean="0"/>
              <a:t>London HMSO</a:t>
            </a:r>
          </a:p>
          <a:p>
            <a:r>
              <a:rPr lang="en-GB" sz="1400" dirty="0" smtClean="0"/>
              <a:t>Barrow. C. J., (2000) </a:t>
            </a:r>
            <a:r>
              <a:rPr lang="en-GB" sz="1400" i="1" dirty="0" smtClean="0"/>
              <a:t>Social Impact Assessment: An Introduction. </a:t>
            </a:r>
            <a:r>
              <a:rPr lang="en-GB" sz="1400" dirty="0" smtClean="0"/>
              <a:t>Arnold London </a:t>
            </a:r>
          </a:p>
          <a:p>
            <a:r>
              <a:rPr lang="en-GB" sz="1400" dirty="0"/>
              <a:t>Barton, H. and Grant, M., (2006) </a:t>
            </a:r>
            <a:r>
              <a:rPr lang="en-GB" sz="1400" i="1" dirty="0"/>
              <a:t>A health map for the local human </a:t>
            </a:r>
            <a:r>
              <a:rPr lang="en-GB" sz="1400" i="1" dirty="0" smtClean="0"/>
              <a:t>habitat</a:t>
            </a:r>
            <a:r>
              <a:rPr lang="en-GB" sz="1400" dirty="0"/>
              <a:t>.</a:t>
            </a:r>
            <a:r>
              <a:rPr lang="en-GB" sz="1400" dirty="0" smtClean="0"/>
              <a:t> Journal </a:t>
            </a:r>
            <a:r>
              <a:rPr lang="en-GB" sz="1400" dirty="0"/>
              <a:t>of the Royal Society for the Promotion of Public Health, 126 (6) pp252-261</a:t>
            </a:r>
            <a:r>
              <a:rPr lang="en-GB" sz="1400" dirty="0" smtClean="0"/>
              <a:t>.</a:t>
            </a:r>
          </a:p>
          <a:p>
            <a:r>
              <a:rPr lang="en-GB" sz="1400" dirty="0" smtClean="0"/>
              <a:t>Beaumont J and Thomas J (2012</a:t>
            </a:r>
            <a:r>
              <a:rPr lang="en-GB" sz="1400" b="1" dirty="0" smtClean="0"/>
              <a:t>) </a:t>
            </a:r>
            <a:r>
              <a:rPr lang="en-GB" sz="1400" i="1" dirty="0" smtClean="0"/>
              <a:t>Measuring </a:t>
            </a:r>
            <a:r>
              <a:rPr lang="en-GB" sz="1400" i="1" dirty="0"/>
              <a:t>National Well-being </a:t>
            </a:r>
            <a:r>
              <a:rPr lang="en-GB" sz="1400" i="1" dirty="0" smtClean="0"/>
              <a:t>– Health. </a:t>
            </a:r>
            <a:r>
              <a:rPr lang="en-GB" sz="1400" dirty="0" smtClean="0"/>
              <a:t>Office of National Statistics London</a:t>
            </a:r>
          </a:p>
          <a:p>
            <a:r>
              <a:rPr lang="en-GB" sz="1400" dirty="0" smtClean="0"/>
              <a:t>Bennington</a:t>
            </a:r>
            <a:r>
              <a:rPr lang="en-GB" sz="1400" dirty="0"/>
              <a:t>, J. and Moore M.H. </a:t>
            </a:r>
            <a:r>
              <a:rPr lang="en-GB" sz="1400" dirty="0" err="1"/>
              <a:t>Eds</a:t>
            </a:r>
            <a:r>
              <a:rPr lang="en-GB" sz="1400" dirty="0"/>
              <a:t> (2011) </a:t>
            </a:r>
            <a:r>
              <a:rPr lang="en-GB" sz="1400" i="1" dirty="0"/>
              <a:t>Public Value Theory and </a:t>
            </a:r>
            <a:r>
              <a:rPr lang="en-GB" sz="1400" i="1" dirty="0" smtClean="0"/>
              <a:t>Practise. </a:t>
            </a:r>
            <a:r>
              <a:rPr lang="en-GB" sz="1400" dirty="0"/>
              <a:t>Palgrave </a:t>
            </a:r>
            <a:r>
              <a:rPr lang="en-GB" sz="1400" dirty="0" smtClean="0"/>
              <a:t>Macmillan Basingstoke </a:t>
            </a:r>
            <a:r>
              <a:rPr lang="en-GB" sz="1400" dirty="0"/>
              <a:t>England </a:t>
            </a:r>
          </a:p>
          <a:p>
            <a:r>
              <a:rPr lang="en-GB" sz="1400" dirty="0" smtClean="0"/>
              <a:t>Black,. D. (1980) </a:t>
            </a:r>
            <a:r>
              <a:rPr lang="en-GB" sz="1400" i="1" dirty="0" smtClean="0"/>
              <a:t>The Black </a:t>
            </a:r>
            <a:r>
              <a:rPr lang="en-GB" sz="1400" i="1" dirty="0"/>
              <a:t>Report</a:t>
            </a:r>
            <a:r>
              <a:rPr lang="en-GB" sz="1400" i="1" dirty="0" smtClean="0"/>
              <a:t>: Inequalities </a:t>
            </a:r>
            <a:r>
              <a:rPr lang="en-GB" sz="1400" i="1" dirty="0"/>
              <a:t>in Health: Report of a research working </a:t>
            </a:r>
            <a:r>
              <a:rPr lang="en-GB" sz="1400" i="1" dirty="0" smtClean="0"/>
              <a:t>group</a:t>
            </a:r>
            <a:r>
              <a:rPr lang="en-GB" sz="1400" dirty="0"/>
              <a:t>.</a:t>
            </a:r>
            <a:r>
              <a:rPr lang="en-GB" sz="1400" dirty="0" smtClean="0"/>
              <a:t> </a:t>
            </a:r>
            <a:r>
              <a:rPr lang="en-GB" sz="1400" dirty="0"/>
              <a:t>DHSS 1980 </a:t>
            </a:r>
            <a:endParaRPr lang="en-GB" sz="1400" dirty="0" smtClean="0"/>
          </a:p>
          <a:p>
            <a:r>
              <a:rPr lang="en-GB" sz="1400" dirty="0" err="1" smtClean="0"/>
              <a:t>Blaug</a:t>
            </a:r>
            <a:r>
              <a:rPr lang="en-GB" sz="1400" dirty="0" smtClean="0"/>
              <a:t>. R., Horner. L., and </a:t>
            </a:r>
            <a:r>
              <a:rPr lang="en-GB" sz="1400" dirty="0" err="1" smtClean="0"/>
              <a:t>Lehki</a:t>
            </a:r>
            <a:r>
              <a:rPr lang="en-GB" sz="1400" dirty="0" smtClean="0"/>
              <a:t>. R., (2006) </a:t>
            </a:r>
            <a:r>
              <a:rPr lang="en-GB" sz="1400" i="1" dirty="0" smtClean="0"/>
              <a:t>Public Value, politics and public management: A literature Review. </a:t>
            </a:r>
            <a:r>
              <a:rPr lang="en-GB" sz="1400" dirty="0" smtClean="0"/>
              <a:t>The Work Foundation London</a:t>
            </a:r>
          </a:p>
          <a:p>
            <a:r>
              <a:rPr lang="en-GB" sz="1400" dirty="0" smtClean="0"/>
              <a:t>Cabinet Office (2002) </a:t>
            </a:r>
            <a:r>
              <a:rPr lang="en-GB" sz="1400" i="1" dirty="0"/>
              <a:t>G</a:t>
            </a:r>
            <a:r>
              <a:rPr lang="en-GB" sz="1400" i="1" dirty="0" smtClean="0"/>
              <a:t>ame Plan: a strategy for delivering Government’s sport and physical activity strategy </a:t>
            </a:r>
            <a:r>
              <a:rPr lang="en-GB" sz="1400" dirty="0" smtClean="0"/>
              <a:t>A joint DCMS/Strategy </a:t>
            </a:r>
            <a:r>
              <a:rPr lang="en-GB" sz="1400" dirty="0" err="1" smtClean="0"/>
              <a:t>Uniit</a:t>
            </a:r>
            <a:r>
              <a:rPr lang="en-GB" sz="1400" dirty="0" smtClean="0"/>
              <a:t> Report HMSO</a:t>
            </a:r>
          </a:p>
          <a:p>
            <a:r>
              <a:rPr lang="en-GB" sz="1400" dirty="0"/>
              <a:t>Department of Health (</a:t>
            </a:r>
            <a:r>
              <a:rPr lang="en-GB" sz="1400" dirty="0" smtClean="0"/>
              <a:t>2010a) </a:t>
            </a:r>
            <a:r>
              <a:rPr lang="en-GB" sz="1400" i="1" dirty="0"/>
              <a:t>Equity and excellence: Liberating the </a:t>
            </a:r>
            <a:r>
              <a:rPr lang="en-GB" sz="1400" i="1" dirty="0" smtClean="0"/>
              <a:t>NHS</a:t>
            </a:r>
            <a:r>
              <a:rPr lang="en-GB" sz="1400" dirty="0" smtClean="0"/>
              <a:t>. </a:t>
            </a:r>
            <a:r>
              <a:rPr lang="en-GB" sz="1400" dirty="0"/>
              <a:t>Cm7881 HMSO</a:t>
            </a:r>
          </a:p>
          <a:p>
            <a:r>
              <a:rPr lang="en-GB" sz="1400" dirty="0" smtClean="0"/>
              <a:t>Department of Health (2010) </a:t>
            </a:r>
            <a:r>
              <a:rPr lang="en-GB" sz="1400" i="1" dirty="0"/>
              <a:t>The white paper: Healthy lives, healthy people – our strategy for public health in </a:t>
            </a:r>
            <a:r>
              <a:rPr lang="en-GB" sz="1400" i="1" dirty="0" smtClean="0"/>
              <a:t>England. </a:t>
            </a:r>
            <a:r>
              <a:rPr lang="en-GB" sz="1400" dirty="0" smtClean="0"/>
              <a:t>Cm7985 HMSO</a:t>
            </a:r>
            <a:endParaRPr lang="en-GB" sz="1400" i="1" dirty="0" smtClean="0"/>
          </a:p>
          <a:p>
            <a:r>
              <a:rPr lang="en-GB" sz="1400" dirty="0" smtClean="0"/>
              <a:t>Department </a:t>
            </a:r>
            <a:r>
              <a:rPr lang="en-GB" sz="1400" dirty="0"/>
              <a:t>of Health (2012) </a:t>
            </a:r>
            <a:r>
              <a:rPr lang="en-GB" sz="1400" i="1" dirty="0"/>
              <a:t>JSNAs and joint health and wellbeing strategies - draft </a:t>
            </a:r>
            <a:r>
              <a:rPr lang="en-GB" sz="1400" i="1" dirty="0" smtClean="0"/>
              <a:t>guidance.</a:t>
            </a:r>
            <a:r>
              <a:rPr lang="en-GB" sz="1400" dirty="0" smtClean="0"/>
              <a:t> </a:t>
            </a:r>
            <a:r>
              <a:rPr lang="en-GB" sz="1400" dirty="0"/>
              <a:t>Department of Health.  </a:t>
            </a:r>
          </a:p>
          <a:p>
            <a:r>
              <a:rPr lang="en-GB" sz="1400" dirty="0" smtClean="0"/>
              <a:t>Department of Health (2012) </a:t>
            </a:r>
            <a:r>
              <a:rPr lang="en-GB" sz="1400" i="1" dirty="0" smtClean="0"/>
              <a:t>Public Health Outcomes Framework</a:t>
            </a:r>
            <a:r>
              <a:rPr lang="en-GB" sz="1400" dirty="0" smtClean="0"/>
              <a:t> Department of </a:t>
            </a:r>
            <a:r>
              <a:rPr lang="en-GB" sz="1400" dirty="0"/>
              <a:t>Health available at </a:t>
            </a:r>
            <a:r>
              <a:rPr lang="en-GB" sz="1400" dirty="0">
                <a:hlinkClick r:id="rId2"/>
              </a:rPr>
              <a:t>http://</a:t>
            </a:r>
            <a:r>
              <a:rPr lang="en-GB" sz="1400" dirty="0" smtClean="0">
                <a:hlinkClick r:id="rId2"/>
              </a:rPr>
              <a:t>www.dh.gov.uk/en/Publicationsandstatistics/Publications/PublicationsPolicyAndGuidance/DH_132358</a:t>
            </a:r>
            <a:r>
              <a:rPr lang="en-GB" sz="1400" dirty="0" smtClean="0"/>
              <a:t> </a:t>
            </a:r>
            <a:endParaRPr lang="en-GB" sz="1400" dirty="0"/>
          </a:p>
          <a:p>
            <a:endParaRPr lang="en-GB" sz="1400" dirty="0"/>
          </a:p>
        </p:txBody>
      </p:sp>
    </p:spTree>
    <p:extLst>
      <p:ext uri="{BB962C8B-B14F-4D97-AF65-F5344CB8AC3E}">
        <p14:creationId xmlns:p14="http://schemas.microsoft.com/office/powerpoint/2010/main" val="1872414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 (</a:t>
            </a:r>
            <a:r>
              <a:rPr lang="en-GB" b="1" dirty="0" err="1" smtClean="0"/>
              <a:t>cont</a:t>
            </a:r>
            <a:r>
              <a:rPr lang="en-GB" b="1" dirty="0" smtClean="0"/>
              <a:t>)</a:t>
            </a:r>
            <a:endParaRPr lang="en-GB" b="1" dirty="0"/>
          </a:p>
        </p:txBody>
      </p:sp>
      <p:sp>
        <p:nvSpPr>
          <p:cNvPr id="3" name="Content Placeholder 2"/>
          <p:cNvSpPr>
            <a:spLocks noGrp="1"/>
          </p:cNvSpPr>
          <p:nvPr>
            <p:ph idx="1"/>
          </p:nvPr>
        </p:nvSpPr>
        <p:spPr>
          <a:xfrm>
            <a:off x="457200" y="1268760"/>
            <a:ext cx="8229600" cy="5112568"/>
          </a:xfrm>
        </p:spPr>
        <p:txBody>
          <a:bodyPr>
            <a:normAutofit/>
          </a:bodyPr>
          <a:lstStyle/>
          <a:p>
            <a:r>
              <a:rPr lang="en-GB" sz="1400" dirty="0"/>
              <a:t>Dolan, P., </a:t>
            </a:r>
            <a:r>
              <a:rPr lang="en-GB" sz="1400" dirty="0" err="1"/>
              <a:t>Hallsworth</a:t>
            </a:r>
            <a:r>
              <a:rPr lang="en-GB" sz="1400" dirty="0"/>
              <a:t>, M., Halpern, D., King, D., and </a:t>
            </a:r>
            <a:r>
              <a:rPr lang="en-GB" sz="1400" dirty="0" err="1"/>
              <a:t>Vlaev</a:t>
            </a:r>
            <a:r>
              <a:rPr lang="en-GB" sz="1400" dirty="0"/>
              <a:t>, I.(2010) </a:t>
            </a:r>
            <a:r>
              <a:rPr lang="en-GB" sz="1400" i="1" dirty="0" err="1"/>
              <a:t>Mindspace</a:t>
            </a:r>
            <a:r>
              <a:rPr lang="en-GB" sz="1400" i="1" dirty="0"/>
              <a:t>: Influencing behaviour through public policy.</a:t>
            </a:r>
            <a:r>
              <a:rPr lang="en-GB" sz="1400" dirty="0"/>
              <a:t> Institute for Government Cabinet Office </a:t>
            </a:r>
          </a:p>
          <a:p>
            <a:r>
              <a:rPr lang="en-GB" sz="1400" dirty="0"/>
              <a:t>Dolan. P., and Metcalf. R., (2011) </a:t>
            </a:r>
            <a:r>
              <a:rPr lang="en-GB" sz="1400" i="1" dirty="0"/>
              <a:t>Measures of subjective wellbeing and views about the role they should play in policy. </a:t>
            </a:r>
            <a:r>
              <a:rPr lang="en-GB" sz="1400" dirty="0"/>
              <a:t>Office of National Statistics London</a:t>
            </a:r>
          </a:p>
          <a:p>
            <a:r>
              <a:rPr lang="en-GB" sz="1400" dirty="0"/>
              <a:t>Dolan, P., Layard, R. &amp; Metcalfe, R. (2011). </a:t>
            </a:r>
            <a:r>
              <a:rPr lang="en-GB" sz="1400" i="1" dirty="0"/>
              <a:t>Measuring subjective wellbeing for public policy: recommendations of measures</a:t>
            </a:r>
            <a:r>
              <a:rPr lang="en-GB" sz="1400" dirty="0"/>
              <a:t>. Office of National Statistics London.</a:t>
            </a:r>
          </a:p>
          <a:p>
            <a:r>
              <a:rPr lang="en-GB" sz="1400" dirty="0"/>
              <a:t>Improvement and development Agency (2010) </a:t>
            </a:r>
            <a:r>
              <a:rPr lang="en-GB" sz="1400" i="1" dirty="0"/>
              <a:t>The role of culture and sport in supporting adult social care to deliver better outcome</a:t>
            </a:r>
            <a:r>
              <a:rPr lang="en-GB" sz="1400" dirty="0"/>
              <a:t>s Report produced with the National Cultural Forum CLOA and ADAS </a:t>
            </a:r>
          </a:p>
          <a:p>
            <a:r>
              <a:rPr lang="en-GB" sz="1400" dirty="0"/>
              <a:t>Improvement and development Agency (2011)  </a:t>
            </a:r>
            <a:r>
              <a:rPr lang="en-GB" sz="1400" i="1" dirty="0"/>
              <a:t>Tackling the social determinants of health with culture and sport </a:t>
            </a:r>
            <a:r>
              <a:rPr lang="en-GB" sz="1400" dirty="0"/>
              <a:t>available at</a:t>
            </a:r>
            <a:r>
              <a:rPr lang="en-GB" sz="1400" i="1" dirty="0"/>
              <a:t> </a:t>
            </a:r>
            <a:r>
              <a:rPr lang="en-GB" sz="1400" dirty="0">
                <a:hlinkClick r:id="rId2"/>
              </a:rPr>
              <a:t>http://www.local.gov.uk/web/guest/culture-tourism-and-sport/-/journal_content/56/10171/3510559/ARTICLE-TEMPLATE</a:t>
            </a:r>
            <a:r>
              <a:rPr lang="en-GB" sz="1400" dirty="0"/>
              <a:t> </a:t>
            </a:r>
          </a:p>
          <a:p>
            <a:r>
              <a:rPr lang="en-GB" sz="1400" dirty="0"/>
              <a:t>Kelly, G.,</a:t>
            </a:r>
            <a:r>
              <a:rPr lang="en-GB" sz="1400" dirty="0" err="1"/>
              <a:t>Muers</a:t>
            </a:r>
            <a:r>
              <a:rPr lang="en-GB" sz="1400" dirty="0"/>
              <a:t>, S., and </a:t>
            </a:r>
            <a:r>
              <a:rPr lang="en-GB" sz="1400" dirty="0" err="1"/>
              <a:t>Mulgan</a:t>
            </a:r>
            <a:r>
              <a:rPr lang="en-GB" sz="1400" dirty="0"/>
              <a:t>, G., (2002) </a:t>
            </a:r>
            <a:r>
              <a:rPr lang="en-GB" sz="1400" i="1" dirty="0"/>
              <a:t>Creating Public Value: an analytical framework for public service reform. </a:t>
            </a:r>
            <a:r>
              <a:rPr lang="en-GB" sz="1400" dirty="0"/>
              <a:t>Prime Minister’s Strategy Unit Cabinet Office London</a:t>
            </a:r>
            <a:endParaRPr lang="en-GB" sz="1400" i="1" dirty="0"/>
          </a:p>
          <a:p>
            <a:r>
              <a:rPr lang="en-GB" sz="1400" dirty="0" smtClean="0"/>
              <a:t>Marmot</a:t>
            </a:r>
            <a:r>
              <a:rPr lang="en-GB" sz="1400" dirty="0"/>
              <a:t>, M,. (2010) </a:t>
            </a:r>
            <a:r>
              <a:rPr lang="en-GB" sz="1400" i="1" dirty="0"/>
              <a:t>Fair Society, Healthy Lives: A Strategic Review of Health Inequalities in England Post-2010. </a:t>
            </a:r>
            <a:r>
              <a:rPr lang="en-GB" sz="1400" dirty="0"/>
              <a:t>The Marmot Review, Institute for </a:t>
            </a:r>
            <a:r>
              <a:rPr lang="en-GB" sz="1400" dirty="0" smtClean="0"/>
              <a:t>Health </a:t>
            </a:r>
            <a:r>
              <a:rPr lang="en-GB" sz="1400" dirty="0"/>
              <a:t>Equity University College London</a:t>
            </a:r>
          </a:p>
          <a:p>
            <a:r>
              <a:rPr lang="en-GB" sz="1400" dirty="0"/>
              <a:t>Moore, M. H. (1995) </a:t>
            </a:r>
            <a:r>
              <a:rPr lang="en-GB" sz="1400" i="1" dirty="0"/>
              <a:t>Creating Public Value: Strategic Management in Government.</a:t>
            </a:r>
            <a:r>
              <a:rPr lang="en-GB" sz="1400" dirty="0"/>
              <a:t> Harvard University Press Cambridge MA </a:t>
            </a:r>
          </a:p>
          <a:p>
            <a:r>
              <a:rPr lang="en-GB" sz="1400" dirty="0" err="1" smtClean="0"/>
              <a:t>Mulgan</a:t>
            </a:r>
            <a:r>
              <a:rPr lang="en-GB" sz="1400" dirty="0" smtClean="0"/>
              <a:t>, G. (2009) </a:t>
            </a:r>
            <a:r>
              <a:rPr lang="en-GB" sz="1400" i="1" dirty="0" smtClean="0"/>
              <a:t>The Art of Public Strategy: Mobilizing Power and Knowledge for the Common Good </a:t>
            </a:r>
            <a:r>
              <a:rPr lang="en-GB" sz="1400" dirty="0" smtClean="0"/>
              <a:t>Oxford University Press</a:t>
            </a:r>
          </a:p>
        </p:txBody>
      </p:sp>
    </p:spTree>
    <p:extLst>
      <p:ext uri="{BB962C8B-B14F-4D97-AF65-F5344CB8AC3E}">
        <p14:creationId xmlns:p14="http://schemas.microsoft.com/office/powerpoint/2010/main" val="2657841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 (</a:t>
            </a:r>
            <a:r>
              <a:rPr lang="en-GB" b="1" dirty="0" err="1" smtClean="0"/>
              <a:t>cont</a:t>
            </a:r>
            <a:r>
              <a:rPr lang="en-GB" b="1" dirty="0" smtClean="0"/>
              <a:t>)</a:t>
            </a:r>
            <a:endParaRPr lang="en-GB" b="1" dirty="0"/>
          </a:p>
        </p:txBody>
      </p:sp>
      <p:sp>
        <p:nvSpPr>
          <p:cNvPr id="3" name="Content Placeholder 2"/>
          <p:cNvSpPr>
            <a:spLocks noGrp="1"/>
          </p:cNvSpPr>
          <p:nvPr>
            <p:ph idx="1"/>
          </p:nvPr>
        </p:nvSpPr>
        <p:spPr>
          <a:xfrm>
            <a:off x="457200" y="1268760"/>
            <a:ext cx="8229600" cy="5112568"/>
          </a:xfrm>
        </p:spPr>
        <p:txBody>
          <a:bodyPr>
            <a:normAutofit fontScale="92500" lnSpcReduction="10000"/>
          </a:bodyPr>
          <a:lstStyle/>
          <a:p>
            <a:r>
              <a:rPr lang="en-GB" sz="1400" dirty="0"/>
              <a:t>Murphy, P. (2012) </a:t>
            </a:r>
            <a:r>
              <a:rPr lang="en-GB" sz="1400" i="1" dirty="0"/>
              <a:t>The National Health Service in 2012 An interview with Sir David Nicholson KCB CBE Chief Executive of the National Health Service </a:t>
            </a:r>
            <a:r>
              <a:rPr lang="en-GB" sz="1400" dirty="0"/>
              <a:t>International Journal of Emergency Services </a:t>
            </a:r>
            <a:r>
              <a:rPr lang="en-GB" sz="1400" dirty="0" smtClean="0"/>
              <a:t>Volume 1 No2</a:t>
            </a:r>
            <a:endParaRPr lang="en-GB" sz="1400" dirty="0"/>
          </a:p>
          <a:p>
            <a:r>
              <a:rPr lang="en-GB" sz="1400" dirty="0"/>
              <a:t>NHS Confederation (2011) </a:t>
            </a:r>
            <a:r>
              <a:rPr lang="en-GB" sz="1400" i="1" dirty="0"/>
              <a:t>Briefing: The joint strategic needs assessment</a:t>
            </a:r>
            <a:r>
              <a:rPr lang="en-GB" sz="1400" dirty="0"/>
              <a:t> issue 221 NHS Confederation with LGID and RSPH</a:t>
            </a:r>
          </a:p>
          <a:p>
            <a:r>
              <a:rPr lang="en-GB" sz="1400" dirty="0" smtClean="0"/>
              <a:t>NHS </a:t>
            </a:r>
            <a:r>
              <a:rPr lang="en-GB" sz="1400" dirty="0"/>
              <a:t>Confederation (2011) </a:t>
            </a:r>
            <a:r>
              <a:rPr lang="en-GB" sz="1400" i="1" dirty="0"/>
              <a:t>Briefing; Operating principles for health and wellbeing boards</a:t>
            </a:r>
            <a:r>
              <a:rPr lang="en-GB" sz="1400" dirty="0"/>
              <a:t> NHS Confederation with </a:t>
            </a:r>
            <a:r>
              <a:rPr lang="en-GB" sz="1400" dirty="0" err="1"/>
              <a:t>DoH</a:t>
            </a:r>
            <a:r>
              <a:rPr lang="en-GB" sz="1400" dirty="0"/>
              <a:t> and others</a:t>
            </a:r>
          </a:p>
          <a:p>
            <a:r>
              <a:rPr lang="en-GB" sz="1400" dirty="0"/>
              <a:t>NHS Confederation (2011) </a:t>
            </a:r>
            <a:r>
              <a:rPr lang="en-GB" sz="1400" i="1" dirty="0"/>
              <a:t>Briefing From illness to wellness </a:t>
            </a:r>
            <a:r>
              <a:rPr lang="en-GB" sz="1400" dirty="0"/>
              <a:t>issue 224 NHS Confederation and Faculty of Public Health</a:t>
            </a:r>
          </a:p>
          <a:p>
            <a:r>
              <a:rPr lang="en-GB" sz="1400" dirty="0" smtClean="0"/>
              <a:t>Nottingham City Council and Nottingham City NHS (2012) </a:t>
            </a:r>
            <a:r>
              <a:rPr lang="en-GB" sz="1400" i="1" dirty="0" smtClean="0"/>
              <a:t>Joint Strategic Needs Assessment </a:t>
            </a:r>
            <a:r>
              <a:rPr lang="en-GB" sz="1400" dirty="0" smtClean="0"/>
              <a:t>available at</a:t>
            </a:r>
          </a:p>
          <a:p>
            <a:r>
              <a:rPr lang="en-GB" sz="1400" dirty="0">
                <a:hlinkClick r:id="rId2"/>
              </a:rPr>
              <a:t>http://</a:t>
            </a:r>
            <a:r>
              <a:rPr lang="en-GB" sz="1400" dirty="0" smtClean="0">
                <a:hlinkClick r:id="rId2"/>
              </a:rPr>
              <a:t>www.nottinghaminsight.org.uk/insight/jsna/jsna-home.aspx</a:t>
            </a:r>
            <a:endParaRPr lang="en-GB" sz="1400" dirty="0" smtClean="0"/>
          </a:p>
          <a:p>
            <a:r>
              <a:rPr lang="en-GB" sz="1400" dirty="0" smtClean="0"/>
              <a:t>Nottingham City NHS (2012) </a:t>
            </a:r>
            <a:r>
              <a:rPr lang="en-GB" sz="1400" i="1" dirty="0" smtClean="0"/>
              <a:t>Agenda and Minutes of the Public Health Transition Oversight and Implementation Groups</a:t>
            </a:r>
            <a:r>
              <a:rPr lang="en-GB" sz="1400" dirty="0" smtClean="0"/>
              <a:t> April – July (unpublished) </a:t>
            </a:r>
          </a:p>
          <a:p>
            <a:r>
              <a:rPr lang="en-GB" sz="1400" dirty="0" smtClean="0"/>
              <a:t>Nottinghamshire County Council and Nottinghamshire County NHS (2012)</a:t>
            </a:r>
            <a:r>
              <a:rPr lang="en-GB" sz="1400" dirty="0"/>
              <a:t> </a:t>
            </a:r>
            <a:r>
              <a:rPr lang="en-GB" sz="1400" i="1" dirty="0"/>
              <a:t>Joint Strategic Needs Assessment </a:t>
            </a:r>
            <a:r>
              <a:rPr lang="en-GB" sz="1400" dirty="0"/>
              <a:t>–available </a:t>
            </a:r>
            <a:r>
              <a:rPr lang="en-GB" sz="1400" dirty="0" smtClean="0"/>
              <a:t>at</a:t>
            </a:r>
            <a:r>
              <a:rPr lang="en-GB" sz="1400" dirty="0">
                <a:hlinkClick r:id="rId3"/>
              </a:rPr>
              <a:t> http://cms.nottinghamshire.gov.uk/home/learningandwork/childrenstrust/jointstrategicneedsassessment.htm</a:t>
            </a:r>
            <a:r>
              <a:rPr lang="en-GB" sz="1400" dirty="0"/>
              <a:t> </a:t>
            </a:r>
          </a:p>
          <a:p>
            <a:r>
              <a:rPr lang="en-GB" sz="1400" dirty="0" smtClean="0"/>
              <a:t>Nottinghamshire NHS (2012) </a:t>
            </a:r>
            <a:r>
              <a:rPr lang="en-GB" sz="1400" i="1" dirty="0"/>
              <a:t>Public Health Transition including </a:t>
            </a:r>
            <a:r>
              <a:rPr lang="en-GB" sz="1400" i="1" dirty="0" smtClean="0"/>
              <a:t>Nottinghamshire County </a:t>
            </a:r>
            <a:r>
              <a:rPr lang="en-GB" sz="1400" i="1" dirty="0"/>
              <a:t>Public Health and Health &amp; Wellbeing Report</a:t>
            </a:r>
            <a:r>
              <a:rPr lang="en-GB" sz="1400" dirty="0"/>
              <a:t> available at </a:t>
            </a:r>
            <a:r>
              <a:rPr lang="en-GB" sz="1400" dirty="0">
                <a:hlinkClick r:id="rId4"/>
              </a:rPr>
              <a:t>http://</a:t>
            </a:r>
            <a:r>
              <a:rPr lang="en-GB" sz="1400" dirty="0" smtClean="0">
                <a:hlinkClick r:id="rId4"/>
              </a:rPr>
              <a:t>www.nnotts.nhs.uk/content/showcontent.aspx?contentid=17591</a:t>
            </a:r>
            <a:r>
              <a:rPr lang="en-GB" sz="1400" dirty="0" smtClean="0"/>
              <a:t> </a:t>
            </a:r>
          </a:p>
          <a:p>
            <a:r>
              <a:rPr lang="en-GB" sz="1400" dirty="0" smtClean="0"/>
              <a:t>Office of National Statistics (2012) </a:t>
            </a:r>
            <a:r>
              <a:rPr lang="en-GB" sz="1400" i="1" dirty="0"/>
              <a:t>First ONS Annual Experimental </a:t>
            </a:r>
            <a:r>
              <a:rPr lang="en-GB" sz="1400" i="1" dirty="0" smtClean="0"/>
              <a:t>Subjective Well-being Results ONS London</a:t>
            </a:r>
          </a:p>
          <a:p>
            <a:r>
              <a:rPr lang="en-GB" sz="1400" dirty="0" err="1" smtClean="0"/>
              <a:t>Scholten</a:t>
            </a:r>
            <a:r>
              <a:rPr lang="en-GB" sz="1400" dirty="0" smtClean="0"/>
              <a:t>, P. J. Olsen. S., and </a:t>
            </a:r>
            <a:r>
              <a:rPr lang="en-GB" sz="1400" dirty="0" err="1" smtClean="0"/>
              <a:t>Galimidi</a:t>
            </a:r>
            <a:r>
              <a:rPr lang="en-GB" sz="1400" dirty="0" smtClean="0"/>
              <a:t> B (2006) </a:t>
            </a:r>
            <a:r>
              <a:rPr lang="en-GB" sz="1400" i="1" dirty="0" smtClean="0"/>
              <a:t>SROI: A guide to Social Return on Investment </a:t>
            </a:r>
            <a:r>
              <a:rPr lang="en-GB" sz="1400" dirty="0" err="1" smtClean="0"/>
              <a:t>Lenthe</a:t>
            </a:r>
            <a:r>
              <a:rPr lang="en-GB" sz="1400" dirty="0" smtClean="0"/>
              <a:t> Publishers Amsterdam</a:t>
            </a:r>
          </a:p>
          <a:p>
            <a:r>
              <a:rPr lang="en-GB" sz="1400" dirty="0" smtClean="0"/>
              <a:t>Scottish Government (2004) </a:t>
            </a:r>
            <a:r>
              <a:rPr lang="en-GB" sz="1400" i="1" dirty="0"/>
              <a:t>A </a:t>
            </a:r>
            <a:r>
              <a:rPr lang="en-GB" sz="1400" i="1" dirty="0" smtClean="0"/>
              <a:t>literature review of the evidence base for culture, the arts and sport policy. (Section 2 Sport and Physical Activity) </a:t>
            </a:r>
            <a:r>
              <a:rPr lang="en-GB" sz="1400" dirty="0" smtClean="0"/>
              <a:t>Available </a:t>
            </a:r>
            <a:r>
              <a:rPr lang="en-GB" sz="1400" dirty="0"/>
              <a:t>at </a:t>
            </a:r>
            <a:r>
              <a:rPr lang="en-GB" sz="1400" dirty="0">
                <a:hlinkClick r:id="rId5"/>
              </a:rPr>
              <a:t>http://</a:t>
            </a:r>
            <a:r>
              <a:rPr lang="en-GB" sz="1400" dirty="0" smtClean="0">
                <a:hlinkClick r:id="rId5"/>
              </a:rPr>
              <a:t>www.scotland.gov.uk/Publications/2004/08/19784/41511</a:t>
            </a:r>
            <a:r>
              <a:rPr lang="en-GB" sz="1400" dirty="0" smtClean="0"/>
              <a:t> </a:t>
            </a:r>
          </a:p>
          <a:p>
            <a:r>
              <a:rPr lang="en-GB" sz="1400" dirty="0" smtClean="0"/>
              <a:t>Sport England (2005) </a:t>
            </a:r>
            <a:r>
              <a:rPr lang="en-GB" sz="1400" i="1" dirty="0" smtClean="0"/>
              <a:t>Sport Playing its Part: The contribution of sport to community priorities and the improvement agenda </a:t>
            </a:r>
            <a:r>
              <a:rPr lang="en-GB" sz="1400" dirty="0" smtClean="0"/>
              <a:t>Sport England London</a:t>
            </a:r>
            <a:endParaRPr lang="en-GB" sz="1400" i="1" dirty="0" smtClean="0"/>
          </a:p>
          <a:p>
            <a:r>
              <a:rPr lang="en-GB" sz="1400" dirty="0" smtClean="0"/>
              <a:t>Whitehead, M (1987) </a:t>
            </a:r>
            <a:r>
              <a:rPr lang="en-GB" sz="1400" i="1" dirty="0" smtClean="0"/>
              <a:t>The Health Divide: inequalities in Health in the 1980s</a:t>
            </a:r>
            <a:r>
              <a:rPr lang="en-GB" sz="1400" dirty="0" smtClean="0"/>
              <a:t> The Health Education Council London</a:t>
            </a:r>
          </a:p>
          <a:p>
            <a:endParaRPr lang="en-GB" sz="1400" dirty="0"/>
          </a:p>
        </p:txBody>
      </p:sp>
    </p:spTree>
    <p:extLst>
      <p:ext uri="{BB962C8B-B14F-4D97-AF65-F5344CB8AC3E}">
        <p14:creationId xmlns:p14="http://schemas.microsoft.com/office/powerpoint/2010/main" val="786059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Background or Context</a:t>
            </a:r>
            <a:endParaRPr lang="en-GB" b="1" dirty="0"/>
          </a:p>
        </p:txBody>
      </p:sp>
      <p:sp>
        <p:nvSpPr>
          <p:cNvPr id="5" name="Content Placeholder 4"/>
          <p:cNvSpPr>
            <a:spLocks noGrp="1"/>
          </p:cNvSpPr>
          <p:nvPr>
            <p:ph idx="1"/>
          </p:nvPr>
        </p:nvSpPr>
        <p:spPr/>
        <p:txBody>
          <a:bodyPr>
            <a:normAutofit fontScale="85000" lnSpcReduction="20000"/>
          </a:bodyPr>
          <a:lstStyle/>
          <a:p>
            <a:r>
              <a:rPr lang="en-GB" dirty="0"/>
              <a:t>Policy and l</a:t>
            </a:r>
            <a:r>
              <a:rPr lang="en-GB" dirty="0" smtClean="0"/>
              <a:t>egislative antecedents of Health and Wellbeing Boards </a:t>
            </a:r>
            <a:endParaRPr lang="en-GB" dirty="0"/>
          </a:p>
          <a:p>
            <a:endParaRPr lang="en-GB" sz="1000" dirty="0"/>
          </a:p>
          <a:p>
            <a:r>
              <a:rPr lang="en-GB" dirty="0"/>
              <a:t>Philosophy, </a:t>
            </a:r>
            <a:r>
              <a:rPr lang="en-GB" dirty="0" smtClean="0"/>
              <a:t>theory </a:t>
            </a:r>
            <a:r>
              <a:rPr lang="en-GB" dirty="0"/>
              <a:t>and </a:t>
            </a:r>
            <a:r>
              <a:rPr lang="en-GB" dirty="0" smtClean="0"/>
              <a:t>concepts upon which they are based</a:t>
            </a:r>
            <a:endParaRPr lang="en-GB" dirty="0"/>
          </a:p>
          <a:p>
            <a:endParaRPr lang="en-GB" sz="1000" dirty="0"/>
          </a:p>
          <a:p>
            <a:r>
              <a:rPr lang="en-GB" dirty="0"/>
              <a:t>Delivery and p</a:t>
            </a:r>
            <a:r>
              <a:rPr lang="en-GB" dirty="0" smtClean="0"/>
              <a:t>ractise in Nottingham and Nottinghamshire</a:t>
            </a:r>
            <a:endParaRPr lang="en-GB" dirty="0"/>
          </a:p>
          <a:p>
            <a:endParaRPr lang="en-GB" dirty="0"/>
          </a:p>
          <a:p>
            <a:pPr marL="0" indent="0">
              <a:buNone/>
            </a:pPr>
            <a:r>
              <a:rPr lang="en-GB" dirty="0"/>
              <a:t>Within each </a:t>
            </a:r>
            <a:r>
              <a:rPr lang="en-GB" dirty="0" smtClean="0"/>
              <a:t>– to look at </a:t>
            </a:r>
            <a:endParaRPr lang="en-GB" dirty="0"/>
          </a:p>
          <a:p>
            <a:pPr marL="0" indent="0">
              <a:buNone/>
            </a:pPr>
            <a:endParaRPr lang="en-GB" sz="1000" dirty="0"/>
          </a:p>
          <a:p>
            <a:r>
              <a:rPr lang="en-GB" dirty="0"/>
              <a:t>T</a:t>
            </a:r>
            <a:r>
              <a:rPr lang="en-GB" dirty="0" smtClean="0"/>
              <a:t>he </a:t>
            </a:r>
            <a:r>
              <a:rPr lang="en-GB" dirty="0"/>
              <a:t>potential </a:t>
            </a:r>
            <a:r>
              <a:rPr lang="en-GB" dirty="0" smtClean="0"/>
              <a:t>(realised and unrealised) contribution </a:t>
            </a:r>
            <a:r>
              <a:rPr lang="en-GB" dirty="0"/>
              <a:t>or role of Sport and Physical Activity.</a:t>
            </a:r>
          </a:p>
          <a:p>
            <a:endParaRPr lang="en-GB" dirty="0"/>
          </a:p>
        </p:txBody>
      </p:sp>
    </p:spTree>
    <p:extLst>
      <p:ext uri="{BB962C8B-B14F-4D97-AF65-F5344CB8AC3E}">
        <p14:creationId xmlns:p14="http://schemas.microsoft.com/office/powerpoint/2010/main" val="353654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Research Questions</a:t>
            </a:r>
            <a:endParaRPr lang="en-GB" sz="3600" b="1" dirty="0"/>
          </a:p>
        </p:txBody>
      </p:sp>
      <p:sp>
        <p:nvSpPr>
          <p:cNvPr id="3" name="Content Placeholder 2"/>
          <p:cNvSpPr>
            <a:spLocks noGrp="1"/>
          </p:cNvSpPr>
          <p:nvPr>
            <p:ph idx="1"/>
          </p:nvPr>
        </p:nvSpPr>
        <p:spPr>
          <a:xfrm>
            <a:off x="457200" y="1268760"/>
            <a:ext cx="8229600" cy="4857403"/>
          </a:xfrm>
        </p:spPr>
        <p:txBody>
          <a:bodyPr>
            <a:normAutofit fontScale="92500"/>
          </a:bodyPr>
          <a:lstStyle/>
          <a:p>
            <a:pPr marL="0" indent="0">
              <a:buNone/>
            </a:pPr>
            <a:r>
              <a:rPr lang="en-GB" sz="2400" dirty="0" smtClean="0"/>
              <a:t>What is the potential role of sport and physical activity in the new public health system envisaged by the Health and Social Care Act 2012?</a:t>
            </a:r>
          </a:p>
          <a:p>
            <a:pPr marL="0" indent="0">
              <a:buNone/>
            </a:pPr>
            <a:endParaRPr lang="en-GB" sz="1500" dirty="0" smtClean="0"/>
          </a:p>
          <a:p>
            <a:pPr marL="514350" indent="-514350">
              <a:buFont typeface="+mj-lt"/>
              <a:buAutoNum type="alphaLcParenR"/>
            </a:pPr>
            <a:r>
              <a:rPr lang="en-GB" sz="2400" dirty="0" smtClean="0"/>
              <a:t>What is the intended or theoretical nature and scope of the Health and Wellbeing Boards within the emerging public health system?</a:t>
            </a:r>
          </a:p>
          <a:p>
            <a:pPr marL="514350" indent="-514350">
              <a:buFont typeface="+mj-lt"/>
              <a:buAutoNum type="alphaLcParenR"/>
            </a:pPr>
            <a:r>
              <a:rPr lang="en-GB" sz="2400" dirty="0" smtClean="0"/>
              <a:t>What is the nature and scope of the Health and Wellbeing Boards role in practise as emerging in Nottingham and Nottinghamshire? </a:t>
            </a:r>
          </a:p>
          <a:p>
            <a:pPr marL="514350" indent="-514350">
              <a:buFont typeface="+mj-lt"/>
              <a:buAutoNum type="alphaLcParenR"/>
            </a:pPr>
            <a:r>
              <a:rPr lang="en-GB" sz="2400" dirty="0" smtClean="0"/>
              <a:t>What is the potential role for Sport and Physical Activity within these scenarios?</a:t>
            </a:r>
          </a:p>
          <a:p>
            <a:pPr marL="514350" indent="-514350">
              <a:buFont typeface="+mj-lt"/>
              <a:buAutoNum type="alphaLcParenR"/>
            </a:pPr>
            <a:r>
              <a:rPr lang="en-GB" sz="2400" dirty="0" smtClean="0"/>
              <a:t>What lessons can we draw for Sport and </a:t>
            </a:r>
            <a:r>
              <a:rPr lang="en-GB" sz="2400" dirty="0"/>
              <a:t>P</a:t>
            </a:r>
            <a:r>
              <a:rPr lang="en-GB" sz="2400" dirty="0" smtClean="0"/>
              <a:t>hysical Activity in terms of future policy and practise?</a:t>
            </a:r>
            <a:endParaRPr lang="en-GB" sz="2400" dirty="0"/>
          </a:p>
        </p:txBody>
      </p:sp>
    </p:spTree>
    <p:extLst>
      <p:ext uri="{BB962C8B-B14F-4D97-AF65-F5344CB8AC3E}">
        <p14:creationId xmlns:p14="http://schemas.microsoft.com/office/powerpoint/2010/main" val="1777674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t>Context - Wider Determinants of Health </a:t>
            </a:r>
            <a:r>
              <a:rPr lang="en-GB" dirty="0" smtClean="0"/>
              <a:t/>
            </a:r>
            <a:br>
              <a:rPr lang="en-GB" dirty="0" smtClean="0"/>
            </a:br>
            <a:r>
              <a:rPr lang="en-GB" sz="1800" dirty="0" smtClean="0"/>
              <a:t>(</a:t>
            </a:r>
            <a:r>
              <a:rPr lang="en-GB" sz="1800" dirty="0"/>
              <a:t>B</a:t>
            </a:r>
            <a:r>
              <a:rPr lang="en-GB" sz="1800" dirty="0" smtClean="0"/>
              <a:t>arton &amp; Grant 2006 after Black (1980) </a:t>
            </a:r>
            <a:r>
              <a:rPr lang="en-GB" sz="1800" dirty="0">
                <a:solidFill>
                  <a:prstClr val="black"/>
                </a:solidFill>
              </a:rPr>
              <a:t>Whitehead </a:t>
            </a:r>
            <a:r>
              <a:rPr lang="en-GB" sz="1800" dirty="0" smtClean="0">
                <a:solidFill>
                  <a:prstClr val="black"/>
                </a:solidFill>
              </a:rPr>
              <a:t>(1987</a:t>
            </a:r>
            <a:r>
              <a:rPr lang="en-GB" sz="1800" dirty="0">
                <a:solidFill>
                  <a:prstClr val="black"/>
                </a:solidFill>
              </a:rPr>
              <a:t>) Dahlgren, and Whitehead 1991) </a:t>
            </a:r>
            <a:r>
              <a:rPr lang="en-GB" sz="1800" dirty="0" smtClean="0"/>
              <a:t>Acheson (1998) and later Marmot (2010)) </a:t>
            </a:r>
            <a:endParaRPr lang="en-GB" sz="1800"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1484784"/>
            <a:ext cx="518457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2896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Literature Map and Review</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84135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303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Policy and Legislation</a:t>
            </a:r>
            <a:endParaRPr lang="en-GB" sz="3600" b="1" dirty="0"/>
          </a:p>
        </p:txBody>
      </p:sp>
      <p:sp>
        <p:nvSpPr>
          <p:cNvPr id="3" name="Content Placeholder 2"/>
          <p:cNvSpPr>
            <a:spLocks noGrp="1"/>
          </p:cNvSpPr>
          <p:nvPr>
            <p:ph idx="1"/>
          </p:nvPr>
        </p:nvSpPr>
        <p:spPr>
          <a:xfrm>
            <a:off x="457200" y="1600200"/>
            <a:ext cx="8229600" cy="4709120"/>
          </a:xfrm>
        </p:spPr>
        <p:txBody>
          <a:bodyPr>
            <a:normAutofit fontScale="92500" lnSpcReduction="10000"/>
          </a:bodyPr>
          <a:lstStyle/>
          <a:p>
            <a:r>
              <a:rPr lang="en-GB" sz="2400" dirty="0" smtClean="0"/>
              <a:t>White Papers and Local Government  and Health Acts from 1997 to 2010 under previous government and the gradual development of Public Value theory and practise .</a:t>
            </a:r>
          </a:p>
          <a:p>
            <a:endParaRPr lang="en-GB" sz="1000" dirty="0" smtClean="0"/>
          </a:p>
          <a:p>
            <a:r>
              <a:rPr lang="en-GB" sz="2400" dirty="0" smtClean="0"/>
              <a:t>The Localism Act 2011; </a:t>
            </a:r>
            <a:r>
              <a:rPr lang="en-GB" sz="2400" dirty="0"/>
              <a:t>the </a:t>
            </a:r>
            <a:r>
              <a:rPr lang="en-GB" sz="2400" dirty="0" smtClean="0"/>
              <a:t>recent 2012 </a:t>
            </a:r>
            <a:r>
              <a:rPr lang="en-GB" sz="2400" dirty="0"/>
              <a:t>Health and Social Care Act, the new public health system and the development of Health and Wellbeing Boards </a:t>
            </a:r>
            <a:r>
              <a:rPr lang="en-GB" sz="2400" dirty="0" smtClean="0"/>
              <a:t>as proposed </a:t>
            </a:r>
            <a:r>
              <a:rPr lang="en-GB" sz="2400" dirty="0"/>
              <a:t>by the coalition </a:t>
            </a:r>
            <a:r>
              <a:rPr lang="en-GB" sz="2400" dirty="0" smtClean="0"/>
              <a:t>government (theoretical and policy making confusion!).</a:t>
            </a:r>
            <a:endParaRPr lang="en-GB" sz="2400" dirty="0"/>
          </a:p>
          <a:p>
            <a:endParaRPr lang="en-GB" sz="1000" dirty="0" smtClean="0"/>
          </a:p>
          <a:p>
            <a:r>
              <a:rPr lang="en-GB" sz="2400" dirty="0" smtClean="0"/>
              <a:t>Health and Social Care policy – in practise it was developed throughout this period via Community Strategies, Local Area Agreements, the QIPP challenge  and Public Health strategies.</a:t>
            </a:r>
          </a:p>
          <a:p>
            <a:endParaRPr lang="en-GB" sz="1000" dirty="0" smtClean="0"/>
          </a:p>
          <a:p>
            <a:r>
              <a:rPr lang="en-GB" sz="2400" dirty="0" smtClean="0"/>
              <a:t>Sport and Physical Activity – what was its role in these contexts and initiatives did it realise its potential contribution? </a:t>
            </a:r>
            <a:endParaRPr lang="en-GB" sz="2400" dirty="0"/>
          </a:p>
        </p:txBody>
      </p:sp>
    </p:spTree>
    <p:extLst>
      <p:ext uri="{BB962C8B-B14F-4D97-AF65-F5344CB8AC3E}">
        <p14:creationId xmlns:p14="http://schemas.microsoft.com/office/powerpoint/2010/main" val="69258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Theoretical or Philosophical Background</a:t>
            </a:r>
            <a:endParaRPr lang="en-GB" sz="3600" b="1" dirty="0"/>
          </a:p>
        </p:txBody>
      </p:sp>
      <p:sp>
        <p:nvSpPr>
          <p:cNvPr id="3" name="Content Placeholder 2"/>
          <p:cNvSpPr>
            <a:spLocks noGrp="1"/>
          </p:cNvSpPr>
          <p:nvPr>
            <p:ph idx="1"/>
          </p:nvPr>
        </p:nvSpPr>
        <p:spPr/>
        <p:txBody>
          <a:bodyPr>
            <a:normAutofit fontScale="62500" lnSpcReduction="20000"/>
          </a:bodyPr>
          <a:lstStyle/>
          <a:p>
            <a:r>
              <a:rPr lang="en-GB" sz="2800" b="1" dirty="0" smtClean="0"/>
              <a:t>Review Public Management Theory </a:t>
            </a:r>
            <a:r>
              <a:rPr lang="en-GB" sz="2800" dirty="0" smtClean="0"/>
              <a:t>i.e. Principal </a:t>
            </a:r>
            <a:r>
              <a:rPr lang="en-GB" sz="2800" dirty="0"/>
              <a:t>Agent </a:t>
            </a:r>
            <a:r>
              <a:rPr lang="en-GB" sz="2800" dirty="0" smtClean="0"/>
              <a:t>Theory: Public Choice Theory (NPM): and then Public Value/ new Public Service Theory.</a:t>
            </a:r>
          </a:p>
          <a:p>
            <a:endParaRPr lang="en-GB" sz="1000" dirty="0" smtClean="0"/>
          </a:p>
          <a:p>
            <a:r>
              <a:rPr lang="en-GB" sz="2800" dirty="0"/>
              <a:t>C</a:t>
            </a:r>
            <a:r>
              <a:rPr lang="en-GB" sz="2800" dirty="0" smtClean="0"/>
              <a:t>ontend that since 1995, the application of  </a:t>
            </a:r>
            <a:r>
              <a:rPr lang="en-GB" sz="2800" b="1" dirty="0" smtClean="0"/>
              <a:t>Public Value </a:t>
            </a:r>
            <a:r>
              <a:rPr lang="en-GB" sz="2800" dirty="0" smtClean="0"/>
              <a:t>and the new Public Service Theory (Moore 1995, Bennington and Moore 2011) has been the basis for this developing policy and practise.</a:t>
            </a:r>
          </a:p>
          <a:p>
            <a:endParaRPr lang="en-GB" sz="1000" dirty="0" smtClean="0"/>
          </a:p>
          <a:p>
            <a:r>
              <a:rPr lang="en-GB" sz="2800" dirty="0" smtClean="0"/>
              <a:t>One key to understanding this is an appreciation of what is </a:t>
            </a:r>
            <a:r>
              <a:rPr lang="en-GB" sz="2800" b="1" dirty="0" smtClean="0"/>
              <a:t>a specifically “Public” strategy</a:t>
            </a:r>
            <a:r>
              <a:rPr lang="en-GB" sz="2800" dirty="0" smtClean="0"/>
              <a:t> – i.e. </a:t>
            </a:r>
            <a:r>
              <a:rPr lang="en-GB" sz="2800" dirty="0" err="1" smtClean="0"/>
              <a:t>Mulgans</a:t>
            </a:r>
            <a:r>
              <a:rPr lang="en-GB" sz="2800" dirty="0" smtClean="0"/>
              <a:t> definition “the systematic use of public resources and powers by public agencies to achieve public goals or objectives </a:t>
            </a:r>
            <a:r>
              <a:rPr lang="en-GB" sz="2800" dirty="0" err="1" smtClean="0"/>
              <a:t>Mulgan</a:t>
            </a:r>
            <a:r>
              <a:rPr lang="en-GB" sz="2800" dirty="0" smtClean="0"/>
              <a:t> 2009)</a:t>
            </a:r>
          </a:p>
          <a:p>
            <a:endParaRPr lang="en-GB" sz="1300" dirty="0" smtClean="0"/>
          </a:p>
          <a:p>
            <a:endParaRPr lang="en-GB" sz="1000" dirty="0"/>
          </a:p>
          <a:p>
            <a:r>
              <a:rPr lang="en-GB" sz="2800" dirty="0" smtClean="0"/>
              <a:t>Sport and Physical Activity – </a:t>
            </a:r>
            <a:r>
              <a:rPr lang="en-GB" sz="2800" b="1" dirty="0" smtClean="0"/>
              <a:t>Game Plan </a:t>
            </a:r>
            <a:r>
              <a:rPr lang="en-GB" sz="2800" dirty="0" smtClean="0"/>
              <a:t>- sport for all as well as sport for sports sake – and physical activity for physical and mental health was </a:t>
            </a:r>
            <a:r>
              <a:rPr lang="en-GB" sz="2800" b="1" dirty="0" smtClean="0"/>
              <a:t>predicated on early public value theory</a:t>
            </a:r>
            <a:r>
              <a:rPr lang="en-GB" sz="2800" dirty="0" smtClean="0"/>
              <a:t> – but its delivery was in parallel with  </a:t>
            </a:r>
            <a:r>
              <a:rPr lang="en-GB" sz="2800" dirty="0"/>
              <a:t>(</a:t>
            </a:r>
            <a:r>
              <a:rPr lang="en-GB" sz="2800" dirty="0" smtClean="0"/>
              <a:t>and therefore overshadowed by) the feasibility of winning and delivering London 2012, and was never properly understood within DCMS and the wider sector leadership.</a:t>
            </a:r>
          </a:p>
          <a:p>
            <a:endParaRPr lang="en-GB" sz="1600" dirty="0"/>
          </a:p>
          <a:p>
            <a:r>
              <a:rPr lang="en-GB" sz="2800" b="1" dirty="0" smtClean="0"/>
              <a:t>Behavioural </a:t>
            </a:r>
            <a:r>
              <a:rPr lang="en-GB" sz="2800" b="1" dirty="0"/>
              <a:t>approaches </a:t>
            </a:r>
            <a:r>
              <a:rPr lang="en-GB" sz="2800" dirty="0"/>
              <a:t>to public policy from “nudge” to </a:t>
            </a:r>
            <a:r>
              <a:rPr lang="en-GB" sz="2800" dirty="0" err="1"/>
              <a:t>Mindspace</a:t>
            </a:r>
            <a:r>
              <a:rPr lang="en-GB" sz="2800" dirty="0"/>
              <a:t> (Dolan et al 2010</a:t>
            </a:r>
            <a:r>
              <a:rPr lang="en-GB" sz="2800" dirty="0" smtClean="0"/>
              <a:t>) will be increasingly important in the future particularly in sectors such as sport and physical activity .</a:t>
            </a:r>
            <a:endParaRPr lang="en-GB" sz="2800" dirty="0"/>
          </a:p>
          <a:p>
            <a:endParaRPr lang="en-GB" sz="2800" dirty="0"/>
          </a:p>
        </p:txBody>
      </p:sp>
    </p:spTree>
    <p:extLst>
      <p:ext uri="{BB962C8B-B14F-4D97-AF65-F5344CB8AC3E}">
        <p14:creationId xmlns:p14="http://schemas.microsoft.com/office/powerpoint/2010/main" val="4271294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Practise and </a:t>
            </a:r>
            <a:r>
              <a:rPr lang="en-GB" sz="3600" b="1" dirty="0"/>
              <a:t>D</a:t>
            </a:r>
            <a:r>
              <a:rPr lang="en-GB" sz="3600" b="1" dirty="0" smtClean="0"/>
              <a:t>elivery</a:t>
            </a:r>
            <a:endParaRPr lang="en-GB" sz="3600" b="1" dirty="0"/>
          </a:p>
        </p:txBody>
      </p:sp>
      <p:sp>
        <p:nvSpPr>
          <p:cNvPr id="3" name="Content Placeholder 2"/>
          <p:cNvSpPr>
            <a:spLocks noGrp="1"/>
          </p:cNvSpPr>
          <p:nvPr>
            <p:ph idx="1"/>
          </p:nvPr>
        </p:nvSpPr>
        <p:spPr/>
        <p:txBody>
          <a:bodyPr>
            <a:noAutofit/>
          </a:bodyPr>
          <a:lstStyle/>
          <a:p>
            <a:r>
              <a:rPr lang="en-GB" sz="2000" b="1" dirty="0" smtClean="0"/>
              <a:t>Setting community-wide objectives at the local level </a:t>
            </a:r>
            <a:r>
              <a:rPr lang="en-GB" sz="2000" dirty="0" smtClean="0"/>
              <a:t>– LPSAs, LAAs,  the development of Public Health Strategies and emerging Health and Wellbeing Strategies (inter-agency collaborations to achieve individual and community based outcome objectives) </a:t>
            </a:r>
          </a:p>
          <a:p>
            <a:endParaRPr lang="en-GB" sz="1000" dirty="0" smtClean="0"/>
          </a:p>
          <a:p>
            <a:r>
              <a:rPr lang="en-GB" sz="2000" b="1" dirty="0" smtClean="0"/>
              <a:t>Evidence based policy and delivery </a:t>
            </a:r>
            <a:r>
              <a:rPr lang="en-GB" sz="2000" dirty="0" smtClean="0"/>
              <a:t>– public health observatories, regional observatories  and the development of Joint Strategic Needs Assessments (the recent and proposed demise of the land use planning system and its information and data sources).</a:t>
            </a:r>
          </a:p>
          <a:p>
            <a:endParaRPr lang="en-GB" sz="1000" dirty="0" smtClean="0"/>
          </a:p>
          <a:p>
            <a:r>
              <a:rPr lang="en-GB" sz="2000" b="1" dirty="0" smtClean="0"/>
              <a:t>Quality assurance </a:t>
            </a:r>
            <a:r>
              <a:rPr lang="en-GB" sz="2000" dirty="0" smtClean="0"/>
              <a:t>– internal and external monitoring and reporting through the performance management regimes of BV, CPA, S4BH, CAA, WCC and CCG and Foundation Trust Authorisations.</a:t>
            </a:r>
          </a:p>
          <a:p>
            <a:endParaRPr lang="en-GB" sz="1000" dirty="0" smtClean="0"/>
          </a:p>
          <a:p>
            <a:r>
              <a:rPr lang="en-GB" sz="2000" b="1" dirty="0" smtClean="0"/>
              <a:t>National priorities </a:t>
            </a:r>
            <a:r>
              <a:rPr lang="en-GB" sz="2000" dirty="0" smtClean="0"/>
              <a:t>(DCMS, Sport England, UK Sport) – what was happening to policy and resources – the Olympics that is what!</a:t>
            </a:r>
          </a:p>
          <a:p>
            <a:endParaRPr lang="en-GB" sz="2400" dirty="0"/>
          </a:p>
        </p:txBody>
      </p:sp>
    </p:spTree>
    <p:extLst>
      <p:ext uri="{BB962C8B-B14F-4D97-AF65-F5344CB8AC3E}">
        <p14:creationId xmlns:p14="http://schemas.microsoft.com/office/powerpoint/2010/main" val="2437300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1766</TotalTime>
  <Words>3113</Words>
  <Application>Microsoft Office PowerPoint</Application>
  <PresentationFormat>On-screen Show (4:3)</PresentationFormat>
  <Paragraphs>206</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Sport, Physical Activity  and the establishment of  Health and Wellbeing Boards  in  Nottingham and Nottinghamshire </vt:lpstr>
      <vt:lpstr>Health and Wellbeing  Definitions </vt:lpstr>
      <vt:lpstr>Background or Context</vt:lpstr>
      <vt:lpstr>Research Questions</vt:lpstr>
      <vt:lpstr>Context - Wider Determinants of Health  (Barton &amp; Grant 2006 after Black (1980) Whitehead (1987) Dahlgren, and Whitehead 1991) Acheson (1998) and later Marmot (2010)) </vt:lpstr>
      <vt:lpstr>Literature Map and Review</vt:lpstr>
      <vt:lpstr>Policy and Legislation</vt:lpstr>
      <vt:lpstr>Theoretical or Philosophical Background</vt:lpstr>
      <vt:lpstr>Practise and Delivery</vt:lpstr>
      <vt:lpstr>Key Tipping Points  or Developmental Breakthroughs</vt:lpstr>
      <vt:lpstr>Methodology and Methods</vt:lpstr>
      <vt:lpstr>Key Sources</vt:lpstr>
      <vt:lpstr>Why Nottingham and Nottinghamshire?</vt:lpstr>
      <vt:lpstr>Culture and Sport targets in LAAs Was 82 out of 149 a success? </vt:lpstr>
      <vt:lpstr>Culture &amp; Sport and Adult Care contributing to each others improvement</vt:lpstr>
      <vt:lpstr>Case Study 1: Nottingham City</vt:lpstr>
      <vt:lpstr>Case Study 2 Nottinghamshire</vt:lpstr>
      <vt:lpstr>Findings</vt:lpstr>
      <vt:lpstr>Findings (cont)</vt:lpstr>
      <vt:lpstr>Conclusions</vt:lpstr>
      <vt:lpstr>Will Sport and Physical Activity realise its  potential contribution in the future?  Recommendations</vt:lpstr>
      <vt:lpstr>References</vt:lpstr>
      <vt:lpstr>References (cont)</vt:lpstr>
      <vt:lpstr>References (cont)</vt:lpstr>
    </vt:vector>
  </TitlesOfParts>
  <Company>Nottingham Trent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Physical Activity and the establishment of Health and Wellbeing Boards  in  Nottingham and Nottinghamshire</dc:title>
  <dc:creator>Murphy, Peter</dc:creator>
  <cp:lastModifiedBy>Oluwasanmi, Timi</cp:lastModifiedBy>
  <cp:revision>33</cp:revision>
  <dcterms:created xsi:type="dcterms:W3CDTF">2012-08-13T08:50:28Z</dcterms:created>
  <dcterms:modified xsi:type="dcterms:W3CDTF">2013-10-17T10:54:00Z</dcterms:modified>
</cp:coreProperties>
</file>