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4" r:id="rId4"/>
    <p:sldId id="276" r:id="rId5"/>
    <p:sldId id="277" r:id="rId6"/>
    <p:sldId id="257" r:id="rId7"/>
    <p:sldId id="259" r:id="rId8"/>
    <p:sldId id="260" r:id="rId9"/>
    <p:sldId id="261" r:id="rId10"/>
    <p:sldId id="262" r:id="rId11"/>
    <p:sldId id="263" r:id="rId12"/>
    <p:sldId id="268" r:id="rId13"/>
    <p:sldId id="269" r:id="rId14"/>
    <p:sldId id="266" r:id="rId15"/>
    <p:sldId id="264" r:id="rId16"/>
    <p:sldId id="267"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enhalgh Kirsten" initials="G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22" d="100"/>
          <a:sy n="122" d="100"/>
        </p:scale>
        <p:origin x="-26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87CB915-4E9D-4BE7-8B00-EC172C1AE7C0}" type="datetimeFigureOut">
              <a:rPr lang="en-US" smtClean="0"/>
              <a:pPr/>
              <a:t>7/16/2014</a:t>
            </a:fld>
            <a:endParaRPr lang="en-US"/>
          </a:p>
        </p:txBody>
      </p:sp>
      <p:sp>
        <p:nvSpPr>
          <p:cNvPr id="8" name="Slide Number Placeholder 7"/>
          <p:cNvSpPr>
            <a:spLocks noGrp="1"/>
          </p:cNvSpPr>
          <p:nvPr>
            <p:ph type="sldNum" sz="quarter" idx="11"/>
          </p:nvPr>
        </p:nvSpPr>
        <p:spPr/>
        <p:txBody>
          <a:bodyPr/>
          <a:lstStyle/>
          <a:p>
            <a:fld id="{E1D894F9-3488-48A6-991E-00DEA6A58AE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CB915-4E9D-4BE7-8B00-EC172C1AE7C0}"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CB915-4E9D-4BE7-8B00-EC172C1AE7C0}"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87CB915-4E9D-4BE7-8B00-EC172C1AE7C0}"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CB915-4E9D-4BE7-8B00-EC172C1AE7C0}"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94F9-3488-48A6-991E-00DEA6A58AE2}"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87CB915-4E9D-4BE7-8B00-EC172C1AE7C0}"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94F9-3488-48A6-991E-00DEA6A58AE2}"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87CB915-4E9D-4BE7-8B00-EC172C1AE7C0}"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894F9-3488-48A6-991E-00DEA6A58AE2}"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7CB915-4E9D-4BE7-8B00-EC172C1AE7C0}"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CB915-4E9D-4BE7-8B00-EC172C1AE7C0}"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CB915-4E9D-4BE7-8B00-EC172C1AE7C0}"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CB915-4E9D-4BE7-8B00-EC172C1AE7C0}"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94F9-3488-48A6-991E-00DEA6A58A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87CB915-4E9D-4BE7-8B00-EC172C1AE7C0}" type="datetimeFigureOut">
              <a:rPr lang="en-US" smtClean="0"/>
              <a:pPr/>
              <a:t>7/16/2014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1D894F9-3488-48A6-991E-00DEA6A58AE2}"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Kirsten.greenhalgh@nottingham.ac.uk" TargetMode="External"/><Relationship Id="rId2" Type="http://schemas.openxmlformats.org/officeDocument/2006/relationships/hyperlink" Target="mailto:Peter.Murphy@ntu.ac.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3672408"/>
          </a:xfrm>
        </p:spPr>
        <p:txBody>
          <a:bodyPr>
            <a:normAutofit fontScale="90000"/>
          </a:bodyPr>
          <a:lstStyle/>
          <a:p>
            <a:r>
              <a:rPr lang="en-GB" sz="2800" b="1" dirty="0" smtClean="0">
                <a:solidFill>
                  <a:srgbClr val="FF0000"/>
                </a:solidFill>
              </a:rPr>
              <a:t/>
            </a:r>
            <a:br>
              <a:rPr lang="en-GB" sz="2800" b="1" dirty="0" smtClean="0">
                <a:solidFill>
                  <a:srgbClr val="FF0000"/>
                </a:solidFill>
              </a:rPr>
            </a:br>
            <a:r>
              <a:rPr lang="en-GB" sz="2800" b="1" dirty="0" smtClean="0">
                <a:solidFill>
                  <a:srgbClr val="FF0000"/>
                </a:solidFill>
              </a:rPr>
              <a:t>Public Administration Committee</a:t>
            </a:r>
            <a:br>
              <a:rPr lang="en-GB" sz="2800" b="1" dirty="0" smtClean="0">
                <a:solidFill>
                  <a:srgbClr val="FF0000"/>
                </a:solidFill>
              </a:rPr>
            </a:br>
            <a:r>
              <a:rPr lang="en-GB" sz="2800" b="1" dirty="0" smtClean="0">
                <a:solidFill>
                  <a:srgbClr val="FF0000"/>
                </a:solidFill>
              </a:rPr>
              <a:t>Annual Conference</a:t>
            </a:r>
            <a:br>
              <a:rPr lang="en-GB" sz="2800" b="1" dirty="0" smtClean="0">
                <a:solidFill>
                  <a:srgbClr val="FF0000"/>
                </a:solidFill>
              </a:rPr>
            </a:br>
            <a:r>
              <a:rPr lang="en-GB" sz="2800" b="1" dirty="0">
                <a:solidFill>
                  <a:srgbClr val="FF0000"/>
                </a:solidFill>
              </a:rPr>
              <a:t/>
            </a:r>
            <a:br>
              <a:rPr lang="en-GB" sz="2800" b="1" dirty="0">
                <a:solidFill>
                  <a:srgbClr val="FF0000"/>
                </a:solidFill>
              </a:rPr>
            </a:br>
            <a:r>
              <a:rPr lang="en-GB" sz="2800" b="1" dirty="0" smtClean="0">
                <a:solidFill>
                  <a:srgbClr val="FF0000"/>
                </a:solidFill>
              </a:rPr>
              <a:t>Edinburgh, September 2013 </a:t>
            </a:r>
            <a:br>
              <a:rPr lang="en-GB" sz="2800" b="1" dirty="0" smtClean="0">
                <a:solidFill>
                  <a:srgbClr val="FF0000"/>
                </a:solidFill>
              </a:rPr>
            </a:br>
            <a:r>
              <a:rPr lang="en-GB" sz="2800" b="1" dirty="0" smtClean="0"/>
              <a:t/>
            </a:r>
            <a:br>
              <a:rPr lang="en-GB" sz="2800" b="1" dirty="0" smtClean="0"/>
            </a:br>
            <a:r>
              <a:rPr lang="en-GB" sz="2000" b="1" dirty="0" smtClean="0"/>
              <a:t/>
            </a:r>
            <a:br>
              <a:rPr lang="en-GB" sz="2000" b="1" dirty="0" smtClean="0"/>
            </a:br>
            <a:r>
              <a:rPr lang="en-GB" sz="3600" b="1" dirty="0" smtClean="0"/>
              <a:t>Performance Management and Service Improvement in </a:t>
            </a:r>
            <a:br>
              <a:rPr lang="en-GB" sz="3600" b="1" dirty="0" smtClean="0"/>
            </a:br>
            <a:r>
              <a:rPr lang="en-GB" sz="3600" b="1" dirty="0" smtClean="0"/>
              <a:t>Fire </a:t>
            </a:r>
            <a:r>
              <a:rPr lang="en-GB" sz="3600" b="1" dirty="0"/>
              <a:t>and Rescue Services </a:t>
            </a:r>
            <a:endParaRPr lang="en-US" sz="3600" dirty="0"/>
          </a:p>
        </p:txBody>
      </p:sp>
      <p:sp>
        <p:nvSpPr>
          <p:cNvPr id="3" name="Subtitle 2"/>
          <p:cNvSpPr>
            <a:spLocks noGrp="1"/>
          </p:cNvSpPr>
          <p:nvPr>
            <p:ph type="subTitle" idx="1"/>
          </p:nvPr>
        </p:nvSpPr>
        <p:spPr>
          <a:xfrm>
            <a:off x="683568" y="4869160"/>
            <a:ext cx="7992888" cy="1224136"/>
          </a:xfrm>
        </p:spPr>
        <p:txBody>
          <a:bodyPr>
            <a:normAutofit/>
          </a:bodyPr>
          <a:lstStyle/>
          <a:p>
            <a:pPr algn="l"/>
            <a:r>
              <a:rPr lang="en-US" sz="2000" dirty="0" smtClean="0">
                <a:solidFill>
                  <a:srgbClr val="0000FF"/>
                </a:solidFill>
              </a:rPr>
              <a:t>Peter Murphy, Nottingham Trent University UK.</a:t>
            </a:r>
          </a:p>
          <a:p>
            <a:pPr algn="l"/>
            <a:r>
              <a:rPr lang="en-US" sz="2000" dirty="0" smtClean="0">
                <a:solidFill>
                  <a:srgbClr val="0000FF"/>
                </a:solidFill>
              </a:rPr>
              <a:t>Kirsten Greenhalgh, University of Nottingham, 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rPr>
              <a:t>Public Value </a:t>
            </a:r>
            <a:br>
              <a:rPr lang="en-US" sz="3200" b="1" dirty="0" smtClean="0">
                <a:solidFill>
                  <a:srgbClr val="0000FF"/>
                </a:solidFill>
              </a:rPr>
            </a:br>
            <a:r>
              <a:rPr lang="en-US" sz="3200" b="1" dirty="0" smtClean="0">
                <a:solidFill>
                  <a:srgbClr val="0000FF"/>
                </a:solidFill>
              </a:rPr>
              <a:t>New Public Service Theory</a:t>
            </a:r>
            <a:endParaRPr lang="en-US" sz="3200" b="1"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sz="2200" dirty="0" smtClean="0"/>
              <a:t>Leadership and management is inherently situational and the design and delivery of individual services is dependent on the constitutional relationships central/local service delivery and local services deliverers/citizens/</a:t>
            </a:r>
            <a:r>
              <a:rPr lang="en-US" sz="2200" i="1" dirty="0" smtClean="0">
                <a:solidFill>
                  <a:schemeClr val="tx1">
                    <a:lumMod val="95000"/>
                    <a:lumOff val="5000"/>
                  </a:schemeClr>
                </a:solidFill>
              </a:rPr>
              <a:t>voters</a:t>
            </a:r>
            <a:r>
              <a:rPr lang="en-US" sz="2200" dirty="0" smtClean="0"/>
              <a:t>.</a:t>
            </a:r>
          </a:p>
          <a:p>
            <a:endParaRPr lang="en-US" sz="1000" dirty="0"/>
          </a:p>
          <a:p>
            <a:r>
              <a:rPr lang="en-US" sz="2200" dirty="0" smtClean="0"/>
              <a:t>A country’s reconciliation of the imperatives of bureaucracy/democracy frames or facilitates the operating environment of individual sectors and services e.g. China</a:t>
            </a:r>
          </a:p>
          <a:p>
            <a:endParaRPr lang="en-US" sz="1000" dirty="0"/>
          </a:p>
          <a:p>
            <a:r>
              <a:rPr lang="en-US" sz="2200" dirty="0" smtClean="0"/>
              <a:t>Within this framework and in the more dynamic interactive constitutional arrangements, such as the UK, public managers not only deliver services but facilitate democratic accountability, citizen engagement and public service innovations (both organizationally and systemically)</a:t>
            </a:r>
          </a:p>
          <a:p>
            <a:endParaRPr lang="en-US" sz="1100" dirty="0" smtClean="0"/>
          </a:p>
          <a:p>
            <a:r>
              <a:rPr lang="en-US" sz="2200" dirty="0" smtClean="0"/>
              <a:t>In England and Wales, joined up government, place-based policy and tackling the ‘wicked’ issues was based on effective multi-agency responsibility and collaborative working in partnerships between 2001 and 2010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US" sz="3200" b="1" dirty="0" smtClean="0">
                <a:solidFill>
                  <a:srgbClr val="0000FF"/>
                </a:solidFill>
              </a:rPr>
              <a:t>Alternative theoretical conceptualizations</a:t>
            </a:r>
            <a:endParaRPr lang="en-US" sz="3200" b="1"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sz="2800" dirty="0" smtClean="0"/>
              <a:t>Principal </a:t>
            </a:r>
            <a:r>
              <a:rPr lang="en-US" sz="2800" dirty="0"/>
              <a:t>A</a:t>
            </a:r>
            <a:r>
              <a:rPr lang="en-US" sz="2800" dirty="0" smtClean="0"/>
              <a:t>gent Theory</a:t>
            </a:r>
          </a:p>
          <a:p>
            <a:endParaRPr lang="en-US" sz="2800" dirty="0" smtClean="0"/>
          </a:p>
          <a:p>
            <a:r>
              <a:rPr lang="en-US" sz="2800" dirty="0" smtClean="0"/>
              <a:t>New Public Management Theory</a:t>
            </a:r>
          </a:p>
          <a:p>
            <a:endParaRPr lang="en-US" sz="2800" dirty="0" smtClean="0"/>
          </a:p>
          <a:p>
            <a:r>
              <a:rPr lang="en-US" sz="2800" dirty="0" smtClean="0"/>
              <a:t>New Public </a:t>
            </a:r>
            <a:r>
              <a:rPr lang="en-US" sz="2800" dirty="0"/>
              <a:t>S</a:t>
            </a:r>
            <a:r>
              <a:rPr lang="en-US" sz="2800" dirty="0" smtClean="0"/>
              <a:t>ervice Theory</a:t>
            </a:r>
          </a:p>
          <a:p>
            <a:endParaRPr lang="en-US" sz="2800" dirty="0"/>
          </a:p>
          <a:p>
            <a:pPr marL="0" indent="0" algn="ctr">
              <a:buNone/>
            </a:pPr>
            <a:r>
              <a:rPr lang="en-US" sz="2800" dirty="0" smtClean="0"/>
              <a:t>The paradigm which best fits the constitutional arrangement within which individual public services or sectors are operating, will differ both between and within countries and across different historical periods.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195" y="1268760"/>
            <a:ext cx="1524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6144"/>
          </a:xfrm>
        </p:spPr>
        <p:txBody>
          <a:bodyPr>
            <a:normAutofit fontScale="90000"/>
          </a:bodyPr>
          <a:lstStyle/>
          <a:p>
            <a:r>
              <a:rPr lang="en-US" sz="3200" b="1" dirty="0" smtClean="0">
                <a:solidFill>
                  <a:srgbClr val="0000FF"/>
                </a:solidFill>
              </a:rPr>
              <a:t>Identifying where </a:t>
            </a:r>
            <a:r>
              <a:rPr lang="en-US" sz="3200" b="1" dirty="0">
                <a:solidFill>
                  <a:srgbClr val="0000FF"/>
                </a:solidFill>
              </a:rPr>
              <a:t>d</a:t>
            </a:r>
            <a:r>
              <a:rPr lang="en-US" sz="3200" b="1" dirty="0" smtClean="0">
                <a:solidFill>
                  <a:srgbClr val="0000FF"/>
                </a:solidFill>
              </a:rPr>
              <a:t>ifferent conceptualizations may be appropriate – </a:t>
            </a:r>
            <a:r>
              <a:rPr lang="en-US" sz="3200" b="1" dirty="0" smtClean="0">
                <a:solidFill>
                  <a:srgbClr val="0000FF"/>
                </a:solidFill>
                <a:effectLst>
                  <a:outerShdw blurRad="38100" dist="38100" dir="2700000" algn="tl">
                    <a:srgbClr val="000000">
                      <a:alpha val="43137"/>
                    </a:srgbClr>
                  </a:outerShdw>
                </a:effectLst>
              </a:rPr>
              <a:t>Principal Agent Theory</a:t>
            </a:r>
            <a:endParaRPr lang="en-US" sz="3200" b="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48880"/>
            <a:ext cx="8229600" cy="3777283"/>
          </a:xfrm>
        </p:spPr>
        <p:txBody>
          <a:bodyPr>
            <a:normAutofit fontScale="92500" lnSpcReduction="10000"/>
          </a:bodyPr>
          <a:lstStyle/>
          <a:p>
            <a:r>
              <a:rPr lang="en-US" sz="2400" dirty="0" smtClean="0"/>
              <a:t>Single agency responsible for delivery of (for example) regulatory services – Trading Standards, Building Control, </a:t>
            </a:r>
            <a:r>
              <a:rPr lang="en-US" sz="2400" dirty="0"/>
              <a:t>E</a:t>
            </a:r>
            <a:r>
              <a:rPr lang="en-US" sz="2400" dirty="0" smtClean="0"/>
              <a:t>lectoral Services, Acute Medical and Mental Health Services. </a:t>
            </a:r>
          </a:p>
          <a:p>
            <a:endParaRPr lang="en-US" sz="2400" dirty="0" smtClean="0"/>
          </a:p>
          <a:p>
            <a:r>
              <a:rPr lang="en-US" sz="2400" dirty="0" smtClean="0"/>
              <a:t>Performance measures and targets are inputs or outputs rather than outcomes.</a:t>
            </a:r>
          </a:p>
          <a:p>
            <a:endParaRPr lang="en-US" sz="2400" dirty="0" smtClean="0"/>
          </a:p>
          <a:p>
            <a:r>
              <a:rPr lang="en-US" sz="2400" dirty="0" smtClean="0"/>
              <a:t>Example in Fire and Rescue Services – Fire </a:t>
            </a:r>
            <a:r>
              <a:rPr lang="en-US" sz="2400" dirty="0"/>
              <a:t>S</a:t>
            </a:r>
            <a:r>
              <a:rPr lang="en-US" sz="2400" dirty="0" smtClean="0"/>
              <a:t>afety Compliance Assessments of buildings and plans for buildings.</a:t>
            </a:r>
            <a:endParaRPr lang="en-US" sz="2400" dirty="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fontScale="90000"/>
          </a:bodyPr>
          <a:lstStyle/>
          <a:p>
            <a:r>
              <a:rPr lang="en-US" sz="3200" b="1" dirty="0" smtClean="0"/>
              <a:t/>
            </a:r>
            <a:br>
              <a:rPr lang="en-US" sz="3200" b="1" dirty="0" smtClean="0"/>
            </a:br>
            <a:r>
              <a:rPr lang="en-US" sz="3200" b="1" dirty="0" smtClean="0">
                <a:solidFill>
                  <a:srgbClr val="0000FF"/>
                </a:solidFill>
                <a:effectLst>
                  <a:outerShdw blurRad="38100" dist="38100" dir="2700000" algn="tl">
                    <a:srgbClr val="000000">
                      <a:alpha val="43137"/>
                    </a:srgbClr>
                  </a:outerShdw>
                </a:effectLst>
              </a:rPr>
              <a:t>New Public Management Theory</a:t>
            </a:r>
            <a:endParaRPr lang="en-US" sz="3200" b="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44825"/>
            <a:ext cx="8229600" cy="4032448"/>
          </a:xfrm>
        </p:spPr>
        <p:txBody>
          <a:bodyPr>
            <a:normAutofit fontScale="92500" lnSpcReduction="10000"/>
          </a:bodyPr>
          <a:lstStyle/>
          <a:p>
            <a:r>
              <a:rPr lang="en-US" sz="2400" dirty="0" smtClean="0"/>
              <a:t>Mature market; considerable number of providers; considerable discretion as to what is provided; who it is provided to; and how it is provided - </a:t>
            </a:r>
            <a:r>
              <a:rPr lang="en-GB" sz="2400" dirty="0" smtClean="0"/>
              <a:t>examples </a:t>
            </a:r>
            <a:r>
              <a:rPr lang="en-GB" sz="2400" dirty="0"/>
              <a:t>in Local </a:t>
            </a:r>
            <a:r>
              <a:rPr lang="en-GB" sz="2400" dirty="0" smtClean="0"/>
              <a:t>Government </a:t>
            </a:r>
            <a:r>
              <a:rPr lang="en-GB" sz="2400" dirty="0"/>
              <a:t>and Health – Outsourced Services (waste, legal, IT, Estates, Leisure services) – in Health – opticians, retail pharmacists, cosmetic surgery, dentistry</a:t>
            </a:r>
          </a:p>
          <a:p>
            <a:endParaRPr lang="en-US" sz="1100" dirty="0" smtClean="0"/>
          </a:p>
          <a:p>
            <a:r>
              <a:rPr lang="en-US" sz="2400" dirty="0" smtClean="0"/>
              <a:t>Performance or analysis of success based on contractual and market criteria</a:t>
            </a:r>
          </a:p>
          <a:p>
            <a:endParaRPr lang="en-US" sz="1000" dirty="0" smtClean="0"/>
          </a:p>
          <a:p>
            <a:r>
              <a:rPr lang="en-US" sz="2400" dirty="0" smtClean="0"/>
              <a:t>Despite Localism Act examples in Fire and Rescue Services are relatively limited Back office services training, some consultancy services.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rPr>
              <a:t/>
            </a:r>
            <a:br>
              <a:rPr lang="en-US" sz="3200" b="1" dirty="0" smtClean="0">
                <a:solidFill>
                  <a:srgbClr val="0000FF"/>
                </a:solidFill>
              </a:rPr>
            </a:br>
            <a:r>
              <a:rPr lang="en-US" sz="3200" b="1" dirty="0" smtClean="0">
                <a:solidFill>
                  <a:srgbClr val="0000FF"/>
                </a:solidFill>
                <a:effectLst>
                  <a:outerShdw blurRad="38100" dist="38100" dir="2700000" algn="tl">
                    <a:srgbClr val="000000">
                      <a:alpha val="43137"/>
                    </a:srgbClr>
                  </a:outerShdw>
                </a:effectLst>
              </a:rPr>
              <a:t>New Public Service Theory</a:t>
            </a:r>
            <a:endParaRPr lang="en-US" sz="3200" b="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132856"/>
            <a:ext cx="8229600" cy="3960440"/>
          </a:xfrm>
        </p:spPr>
        <p:txBody>
          <a:bodyPr>
            <a:normAutofit fontScale="85000" lnSpcReduction="10000"/>
          </a:bodyPr>
          <a:lstStyle/>
          <a:p>
            <a:r>
              <a:rPr lang="en-US" dirty="0" smtClean="0"/>
              <a:t>Long term intransigent community or population based problems and issues (‘wicked Issues’) – multiple agency responsibility – the vulnerable groups that most  need the services are least able to command them in an open market.</a:t>
            </a:r>
          </a:p>
          <a:p>
            <a:endParaRPr lang="en-US" dirty="0" smtClean="0"/>
          </a:p>
          <a:p>
            <a:r>
              <a:rPr lang="en-US" dirty="0"/>
              <a:t>P</a:t>
            </a:r>
            <a:r>
              <a:rPr lang="en-US" dirty="0" smtClean="0"/>
              <a:t>erformance measurement, management and monitoring needs a sensitive mixture of input output and outcome measures</a:t>
            </a:r>
          </a:p>
          <a:p>
            <a:endParaRPr lang="en-US" dirty="0" smtClean="0"/>
          </a:p>
          <a:p>
            <a:r>
              <a:rPr lang="en-US" dirty="0" smtClean="0"/>
              <a:t>Examples – Multiple Agency Protection Arrangements; Local Resilience Forums; Safeguarding Partnerships; Crime and Disorder </a:t>
            </a:r>
            <a:r>
              <a:rPr lang="en-US" dirty="0"/>
              <a:t>R</a:t>
            </a:r>
            <a:r>
              <a:rPr lang="en-US" dirty="0" smtClean="0"/>
              <a:t>eduction Partnerships; Public Health. – and Health and Wellbeing Boards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54" y="116632"/>
            <a:ext cx="2058712" cy="14589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rPr>
              <a:t>The application of Public Value to Fire &amp; Rescue Services 1997-2010 </a:t>
            </a:r>
            <a:endParaRPr lang="en-US" sz="3200" b="1" dirty="0">
              <a:solidFill>
                <a:srgbClr val="0000FF"/>
              </a:solidFill>
            </a:endParaRPr>
          </a:p>
        </p:txBody>
      </p:sp>
      <p:sp>
        <p:nvSpPr>
          <p:cNvPr id="3" name="Content Placeholder 2"/>
          <p:cNvSpPr>
            <a:spLocks noGrp="1"/>
          </p:cNvSpPr>
          <p:nvPr>
            <p:ph idx="1"/>
          </p:nvPr>
        </p:nvSpPr>
        <p:spPr>
          <a:xfrm>
            <a:off x="457200" y="1844824"/>
            <a:ext cx="8229600" cy="4320479"/>
          </a:xfrm>
        </p:spPr>
        <p:txBody>
          <a:bodyPr>
            <a:normAutofit lnSpcReduction="10000"/>
          </a:bodyPr>
          <a:lstStyle/>
          <a:p>
            <a:pPr marL="0" indent="0">
              <a:buNone/>
            </a:pPr>
            <a:endParaRPr lang="en-US" sz="2000" dirty="0" smtClean="0"/>
          </a:p>
          <a:p>
            <a:r>
              <a:rPr lang="en-US" sz="2000" dirty="0" smtClean="0"/>
              <a:t>Inter-agency multiple and several responsibility for wicked issues reintroduced in the1998 Crime and Disorder Act</a:t>
            </a:r>
          </a:p>
          <a:p>
            <a:endParaRPr lang="en-US" sz="2000" dirty="0"/>
          </a:p>
          <a:p>
            <a:r>
              <a:rPr lang="en-US" sz="2000" dirty="0" smtClean="0"/>
              <a:t>In the 1999 Act Best Value was introduced to be followed by the concept of Public Value.  This was developed and applied in LPSAs LAAs and in FRS IRMP processes and Local and National Emergency planning and Resilience arrangements</a:t>
            </a:r>
          </a:p>
          <a:p>
            <a:pPr marL="0" indent="0">
              <a:buNone/>
            </a:pPr>
            <a:endParaRPr lang="en-US" sz="2000" dirty="0"/>
          </a:p>
          <a:p>
            <a:r>
              <a:rPr lang="en-US" sz="2000" dirty="0" smtClean="0"/>
              <a:t>Culminated in 2007 Act – which most clearly embraced and promoted multiple and several responsibility and collaborative working across local agencies as the most effective response to intransigent local issues.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2921" y="5709220"/>
            <a:ext cx="1881079" cy="11487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00FF"/>
                </a:solidFill>
              </a:rPr>
              <a:t>The confused messages in Emergency Services generally and Fire and Rescues in particular</a:t>
            </a:r>
            <a:endParaRPr lang="en-US" sz="3200" b="1" dirty="0">
              <a:solidFill>
                <a:srgbClr val="0000FF"/>
              </a:solidFill>
            </a:endParaRPr>
          </a:p>
        </p:txBody>
      </p:sp>
      <p:sp>
        <p:nvSpPr>
          <p:cNvPr id="3" name="Content Placeholder 2"/>
          <p:cNvSpPr>
            <a:spLocks noGrp="1"/>
          </p:cNvSpPr>
          <p:nvPr>
            <p:ph idx="1"/>
          </p:nvPr>
        </p:nvSpPr>
        <p:spPr>
          <a:xfrm>
            <a:off x="395536" y="1700808"/>
            <a:ext cx="8229600" cy="4392488"/>
          </a:xfrm>
        </p:spPr>
        <p:txBody>
          <a:bodyPr>
            <a:normAutofit fontScale="92500" lnSpcReduction="10000"/>
          </a:bodyPr>
          <a:lstStyle/>
          <a:p>
            <a:r>
              <a:rPr lang="en-US" sz="2400" dirty="0" smtClean="0"/>
              <a:t>June 2010 - Fire Minister announced a strategic review of the national framework for FRS – encouraging marketization and new public service management</a:t>
            </a:r>
          </a:p>
          <a:p>
            <a:endParaRPr lang="en-US" sz="1000" dirty="0" smtClean="0"/>
          </a:p>
          <a:p>
            <a:r>
              <a:rPr lang="en-US" dirty="0" smtClean="0"/>
              <a:t>December 2010 - </a:t>
            </a:r>
            <a:r>
              <a:rPr lang="en-GB" dirty="0"/>
              <a:t>Fire Futures </a:t>
            </a:r>
            <a:r>
              <a:rPr lang="en-GB" dirty="0" smtClean="0"/>
              <a:t>endorsed </a:t>
            </a:r>
            <a:r>
              <a:rPr lang="en-GB" dirty="0"/>
              <a:t>protection and </a:t>
            </a:r>
            <a:r>
              <a:rPr lang="en-US" dirty="0"/>
              <a:t>Integrated Risk Management </a:t>
            </a:r>
            <a:r>
              <a:rPr lang="en-US" dirty="0" smtClean="0"/>
              <a:t>Planning</a:t>
            </a:r>
            <a:endParaRPr lang="en-US" sz="2400" dirty="0" smtClean="0"/>
          </a:p>
          <a:p>
            <a:endParaRPr lang="en-US" sz="1000" dirty="0" smtClean="0"/>
          </a:p>
          <a:p>
            <a:r>
              <a:rPr lang="en-US" sz="2400" dirty="0" smtClean="0"/>
              <a:t>July 2011 - Cabinet Office defines alternative approaches to ‘Individual’ ‘Neighborhood’ and ‘Commissioned’ Services.</a:t>
            </a:r>
          </a:p>
          <a:p>
            <a:endParaRPr lang="en-US" sz="1000" dirty="0" smtClean="0"/>
          </a:p>
          <a:p>
            <a:r>
              <a:rPr lang="en-US" sz="2400" dirty="0" smtClean="0"/>
              <a:t>July 2012 -  new National Framework ‘interoperability’ and ‘intra-operability’ for emergency response and Interventions protocol was reaffirmed</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7242" y="5568008"/>
            <a:ext cx="1706758" cy="12899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US" sz="3200" b="1" dirty="0">
                <a:solidFill>
                  <a:srgbClr val="0000FF"/>
                </a:solidFill>
                <a:effectLst>
                  <a:outerShdw blurRad="38100" dist="38100" dir="2700000" algn="tl">
                    <a:srgbClr val="000000">
                      <a:alpha val="43137"/>
                    </a:srgbClr>
                  </a:outerShdw>
                </a:effectLst>
              </a:rPr>
              <a:t>C</a:t>
            </a:r>
            <a:r>
              <a:rPr lang="en-US" sz="3200" b="1" dirty="0" smtClean="0">
                <a:solidFill>
                  <a:srgbClr val="0000FF"/>
                </a:solidFill>
                <a:effectLst>
                  <a:outerShdw blurRad="38100" dist="38100" dir="2700000" algn="tl">
                    <a:srgbClr val="000000">
                      <a:alpha val="43137"/>
                    </a:srgbClr>
                  </a:outerShdw>
                </a:effectLst>
              </a:rPr>
              <a:t>onclusions</a:t>
            </a:r>
            <a:endParaRPr lang="en-US" sz="3200" b="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Public Management – situational and dependent on political or constitutional relationship between public organizations and citizens</a:t>
            </a:r>
          </a:p>
          <a:p>
            <a:endParaRPr lang="en-US" dirty="0" smtClean="0"/>
          </a:p>
          <a:p>
            <a:r>
              <a:rPr lang="en-US" dirty="0" smtClean="0"/>
              <a:t>In the mixed economy of the UK organizational plurality can best be understood and interpreted by adopting theoretical and conceptual plurality</a:t>
            </a:r>
          </a:p>
          <a:p>
            <a:endParaRPr lang="en-US" dirty="0" smtClean="0"/>
          </a:p>
          <a:p>
            <a:r>
              <a:rPr lang="en-US" dirty="0" smtClean="0"/>
              <a:t>Some public services have objectives and operating environments that suggest the may be fertile for investigation using principal  agent; public choice; NPM; or PV and NPST</a:t>
            </a:r>
          </a:p>
          <a:p>
            <a:endParaRPr lang="en-US" dirty="0" smtClean="0"/>
          </a:p>
          <a:p>
            <a:r>
              <a:rPr lang="en-US" dirty="0" smtClean="0"/>
              <a:t>The latter particularly appropriate when looking at the disposition, and performance of core emergency services and particularly ‘core’ Fire and Rescue Services</a:t>
            </a:r>
          </a:p>
          <a:p>
            <a:endParaRPr lang="en-US" sz="1300" dirty="0" smtClean="0"/>
          </a:p>
          <a:p>
            <a:r>
              <a:rPr lang="en-US" dirty="0" smtClean="0"/>
              <a:t>The most appropriate Performance Management arrangements should be adopted dependent on whichever theoretical conceptualization/conceptualizations are being used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905" y="16037"/>
            <a:ext cx="2025095" cy="15305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Autofit/>
          </a:bodyPr>
          <a:lstStyle/>
          <a:p>
            <a:pPr>
              <a:lnSpc>
                <a:spcPct val="150000"/>
              </a:lnSpc>
            </a:pPr>
            <a:r>
              <a:rPr lang="en-US" sz="1800" b="1" dirty="0" smtClean="0">
                <a:solidFill>
                  <a:srgbClr val="0000FF"/>
                </a:solidFill>
                <a:effectLst>
                  <a:outerShdw blurRad="38100" dist="38100" dir="2700000" algn="tl">
                    <a:srgbClr val="000000">
                      <a:alpha val="43137"/>
                    </a:srgbClr>
                  </a:outerShdw>
                </a:effectLst>
              </a:rPr>
              <a:t>The </a:t>
            </a:r>
            <a:r>
              <a:rPr lang="en-US" sz="2400" b="1" dirty="0" smtClean="0">
                <a:solidFill>
                  <a:srgbClr val="0000FF"/>
                </a:solidFill>
                <a:effectLst>
                  <a:outerShdw blurRad="38100" dist="38100" dir="2700000" algn="tl">
                    <a:srgbClr val="000000">
                      <a:alpha val="43137"/>
                    </a:srgbClr>
                  </a:outerShdw>
                </a:effectLst>
              </a:rPr>
              <a:t>coalition government  display an unattractive combination of ignorance, incompetence, and willful political prejudice …and   </a:t>
            </a:r>
            <a:br>
              <a:rPr lang="en-US" sz="2400" b="1" dirty="0" smtClean="0">
                <a:solidFill>
                  <a:srgbClr val="0000FF"/>
                </a:solidFill>
                <a:effectLst>
                  <a:outerShdw blurRad="38100" dist="38100" dir="2700000" algn="tl">
                    <a:srgbClr val="000000">
                      <a:alpha val="43137"/>
                    </a:srgbClr>
                  </a:outerShdw>
                </a:effectLst>
              </a:rPr>
            </a:br>
            <a:r>
              <a:rPr lang="en-US" sz="2400" b="1" dirty="0" smtClean="0">
                <a:solidFill>
                  <a:srgbClr val="0000FF"/>
                </a:solidFill>
                <a:effectLst>
                  <a:outerShdw blurRad="38100" dist="38100" dir="2700000" algn="tl">
                    <a:srgbClr val="000000">
                      <a:alpha val="43137"/>
                    </a:srgbClr>
                  </a:outerShdw>
                </a:effectLst>
              </a:rPr>
              <a:t>Why does it matter?</a:t>
            </a:r>
            <a:endParaRPr lang="en-US" sz="2400" b="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492896"/>
            <a:ext cx="8229600" cy="3816424"/>
          </a:xfrm>
        </p:spPr>
        <p:txBody>
          <a:bodyPr>
            <a:normAutofit/>
          </a:bodyPr>
          <a:lstStyle/>
          <a:p>
            <a:pPr>
              <a:buNone/>
            </a:pPr>
            <a:r>
              <a:rPr lang="en-US" sz="2200" dirty="0" smtClean="0"/>
              <a:t>They are in our view:</a:t>
            </a:r>
          </a:p>
          <a:p>
            <a:pPr>
              <a:buNone/>
            </a:pPr>
            <a:endParaRPr lang="en-US" sz="800" dirty="0" smtClean="0"/>
          </a:p>
          <a:p>
            <a:r>
              <a:rPr lang="en-US" sz="2200" dirty="0" smtClean="0">
                <a:solidFill>
                  <a:srgbClr val="FF0000"/>
                </a:solidFill>
              </a:rPr>
              <a:t>Endangering the public more than they should</a:t>
            </a:r>
          </a:p>
          <a:p>
            <a:endParaRPr lang="en-US" sz="800" dirty="0" smtClean="0">
              <a:solidFill>
                <a:srgbClr val="FF0000"/>
              </a:solidFill>
            </a:endParaRPr>
          </a:p>
          <a:p>
            <a:r>
              <a:rPr lang="en-US" sz="2200" dirty="0" smtClean="0">
                <a:solidFill>
                  <a:srgbClr val="FF0000"/>
                </a:solidFill>
              </a:rPr>
              <a:t>Sub-optimizing emergency service provision </a:t>
            </a:r>
          </a:p>
          <a:p>
            <a:endParaRPr lang="en-US" sz="800" dirty="0" smtClean="0">
              <a:solidFill>
                <a:srgbClr val="FF0000"/>
              </a:solidFill>
            </a:endParaRPr>
          </a:p>
          <a:p>
            <a:r>
              <a:rPr lang="en-US" sz="2200" dirty="0" smtClean="0">
                <a:solidFill>
                  <a:srgbClr val="FF0000"/>
                </a:solidFill>
              </a:rPr>
              <a:t>Compromising the long term provision of economic,  efficient and effective emergency services, and</a:t>
            </a:r>
          </a:p>
          <a:p>
            <a:endParaRPr lang="en-US" sz="800" dirty="0" smtClean="0">
              <a:solidFill>
                <a:srgbClr val="FF0000"/>
              </a:solidFill>
            </a:endParaRPr>
          </a:p>
          <a:p>
            <a:r>
              <a:rPr lang="en-US" sz="2200" dirty="0" smtClean="0">
                <a:solidFill>
                  <a:srgbClr val="FF0000"/>
                </a:solidFill>
              </a:rPr>
              <a:t>Confusing  the public and the emergency services</a:t>
            </a:r>
          </a:p>
          <a:p>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229600" cy="1143000"/>
          </a:xfrm>
        </p:spPr>
        <p:txBody>
          <a:bodyPr/>
          <a:lstStyle/>
          <a:p>
            <a:r>
              <a:rPr lang="en-US" b="1" dirty="0" smtClean="0">
                <a:solidFill>
                  <a:srgbClr val="0000FF"/>
                </a:solidFill>
                <a:effectLst>
                  <a:outerShdw blurRad="38100" dist="38100" dir="2700000" algn="tl">
                    <a:srgbClr val="000000">
                      <a:alpha val="43137"/>
                    </a:srgbClr>
                  </a:outerShdw>
                </a:effectLst>
              </a:rPr>
              <a:t>Questions?</a:t>
            </a:r>
            <a:endParaRPr lang="en-US" b="1" dirty="0">
              <a:solidFill>
                <a:srgbClr val="0000FF"/>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67544" y="1957815"/>
            <a:ext cx="4038600" cy="4353347"/>
          </a:xfrm>
        </p:spPr>
        <p:txBody>
          <a:bodyPr>
            <a:normAutofit/>
          </a:bodyPr>
          <a:lstStyle/>
          <a:p>
            <a:pPr>
              <a:buNone/>
            </a:pPr>
            <a:endParaRPr lang="en-US" sz="2200" dirty="0"/>
          </a:p>
          <a:p>
            <a:pPr>
              <a:buNone/>
            </a:pPr>
            <a:r>
              <a:rPr lang="en-US" sz="2200" dirty="0" smtClean="0"/>
              <a:t>Peter Murphy</a:t>
            </a:r>
          </a:p>
          <a:p>
            <a:pPr>
              <a:buNone/>
            </a:pPr>
            <a:endParaRPr lang="en-GB" sz="2200" dirty="0"/>
          </a:p>
          <a:p>
            <a:pPr>
              <a:buNone/>
            </a:pPr>
            <a:r>
              <a:rPr lang="en-GB" sz="2200" dirty="0"/>
              <a:t>Nottingham Business School</a:t>
            </a:r>
          </a:p>
          <a:p>
            <a:pPr>
              <a:buNone/>
            </a:pPr>
            <a:r>
              <a:rPr lang="en-GB" sz="2200" dirty="0"/>
              <a:t>Nottingham Trent University</a:t>
            </a:r>
          </a:p>
          <a:p>
            <a:pPr>
              <a:buNone/>
            </a:pPr>
            <a:r>
              <a:rPr lang="en-GB" sz="2200" dirty="0"/>
              <a:t>Newton </a:t>
            </a:r>
            <a:r>
              <a:rPr lang="en-GB" sz="2200" dirty="0" smtClean="0"/>
              <a:t>Building</a:t>
            </a:r>
            <a:endParaRPr lang="en-GB" sz="2200" dirty="0"/>
          </a:p>
          <a:p>
            <a:pPr>
              <a:buNone/>
            </a:pPr>
            <a:r>
              <a:rPr lang="en-GB" sz="2200" dirty="0"/>
              <a:t>Nottingham NG1 4BU</a:t>
            </a:r>
          </a:p>
          <a:p>
            <a:pPr>
              <a:buNone/>
            </a:pPr>
            <a:endParaRPr lang="en-GB" sz="2200" dirty="0"/>
          </a:p>
          <a:p>
            <a:pPr>
              <a:buNone/>
            </a:pPr>
            <a:r>
              <a:rPr lang="en-GB" sz="1800" dirty="0" smtClean="0">
                <a:hlinkClick r:id="rId2"/>
              </a:rPr>
              <a:t>Peter.Murphy@ntu.ac.uk</a:t>
            </a:r>
            <a:r>
              <a:rPr lang="en-GB" sz="1800" dirty="0" smtClean="0"/>
              <a:t>  </a:t>
            </a:r>
            <a:endParaRPr lang="en-GB" sz="1800" dirty="0"/>
          </a:p>
          <a:p>
            <a:pPr>
              <a:buNone/>
            </a:pPr>
            <a:endParaRPr lang="en-US" dirty="0" smtClean="0"/>
          </a:p>
          <a:p>
            <a:pPr>
              <a:buNone/>
            </a:pPr>
            <a:endParaRPr lang="en-US" dirty="0"/>
          </a:p>
          <a:p>
            <a:endParaRPr lang="en-US" dirty="0"/>
          </a:p>
        </p:txBody>
      </p:sp>
      <p:sp>
        <p:nvSpPr>
          <p:cNvPr id="5" name="Content Placeholder 4"/>
          <p:cNvSpPr>
            <a:spLocks noGrp="1"/>
          </p:cNvSpPr>
          <p:nvPr>
            <p:ph sz="quarter" idx="13"/>
          </p:nvPr>
        </p:nvSpPr>
        <p:spPr>
          <a:xfrm>
            <a:off x="4716016" y="1958255"/>
            <a:ext cx="4316288" cy="4536504"/>
          </a:xfrm>
        </p:spPr>
        <p:txBody>
          <a:bodyPr>
            <a:normAutofit/>
          </a:bodyPr>
          <a:lstStyle/>
          <a:p>
            <a:pPr>
              <a:buNone/>
            </a:pPr>
            <a:endParaRPr lang="en-US" dirty="0" smtClean="0"/>
          </a:p>
          <a:p>
            <a:pPr>
              <a:buNone/>
            </a:pPr>
            <a:r>
              <a:rPr lang="en-US" sz="2200" dirty="0" smtClean="0"/>
              <a:t>Kirsten Greenhalgh			</a:t>
            </a:r>
            <a:endParaRPr lang="en-US" sz="2200" dirty="0"/>
          </a:p>
          <a:p>
            <a:pPr>
              <a:buNone/>
            </a:pPr>
            <a:r>
              <a:rPr lang="en-US" sz="2200" dirty="0" smtClean="0"/>
              <a:t>University of Nottingham</a:t>
            </a:r>
          </a:p>
          <a:p>
            <a:pPr>
              <a:buNone/>
            </a:pPr>
            <a:r>
              <a:rPr lang="en-US" sz="2200" dirty="0" smtClean="0"/>
              <a:t>Jubilee Campus</a:t>
            </a:r>
          </a:p>
          <a:p>
            <a:pPr>
              <a:buNone/>
            </a:pPr>
            <a:r>
              <a:rPr lang="en-US" sz="2200" dirty="0" smtClean="0"/>
              <a:t>North Building</a:t>
            </a:r>
          </a:p>
          <a:p>
            <a:pPr>
              <a:buNone/>
            </a:pPr>
            <a:r>
              <a:rPr lang="en-US" sz="2200" dirty="0" smtClean="0"/>
              <a:t>Nottingham NG8 1BB</a:t>
            </a:r>
          </a:p>
          <a:p>
            <a:pPr>
              <a:buNone/>
            </a:pPr>
            <a:endParaRPr lang="en-US" sz="2200" dirty="0" smtClean="0">
              <a:hlinkClick r:id="rId3"/>
            </a:endParaRPr>
          </a:p>
          <a:p>
            <a:pPr>
              <a:buNone/>
            </a:pPr>
            <a:r>
              <a:rPr lang="en-US" sz="1700" dirty="0" smtClean="0">
                <a:hlinkClick r:id="rId3"/>
              </a:rPr>
              <a:t>Kirsten.greenhalgh@nottingham.ac.uk</a:t>
            </a:r>
            <a:endParaRPr lang="en-US" sz="1700" dirty="0" smtClean="0"/>
          </a:p>
          <a:p>
            <a:pPr>
              <a:buNone/>
            </a:pPr>
            <a:endParaRPr lang="en-US" dirty="0"/>
          </a:p>
        </p:txBody>
      </p:sp>
      <p:sp>
        <p:nvSpPr>
          <p:cNvPr id="3" name="TextBox 2"/>
          <p:cNvSpPr txBox="1"/>
          <p:nvPr/>
        </p:nvSpPr>
        <p:spPr>
          <a:xfrm>
            <a:off x="1907704" y="1484784"/>
            <a:ext cx="4464496" cy="523220"/>
          </a:xfrm>
          <a:prstGeom prst="rect">
            <a:avLst/>
          </a:prstGeom>
          <a:noFill/>
        </p:spPr>
        <p:txBody>
          <a:bodyPr wrap="square" rtlCol="0">
            <a:spAutoFit/>
          </a:bodyPr>
          <a:lstStyle/>
          <a:p>
            <a:pPr algn="ctr"/>
            <a:r>
              <a:rPr lang="en-US" sz="2800" b="1" dirty="0">
                <a:solidFill>
                  <a:srgbClr val="0000FF"/>
                </a:solidFill>
                <a:effectLst>
                  <a:outerShdw blurRad="38100" dist="38100" dir="2700000" algn="tl">
                    <a:srgbClr val="000000">
                      <a:alpha val="43137"/>
                    </a:srgbClr>
                  </a:outerShdw>
                </a:effectLst>
              </a:rPr>
              <a:t> Contact details</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8" y="135"/>
            <a:ext cx="8229600" cy="907504"/>
          </a:xfrm>
        </p:spPr>
        <p:txBody>
          <a:bodyPr/>
          <a:lstStyle/>
          <a:p>
            <a:pPr eaLnBrk="1" hangingPunct="1">
              <a:lnSpc>
                <a:spcPct val="100000"/>
              </a:lnSpc>
            </a:pPr>
            <a:r>
              <a:rPr lang="en-GB" sz="2400" b="1" dirty="0" smtClean="0"/>
              <a:t>Modernisation and the Best Value Regime in the</a:t>
            </a:r>
            <a:br>
              <a:rPr lang="en-GB" sz="2400" b="1" dirty="0" smtClean="0"/>
            </a:br>
            <a:r>
              <a:rPr lang="en-GB" sz="2400" b="1" dirty="0" smtClean="0"/>
              <a:t>Fire and Rescue Services</a:t>
            </a:r>
          </a:p>
        </p:txBody>
      </p:sp>
      <p:sp>
        <p:nvSpPr>
          <p:cNvPr id="23555" name="Rectangle 3"/>
          <p:cNvSpPr>
            <a:spLocks noGrp="1" noChangeArrowheads="1"/>
          </p:cNvSpPr>
          <p:nvPr>
            <p:ph idx="1"/>
          </p:nvPr>
        </p:nvSpPr>
        <p:spPr/>
        <p:txBody>
          <a:bodyPr>
            <a:normAutofit fontScale="77500" lnSpcReduction="20000"/>
          </a:bodyPr>
          <a:lstStyle/>
          <a:p>
            <a:pPr marL="609600" indent="-609600" eaLnBrk="1" hangingPunct="1">
              <a:lnSpc>
                <a:spcPct val="80000"/>
              </a:lnSpc>
              <a:buFontTx/>
              <a:buNone/>
            </a:pPr>
            <a:r>
              <a:rPr lang="en-GB" sz="1800" b="1" dirty="0" smtClean="0"/>
              <a:t>Prior to 1999 Best Value Act</a:t>
            </a:r>
          </a:p>
          <a:p>
            <a:pPr marL="609600" indent="-609600" eaLnBrk="1" hangingPunct="1">
              <a:lnSpc>
                <a:spcPct val="120000"/>
              </a:lnSpc>
            </a:pPr>
            <a:r>
              <a:rPr lang="en-GB" sz="1800" dirty="0" smtClean="0"/>
              <a:t>Home Office responsibility</a:t>
            </a:r>
          </a:p>
          <a:p>
            <a:pPr marL="609600" indent="-609600">
              <a:lnSpc>
                <a:spcPct val="120000"/>
              </a:lnSpc>
            </a:pPr>
            <a:r>
              <a:rPr lang="en-GB" sz="1800" dirty="0"/>
              <a:t>BV Performance </a:t>
            </a:r>
            <a:r>
              <a:rPr lang="en-GB" sz="1800" dirty="0" smtClean="0"/>
              <a:t>Indicators (BVPIs) but…</a:t>
            </a:r>
          </a:p>
          <a:p>
            <a:pPr marL="609600" indent="-609600" eaLnBrk="1" hangingPunct="1">
              <a:lnSpc>
                <a:spcPct val="120000"/>
              </a:lnSpc>
            </a:pPr>
            <a:r>
              <a:rPr lang="en-GB" sz="1800" dirty="0" smtClean="0"/>
              <a:t>Only 2 Audit Commission national reports in1985 and 1995 ...</a:t>
            </a:r>
          </a:p>
          <a:p>
            <a:pPr marL="609600" indent="-609600" eaLnBrk="1" hangingPunct="1">
              <a:lnSpc>
                <a:spcPct val="120000"/>
              </a:lnSpc>
            </a:pPr>
            <a:r>
              <a:rPr lang="en-GB" sz="1800" dirty="0" smtClean="0"/>
              <a:t>A period of benign neglect</a:t>
            </a:r>
          </a:p>
          <a:p>
            <a:pPr marL="609600" indent="-609600" eaLnBrk="1" hangingPunct="1">
              <a:lnSpc>
                <a:spcPct val="120000"/>
              </a:lnSpc>
            </a:pPr>
            <a:endParaRPr lang="en-GB" sz="1000" dirty="0" smtClean="0"/>
          </a:p>
          <a:p>
            <a:pPr marL="609600" indent="-609600" eaLnBrk="1" hangingPunct="1">
              <a:lnSpc>
                <a:spcPct val="80000"/>
              </a:lnSpc>
            </a:pPr>
            <a:endParaRPr lang="en-GB" sz="1800" dirty="0" smtClean="0"/>
          </a:p>
          <a:p>
            <a:pPr marL="609600" indent="-609600" eaLnBrk="1" hangingPunct="1">
              <a:lnSpc>
                <a:spcPct val="80000"/>
              </a:lnSpc>
              <a:buFontTx/>
              <a:buNone/>
            </a:pPr>
            <a:r>
              <a:rPr lang="en-GB" sz="1800" b="1" dirty="0" smtClean="0"/>
              <a:t>1999 – 2002 Modernisation and the Best Value Regime</a:t>
            </a:r>
          </a:p>
          <a:p>
            <a:pPr lvl="1">
              <a:lnSpc>
                <a:spcPct val="80000"/>
              </a:lnSpc>
            </a:pPr>
            <a:endParaRPr lang="en-GB" sz="1000" b="1" dirty="0" smtClean="0"/>
          </a:p>
          <a:p>
            <a:pPr marL="609600" indent="-609600" eaLnBrk="1" hangingPunct="1">
              <a:lnSpc>
                <a:spcPct val="110000"/>
              </a:lnSpc>
            </a:pPr>
            <a:r>
              <a:rPr lang="en-GB" sz="1800" dirty="0" smtClean="0"/>
              <a:t>Responsibility moved to the DTLR and then the more powerful ODPM </a:t>
            </a:r>
          </a:p>
          <a:p>
            <a:pPr marL="609600" indent="-609600">
              <a:lnSpc>
                <a:spcPct val="110000"/>
              </a:lnSpc>
            </a:pPr>
            <a:r>
              <a:rPr lang="en-GB" sz="1800" dirty="0"/>
              <a:t>National Fire Dispute </a:t>
            </a:r>
            <a:r>
              <a:rPr lang="en-GB" sz="1800" dirty="0" smtClean="0"/>
              <a:t>dominated</a:t>
            </a:r>
          </a:p>
          <a:p>
            <a:pPr marL="609600" indent="-609600" eaLnBrk="1" hangingPunct="1">
              <a:lnSpc>
                <a:spcPct val="110000"/>
              </a:lnSpc>
            </a:pPr>
            <a:r>
              <a:rPr lang="en-GB" sz="1800" dirty="0" smtClean="0"/>
              <a:t>However, “modernisation” meant changes to </a:t>
            </a:r>
            <a:r>
              <a:rPr lang="en-GB" sz="1800" dirty="0" err="1" smtClean="0"/>
              <a:t>firefighters</a:t>
            </a:r>
            <a:r>
              <a:rPr lang="en-GB" sz="1800" dirty="0" smtClean="0"/>
              <a:t> terms and conditions not organisational performance, service delivery or improvements</a:t>
            </a:r>
            <a:r>
              <a:rPr lang="en-GB" sz="1600" dirty="0" smtClean="0"/>
              <a:t> </a:t>
            </a:r>
          </a:p>
          <a:p>
            <a:pPr marL="609600" indent="-609600" eaLnBrk="1" hangingPunct="1">
              <a:lnSpc>
                <a:spcPct val="80000"/>
              </a:lnSpc>
            </a:pPr>
            <a:endParaRPr lang="en-GB" sz="1600" dirty="0" smtClean="0"/>
          </a:p>
          <a:p>
            <a:pPr marL="609600" indent="-609600" eaLnBrk="1" hangingPunct="1">
              <a:lnSpc>
                <a:spcPct val="120000"/>
              </a:lnSpc>
              <a:buFontTx/>
              <a:buNone/>
            </a:pPr>
            <a:r>
              <a:rPr lang="en-GB" sz="1800" b="1" dirty="0" smtClean="0"/>
              <a:t>2003 – 2005 Fire Service Assessment and 2004 FRS Act and the Civil Contingencies Act</a:t>
            </a:r>
          </a:p>
          <a:p>
            <a:pPr marL="609600" indent="-609600">
              <a:lnSpc>
                <a:spcPct val="110000"/>
              </a:lnSpc>
            </a:pPr>
            <a:r>
              <a:rPr lang="en-GB" sz="1800" dirty="0"/>
              <a:t>Following the national dispute the integrated development system (IDS) for staff was introduced </a:t>
            </a:r>
          </a:p>
          <a:p>
            <a:pPr marL="609600" indent="-609600" eaLnBrk="1" hangingPunct="1">
              <a:lnSpc>
                <a:spcPct val="110000"/>
              </a:lnSpc>
            </a:pPr>
            <a:r>
              <a:rPr lang="en-GB" sz="1800" dirty="0" smtClean="0"/>
              <a:t>The introduction of Integrated Risk Management Planning (IRMP) process changed the identification and assessment of risk from buildings to people</a:t>
            </a:r>
          </a:p>
          <a:p>
            <a:pPr marL="609600" indent="-609600">
              <a:lnSpc>
                <a:spcPct val="110000"/>
              </a:lnSpc>
            </a:pPr>
            <a:r>
              <a:rPr lang="en-GB" sz="1800" dirty="0"/>
              <a:t>The first service appraisals only assessed back office functions not operational services or emergency preparedness (which was still judged to be too sensitive)</a:t>
            </a:r>
          </a:p>
          <a:p>
            <a:pPr marL="0" indent="0" eaLnBrk="1" hangingPunct="1">
              <a:lnSpc>
                <a:spcPct val="110000"/>
              </a:lnSpc>
              <a:buNone/>
            </a:pPr>
            <a:endParaRPr lang="en-GB" sz="1800" dirty="0" smtClean="0"/>
          </a:p>
        </p:txBody>
      </p:sp>
    </p:spTree>
    <p:extLst>
      <p:ext uri="{BB962C8B-B14F-4D97-AF65-F5344CB8AC3E}">
        <p14:creationId xmlns:p14="http://schemas.microsoft.com/office/powerpoint/2010/main" val="1510037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 calcmode="lin" valueType="num">
                                      <p:cBhvr additive="base">
                                        <p:cTn id="23"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anim calcmode="lin" valueType="num">
                                      <p:cBhvr additive="base">
                                        <p:cTn id="27" dur="5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55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3555">
                                            <p:txEl>
                                              <p:pRg st="9" end="9"/>
                                            </p:txEl>
                                          </p:spTgt>
                                        </p:tgtEl>
                                        <p:attrNameLst>
                                          <p:attrName>style.visibility</p:attrName>
                                        </p:attrNameLst>
                                      </p:cBhvr>
                                      <p:to>
                                        <p:strVal val="visible"/>
                                      </p:to>
                                    </p:set>
                                    <p:anim calcmode="lin" valueType="num">
                                      <p:cBhvr additive="base">
                                        <p:cTn id="31" dur="500" fill="hold"/>
                                        <p:tgtEl>
                                          <p:spTgt spid="2355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3555">
                                            <p:txEl>
                                              <p:pRg st="10" end="10"/>
                                            </p:txEl>
                                          </p:spTgt>
                                        </p:tgtEl>
                                        <p:attrNameLst>
                                          <p:attrName>style.visibility</p:attrName>
                                        </p:attrNameLst>
                                      </p:cBhvr>
                                      <p:to>
                                        <p:strVal val="visible"/>
                                      </p:to>
                                    </p:set>
                                    <p:anim calcmode="lin" valueType="num">
                                      <p:cBhvr additive="base">
                                        <p:cTn id="35" dur="500" fill="hold"/>
                                        <p:tgtEl>
                                          <p:spTgt spid="23555">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5">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555">
                                            <p:txEl>
                                              <p:pRg st="11" end="11"/>
                                            </p:txEl>
                                          </p:spTgt>
                                        </p:tgtEl>
                                        <p:attrNameLst>
                                          <p:attrName>style.visibility</p:attrName>
                                        </p:attrNameLst>
                                      </p:cBhvr>
                                      <p:to>
                                        <p:strVal val="visible"/>
                                      </p:to>
                                    </p:set>
                                    <p:anim calcmode="lin" valueType="num">
                                      <p:cBhvr additive="base">
                                        <p:cTn id="39" dur="500" fill="hold"/>
                                        <p:tgtEl>
                                          <p:spTgt spid="23555">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355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3555">
                                            <p:txEl>
                                              <p:pRg st="13" end="13"/>
                                            </p:txEl>
                                          </p:spTgt>
                                        </p:tgtEl>
                                        <p:attrNameLst>
                                          <p:attrName>style.visibility</p:attrName>
                                        </p:attrNameLst>
                                      </p:cBhvr>
                                      <p:to>
                                        <p:strVal val="visible"/>
                                      </p:to>
                                    </p:set>
                                    <p:anim calcmode="lin" valueType="num">
                                      <p:cBhvr additive="base">
                                        <p:cTn id="45" dur="500" fill="hold"/>
                                        <p:tgtEl>
                                          <p:spTgt spid="23555">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3555">
                                            <p:txEl>
                                              <p:pRg st="13" end="1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3555">
                                            <p:txEl>
                                              <p:pRg st="14" end="14"/>
                                            </p:txEl>
                                          </p:spTgt>
                                        </p:tgtEl>
                                        <p:attrNameLst>
                                          <p:attrName>style.visibility</p:attrName>
                                        </p:attrNameLst>
                                      </p:cBhvr>
                                      <p:to>
                                        <p:strVal val="visible"/>
                                      </p:to>
                                    </p:set>
                                    <p:anim calcmode="lin" valueType="num">
                                      <p:cBhvr additive="base">
                                        <p:cTn id="49" dur="500" fill="hold"/>
                                        <p:tgtEl>
                                          <p:spTgt spid="23555">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555">
                                            <p:txEl>
                                              <p:pRg st="14" end="1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3555">
                                            <p:txEl>
                                              <p:pRg st="15" end="15"/>
                                            </p:txEl>
                                          </p:spTgt>
                                        </p:tgtEl>
                                        <p:attrNameLst>
                                          <p:attrName>style.visibility</p:attrName>
                                        </p:attrNameLst>
                                      </p:cBhvr>
                                      <p:to>
                                        <p:strVal val="visible"/>
                                      </p:to>
                                    </p:set>
                                    <p:anim calcmode="lin" valueType="num">
                                      <p:cBhvr additive="base">
                                        <p:cTn id="53" dur="500" fill="hold"/>
                                        <p:tgtEl>
                                          <p:spTgt spid="23555">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3555">
                                            <p:txEl>
                                              <p:pRg st="15" end="1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3555">
                                            <p:txEl>
                                              <p:pRg st="16" end="16"/>
                                            </p:txEl>
                                          </p:spTgt>
                                        </p:tgtEl>
                                        <p:attrNameLst>
                                          <p:attrName>style.visibility</p:attrName>
                                        </p:attrNameLst>
                                      </p:cBhvr>
                                      <p:to>
                                        <p:strVal val="visible"/>
                                      </p:to>
                                    </p:set>
                                    <p:anim calcmode="lin" valueType="num">
                                      <p:cBhvr additive="base">
                                        <p:cTn id="57" dur="500" fill="hold"/>
                                        <p:tgtEl>
                                          <p:spTgt spid="23555">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355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528" y="188640"/>
            <a:ext cx="8229600" cy="979512"/>
          </a:xfrm>
        </p:spPr>
        <p:txBody>
          <a:bodyPr>
            <a:normAutofit/>
          </a:bodyPr>
          <a:lstStyle/>
          <a:p>
            <a:pPr eaLnBrk="1" hangingPunct="1">
              <a:lnSpc>
                <a:spcPct val="100000"/>
              </a:lnSpc>
            </a:pPr>
            <a:r>
              <a:rPr lang="en-GB" sz="2500" b="1" dirty="0" smtClean="0"/>
              <a:t>Performance Management Regimes in FRSs and the emergence of the concept of Public Value</a:t>
            </a:r>
          </a:p>
        </p:txBody>
      </p:sp>
      <p:sp>
        <p:nvSpPr>
          <p:cNvPr id="7171" name="Rectangle 3"/>
          <p:cNvSpPr>
            <a:spLocks noGrp="1" noChangeArrowheads="1"/>
          </p:cNvSpPr>
          <p:nvPr>
            <p:ph idx="1"/>
          </p:nvPr>
        </p:nvSpPr>
        <p:spPr>
          <a:xfrm>
            <a:off x="457200" y="1773238"/>
            <a:ext cx="8229600" cy="4680098"/>
          </a:xfrm>
        </p:spPr>
        <p:txBody>
          <a:bodyPr>
            <a:normAutofit fontScale="70000" lnSpcReduction="20000"/>
          </a:bodyPr>
          <a:lstStyle/>
          <a:p>
            <a:pPr eaLnBrk="1" hangingPunct="1">
              <a:lnSpc>
                <a:spcPct val="110000"/>
              </a:lnSpc>
              <a:buFontTx/>
              <a:buNone/>
            </a:pPr>
            <a:r>
              <a:rPr lang="en-GB" sz="1800" dirty="0" smtClean="0"/>
              <a:t>There have been 5 generally chronological but overlapping phases of development</a:t>
            </a:r>
          </a:p>
          <a:p>
            <a:pPr eaLnBrk="1" hangingPunct="1">
              <a:lnSpc>
                <a:spcPct val="110000"/>
              </a:lnSpc>
              <a:buFontTx/>
              <a:buNone/>
            </a:pPr>
            <a:endParaRPr lang="en-GB" sz="1800" dirty="0" smtClean="0"/>
          </a:p>
          <a:p>
            <a:pPr eaLnBrk="1" hangingPunct="1">
              <a:lnSpc>
                <a:spcPct val="110000"/>
              </a:lnSpc>
            </a:pPr>
            <a:r>
              <a:rPr lang="en-GB" sz="1800" b="1" dirty="0" smtClean="0"/>
              <a:t>Phase 1 - Pre 1999</a:t>
            </a:r>
            <a:r>
              <a:rPr lang="en-GB" sz="1800" dirty="0" smtClean="0"/>
              <a:t> – Home Office control prior to the national dispute and the Bain report; a period characterised by institutional inertia</a:t>
            </a:r>
          </a:p>
          <a:p>
            <a:pPr eaLnBrk="1" hangingPunct="1">
              <a:lnSpc>
                <a:spcPct val="110000"/>
              </a:lnSpc>
            </a:pPr>
            <a:endParaRPr lang="en-GB" sz="1600" dirty="0" smtClean="0"/>
          </a:p>
          <a:p>
            <a:pPr eaLnBrk="1" hangingPunct="1">
              <a:lnSpc>
                <a:spcPct val="110000"/>
              </a:lnSpc>
            </a:pPr>
            <a:r>
              <a:rPr lang="en-GB" sz="1800" b="1" dirty="0" smtClean="0"/>
              <a:t>Phase 2 – Best Value, the national fire dispute, “modernisation” and the first Fire and Rescue Service Assessments of 2005</a:t>
            </a:r>
            <a:r>
              <a:rPr lang="en-GB" sz="1800" dirty="0" smtClean="0"/>
              <a:t> a period of upheaval in FRSs dominated by the dispute and its aftermath - rather than the development of the performance management regime as in other sectors</a:t>
            </a:r>
          </a:p>
          <a:p>
            <a:pPr eaLnBrk="1" hangingPunct="1">
              <a:lnSpc>
                <a:spcPct val="110000"/>
              </a:lnSpc>
            </a:pPr>
            <a:endParaRPr lang="en-GB" sz="1600" dirty="0" smtClean="0"/>
          </a:p>
          <a:p>
            <a:pPr eaLnBrk="1" hangingPunct="1">
              <a:lnSpc>
                <a:spcPct val="110000"/>
              </a:lnSpc>
            </a:pPr>
            <a:r>
              <a:rPr lang="en-GB" sz="1800" b="1" dirty="0" smtClean="0"/>
              <a:t>Phase 3 - 2005 to 2008 the Comprehensive Performance Assessments and Local Area Agreements (LAAs</a:t>
            </a:r>
            <a:r>
              <a:rPr lang="en-GB" sz="1800" dirty="0" smtClean="0"/>
              <a:t>) which developed the performance management regimes to  include service and corporate assessments based on the model developed in local government. LAAs started to introduce the concept of Public Value.</a:t>
            </a:r>
            <a:endParaRPr lang="en-GB" sz="1600" dirty="0" smtClean="0"/>
          </a:p>
          <a:p>
            <a:pPr eaLnBrk="1" hangingPunct="1">
              <a:lnSpc>
                <a:spcPct val="110000"/>
              </a:lnSpc>
            </a:pPr>
            <a:endParaRPr lang="en-GB" sz="1800" dirty="0" smtClean="0"/>
          </a:p>
          <a:p>
            <a:pPr eaLnBrk="1" hangingPunct="1">
              <a:lnSpc>
                <a:spcPct val="110000"/>
              </a:lnSpc>
            </a:pPr>
            <a:r>
              <a:rPr lang="en-GB" sz="1800" b="1" dirty="0" smtClean="0"/>
              <a:t>Phase 4  2009-2010  the Comprehensive Area Assessments.  </a:t>
            </a:r>
            <a:r>
              <a:rPr lang="en-GB" sz="1800" dirty="0" smtClean="0"/>
              <a:t>Addressed service, corporate and  inter-agency collaboration with a more sophisticated Use of Resources assessments. CAA introduced area assessments and separate organisational assessments of LAs, PCTs Police and F&amp;RS </a:t>
            </a:r>
          </a:p>
          <a:p>
            <a:pPr marL="0" indent="0" eaLnBrk="1" hangingPunct="1">
              <a:lnSpc>
                <a:spcPct val="110000"/>
              </a:lnSpc>
              <a:buNone/>
            </a:pPr>
            <a:endParaRPr lang="en-GB" sz="1600" dirty="0" smtClean="0"/>
          </a:p>
          <a:p>
            <a:pPr eaLnBrk="1" hangingPunct="1">
              <a:lnSpc>
                <a:spcPct val="110000"/>
              </a:lnSpc>
            </a:pPr>
            <a:r>
              <a:rPr lang="en-GB" sz="1800" b="1" dirty="0" smtClean="0"/>
              <a:t>Phase 5 – 2010 – 2011 Coalition Government, </a:t>
            </a:r>
            <a:r>
              <a:rPr lang="en-GB" sz="1800" dirty="0" smtClean="0"/>
              <a:t>CSR 2010, the announcement of the Strategic Review, Fire Futures,  Localism and the Open Public Services White Paper has resulted in sector  lead performance management.</a:t>
            </a:r>
          </a:p>
        </p:txBody>
      </p:sp>
    </p:spTree>
    <p:extLst>
      <p:ext uri="{BB962C8B-B14F-4D97-AF65-F5344CB8AC3E}">
        <p14:creationId xmlns:p14="http://schemas.microsoft.com/office/powerpoint/2010/main" val="1583691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395536" y="260648"/>
            <a:ext cx="8229600" cy="979512"/>
          </a:xfrm>
        </p:spPr>
        <p:txBody>
          <a:bodyPr/>
          <a:lstStyle/>
          <a:p>
            <a:pPr eaLnBrk="1" hangingPunct="1"/>
            <a:r>
              <a:rPr lang="en-GB" sz="2800" b="1" dirty="0" smtClean="0"/>
              <a:t>Comprehensive Performance Assessments</a:t>
            </a:r>
          </a:p>
        </p:txBody>
      </p:sp>
      <p:pic>
        <p:nvPicPr>
          <p:cNvPr id="9219"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3723" y="1916832"/>
            <a:ext cx="9000553" cy="43211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3"/>
          <p:cNvPicPr>
            <a:picLocks noGrp="1" noChangeAspect="1" noChangeArrowheads="1"/>
          </p:cNvPicPr>
          <p:nvPr>
            <p:ph sz="half" idx="4294967295"/>
          </p:nvPr>
        </p:nvPicPr>
        <p:blipFill>
          <a:blip r:embed="rId3">
            <a:extLst>
              <a:ext uri="{BEBA8EAE-BF5A-486C-A8C5-ECC9F3942E4B}">
                <a14:imgProps xmlns:a14="http://schemas.microsoft.com/office/drawing/2010/main">
                  <a14:imgLayer r:embed="rId4">
                    <a14:imgEffect>
                      <a14:sharpenSoften amount="35000"/>
                    </a14:imgEffect>
                  </a14:imgLayer>
                </a14:imgProps>
              </a:ext>
              <a:ext uri="{28A0092B-C50C-407E-A947-70E740481C1C}">
                <a14:useLocalDpi xmlns:a14="http://schemas.microsoft.com/office/drawing/2010/main" val="0"/>
              </a:ext>
            </a:extLst>
          </a:blip>
          <a:srcRect/>
          <a:stretch>
            <a:fillRect/>
          </a:stretch>
        </p:blipFill>
        <p:spPr>
          <a:xfrm>
            <a:off x="539750" y="1916113"/>
            <a:ext cx="4032250" cy="41052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31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67544" y="-99392"/>
            <a:ext cx="8229600" cy="980728"/>
          </a:xfrm>
        </p:spPr>
        <p:txBody>
          <a:bodyPr/>
          <a:lstStyle/>
          <a:p>
            <a:pPr eaLnBrk="1" hangingPunct="1"/>
            <a:r>
              <a:rPr lang="en-GB" sz="2800" b="1" dirty="0" smtClean="0"/>
              <a:t>Comprehensive Area Assessments</a:t>
            </a:r>
          </a:p>
        </p:txBody>
      </p:sp>
      <p:sp>
        <p:nvSpPr>
          <p:cNvPr id="5" name="Content Placeholder 4"/>
          <p:cNvSpPr>
            <a:spLocks noGrp="1"/>
          </p:cNvSpPr>
          <p:nvPr>
            <p:ph sz="half" idx="4294967295"/>
          </p:nvPr>
        </p:nvSpPr>
        <p:spPr>
          <a:xfrm>
            <a:off x="457200" y="5301208"/>
            <a:ext cx="8147248" cy="1296144"/>
          </a:xfrm>
          <a:prstGeom prst="rect">
            <a:avLst/>
          </a:prstGeom>
        </p:spPr>
        <p:txBody>
          <a:bodyPr>
            <a:normAutofit fontScale="55000" lnSpcReduction="20000"/>
          </a:bodyPr>
          <a:lstStyle/>
          <a:p>
            <a:pPr eaLnBrk="1" hangingPunct="1">
              <a:lnSpc>
                <a:spcPct val="120000"/>
              </a:lnSpc>
              <a:buFont typeface="Arial" charset="0"/>
              <a:buNone/>
            </a:pPr>
            <a:endParaRPr lang="en-GB" sz="2400" dirty="0" smtClean="0">
              <a:solidFill>
                <a:srgbClr val="000000"/>
              </a:solidFill>
            </a:endParaRPr>
          </a:p>
          <a:p>
            <a:pPr eaLnBrk="1" hangingPunct="1">
              <a:lnSpc>
                <a:spcPct val="120000"/>
              </a:lnSpc>
              <a:buFont typeface="Arial" charset="0"/>
              <a:buNone/>
            </a:pPr>
            <a:r>
              <a:rPr lang="en-GB" sz="3300" dirty="0" smtClean="0">
                <a:solidFill>
                  <a:srgbClr val="000000"/>
                </a:solidFill>
              </a:rPr>
              <a:t>Managing Performance:</a:t>
            </a:r>
          </a:p>
          <a:p>
            <a:pPr eaLnBrk="1" hangingPunct="1">
              <a:lnSpc>
                <a:spcPct val="120000"/>
              </a:lnSpc>
              <a:buFont typeface="Arial" charset="0"/>
              <a:buNone/>
            </a:pPr>
            <a:r>
              <a:rPr lang="en-GB" sz="3300" dirty="0" smtClean="0">
                <a:solidFill>
                  <a:srgbClr val="000000"/>
                </a:solidFill>
              </a:rPr>
              <a:t>Use of Resources (Managing Finances; Governing the Business; &amp; Managing Resources)</a:t>
            </a:r>
          </a:p>
          <a:p>
            <a:pPr eaLnBrk="1" hangingPunct="1">
              <a:lnSpc>
                <a:spcPct val="70000"/>
              </a:lnSpc>
              <a:buFont typeface="Arial" charset="0"/>
              <a:buNone/>
            </a:pPr>
            <a:endParaRPr lang="en-GB" sz="2400" dirty="0" smtClean="0">
              <a:solidFill>
                <a:srgbClr val="000000"/>
              </a:solidFill>
            </a:endParaRPr>
          </a:p>
          <a:p>
            <a:pPr eaLnBrk="1" hangingPunct="1">
              <a:lnSpc>
                <a:spcPct val="90000"/>
              </a:lnSpc>
            </a:pPr>
            <a:endParaRPr lang="en-GB" dirty="0" smtClean="0"/>
          </a:p>
        </p:txBody>
      </p:sp>
      <p:pic>
        <p:nvPicPr>
          <p:cNvPr id="10244" name="Picture 2"/>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sharpenSoften amount="60000"/>
                    </a14:imgEffect>
                  </a14:imgLayer>
                </a14:imgProps>
              </a:ext>
              <a:ext uri="{28A0092B-C50C-407E-A947-70E740481C1C}">
                <a14:useLocalDpi xmlns:a14="http://schemas.microsoft.com/office/drawing/2010/main" val="0"/>
              </a:ext>
            </a:extLst>
          </a:blip>
          <a:srcRect/>
          <a:stretch>
            <a:fillRect/>
          </a:stretch>
        </p:blipFill>
        <p:spPr>
          <a:xfrm>
            <a:off x="899592" y="980728"/>
            <a:ext cx="6840760" cy="44861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6127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en-US" sz="3200" b="1" dirty="0">
                <a:solidFill>
                  <a:srgbClr val="0000FF"/>
                </a:solidFill>
              </a:rPr>
              <a:t>T</a:t>
            </a:r>
            <a:r>
              <a:rPr lang="en-US" sz="3200" b="1" dirty="0" smtClean="0">
                <a:solidFill>
                  <a:srgbClr val="0000FF"/>
                </a:solidFill>
              </a:rPr>
              <a:t>he coalition government </a:t>
            </a:r>
            <a:r>
              <a:rPr lang="en-US" sz="3200" b="1" dirty="0">
                <a:solidFill>
                  <a:srgbClr val="0000FF"/>
                </a:solidFill>
              </a:rPr>
              <a:t/>
            </a:r>
            <a:br>
              <a:rPr lang="en-US" sz="3200" b="1" dirty="0">
                <a:solidFill>
                  <a:srgbClr val="0000FF"/>
                </a:solidFill>
              </a:rPr>
            </a:br>
            <a:r>
              <a:rPr lang="en-US" sz="3200" b="1" dirty="0">
                <a:solidFill>
                  <a:srgbClr val="0000FF"/>
                </a:solidFill>
              </a:rPr>
              <a:t> Conceptual confusion</a:t>
            </a:r>
          </a:p>
        </p:txBody>
      </p:sp>
      <p:sp>
        <p:nvSpPr>
          <p:cNvPr id="3" name="Content Placeholder 2"/>
          <p:cNvSpPr>
            <a:spLocks noGrp="1"/>
          </p:cNvSpPr>
          <p:nvPr>
            <p:ph idx="1"/>
          </p:nvPr>
        </p:nvSpPr>
        <p:spPr>
          <a:xfrm>
            <a:off x="457200" y="1988840"/>
            <a:ext cx="8229600" cy="4137323"/>
          </a:xfrm>
        </p:spPr>
        <p:txBody>
          <a:bodyPr>
            <a:normAutofit fontScale="92500" lnSpcReduction="10000"/>
          </a:bodyPr>
          <a:lstStyle/>
          <a:p>
            <a:r>
              <a:rPr lang="en-US" dirty="0" smtClean="0"/>
              <a:t>Early</a:t>
            </a:r>
            <a:r>
              <a:rPr lang="en-US" sz="2400" dirty="0" smtClean="0"/>
              <a:t> analysis in Fire and Rescue Services was dominated by the New Public Management perspective.</a:t>
            </a:r>
          </a:p>
          <a:p>
            <a:endParaRPr lang="en-US" sz="1700" dirty="0"/>
          </a:p>
          <a:p>
            <a:r>
              <a:rPr lang="en-US" sz="2400" dirty="0" smtClean="0"/>
              <a:t>The Coalition’s avowed preference for public service reform is for neo-liberal and market delivery models</a:t>
            </a:r>
          </a:p>
          <a:p>
            <a:endParaRPr lang="en-US" sz="1600" dirty="0"/>
          </a:p>
          <a:p>
            <a:r>
              <a:rPr lang="en-US" sz="2400" dirty="0" smtClean="0"/>
              <a:t>‘Localism’ has however had limited impact and FRS have subsequently been treated as commissioned services. </a:t>
            </a:r>
          </a:p>
          <a:p>
            <a:endParaRPr lang="en-US" sz="1600" dirty="0" smtClean="0"/>
          </a:p>
          <a:p>
            <a:r>
              <a:rPr lang="en-US" sz="2400" dirty="0" smtClean="0"/>
              <a:t>‘Fire Futures’ and the new 2012 National Framework for FRS  suggest a public value perspective may be more appropriate, for at least parts of the service.  </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3442" y="116632"/>
            <a:ext cx="1607030" cy="18607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260648"/>
            <a:ext cx="1552575" cy="151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US" sz="3200" b="1" dirty="0" smtClean="0">
                <a:solidFill>
                  <a:srgbClr val="0000FF"/>
                </a:solidFill>
              </a:rPr>
              <a:t>The application of Public Value to the UK </a:t>
            </a:r>
            <a:endParaRPr lang="en-US" sz="3200" b="1"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For 20 years at Kennedy Business School   </a:t>
            </a:r>
          </a:p>
          <a:p>
            <a:pPr marL="0" indent="0">
              <a:buNone/>
            </a:pPr>
            <a:r>
              <a:rPr lang="en-US" sz="2400" dirty="0"/>
              <a:t> </a:t>
            </a:r>
            <a:r>
              <a:rPr lang="en-US" sz="2400" dirty="0" smtClean="0"/>
              <a:t>    Moore researched creating public value in the </a:t>
            </a:r>
          </a:p>
          <a:p>
            <a:pPr marL="0" indent="0">
              <a:buNone/>
            </a:pPr>
            <a:r>
              <a:rPr lang="en-US" sz="2400" dirty="0" smtClean="0"/>
              <a:t>      neo-liberal context of the USA</a:t>
            </a:r>
          </a:p>
          <a:p>
            <a:endParaRPr lang="en-US" sz="1100" dirty="0" smtClean="0"/>
          </a:p>
          <a:p>
            <a:r>
              <a:rPr lang="en-US" sz="2400" dirty="0" smtClean="0"/>
              <a:t>In the UK </a:t>
            </a:r>
            <a:r>
              <a:rPr lang="en-US" dirty="0" smtClean="0"/>
              <a:t>the early</a:t>
            </a:r>
            <a:r>
              <a:rPr lang="en-US" sz="2400" dirty="0" smtClean="0"/>
              <a:t> Blair administration’s development of Best Value  from 2002 and it’s insistence on ‘what matters is what works’ led to theoretical confusion in the conceptualization of some major public sector reforms. </a:t>
            </a:r>
          </a:p>
          <a:p>
            <a:endParaRPr lang="en-US" sz="1100" dirty="0" smtClean="0"/>
          </a:p>
          <a:p>
            <a:r>
              <a:rPr lang="en-US" sz="2400" dirty="0" smtClean="0"/>
              <a:t>From 2002 the government started to use the concept of Public Value</a:t>
            </a:r>
          </a:p>
          <a:p>
            <a:endParaRPr lang="en-US" sz="1100" dirty="0"/>
          </a:p>
          <a:p>
            <a:r>
              <a:rPr lang="en-US" dirty="0" smtClean="0"/>
              <a:t>The c</a:t>
            </a:r>
            <a:r>
              <a:rPr lang="en-US" sz="2400" dirty="0" smtClean="0"/>
              <a:t>oncepts of Public Value and NPST demonstrably underused in the academic literature relating to emergency services and FRS in particular.</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5614" y="908720"/>
            <a:ext cx="1296144" cy="15841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sz="3200" b="1" dirty="0" smtClean="0">
                <a:solidFill>
                  <a:srgbClr val="0000FF"/>
                </a:solidFill>
              </a:rPr>
              <a:t>The remainder of the paper and  presentation</a:t>
            </a:r>
            <a:endParaRPr lang="en-US" sz="3200" b="1" dirty="0">
              <a:solidFill>
                <a:srgbClr val="0000FF"/>
              </a:solidFill>
            </a:endParaRPr>
          </a:p>
        </p:txBody>
      </p:sp>
      <p:sp>
        <p:nvSpPr>
          <p:cNvPr id="3" name="Content Placeholder 2"/>
          <p:cNvSpPr>
            <a:spLocks noGrp="1"/>
          </p:cNvSpPr>
          <p:nvPr>
            <p:ph idx="1"/>
          </p:nvPr>
        </p:nvSpPr>
        <p:spPr/>
        <p:txBody>
          <a:bodyPr>
            <a:normAutofit/>
          </a:bodyPr>
          <a:lstStyle/>
          <a:p>
            <a:endParaRPr lang="en-US" sz="2400" b="1" dirty="0" smtClean="0"/>
          </a:p>
          <a:p>
            <a:r>
              <a:rPr lang="en-US" sz="2400" dirty="0" smtClean="0"/>
              <a:t>Describes Public Value and New Public Service Theory</a:t>
            </a:r>
          </a:p>
          <a:p>
            <a:endParaRPr lang="en-US" sz="2400" dirty="0"/>
          </a:p>
          <a:p>
            <a:r>
              <a:rPr lang="en-US" sz="2400" dirty="0" smtClean="0"/>
              <a:t>Examines its application to fire and rescue services in the UK between 1997 and 2010.</a:t>
            </a:r>
          </a:p>
          <a:p>
            <a:endParaRPr lang="en-US" sz="2400" dirty="0"/>
          </a:p>
          <a:p>
            <a:r>
              <a:rPr lang="en-US" sz="2400" dirty="0" smtClean="0"/>
              <a:t>Examines policy and delivery issues for the fire and rescue services under the Coalition government 2010-2013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contrast="-35000"/>
                    </a14:imgEffect>
                  </a14:imgLayer>
                </a14:imgProps>
              </a:ext>
              <a:ext uri="{28A0092B-C50C-407E-A947-70E740481C1C}">
                <a14:useLocalDpi xmlns:a14="http://schemas.microsoft.com/office/drawing/2010/main" val="0"/>
              </a:ext>
            </a:extLst>
          </a:blip>
          <a:srcRect/>
          <a:stretch>
            <a:fillRect/>
          </a:stretch>
        </p:blipFill>
        <p:spPr bwMode="auto">
          <a:xfrm>
            <a:off x="0" y="-29953"/>
            <a:ext cx="9144000" cy="1730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51520" y="404664"/>
            <a:ext cx="8229600" cy="1080120"/>
          </a:xfrm>
        </p:spPr>
        <p:txBody>
          <a:bodyPr>
            <a:noAutofit/>
          </a:bodyPr>
          <a:lstStyle/>
          <a:p>
            <a:r>
              <a:rPr lang="en-US" sz="4800" b="1" dirty="0" smtClean="0">
                <a:solidFill>
                  <a:srgbClr val="0000FF"/>
                </a:solidFill>
                <a:effectLst/>
              </a:rPr>
              <a:t>Disentangling some</a:t>
            </a:r>
            <a:br>
              <a:rPr lang="en-US" sz="4800" b="1" dirty="0" smtClean="0">
                <a:solidFill>
                  <a:srgbClr val="0000FF"/>
                </a:solidFill>
                <a:effectLst/>
              </a:rPr>
            </a:br>
            <a:r>
              <a:rPr lang="en-US" sz="4800" b="1" dirty="0" smtClean="0">
                <a:solidFill>
                  <a:srgbClr val="0000FF"/>
                </a:solidFill>
                <a:effectLst/>
              </a:rPr>
              <a:t> theoretical knots</a:t>
            </a:r>
            <a:endParaRPr lang="en-US" sz="4800" b="1" dirty="0">
              <a:solidFill>
                <a:srgbClr val="0000FF"/>
              </a:solidFill>
              <a:effectLst/>
            </a:endParaRPr>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r>
              <a:rPr lang="en-US" sz="2400" dirty="0" smtClean="0"/>
              <a:t>Not an attempt to claim theoretical dominance for a new, or any particular, paradigm</a:t>
            </a:r>
          </a:p>
          <a:p>
            <a:endParaRPr lang="en-US" sz="1100" dirty="0"/>
          </a:p>
          <a:p>
            <a:r>
              <a:rPr lang="en-US" sz="2400" dirty="0" smtClean="0"/>
              <a:t>UK is a mixed economy (public, private and third sector), </a:t>
            </a:r>
          </a:p>
          <a:p>
            <a:endParaRPr lang="en-US" sz="1100" dirty="0"/>
          </a:p>
          <a:p>
            <a:r>
              <a:rPr lang="en-US" sz="2400" dirty="0" smtClean="0"/>
              <a:t>Public services have a rich mixture of policy objectives, delivery models, levels of market maturity and quality of their evidential bases (hence the complexity)</a:t>
            </a:r>
          </a:p>
          <a:p>
            <a:endParaRPr lang="en-US" sz="1100" dirty="0"/>
          </a:p>
          <a:p>
            <a:r>
              <a:rPr lang="en-US" sz="2400" dirty="0" smtClean="0"/>
              <a:t>Public management academics should adopt some theoretical plurality i.e. accept that different public services have objectives and operating environments that lend themselves to alternative theoretical conceptualizations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543</TotalTime>
  <Words>1535</Words>
  <Application>Microsoft Office PowerPoint</Application>
  <PresentationFormat>On-screen Show (4:3)</PresentationFormat>
  <Paragraphs>160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 Public Administration Committee Annual Conference  Edinburgh, September 2013    Performance Management and Service Improvement in  Fire and Rescue Services </vt:lpstr>
      <vt:lpstr>Modernisation and the Best Value Regime in the Fire and Rescue Services</vt:lpstr>
      <vt:lpstr>Performance Management Regimes in FRSs and the emergence of the concept of Public Value</vt:lpstr>
      <vt:lpstr>Comprehensive Performance Assessments</vt:lpstr>
      <vt:lpstr>Comprehensive Area Assessments</vt:lpstr>
      <vt:lpstr>The coalition government   Conceptual confusion</vt:lpstr>
      <vt:lpstr>The application of Public Value to the UK </vt:lpstr>
      <vt:lpstr>The remainder of the paper and  presentation</vt:lpstr>
      <vt:lpstr>Disentangling some  theoretical knots</vt:lpstr>
      <vt:lpstr>Public Value  New Public Service Theory</vt:lpstr>
      <vt:lpstr>Alternative theoretical conceptualizations</vt:lpstr>
      <vt:lpstr>Identifying where different conceptualizations may be appropriate – Principal Agent Theory</vt:lpstr>
      <vt:lpstr> New Public Management Theory</vt:lpstr>
      <vt:lpstr> New Public Service Theory</vt:lpstr>
      <vt:lpstr>The application of Public Value to Fire &amp; Rescue Services 1997-2010 </vt:lpstr>
      <vt:lpstr>The confused messages in Emergency Services generally and Fire and Rescues in particular</vt:lpstr>
      <vt:lpstr>Conclusions</vt:lpstr>
      <vt:lpstr>The coalition government  display an unattractive combination of ignorance, incompetence, and willful political prejudice …and    Why does it matter?</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EURAM 2013  Galatasary    Public Value, New Public Service Theory and  Fire and Rescue Services in the UK.</dc:title>
  <dc:creator>user</dc:creator>
  <cp:lastModifiedBy>Gallacher, Jonathan</cp:lastModifiedBy>
  <cp:revision>54</cp:revision>
  <dcterms:created xsi:type="dcterms:W3CDTF">2013-06-02T16:34:36Z</dcterms:created>
  <dcterms:modified xsi:type="dcterms:W3CDTF">2014-07-16T09:35:55Z</dcterms:modified>
</cp:coreProperties>
</file>