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4" r:id="rId3"/>
    <p:sldId id="280" r:id="rId4"/>
    <p:sldId id="281" r:id="rId5"/>
    <p:sldId id="282" r:id="rId6"/>
    <p:sldId id="284" r:id="rId7"/>
    <p:sldId id="286" r:id="rId8"/>
    <p:sldId id="285" r:id="rId9"/>
    <p:sldId id="287" r:id="rId10"/>
    <p:sldId id="288" r:id="rId11"/>
    <p:sldId id="289" r:id="rId12"/>
    <p:sldId id="278" r:id="rId13"/>
    <p:sldId id="275" r:id="rId14"/>
    <p:sldId id="261" r:id="rId15"/>
    <p:sldId id="260" r:id="rId16"/>
    <p:sldId id="295" r:id="rId17"/>
    <p:sldId id="290" r:id="rId18"/>
    <p:sldId id="296" r:id="rId19"/>
    <p:sldId id="291" r:id="rId20"/>
    <p:sldId id="292" r:id="rId21"/>
    <p:sldId id="293" r:id="rId22"/>
    <p:sldId id="294" r:id="rId23"/>
    <p:sldId id="297" r:id="rId24"/>
    <p:sldId id="298" r:id="rId25"/>
    <p:sldId id="300" r:id="rId26"/>
    <p:sldId id="301" r:id="rId27"/>
    <p:sldId id="299" r:id="rId28"/>
    <p:sldId id="302" r:id="rId2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9572-34F0-4F9B-B152-1F476C14F779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396FC-DFFD-4E93-84D1-777723430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0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2CB9C-434B-4628-B7A3-8EB9E7C90AE7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42CE1-9F65-4BA3-95C9-023136DEB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0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42CE1-9F65-4BA3-95C9-023136DEBE1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1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75250">
              <a:srgbClr val="A2A8E3"/>
            </a:gs>
            <a:gs pos="93000">
              <a:srgbClr val="A7ADE6"/>
            </a:gs>
            <a:gs pos="50500">
              <a:srgbClr val="ABB1E9"/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A6FC7D-CFAF-434E-B124-1776829D6F85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4B7D91-1B6B-4BEE-9821-57BEF8B8343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irsten.greenhalgh@ntu.ac.uk" TargetMode="External"/><Relationship Id="rId2" Type="http://schemas.openxmlformats.org/officeDocument/2006/relationships/hyperlink" Target="mailto:Peter.murphy@ntu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tin.jones@ntu.ac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8201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/>
          </a:p>
          <a:p>
            <a:pPr algn="ctr"/>
            <a:r>
              <a:rPr lang="en-GB" sz="2400" b="1" dirty="0" smtClean="0"/>
              <a:t>Housing </a:t>
            </a:r>
            <a:r>
              <a:rPr lang="en-GB" sz="2400" b="1" dirty="0"/>
              <a:t>and Council Tax Benefits Administration in England:</a:t>
            </a:r>
            <a:endParaRPr lang="en-GB" sz="2400" dirty="0"/>
          </a:p>
          <a:p>
            <a:endParaRPr lang="en-GB" sz="2400" b="1" dirty="0" smtClean="0"/>
          </a:p>
          <a:p>
            <a:pPr algn="ctr"/>
            <a:r>
              <a:rPr lang="en-GB" sz="2400" b="1" dirty="0" smtClean="0"/>
              <a:t>A </a:t>
            </a:r>
            <a:r>
              <a:rPr lang="en-GB" sz="2400" b="1" dirty="0"/>
              <a:t>long-term </a:t>
            </a:r>
            <a:r>
              <a:rPr lang="en-GB" sz="2400" b="1"/>
              <a:t>perspective </a:t>
            </a:r>
            <a:r>
              <a:rPr lang="en-GB" sz="2400" b="1" smtClean="0"/>
              <a:t>on </a:t>
            </a:r>
            <a:r>
              <a:rPr lang="en-GB" sz="2400" b="1" dirty="0"/>
              <a:t>the performance of the Local Government delivery </a:t>
            </a:r>
            <a:r>
              <a:rPr lang="en-GB" sz="2400" b="1" dirty="0" smtClean="0"/>
              <a:t>system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Murphy, P. Greenhalgh, K. and Jones, M.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Nottingham Business School</a:t>
            </a:r>
          </a:p>
          <a:p>
            <a:pPr algn="ctr"/>
            <a:r>
              <a:rPr lang="en-GB" dirty="0"/>
              <a:t>Nottingham Trent University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7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513"/>
            <a:ext cx="7705229" cy="4993645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2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5175"/>
            <a:ext cx="7920880" cy="5184775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1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865188"/>
          </a:xfrm>
        </p:spPr>
        <p:txBody>
          <a:bodyPr/>
          <a:lstStyle/>
          <a:p>
            <a:pPr eaLnBrk="1" hangingPunct="1"/>
            <a:r>
              <a:rPr lang="en-GB" sz="3200" b="1" smtClean="0"/>
              <a:t>Conclusions and Recommendations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808"/>
            <a:ext cx="7632700" cy="442535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Sustained improvement throughout the country across time, types of authority, political control and different communities.</a:t>
            </a:r>
          </a:p>
          <a:p>
            <a:pPr eaLnBrk="1" hangingPunct="1">
              <a:lnSpc>
                <a:spcPct val="90000"/>
              </a:lnSpc>
            </a:pPr>
            <a:endParaRPr lang="en-GB" sz="800" dirty="0" smtClean="0"/>
          </a:p>
          <a:p>
            <a:pPr eaLnBrk="1" hangingPunct="1">
              <a:lnSpc>
                <a:spcPct val="90000"/>
              </a:lnSpc>
            </a:pPr>
            <a:endParaRPr lang="en-GB" sz="800" dirty="0" smtClean="0"/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Improvements of this scale could not be explained by increases in finance, technology or human resources</a:t>
            </a:r>
          </a:p>
          <a:p>
            <a:pPr eaLnBrk="1" hangingPunct="1">
              <a:lnSpc>
                <a:spcPct val="90000"/>
              </a:lnSpc>
            </a:pPr>
            <a:endParaRPr lang="en-GB" sz="800" dirty="0" smtClean="0"/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The research demonstrated the importance of system and process improvement and of an holistic and systemic approach to delivering these services  </a:t>
            </a:r>
          </a:p>
          <a:p>
            <a:pPr eaLnBrk="1" hangingPunct="1">
              <a:lnSpc>
                <a:spcPct val="90000"/>
              </a:lnSpc>
            </a:pPr>
            <a:endParaRPr lang="en-GB" sz="800" dirty="0" smtClean="0"/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CPA acted as catalyst or “change agent” and could be described as an example of “systemic enterprise”</a:t>
            </a:r>
          </a:p>
          <a:p>
            <a:pPr eaLnBrk="1" hangingPunct="1">
              <a:lnSpc>
                <a:spcPct val="90000"/>
              </a:lnSpc>
            </a:pP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6100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1328"/>
            <a:ext cx="7704856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Compulsory Competitive Tendering (CCT) 1993-1999</a:t>
            </a:r>
          </a:p>
          <a:p>
            <a:endParaRPr lang="en-GB" sz="1800" dirty="0" smtClean="0"/>
          </a:p>
          <a:p>
            <a:r>
              <a:rPr lang="en-GB" sz="2400" dirty="0" smtClean="0"/>
              <a:t>Best Value (BV) 1999 - 2002</a:t>
            </a:r>
          </a:p>
          <a:p>
            <a:endParaRPr lang="en-GB" sz="1800" dirty="0" smtClean="0"/>
          </a:p>
          <a:p>
            <a:r>
              <a:rPr lang="en-GB" sz="2400" dirty="0" smtClean="0"/>
              <a:t>Comprehensive Performance Assessment (CPA) 2003 - 2008</a:t>
            </a:r>
          </a:p>
          <a:p>
            <a:endParaRPr lang="en-GB" sz="1800" dirty="0" smtClean="0"/>
          </a:p>
          <a:p>
            <a:r>
              <a:rPr lang="en-GB" sz="2400" dirty="0" smtClean="0"/>
              <a:t>Comprehensive Area Assessment (CAA) 2009 – 2010</a:t>
            </a:r>
          </a:p>
          <a:p>
            <a:endParaRPr lang="en-GB" sz="1800" dirty="0"/>
          </a:p>
          <a:p>
            <a:r>
              <a:rPr lang="en-GB" sz="2400" dirty="0" smtClean="0"/>
              <a:t>Localism ?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Performance regimes 1993 -2010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Performance under CCT – England</a:t>
            </a:r>
            <a:br>
              <a:rPr lang="en-GB" dirty="0" smtClean="0"/>
            </a:br>
            <a:r>
              <a:rPr lang="en-GB" dirty="0" smtClean="0"/>
              <a:t>(The 14 day indicator)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799"/>
            <a:ext cx="6984776" cy="4125165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Performance under </a:t>
            </a:r>
            <a:r>
              <a:rPr lang="en-GB" dirty="0" smtClean="0"/>
              <a:t>CCT - London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539" y="1628800"/>
            <a:ext cx="6830845" cy="4032448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4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Performance under CCT – </a:t>
            </a:r>
            <a:r>
              <a:rPr lang="en-GB" dirty="0" smtClean="0"/>
              <a:t>East Midlands – 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02967"/>
            <a:ext cx="6624735" cy="3682303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391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under CCT – Y&amp;H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8208"/>
            <a:ext cx="6912768" cy="3651821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085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2400" dirty="0" smtClean="0"/>
              <a:t>Generally </a:t>
            </a:r>
          </a:p>
          <a:p>
            <a:r>
              <a:rPr lang="en-GB" sz="2400" dirty="0" smtClean="0"/>
              <a:t>Findings reflect DSS HB accuracy review 1998 – data unreliable; performance poor and huge inadequacies in system (e.g. AC/NAO estimated fraud and error between £900 and £2b per year)</a:t>
            </a:r>
          </a:p>
          <a:p>
            <a:pPr marL="109728" indent="0">
              <a:buNone/>
            </a:pPr>
            <a:endParaRPr lang="en-GB" sz="2400" dirty="0" smtClean="0"/>
          </a:p>
          <a:p>
            <a:pPr marL="109728" indent="0">
              <a:buNone/>
            </a:pPr>
            <a:r>
              <a:rPr lang="en-GB" sz="2400" dirty="0" smtClean="0"/>
              <a:t>Specifically</a:t>
            </a:r>
            <a:endParaRPr lang="en-GB" sz="2400" dirty="0"/>
          </a:p>
          <a:p>
            <a:r>
              <a:rPr lang="en-GB" sz="2400" dirty="0" smtClean="0"/>
              <a:t>14 day PI was not an accurate assessment of individual authorities or the system</a:t>
            </a:r>
          </a:p>
          <a:p>
            <a:pPr marL="109728" indent="0">
              <a:buNone/>
            </a:pPr>
            <a:endParaRPr lang="en-GB" sz="2400" dirty="0" smtClean="0"/>
          </a:p>
          <a:p>
            <a:r>
              <a:rPr lang="en-GB" sz="2400" dirty="0" smtClean="0"/>
              <a:t>Provided no encouragement to improve and could be perverse incentive to leave claims unprocessed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Findings - CCT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3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England </a:t>
            </a:r>
            <a:br>
              <a:rPr lang="en-GB" dirty="0" smtClean="0"/>
            </a:br>
            <a:r>
              <a:rPr lang="en-GB" dirty="0" smtClean="0"/>
              <a:t>Best Value, CPA and CAA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01104"/>
            <a:ext cx="6552728" cy="3286029"/>
          </a:xfrm>
          <a:prstGeom prst="rect">
            <a:avLst/>
          </a:prstGeom>
          <a:gradFill>
            <a:gsLst>
              <a:gs pos="88000">
                <a:srgbClr val="C5BFEC"/>
              </a:gs>
              <a:gs pos="83000">
                <a:schemeClr val="accent1">
                  <a:lumMod val="20000"/>
                  <a:lumOff val="80000"/>
                </a:schemeClr>
              </a:gs>
              <a:gs pos="75250">
                <a:srgbClr val="A2A8E3"/>
              </a:gs>
              <a:gs pos="93000">
                <a:srgbClr val="A7ADE6"/>
              </a:gs>
              <a:gs pos="50500">
                <a:srgbClr val="ABB1E9"/>
              </a:gs>
            </a:gsLst>
            <a:path path="circle">
              <a:fillToRect l="65000" b="98000"/>
            </a:path>
          </a:gradFill>
          <a:ln>
            <a:noFill/>
          </a:ln>
          <a:effectLst>
            <a:outerShdw blurRad="1028700" algn="ctr" rotWithShape="0">
              <a:srgbClr val="000000">
                <a:alpha val="7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459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Previous paper covered only the CPA period and was entitled  </a:t>
            </a:r>
          </a:p>
          <a:p>
            <a:pPr marL="0" indent="0">
              <a:buNone/>
            </a:pPr>
            <a:r>
              <a:rPr lang="en-GB" sz="1800" b="1" dirty="0"/>
              <a:t>	</a:t>
            </a:r>
            <a:r>
              <a:rPr lang="en-GB" sz="2200" dirty="0" smtClean="0"/>
              <a:t>Has </a:t>
            </a:r>
            <a:r>
              <a:rPr lang="en-GB" sz="2200" dirty="0"/>
              <a:t>Comprehensive Performance </a:t>
            </a:r>
            <a:r>
              <a:rPr lang="en-GB" sz="2200" dirty="0" smtClean="0"/>
              <a:t>Assessment been </a:t>
            </a:r>
            <a:r>
              <a:rPr lang="en-GB" sz="2200" dirty="0"/>
              <a:t>a </a:t>
            </a:r>
            <a:r>
              <a:rPr lang="en-GB" sz="2200" dirty="0" smtClean="0"/>
              <a:t>	significant </a:t>
            </a:r>
            <a:r>
              <a:rPr lang="en-GB" sz="2200" dirty="0"/>
              <a:t>catalyst for the </a:t>
            </a:r>
            <a:r>
              <a:rPr lang="en-GB" sz="2200" dirty="0" smtClean="0"/>
              <a:t>improvement </a:t>
            </a:r>
            <a:r>
              <a:rPr lang="en-GB" sz="2200" dirty="0"/>
              <a:t>in </a:t>
            </a:r>
            <a:r>
              <a:rPr lang="en-GB" sz="2200" dirty="0" smtClean="0"/>
              <a:t>Public Services 	in England?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A </a:t>
            </a:r>
            <a:r>
              <a:rPr lang="en-GB" sz="2200" dirty="0"/>
              <a:t>case study of the </a:t>
            </a:r>
            <a:r>
              <a:rPr lang="en-GB" sz="2200" dirty="0" smtClean="0"/>
              <a:t>benefits administration </a:t>
            </a:r>
            <a:r>
              <a:rPr lang="en-GB" sz="2200" dirty="0"/>
              <a:t>service in </a:t>
            </a:r>
            <a:r>
              <a:rPr lang="en-GB" sz="2200" dirty="0" smtClean="0"/>
              <a:t>	local government</a:t>
            </a:r>
            <a:r>
              <a:rPr lang="en-GB" sz="2200" dirty="0"/>
              <a:t>. </a:t>
            </a:r>
            <a:endParaRPr lang="en-GB" sz="2200" dirty="0" smtClean="0"/>
          </a:p>
          <a:p>
            <a:endParaRPr lang="en-GB" sz="1600" b="1" dirty="0" smtClean="0"/>
          </a:p>
          <a:p>
            <a:r>
              <a:rPr lang="en-GB" sz="2600" dirty="0" smtClean="0"/>
              <a:t>Council </a:t>
            </a:r>
            <a:r>
              <a:rPr lang="en-GB" sz="2600" dirty="0"/>
              <a:t>Tax and Housing Benefit</a:t>
            </a:r>
          </a:p>
          <a:p>
            <a:pPr lvl="1"/>
            <a:r>
              <a:rPr lang="en-GB" sz="2200" dirty="0" smtClean="0"/>
              <a:t>Universal </a:t>
            </a:r>
            <a:r>
              <a:rPr lang="en-GB" sz="2200" dirty="0"/>
              <a:t>system administered on behalf of central government</a:t>
            </a:r>
          </a:p>
          <a:p>
            <a:pPr lvl="1"/>
            <a:r>
              <a:rPr lang="en-GB" sz="2200" dirty="0"/>
              <a:t>Unitary and District Councils administer system in England</a:t>
            </a:r>
          </a:p>
          <a:p>
            <a:pPr lvl="1"/>
            <a:r>
              <a:rPr lang="en-GB" sz="2200" dirty="0"/>
              <a:t>HB – </a:t>
            </a:r>
            <a:r>
              <a:rPr lang="en-GB" sz="2200" dirty="0" smtClean="0"/>
              <a:t>4.87m </a:t>
            </a:r>
            <a:r>
              <a:rPr lang="en-GB" sz="2200" dirty="0"/>
              <a:t>people @ £</a:t>
            </a:r>
            <a:r>
              <a:rPr lang="en-GB" sz="2200" dirty="0" smtClean="0"/>
              <a:t>84.81 </a:t>
            </a:r>
            <a:r>
              <a:rPr lang="en-GB" sz="2200" dirty="0"/>
              <a:t>per </a:t>
            </a:r>
            <a:r>
              <a:rPr lang="en-GB" sz="2200" dirty="0" smtClean="0"/>
              <a:t>week</a:t>
            </a:r>
          </a:p>
          <a:p>
            <a:pPr lvl="1"/>
            <a:r>
              <a:rPr lang="en-GB" sz="2200" smtClean="0"/>
              <a:t>CTB - </a:t>
            </a:r>
            <a:r>
              <a:rPr lang="en-GB" sz="2200" dirty="0" smtClean="0"/>
              <a:t>5.85m </a:t>
            </a:r>
            <a:r>
              <a:rPr lang="en-GB" sz="2200" dirty="0"/>
              <a:t>households @ £</a:t>
            </a:r>
            <a:r>
              <a:rPr lang="en-GB" sz="2200" dirty="0" smtClean="0"/>
              <a:t>15.84 per week</a:t>
            </a:r>
          </a:p>
          <a:p>
            <a:pPr lvl="1"/>
            <a:r>
              <a:rPr lang="en-GB" sz="2200" dirty="0" smtClean="0"/>
              <a:t>Combined total is approx. £26,296 bn. per annum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9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London  </a:t>
            </a:r>
            <a:br>
              <a:rPr lang="en-GB" dirty="0" smtClean="0"/>
            </a:br>
            <a:r>
              <a:rPr lang="en-GB" dirty="0" smtClean="0"/>
              <a:t>Best </a:t>
            </a:r>
            <a:r>
              <a:rPr lang="en-GB" dirty="0"/>
              <a:t>Value, CPA and CAA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912768" cy="3960439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251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East Midlands  </a:t>
            </a:r>
            <a:br>
              <a:rPr lang="en-GB" dirty="0" smtClean="0"/>
            </a:br>
            <a:r>
              <a:rPr lang="en-GB" dirty="0" smtClean="0"/>
              <a:t>Best </a:t>
            </a:r>
            <a:r>
              <a:rPr lang="en-GB" dirty="0"/>
              <a:t>Value, CPA and CAA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840760" cy="3600399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279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Yorkshire and Humberside  </a:t>
            </a:r>
            <a:br>
              <a:rPr lang="en-GB" dirty="0" smtClean="0"/>
            </a:br>
            <a:r>
              <a:rPr lang="en-GB" dirty="0" smtClean="0"/>
              <a:t>Best </a:t>
            </a:r>
            <a:r>
              <a:rPr lang="en-GB" dirty="0"/>
              <a:t>Value, CPA and CAA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840760" cy="3816423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84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England and 3 Regions </a:t>
            </a:r>
            <a:br>
              <a:rPr lang="en-GB" dirty="0" smtClean="0"/>
            </a:br>
            <a:r>
              <a:rPr lang="en-GB" dirty="0" smtClean="0"/>
              <a:t>Median Values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845651" cy="3528392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751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National reporting system already in place – the new duty of BV introduced, the implementation of the Verification </a:t>
            </a:r>
            <a:r>
              <a:rPr lang="en-GB" sz="2000" dirty="0"/>
              <a:t>F</a:t>
            </a:r>
            <a:r>
              <a:rPr lang="en-GB" sz="2000" dirty="0" smtClean="0"/>
              <a:t>ramework and installation of new computer </a:t>
            </a:r>
            <a:r>
              <a:rPr lang="en-GB" sz="2000" dirty="0"/>
              <a:t>systems </a:t>
            </a:r>
            <a:r>
              <a:rPr lang="en-GB" sz="2000" dirty="0" smtClean="0"/>
              <a:t>all ensured collection</a:t>
            </a:r>
            <a:r>
              <a:rPr lang="en-GB" sz="2000" dirty="0"/>
              <a:t>, accuracy and reliability of data continuously improved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Performance Indicators, BFI and BV Inspections and Government Interventions encouraged comparisons and improvement </a:t>
            </a:r>
          </a:p>
          <a:p>
            <a:endParaRPr lang="en-GB" sz="2000" dirty="0" smtClean="0"/>
          </a:p>
          <a:p>
            <a:r>
              <a:rPr lang="en-GB" sz="2000" dirty="0" smtClean="0"/>
              <a:t>PM1 was developed and collected and provided a proxy indicator for overall performance of individual authorities and for the system as a whole</a:t>
            </a:r>
          </a:p>
          <a:p>
            <a:endParaRPr lang="en-GB" sz="2000" dirty="0"/>
          </a:p>
          <a:p>
            <a:r>
              <a:rPr lang="en-GB" sz="2000" dirty="0" smtClean="0"/>
              <a:t>However the overall performance of the system was static and variations in performance were still unacceptably wide with some authorities average costs being 4 times greater than others and an almost a ten fold range in administrative performance (AC 2001. p.7).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Findings – Best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656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dirty="0" smtClean="0"/>
              <a:t>This period saw sustained and dramatic improvement </a:t>
            </a:r>
            <a:r>
              <a:rPr lang="en-GB" sz="2000" dirty="0"/>
              <a:t>throughout the country across </a:t>
            </a:r>
            <a:r>
              <a:rPr lang="en-GB" sz="2000" dirty="0" smtClean="0"/>
              <a:t>all </a:t>
            </a:r>
            <a:r>
              <a:rPr lang="en-GB" sz="2000" dirty="0"/>
              <a:t>types of authority, </a:t>
            </a:r>
            <a:r>
              <a:rPr lang="en-GB" sz="2000" dirty="0" smtClean="0"/>
              <a:t>under different political </a:t>
            </a:r>
            <a:r>
              <a:rPr lang="en-GB" sz="2000" dirty="0"/>
              <a:t>control and </a:t>
            </a:r>
            <a:r>
              <a:rPr lang="en-GB" sz="2000" dirty="0" smtClean="0"/>
              <a:t>within different </a:t>
            </a:r>
            <a:r>
              <a:rPr lang="en-GB" sz="2000" dirty="0"/>
              <a:t>communities</a:t>
            </a:r>
            <a:r>
              <a:rPr lang="en-GB" sz="2000" dirty="0" smtClean="0"/>
              <a:t>. These trends were evident under both the original CPA regime 2002-2005 and the post 2005 “Harder Test” regime.</a:t>
            </a:r>
          </a:p>
          <a:p>
            <a:endParaRPr lang="en-GB" sz="2000" dirty="0"/>
          </a:p>
          <a:p>
            <a:r>
              <a:rPr lang="en-GB" sz="2000" dirty="0"/>
              <a:t>I</a:t>
            </a:r>
            <a:r>
              <a:rPr lang="en-GB" sz="2000" dirty="0" smtClean="0"/>
              <a:t>mprovements </a:t>
            </a:r>
            <a:r>
              <a:rPr lang="en-GB" sz="2000" dirty="0"/>
              <a:t>of this scale could not be explained </a:t>
            </a:r>
            <a:r>
              <a:rPr lang="en-GB" sz="2000" dirty="0" smtClean="0"/>
              <a:t>by single factors such as </a:t>
            </a:r>
            <a:r>
              <a:rPr lang="en-GB" sz="2000" dirty="0"/>
              <a:t>increases in finance, technology or human </a:t>
            </a:r>
            <a:r>
              <a:rPr lang="en-GB" sz="2000" dirty="0" smtClean="0"/>
              <a:t>resources, but were the result of mutually reinforcing factors or drivers which were effectively co-ordinated within the CPA methodological frameworks and the LG improvement regime.</a:t>
            </a:r>
          </a:p>
          <a:p>
            <a:endParaRPr lang="en-GB" sz="2000" dirty="0"/>
          </a:p>
          <a:p>
            <a:r>
              <a:rPr lang="en-GB" sz="2000" dirty="0" smtClean="0"/>
              <a:t>Both the system and individual authority’s performance significantly improved and variations in performance between authorities declined.</a:t>
            </a:r>
          </a:p>
          <a:p>
            <a:endParaRPr lang="en-GB" sz="2000" dirty="0"/>
          </a:p>
          <a:p>
            <a:r>
              <a:rPr lang="en-GB" sz="2000" dirty="0" smtClean="0"/>
              <a:t>However by the end of the period there was still an almost 6 fold difference in the performance of the best (10 days) and that of the worst (57 days) strongly suggesting scope for further improvement.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Findings – CPA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014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900" dirty="0" smtClean="0"/>
              <a:t>Although there is a gap in the data available, this period saw continued  </a:t>
            </a:r>
            <a:r>
              <a:rPr lang="en-GB" sz="1900" dirty="0"/>
              <a:t>improvement throughout the country across </a:t>
            </a:r>
            <a:r>
              <a:rPr lang="en-GB" sz="1900" dirty="0" smtClean="0"/>
              <a:t>all </a:t>
            </a:r>
            <a:r>
              <a:rPr lang="en-GB" sz="1900" dirty="0"/>
              <a:t>types of authority, </a:t>
            </a:r>
            <a:r>
              <a:rPr lang="en-GB" sz="1900" dirty="0" smtClean="0"/>
              <a:t>under different political </a:t>
            </a:r>
            <a:r>
              <a:rPr lang="en-GB" sz="1900" dirty="0"/>
              <a:t>control and </a:t>
            </a:r>
            <a:r>
              <a:rPr lang="en-GB" sz="1900" dirty="0" smtClean="0"/>
              <a:t>within different </a:t>
            </a:r>
            <a:r>
              <a:rPr lang="en-GB" sz="1900" dirty="0"/>
              <a:t>communities</a:t>
            </a:r>
            <a:r>
              <a:rPr lang="en-GB" sz="1900" dirty="0" smtClean="0"/>
              <a:t>. </a:t>
            </a:r>
          </a:p>
          <a:p>
            <a:endParaRPr lang="en-GB" sz="1900" dirty="0"/>
          </a:p>
          <a:p>
            <a:r>
              <a:rPr lang="en-GB" sz="1900" dirty="0"/>
              <a:t>System and individual authority performance significantly improved but by 2010/11 variations in performance had started to rise.</a:t>
            </a:r>
          </a:p>
          <a:p>
            <a:endParaRPr lang="en-GB" sz="1900" dirty="0" smtClean="0"/>
          </a:p>
          <a:p>
            <a:r>
              <a:rPr lang="en-GB" sz="1900" dirty="0" smtClean="0"/>
              <a:t>Mutually reinforcing drivers were still being effectively co-ordinated within the CAA methodological framework (as they had under CPA) although the Local Government Improvement Regime had changed the way it addressed poorly performing authorities.</a:t>
            </a:r>
          </a:p>
          <a:p>
            <a:endParaRPr lang="en-GB" sz="1900" dirty="0"/>
          </a:p>
          <a:p>
            <a:r>
              <a:rPr lang="en-GB" sz="1900" dirty="0" smtClean="0"/>
              <a:t>By the end of the period there was still a 12 fold difference in the performance of the best (4 days) and that of the worst (50 days) strongly suggesting scope for even further improvement. </a:t>
            </a:r>
          </a:p>
          <a:p>
            <a:endParaRPr lang="en-GB" sz="1900" dirty="0"/>
          </a:p>
          <a:p>
            <a:endParaRPr lang="en-GB" sz="1900" dirty="0"/>
          </a:p>
          <a:p>
            <a:endParaRPr lang="en-GB" sz="1900" dirty="0" smtClean="0"/>
          </a:p>
          <a:p>
            <a:endParaRPr lang="en-GB" sz="19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Findings – CAA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269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800" dirty="0"/>
              <a:t>Because of the limited data available it is </a:t>
            </a:r>
            <a:r>
              <a:rPr lang="en-GB" sz="2800" b="1" dirty="0"/>
              <a:t>too early to </a:t>
            </a:r>
            <a:r>
              <a:rPr lang="en-GB" sz="2800" b="1" dirty="0" smtClean="0"/>
              <a:t>tell whether the latest trends will continue</a:t>
            </a:r>
            <a:r>
              <a:rPr lang="en-GB" sz="2800" dirty="0" smtClean="0"/>
              <a:t> under the new Coalition </a:t>
            </a:r>
            <a:r>
              <a:rPr lang="en-GB" sz="2800" dirty="0"/>
              <a:t>G</a:t>
            </a:r>
            <a:r>
              <a:rPr lang="en-GB" sz="2800" dirty="0" smtClean="0"/>
              <a:t>overnments “Localism” policy and whatever changes its forthcoming  White Paper on Public Sector Reform will bring.</a:t>
            </a:r>
            <a:endParaRPr lang="en-GB" sz="2800" dirty="0"/>
          </a:p>
          <a:p>
            <a:endParaRPr lang="en-GB" dirty="0" smtClean="0"/>
          </a:p>
          <a:p>
            <a:r>
              <a:rPr lang="en-GB" dirty="0" smtClean="0"/>
              <a:t>However our findings show the CTB and HB administration service remains a service where </a:t>
            </a:r>
            <a:r>
              <a:rPr lang="en-GB" b="1" dirty="0" smtClean="0"/>
              <a:t>“output” indicators are a more effective measure </a:t>
            </a:r>
            <a:r>
              <a:rPr lang="en-GB" dirty="0" smtClean="0"/>
              <a:t>of both the systems efficiency and effectiveness and that of individual local authorities rather than “outcome” measures – essential though these latter measures are for the other purposes of the welfare system and its effect on income redistribution.</a:t>
            </a:r>
          </a:p>
          <a:p>
            <a:endParaRPr lang="en-GB" dirty="0"/>
          </a:p>
          <a:p>
            <a:r>
              <a:rPr lang="en-GB" dirty="0" smtClean="0"/>
              <a:t>As the performance of Local Government services is a “devolved administration” issue CPA and CAA </a:t>
            </a:r>
            <a:r>
              <a:rPr lang="en-GB" b="1" dirty="0" smtClean="0"/>
              <a:t>applied only in England </a:t>
            </a:r>
            <a:r>
              <a:rPr lang="en-GB" dirty="0" smtClean="0"/>
              <a:t>-  future research may look at lessons from Scotland and </a:t>
            </a:r>
            <a:r>
              <a:rPr lang="en-GB" dirty="0"/>
              <a:t>W</a:t>
            </a:r>
            <a:r>
              <a:rPr lang="en-GB" dirty="0" smtClean="0"/>
              <a:t>ales. </a:t>
            </a:r>
          </a:p>
          <a:p>
            <a:endParaRPr lang="en-GB" dirty="0" smtClean="0"/>
          </a:p>
          <a:p>
            <a:r>
              <a:rPr lang="en-GB" dirty="0" smtClean="0"/>
              <a:t>One of the authors on-going research interests is the Strategic Turnaround and Corporate Recovery of poorly performing or “failing” local authorities under CPA. This shows that the </a:t>
            </a:r>
            <a:r>
              <a:rPr lang="en-GB" b="1" dirty="0" smtClean="0"/>
              <a:t>turnaround and recovery of the benefits serve played an important role in many of these recoveries</a:t>
            </a:r>
            <a:r>
              <a:rPr lang="en-GB" dirty="0" smtClean="0"/>
              <a:t>. The Intervention and Engagement Programme came to an end with CPA in 2009 and was replaced with a Sector-lead intervention process. If the latest trends persist and the poorest authorities performance continues to decline relative to the best this may be an interesting </a:t>
            </a:r>
            <a:r>
              <a:rPr lang="en-GB" b="1" dirty="0" smtClean="0"/>
              <a:t>area for future investigation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 and Next Steps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80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Contact details.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Pete Murphy</a:t>
            </a:r>
          </a:p>
          <a:p>
            <a:pPr marL="109728" indent="0">
              <a:buNone/>
            </a:pPr>
            <a:r>
              <a:rPr lang="en-GB" b="1" dirty="0" smtClean="0">
                <a:hlinkClick r:id="rId2"/>
              </a:rPr>
              <a:t>Peter.murphy@ntu.ac.uk</a:t>
            </a:r>
            <a:endParaRPr lang="en-GB" b="1" dirty="0" smtClean="0"/>
          </a:p>
          <a:p>
            <a:pPr marL="109728" indent="0">
              <a:buNone/>
            </a:pPr>
            <a:r>
              <a:rPr lang="en-GB" dirty="0" smtClean="0"/>
              <a:t>0115 848 8092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Kirsten Greenhalgh</a:t>
            </a:r>
          </a:p>
          <a:p>
            <a:pPr marL="109728" indent="0">
              <a:buNone/>
            </a:pPr>
            <a:r>
              <a:rPr lang="en-GB" b="1" dirty="0" smtClean="0">
                <a:hlinkClick r:id="rId3"/>
              </a:rPr>
              <a:t>Kirsten.greenhalgh@ntu.ac.uk</a:t>
            </a:r>
            <a:r>
              <a:rPr lang="en-GB" dirty="0" smtClean="0"/>
              <a:t> </a:t>
            </a:r>
          </a:p>
          <a:p>
            <a:pPr marL="109728" indent="0">
              <a:buNone/>
            </a:pPr>
            <a:r>
              <a:rPr lang="en-GB" dirty="0" smtClean="0"/>
              <a:t>0115 848 8017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Martin Jones</a:t>
            </a:r>
          </a:p>
          <a:p>
            <a:pPr marL="109728" indent="0">
              <a:buNone/>
            </a:pPr>
            <a:r>
              <a:rPr lang="en-GB" b="1" dirty="0" smtClean="0">
                <a:hlinkClick r:id="rId4"/>
              </a:rPr>
              <a:t>Martin.jones@ntu.ac.uk</a:t>
            </a:r>
            <a:r>
              <a:rPr lang="en-GB" dirty="0" smtClean="0"/>
              <a:t> </a:t>
            </a:r>
          </a:p>
          <a:p>
            <a:pPr marL="109728" indent="0">
              <a:buNone/>
            </a:pPr>
            <a:r>
              <a:rPr lang="en-GB" dirty="0" smtClean="0"/>
              <a:t>0115 848 8696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73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104455"/>
          </a:xfrm>
        </p:spPr>
        <p:txBody>
          <a:bodyPr>
            <a:normAutofit fontScale="62500" lnSpcReduction="20000"/>
          </a:bodyPr>
          <a:lstStyle/>
          <a:p>
            <a:pPr indent="-360000">
              <a:lnSpc>
                <a:spcPct val="90000"/>
              </a:lnSpc>
              <a:buFontTx/>
              <a:buChar char="•"/>
            </a:pPr>
            <a:r>
              <a:rPr lang="en-GB" sz="2800" dirty="0"/>
              <a:t>Huge amount of public resources to both run the system and to distribute through the system</a:t>
            </a:r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100" dirty="0"/>
          </a:p>
          <a:p>
            <a:pPr indent="-360000">
              <a:lnSpc>
                <a:spcPct val="90000"/>
              </a:lnSpc>
              <a:buFontTx/>
              <a:buChar char="•"/>
            </a:pPr>
            <a:r>
              <a:rPr lang="en-GB" sz="2800" dirty="0"/>
              <a:t>Resources needed and the number of applicants or clients is going to get bigger as a result of the </a:t>
            </a:r>
            <a:r>
              <a:rPr lang="en-GB" sz="2800" dirty="0" smtClean="0"/>
              <a:t>recession and welfare changes of CSR 2010 </a:t>
            </a:r>
            <a:endParaRPr lang="en-GB" sz="2800" dirty="0"/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050" dirty="0"/>
          </a:p>
          <a:p>
            <a:pPr indent="-360000">
              <a:lnSpc>
                <a:spcPct val="90000"/>
              </a:lnSpc>
              <a:buFontTx/>
              <a:buChar char="•"/>
            </a:pPr>
            <a:r>
              <a:rPr lang="en-GB" sz="2800" dirty="0"/>
              <a:t>Little academic or other research interest on the benefits systems performance in management journals</a:t>
            </a:r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2800" dirty="0" smtClean="0"/>
          </a:p>
          <a:p>
            <a:pPr indent="-360000">
              <a:lnSpc>
                <a:spcPct val="90000"/>
              </a:lnSpc>
              <a:buFontTx/>
              <a:buChar char="•"/>
            </a:pPr>
            <a:r>
              <a:rPr lang="en-GB" sz="2800" dirty="0" smtClean="0"/>
              <a:t>CPA had </a:t>
            </a:r>
            <a:r>
              <a:rPr lang="en-GB" sz="2800" dirty="0"/>
              <a:t>little academic research on impact of </a:t>
            </a:r>
            <a:r>
              <a:rPr lang="en-GB" sz="2800" dirty="0" smtClean="0"/>
              <a:t>the whole </a:t>
            </a:r>
            <a:r>
              <a:rPr lang="en-GB" sz="2800" dirty="0"/>
              <a:t>system – “CPA may have resulted in a few process improvements” </a:t>
            </a:r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050" dirty="0"/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050" dirty="0"/>
          </a:p>
          <a:p>
            <a:pPr indent="-360000">
              <a:lnSpc>
                <a:spcPct val="90000"/>
              </a:lnSpc>
              <a:buFontTx/>
              <a:buChar char="•"/>
            </a:pPr>
            <a:r>
              <a:rPr lang="en-GB" sz="2800" dirty="0"/>
              <a:t>It </a:t>
            </a:r>
            <a:r>
              <a:rPr lang="en-GB" sz="2800" dirty="0" smtClean="0"/>
              <a:t>became </a:t>
            </a:r>
            <a:r>
              <a:rPr lang="en-GB" sz="2800" dirty="0"/>
              <a:t>fashionable and politically expedient for local and central politicians from all parties to question the impact of CPA</a:t>
            </a:r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050" dirty="0"/>
          </a:p>
          <a:p>
            <a:pPr indent="-360000">
              <a:lnSpc>
                <a:spcPct val="90000"/>
              </a:lnSpc>
              <a:buFontTx/>
              <a:buChar char="•"/>
            </a:pPr>
            <a:endParaRPr lang="en-GB" sz="1050" dirty="0"/>
          </a:p>
          <a:p>
            <a:pPr indent="-360000">
              <a:lnSpc>
                <a:spcPct val="120000"/>
              </a:lnSpc>
              <a:buFontTx/>
              <a:buChar char="•"/>
            </a:pPr>
            <a:r>
              <a:rPr lang="en-GB" sz="2800" dirty="0"/>
              <a:t>PM1 is one of few national indicators widely regarded as a proxy for the operation of the service as a whole 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9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What did we look at?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1800" dirty="0" smtClean="0"/>
              <a:t>Looked at the national performance in England between 2002/2003 and 2007/2008 the period of CPA.</a:t>
            </a:r>
          </a:p>
          <a:p>
            <a:pPr eaLnBrk="1" hangingPunct="1"/>
            <a:endParaRPr lang="en-GB" sz="800" dirty="0" smtClean="0"/>
          </a:p>
          <a:p>
            <a:r>
              <a:rPr lang="en-GB" sz="1800" dirty="0" smtClean="0"/>
              <a:t>We looked in more detail at the performance of authorities in the </a:t>
            </a:r>
            <a:r>
              <a:rPr lang="en-GB" sz="1800" dirty="0"/>
              <a:t>3</a:t>
            </a:r>
            <a:r>
              <a:rPr lang="en-GB" sz="1800" dirty="0" smtClean="0"/>
              <a:t> regions that were not affected by </a:t>
            </a:r>
            <a:r>
              <a:rPr lang="en-GB" sz="1800" dirty="0"/>
              <a:t>local government reorganisation - </a:t>
            </a:r>
            <a:r>
              <a:rPr lang="en-GB" sz="1800" dirty="0" smtClean="0"/>
              <a:t>East Midlands, London and Yorkshire and Humberside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1800" dirty="0" smtClean="0"/>
              <a:t>Because local government is a “politically contested” area we looked at whether party political control significantly affected performance.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1800" dirty="0" smtClean="0"/>
              <a:t>We asked whether “size matters” in this case and compared the performance of smaller and larger authorities.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1800" dirty="0" smtClean="0"/>
              <a:t>We asked whether “geography matters” – was there any significant difference in urban authorities or rural authorities performance?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4240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842523" cy="4783411"/>
          </a:xfrm>
          <a:prstGeom prst="rect">
            <a:avLst/>
          </a:prstGeom>
          <a:noFill/>
          <a:ln>
            <a:noFill/>
          </a:ln>
          <a:effectLst>
            <a:outerShdw blurRad="1028700" algn="ctr" rotWithShape="0">
              <a:schemeClr val="tx1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1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9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32875"/>
              </p:ext>
            </p:extLst>
          </p:nvPr>
        </p:nvGraphicFramePr>
        <p:xfrm>
          <a:off x="971575" y="1052736"/>
          <a:ext cx="6768777" cy="5310070"/>
        </p:xfrm>
        <a:graphic>
          <a:graphicData uri="http://schemas.openxmlformats.org/drawingml/2006/table">
            <a:tbl>
              <a:tblPr>
                <a:effectLst>
                  <a:outerShdw blurRad="1028700" algn="ctr" rotWithShape="0">
                    <a:srgbClr val="000000">
                      <a:alpha val="75000"/>
                    </a:srgbClr>
                  </a:outerShdw>
                </a:effectLst>
              </a:tblPr>
              <a:tblGrid>
                <a:gridCol w="696912"/>
                <a:gridCol w="1870075"/>
                <a:gridCol w="695325"/>
                <a:gridCol w="696913"/>
                <a:gridCol w="695325"/>
                <a:gridCol w="695325"/>
                <a:gridCol w="695325"/>
                <a:gridCol w="723577"/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02/03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03/04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04/05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05/06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06/07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07/08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East Riding of Yorkshire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Kingston upon Hull, City of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East Lincolnshire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Lincolnshire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York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Yorkshire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Craven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Hambleton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Harrogate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Richmondshire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Ryedale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Scarborough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Selby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Yorkshire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Barnsley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Doncaster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Rotherham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Sheffield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666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 Yorkshire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Bradford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Calderdale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Kirklees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Leeds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Wakefield</a:t>
                      </a: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4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 than 30 days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3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30-36 days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2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36-48 days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1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48 days</a:t>
                      </a:r>
                    </a:p>
                  </a:txBody>
                  <a:tcPr marL="7080" marR="7080" marT="7080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080" marR="7080" marT="708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08" name="Text Box 314"/>
          <p:cNvSpPr txBox="1">
            <a:spLocks noChangeArrowheads="1"/>
          </p:cNvSpPr>
          <p:nvPr/>
        </p:nvSpPr>
        <p:spPr bwMode="auto">
          <a:xfrm>
            <a:off x="1331913" y="404813"/>
            <a:ext cx="6335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Yorkshire and Humberside</a:t>
            </a:r>
          </a:p>
        </p:txBody>
      </p:sp>
    </p:spTree>
    <p:extLst>
      <p:ext uri="{BB962C8B-B14F-4D97-AF65-F5344CB8AC3E}">
        <p14:creationId xmlns:p14="http://schemas.microsoft.com/office/powerpoint/2010/main" val="36826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0" name="Group 5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33837"/>
              </p:ext>
            </p:extLst>
          </p:nvPr>
        </p:nvGraphicFramePr>
        <p:xfrm>
          <a:off x="1382924" y="739941"/>
          <a:ext cx="6809952" cy="5773796"/>
        </p:xfrm>
        <a:graphic>
          <a:graphicData uri="http://schemas.openxmlformats.org/drawingml/2006/table">
            <a:tbl>
              <a:tblPr>
                <a:effectLst>
                  <a:outerShdw blurRad="1028700" algn="ctr" rotWithShape="0">
                    <a:srgbClr val="000000">
                      <a:alpha val="75000"/>
                    </a:srgbClr>
                  </a:outerShdw>
                </a:effectLst>
              </a:tblPr>
              <a:tblGrid>
                <a:gridCol w="636055"/>
                <a:gridCol w="1812217"/>
                <a:gridCol w="816880"/>
                <a:gridCol w="709557"/>
                <a:gridCol w="708064"/>
                <a:gridCol w="709558"/>
                <a:gridCol w="709557"/>
                <a:gridCol w="708064"/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02/03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03/04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04/05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05/06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06/07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07/08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Derby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Leicester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Nottingham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Rutland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Derbyshire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Amber Valley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Bolsover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Chesterfield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Derbyshire Dales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Erewash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Peak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East Derbyshire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Derbyshire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Leicestershire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Blaby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Charnwood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Harborough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Hinckley and Bosworth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Melton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West Leicestershire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Oadby and Wigston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9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Lincolnshire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Boston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East Lindsey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Lincoln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Kesteven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Holland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Kesteven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 Lindsey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Northamptonshire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Corby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Daventry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East Northamptonshire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Kettering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Northampton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Northamptonshire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Wellingborough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Nottinghamshire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Ashfield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Bassetlaw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Broxtowe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Gedling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Mansfield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Newark and Sherwood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Rushcliffe</a:t>
                      </a: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4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 than 30 days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3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30-36 days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2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36-48 days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1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48 days</a:t>
                      </a:r>
                    </a:p>
                  </a:txBody>
                  <a:tcPr marL="4347" marR="4347" marT="4347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347" marR="4347" marT="434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249" name="Text Box 507"/>
          <p:cNvSpPr txBox="1">
            <a:spLocks noChangeArrowheads="1"/>
          </p:cNvSpPr>
          <p:nvPr/>
        </p:nvSpPr>
        <p:spPr bwMode="auto">
          <a:xfrm>
            <a:off x="2411413" y="260350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East Midlands</a:t>
            </a:r>
          </a:p>
        </p:txBody>
      </p:sp>
    </p:spTree>
    <p:extLst>
      <p:ext uri="{BB962C8B-B14F-4D97-AF65-F5344CB8AC3E}">
        <p14:creationId xmlns:p14="http://schemas.microsoft.com/office/powerpoint/2010/main" val="28320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7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43181"/>
              </p:ext>
            </p:extLst>
          </p:nvPr>
        </p:nvGraphicFramePr>
        <p:xfrm>
          <a:off x="1691680" y="228600"/>
          <a:ext cx="6768753" cy="6474802"/>
        </p:xfrm>
        <a:graphic>
          <a:graphicData uri="http://schemas.openxmlformats.org/drawingml/2006/table">
            <a:tbl>
              <a:tblPr>
                <a:effectLst>
                  <a:outerShdw blurRad="1028700" algn="ctr" rotWithShape="0">
                    <a:srgbClr val="000000">
                      <a:alpha val="75000"/>
                    </a:srgbClr>
                  </a:outerShdw>
                </a:effectLst>
              </a:tblPr>
              <a:tblGrid>
                <a:gridCol w="1958184"/>
                <a:gridCol w="750688"/>
                <a:gridCol w="752211"/>
                <a:gridCol w="750687"/>
                <a:gridCol w="752211"/>
                <a:gridCol w="750688"/>
                <a:gridCol w="1054084"/>
              </a:tblGrid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02/03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03/04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04/05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05/06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06/07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07/08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Camden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London (City of )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Hammersmith and Fulham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Kensington and Chelsea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Wandsworth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Westminster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Hackney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Haringey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Islington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Lambeth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Lewisham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Newham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Southwark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Tower Hamlets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Barking and Dagenham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Bexley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Enfield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Greenwich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15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Havering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Redbridge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Waltham Forest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Bromley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Croydon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Kingston upon Thames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Merton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Sutton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Barnet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Brent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Ealing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Harrow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Hillingdon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Hounslow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Richmond upon Thames</a:t>
                      </a: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4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 than 30 days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3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30-36 days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2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36-48 days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Grade 1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 48 days</a:t>
                      </a:r>
                    </a:p>
                  </a:txBody>
                  <a:tcPr marL="5522" marR="5522" marT="5522" marB="0"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522" marR="5522" marT="5522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54" name="Text Box 339"/>
          <p:cNvSpPr txBox="1">
            <a:spLocks noChangeArrowheads="1"/>
          </p:cNvSpPr>
          <p:nvPr/>
        </p:nvSpPr>
        <p:spPr bwMode="auto">
          <a:xfrm>
            <a:off x="1763713" y="0"/>
            <a:ext cx="482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/>
              <a:t>London</a:t>
            </a:r>
          </a:p>
        </p:txBody>
      </p:sp>
    </p:spTree>
    <p:extLst>
      <p:ext uri="{BB962C8B-B14F-4D97-AF65-F5344CB8AC3E}">
        <p14:creationId xmlns:p14="http://schemas.microsoft.com/office/powerpoint/2010/main" val="40156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3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Political Control</a:t>
            </a:r>
          </a:p>
        </p:txBody>
      </p:sp>
      <p:sp>
        <p:nvSpPr>
          <p:cNvPr id="32771" name="Rectangle 33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</p:txBody>
      </p:sp>
      <p:pic>
        <p:nvPicPr>
          <p:cNvPr id="32772" name="Picture 3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57338"/>
            <a:ext cx="6985000" cy="3852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28700" algn="ctr" rotWithShape="0">
              <a:srgbClr val="000000">
                <a:alpha val="76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0951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AEB1CF"/>
      </a:lt2>
      <a:accent1>
        <a:srgbClr val="7030A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688</TotalTime>
  <Words>1981</Words>
  <Application>Microsoft Office PowerPoint</Application>
  <PresentationFormat>On-screen Show (4:3)</PresentationFormat>
  <Paragraphs>859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Background</vt:lpstr>
      <vt:lpstr>Why</vt:lpstr>
      <vt:lpstr>What did we look at?</vt:lpstr>
      <vt:lpstr>PowerPoint Presentation</vt:lpstr>
      <vt:lpstr>PowerPoint Presentation</vt:lpstr>
      <vt:lpstr>PowerPoint Presentation</vt:lpstr>
      <vt:lpstr>PowerPoint Presentation</vt:lpstr>
      <vt:lpstr>Political Control</vt:lpstr>
      <vt:lpstr>PowerPoint Presentation</vt:lpstr>
      <vt:lpstr>PowerPoint Presentation</vt:lpstr>
      <vt:lpstr>Conclusions and Recommendations</vt:lpstr>
      <vt:lpstr>Performance regimes 1993 -2010</vt:lpstr>
      <vt:lpstr>Performance under CCT – England (The 14 day indicator)</vt:lpstr>
      <vt:lpstr>Performance under CCT - London</vt:lpstr>
      <vt:lpstr>Performance under CCT – East Midlands – </vt:lpstr>
      <vt:lpstr>Performance under CCT – Y&amp;H</vt:lpstr>
      <vt:lpstr>Research Findings - CCT</vt:lpstr>
      <vt:lpstr>England  Best Value, CPA and CAA</vt:lpstr>
      <vt:lpstr>London   Best Value, CPA and CAA</vt:lpstr>
      <vt:lpstr>East Midlands   Best Value, CPA and CAA</vt:lpstr>
      <vt:lpstr>Yorkshire and Humberside   Best Value, CPA and CAA</vt:lpstr>
      <vt:lpstr>England and 3 Regions  Median Values</vt:lpstr>
      <vt:lpstr>Research Findings – Best Value</vt:lpstr>
      <vt:lpstr>Research Findings – CPA</vt:lpstr>
      <vt:lpstr>Research Findings – CAA</vt:lpstr>
      <vt:lpstr>Conclusions and Next Steps </vt:lpstr>
      <vt:lpstr>Questions ?</vt:lpstr>
    </vt:vector>
  </TitlesOfParts>
  <Company>Nottingham Trent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Greenhalgh, Kirsten</dc:creator>
  <cp:lastModifiedBy>Oluwasanmi, Timi</cp:lastModifiedBy>
  <cp:revision>24</cp:revision>
  <cp:lastPrinted>2011-07-04T14:25:31Z</cp:lastPrinted>
  <dcterms:created xsi:type="dcterms:W3CDTF">2011-06-27T11:55:09Z</dcterms:created>
  <dcterms:modified xsi:type="dcterms:W3CDTF">2013-10-17T11:46:28Z</dcterms:modified>
</cp:coreProperties>
</file>