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3"/>
  </p:notesMasterIdLst>
  <p:sldIdLst>
    <p:sldId id="282" r:id="rId2"/>
    <p:sldId id="292" r:id="rId3"/>
    <p:sldId id="284" r:id="rId4"/>
    <p:sldId id="289" r:id="rId5"/>
    <p:sldId id="257" r:id="rId6"/>
    <p:sldId id="286" r:id="rId7"/>
    <p:sldId id="259" r:id="rId8"/>
    <p:sldId id="269" r:id="rId9"/>
    <p:sldId id="268" r:id="rId10"/>
    <p:sldId id="261" r:id="rId11"/>
    <p:sldId id="271" r:id="rId12"/>
    <p:sldId id="263" r:id="rId13"/>
    <p:sldId id="279" r:id="rId14"/>
    <p:sldId id="272" r:id="rId15"/>
    <p:sldId id="266" r:id="rId16"/>
    <p:sldId id="288" r:id="rId17"/>
    <p:sldId id="291" r:id="rId18"/>
    <p:sldId id="278" r:id="rId19"/>
    <p:sldId id="276" r:id="rId20"/>
    <p:sldId id="290" r:id="rId21"/>
    <p:sldId id="274"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76" autoAdjust="0"/>
  </p:normalViewPr>
  <p:slideViewPr>
    <p:cSldViewPr>
      <p:cViewPr varScale="1">
        <p:scale>
          <a:sx n="87" d="100"/>
          <a:sy n="87" d="100"/>
        </p:scale>
        <p:origin x="109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image" Target="../media/image7.jpeg"/><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351C7E3-DB7E-4EE3-B3A8-14BF7384DFA8}" type="doc">
      <dgm:prSet loTypeId="urn:microsoft.com/office/officeart/2005/8/layout/vList4#1" loCatId="list" qsTypeId="urn:microsoft.com/office/officeart/2005/8/quickstyle/simple1" qsCatId="simple" csTypeId="urn:microsoft.com/office/officeart/2005/8/colors/accent2_1" csCatId="accent2" phldr="1"/>
      <dgm:spPr/>
      <dgm:t>
        <a:bodyPr/>
        <a:lstStyle/>
        <a:p>
          <a:endParaRPr lang="en-GB"/>
        </a:p>
      </dgm:t>
    </dgm:pt>
    <dgm:pt modelId="{7CD918BC-09F5-4C8E-9793-80AB57C0B4FD}">
      <dgm:prSet phldrT="[Text]"/>
      <dgm:spPr/>
      <dgm:t>
        <a:bodyPr/>
        <a:lstStyle/>
        <a:p>
          <a:r>
            <a:rPr lang="en-GB" dirty="0" smtClean="0"/>
            <a:t>Prioritisation</a:t>
          </a:r>
          <a:endParaRPr lang="en-GB" dirty="0"/>
        </a:p>
      </dgm:t>
    </dgm:pt>
    <dgm:pt modelId="{CB2070A0-571F-41C6-B887-E0C1C8D722BD}" type="parTrans" cxnId="{3CE14E58-5E90-44D5-8A0D-F85485BD6383}">
      <dgm:prSet/>
      <dgm:spPr/>
      <dgm:t>
        <a:bodyPr/>
        <a:lstStyle/>
        <a:p>
          <a:endParaRPr lang="en-GB"/>
        </a:p>
      </dgm:t>
    </dgm:pt>
    <dgm:pt modelId="{8C06B5AF-D57A-4F7A-B456-EF78B8D1D5EF}" type="sibTrans" cxnId="{3CE14E58-5E90-44D5-8A0D-F85485BD6383}">
      <dgm:prSet/>
      <dgm:spPr/>
      <dgm:t>
        <a:bodyPr/>
        <a:lstStyle/>
        <a:p>
          <a:endParaRPr lang="en-GB"/>
        </a:p>
      </dgm:t>
    </dgm:pt>
    <dgm:pt modelId="{5FC43B5D-AF4A-4F5A-8DD9-D64B9288EAFD}">
      <dgm:prSet phldrT="[Text]"/>
      <dgm:spPr/>
      <dgm:t>
        <a:bodyPr/>
        <a:lstStyle/>
        <a:p>
          <a:r>
            <a:rPr lang="en-GB" dirty="0" smtClean="0"/>
            <a:t>Enhanced  economy, efficiency  and effectiveness</a:t>
          </a:r>
          <a:endParaRPr lang="en-GB" dirty="0"/>
        </a:p>
      </dgm:t>
    </dgm:pt>
    <dgm:pt modelId="{D4B31344-2698-4638-8024-E5E0D8F561A7}" type="parTrans" cxnId="{62DA471D-0133-476D-BCB1-F495D86DBFB8}">
      <dgm:prSet/>
      <dgm:spPr/>
      <dgm:t>
        <a:bodyPr/>
        <a:lstStyle/>
        <a:p>
          <a:endParaRPr lang="en-GB"/>
        </a:p>
      </dgm:t>
    </dgm:pt>
    <dgm:pt modelId="{0931E61D-3D3F-4AA0-AFB5-36BFA7ACE42D}" type="sibTrans" cxnId="{62DA471D-0133-476D-BCB1-F495D86DBFB8}">
      <dgm:prSet/>
      <dgm:spPr/>
      <dgm:t>
        <a:bodyPr/>
        <a:lstStyle/>
        <a:p>
          <a:endParaRPr lang="en-GB"/>
        </a:p>
      </dgm:t>
    </dgm:pt>
    <dgm:pt modelId="{B6D27150-320B-4E2A-8FE0-7EB44E18DA4C}">
      <dgm:prSet phldrT="[Text]"/>
      <dgm:spPr/>
      <dgm:t>
        <a:bodyPr/>
        <a:lstStyle/>
        <a:p>
          <a:r>
            <a:rPr lang="en-GB" dirty="0" smtClean="0"/>
            <a:t>Improved productivity</a:t>
          </a:r>
          <a:endParaRPr lang="en-GB" dirty="0"/>
        </a:p>
      </dgm:t>
    </dgm:pt>
    <dgm:pt modelId="{3CF61760-6BB0-4122-BA00-1030C47E5025}" type="sibTrans" cxnId="{B51EA29B-D275-4BA6-BB16-2E5F19E0E3B7}">
      <dgm:prSet/>
      <dgm:spPr/>
      <dgm:t>
        <a:bodyPr/>
        <a:lstStyle/>
        <a:p>
          <a:endParaRPr lang="en-GB"/>
        </a:p>
      </dgm:t>
    </dgm:pt>
    <dgm:pt modelId="{EEDBF8A9-3C68-4814-8FC8-069551C2A03C}" type="parTrans" cxnId="{B51EA29B-D275-4BA6-BB16-2E5F19E0E3B7}">
      <dgm:prSet/>
      <dgm:spPr/>
      <dgm:t>
        <a:bodyPr/>
        <a:lstStyle/>
        <a:p>
          <a:endParaRPr lang="en-GB"/>
        </a:p>
      </dgm:t>
    </dgm:pt>
    <dgm:pt modelId="{B54BE3E3-84E0-4EB5-971D-8CD8A423ABFF}">
      <dgm:prSet/>
      <dgm:spPr/>
      <dgm:t>
        <a:bodyPr/>
        <a:lstStyle/>
        <a:p>
          <a:r>
            <a:rPr lang="en-GB" dirty="0" smtClean="0"/>
            <a:t>Early intervention and prevention</a:t>
          </a:r>
          <a:endParaRPr lang="en-GB" dirty="0"/>
        </a:p>
      </dgm:t>
    </dgm:pt>
    <dgm:pt modelId="{870F67F3-13A4-4739-B8F4-FA8FA5F01D69}" type="parTrans" cxnId="{3221D51B-9114-44E6-919F-432B42532597}">
      <dgm:prSet/>
      <dgm:spPr/>
      <dgm:t>
        <a:bodyPr/>
        <a:lstStyle/>
        <a:p>
          <a:endParaRPr lang="en-GB"/>
        </a:p>
      </dgm:t>
    </dgm:pt>
    <dgm:pt modelId="{8543E52C-A7E3-451E-B986-6B023DFF87F6}" type="sibTrans" cxnId="{3221D51B-9114-44E6-919F-432B42532597}">
      <dgm:prSet/>
      <dgm:spPr/>
      <dgm:t>
        <a:bodyPr/>
        <a:lstStyle/>
        <a:p>
          <a:endParaRPr lang="en-GB"/>
        </a:p>
      </dgm:t>
    </dgm:pt>
    <dgm:pt modelId="{6A7FA915-E3CD-4DA6-A0B4-E3F4AC9E7A49}">
      <dgm:prSet/>
      <dgm:spPr/>
      <dgm:t>
        <a:bodyPr/>
        <a:lstStyle/>
        <a:p>
          <a:r>
            <a:rPr lang="en-GB" dirty="0" smtClean="0"/>
            <a:t>Co-production ,co-charging and self regulation</a:t>
          </a:r>
          <a:endParaRPr lang="en-GB" dirty="0"/>
        </a:p>
      </dgm:t>
    </dgm:pt>
    <dgm:pt modelId="{1E82997C-5704-46A4-AB88-DF88C3510922}" type="parTrans" cxnId="{001857E3-A4A2-4DE6-BF9B-E5CAF94F866A}">
      <dgm:prSet/>
      <dgm:spPr/>
      <dgm:t>
        <a:bodyPr/>
        <a:lstStyle/>
        <a:p>
          <a:endParaRPr lang="en-GB"/>
        </a:p>
      </dgm:t>
    </dgm:pt>
    <dgm:pt modelId="{44468BFD-D1FC-4599-A1AE-CC14308E5633}" type="sibTrans" cxnId="{001857E3-A4A2-4DE6-BF9B-E5CAF94F866A}">
      <dgm:prSet/>
      <dgm:spPr/>
      <dgm:t>
        <a:bodyPr/>
        <a:lstStyle/>
        <a:p>
          <a:endParaRPr lang="en-GB"/>
        </a:p>
      </dgm:t>
    </dgm:pt>
    <dgm:pt modelId="{DCE594D9-0F1A-4A00-8034-3AE03B4427BD}">
      <dgm:prSet/>
      <dgm:spPr/>
      <dgm:t>
        <a:bodyPr/>
        <a:lstStyle/>
        <a:p>
          <a:r>
            <a:rPr lang="en-GB" dirty="0" smtClean="0"/>
            <a:t>Service innovation</a:t>
          </a:r>
          <a:endParaRPr lang="en-GB" dirty="0"/>
        </a:p>
      </dgm:t>
    </dgm:pt>
    <dgm:pt modelId="{AF53D963-1194-46BC-B154-2D733C8721E1}" type="parTrans" cxnId="{8E1DF522-02FF-41BC-9C4A-B09C9EC51D56}">
      <dgm:prSet/>
      <dgm:spPr/>
      <dgm:t>
        <a:bodyPr/>
        <a:lstStyle/>
        <a:p>
          <a:endParaRPr lang="en-GB"/>
        </a:p>
      </dgm:t>
    </dgm:pt>
    <dgm:pt modelId="{615EF3AC-DA53-4762-82EA-16CFD3E0A305}" type="sibTrans" cxnId="{8E1DF522-02FF-41BC-9C4A-B09C9EC51D56}">
      <dgm:prSet/>
      <dgm:spPr/>
      <dgm:t>
        <a:bodyPr/>
        <a:lstStyle/>
        <a:p>
          <a:endParaRPr lang="en-GB"/>
        </a:p>
      </dgm:t>
    </dgm:pt>
    <dgm:pt modelId="{B78669BB-AB3D-4F53-B88A-C365F51E9A93}" type="pres">
      <dgm:prSet presAssocID="{E351C7E3-DB7E-4EE3-B3A8-14BF7384DFA8}" presName="linear" presStyleCnt="0">
        <dgm:presLayoutVars>
          <dgm:dir/>
          <dgm:resizeHandles val="exact"/>
        </dgm:presLayoutVars>
      </dgm:prSet>
      <dgm:spPr/>
      <dgm:t>
        <a:bodyPr/>
        <a:lstStyle/>
        <a:p>
          <a:endParaRPr lang="en-GB"/>
        </a:p>
      </dgm:t>
    </dgm:pt>
    <dgm:pt modelId="{C6381088-449C-4A3B-8284-7F4AA0CA1535}" type="pres">
      <dgm:prSet presAssocID="{7CD918BC-09F5-4C8E-9793-80AB57C0B4FD}" presName="comp" presStyleCnt="0"/>
      <dgm:spPr/>
    </dgm:pt>
    <dgm:pt modelId="{7FE7F84A-B7BD-4141-82E1-8485E7A72EDB}" type="pres">
      <dgm:prSet presAssocID="{7CD918BC-09F5-4C8E-9793-80AB57C0B4FD}" presName="box" presStyleLbl="node1" presStyleIdx="0" presStyleCnt="6"/>
      <dgm:spPr/>
      <dgm:t>
        <a:bodyPr/>
        <a:lstStyle/>
        <a:p>
          <a:endParaRPr lang="en-GB"/>
        </a:p>
      </dgm:t>
    </dgm:pt>
    <dgm:pt modelId="{B0888074-692D-4CB2-B2FD-37107D952295}" type="pres">
      <dgm:prSet presAssocID="{7CD918BC-09F5-4C8E-9793-80AB57C0B4FD}" presName="img" presStyleLbl="fgImgPlace1" presStyleIdx="0" presStyleCnt="6"/>
      <dgm:spPr>
        <a:blipFill rotWithShape="0">
          <a:blip xmlns:r="http://schemas.openxmlformats.org/officeDocument/2006/relationships" r:embed="rId1"/>
          <a:stretch>
            <a:fillRect/>
          </a:stretch>
        </a:blipFill>
      </dgm:spPr>
      <dgm:t>
        <a:bodyPr/>
        <a:lstStyle/>
        <a:p>
          <a:endParaRPr lang="en-GB"/>
        </a:p>
      </dgm:t>
    </dgm:pt>
    <dgm:pt modelId="{23C5585C-70E4-499C-8631-B737FCF84681}" type="pres">
      <dgm:prSet presAssocID="{7CD918BC-09F5-4C8E-9793-80AB57C0B4FD}" presName="text" presStyleLbl="node1" presStyleIdx="0" presStyleCnt="6">
        <dgm:presLayoutVars>
          <dgm:bulletEnabled val="1"/>
        </dgm:presLayoutVars>
      </dgm:prSet>
      <dgm:spPr/>
      <dgm:t>
        <a:bodyPr/>
        <a:lstStyle/>
        <a:p>
          <a:endParaRPr lang="en-GB"/>
        </a:p>
      </dgm:t>
    </dgm:pt>
    <dgm:pt modelId="{4C7090A1-F884-4961-8345-BD9163CC08EA}" type="pres">
      <dgm:prSet presAssocID="{8C06B5AF-D57A-4F7A-B456-EF78B8D1D5EF}" presName="spacer" presStyleCnt="0"/>
      <dgm:spPr/>
    </dgm:pt>
    <dgm:pt modelId="{F0193AE1-A70B-4147-8AED-98626D409D0E}" type="pres">
      <dgm:prSet presAssocID="{B6D27150-320B-4E2A-8FE0-7EB44E18DA4C}" presName="comp" presStyleCnt="0"/>
      <dgm:spPr/>
    </dgm:pt>
    <dgm:pt modelId="{E995FEE2-B6CB-4B9F-8CED-1C70B0E8A483}" type="pres">
      <dgm:prSet presAssocID="{B6D27150-320B-4E2A-8FE0-7EB44E18DA4C}" presName="box" presStyleLbl="node1" presStyleIdx="1" presStyleCnt="6"/>
      <dgm:spPr/>
      <dgm:t>
        <a:bodyPr/>
        <a:lstStyle/>
        <a:p>
          <a:endParaRPr lang="en-GB"/>
        </a:p>
      </dgm:t>
    </dgm:pt>
    <dgm:pt modelId="{311703A3-E726-45D2-B57F-34FF52B76564}" type="pres">
      <dgm:prSet presAssocID="{B6D27150-320B-4E2A-8FE0-7EB44E18DA4C}" presName="img" presStyleLbl="fgImgPlace1" presStyleIdx="1" presStyleCnt="6"/>
      <dgm:spPr>
        <a:blipFill rotWithShape="0">
          <a:blip xmlns:r="http://schemas.openxmlformats.org/officeDocument/2006/relationships" r:embed="rId2"/>
          <a:stretch>
            <a:fillRect/>
          </a:stretch>
        </a:blipFill>
      </dgm:spPr>
      <dgm:t>
        <a:bodyPr/>
        <a:lstStyle/>
        <a:p>
          <a:endParaRPr lang="en-GB"/>
        </a:p>
      </dgm:t>
    </dgm:pt>
    <dgm:pt modelId="{4341BB50-CCAB-4AFB-8523-9DA350A5E764}" type="pres">
      <dgm:prSet presAssocID="{B6D27150-320B-4E2A-8FE0-7EB44E18DA4C}" presName="text" presStyleLbl="node1" presStyleIdx="1" presStyleCnt="6">
        <dgm:presLayoutVars>
          <dgm:bulletEnabled val="1"/>
        </dgm:presLayoutVars>
      </dgm:prSet>
      <dgm:spPr/>
      <dgm:t>
        <a:bodyPr/>
        <a:lstStyle/>
        <a:p>
          <a:endParaRPr lang="en-GB"/>
        </a:p>
      </dgm:t>
    </dgm:pt>
    <dgm:pt modelId="{11308604-8D2A-406B-90FE-69FDA3E169D7}" type="pres">
      <dgm:prSet presAssocID="{3CF61760-6BB0-4122-BA00-1030C47E5025}" presName="spacer" presStyleCnt="0"/>
      <dgm:spPr/>
    </dgm:pt>
    <dgm:pt modelId="{D7112896-DEAB-4445-B106-878053D6CDB2}" type="pres">
      <dgm:prSet presAssocID="{5FC43B5D-AF4A-4F5A-8DD9-D64B9288EAFD}" presName="comp" presStyleCnt="0"/>
      <dgm:spPr/>
    </dgm:pt>
    <dgm:pt modelId="{1100D52D-8815-476C-9078-EE7633B57B61}" type="pres">
      <dgm:prSet presAssocID="{5FC43B5D-AF4A-4F5A-8DD9-D64B9288EAFD}" presName="box" presStyleLbl="node1" presStyleIdx="2" presStyleCnt="6" custLinFactNeighborX="-793" custLinFactNeighborY="-3301"/>
      <dgm:spPr/>
      <dgm:t>
        <a:bodyPr/>
        <a:lstStyle/>
        <a:p>
          <a:endParaRPr lang="en-GB"/>
        </a:p>
      </dgm:t>
    </dgm:pt>
    <dgm:pt modelId="{05E7159E-CA44-4A92-81BC-AFC5EC9B4B06}" type="pres">
      <dgm:prSet presAssocID="{5FC43B5D-AF4A-4F5A-8DD9-D64B9288EAFD}" presName="img" presStyleLbl="fgImgPlace1" presStyleIdx="2" presStyleCnt="6"/>
      <dgm:spPr>
        <a:blipFill rotWithShape="0">
          <a:blip xmlns:r="http://schemas.openxmlformats.org/officeDocument/2006/relationships" r:embed="rId3"/>
          <a:stretch>
            <a:fillRect/>
          </a:stretch>
        </a:blipFill>
      </dgm:spPr>
      <dgm:t>
        <a:bodyPr/>
        <a:lstStyle/>
        <a:p>
          <a:endParaRPr lang="en-GB"/>
        </a:p>
      </dgm:t>
    </dgm:pt>
    <dgm:pt modelId="{F88994B2-90A4-4938-B871-E4E304740064}" type="pres">
      <dgm:prSet presAssocID="{5FC43B5D-AF4A-4F5A-8DD9-D64B9288EAFD}" presName="text" presStyleLbl="node1" presStyleIdx="2" presStyleCnt="6">
        <dgm:presLayoutVars>
          <dgm:bulletEnabled val="1"/>
        </dgm:presLayoutVars>
      </dgm:prSet>
      <dgm:spPr/>
      <dgm:t>
        <a:bodyPr/>
        <a:lstStyle/>
        <a:p>
          <a:endParaRPr lang="en-GB"/>
        </a:p>
      </dgm:t>
    </dgm:pt>
    <dgm:pt modelId="{E9CFD7FB-E220-4DF8-83CA-DC7B2689AB46}" type="pres">
      <dgm:prSet presAssocID="{0931E61D-3D3F-4AA0-AFB5-36BFA7ACE42D}" presName="spacer" presStyleCnt="0"/>
      <dgm:spPr/>
    </dgm:pt>
    <dgm:pt modelId="{CB4EE650-1785-43FB-A1F6-59D00B4F53AC}" type="pres">
      <dgm:prSet presAssocID="{B54BE3E3-84E0-4EB5-971D-8CD8A423ABFF}" presName="comp" presStyleCnt="0"/>
      <dgm:spPr/>
    </dgm:pt>
    <dgm:pt modelId="{FE350D74-300F-48E6-A05E-8C77D116477F}" type="pres">
      <dgm:prSet presAssocID="{B54BE3E3-84E0-4EB5-971D-8CD8A423ABFF}" presName="box" presStyleLbl="node1" presStyleIdx="3" presStyleCnt="6"/>
      <dgm:spPr/>
      <dgm:t>
        <a:bodyPr/>
        <a:lstStyle/>
        <a:p>
          <a:endParaRPr lang="en-GB"/>
        </a:p>
      </dgm:t>
    </dgm:pt>
    <dgm:pt modelId="{B7A56811-2BBE-4B91-885B-CDA45FE18E70}" type="pres">
      <dgm:prSet presAssocID="{B54BE3E3-84E0-4EB5-971D-8CD8A423ABFF}" presName="img" presStyleLbl="fgImgPlace1" presStyleIdx="3" presStyleCnt="6"/>
      <dgm:spPr>
        <a:blipFill rotWithShape="0">
          <a:blip xmlns:r="http://schemas.openxmlformats.org/officeDocument/2006/relationships" r:embed="rId4"/>
          <a:stretch>
            <a:fillRect/>
          </a:stretch>
        </a:blipFill>
      </dgm:spPr>
      <dgm:t>
        <a:bodyPr/>
        <a:lstStyle/>
        <a:p>
          <a:endParaRPr lang="en-GB"/>
        </a:p>
      </dgm:t>
    </dgm:pt>
    <dgm:pt modelId="{4822442B-54E9-4A32-A892-A4F3F58B1608}" type="pres">
      <dgm:prSet presAssocID="{B54BE3E3-84E0-4EB5-971D-8CD8A423ABFF}" presName="text" presStyleLbl="node1" presStyleIdx="3" presStyleCnt="6">
        <dgm:presLayoutVars>
          <dgm:bulletEnabled val="1"/>
        </dgm:presLayoutVars>
      </dgm:prSet>
      <dgm:spPr/>
      <dgm:t>
        <a:bodyPr/>
        <a:lstStyle/>
        <a:p>
          <a:endParaRPr lang="en-GB"/>
        </a:p>
      </dgm:t>
    </dgm:pt>
    <dgm:pt modelId="{22E5A5E7-BDB3-4733-9027-DB3648B1D553}" type="pres">
      <dgm:prSet presAssocID="{8543E52C-A7E3-451E-B986-6B023DFF87F6}" presName="spacer" presStyleCnt="0"/>
      <dgm:spPr/>
    </dgm:pt>
    <dgm:pt modelId="{283F61F1-8EA2-4A16-8D4C-A750050FCFA9}" type="pres">
      <dgm:prSet presAssocID="{6A7FA915-E3CD-4DA6-A0B4-E3F4AC9E7A49}" presName="comp" presStyleCnt="0"/>
      <dgm:spPr/>
    </dgm:pt>
    <dgm:pt modelId="{DB40E8DB-2398-436F-B8AA-499D23531A64}" type="pres">
      <dgm:prSet presAssocID="{6A7FA915-E3CD-4DA6-A0B4-E3F4AC9E7A49}" presName="box" presStyleLbl="node1" presStyleIdx="4" presStyleCnt="6"/>
      <dgm:spPr/>
      <dgm:t>
        <a:bodyPr/>
        <a:lstStyle/>
        <a:p>
          <a:endParaRPr lang="en-GB"/>
        </a:p>
      </dgm:t>
    </dgm:pt>
    <dgm:pt modelId="{B03D1054-E3F2-4664-8D5F-9F74AE3FE4A8}" type="pres">
      <dgm:prSet presAssocID="{6A7FA915-E3CD-4DA6-A0B4-E3F4AC9E7A49}" presName="img" presStyleLbl="fgImgPlace1" presStyleIdx="4" presStyleCnt="6"/>
      <dgm:spPr>
        <a:blipFill rotWithShape="0">
          <a:blip xmlns:r="http://schemas.openxmlformats.org/officeDocument/2006/relationships" r:embed="rId5"/>
          <a:stretch>
            <a:fillRect/>
          </a:stretch>
        </a:blipFill>
      </dgm:spPr>
      <dgm:t>
        <a:bodyPr/>
        <a:lstStyle/>
        <a:p>
          <a:endParaRPr lang="en-GB"/>
        </a:p>
      </dgm:t>
    </dgm:pt>
    <dgm:pt modelId="{F4AEFEF5-B61B-4F57-95D0-EB3FECA2B09D}" type="pres">
      <dgm:prSet presAssocID="{6A7FA915-E3CD-4DA6-A0B4-E3F4AC9E7A49}" presName="text" presStyleLbl="node1" presStyleIdx="4" presStyleCnt="6">
        <dgm:presLayoutVars>
          <dgm:bulletEnabled val="1"/>
        </dgm:presLayoutVars>
      </dgm:prSet>
      <dgm:spPr/>
      <dgm:t>
        <a:bodyPr/>
        <a:lstStyle/>
        <a:p>
          <a:endParaRPr lang="en-GB"/>
        </a:p>
      </dgm:t>
    </dgm:pt>
    <dgm:pt modelId="{92B26B02-7B0D-4A08-81DD-6120592B6E27}" type="pres">
      <dgm:prSet presAssocID="{44468BFD-D1FC-4599-A1AE-CC14308E5633}" presName="spacer" presStyleCnt="0"/>
      <dgm:spPr/>
    </dgm:pt>
    <dgm:pt modelId="{FDF9D96A-BE49-4D5D-850A-B6C4857E9FCF}" type="pres">
      <dgm:prSet presAssocID="{DCE594D9-0F1A-4A00-8034-3AE03B4427BD}" presName="comp" presStyleCnt="0"/>
      <dgm:spPr/>
    </dgm:pt>
    <dgm:pt modelId="{BCF6652B-1990-4D67-B1FF-07F06D9866AA}" type="pres">
      <dgm:prSet presAssocID="{DCE594D9-0F1A-4A00-8034-3AE03B4427BD}" presName="box" presStyleLbl="node1" presStyleIdx="5" presStyleCnt="6" custLinFactNeighborX="997" custLinFactNeighborY="-1165"/>
      <dgm:spPr/>
      <dgm:t>
        <a:bodyPr/>
        <a:lstStyle/>
        <a:p>
          <a:endParaRPr lang="en-GB"/>
        </a:p>
      </dgm:t>
    </dgm:pt>
    <dgm:pt modelId="{580D4ADC-9883-459B-A792-45E192417AEE}" type="pres">
      <dgm:prSet presAssocID="{DCE594D9-0F1A-4A00-8034-3AE03B4427BD}" presName="img" presStyleLbl="fgImgPlace1" presStyleIdx="5" presStyleCnt="6"/>
      <dgm:spPr>
        <a:blipFill rotWithShape="0">
          <a:blip xmlns:r="http://schemas.openxmlformats.org/officeDocument/2006/relationships" r:embed="rId6"/>
          <a:stretch>
            <a:fillRect/>
          </a:stretch>
        </a:blipFill>
      </dgm:spPr>
      <dgm:t>
        <a:bodyPr/>
        <a:lstStyle/>
        <a:p>
          <a:endParaRPr lang="en-GB"/>
        </a:p>
      </dgm:t>
    </dgm:pt>
    <dgm:pt modelId="{F0B70555-A781-4BDE-A5B9-E72FBF48B8DF}" type="pres">
      <dgm:prSet presAssocID="{DCE594D9-0F1A-4A00-8034-3AE03B4427BD}" presName="text" presStyleLbl="node1" presStyleIdx="5" presStyleCnt="6">
        <dgm:presLayoutVars>
          <dgm:bulletEnabled val="1"/>
        </dgm:presLayoutVars>
      </dgm:prSet>
      <dgm:spPr/>
      <dgm:t>
        <a:bodyPr/>
        <a:lstStyle/>
        <a:p>
          <a:endParaRPr lang="en-GB"/>
        </a:p>
      </dgm:t>
    </dgm:pt>
  </dgm:ptLst>
  <dgm:cxnLst>
    <dgm:cxn modelId="{3CE14E58-5E90-44D5-8A0D-F85485BD6383}" srcId="{E351C7E3-DB7E-4EE3-B3A8-14BF7384DFA8}" destId="{7CD918BC-09F5-4C8E-9793-80AB57C0B4FD}" srcOrd="0" destOrd="0" parTransId="{CB2070A0-571F-41C6-B887-E0C1C8D722BD}" sibTransId="{8C06B5AF-D57A-4F7A-B456-EF78B8D1D5EF}"/>
    <dgm:cxn modelId="{8E1DF522-02FF-41BC-9C4A-B09C9EC51D56}" srcId="{E351C7E3-DB7E-4EE3-B3A8-14BF7384DFA8}" destId="{DCE594D9-0F1A-4A00-8034-3AE03B4427BD}" srcOrd="5" destOrd="0" parTransId="{AF53D963-1194-46BC-B154-2D733C8721E1}" sibTransId="{615EF3AC-DA53-4762-82EA-16CFD3E0A305}"/>
    <dgm:cxn modelId="{99A25CB5-0639-4975-9E23-110EEAC27587}" type="presOf" srcId="{5FC43B5D-AF4A-4F5A-8DD9-D64B9288EAFD}" destId="{1100D52D-8815-476C-9078-EE7633B57B61}" srcOrd="0" destOrd="0" presId="urn:microsoft.com/office/officeart/2005/8/layout/vList4#1"/>
    <dgm:cxn modelId="{20CC24B4-04CF-420A-A14B-D57D1E3CCE67}" type="presOf" srcId="{DCE594D9-0F1A-4A00-8034-3AE03B4427BD}" destId="{BCF6652B-1990-4D67-B1FF-07F06D9866AA}" srcOrd="0" destOrd="0" presId="urn:microsoft.com/office/officeart/2005/8/layout/vList4#1"/>
    <dgm:cxn modelId="{B642A2B7-788C-45D4-9DB1-0C48CD743B22}" type="presOf" srcId="{B6D27150-320B-4E2A-8FE0-7EB44E18DA4C}" destId="{E995FEE2-B6CB-4B9F-8CED-1C70B0E8A483}" srcOrd="0" destOrd="0" presId="urn:microsoft.com/office/officeart/2005/8/layout/vList4#1"/>
    <dgm:cxn modelId="{F4E3E02F-3086-49E7-8985-5210F2A6FE58}" type="presOf" srcId="{DCE594D9-0F1A-4A00-8034-3AE03B4427BD}" destId="{F0B70555-A781-4BDE-A5B9-E72FBF48B8DF}" srcOrd="1" destOrd="0" presId="urn:microsoft.com/office/officeart/2005/8/layout/vList4#1"/>
    <dgm:cxn modelId="{0FD74F05-FA60-44A0-8FA2-2928E2BBE524}" type="presOf" srcId="{6A7FA915-E3CD-4DA6-A0B4-E3F4AC9E7A49}" destId="{F4AEFEF5-B61B-4F57-95D0-EB3FECA2B09D}" srcOrd="1" destOrd="0" presId="urn:microsoft.com/office/officeart/2005/8/layout/vList4#1"/>
    <dgm:cxn modelId="{E4484A99-EC54-4594-BDBF-F88F9A8BF919}" type="presOf" srcId="{7CD918BC-09F5-4C8E-9793-80AB57C0B4FD}" destId="{23C5585C-70E4-499C-8631-B737FCF84681}" srcOrd="1" destOrd="0" presId="urn:microsoft.com/office/officeart/2005/8/layout/vList4#1"/>
    <dgm:cxn modelId="{DB617AF7-FE29-4DCC-B377-B3FAF6CDEC11}" type="presOf" srcId="{E351C7E3-DB7E-4EE3-B3A8-14BF7384DFA8}" destId="{B78669BB-AB3D-4F53-B88A-C365F51E9A93}" srcOrd="0" destOrd="0" presId="urn:microsoft.com/office/officeart/2005/8/layout/vList4#1"/>
    <dgm:cxn modelId="{9CED754D-45F3-4839-81BA-668B1F270B4E}" type="presOf" srcId="{B54BE3E3-84E0-4EB5-971D-8CD8A423ABFF}" destId="{4822442B-54E9-4A32-A892-A4F3F58B1608}" srcOrd="1" destOrd="0" presId="urn:microsoft.com/office/officeart/2005/8/layout/vList4#1"/>
    <dgm:cxn modelId="{B93E9A63-B854-457B-9BE2-8F37676FD3F9}" type="presOf" srcId="{B54BE3E3-84E0-4EB5-971D-8CD8A423ABFF}" destId="{FE350D74-300F-48E6-A05E-8C77D116477F}" srcOrd="0" destOrd="0" presId="urn:microsoft.com/office/officeart/2005/8/layout/vList4#1"/>
    <dgm:cxn modelId="{B51EA29B-D275-4BA6-BB16-2E5F19E0E3B7}" srcId="{E351C7E3-DB7E-4EE3-B3A8-14BF7384DFA8}" destId="{B6D27150-320B-4E2A-8FE0-7EB44E18DA4C}" srcOrd="1" destOrd="0" parTransId="{EEDBF8A9-3C68-4814-8FC8-069551C2A03C}" sibTransId="{3CF61760-6BB0-4122-BA00-1030C47E5025}"/>
    <dgm:cxn modelId="{119DA280-98B3-4AE1-A633-B1CACED76FAF}" type="presOf" srcId="{5FC43B5D-AF4A-4F5A-8DD9-D64B9288EAFD}" destId="{F88994B2-90A4-4938-B871-E4E304740064}" srcOrd="1" destOrd="0" presId="urn:microsoft.com/office/officeart/2005/8/layout/vList4#1"/>
    <dgm:cxn modelId="{3221D51B-9114-44E6-919F-432B42532597}" srcId="{E351C7E3-DB7E-4EE3-B3A8-14BF7384DFA8}" destId="{B54BE3E3-84E0-4EB5-971D-8CD8A423ABFF}" srcOrd="3" destOrd="0" parTransId="{870F67F3-13A4-4739-B8F4-FA8FA5F01D69}" sibTransId="{8543E52C-A7E3-451E-B986-6B023DFF87F6}"/>
    <dgm:cxn modelId="{96A21A6B-32EA-4FF9-9738-2F96614FB670}" type="presOf" srcId="{7CD918BC-09F5-4C8E-9793-80AB57C0B4FD}" destId="{7FE7F84A-B7BD-4141-82E1-8485E7A72EDB}" srcOrd="0" destOrd="0" presId="urn:microsoft.com/office/officeart/2005/8/layout/vList4#1"/>
    <dgm:cxn modelId="{62DA471D-0133-476D-BCB1-F495D86DBFB8}" srcId="{E351C7E3-DB7E-4EE3-B3A8-14BF7384DFA8}" destId="{5FC43B5D-AF4A-4F5A-8DD9-D64B9288EAFD}" srcOrd="2" destOrd="0" parTransId="{D4B31344-2698-4638-8024-E5E0D8F561A7}" sibTransId="{0931E61D-3D3F-4AA0-AFB5-36BFA7ACE42D}"/>
    <dgm:cxn modelId="{3F321455-9572-4082-AAA3-572592833859}" type="presOf" srcId="{B6D27150-320B-4E2A-8FE0-7EB44E18DA4C}" destId="{4341BB50-CCAB-4AFB-8523-9DA350A5E764}" srcOrd="1" destOrd="0" presId="urn:microsoft.com/office/officeart/2005/8/layout/vList4#1"/>
    <dgm:cxn modelId="{001857E3-A4A2-4DE6-BF9B-E5CAF94F866A}" srcId="{E351C7E3-DB7E-4EE3-B3A8-14BF7384DFA8}" destId="{6A7FA915-E3CD-4DA6-A0B4-E3F4AC9E7A49}" srcOrd="4" destOrd="0" parTransId="{1E82997C-5704-46A4-AB88-DF88C3510922}" sibTransId="{44468BFD-D1FC-4599-A1AE-CC14308E5633}"/>
    <dgm:cxn modelId="{351D981B-B49A-47BA-B04F-9DB4AA0D122A}" type="presOf" srcId="{6A7FA915-E3CD-4DA6-A0B4-E3F4AC9E7A49}" destId="{DB40E8DB-2398-436F-B8AA-499D23531A64}" srcOrd="0" destOrd="0" presId="urn:microsoft.com/office/officeart/2005/8/layout/vList4#1"/>
    <dgm:cxn modelId="{B22E962A-B4D9-4476-8DDB-95491E38B3F4}" type="presParOf" srcId="{B78669BB-AB3D-4F53-B88A-C365F51E9A93}" destId="{C6381088-449C-4A3B-8284-7F4AA0CA1535}" srcOrd="0" destOrd="0" presId="urn:microsoft.com/office/officeart/2005/8/layout/vList4#1"/>
    <dgm:cxn modelId="{811031F7-D293-4355-8041-E6D3E48D2A28}" type="presParOf" srcId="{C6381088-449C-4A3B-8284-7F4AA0CA1535}" destId="{7FE7F84A-B7BD-4141-82E1-8485E7A72EDB}" srcOrd="0" destOrd="0" presId="urn:microsoft.com/office/officeart/2005/8/layout/vList4#1"/>
    <dgm:cxn modelId="{443D3E93-E756-4047-948D-90A4953B7BD1}" type="presParOf" srcId="{C6381088-449C-4A3B-8284-7F4AA0CA1535}" destId="{B0888074-692D-4CB2-B2FD-37107D952295}" srcOrd="1" destOrd="0" presId="urn:microsoft.com/office/officeart/2005/8/layout/vList4#1"/>
    <dgm:cxn modelId="{F06531A8-FC31-4519-A867-50C246FEF847}" type="presParOf" srcId="{C6381088-449C-4A3B-8284-7F4AA0CA1535}" destId="{23C5585C-70E4-499C-8631-B737FCF84681}" srcOrd="2" destOrd="0" presId="urn:microsoft.com/office/officeart/2005/8/layout/vList4#1"/>
    <dgm:cxn modelId="{99856350-7296-4C65-89FA-FD8B4DFBEB55}" type="presParOf" srcId="{B78669BB-AB3D-4F53-B88A-C365F51E9A93}" destId="{4C7090A1-F884-4961-8345-BD9163CC08EA}" srcOrd="1" destOrd="0" presId="urn:microsoft.com/office/officeart/2005/8/layout/vList4#1"/>
    <dgm:cxn modelId="{00BAB7DE-3A76-49E1-97C0-4ABA5C630B6D}" type="presParOf" srcId="{B78669BB-AB3D-4F53-B88A-C365F51E9A93}" destId="{F0193AE1-A70B-4147-8AED-98626D409D0E}" srcOrd="2" destOrd="0" presId="urn:microsoft.com/office/officeart/2005/8/layout/vList4#1"/>
    <dgm:cxn modelId="{8FCCDDDB-0011-45E8-A6C0-A1CDF35DE14B}" type="presParOf" srcId="{F0193AE1-A70B-4147-8AED-98626D409D0E}" destId="{E995FEE2-B6CB-4B9F-8CED-1C70B0E8A483}" srcOrd="0" destOrd="0" presId="urn:microsoft.com/office/officeart/2005/8/layout/vList4#1"/>
    <dgm:cxn modelId="{311B44F9-5011-4362-8B56-39344C960778}" type="presParOf" srcId="{F0193AE1-A70B-4147-8AED-98626D409D0E}" destId="{311703A3-E726-45D2-B57F-34FF52B76564}" srcOrd="1" destOrd="0" presId="urn:microsoft.com/office/officeart/2005/8/layout/vList4#1"/>
    <dgm:cxn modelId="{334817C2-3601-4AF1-8D29-97901A80B964}" type="presParOf" srcId="{F0193AE1-A70B-4147-8AED-98626D409D0E}" destId="{4341BB50-CCAB-4AFB-8523-9DA350A5E764}" srcOrd="2" destOrd="0" presId="urn:microsoft.com/office/officeart/2005/8/layout/vList4#1"/>
    <dgm:cxn modelId="{7A6C7E9A-9435-4E43-A7D5-EF0589C50835}" type="presParOf" srcId="{B78669BB-AB3D-4F53-B88A-C365F51E9A93}" destId="{11308604-8D2A-406B-90FE-69FDA3E169D7}" srcOrd="3" destOrd="0" presId="urn:microsoft.com/office/officeart/2005/8/layout/vList4#1"/>
    <dgm:cxn modelId="{6C5DE885-976F-47EE-ABA0-0ED42DC81D35}" type="presParOf" srcId="{B78669BB-AB3D-4F53-B88A-C365F51E9A93}" destId="{D7112896-DEAB-4445-B106-878053D6CDB2}" srcOrd="4" destOrd="0" presId="urn:microsoft.com/office/officeart/2005/8/layout/vList4#1"/>
    <dgm:cxn modelId="{F8D290CD-68E5-4C63-A146-F0691C5F63D9}" type="presParOf" srcId="{D7112896-DEAB-4445-B106-878053D6CDB2}" destId="{1100D52D-8815-476C-9078-EE7633B57B61}" srcOrd="0" destOrd="0" presId="urn:microsoft.com/office/officeart/2005/8/layout/vList4#1"/>
    <dgm:cxn modelId="{16188D40-BB0E-4A67-941C-D3202D626307}" type="presParOf" srcId="{D7112896-DEAB-4445-B106-878053D6CDB2}" destId="{05E7159E-CA44-4A92-81BC-AFC5EC9B4B06}" srcOrd="1" destOrd="0" presId="urn:microsoft.com/office/officeart/2005/8/layout/vList4#1"/>
    <dgm:cxn modelId="{FD1AE228-9DCE-41C3-A7B6-EF209AD6BFF4}" type="presParOf" srcId="{D7112896-DEAB-4445-B106-878053D6CDB2}" destId="{F88994B2-90A4-4938-B871-E4E304740064}" srcOrd="2" destOrd="0" presId="urn:microsoft.com/office/officeart/2005/8/layout/vList4#1"/>
    <dgm:cxn modelId="{B2230741-4623-4DC6-AD54-E69260B3FF7A}" type="presParOf" srcId="{B78669BB-AB3D-4F53-B88A-C365F51E9A93}" destId="{E9CFD7FB-E220-4DF8-83CA-DC7B2689AB46}" srcOrd="5" destOrd="0" presId="urn:microsoft.com/office/officeart/2005/8/layout/vList4#1"/>
    <dgm:cxn modelId="{E960943A-852E-41AC-8512-0D977DC70BD5}" type="presParOf" srcId="{B78669BB-AB3D-4F53-B88A-C365F51E9A93}" destId="{CB4EE650-1785-43FB-A1F6-59D00B4F53AC}" srcOrd="6" destOrd="0" presId="urn:microsoft.com/office/officeart/2005/8/layout/vList4#1"/>
    <dgm:cxn modelId="{84E38C75-B48F-42E7-82F6-83B4D3B7B353}" type="presParOf" srcId="{CB4EE650-1785-43FB-A1F6-59D00B4F53AC}" destId="{FE350D74-300F-48E6-A05E-8C77D116477F}" srcOrd="0" destOrd="0" presId="urn:microsoft.com/office/officeart/2005/8/layout/vList4#1"/>
    <dgm:cxn modelId="{DA7C992E-818E-4948-BDE4-618F526FA341}" type="presParOf" srcId="{CB4EE650-1785-43FB-A1F6-59D00B4F53AC}" destId="{B7A56811-2BBE-4B91-885B-CDA45FE18E70}" srcOrd="1" destOrd="0" presId="urn:microsoft.com/office/officeart/2005/8/layout/vList4#1"/>
    <dgm:cxn modelId="{76381FF1-4063-41B2-9541-8EF0D1B8F46D}" type="presParOf" srcId="{CB4EE650-1785-43FB-A1F6-59D00B4F53AC}" destId="{4822442B-54E9-4A32-A892-A4F3F58B1608}" srcOrd="2" destOrd="0" presId="urn:microsoft.com/office/officeart/2005/8/layout/vList4#1"/>
    <dgm:cxn modelId="{5709FE42-24AC-4515-B829-F64CC5779F3F}" type="presParOf" srcId="{B78669BB-AB3D-4F53-B88A-C365F51E9A93}" destId="{22E5A5E7-BDB3-4733-9027-DB3648B1D553}" srcOrd="7" destOrd="0" presId="urn:microsoft.com/office/officeart/2005/8/layout/vList4#1"/>
    <dgm:cxn modelId="{AA6EA6E3-9302-4256-B8B6-B1FC11B04B9F}" type="presParOf" srcId="{B78669BB-AB3D-4F53-B88A-C365F51E9A93}" destId="{283F61F1-8EA2-4A16-8D4C-A750050FCFA9}" srcOrd="8" destOrd="0" presId="urn:microsoft.com/office/officeart/2005/8/layout/vList4#1"/>
    <dgm:cxn modelId="{0C947C9E-A85E-41A6-AD3B-76287F78AC9F}" type="presParOf" srcId="{283F61F1-8EA2-4A16-8D4C-A750050FCFA9}" destId="{DB40E8DB-2398-436F-B8AA-499D23531A64}" srcOrd="0" destOrd="0" presId="urn:microsoft.com/office/officeart/2005/8/layout/vList4#1"/>
    <dgm:cxn modelId="{47EEEAEA-B96A-4B71-B171-2FA868166993}" type="presParOf" srcId="{283F61F1-8EA2-4A16-8D4C-A750050FCFA9}" destId="{B03D1054-E3F2-4664-8D5F-9F74AE3FE4A8}" srcOrd="1" destOrd="0" presId="urn:microsoft.com/office/officeart/2005/8/layout/vList4#1"/>
    <dgm:cxn modelId="{3F796D2F-3402-473A-9C22-8A9BF616989D}" type="presParOf" srcId="{283F61F1-8EA2-4A16-8D4C-A750050FCFA9}" destId="{F4AEFEF5-B61B-4F57-95D0-EB3FECA2B09D}" srcOrd="2" destOrd="0" presId="urn:microsoft.com/office/officeart/2005/8/layout/vList4#1"/>
    <dgm:cxn modelId="{5735E73A-A608-433A-91A1-4757ABD22F4F}" type="presParOf" srcId="{B78669BB-AB3D-4F53-B88A-C365F51E9A93}" destId="{92B26B02-7B0D-4A08-81DD-6120592B6E27}" srcOrd="9" destOrd="0" presId="urn:microsoft.com/office/officeart/2005/8/layout/vList4#1"/>
    <dgm:cxn modelId="{15BB9CD3-DEF5-42EB-85E7-E23811DD38CB}" type="presParOf" srcId="{B78669BB-AB3D-4F53-B88A-C365F51E9A93}" destId="{FDF9D96A-BE49-4D5D-850A-B6C4857E9FCF}" srcOrd="10" destOrd="0" presId="urn:microsoft.com/office/officeart/2005/8/layout/vList4#1"/>
    <dgm:cxn modelId="{B347D030-AFF0-440E-B2B5-9B057F3C70E8}" type="presParOf" srcId="{FDF9D96A-BE49-4D5D-850A-B6C4857E9FCF}" destId="{BCF6652B-1990-4D67-B1FF-07F06D9866AA}" srcOrd="0" destOrd="0" presId="urn:microsoft.com/office/officeart/2005/8/layout/vList4#1"/>
    <dgm:cxn modelId="{1F23697E-C6DF-4B2B-9BEA-6C6F046DABB6}" type="presParOf" srcId="{FDF9D96A-BE49-4D5D-850A-B6C4857E9FCF}" destId="{580D4ADC-9883-459B-A792-45E192417AEE}" srcOrd="1" destOrd="0" presId="urn:microsoft.com/office/officeart/2005/8/layout/vList4#1"/>
    <dgm:cxn modelId="{25628846-FC69-4DAB-96AB-5DC5E764717B}" type="presParOf" srcId="{FDF9D96A-BE49-4D5D-850A-B6C4857E9FCF}" destId="{F0B70555-A781-4BDE-A5B9-E72FBF48B8DF}" srcOrd="2" destOrd="0" presId="urn:microsoft.com/office/officeart/2005/8/layout/vList4#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4#1">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108FF0-F901-42E4-BE56-358244081A48}" type="datetimeFigureOut">
              <a:rPr lang="en-GB" smtClean="0"/>
              <a:pPr/>
              <a:t>17/10/2013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1FA89C-B933-46F5-B3C9-2EA12F090C8D}" type="slidenum">
              <a:rPr lang="en-GB" smtClean="0"/>
              <a:pPr/>
              <a:t>‹#›</a:t>
            </a:fld>
            <a:endParaRPr lang="en-GB"/>
          </a:p>
        </p:txBody>
      </p:sp>
    </p:spTree>
    <p:extLst>
      <p:ext uri="{BB962C8B-B14F-4D97-AF65-F5344CB8AC3E}">
        <p14:creationId xmlns:p14="http://schemas.microsoft.com/office/powerpoint/2010/main" val="20821046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C4B54E2-5DB8-47A3-806D-BA9113BC2A4D}" type="datetimeFigureOut">
              <a:rPr lang="en-GB" smtClean="0"/>
              <a:pPr/>
              <a:t>17/10/2013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32CB380-0C68-49E9-85E6-1423CBD19EDA}" type="slidenum">
              <a:rPr lang="en-GB" smtClean="0"/>
              <a:pPr/>
              <a:t>‹#›</a:t>
            </a:fld>
            <a:endParaRPr lang="en-GB" dirty="0"/>
          </a:p>
        </p:txBody>
      </p:sp>
    </p:spTree>
    <p:extLst>
      <p:ext uri="{BB962C8B-B14F-4D97-AF65-F5344CB8AC3E}">
        <p14:creationId xmlns:p14="http://schemas.microsoft.com/office/powerpoint/2010/main" val="3901650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C4B54E2-5DB8-47A3-806D-BA9113BC2A4D}" type="datetimeFigureOut">
              <a:rPr lang="en-GB" smtClean="0"/>
              <a:pPr/>
              <a:t>17/10/2013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32CB380-0C68-49E9-85E6-1423CBD19EDA}" type="slidenum">
              <a:rPr lang="en-GB" smtClean="0"/>
              <a:pPr/>
              <a:t>‹#›</a:t>
            </a:fld>
            <a:endParaRPr lang="en-GB" dirty="0"/>
          </a:p>
        </p:txBody>
      </p:sp>
    </p:spTree>
    <p:extLst>
      <p:ext uri="{BB962C8B-B14F-4D97-AF65-F5344CB8AC3E}">
        <p14:creationId xmlns:p14="http://schemas.microsoft.com/office/powerpoint/2010/main" val="1971632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C4B54E2-5DB8-47A3-806D-BA9113BC2A4D}" type="datetimeFigureOut">
              <a:rPr lang="en-GB" smtClean="0"/>
              <a:pPr/>
              <a:t>17/10/2013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32CB380-0C68-49E9-85E6-1423CBD19EDA}" type="slidenum">
              <a:rPr lang="en-GB" smtClean="0"/>
              <a:pPr/>
              <a:t>‹#›</a:t>
            </a:fld>
            <a:endParaRPr lang="en-GB" dirty="0"/>
          </a:p>
        </p:txBody>
      </p:sp>
    </p:spTree>
    <p:extLst>
      <p:ext uri="{BB962C8B-B14F-4D97-AF65-F5344CB8AC3E}">
        <p14:creationId xmlns:p14="http://schemas.microsoft.com/office/powerpoint/2010/main" val="933629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C4B54E2-5DB8-47A3-806D-BA9113BC2A4D}" type="datetimeFigureOut">
              <a:rPr lang="en-GB" smtClean="0"/>
              <a:pPr/>
              <a:t>17/10/2013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32CB380-0C68-49E9-85E6-1423CBD19EDA}" type="slidenum">
              <a:rPr lang="en-GB" smtClean="0"/>
              <a:pPr/>
              <a:t>‹#›</a:t>
            </a:fld>
            <a:endParaRPr lang="en-GB" dirty="0"/>
          </a:p>
        </p:txBody>
      </p:sp>
    </p:spTree>
    <p:extLst>
      <p:ext uri="{BB962C8B-B14F-4D97-AF65-F5344CB8AC3E}">
        <p14:creationId xmlns:p14="http://schemas.microsoft.com/office/powerpoint/2010/main" val="4053739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4B54E2-5DB8-47A3-806D-BA9113BC2A4D}" type="datetimeFigureOut">
              <a:rPr lang="en-GB" smtClean="0"/>
              <a:pPr/>
              <a:t>17/10/2013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32CB380-0C68-49E9-85E6-1423CBD19EDA}" type="slidenum">
              <a:rPr lang="en-GB" smtClean="0"/>
              <a:pPr/>
              <a:t>‹#›</a:t>
            </a:fld>
            <a:endParaRPr lang="en-GB" dirty="0"/>
          </a:p>
        </p:txBody>
      </p:sp>
    </p:spTree>
    <p:extLst>
      <p:ext uri="{BB962C8B-B14F-4D97-AF65-F5344CB8AC3E}">
        <p14:creationId xmlns:p14="http://schemas.microsoft.com/office/powerpoint/2010/main" val="2171329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C4B54E2-5DB8-47A3-806D-BA9113BC2A4D}" type="datetimeFigureOut">
              <a:rPr lang="en-GB" smtClean="0"/>
              <a:pPr/>
              <a:t>17/10/2013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32CB380-0C68-49E9-85E6-1423CBD19EDA}" type="slidenum">
              <a:rPr lang="en-GB" smtClean="0"/>
              <a:pPr/>
              <a:t>‹#›</a:t>
            </a:fld>
            <a:endParaRPr lang="en-GB" dirty="0"/>
          </a:p>
        </p:txBody>
      </p:sp>
    </p:spTree>
    <p:extLst>
      <p:ext uri="{BB962C8B-B14F-4D97-AF65-F5344CB8AC3E}">
        <p14:creationId xmlns:p14="http://schemas.microsoft.com/office/powerpoint/2010/main" val="1093265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C4B54E2-5DB8-47A3-806D-BA9113BC2A4D}" type="datetimeFigureOut">
              <a:rPr lang="en-GB" smtClean="0"/>
              <a:pPr/>
              <a:t>17/10/2013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B32CB380-0C68-49E9-85E6-1423CBD19EDA}" type="slidenum">
              <a:rPr lang="en-GB" smtClean="0"/>
              <a:pPr/>
              <a:t>‹#›</a:t>
            </a:fld>
            <a:endParaRPr lang="en-GB" dirty="0"/>
          </a:p>
        </p:txBody>
      </p:sp>
    </p:spTree>
    <p:extLst>
      <p:ext uri="{BB962C8B-B14F-4D97-AF65-F5344CB8AC3E}">
        <p14:creationId xmlns:p14="http://schemas.microsoft.com/office/powerpoint/2010/main" val="295141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C4B54E2-5DB8-47A3-806D-BA9113BC2A4D}" type="datetimeFigureOut">
              <a:rPr lang="en-GB" smtClean="0"/>
              <a:pPr/>
              <a:t>17/10/2013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B32CB380-0C68-49E9-85E6-1423CBD19EDA}" type="slidenum">
              <a:rPr lang="en-GB" smtClean="0"/>
              <a:pPr/>
              <a:t>‹#›</a:t>
            </a:fld>
            <a:endParaRPr lang="en-GB" dirty="0"/>
          </a:p>
        </p:txBody>
      </p:sp>
    </p:spTree>
    <p:extLst>
      <p:ext uri="{BB962C8B-B14F-4D97-AF65-F5344CB8AC3E}">
        <p14:creationId xmlns:p14="http://schemas.microsoft.com/office/powerpoint/2010/main" val="3025890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4B54E2-5DB8-47A3-806D-BA9113BC2A4D}" type="datetimeFigureOut">
              <a:rPr lang="en-GB" smtClean="0"/>
              <a:pPr/>
              <a:t>17/10/2013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B32CB380-0C68-49E9-85E6-1423CBD19EDA}" type="slidenum">
              <a:rPr lang="en-GB" smtClean="0"/>
              <a:pPr/>
              <a:t>‹#›</a:t>
            </a:fld>
            <a:endParaRPr lang="en-GB" dirty="0"/>
          </a:p>
        </p:txBody>
      </p:sp>
    </p:spTree>
    <p:extLst>
      <p:ext uri="{BB962C8B-B14F-4D97-AF65-F5344CB8AC3E}">
        <p14:creationId xmlns:p14="http://schemas.microsoft.com/office/powerpoint/2010/main" val="246196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4B54E2-5DB8-47A3-806D-BA9113BC2A4D}" type="datetimeFigureOut">
              <a:rPr lang="en-GB" smtClean="0"/>
              <a:pPr/>
              <a:t>17/10/2013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32CB380-0C68-49E9-85E6-1423CBD19EDA}" type="slidenum">
              <a:rPr lang="en-GB" smtClean="0"/>
              <a:pPr/>
              <a:t>‹#›</a:t>
            </a:fld>
            <a:endParaRPr lang="en-GB" dirty="0"/>
          </a:p>
        </p:txBody>
      </p:sp>
    </p:spTree>
    <p:extLst>
      <p:ext uri="{BB962C8B-B14F-4D97-AF65-F5344CB8AC3E}">
        <p14:creationId xmlns:p14="http://schemas.microsoft.com/office/powerpoint/2010/main" val="85118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4B54E2-5DB8-47A3-806D-BA9113BC2A4D}" type="datetimeFigureOut">
              <a:rPr lang="en-GB" smtClean="0"/>
              <a:pPr/>
              <a:t>17/10/2013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32CB380-0C68-49E9-85E6-1423CBD19EDA}" type="slidenum">
              <a:rPr lang="en-GB" smtClean="0"/>
              <a:pPr/>
              <a:t>‹#›</a:t>
            </a:fld>
            <a:endParaRPr lang="en-GB" dirty="0"/>
          </a:p>
        </p:txBody>
      </p:sp>
    </p:spTree>
    <p:extLst>
      <p:ext uri="{BB962C8B-B14F-4D97-AF65-F5344CB8AC3E}">
        <p14:creationId xmlns:p14="http://schemas.microsoft.com/office/powerpoint/2010/main" val="7431714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4B54E2-5DB8-47A3-806D-BA9113BC2A4D}" type="datetimeFigureOut">
              <a:rPr lang="en-GB" smtClean="0"/>
              <a:pPr/>
              <a:t>17/10/2013</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2CB380-0C68-49E9-85E6-1423CBD19EDA}" type="slidenum">
              <a:rPr lang="en-GB" smtClean="0"/>
              <a:pPr/>
              <a:t>‹#›</a:t>
            </a:fld>
            <a:endParaRPr lang="en-GB" dirty="0"/>
          </a:p>
        </p:txBody>
      </p:sp>
    </p:spTree>
    <p:extLst>
      <p:ext uri="{BB962C8B-B14F-4D97-AF65-F5344CB8AC3E}">
        <p14:creationId xmlns:p14="http://schemas.microsoft.com/office/powerpoint/2010/main" val="3706356675"/>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worcester.ac.uk/"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png"/><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hyperlink" Target="mailto:malcolm.prowle@ntu.ac.uk" TargetMode="External"/><Relationship Id="rId7" Type="http://schemas.openxmlformats.org/officeDocument/2006/relationships/image" Target="../media/image19.png"/><Relationship Id="rId2" Type="http://schemas.openxmlformats.org/officeDocument/2006/relationships/hyperlink" Target="mailto:peter.murphy@ntu.ac.uk" TargetMode="External"/><Relationship Id="rId1" Type="http://schemas.openxmlformats.org/officeDocument/2006/relationships/slideLayout" Target="../slideLayouts/slideLayout1.xml"/><Relationship Id="rId6" Type="http://schemas.openxmlformats.org/officeDocument/2006/relationships/image" Target="../media/image18.png"/><Relationship Id="rId5" Type="http://schemas.openxmlformats.org/officeDocument/2006/relationships/image" Target="../media/image17.png"/><Relationship Id="rId10" Type="http://schemas.openxmlformats.org/officeDocument/2006/relationships/hyperlink" Target="mailto:a.prowle@worc.ac.uk" TargetMode="External"/><Relationship Id="rId4" Type="http://schemas.openxmlformats.org/officeDocument/2006/relationships/image" Target="../media/image16.jpeg"/><Relationship Id="rId9" Type="http://schemas.openxmlformats.org/officeDocument/2006/relationships/image" Target="../media/image20.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Rectangle 4"/>
          <p:cNvSpPr>
            <a:spLocks noGrp="1" noChangeArrowheads="1"/>
          </p:cNvSpPr>
          <p:nvPr>
            <p:ph type="ctrTitle"/>
          </p:nvPr>
        </p:nvSpPr>
        <p:spPr>
          <a:xfrm>
            <a:off x="683568" y="2420888"/>
            <a:ext cx="7364881" cy="1399533"/>
          </a:xfrm>
        </p:spPr>
        <p:txBody>
          <a:bodyPr>
            <a:normAutofit fontScale="90000"/>
          </a:bodyPr>
          <a:lstStyle/>
          <a:p>
            <a:r>
              <a:rPr lang="en-GB" sz="2800" b="1" dirty="0" smtClean="0"/>
              <a:t/>
            </a:r>
            <a:br>
              <a:rPr lang="en-GB" sz="2800" b="1" dirty="0" smtClean="0"/>
            </a:br>
            <a:r>
              <a:rPr lang="en-GB" sz="2800" b="1" dirty="0"/>
              <a:t/>
            </a:r>
            <a:br>
              <a:rPr lang="en-GB" sz="2800" b="1" dirty="0"/>
            </a:br>
            <a:r>
              <a:rPr lang="en-GB" sz="2800" b="1" dirty="0" smtClean="0"/>
              <a:t/>
            </a:r>
            <a:br>
              <a:rPr lang="en-GB" sz="2800" b="1" dirty="0" smtClean="0"/>
            </a:br>
            <a:r>
              <a:rPr lang="en-GB" sz="2800" b="1" dirty="0"/>
              <a:t/>
            </a:r>
            <a:br>
              <a:rPr lang="en-GB" sz="2800" b="1" dirty="0"/>
            </a:br>
            <a:r>
              <a:rPr lang="en-GB" sz="2800" b="1" dirty="0" smtClean="0"/>
              <a:t/>
            </a:r>
            <a:br>
              <a:rPr lang="en-GB" sz="2800" b="1" dirty="0" smtClean="0"/>
            </a:br>
            <a:r>
              <a:rPr lang="en-GB" sz="3600" b="1" dirty="0">
                <a:solidFill>
                  <a:srgbClr val="C00000"/>
                </a:solidFill>
              </a:rPr>
              <a:t>Managing escalating demand for public services in a time of </a:t>
            </a:r>
            <a:r>
              <a:rPr lang="en-GB" sz="3600" b="1" dirty="0" smtClean="0">
                <a:solidFill>
                  <a:srgbClr val="C00000"/>
                </a:solidFill>
              </a:rPr>
              <a:t>austerity</a:t>
            </a:r>
            <a:r>
              <a:rPr lang="en-GB" sz="3600" dirty="0" smtClean="0">
                <a:solidFill>
                  <a:srgbClr val="C00000"/>
                </a:solidFill>
              </a:rPr>
              <a:t/>
            </a:r>
            <a:br>
              <a:rPr lang="en-GB" sz="3600" dirty="0" smtClean="0">
                <a:solidFill>
                  <a:srgbClr val="C00000"/>
                </a:solidFill>
              </a:rPr>
            </a:br>
            <a:r>
              <a:rPr lang="en-GB" sz="3600" dirty="0">
                <a:solidFill>
                  <a:srgbClr val="C00000"/>
                </a:solidFill>
              </a:rPr>
              <a:t/>
            </a:r>
            <a:br>
              <a:rPr lang="en-GB" sz="3600" dirty="0">
                <a:solidFill>
                  <a:srgbClr val="C00000"/>
                </a:solidFill>
              </a:rPr>
            </a:br>
            <a:r>
              <a:rPr lang="en-GB" sz="3600" i="1" dirty="0">
                <a:solidFill>
                  <a:srgbClr val="C00000"/>
                </a:solidFill>
              </a:rPr>
              <a:t>A case study of family </a:t>
            </a:r>
            <a:r>
              <a:rPr lang="en-GB" sz="3600" i="1" dirty="0" smtClean="0">
                <a:solidFill>
                  <a:srgbClr val="C00000"/>
                </a:solidFill>
              </a:rPr>
              <a:t>intervention in a South Wales local authority</a:t>
            </a:r>
            <a:r>
              <a:rPr lang="en-GB" sz="3100" i="1" dirty="0"/>
              <a:t/>
            </a:r>
            <a:br>
              <a:rPr lang="en-GB" sz="3100" i="1" dirty="0"/>
            </a:br>
            <a:r>
              <a:rPr lang="en-GB" sz="2800" dirty="0"/>
              <a:t/>
            </a:r>
            <a:br>
              <a:rPr lang="en-GB" sz="2800" dirty="0"/>
            </a:br>
            <a:r>
              <a:rPr lang="en-GB" sz="3200" b="1" dirty="0" smtClean="0">
                <a:solidFill>
                  <a:srgbClr val="FF0000"/>
                </a:solidFill>
              </a:rPr>
              <a:t/>
            </a:r>
            <a:br>
              <a:rPr lang="en-GB" sz="3200" b="1" dirty="0" smtClean="0">
                <a:solidFill>
                  <a:srgbClr val="FF0000"/>
                </a:solidFill>
              </a:rPr>
            </a:br>
            <a:r>
              <a:rPr lang="en-GB" sz="3200" dirty="0"/>
              <a:t/>
            </a:r>
            <a:br>
              <a:rPr lang="en-GB" sz="3200" dirty="0"/>
            </a:br>
            <a:endParaRPr lang="en-GB" sz="3600" b="1" i="1" dirty="0">
              <a:solidFill>
                <a:schemeClr val="accent1">
                  <a:lumMod val="75000"/>
                </a:schemeClr>
              </a:solidFill>
            </a:endParaRPr>
          </a:p>
        </p:txBody>
      </p:sp>
      <p:sp>
        <p:nvSpPr>
          <p:cNvPr id="35845" name="Rectangle 5"/>
          <p:cNvSpPr>
            <a:spLocks noGrp="1" noChangeArrowheads="1"/>
          </p:cNvSpPr>
          <p:nvPr>
            <p:ph type="subTitle" idx="1"/>
          </p:nvPr>
        </p:nvSpPr>
        <p:spPr>
          <a:xfrm>
            <a:off x="251520" y="5013176"/>
            <a:ext cx="8303715" cy="1488913"/>
          </a:xfrm>
        </p:spPr>
        <p:txBody>
          <a:bodyPr>
            <a:normAutofit/>
          </a:bodyPr>
          <a:lstStyle/>
          <a:p>
            <a:pPr algn="l"/>
            <a:r>
              <a:rPr lang="en-GB" sz="2000" dirty="0" smtClean="0">
                <a:solidFill>
                  <a:srgbClr val="993366"/>
                </a:solidFill>
              </a:rPr>
              <a:t>Alison Prowle – Centre for Early Childhood Studies, University of Worcester</a:t>
            </a:r>
          </a:p>
          <a:p>
            <a:pPr algn="l"/>
            <a:r>
              <a:rPr lang="en-GB" sz="2000" dirty="0" smtClean="0">
                <a:solidFill>
                  <a:srgbClr val="993366"/>
                </a:solidFill>
              </a:rPr>
              <a:t>Peter Murphy and  Malcolm </a:t>
            </a:r>
            <a:r>
              <a:rPr lang="en-GB" sz="2000" dirty="0" err="1" smtClean="0">
                <a:solidFill>
                  <a:srgbClr val="993366"/>
                </a:solidFill>
              </a:rPr>
              <a:t>Prowle</a:t>
            </a:r>
            <a:r>
              <a:rPr lang="en-GB" sz="2000" dirty="0" smtClean="0">
                <a:solidFill>
                  <a:srgbClr val="993366"/>
                </a:solidFill>
              </a:rPr>
              <a:t> - NBS, </a:t>
            </a:r>
            <a:r>
              <a:rPr lang="en-GB" sz="2000" dirty="0">
                <a:solidFill>
                  <a:srgbClr val="993366"/>
                </a:solidFill>
              </a:rPr>
              <a:t>Nottingham Trent </a:t>
            </a:r>
            <a:r>
              <a:rPr lang="en-GB" sz="2000" dirty="0" smtClean="0">
                <a:solidFill>
                  <a:srgbClr val="993366"/>
                </a:solidFill>
              </a:rPr>
              <a:t>University</a:t>
            </a:r>
          </a:p>
          <a:p>
            <a:pPr algn="l"/>
            <a:endParaRPr lang="en-GB" b="1" dirty="0">
              <a:solidFill>
                <a:srgbClr val="993366"/>
              </a:solidFill>
            </a:endParaRPr>
          </a:p>
        </p:txBody>
      </p:sp>
      <p:pic>
        <p:nvPicPr>
          <p:cNvPr id="5" name="Picture 15" descr="NTU logo RGB"/>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40152" y="404426"/>
            <a:ext cx="2435225" cy="56515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University of Worcester">
            <a:hlinkClick r:id="rId3"/>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5576" y="417126"/>
            <a:ext cx="1704975" cy="552450"/>
          </a:xfrm>
          <a:prstGeom prst="rect">
            <a:avLst/>
          </a:prstGeom>
          <a:noFill/>
          <a:ln>
            <a:noFill/>
          </a:ln>
        </p:spPr>
      </p:pic>
    </p:spTree>
    <p:extLst>
      <p:ext uri="{BB962C8B-B14F-4D97-AF65-F5344CB8AC3E}">
        <p14:creationId xmlns:p14="http://schemas.microsoft.com/office/powerpoint/2010/main" val="41333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
            </a:r>
            <a:br>
              <a:rPr lang="en-GB" dirty="0" smtClean="0"/>
            </a:br>
            <a:endParaRPr lang="en-GB" dirty="0"/>
          </a:p>
        </p:txBody>
      </p:sp>
      <p:sp>
        <p:nvSpPr>
          <p:cNvPr id="3" name="Content Placeholder 2"/>
          <p:cNvSpPr>
            <a:spLocks noGrp="1"/>
          </p:cNvSpPr>
          <p:nvPr>
            <p:ph idx="1"/>
          </p:nvPr>
        </p:nvSpPr>
        <p:spPr>
          <a:xfrm>
            <a:off x="457200" y="1412776"/>
            <a:ext cx="8229600" cy="4713387"/>
          </a:xfrm>
        </p:spPr>
        <p:txBody>
          <a:bodyPr>
            <a:normAutofit fontScale="77500" lnSpcReduction="20000"/>
          </a:bodyPr>
          <a:lstStyle/>
          <a:p>
            <a:endParaRPr lang="en-GB" dirty="0" smtClean="0"/>
          </a:p>
          <a:p>
            <a:r>
              <a:rPr lang="en-GB" dirty="0" smtClean="0"/>
              <a:t>Prioritisation – traditional response</a:t>
            </a:r>
          </a:p>
          <a:p>
            <a:endParaRPr lang="en-GB" sz="900" dirty="0" smtClean="0"/>
          </a:p>
          <a:p>
            <a:r>
              <a:rPr lang="en-GB" dirty="0"/>
              <a:t> Strong support from practitioners for better prioritisation </a:t>
            </a:r>
            <a:r>
              <a:rPr lang="en-GB" dirty="0" smtClean="0"/>
              <a:t>approaches</a:t>
            </a:r>
          </a:p>
          <a:p>
            <a:endParaRPr lang="en-GB" sz="1000" dirty="0"/>
          </a:p>
          <a:p>
            <a:r>
              <a:rPr lang="en-GB" dirty="0"/>
              <a:t>Technical issues should easily be </a:t>
            </a:r>
            <a:r>
              <a:rPr lang="en-GB" dirty="0" smtClean="0"/>
              <a:t>resolved</a:t>
            </a:r>
          </a:p>
          <a:p>
            <a:endParaRPr lang="en-GB" sz="1000" dirty="0"/>
          </a:p>
          <a:p>
            <a:r>
              <a:rPr lang="en-GB" dirty="0" smtClean="0"/>
              <a:t>Balancing need with likelihood of success        (</a:t>
            </a:r>
            <a:r>
              <a:rPr lang="en-GB" i="1" dirty="0" smtClean="0"/>
              <a:t>readiness to change</a:t>
            </a:r>
            <a:r>
              <a:rPr lang="en-GB" dirty="0" smtClean="0"/>
              <a:t>)</a:t>
            </a:r>
          </a:p>
          <a:p>
            <a:endParaRPr lang="en-GB" sz="1000" dirty="0" smtClean="0"/>
          </a:p>
          <a:p>
            <a:r>
              <a:rPr lang="en-GB" dirty="0"/>
              <a:t>WHO?  and HOW? </a:t>
            </a:r>
          </a:p>
          <a:p>
            <a:endParaRPr lang="en-GB" dirty="0" smtClean="0"/>
          </a:p>
          <a:p>
            <a:pPr marL="0" indent="0">
              <a:buNone/>
            </a:pPr>
            <a:endParaRPr lang="en-GB" dirty="0" smtClean="0"/>
          </a:p>
          <a:p>
            <a:pPr marL="0" indent="0">
              <a:buNone/>
            </a:pPr>
            <a:r>
              <a:rPr lang="en-GB" dirty="0" smtClean="0"/>
              <a:t> </a:t>
            </a:r>
            <a:endParaRPr lang="en-GB" dirty="0" smtClean="0">
              <a:solidFill>
                <a:srgbClr val="C00000"/>
              </a:solidFill>
            </a:endParaRPr>
          </a:p>
          <a:p>
            <a:pPr algn="ctr"/>
            <a:endParaRPr lang="en-GB" sz="2400" dirty="0" smtClean="0">
              <a:solidFill>
                <a:schemeClr val="accent2"/>
              </a:solidFill>
            </a:endParaRPr>
          </a:p>
          <a:p>
            <a:endParaRPr lang="en-GB" dirty="0"/>
          </a:p>
        </p:txBody>
      </p:sp>
      <p:sp>
        <p:nvSpPr>
          <p:cNvPr id="6" name="Rounded Rectangle 4"/>
          <p:cNvSpPr/>
          <p:nvPr/>
        </p:nvSpPr>
        <p:spPr>
          <a:xfrm>
            <a:off x="1187624" y="171106"/>
            <a:ext cx="4386357" cy="109765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GB" sz="4400" dirty="0">
                <a:solidFill>
                  <a:schemeClr val="accent2"/>
                </a:solidFill>
                <a:latin typeface="+mj-lt"/>
                <a:ea typeface="+mj-ea"/>
                <a:cs typeface="+mj-cs"/>
              </a:rPr>
              <a:t>Prioritisation</a:t>
            </a:r>
          </a:p>
        </p:txBody>
      </p:sp>
      <p:sp>
        <p:nvSpPr>
          <p:cNvPr id="7" name="Rounded Rectangle 6"/>
          <p:cNvSpPr/>
          <p:nvPr/>
        </p:nvSpPr>
        <p:spPr>
          <a:xfrm>
            <a:off x="6228184" y="260648"/>
            <a:ext cx="1512168" cy="1152128"/>
          </a:xfrm>
          <a:prstGeom prst="roundRect">
            <a:avLst>
              <a:gd name="adj" fmla="val 10000"/>
            </a:avLst>
          </a:prstGeom>
          <a:blipFill rotWithShape="0">
            <a:blip r:embed="rId2" cstate="print"/>
            <a:stretch>
              <a:fillRect/>
            </a:stretch>
          </a:blipFill>
        </p:spPr>
        <p:style>
          <a:lnRef idx="2">
            <a:schemeClr val="accent2">
              <a:shade val="80000"/>
              <a:hueOff val="0"/>
              <a:satOff val="0"/>
              <a:lumOff val="0"/>
              <a:alphaOff val="0"/>
            </a:schemeClr>
          </a:lnRef>
          <a:fillRef idx="1">
            <a:scrgbClr r="0" g="0" b="0"/>
          </a:fillRef>
          <a:effectRef idx="0">
            <a:schemeClr val="accent2">
              <a:tint val="4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19066483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6275040" cy="1143000"/>
          </a:xfrm>
        </p:spPr>
        <p:txBody>
          <a:bodyPr>
            <a:normAutofit/>
          </a:bodyPr>
          <a:lstStyle/>
          <a:p>
            <a:pPr lvl="0"/>
            <a:r>
              <a:rPr lang="en-GB" sz="4900" dirty="0">
                <a:solidFill>
                  <a:schemeClr val="accent2"/>
                </a:solidFill>
              </a:rPr>
              <a:t>Improved </a:t>
            </a:r>
            <a:r>
              <a:rPr lang="en-GB" sz="4900" dirty="0" smtClean="0">
                <a:solidFill>
                  <a:schemeClr val="accent2"/>
                </a:solidFill>
              </a:rPr>
              <a:t>productivity</a:t>
            </a:r>
            <a:endParaRPr lang="en-GB" dirty="0"/>
          </a:p>
        </p:txBody>
      </p:sp>
      <p:sp>
        <p:nvSpPr>
          <p:cNvPr id="3" name="Content Placeholder 2"/>
          <p:cNvSpPr>
            <a:spLocks noGrp="1"/>
          </p:cNvSpPr>
          <p:nvPr>
            <p:ph idx="1"/>
          </p:nvPr>
        </p:nvSpPr>
        <p:spPr>
          <a:xfrm>
            <a:off x="378223" y="1556792"/>
            <a:ext cx="8229600" cy="4709120"/>
          </a:xfrm>
        </p:spPr>
        <p:txBody>
          <a:bodyPr>
            <a:normAutofit fontScale="70000" lnSpcReduction="20000"/>
          </a:bodyPr>
          <a:lstStyle/>
          <a:p>
            <a:r>
              <a:rPr lang="en-GB" sz="3600" dirty="0" smtClean="0"/>
              <a:t>Amount of output per unit of input – 2 key areas identified</a:t>
            </a:r>
          </a:p>
          <a:p>
            <a:endParaRPr lang="en-GB" sz="3600" dirty="0" smtClean="0"/>
          </a:p>
          <a:p>
            <a:r>
              <a:rPr lang="en-GB" sz="3600" dirty="0" smtClean="0"/>
              <a:t>Get </a:t>
            </a:r>
            <a:r>
              <a:rPr lang="en-GB" sz="3600" b="1" dirty="0" smtClean="0"/>
              <a:t>practitioners</a:t>
            </a:r>
            <a:r>
              <a:rPr lang="en-GB" sz="3600" dirty="0" smtClean="0"/>
              <a:t> to do more within existing resources. Examples might include : </a:t>
            </a:r>
          </a:p>
          <a:p>
            <a:pPr lvl="1"/>
            <a:r>
              <a:rPr lang="en-GB" sz="3300" dirty="0" smtClean="0"/>
              <a:t>having more flexible working </a:t>
            </a:r>
            <a:r>
              <a:rPr lang="en-GB" sz="3300" dirty="0"/>
              <a:t>and remote/home working </a:t>
            </a:r>
            <a:endParaRPr lang="en-GB" sz="3300" dirty="0" smtClean="0"/>
          </a:p>
          <a:p>
            <a:pPr lvl="1"/>
            <a:r>
              <a:rPr lang="en-GB" sz="3300" dirty="0" smtClean="0"/>
              <a:t>increasing caseloads</a:t>
            </a:r>
          </a:p>
          <a:p>
            <a:pPr lvl="1"/>
            <a:r>
              <a:rPr lang="en-GB" sz="3300" dirty="0" smtClean="0"/>
              <a:t>improved use of IT reduced sickness absence etc. </a:t>
            </a:r>
          </a:p>
          <a:p>
            <a:pPr lvl="2"/>
            <a:endParaRPr lang="en-GB" dirty="0" smtClean="0"/>
          </a:p>
          <a:p>
            <a:r>
              <a:rPr lang="en-GB" sz="3600" dirty="0" smtClean="0"/>
              <a:t>Simplifying existing </a:t>
            </a:r>
            <a:r>
              <a:rPr lang="en-GB" sz="3600" b="1" dirty="0" smtClean="0"/>
              <a:t>processes</a:t>
            </a:r>
            <a:r>
              <a:rPr lang="en-GB" sz="3600" dirty="0" smtClean="0"/>
              <a:t> for dealing with troubled families through business process re-engineering.              </a:t>
            </a:r>
            <a:r>
              <a:rPr lang="en-GB" sz="3600" i="1" dirty="0" smtClean="0"/>
              <a:t>The research showed that 53% of key workers identified this as one of the top three barriers to improving productivity. </a:t>
            </a:r>
          </a:p>
          <a:p>
            <a:pPr marL="0" indent="0">
              <a:buNone/>
            </a:pPr>
            <a:r>
              <a:rPr lang="en-GB" dirty="0" smtClean="0"/>
              <a:t> </a:t>
            </a:r>
          </a:p>
        </p:txBody>
      </p:sp>
      <p:sp>
        <p:nvSpPr>
          <p:cNvPr id="4" name="Rounded Rectangle 3"/>
          <p:cNvSpPr/>
          <p:nvPr/>
        </p:nvSpPr>
        <p:spPr>
          <a:xfrm>
            <a:off x="6588224" y="188640"/>
            <a:ext cx="2016224" cy="1296144"/>
          </a:xfrm>
          <a:prstGeom prst="roundRect">
            <a:avLst>
              <a:gd name="adj" fmla="val 10000"/>
            </a:avLst>
          </a:prstGeom>
          <a:blipFill rotWithShape="0">
            <a:blip r:embed="rId2" cstate="print"/>
            <a:stretch>
              <a:fillRect/>
            </a:stretch>
          </a:blipFill>
        </p:spPr>
        <p:style>
          <a:lnRef idx="2">
            <a:schemeClr val="accent2">
              <a:shade val="80000"/>
              <a:hueOff val="0"/>
              <a:satOff val="0"/>
              <a:lumOff val="0"/>
              <a:alphaOff val="0"/>
            </a:schemeClr>
          </a:lnRef>
          <a:fillRef idx="1">
            <a:scrgbClr r="0" g="0" b="0"/>
          </a:fillRef>
          <a:effectRef idx="0">
            <a:schemeClr val="accent2">
              <a:tint val="40000"/>
              <a:hueOff val="0"/>
              <a:satOff val="0"/>
              <a:lumOff val="0"/>
              <a:alphaOff val="0"/>
            </a:schemeClr>
          </a:effectRef>
          <a:fontRef idx="minor">
            <a:schemeClr val="lt1">
              <a:hueOff val="0"/>
              <a:satOff val="0"/>
              <a:lumOff val="0"/>
              <a:alphaOff val="0"/>
            </a:schemeClr>
          </a:fontRef>
        </p:style>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
            </a:r>
            <a:br>
              <a:rPr lang="en-GB" dirty="0" smtClean="0"/>
            </a:br>
            <a:r>
              <a:rPr lang="en-GB" dirty="0"/>
              <a:t/>
            </a:r>
            <a:br>
              <a:rPr lang="en-GB" dirty="0"/>
            </a:br>
            <a:r>
              <a:rPr lang="en-GB" dirty="0" smtClean="0"/>
              <a:t/>
            </a:r>
            <a:br>
              <a:rPr lang="en-GB" dirty="0" smtClean="0"/>
            </a:br>
            <a:endParaRPr lang="en-GB" dirty="0"/>
          </a:p>
        </p:txBody>
      </p:sp>
      <p:sp>
        <p:nvSpPr>
          <p:cNvPr id="3" name="Content Placeholder 2"/>
          <p:cNvSpPr>
            <a:spLocks noGrp="1"/>
          </p:cNvSpPr>
          <p:nvPr>
            <p:ph idx="1"/>
          </p:nvPr>
        </p:nvSpPr>
        <p:spPr>
          <a:xfrm>
            <a:off x="467544" y="1487415"/>
            <a:ext cx="8229600" cy="4605881"/>
          </a:xfrm>
        </p:spPr>
        <p:txBody>
          <a:bodyPr>
            <a:normAutofit/>
          </a:bodyPr>
          <a:lstStyle/>
          <a:p>
            <a:pPr lvl="0"/>
            <a:r>
              <a:rPr lang="en-GB" sz="2400" dirty="0" smtClean="0"/>
              <a:t>Found growing individual and systemic emphasis on Value for Money </a:t>
            </a:r>
          </a:p>
          <a:p>
            <a:pPr lvl="0"/>
            <a:r>
              <a:rPr lang="en-GB" sz="2400" dirty="0"/>
              <a:t>C</a:t>
            </a:r>
            <a:r>
              <a:rPr lang="en-GB" sz="2400" dirty="0" smtClean="0"/>
              <a:t>an be achieved in a number of ways, e.g.. </a:t>
            </a:r>
            <a:r>
              <a:rPr lang="en-GB" sz="2400" i="1" dirty="0" smtClean="0"/>
              <a:t>implementing effective models, reducing fixed costs, improving commissioning arrangements </a:t>
            </a:r>
          </a:p>
          <a:p>
            <a:pPr lvl="0"/>
            <a:r>
              <a:rPr lang="en-GB" sz="2400" dirty="0" smtClean="0"/>
              <a:t> Most of </a:t>
            </a:r>
            <a:r>
              <a:rPr lang="en-GB" sz="2400" i="1" dirty="0" smtClean="0"/>
              <a:t>hallmarks for effective practice were in evidence</a:t>
            </a:r>
            <a:r>
              <a:rPr lang="en-GB" sz="2400" dirty="0" smtClean="0"/>
              <a:t> but need further work to fully develop and implement effectively</a:t>
            </a:r>
          </a:p>
          <a:p>
            <a:pPr lvl="0"/>
            <a:r>
              <a:rPr lang="en-GB" sz="2400" dirty="0" smtClean="0"/>
              <a:t>For example there were high levels of staff buy-in to co-location of teams</a:t>
            </a:r>
            <a:r>
              <a:rPr lang="en-GB" sz="2400" dirty="0"/>
              <a:t> </a:t>
            </a:r>
            <a:r>
              <a:rPr lang="en-GB" sz="2400" dirty="0" smtClean="0"/>
              <a:t>from different services – fixed cost savings</a:t>
            </a:r>
          </a:p>
          <a:p>
            <a:r>
              <a:rPr lang="en-GB" sz="2400" dirty="0" smtClean="0"/>
              <a:t>But low </a:t>
            </a:r>
            <a:r>
              <a:rPr lang="en-GB" sz="2400" dirty="0"/>
              <a:t>levels of </a:t>
            </a:r>
            <a:r>
              <a:rPr lang="en-GB" sz="2400" dirty="0" smtClean="0"/>
              <a:t>appreciation of </a:t>
            </a:r>
            <a:r>
              <a:rPr lang="en-GB" sz="2400" dirty="0"/>
              <a:t>the importance of </a:t>
            </a:r>
            <a:r>
              <a:rPr lang="en-GB" sz="2400" dirty="0" smtClean="0"/>
              <a:t>applying evidence </a:t>
            </a:r>
            <a:r>
              <a:rPr lang="en-GB" sz="2400" dirty="0"/>
              <a:t>based models</a:t>
            </a:r>
            <a:r>
              <a:rPr lang="en-GB" sz="2400" dirty="0" smtClean="0"/>
              <a:t>.</a:t>
            </a:r>
          </a:p>
        </p:txBody>
      </p:sp>
      <p:sp>
        <p:nvSpPr>
          <p:cNvPr id="4" name="Rectangle 3"/>
          <p:cNvSpPr/>
          <p:nvPr/>
        </p:nvSpPr>
        <p:spPr>
          <a:xfrm>
            <a:off x="683568" y="188640"/>
            <a:ext cx="5616624" cy="1200329"/>
          </a:xfrm>
          <a:prstGeom prst="rect">
            <a:avLst/>
          </a:prstGeom>
        </p:spPr>
        <p:txBody>
          <a:bodyPr wrap="square">
            <a:spAutoFit/>
          </a:bodyPr>
          <a:lstStyle/>
          <a:p>
            <a:pPr lvl="0" algn="ctr"/>
            <a:r>
              <a:rPr lang="en-GB" sz="3600" dirty="0">
                <a:solidFill>
                  <a:schemeClr val="accent2"/>
                </a:solidFill>
                <a:latin typeface="+mj-lt"/>
                <a:ea typeface="+mj-ea"/>
                <a:cs typeface="+mj-cs"/>
              </a:rPr>
              <a:t>Enhanced  </a:t>
            </a:r>
            <a:r>
              <a:rPr lang="en-GB" sz="3600" dirty="0" smtClean="0">
                <a:solidFill>
                  <a:schemeClr val="accent2"/>
                </a:solidFill>
                <a:latin typeface="+mj-lt"/>
                <a:ea typeface="+mj-ea"/>
                <a:cs typeface="+mj-cs"/>
              </a:rPr>
              <a:t>economy</a:t>
            </a:r>
            <a:r>
              <a:rPr lang="en-GB" sz="3600" dirty="0">
                <a:solidFill>
                  <a:schemeClr val="accent2"/>
                </a:solidFill>
                <a:latin typeface="+mj-lt"/>
                <a:ea typeface="+mj-ea"/>
                <a:cs typeface="+mj-cs"/>
              </a:rPr>
              <a:t>, </a:t>
            </a:r>
            <a:r>
              <a:rPr lang="en-GB" sz="3600" dirty="0" smtClean="0">
                <a:solidFill>
                  <a:schemeClr val="accent2"/>
                </a:solidFill>
                <a:latin typeface="+mj-lt"/>
                <a:ea typeface="+mj-ea"/>
                <a:cs typeface="+mj-cs"/>
              </a:rPr>
              <a:t>efficiency  </a:t>
            </a:r>
            <a:r>
              <a:rPr lang="en-GB" sz="3600" dirty="0">
                <a:solidFill>
                  <a:schemeClr val="accent2"/>
                </a:solidFill>
                <a:latin typeface="+mj-lt"/>
                <a:ea typeface="+mj-ea"/>
                <a:cs typeface="+mj-cs"/>
              </a:rPr>
              <a:t>and effectiveness</a:t>
            </a:r>
          </a:p>
        </p:txBody>
      </p:sp>
      <p:sp>
        <p:nvSpPr>
          <p:cNvPr id="5" name="Rounded Rectangle 4"/>
          <p:cNvSpPr/>
          <p:nvPr/>
        </p:nvSpPr>
        <p:spPr>
          <a:xfrm>
            <a:off x="6660232" y="404664"/>
            <a:ext cx="1512168" cy="1080120"/>
          </a:xfrm>
          <a:prstGeom prst="roundRect">
            <a:avLst>
              <a:gd name="adj" fmla="val 10000"/>
            </a:avLst>
          </a:prstGeom>
          <a:blipFill rotWithShape="0">
            <a:blip r:embed="rId2" cstate="print"/>
            <a:stretch>
              <a:fillRect/>
            </a:stretch>
          </a:blipFill>
        </p:spPr>
        <p:style>
          <a:lnRef idx="2">
            <a:schemeClr val="accent2">
              <a:shade val="80000"/>
              <a:hueOff val="0"/>
              <a:satOff val="0"/>
              <a:lumOff val="0"/>
              <a:alphaOff val="0"/>
            </a:schemeClr>
          </a:lnRef>
          <a:fillRef idx="1">
            <a:scrgbClr r="0" g="0" b="0"/>
          </a:fillRef>
          <a:effectRef idx="0">
            <a:schemeClr val="accent2">
              <a:tint val="4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8269343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626968" cy="1143000"/>
          </a:xfrm>
        </p:spPr>
        <p:txBody>
          <a:bodyPr>
            <a:normAutofit fontScale="90000"/>
          </a:bodyPr>
          <a:lstStyle/>
          <a:p>
            <a:r>
              <a:rPr lang="en-GB" b="1" dirty="0" smtClean="0"/>
              <a:t/>
            </a:r>
            <a:br>
              <a:rPr lang="en-GB" b="1" dirty="0" smtClean="0"/>
            </a:br>
            <a:r>
              <a:rPr lang="en-GB" sz="4900" dirty="0">
                <a:solidFill>
                  <a:schemeClr val="accent2"/>
                </a:solidFill>
              </a:rPr>
              <a:t>Early </a:t>
            </a:r>
            <a:r>
              <a:rPr lang="en-GB" sz="4900" dirty="0" smtClean="0">
                <a:solidFill>
                  <a:schemeClr val="accent2"/>
                </a:solidFill>
              </a:rPr>
              <a:t>Intervention and Prevention  </a:t>
            </a:r>
            <a:r>
              <a:rPr lang="en-GB" sz="4900" dirty="0">
                <a:solidFill>
                  <a:schemeClr val="accent2"/>
                </a:solidFill>
              </a:rPr>
              <a:t/>
            </a:r>
            <a:br>
              <a:rPr lang="en-GB" sz="4900" dirty="0">
                <a:solidFill>
                  <a:schemeClr val="accent2"/>
                </a:solidFill>
              </a:rPr>
            </a:br>
            <a:endParaRPr lang="en-GB" sz="4900" dirty="0">
              <a:solidFill>
                <a:schemeClr val="accent2"/>
              </a:solidFill>
            </a:endParaRPr>
          </a:p>
        </p:txBody>
      </p:sp>
      <p:sp>
        <p:nvSpPr>
          <p:cNvPr id="3" name="Content Placeholder 2"/>
          <p:cNvSpPr>
            <a:spLocks noGrp="1"/>
          </p:cNvSpPr>
          <p:nvPr>
            <p:ph idx="1"/>
          </p:nvPr>
        </p:nvSpPr>
        <p:spPr>
          <a:xfrm>
            <a:off x="395536" y="1556792"/>
            <a:ext cx="8229600" cy="4525963"/>
          </a:xfrm>
        </p:spPr>
        <p:txBody>
          <a:bodyPr>
            <a:normAutofit fontScale="85000" lnSpcReduction="20000"/>
          </a:bodyPr>
          <a:lstStyle/>
          <a:p>
            <a:endParaRPr lang="en-GB" dirty="0" smtClean="0"/>
          </a:p>
          <a:p>
            <a:r>
              <a:rPr lang="en-GB" dirty="0" smtClean="0"/>
              <a:t>Growing recognition that early intervention more effective than crisis intervention</a:t>
            </a:r>
          </a:p>
          <a:p>
            <a:pPr marL="0" indent="0">
              <a:buNone/>
            </a:pPr>
            <a:r>
              <a:rPr lang="en-GB" dirty="0" smtClean="0"/>
              <a:t> </a:t>
            </a:r>
          </a:p>
          <a:p>
            <a:r>
              <a:rPr lang="en-GB" dirty="0" smtClean="0"/>
              <a:t>The  research highlighted staff frustration  that intervention, both in individual cases and conceptually (as a priority within the systemic or collective response) was not sufficiently early</a:t>
            </a:r>
          </a:p>
          <a:p>
            <a:pPr marL="0" indent="0">
              <a:buNone/>
            </a:pPr>
            <a:r>
              <a:rPr lang="en-GB" dirty="0" smtClean="0"/>
              <a:t> </a:t>
            </a:r>
          </a:p>
          <a:p>
            <a:pPr lvl="1">
              <a:buNone/>
            </a:pPr>
            <a:r>
              <a:rPr lang="en-GB" sz="2000" dirty="0" smtClean="0">
                <a:solidFill>
                  <a:schemeClr val="accent2"/>
                </a:solidFill>
              </a:rPr>
              <a:t>   </a:t>
            </a:r>
            <a:r>
              <a:rPr lang="en-GB" sz="2000" dirty="0" smtClean="0"/>
              <a:t>“</a:t>
            </a:r>
            <a:r>
              <a:rPr lang="en-GB" sz="2400" i="1" dirty="0"/>
              <a:t>For too many families the intervention is not timely. Things have got to near crisis point before we get involved, and then everything is harder and more entrenched” </a:t>
            </a:r>
            <a:endParaRPr lang="en-GB" i="1" dirty="0"/>
          </a:p>
        </p:txBody>
      </p:sp>
      <p:sp>
        <p:nvSpPr>
          <p:cNvPr id="4" name="Rounded Rectangle 3"/>
          <p:cNvSpPr/>
          <p:nvPr/>
        </p:nvSpPr>
        <p:spPr>
          <a:xfrm>
            <a:off x="6300192" y="260648"/>
            <a:ext cx="1872208" cy="1152128"/>
          </a:xfrm>
          <a:prstGeom prst="roundRect">
            <a:avLst>
              <a:gd name="adj" fmla="val 10000"/>
            </a:avLst>
          </a:prstGeom>
          <a:blipFill rotWithShape="0">
            <a:blip r:embed="rId2" cstate="print"/>
            <a:stretch>
              <a:fillRect/>
            </a:stretch>
          </a:blipFill>
        </p:spPr>
        <p:style>
          <a:lnRef idx="2">
            <a:schemeClr val="accent2">
              <a:shade val="80000"/>
              <a:hueOff val="0"/>
              <a:satOff val="0"/>
              <a:lumOff val="0"/>
              <a:alphaOff val="0"/>
            </a:schemeClr>
          </a:lnRef>
          <a:fillRef idx="1">
            <a:scrgbClr r="0" g="0" b="0"/>
          </a:fillRef>
          <a:effectRef idx="0">
            <a:schemeClr val="accent2">
              <a:tint val="4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35304436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6275040" cy="1296144"/>
          </a:xfrm>
        </p:spPr>
        <p:txBody>
          <a:bodyPr>
            <a:normAutofit fontScale="90000"/>
          </a:bodyPr>
          <a:lstStyle/>
          <a:p>
            <a:pPr lvl="0"/>
            <a:r>
              <a:rPr lang="en-GB" sz="3600" b="1" dirty="0" smtClean="0"/>
              <a:t/>
            </a:r>
            <a:br>
              <a:rPr lang="en-GB" sz="3600" b="1" dirty="0" smtClean="0"/>
            </a:br>
            <a:r>
              <a:rPr lang="en-GB" sz="4000" dirty="0" smtClean="0">
                <a:solidFill>
                  <a:schemeClr val="accent2"/>
                </a:solidFill>
              </a:rPr>
              <a:t>Co-production, co-charging and </a:t>
            </a:r>
            <a:r>
              <a:rPr lang="en-GB" sz="4000" dirty="0">
                <a:solidFill>
                  <a:schemeClr val="accent2"/>
                </a:solidFill>
              </a:rPr>
              <a:t>self regulation</a:t>
            </a:r>
            <a:br>
              <a:rPr lang="en-GB" sz="4000" dirty="0">
                <a:solidFill>
                  <a:schemeClr val="accent2"/>
                </a:solidFill>
              </a:rPr>
            </a:br>
            <a:endParaRPr lang="en-GB" sz="4000" dirty="0">
              <a:solidFill>
                <a:schemeClr val="accent2"/>
              </a:solidFill>
            </a:endParaRPr>
          </a:p>
        </p:txBody>
      </p:sp>
      <p:sp>
        <p:nvSpPr>
          <p:cNvPr id="3" name="Content Placeholder 2"/>
          <p:cNvSpPr>
            <a:spLocks noGrp="1"/>
          </p:cNvSpPr>
          <p:nvPr>
            <p:ph idx="1"/>
          </p:nvPr>
        </p:nvSpPr>
        <p:spPr>
          <a:xfrm>
            <a:off x="457200" y="1844824"/>
            <a:ext cx="8229600" cy="4281339"/>
          </a:xfrm>
        </p:spPr>
        <p:txBody>
          <a:bodyPr>
            <a:normAutofit lnSpcReduction="10000"/>
          </a:bodyPr>
          <a:lstStyle/>
          <a:p>
            <a:r>
              <a:rPr lang="en-GB" sz="2400" dirty="0" smtClean="0"/>
              <a:t>The literature suggested that effective user and community involvement may helps to improve outputs, service quality and client outcomes and reduces the costs for local government (Barker, 2010). </a:t>
            </a:r>
          </a:p>
          <a:p>
            <a:endParaRPr lang="en-GB" sz="800" dirty="0" smtClean="0"/>
          </a:p>
          <a:p>
            <a:r>
              <a:rPr lang="en-GB" sz="2400" dirty="0" smtClean="0"/>
              <a:t>The research found strong support for co-production and self regulation, especially from 3</a:t>
            </a:r>
            <a:r>
              <a:rPr lang="en-GB" sz="2400" baseline="30000" dirty="0" smtClean="0"/>
              <a:t>rd</a:t>
            </a:r>
            <a:r>
              <a:rPr lang="en-GB" sz="2400" dirty="0" smtClean="0"/>
              <a:t> Sector</a:t>
            </a:r>
          </a:p>
          <a:p>
            <a:endParaRPr lang="en-GB" sz="800" dirty="0" smtClean="0"/>
          </a:p>
          <a:p>
            <a:r>
              <a:rPr lang="en-GB" sz="2400" dirty="0" smtClean="0"/>
              <a:t>Research </a:t>
            </a:r>
            <a:r>
              <a:rPr lang="en-GB" sz="2400" dirty="0"/>
              <a:t>demonstrated that user involvement was a key facilitator for success</a:t>
            </a:r>
            <a:r>
              <a:rPr lang="en-GB" sz="2400" dirty="0" smtClean="0"/>
              <a:t>.</a:t>
            </a:r>
          </a:p>
          <a:p>
            <a:endParaRPr lang="en-GB" sz="800" dirty="0" smtClean="0"/>
          </a:p>
          <a:p>
            <a:r>
              <a:rPr lang="en-GB" sz="2400" dirty="0" smtClean="0"/>
              <a:t>But limited support from key workers for co-charging as a means of improving client engagement</a:t>
            </a:r>
          </a:p>
          <a:p>
            <a:endParaRPr lang="en-GB" sz="2400" dirty="0" smtClean="0"/>
          </a:p>
          <a:p>
            <a:pPr marL="0" indent="0">
              <a:buNone/>
            </a:pPr>
            <a:endParaRPr lang="en-GB" dirty="0" smtClean="0"/>
          </a:p>
          <a:p>
            <a:endParaRPr lang="en-GB" dirty="0" smtClean="0"/>
          </a:p>
          <a:p>
            <a:endParaRPr lang="en-GB" dirty="0" smtClean="0"/>
          </a:p>
          <a:p>
            <a:endParaRPr lang="en-GB" dirty="0"/>
          </a:p>
        </p:txBody>
      </p:sp>
      <p:sp>
        <p:nvSpPr>
          <p:cNvPr id="4" name="Rounded Rectangle 3"/>
          <p:cNvSpPr/>
          <p:nvPr/>
        </p:nvSpPr>
        <p:spPr>
          <a:xfrm>
            <a:off x="7020272" y="260648"/>
            <a:ext cx="1656184" cy="1152128"/>
          </a:xfrm>
          <a:prstGeom prst="roundRect">
            <a:avLst>
              <a:gd name="adj" fmla="val 10000"/>
            </a:avLst>
          </a:prstGeom>
          <a:blipFill rotWithShape="0">
            <a:blip r:embed="rId2" cstate="print"/>
            <a:stretch>
              <a:fillRect/>
            </a:stretch>
          </a:blipFill>
        </p:spPr>
        <p:style>
          <a:lnRef idx="2">
            <a:schemeClr val="accent2">
              <a:shade val="80000"/>
              <a:hueOff val="0"/>
              <a:satOff val="0"/>
              <a:lumOff val="0"/>
              <a:alphaOff val="0"/>
            </a:schemeClr>
          </a:lnRef>
          <a:fillRef idx="1">
            <a:scrgbClr r="0" g="0" b="0"/>
          </a:fillRef>
          <a:effectRef idx="0">
            <a:schemeClr val="accent2">
              <a:tint val="40000"/>
              <a:hueOff val="0"/>
              <a:satOff val="0"/>
              <a:lumOff val="0"/>
              <a:alphaOff val="0"/>
            </a:schemeClr>
          </a:effectRef>
          <a:fontRef idx="minor">
            <a:schemeClr val="lt1">
              <a:hueOff val="0"/>
              <a:satOff val="0"/>
              <a:lumOff val="0"/>
              <a:alphaOff val="0"/>
            </a:schemeClr>
          </a:fontRef>
        </p:style>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194920" cy="1143000"/>
          </a:xfrm>
        </p:spPr>
        <p:txBody>
          <a:bodyPr>
            <a:normAutofit fontScale="90000"/>
          </a:bodyPr>
          <a:lstStyle/>
          <a:p>
            <a:r>
              <a:rPr lang="en-GB" dirty="0" smtClean="0"/>
              <a:t/>
            </a:r>
            <a:br>
              <a:rPr lang="en-GB" dirty="0" smtClean="0"/>
            </a:br>
            <a:r>
              <a:rPr lang="en-GB" dirty="0">
                <a:solidFill>
                  <a:schemeClr val="accent2"/>
                </a:solidFill>
              </a:rPr>
              <a:t>Service Innovation</a:t>
            </a:r>
            <a:r>
              <a:rPr lang="en-GB" sz="4000" dirty="0">
                <a:solidFill>
                  <a:schemeClr val="accent2"/>
                </a:solidFill>
              </a:rPr>
              <a:t/>
            </a:r>
            <a:br>
              <a:rPr lang="en-GB" sz="4000" dirty="0">
                <a:solidFill>
                  <a:schemeClr val="accent2"/>
                </a:solidFill>
              </a:rPr>
            </a:br>
            <a:r>
              <a:rPr lang="en-GB" dirty="0" smtClean="0"/>
              <a:t>  </a:t>
            </a:r>
            <a:endParaRPr lang="en-GB" dirty="0"/>
          </a:p>
        </p:txBody>
      </p:sp>
      <p:sp>
        <p:nvSpPr>
          <p:cNvPr id="3" name="Content Placeholder 2"/>
          <p:cNvSpPr>
            <a:spLocks noGrp="1"/>
          </p:cNvSpPr>
          <p:nvPr>
            <p:ph idx="1"/>
          </p:nvPr>
        </p:nvSpPr>
        <p:spPr/>
        <p:txBody>
          <a:bodyPr>
            <a:normAutofit fontScale="70000" lnSpcReduction="20000"/>
          </a:bodyPr>
          <a:lstStyle/>
          <a:p>
            <a:r>
              <a:rPr lang="en-GB" sz="2800" dirty="0" smtClean="0"/>
              <a:t>Increasing emphasis on innovation in public services </a:t>
            </a:r>
            <a:r>
              <a:rPr lang="en-GB" sz="2800" dirty="0" err="1" smtClean="0"/>
              <a:t>e.g</a:t>
            </a:r>
            <a:r>
              <a:rPr lang="en-GB" sz="2800" dirty="0" smtClean="0"/>
              <a:t> QIPP programme in the NHS (Quality Innovation Productivity and Prevention)</a:t>
            </a:r>
          </a:p>
          <a:p>
            <a:pPr marL="0" indent="0">
              <a:buNone/>
            </a:pPr>
            <a:r>
              <a:rPr lang="en-GB" dirty="0" smtClean="0"/>
              <a:t>  </a:t>
            </a:r>
          </a:p>
          <a:p>
            <a:pPr marL="0" indent="0">
              <a:buNone/>
            </a:pPr>
            <a:r>
              <a:rPr lang="en-GB" sz="2800" dirty="0" smtClean="0"/>
              <a:t>Within the context of family intervention, encouraging innovation could include some of the following actions</a:t>
            </a:r>
          </a:p>
          <a:p>
            <a:pPr marL="0" indent="0">
              <a:buNone/>
            </a:pPr>
            <a:endParaRPr lang="en-GB" sz="2000" dirty="0" smtClean="0"/>
          </a:p>
          <a:p>
            <a:pPr lvl="1"/>
            <a:r>
              <a:rPr lang="en-GB" sz="2400" dirty="0" smtClean="0"/>
              <a:t>Increased empowerment of front line staff to make decisions about service delivery ( </a:t>
            </a:r>
            <a:r>
              <a:rPr lang="en-GB" sz="2400" i="1" dirty="0" smtClean="0"/>
              <a:t>strong support from research</a:t>
            </a:r>
            <a:r>
              <a:rPr lang="en-GB" sz="2400" dirty="0" smtClean="0"/>
              <a:t>)</a:t>
            </a:r>
          </a:p>
          <a:p>
            <a:pPr lvl="1"/>
            <a:r>
              <a:rPr lang="en-GB" sz="2400" dirty="0" smtClean="0"/>
              <a:t>Use of innovation approaches such as brainstorming, action learning sets, RBA approaches, enhanced service user involvement.</a:t>
            </a:r>
          </a:p>
          <a:p>
            <a:pPr lvl="1"/>
            <a:r>
              <a:rPr lang="en-GB" sz="2400" dirty="0" smtClean="0"/>
              <a:t>Use of social impact bonds to engage private sector approaches, skills and attitudes to support the delivery of improved services.</a:t>
            </a:r>
          </a:p>
          <a:p>
            <a:pPr lvl="1"/>
            <a:endParaRPr lang="en-GB" sz="2600" dirty="0" smtClean="0"/>
          </a:p>
          <a:p>
            <a:pPr marL="457200" lvl="1" indent="0">
              <a:buNone/>
            </a:pPr>
            <a:r>
              <a:rPr lang="en-GB" sz="2600" i="1" dirty="0" smtClean="0"/>
              <a:t>“Public services are often poor at innovation from within and poor at learning from outside…innovation is an integral part of being strategic recognising that all strategies need to create new knowledge as well as using existing knowledge” (</a:t>
            </a:r>
            <a:r>
              <a:rPr lang="en-GB" sz="2600" i="1" dirty="0" err="1" smtClean="0"/>
              <a:t>Mulgan</a:t>
            </a:r>
            <a:r>
              <a:rPr lang="en-GB" sz="2600" i="1" dirty="0" smtClean="0"/>
              <a:t> 2009 p 170)</a:t>
            </a:r>
            <a:endParaRPr lang="en-GB" sz="2600" dirty="0"/>
          </a:p>
          <a:p>
            <a:pPr lvl="1"/>
            <a:endParaRPr lang="en-GB" sz="2400" dirty="0" smtClean="0"/>
          </a:p>
          <a:p>
            <a:pPr marL="457200" lvl="1" indent="0">
              <a:buNone/>
            </a:pPr>
            <a:endParaRPr lang="en-GB" sz="2600" dirty="0" smtClean="0"/>
          </a:p>
        </p:txBody>
      </p:sp>
      <p:sp>
        <p:nvSpPr>
          <p:cNvPr id="4" name="Rounded Rectangle 3"/>
          <p:cNvSpPr/>
          <p:nvPr/>
        </p:nvSpPr>
        <p:spPr>
          <a:xfrm>
            <a:off x="6228184" y="260648"/>
            <a:ext cx="1728192" cy="1080120"/>
          </a:xfrm>
          <a:prstGeom prst="roundRect">
            <a:avLst>
              <a:gd name="adj" fmla="val 10000"/>
            </a:avLst>
          </a:prstGeom>
          <a:blipFill rotWithShape="0">
            <a:blip r:embed="rId2" cstate="print"/>
            <a:stretch>
              <a:fillRect/>
            </a:stretch>
          </a:blipFill>
        </p:spPr>
        <p:style>
          <a:lnRef idx="2">
            <a:schemeClr val="accent2">
              <a:shade val="80000"/>
              <a:hueOff val="0"/>
              <a:satOff val="0"/>
              <a:lumOff val="0"/>
              <a:alphaOff val="0"/>
            </a:schemeClr>
          </a:lnRef>
          <a:fillRef idx="1">
            <a:scrgbClr r="0" g="0" b="0"/>
          </a:fillRef>
          <a:effectRef idx="0">
            <a:schemeClr val="accent2">
              <a:tint val="4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19157460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26170"/>
          </a:xfrm>
        </p:spPr>
        <p:txBody>
          <a:bodyPr>
            <a:noAutofit/>
          </a:bodyPr>
          <a:lstStyle/>
          <a:p>
            <a:r>
              <a:rPr lang="en-GB" sz="4000" dirty="0" smtClean="0">
                <a:solidFill>
                  <a:schemeClr val="accent2"/>
                </a:solidFill>
              </a:rPr>
              <a:t>Managerial implications </a:t>
            </a:r>
            <a:r>
              <a:rPr lang="en-GB" sz="4000" dirty="0">
                <a:solidFill>
                  <a:schemeClr val="accent2"/>
                </a:solidFill>
              </a:rPr>
              <a:t>of </a:t>
            </a:r>
            <a:r>
              <a:rPr lang="en-GB" sz="4000" dirty="0" smtClean="0">
                <a:solidFill>
                  <a:schemeClr val="accent2"/>
                </a:solidFill>
              </a:rPr>
              <a:t>options</a:t>
            </a:r>
            <a:br>
              <a:rPr lang="en-GB" sz="4000" dirty="0" smtClean="0">
                <a:solidFill>
                  <a:schemeClr val="accent2"/>
                </a:solidFill>
              </a:rPr>
            </a:br>
            <a:r>
              <a:rPr lang="en-GB" sz="4000" i="1" dirty="0" smtClean="0">
                <a:solidFill>
                  <a:schemeClr val="accent2"/>
                </a:solidFill>
              </a:rPr>
              <a:t>Issues and </a:t>
            </a:r>
            <a:r>
              <a:rPr lang="en-GB" sz="3600" i="1" dirty="0" smtClean="0">
                <a:solidFill>
                  <a:schemeClr val="accent2"/>
                </a:solidFill>
              </a:rPr>
              <a:t>Barriers (1)</a:t>
            </a:r>
            <a:endParaRPr lang="en-GB" sz="4000" i="1" dirty="0">
              <a:solidFill>
                <a:schemeClr val="accent2"/>
              </a:solidFill>
            </a:endParaRPr>
          </a:p>
        </p:txBody>
      </p:sp>
      <p:sp>
        <p:nvSpPr>
          <p:cNvPr id="7" name="Rectangle 2"/>
          <p:cNvSpPr>
            <a:spLocks noChangeArrowheads="1"/>
          </p:cNvSpPr>
          <p:nvPr/>
        </p:nvSpPr>
        <p:spPr bwMode="auto">
          <a:xfrm>
            <a:off x="3787775" y="-8334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8" name="Table 7"/>
          <p:cNvGraphicFramePr>
            <a:graphicFrameLocks noGrp="1"/>
          </p:cNvGraphicFramePr>
          <p:nvPr>
            <p:extLst>
              <p:ext uri="{D42A27DB-BD31-4B8C-83A1-F6EECF244321}">
                <p14:modId xmlns:p14="http://schemas.microsoft.com/office/powerpoint/2010/main" val="1592662220"/>
              </p:ext>
            </p:extLst>
          </p:nvPr>
        </p:nvGraphicFramePr>
        <p:xfrm>
          <a:off x="827584" y="2330822"/>
          <a:ext cx="7920880" cy="4554562"/>
        </p:xfrm>
        <a:graphic>
          <a:graphicData uri="http://schemas.openxmlformats.org/drawingml/2006/table">
            <a:tbl>
              <a:tblPr firstRow="1" firstCol="1" bandRow="1">
                <a:tableStyleId>{5C22544A-7EE6-4342-B048-85BDC9FD1C3A}</a:tableStyleId>
              </a:tblPr>
              <a:tblGrid>
                <a:gridCol w="2232248"/>
                <a:gridCol w="5688632"/>
              </a:tblGrid>
              <a:tr h="453478">
                <a:tc>
                  <a:txBody>
                    <a:bodyPr/>
                    <a:lstStyle/>
                    <a:p>
                      <a:pPr algn="ctr">
                        <a:lnSpc>
                          <a:spcPct val="115000"/>
                        </a:lnSpc>
                        <a:spcAft>
                          <a:spcPts val="0"/>
                        </a:spcAft>
                      </a:pPr>
                      <a:r>
                        <a:rPr lang="en-GB" sz="2000" dirty="0">
                          <a:effectLst/>
                        </a:rPr>
                        <a:t>Option</a:t>
                      </a:r>
                      <a:endParaRPr lang="en-GB" sz="2400" dirty="0">
                        <a:effectLst/>
                        <a:latin typeface="Calibri"/>
                        <a:ea typeface="SimSun"/>
                        <a:cs typeface="Times New Roman"/>
                      </a:endParaRPr>
                    </a:p>
                  </a:txBody>
                  <a:tcPr marL="36896" marR="36896" marT="0" marB="0"/>
                </a:tc>
                <a:tc>
                  <a:txBody>
                    <a:bodyPr/>
                    <a:lstStyle/>
                    <a:p>
                      <a:pPr algn="ctr">
                        <a:lnSpc>
                          <a:spcPct val="115000"/>
                        </a:lnSpc>
                        <a:spcAft>
                          <a:spcPts val="0"/>
                        </a:spcAft>
                      </a:pPr>
                      <a:r>
                        <a:rPr lang="en-GB" sz="1600" dirty="0" smtClean="0">
                          <a:effectLst/>
                          <a:latin typeface="+mn-lt"/>
                          <a:ea typeface="+mn-ea"/>
                          <a:cs typeface="+mn-cs"/>
                        </a:rPr>
                        <a:t>Issues or Barriers</a:t>
                      </a:r>
                      <a:endParaRPr lang="en-GB" sz="1800" dirty="0">
                        <a:effectLst/>
                        <a:latin typeface="Calibri"/>
                        <a:ea typeface="SimSun"/>
                        <a:cs typeface="Times New Roman"/>
                      </a:endParaRPr>
                    </a:p>
                  </a:txBody>
                  <a:tcPr marL="36896" marR="36896" marT="0" marB="0"/>
                </a:tc>
              </a:tr>
              <a:tr h="543162">
                <a:tc>
                  <a:txBody>
                    <a:bodyPr/>
                    <a:lstStyle/>
                    <a:p>
                      <a:pPr>
                        <a:lnSpc>
                          <a:spcPct val="115000"/>
                        </a:lnSpc>
                        <a:spcAft>
                          <a:spcPts val="0"/>
                        </a:spcAft>
                      </a:pPr>
                      <a:r>
                        <a:rPr lang="en-GB" sz="2000" dirty="0">
                          <a:effectLst/>
                        </a:rPr>
                        <a:t> Prioritisation </a:t>
                      </a:r>
                      <a:endParaRPr lang="en-GB" sz="2400" dirty="0">
                        <a:effectLst/>
                        <a:latin typeface="Calibri"/>
                        <a:ea typeface="SimSun"/>
                        <a:cs typeface="Times New Roman"/>
                      </a:endParaRPr>
                    </a:p>
                  </a:txBody>
                  <a:tcPr marL="36896" marR="36896" marT="0" marB="0"/>
                </a:tc>
                <a:tc>
                  <a:txBody>
                    <a:bodyPr/>
                    <a:lstStyle/>
                    <a:p>
                      <a:pPr marL="342900" lvl="0" indent="-342900" algn="just">
                        <a:lnSpc>
                          <a:spcPct val="115000"/>
                        </a:lnSpc>
                        <a:spcAft>
                          <a:spcPts val="0"/>
                        </a:spcAft>
                        <a:buFont typeface="Symbol"/>
                        <a:buChar char=""/>
                      </a:pPr>
                      <a:r>
                        <a:rPr lang="en-GB" sz="1800" b="1" dirty="0">
                          <a:effectLst/>
                          <a:latin typeface="Times New Roman"/>
                          <a:ea typeface="SimSun"/>
                          <a:cs typeface="Times New Roman"/>
                        </a:rPr>
                        <a:t>Relatively easy to develop and implement prioritisation tool.</a:t>
                      </a:r>
                      <a:endParaRPr lang="en-GB" sz="2400" b="1" dirty="0">
                        <a:effectLst/>
                        <a:latin typeface="Calibri"/>
                        <a:ea typeface="SimSun"/>
                        <a:cs typeface="Times New Roman"/>
                      </a:endParaRPr>
                    </a:p>
                    <a:p>
                      <a:pPr marL="342900" lvl="0" indent="-342900" algn="just">
                        <a:lnSpc>
                          <a:spcPct val="115000"/>
                        </a:lnSpc>
                        <a:spcAft>
                          <a:spcPts val="0"/>
                        </a:spcAft>
                        <a:buFont typeface="Symbol"/>
                        <a:buChar char=""/>
                      </a:pPr>
                      <a:r>
                        <a:rPr lang="en-GB" sz="1800" b="1" dirty="0">
                          <a:effectLst/>
                          <a:latin typeface="Times New Roman"/>
                          <a:ea typeface="SimSun"/>
                          <a:cs typeface="Times New Roman"/>
                        </a:rPr>
                        <a:t>Political and moral issues in relation to </a:t>
                      </a:r>
                      <a:r>
                        <a:rPr lang="en-GB" sz="1800" b="1" dirty="0" smtClean="0">
                          <a:effectLst/>
                          <a:latin typeface="Times New Roman"/>
                          <a:ea typeface="SimSun"/>
                          <a:cs typeface="Times New Roman"/>
                        </a:rPr>
                        <a:t>unsupported ?</a:t>
                      </a:r>
                      <a:endParaRPr lang="en-GB" sz="2400" b="1" dirty="0">
                        <a:effectLst/>
                        <a:latin typeface="Calibri"/>
                        <a:ea typeface="SimSun"/>
                        <a:cs typeface="Times New Roman"/>
                      </a:endParaRPr>
                    </a:p>
                  </a:txBody>
                  <a:tcPr marL="68580" marR="68580" marT="0" marB="0"/>
                </a:tc>
              </a:tr>
              <a:tr h="659544">
                <a:tc>
                  <a:txBody>
                    <a:bodyPr/>
                    <a:lstStyle/>
                    <a:p>
                      <a:pPr>
                        <a:lnSpc>
                          <a:spcPct val="115000"/>
                        </a:lnSpc>
                        <a:spcAft>
                          <a:spcPts val="0"/>
                        </a:spcAft>
                      </a:pPr>
                      <a:r>
                        <a:rPr lang="en-GB" sz="2000" dirty="0">
                          <a:effectLst/>
                        </a:rPr>
                        <a:t>Improved </a:t>
                      </a:r>
                      <a:r>
                        <a:rPr lang="en-GB" sz="2000" dirty="0" smtClean="0">
                          <a:effectLst/>
                        </a:rPr>
                        <a:t>productivity</a:t>
                      </a:r>
                      <a:r>
                        <a:rPr lang="en-GB" sz="2000" dirty="0">
                          <a:effectLst/>
                        </a:rPr>
                        <a:t> </a:t>
                      </a:r>
                      <a:endParaRPr lang="en-GB" sz="2400" dirty="0">
                        <a:effectLst/>
                        <a:latin typeface="Calibri"/>
                        <a:ea typeface="SimSun"/>
                        <a:cs typeface="Times New Roman"/>
                      </a:endParaRPr>
                    </a:p>
                  </a:txBody>
                  <a:tcPr marL="36896" marR="36896" marT="0" marB="0"/>
                </a:tc>
                <a:tc>
                  <a:txBody>
                    <a:bodyPr/>
                    <a:lstStyle/>
                    <a:p>
                      <a:pPr marL="342900" lvl="0" indent="-342900" algn="just">
                        <a:lnSpc>
                          <a:spcPct val="115000"/>
                        </a:lnSpc>
                        <a:spcAft>
                          <a:spcPts val="0"/>
                        </a:spcAft>
                        <a:buFont typeface="Symbol"/>
                        <a:buChar char=""/>
                      </a:pPr>
                      <a:r>
                        <a:rPr lang="en-GB" sz="1800" b="1" dirty="0">
                          <a:effectLst/>
                          <a:latin typeface="Times New Roman"/>
                          <a:ea typeface="SimSun"/>
                          <a:cs typeface="Times New Roman"/>
                        </a:rPr>
                        <a:t>Could impact on quality of service delivery.</a:t>
                      </a:r>
                      <a:endParaRPr lang="en-GB" sz="2400" b="1" dirty="0">
                        <a:effectLst/>
                        <a:latin typeface="Calibri"/>
                        <a:ea typeface="SimSun"/>
                        <a:cs typeface="Times New Roman"/>
                      </a:endParaRPr>
                    </a:p>
                    <a:p>
                      <a:pPr marL="342900" lvl="0" indent="-342900" algn="just">
                        <a:lnSpc>
                          <a:spcPct val="115000"/>
                        </a:lnSpc>
                        <a:spcAft>
                          <a:spcPts val="0"/>
                        </a:spcAft>
                        <a:buFont typeface="Symbol"/>
                        <a:buChar char=""/>
                      </a:pPr>
                      <a:r>
                        <a:rPr lang="en-GB" sz="1800" b="1" dirty="0">
                          <a:effectLst/>
                          <a:latin typeface="Times New Roman"/>
                          <a:ea typeface="SimSun"/>
                          <a:cs typeface="Times New Roman"/>
                        </a:rPr>
                        <a:t>Could have implications for staff morale.</a:t>
                      </a:r>
                      <a:endParaRPr lang="en-GB" sz="2400" b="1" dirty="0">
                        <a:effectLst/>
                        <a:latin typeface="Calibri"/>
                        <a:ea typeface="SimSun"/>
                        <a:cs typeface="Times New Roman"/>
                      </a:endParaRPr>
                    </a:p>
                    <a:p>
                      <a:pPr marL="342900" lvl="0" indent="-342900" algn="just">
                        <a:lnSpc>
                          <a:spcPct val="115000"/>
                        </a:lnSpc>
                        <a:spcAft>
                          <a:spcPts val="0"/>
                        </a:spcAft>
                        <a:buFont typeface="Symbol"/>
                        <a:buChar char=""/>
                      </a:pPr>
                      <a:r>
                        <a:rPr lang="en-GB" sz="1800" b="1" dirty="0">
                          <a:effectLst/>
                          <a:latin typeface="Times New Roman"/>
                          <a:ea typeface="SimSun"/>
                          <a:cs typeface="Times New Roman"/>
                        </a:rPr>
                        <a:t>Could generate trade union issues.</a:t>
                      </a:r>
                      <a:endParaRPr lang="en-GB" sz="2400" b="1" dirty="0">
                        <a:effectLst/>
                        <a:latin typeface="Calibri"/>
                        <a:ea typeface="SimSun"/>
                        <a:cs typeface="Times New Roman"/>
                      </a:endParaRPr>
                    </a:p>
                  </a:txBody>
                  <a:tcPr marL="68580" marR="68580" marT="0" marB="0"/>
                </a:tc>
              </a:tr>
              <a:tr h="838430">
                <a:tc>
                  <a:txBody>
                    <a:bodyPr/>
                    <a:lstStyle/>
                    <a:p>
                      <a:pPr>
                        <a:lnSpc>
                          <a:spcPct val="115000"/>
                        </a:lnSpc>
                        <a:spcAft>
                          <a:spcPts val="0"/>
                        </a:spcAft>
                      </a:pPr>
                      <a:r>
                        <a:rPr lang="en-GB" sz="2000" dirty="0">
                          <a:effectLst/>
                        </a:rPr>
                        <a:t>Enhanced  Economy, Efficiency  and </a:t>
                      </a:r>
                      <a:r>
                        <a:rPr lang="en-GB" sz="2000" dirty="0" smtClean="0">
                          <a:effectLst/>
                        </a:rPr>
                        <a:t>effectiveness</a:t>
                      </a:r>
                      <a:endParaRPr lang="en-GB" sz="2400" dirty="0">
                        <a:effectLst/>
                        <a:latin typeface="Calibri"/>
                        <a:ea typeface="SimSun"/>
                        <a:cs typeface="Times New Roman"/>
                      </a:endParaRPr>
                    </a:p>
                  </a:txBody>
                  <a:tcPr marL="36896" marR="36896" marT="0" marB="0"/>
                </a:tc>
                <a:tc>
                  <a:txBody>
                    <a:bodyPr/>
                    <a:lstStyle/>
                    <a:p>
                      <a:pPr marL="342900" lvl="0" indent="-342900" algn="just">
                        <a:lnSpc>
                          <a:spcPct val="115000"/>
                        </a:lnSpc>
                        <a:spcAft>
                          <a:spcPts val="0"/>
                        </a:spcAft>
                        <a:buFont typeface="Symbol"/>
                        <a:buChar char=""/>
                      </a:pPr>
                      <a:r>
                        <a:rPr lang="en-GB" sz="1800" b="1" dirty="0">
                          <a:effectLst/>
                          <a:latin typeface="Times New Roman"/>
                          <a:ea typeface="SimSun"/>
                          <a:cs typeface="Times New Roman"/>
                        </a:rPr>
                        <a:t>Hallmarks for effective practice are already </a:t>
                      </a:r>
                      <a:r>
                        <a:rPr lang="en-GB" sz="1800" b="1" dirty="0" smtClean="0">
                          <a:effectLst/>
                          <a:latin typeface="Times New Roman"/>
                          <a:ea typeface="SimSun"/>
                          <a:cs typeface="Times New Roman"/>
                        </a:rPr>
                        <a:t>in </a:t>
                      </a:r>
                      <a:r>
                        <a:rPr lang="en-GB" sz="1800" b="1" dirty="0">
                          <a:effectLst/>
                          <a:latin typeface="Times New Roman"/>
                          <a:ea typeface="SimSun"/>
                          <a:cs typeface="Times New Roman"/>
                        </a:rPr>
                        <a:t>place but need </a:t>
                      </a:r>
                      <a:r>
                        <a:rPr lang="en-GB" sz="1800" b="1" dirty="0" smtClean="0">
                          <a:effectLst/>
                          <a:latin typeface="Times New Roman"/>
                          <a:ea typeface="SimSun"/>
                          <a:cs typeface="Times New Roman"/>
                        </a:rPr>
                        <a:t> development</a:t>
                      </a:r>
                    </a:p>
                    <a:p>
                      <a:pPr marL="342900" lvl="0" indent="-342900" algn="just">
                        <a:lnSpc>
                          <a:spcPct val="115000"/>
                        </a:lnSpc>
                        <a:spcAft>
                          <a:spcPts val="0"/>
                        </a:spcAft>
                        <a:buFont typeface="Symbol"/>
                        <a:buChar char=""/>
                      </a:pPr>
                      <a:r>
                        <a:rPr lang="en-GB" sz="1800" b="1" dirty="0" smtClean="0">
                          <a:effectLst/>
                          <a:latin typeface="Times New Roman"/>
                          <a:ea typeface="SimSun"/>
                          <a:cs typeface="Times New Roman"/>
                        </a:rPr>
                        <a:t>Political </a:t>
                      </a:r>
                      <a:r>
                        <a:rPr lang="en-GB" sz="1800" b="1" dirty="0">
                          <a:effectLst/>
                          <a:latin typeface="Times New Roman"/>
                          <a:ea typeface="SimSun"/>
                          <a:cs typeface="Times New Roman"/>
                        </a:rPr>
                        <a:t>and practical issues to resolve.</a:t>
                      </a:r>
                      <a:endParaRPr lang="en-GB" sz="2400" b="1" dirty="0">
                        <a:effectLst/>
                        <a:latin typeface="Calibri"/>
                        <a:ea typeface="SimSun"/>
                        <a:cs typeface="Times New Roman"/>
                      </a:endParaRPr>
                    </a:p>
                    <a:p>
                      <a:pPr marL="342900" lvl="0" indent="-342900" algn="just">
                        <a:lnSpc>
                          <a:spcPct val="115000"/>
                        </a:lnSpc>
                        <a:spcAft>
                          <a:spcPts val="0"/>
                        </a:spcAft>
                        <a:buFont typeface="Symbol"/>
                        <a:buChar char=""/>
                      </a:pPr>
                      <a:r>
                        <a:rPr lang="en-GB" sz="1800" b="1" dirty="0">
                          <a:effectLst/>
                          <a:latin typeface="Times New Roman"/>
                          <a:ea typeface="SimSun"/>
                          <a:cs typeface="Times New Roman"/>
                        </a:rPr>
                        <a:t>Low levels of local appreciation of the importance of evidence based models.</a:t>
                      </a:r>
                      <a:endParaRPr lang="en-GB" sz="2400" b="1" dirty="0">
                        <a:effectLst/>
                        <a:latin typeface="Calibri"/>
                        <a:ea typeface="SimSun"/>
                        <a:cs typeface="Times New Roman"/>
                      </a:endParaRPr>
                    </a:p>
                    <a:p>
                      <a:pPr marL="342900" lvl="0" indent="-342900" algn="just">
                        <a:lnSpc>
                          <a:spcPct val="115000"/>
                        </a:lnSpc>
                        <a:spcAft>
                          <a:spcPts val="0"/>
                        </a:spcAft>
                        <a:buFont typeface="Symbol"/>
                        <a:buChar char=""/>
                      </a:pPr>
                      <a:r>
                        <a:rPr lang="en-GB" sz="1800" b="1" dirty="0">
                          <a:effectLst/>
                          <a:latin typeface="Times New Roman"/>
                          <a:ea typeface="SimSun"/>
                          <a:cs typeface="Times New Roman"/>
                        </a:rPr>
                        <a:t>Staff development needs.</a:t>
                      </a:r>
                      <a:endParaRPr lang="en-GB" sz="2400" b="1" dirty="0">
                        <a:effectLst/>
                        <a:latin typeface="Calibri"/>
                        <a:ea typeface="SimSun"/>
                        <a:cs typeface="Times New Roman"/>
                      </a:endParaRPr>
                    </a:p>
                  </a:txBody>
                  <a:tcPr marL="68580" marR="68580" marT="0" marB="0"/>
                </a:tc>
              </a:tr>
            </a:tbl>
          </a:graphicData>
        </a:graphic>
      </p:graphicFrame>
    </p:spTree>
    <p:extLst>
      <p:ext uri="{BB962C8B-B14F-4D97-AF65-F5344CB8AC3E}">
        <p14:creationId xmlns:p14="http://schemas.microsoft.com/office/powerpoint/2010/main" val="34958641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Autofit/>
          </a:bodyPr>
          <a:lstStyle/>
          <a:p>
            <a:r>
              <a:rPr lang="en-GB" sz="4000" dirty="0" smtClean="0">
                <a:solidFill>
                  <a:schemeClr val="accent2"/>
                </a:solidFill>
              </a:rPr>
              <a:t>Managerial implications </a:t>
            </a:r>
            <a:r>
              <a:rPr lang="en-GB" sz="4000" dirty="0">
                <a:solidFill>
                  <a:schemeClr val="accent2"/>
                </a:solidFill>
              </a:rPr>
              <a:t>of </a:t>
            </a:r>
            <a:r>
              <a:rPr lang="en-GB" sz="4000" dirty="0" smtClean="0">
                <a:solidFill>
                  <a:schemeClr val="accent2"/>
                </a:solidFill>
              </a:rPr>
              <a:t>options</a:t>
            </a:r>
            <a:br>
              <a:rPr lang="en-GB" sz="4000" dirty="0" smtClean="0">
                <a:solidFill>
                  <a:schemeClr val="accent2"/>
                </a:solidFill>
              </a:rPr>
            </a:br>
            <a:r>
              <a:rPr lang="en-GB" sz="4000" i="1" dirty="0" smtClean="0">
                <a:solidFill>
                  <a:schemeClr val="accent2"/>
                </a:solidFill>
              </a:rPr>
              <a:t>Issues or </a:t>
            </a:r>
            <a:r>
              <a:rPr lang="en-GB" sz="3600" i="1" dirty="0" smtClean="0">
                <a:solidFill>
                  <a:schemeClr val="accent2"/>
                </a:solidFill>
              </a:rPr>
              <a:t>Barriers (2)</a:t>
            </a:r>
            <a:endParaRPr lang="en-GB" sz="4000" i="1" dirty="0">
              <a:solidFill>
                <a:schemeClr val="accent2"/>
              </a:solidFill>
            </a:endParaRPr>
          </a:p>
        </p:txBody>
      </p:sp>
      <p:sp>
        <p:nvSpPr>
          <p:cNvPr id="7" name="Rectangle 2"/>
          <p:cNvSpPr>
            <a:spLocks noChangeArrowheads="1"/>
          </p:cNvSpPr>
          <p:nvPr/>
        </p:nvSpPr>
        <p:spPr bwMode="auto">
          <a:xfrm>
            <a:off x="3787775" y="-8334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8" name="Table 7"/>
          <p:cNvGraphicFramePr>
            <a:graphicFrameLocks noGrp="1"/>
          </p:cNvGraphicFramePr>
          <p:nvPr>
            <p:extLst>
              <p:ext uri="{D42A27DB-BD31-4B8C-83A1-F6EECF244321}">
                <p14:modId xmlns:p14="http://schemas.microsoft.com/office/powerpoint/2010/main" val="3588429646"/>
              </p:ext>
            </p:extLst>
          </p:nvPr>
        </p:nvGraphicFramePr>
        <p:xfrm>
          <a:off x="827584" y="1340768"/>
          <a:ext cx="7920880" cy="5220550"/>
        </p:xfrm>
        <a:graphic>
          <a:graphicData uri="http://schemas.openxmlformats.org/drawingml/2006/table">
            <a:tbl>
              <a:tblPr firstRow="1" firstCol="1" bandRow="1">
                <a:tableStyleId>{5C22544A-7EE6-4342-B048-85BDC9FD1C3A}</a:tableStyleId>
              </a:tblPr>
              <a:tblGrid>
                <a:gridCol w="2232248"/>
                <a:gridCol w="5688632"/>
              </a:tblGrid>
              <a:tr h="453478">
                <a:tc>
                  <a:txBody>
                    <a:bodyPr/>
                    <a:lstStyle/>
                    <a:p>
                      <a:pPr algn="ctr">
                        <a:lnSpc>
                          <a:spcPct val="115000"/>
                        </a:lnSpc>
                        <a:spcAft>
                          <a:spcPts val="0"/>
                        </a:spcAft>
                      </a:pPr>
                      <a:r>
                        <a:rPr lang="en-GB" sz="2000" dirty="0">
                          <a:effectLst/>
                        </a:rPr>
                        <a:t>Option</a:t>
                      </a:r>
                      <a:endParaRPr lang="en-GB" sz="2400" dirty="0">
                        <a:effectLst/>
                        <a:latin typeface="Calibri"/>
                        <a:ea typeface="SimSun"/>
                        <a:cs typeface="Times New Roman"/>
                      </a:endParaRPr>
                    </a:p>
                  </a:txBody>
                  <a:tcPr marL="36896" marR="36896" marT="0" marB="0"/>
                </a:tc>
                <a:tc>
                  <a:txBody>
                    <a:bodyPr/>
                    <a:lstStyle/>
                    <a:p>
                      <a:pPr algn="ctr">
                        <a:lnSpc>
                          <a:spcPct val="115000"/>
                        </a:lnSpc>
                        <a:spcAft>
                          <a:spcPts val="0"/>
                        </a:spcAft>
                      </a:pPr>
                      <a:r>
                        <a:rPr lang="en-GB" sz="1600" dirty="0" smtClean="0">
                          <a:effectLst/>
                          <a:latin typeface="+mn-lt"/>
                          <a:ea typeface="+mn-ea"/>
                          <a:cs typeface="+mn-cs"/>
                        </a:rPr>
                        <a:t>Issues or Barriers</a:t>
                      </a:r>
                      <a:endParaRPr lang="en-GB" sz="1800" dirty="0">
                        <a:effectLst/>
                        <a:latin typeface="Calibri"/>
                        <a:ea typeface="SimSun"/>
                        <a:cs typeface="Times New Roman"/>
                      </a:endParaRPr>
                    </a:p>
                  </a:txBody>
                  <a:tcPr marL="36896" marR="36896" marT="0" marB="0"/>
                </a:tc>
              </a:tr>
              <a:tr h="745271">
                <a:tc>
                  <a:txBody>
                    <a:bodyPr/>
                    <a:lstStyle/>
                    <a:p>
                      <a:pPr>
                        <a:lnSpc>
                          <a:spcPct val="115000"/>
                        </a:lnSpc>
                        <a:spcAft>
                          <a:spcPts val="0"/>
                        </a:spcAft>
                      </a:pPr>
                      <a:r>
                        <a:rPr lang="en-GB" sz="2000" b="1" kern="1200" dirty="0">
                          <a:solidFill>
                            <a:schemeClr val="lt1"/>
                          </a:solidFill>
                          <a:effectLst/>
                          <a:latin typeface="+mn-lt"/>
                          <a:ea typeface="+mn-ea"/>
                          <a:cs typeface="+mn-cs"/>
                        </a:rPr>
                        <a:t>Co-production co-charging, and </a:t>
                      </a:r>
                      <a:r>
                        <a:rPr lang="en-GB" sz="2000" b="1" kern="1200" dirty="0" smtClean="0">
                          <a:solidFill>
                            <a:schemeClr val="lt1"/>
                          </a:solidFill>
                          <a:effectLst/>
                          <a:latin typeface="+mn-lt"/>
                          <a:ea typeface="+mn-ea"/>
                          <a:cs typeface="+mn-cs"/>
                        </a:rPr>
                        <a:t>self-regulation</a:t>
                      </a:r>
                      <a:r>
                        <a:rPr lang="en-GB" sz="2000" b="1" kern="1200" dirty="0">
                          <a:solidFill>
                            <a:schemeClr val="lt1"/>
                          </a:solidFill>
                          <a:effectLst/>
                          <a:latin typeface="+mn-lt"/>
                          <a:ea typeface="+mn-ea"/>
                          <a:cs typeface="+mn-cs"/>
                        </a:rPr>
                        <a:t> </a:t>
                      </a:r>
                    </a:p>
                  </a:txBody>
                  <a:tcPr marL="36896" marR="36896" marT="0" marB="0"/>
                </a:tc>
                <a:tc>
                  <a:txBody>
                    <a:bodyPr/>
                    <a:lstStyle/>
                    <a:p>
                      <a:pPr marL="342900" lvl="0" indent="-342900" algn="just">
                        <a:lnSpc>
                          <a:spcPct val="115000"/>
                        </a:lnSpc>
                        <a:spcAft>
                          <a:spcPts val="0"/>
                        </a:spcAft>
                        <a:buFont typeface="Symbol"/>
                        <a:buChar char=""/>
                      </a:pPr>
                      <a:r>
                        <a:rPr lang="en-GB" sz="1600" b="1" dirty="0">
                          <a:effectLst/>
                          <a:latin typeface="Times New Roman"/>
                          <a:ea typeface="SimSun"/>
                          <a:cs typeface="Times New Roman"/>
                        </a:rPr>
                        <a:t>Workforce development implications.</a:t>
                      </a:r>
                      <a:endParaRPr lang="en-GB" sz="2000" b="1" dirty="0">
                        <a:effectLst/>
                        <a:latin typeface="Calibri"/>
                        <a:ea typeface="SimSun"/>
                        <a:cs typeface="Times New Roman"/>
                      </a:endParaRPr>
                    </a:p>
                    <a:p>
                      <a:pPr marL="342900" lvl="0" indent="-342900" algn="just">
                        <a:lnSpc>
                          <a:spcPct val="115000"/>
                        </a:lnSpc>
                        <a:spcAft>
                          <a:spcPts val="0"/>
                        </a:spcAft>
                        <a:buFont typeface="Symbol"/>
                        <a:buChar char=""/>
                      </a:pPr>
                      <a:r>
                        <a:rPr lang="en-GB" sz="1600" b="1" dirty="0">
                          <a:effectLst/>
                          <a:latin typeface="Times New Roman"/>
                          <a:ea typeface="SimSun"/>
                          <a:cs typeface="Times New Roman"/>
                        </a:rPr>
                        <a:t>Charging policies likely to be unpopular </a:t>
                      </a:r>
                      <a:endParaRPr lang="en-GB" sz="1600" b="1" dirty="0" smtClean="0">
                        <a:effectLst/>
                        <a:latin typeface="Times New Roman"/>
                        <a:ea typeface="SimSun"/>
                        <a:cs typeface="Times New Roman"/>
                      </a:endParaRPr>
                    </a:p>
                    <a:p>
                      <a:pPr marL="342900" lvl="0" indent="-342900" algn="just">
                        <a:lnSpc>
                          <a:spcPct val="115000"/>
                        </a:lnSpc>
                        <a:spcAft>
                          <a:spcPts val="0"/>
                        </a:spcAft>
                        <a:buFont typeface="Symbol"/>
                        <a:buChar char=""/>
                      </a:pPr>
                      <a:r>
                        <a:rPr lang="en-GB" sz="1600" b="1" dirty="0" smtClean="0">
                          <a:effectLst/>
                          <a:latin typeface="Times New Roman"/>
                          <a:ea typeface="SimSun"/>
                          <a:cs typeface="Times New Roman"/>
                        </a:rPr>
                        <a:t>Need </a:t>
                      </a:r>
                      <a:r>
                        <a:rPr lang="en-GB" sz="1600" b="1" dirty="0">
                          <a:effectLst/>
                          <a:latin typeface="Times New Roman"/>
                          <a:ea typeface="SimSun"/>
                          <a:cs typeface="Times New Roman"/>
                        </a:rPr>
                        <a:t>to research likely impacts of co-charging on demand and commitment.</a:t>
                      </a:r>
                      <a:endParaRPr lang="en-GB" sz="2000" b="1" dirty="0">
                        <a:effectLst/>
                        <a:latin typeface="Calibri"/>
                        <a:ea typeface="SimSun"/>
                        <a:cs typeface="Times New Roman"/>
                      </a:endParaRPr>
                    </a:p>
                    <a:p>
                      <a:pPr marL="342900" lvl="0" indent="-342900" algn="just">
                        <a:lnSpc>
                          <a:spcPct val="115000"/>
                        </a:lnSpc>
                        <a:spcAft>
                          <a:spcPts val="0"/>
                        </a:spcAft>
                        <a:buFont typeface="Symbol"/>
                        <a:buChar char=""/>
                      </a:pPr>
                      <a:r>
                        <a:rPr lang="en-GB" sz="1600" b="1" dirty="0">
                          <a:effectLst/>
                          <a:latin typeface="Times New Roman"/>
                          <a:ea typeface="SimSun"/>
                          <a:cs typeface="Times New Roman"/>
                        </a:rPr>
                        <a:t>Efforts at self- regulation  even when professionally assisted, do not always yield </a:t>
                      </a:r>
                      <a:r>
                        <a:rPr lang="en-GB" sz="1600" b="1" dirty="0" smtClean="0">
                          <a:effectLst/>
                          <a:latin typeface="Times New Roman"/>
                          <a:ea typeface="SimSun"/>
                          <a:cs typeface="Times New Roman"/>
                        </a:rPr>
                        <a:t>success</a:t>
                      </a:r>
                      <a:endParaRPr lang="en-GB" sz="2000" b="1" dirty="0">
                        <a:effectLst/>
                        <a:latin typeface="Calibri"/>
                        <a:ea typeface="SimSun"/>
                        <a:cs typeface="Times New Roman"/>
                      </a:endParaRPr>
                    </a:p>
                  </a:txBody>
                  <a:tcPr marL="68580" marR="68580" marT="0" marB="0"/>
                </a:tc>
              </a:tr>
              <a:tr h="621779">
                <a:tc>
                  <a:txBody>
                    <a:bodyPr/>
                    <a:lstStyle/>
                    <a:p>
                      <a:pPr>
                        <a:lnSpc>
                          <a:spcPct val="115000"/>
                        </a:lnSpc>
                        <a:spcAft>
                          <a:spcPts val="0"/>
                        </a:spcAft>
                      </a:pPr>
                      <a:r>
                        <a:rPr lang="en-GB" sz="2000" b="1" kern="1200" dirty="0">
                          <a:solidFill>
                            <a:schemeClr val="lt1"/>
                          </a:solidFill>
                          <a:effectLst/>
                          <a:latin typeface="+mn-lt"/>
                          <a:ea typeface="+mn-ea"/>
                          <a:cs typeface="+mn-cs"/>
                        </a:rPr>
                        <a:t>Early </a:t>
                      </a:r>
                      <a:r>
                        <a:rPr lang="en-GB" sz="2000" b="1" kern="1200" dirty="0" smtClean="0">
                          <a:solidFill>
                            <a:schemeClr val="lt1"/>
                          </a:solidFill>
                          <a:effectLst/>
                          <a:latin typeface="+mn-lt"/>
                          <a:ea typeface="+mn-ea"/>
                          <a:cs typeface="+mn-cs"/>
                        </a:rPr>
                        <a:t>prevention</a:t>
                      </a:r>
                      <a:r>
                        <a:rPr lang="en-GB" sz="2000" b="1" kern="1200" dirty="0">
                          <a:solidFill>
                            <a:schemeClr val="lt1"/>
                          </a:solidFill>
                          <a:effectLst/>
                          <a:latin typeface="+mn-lt"/>
                          <a:ea typeface="+mn-ea"/>
                          <a:cs typeface="+mn-cs"/>
                        </a:rPr>
                        <a:t> </a:t>
                      </a:r>
                    </a:p>
                  </a:txBody>
                  <a:tcPr marL="36896" marR="36896" marT="0" marB="0"/>
                </a:tc>
                <a:tc>
                  <a:txBody>
                    <a:bodyPr/>
                    <a:lstStyle/>
                    <a:p>
                      <a:pPr marL="342900" lvl="0" indent="-342900" algn="just">
                        <a:lnSpc>
                          <a:spcPct val="115000"/>
                        </a:lnSpc>
                        <a:spcAft>
                          <a:spcPts val="0"/>
                        </a:spcAft>
                        <a:buFont typeface="Symbol"/>
                        <a:buChar char=""/>
                      </a:pPr>
                      <a:r>
                        <a:rPr lang="en-GB" sz="1600" b="1" dirty="0">
                          <a:effectLst/>
                          <a:latin typeface="Times New Roman"/>
                          <a:ea typeface="SimSun"/>
                          <a:cs typeface="Times New Roman"/>
                        </a:rPr>
                        <a:t>High levels of local buy in </a:t>
                      </a:r>
                      <a:r>
                        <a:rPr lang="en-GB" sz="1600" b="1" dirty="0" smtClean="0">
                          <a:effectLst/>
                          <a:latin typeface="Times New Roman"/>
                          <a:ea typeface="SimSun"/>
                          <a:cs typeface="Times New Roman"/>
                        </a:rPr>
                        <a:t>to early </a:t>
                      </a:r>
                      <a:r>
                        <a:rPr lang="en-GB" sz="1600" b="1" dirty="0">
                          <a:effectLst/>
                          <a:latin typeface="Times New Roman"/>
                          <a:ea typeface="SimSun"/>
                          <a:cs typeface="Times New Roman"/>
                        </a:rPr>
                        <a:t>intervention </a:t>
                      </a:r>
                      <a:endParaRPr lang="en-GB" sz="2000" b="1" dirty="0">
                        <a:effectLst/>
                        <a:latin typeface="Calibri"/>
                        <a:ea typeface="SimSun"/>
                        <a:cs typeface="Times New Roman"/>
                      </a:endParaRPr>
                    </a:p>
                    <a:p>
                      <a:pPr marL="342900" lvl="0" indent="-342900" algn="just">
                        <a:lnSpc>
                          <a:spcPct val="115000"/>
                        </a:lnSpc>
                        <a:spcAft>
                          <a:spcPts val="0"/>
                        </a:spcAft>
                        <a:buFont typeface="Symbol"/>
                        <a:buChar char=""/>
                      </a:pPr>
                      <a:r>
                        <a:rPr lang="en-GB" sz="1600" b="1" dirty="0">
                          <a:effectLst/>
                          <a:latin typeface="Times New Roman"/>
                          <a:ea typeface="SimSun"/>
                          <a:cs typeface="Times New Roman"/>
                        </a:rPr>
                        <a:t>Requires robust early identification tool.  </a:t>
                      </a:r>
                      <a:endParaRPr lang="en-GB" sz="2000" b="1" dirty="0">
                        <a:effectLst/>
                        <a:latin typeface="Calibri"/>
                        <a:ea typeface="SimSun"/>
                        <a:cs typeface="Times New Roman"/>
                      </a:endParaRPr>
                    </a:p>
                    <a:p>
                      <a:pPr marL="342900" lvl="0" indent="-342900" algn="just">
                        <a:lnSpc>
                          <a:spcPct val="115000"/>
                        </a:lnSpc>
                        <a:spcAft>
                          <a:spcPts val="0"/>
                        </a:spcAft>
                        <a:buFont typeface="Symbol"/>
                        <a:buChar char=""/>
                      </a:pPr>
                      <a:r>
                        <a:rPr lang="en-GB" sz="1600" b="1" dirty="0" smtClean="0">
                          <a:effectLst/>
                          <a:latin typeface="Times New Roman"/>
                          <a:ea typeface="SimSun"/>
                          <a:cs typeface="Times New Roman"/>
                        </a:rPr>
                        <a:t>Resourcing </a:t>
                      </a:r>
                      <a:r>
                        <a:rPr lang="en-GB" sz="1600" b="1" dirty="0">
                          <a:effectLst/>
                          <a:latin typeface="Times New Roman"/>
                          <a:ea typeface="SimSun"/>
                          <a:cs typeface="Times New Roman"/>
                        </a:rPr>
                        <a:t>preventative work alongside supporting the critical end of need. </a:t>
                      </a:r>
                      <a:endParaRPr lang="en-GB" sz="2000" b="1" dirty="0">
                        <a:effectLst/>
                        <a:latin typeface="Calibri"/>
                        <a:ea typeface="SimSun"/>
                        <a:cs typeface="Times New Roman"/>
                      </a:endParaRPr>
                    </a:p>
                    <a:p>
                      <a:pPr marL="342900" lvl="0" indent="-342900" algn="just">
                        <a:lnSpc>
                          <a:spcPct val="115000"/>
                        </a:lnSpc>
                        <a:spcAft>
                          <a:spcPts val="0"/>
                        </a:spcAft>
                        <a:buFont typeface="Symbol"/>
                        <a:buChar char=""/>
                      </a:pPr>
                      <a:r>
                        <a:rPr lang="en-GB" sz="1600" b="1" dirty="0">
                          <a:effectLst/>
                          <a:latin typeface="Times New Roman"/>
                          <a:ea typeface="SimSun"/>
                          <a:cs typeface="Times New Roman"/>
                        </a:rPr>
                        <a:t>Limited availability of pump priming </a:t>
                      </a:r>
                      <a:r>
                        <a:rPr lang="en-GB" sz="1600" b="1" dirty="0" smtClean="0">
                          <a:effectLst/>
                          <a:latin typeface="Times New Roman"/>
                          <a:ea typeface="SimSun"/>
                          <a:cs typeface="Times New Roman"/>
                        </a:rPr>
                        <a:t>resources</a:t>
                      </a:r>
                      <a:endParaRPr lang="en-GB" sz="2000" b="1" dirty="0">
                        <a:effectLst/>
                        <a:latin typeface="Calibri"/>
                        <a:ea typeface="SimSun"/>
                        <a:cs typeface="Times New Roman"/>
                      </a:endParaRPr>
                    </a:p>
                  </a:txBody>
                  <a:tcPr marL="68580" marR="68580" marT="0" marB="0"/>
                </a:tc>
              </a:tr>
              <a:tr h="602832">
                <a:tc>
                  <a:txBody>
                    <a:bodyPr/>
                    <a:lstStyle/>
                    <a:p>
                      <a:pPr>
                        <a:lnSpc>
                          <a:spcPct val="115000"/>
                        </a:lnSpc>
                        <a:spcAft>
                          <a:spcPts val="0"/>
                        </a:spcAft>
                      </a:pPr>
                      <a:r>
                        <a:rPr lang="en-GB" sz="2000" b="1" kern="1200" dirty="0">
                          <a:solidFill>
                            <a:schemeClr val="lt1"/>
                          </a:solidFill>
                          <a:effectLst/>
                          <a:latin typeface="+mn-lt"/>
                          <a:ea typeface="+mn-ea"/>
                          <a:cs typeface="+mn-cs"/>
                        </a:rPr>
                        <a:t>Service </a:t>
                      </a:r>
                      <a:r>
                        <a:rPr lang="en-GB" sz="2000" b="1" kern="1200" dirty="0" smtClean="0">
                          <a:solidFill>
                            <a:schemeClr val="lt1"/>
                          </a:solidFill>
                          <a:effectLst/>
                          <a:latin typeface="+mn-lt"/>
                          <a:ea typeface="+mn-ea"/>
                          <a:cs typeface="+mn-cs"/>
                        </a:rPr>
                        <a:t>innovation</a:t>
                      </a:r>
                      <a:r>
                        <a:rPr lang="en-GB" sz="2000" b="1" kern="1200" dirty="0">
                          <a:solidFill>
                            <a:schemeClr val="lt1"/>
                          </a:solidFill>
                          <a:effectLst/>
                          <a:latin typeface="+mn-lt"/>
                          <a:ea typeface="+mn-ea"/>
                          <a:cs typeface="+mn-cs"/>
                        </a:rPr>
                        <a:t> </a:t>
                      </a:r>
                    </a:p>
                  </a:txBody>
                  <a:tcPr marL="36896" marR="36896" marT="0" marB="0"/>
                </a:tc>
                <a:tc>
                  <a:txBody>
                    <a:bodyPr/>
                    <a:lstStyle/>
                    <a:p>
                      <a:pPr marL="342900" lvl="0" indent="-342900" algn="just">
                        <a:lnSpc>
                          <a:spcPct val="115000"/>
                        </a:lnSpc>
                        <a:spcAft>
                          <a:spcPts val="0"/>
                        </a:spcAft>
                        <a:buFont typeface="Symbol"/>
                        <a:buChar char=""/>
                      </a:pPr>
                      <a:r>
                        <a:rPr lang="en-GB" sz="1600" b="1" dirty="0">
                          <a:effectLst/>
                          <a:latin typeface="Times New Roman"/>
                          <a:ea typeface="SimSun"/>
                          <a:cs typeface="Times New Roman"/>
                        </a:rPr>
                        <a:t>Innovation is a lengthy process and it takes time, leadership and dedicated </a:t>
                      </a:r>
                      <a:r>
                        <a:rPr lang="en-GB" sz="1600" b="1" dirty="0" smtClean="0">
                          <a:effectLst/>
                          <a:latin typeface="Times New Roman"/>
                          <a:ea typeface="SimSun"/>
                          <a:cs typeface="Times New Roman"/>
                        </a:rPr>
                        <a:t>resources .</a:t>
                      </a:r>
                      <a:endParaRPr lang="en-GB" sz="2000" b="1" dirty="0">
                        <a:effectLst/>
                        <a:latin typeface="Calibri"/>
                        <a:ea typeface="SimSun"/>
                        <a:cs typeface="Times New Roman"/>
                      </a:endParaRPr>
                    </a:p>
                    <a:p>
                      <a:pPr marL="342900" lvl="0" indent="-342900" algn="just">
                        <a:lnSpc>
                          <a:spcPct val="115000"/>
                        </a:lnSpc>
                        <a:spcAft>
                          <a:spcPts val="0"/>
                        </a:spcAft>
                        <a:buFont typeface="Symbol"/>
                        <a:buChar char=""/>
                      </a:pPr>
                      <a:r>
                        <a:rPr lang="en-GB" sz="1600" b="1" dirty="0" smtClean="0">
                          <a:effectLst/>
                          <a:latin typeface="Times New Roman"/>
                          <a:ea typeface="SimSun"/>
                          <a:cs typeface="Times New Roman"/>
                        </a:rPr>
                        <a:t>No </a:t>
                      </a:r>
                      <a:r>
                        <a:rPr lang="en-GB" sz="1600" b="1" dirty="0">
                          <a:effectLst/>
                          <a:latin typeface="Times New Roman"/>
                          <a:ea typeface="SimSun"/>
                          <a:cs typeface="Times New Roman"/>
                        </a:rPr>
                        <a:t>simple universal formula existing that can be applied to ensure successful innovation.</a:t>
                      </a:r>
                      <a:endParaRPr lang="en-GB" sz="2000" b="1" dirty="0">
                        <a:effectLst/>
                        <a:latin typeface="Calibri"/>
                        <a:ea typeface="SimSun"/>
                        <a:cs typeface="Times New Roman"/>
                      </a:endParaRPr>
                    </a:p>
                    <a:p>
                      <a:pPr marL="342900" lvl="0" indent="-342900" algn="just">
                        <a:lnSpc>
                          <a:spcPct val="115000"/>
                        </a:lnSpc>
                        <a:spcAft>
                          <a:spcPts val="0"/>
                        </a:spcAft>
                        <a:buFont typeface="Symbol"/>
                        <a:buChar char=""/>
                      </a:pPr>
                      <a:r>
                        <a:rPr lang="en-GB" sz="1600" b="1" dirty="0">
                          <a:effectLst/>
                          <a:latin typeface="Times New Roman"/>
                          <a:ea typeface="SimSun"/>
                          <a:cs typeface="Times New Roman"/>
                        </a:rPr>
                        <a:t>There may be practical, cultural and political factors that inhibit this approach.</a:t>
                      </a:r>
                      <a:endParaRPr lang="en-GB" sz="2000" b="1" dirty="0">
                        <a:effectLst/>
                        <a:latin typeface="Calibri"/>
                        <a:ea typeface="SimSun"/>
                        <a:cs typeface="Times New Roman"/>
                      </a:endParaRPr>
                    </a:p>
                  </a:txBody>
                  <a:tcPr marL="68580" marR="68580" marT="0" marB="0"/>
                </a:tc>
              </a:tr>
            </a:tbl>
          </a:graphicData>
        </a:graphic>
      </p:graphicFrame>
    </p:spTree>
    <p:extLst>
      <p:ext uri="{BB962C8B-B14F-4D97-AF65-F5344CB8AC3E}">
        <p14:creationId xmlns:p14="http://schemas.microsoft.com/office/powerpoint/2010/main" val="38081236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Autofit/>
          </a:bodyPr>
          <a:lstStyle/>
          <a:p>
            <a:r>
              <a:rPr lang="en-GB" sz="3200" dirty="0" smtClean="0">
                <a:solidFill>
                  <a:schemeClr val="accent2"/>
                </a:solidFill>
              </a:rPr>
              <a:t>Implementation implications of various  options</a:t>
            </a:r>
            <a:br>
              <a:rPr lang="en-GB" sz="3200" dirty="0" smtClean="0">
                <a:solidFill>
                  <a:schemeClr val="accent2"/>
                </a:solidFill>
              </a:rPr>
            </a:br>
            <a:r>
              <a:rPr lang="en-GB" sz="3200" i="1" dirty="0" smtClean="0">
                <a:solidFill>
                  <a:schemeClr val="accent2"/>
                </a:solidFill>
              </a:rPr>
              <a:t>Timescales and resources</a:t>
            </a:r>
            <a:endParaRPr lang="en-GB" sz="3200" i="1" dirty="0">
              <a:solidFill>
                <a:schemeClr val="accent2"/>
              </a:solidFill>
            </a:endParaRPr>
          </a:p>
        </p:txBody>
      </p:sp>
      <p:sp>
        <p:nvSpPr>
          <p:cNvPr id="5" name="Rectangle 1"/>
          <p:cNvSpPr>
            <a:spLocks noChangeArrowheads="1"/>
          </p:cNvSpPr>
          <p:nvPr/>
        </p:nvSpPr>
        <p:spPr bwMode="auto">
          <a:xfrm>
            <a:off x="2994025" y="148431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Rectangle 2"/>
          <p:cNvSpPr>
            <a:spLocks noChangeArrowheads="1"/>
          </p:cNvSpPr>
          <p:nvPr/>
        </p:nvSpPr>
        <p:spPr bwMode="auto">
          <a:xfrm>
            <a:off x="3787775" y="-8334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8" name="Table 7"/>
          <p:cNvGraphicFramePr>
            <a:graphicFrameLocks noGrp="1"/>
          </p:cNvGraphicFramePr>
          <p:nvPr>
            <p:extLst>
              <p:ext uri="{D42A27DB-BD31-4B8C-83A1-F6EECF244321}">
                <p14:modId xmlns:p14="http://schemas.microsoft.com/office/powerpoint/2010/main" val="2442863560"/>
              </p:ext>
            </p:extLst>
          </p:nvPr>
        </p:nvGraphicFramePr>
        <p:xfrm>
          <a:off x="611560" y="1340768"/>
          <a:ext cx="8064895" cy="4896544"/>
        </p:xfrm>
        <a:graphic>
          <a:graphicData uri="http://schemas.openxmlformats.org/drawingml/2006/table">
            <a:tbl>
              <a:tblPr firstRow="1" firstCol="1" bandRow="1">
                <a:tableStyleId>{5C22544A-7EE6-4342-B048-85BDC9FD1C3A}</a:tableStyleId>
              </a:tblPr>
              <a:tblGrid>
                <a:gridCol w="2621249"/>
                <a:gridCol w="3119410"/>
                <a:gridCol w="2324236"/>
              </a:tblGrid>
              <a:tr h="497363">
                <a:tc>
                  <a:txBody>
                    <a:bodyPr/>
                    <a:lstStyle/>
                    <a:p>
                      <a:pPr algn="ctr">
                        <a:lnSpc>
                          <a:spcPct val="115000"/>
                        </a:lnSpc>
                        <a:spcAft>
                          <a:spcPts val="0"/>
                        </a:spcAft>
                      </a:pPr>
                      <a:r>
                        <a:rPr lang="en-GB" sz="2000" dirty="0">
                          <a:effectLst/>
                        </a:rPr>
                        <a:t>Option</a:t>
                      </a:r>
                      <a:endParaRPr lang="en-GB" sz="2400" dirty="0">
                        <a:effectLst/>
                        <a:latin typeface="Calibri"/>
                        <a:ea typeface="SimSun"/>
                        <a:cs typeface="Times New Roman"/>
                      </a:endParaRPr>
                    </a:p>
                  </a:txBody>
                  <a:tcPr marL="36896" marR="36896" marT="0" marB="0"/>
                </a:tc>
                <a:tc>
                  <a:txBody>
                    <a:bodyPr/>
                    <a:lstStyle/>
                    <a:p>
                      <a:pPr algn="ctr">
                        <a:lnSpc>
                          <a:spcPct val="115000"/>
                        </a:lnSpc>
                        <a:spcAft>
                          <a:spcPts val="0"/>
                        </a:spcAft>
                      </a:pPr>
                      <a:r>
                        <a:rPr lang="en-GB" sz="1600" dirty="0">
                          <a:effectLst/>
                        </a:rPr>
                        <a:t>Implementation </a:t>
                      </a:r>
                      <a:r>
                        <a:rPr lang="en-GB" sz="1600" dirty="0" smtClean="0">
                          <a:effectLst/>
                        </a:rPr>
                        <a:t>timescales</a:t>
                      </a:r>
                      <a:endParaRPr lang="en-GB" sz="1800" dirty="0">
                        <a:effectLst/>
                        <a:latin typeface="Calibri"/>
                        <a:ea typeface="SimSun"/>
                        <a:cs typeface="Times New Roman"/>
                      </a:endParaRPr>
                    </a:p>
                  </a:txBody>
                  <a:tcPr marL="36896" marR="36896" marT="0" marB="0"/>
                </a:tc>
                <a:tc>
                  <a:txBody>
                    <a:bodyPr/>
                    <a:lstStyle/>
                    <a:p>
                      <a:pPr algn="ctr">
                        <a:lnSpc>
                          <a:spcPct val="115000"/>
                        </a:lnSpc>
                        <a:spcAft>
                          <a:spcPts val="0"/>
                        </a:spcAft>
                      </a:pPr>
                      <a:r>
                        <a:rPr lang="en-GB" sz="1600" dirty="0">
                          <a:effectLst/>
                        </a:rPr>
                        <a:t>Resource implications</a:t>
                      </a:r>
                      <a:endParaRPr lang="en-GB" sz="1800" dirty="0">
                        <a:effectLst/>
                        <a:latin typeface="Calibri"/>
                        <a:ea typeface="SimSun"/>
                        <a:cs typeface="Times New Roman"/>
                      </a:endParaRPr>
                    </a:p>
                  </a:txBody>
                  <a:tcPr marL="36896" marR="36896" marT="0" marB="0"/>
                </a:tc>
              </a:tr>
              <a:tr h="595726">
                <a:tc>
                  <a:txBody>
                    <a:bodyPr/>
                    <a:lstStyle/>
                    <a:p>
                      <a:pPr>
                        <a:lnSpc>
                          <a:spcPct val="115000"/>
                        </a:lnSpc>
                        <a:spcAft>
                          <a:spcPts val="0"/>
                        </a:spcAft>
                      </a:pPr>
                      <a:r>
                        <a:rPr lang="en-GB" sz="1600" dirty="0">
                          <a:effectLst/>
                        </a:rPr>
                        <a:t> Prioritisation </a:t>
                      </a:r>
                      <a:endParaRPr lang="en-GB" sz="1800" dirty="0">
                        <a:effectLst/>
                        <a:latin typeface="Calibri"/>
                        <a:ea typeface="SimSun"/>
                        <a:cs typeface="Times New Roman"/>
                      </a:endParaRPr>
                    </a:p>
                  </a:txBody>
                  <a:tcPr marL="36896" marR="36896" marT="0" marB="0"/>
                </a:tc>
                <a:tc>
                  <a:txBody>
                    <a:bodyPr/>
                    <a:lstStyle/>
                    <a:p>
                      <a:pPr algn="ctr">
                        <a:lnSpc>
                          <a:spcPct val="115000"/>
                        </a:lnSpc>
                        <a:spcAft>
                          <a:spcPts val="0"/>
                        </a:spcAft>
                      </a:pPr>
                      <a:r>
                        <a:rPr lang="en-GB" sz="1600" dirty="0">
                          <a:effectLst/>
                        </a:rPr>
                        <a:t>Short term</a:t>
                      </a:r>
                      <a:endParaRPr lang="en-GB" sz="1800" dirty="0">
                        <a:effectLst/>
                        <a:latin typeface="Calibri"/>
                        <a:ea typeface="SimSun"/>
                        <a:cs typeface="Times New Roman"/>
                      </a:endParaRPr>
                    </a:p>
                  </a:txBody>
                  <a:tcPr marL="36896" marR="36896" marT="0" marB="0"/>
                </a:tc>
                <a:tc>
                  <a:txBody>
                    <a:bodyPr/>
                    <a:lstStyle/>
                    <a:p>
                      <a:pPr algn="ctr">
                        <a:lnSpc>
                          <a:spcPct val="115000"/>
                        </a:lnSpc>
                        <a:spcAft>
                          <a:spcPts val="0"/>
                        </a:spcAft>
                      </a:pPr>
                      <a:r>
                        <a:rPr lang="en-GB" sz="1600">
                          <a:effectLst/>
                        </a:rPr>
                        <a:t>Low</a:t>
                      </a:r>
                      <a:endParaRPr lang="en-GB" sz="1800">
                        <a:effectLst/>
                        <a:latin typeface="Calibri"/>
                        <a:ea typeface="SimSun"/>
                        <a:cs typeface="Times New Roman"/>
                      </a:endParaRPr>
                    </a:p>
                  </a:txBody>
                  <a:tcPr marL="36896" marR="36896" marT="0" marB="0"/>
                </a:tc>
              </a:tr>
              <a:tr h="723371">
                <a:tc>
                  <a:txBody>
                    <a:bodyPr/>
                    <a:lstStyle/>
                    <a:p>
                      <a:pPr>
                        <a:lnSpc>
                          <a:spcPct val="115000"/>
                        </a:lnSpc>
                        <a:spcAft>
                          <a:spcPts val="0"/>
                        </a:spcAft>
                      </a:pPr>
                      <a:r>
                        <a:rPr lang="en-GB" sz="1600" dirty="0">
                          <a:effectLst/>
                        </a:rPr>
                        <a:t>Improved </a:t>
                      </a:r>
                      <a:r>
                        <a:rPr lang="en-GB" sz="1600" dirty="0" smtClean="0">
                          <a:effectLst/>
                        </a:rPr>
                        <a:t>productivity</a:t>
                      </a:r>
                      <a:r>
                        <a:rPr lang="en-GB" sz="1600" dirty="0">
                          <a:effectLst/>
                        </a:rPr>
                        <a:t> </a:t>
                      </a:r>
                      <a:endParaRPr lang="en-GB" sz="1800" dirty="0">
                        <a:effectLst/>
                        <a:latin typeface="Calibri"/>
                        <a:ea typeface="SimSun"/>
                        <a:cs typeface="Times New Roman"/>
                      </a:endParaRPr>
                    </a:p>
                  </a:txBody>
                  <a:tcPr marL="36896" marR="36896" marT="0" marB="0"/>
                </a:tc>
                <a:tc>
                  <a:txBody>
                    <a:bodyPr/>
                    <a:lstStyle/>
                    <a:p>
                      <a:pPr algn="ctr">
                        <a:lnSpc>
                          <a:spcPct val="115000"/>
                        </a:lnSpc>
                        <a:spcAft>
                          <a:spcPts val="0"/>
                        </a:spcAft>
                      </a:pPr>
                      <a:r>
                        <a:rPr lang="en-GB" sz="1600" dirty="0">
                          <a:effectLst/>
                        </a:rPr>
                        <a:t>Short-medium term</a:t>
                      </a:r>
                      <a:endParaRPr lang="en-GB" sz="1800" dirty="0">
                        <a:effectLst/>
                        <a:latin typeface="Calibri"/>
                        <a:ea typeface="SimSun"/>
                        <a:cs typeface="Times New Roman"/>
                      </a:endParaRPr>
                    </a:p>
                  </a:txBody>
                  <a:tcPr marL="36896" marR="36896" marT="0" marB="0"/>
                </a:tc>
                <a:tc>
                  <a:txBody>
                    <a:bodyPr/>
                    <a:lstStyle/>
                    <a:p>
                      <a:pPr algn="ctr">
                        <a:lnSpc>
                          <a:spcPct val="115000"/>
                        </a:lnSpc>
                        <a:spcAft>
                          <a:spcPts val="0"/>
                        </a:spcAft>
                      </a:pPr>
                      <a:r>
                        <a:rPr lang="en-GB" sz="1600" dirty="0">
                          <a:effectLst/>
                        </a:rPr>
                        <a:t>Medium</a:t>
                      </a:r>
                      <a:endParaRPr lang="en-GB" sz="1800" dirty="0">
                        <a:effectLst/>
                        <a:latin typeface="Calibri"/>
                        <a:ea typeface="SimSun"/>
                        <a:cs typeface="Times New Roman"/>
                      </a:endParaRPr>
                    </a:p>
                  </a:txBody>
                  <a:tcPr marL="36896" marR="36896" marT="0" marB="0"/>
                </a:tc>
              </a:tr>
              <a:tr h="919568">
                <a:tc>
                  <a:txBody>
                    <a:bodyPr/>
                    <a:lstStyle/>
                    <a:p>
                      <a:pPr>
                        <a:lnSpc>
                          <a:spcPct val="115000"/>
                        </a:lnSpc>
                        <a:spcAft>
                          <a:spcPts val="0"/>
                        </a:spcAft>
                      </a:pPr>
                      <a:r>
                        <a:rPr lang="en-GB" sz="1600" dirty="0">
                          <a:effectLst/>
                        </a:rPr>
                        <a:t>Enhanced  Economy, Efficiency  and </a:t>
                      </a:r>
                      <a:r>
                        <a:rPr lang="en-GB" sz="1600" dirty="0" smtClean="0">
                          <a:effectLst/>
                        </a:rPr>
                        <a:t>effectiveness</a:t>
                      </a:r>
                      <a:endParaRPr lang="en-GB" sz="1800" dirty="0">
                        <a:effectLst/>
                        <a:latin typeface="Calibri"/>
                        <a:ea typeface="SimSun"/>
                        <a:cs typeface="Times New Roman"/>
                      </a:endParaRPr>
                    </a:p>
                  </a:txBody>
                  <a:tcPr marL="36896" marR="36896" marT="0" marB="0"/>
                </a:tc>
                <a:tc>
                  <a:txBody>
                    <a:bodyPr/>
                    <a:lstStyle/>
                    <a:p>
                      <a:pPr algn="ctr">
                        <a:lnSpc>
                          <a:spcPct val="115000"/>
                        </a:lnSpc>
                        <a:spcAft>
                          <a:spcPts val="0"/>
                        </a:spcAft>
                      </a:pPr>
                      <a:r>
                        <a:rPr lang="en-GB" sz="1600" dirty="0">
                          <a:effectLst/>
                        </a:rPr>
                        <a:t>Medium term</a:t>
                      </a:r>
                      <a:endParaRPr lang="en-GB" sz="1800" dirty="0">
                        <a:effectLst/>
                        <a:latin typeface="Calibri"/>
                        <a:ea typeface="SimSun"/>
                        <a:cs typeface="Times New Roman"/>
                      </a:endParaRPr>
                    </a:p>
                  </a:txBody>
                  <a:tcPr marL="36896" marR="36896" marT="0" marB="0"/>
                </a:tc>
                <a:tc>
                  <a:txBody>
                    <a:bodyPr/>
                    <a:lstStyle/>
                    <a:p>
                      <a:pPr algn="ctr">
                        <a:lnSpc>
                          <a:spcPct val="115000"/>
                        </a:lnSpc>
                        <a:spcAft>
                          <a:spcPts val="0"/>
                        </a:spcAft>
                      </a:pPr>
                      <a:r>
                        <a:rPr lang="en-GB" sz="1600" dirty="0">
                          <a:effectLst/>
                        </a:rPr>
                        <a:t>Medium</a:t>
                      </a:r>
                      <a:endParaRPr lang="en-GB" sz="1800" dirty="0">
                        <a:effectLst/>
                        <a:latin typeface="Calibri"/>
                        <a:ea typeface="SimSun"/>
                        <a:cs typeface="Times New Roman"/>
                      </a:endParaRPr>
                    </a:p>
                  </a:txBody>
                  <a:tcPr marL="36896" marR="36896" marT="0" marB="0"/>
                </a:tc>
              </a:tr>
              <a:tr h="817394">
                <a:tc>
                  <a:txBody>
                    <a:bodyPr/>
                    <a:lstStyle/>
                    <a:p>
                      <a:pPr>
                        <a:lnSpc>
                          <a:spcPct val="115000"/>
                        </a:lnSpc>
                        <a:spcAft>
                          <a:spcPts val="0"/>
                        </a:spcAft>
                      </a:pPr>
                      <a:r>
                        <a:rPr lang="en-GB" sz="1600" dirty="0">
                          <a:effectLst/>
                        </a:rPr>
                        <a:t>Co-production co-charging, and </a:t>
                      </a:r>
                      <a:r>
                        <a:rPr lang="en-GB" sz="1600" dirty="0" smtClean="0">
                          <a:effectLst/>
                        </a:rPr>
                        <a:t>self-regulation</a:t>
                      </a:r>
                      <a:r>
                        <a:rPr lang="en-GB" sz="1600" dirty="0">
                          <a:effectLst/>
                        </a:rPr>
                        <a:t> </a:t>
                      </a:r>
                      <a:endParaRPr lang="en-GB" sz="1800" dirty="0">
                        <a:effectLst/>
                        <a:latin typeface="Calibri"/>
                        <a:ea typeface="SimSun"/>
                        <a:cs typeface="Times New Roman"/>
                      </a:endParaRPr>
                    </a:p>
                  </a:txBody>
                  <a:tcPr marL="36896" marR="36896" marT="0" marB="0"/>
                </a:tc>
                <a:tc>
                  <a:txBody>
                    <a:bodyPr/>
                    <a:lstStyle/>
                    <a:p>
                      <a:pPr algn="ctr">
                        <a:lnSpc>
                          <a:spcPct val="115000"/>
                        </a:lnSpc>
                        <a:spcAft>
                          <a:spcPts val="0"/>
                        </a:spcAft>
                      </a:pPr>
                      <a:r>
                        <a:rPr lang="en-GB" sz="1600" dirty="0">
                          <a:effectLst/>
                        </a:rPr>
                        <a:t>Medium- long term</a:t>
                      </a:r>
                      <a:endParaRPr lang="en-GB" sz="1800" dirty="0">
                        <a:effectLst/>
                        <a:latin typeface="Calibri"/>
                        <a:ea typeface="SimSun"/>
                        <a:cs typeface="Times New Roman"/>
                      </a:endParaRPr>
                    </a:p>
                  </a:txBody>
                  <a:tcPr marL="36896" marR="36896" marT="0" marB="0"/>
                </a:tc>
                <a:tc>
                  <a:txBody>
                    <a:bodyPr/>
                    <a:lstStyle/>
                    <a:p>
                      <a:pPr algn="ctr">
                        <a:lnSpc>
                          <a:spcPct val="115000"/>
                        </a:lnSpc>
                        <a:spcAft>
                          <a:spcPts val="0"/>
                        </a:spcAft>
                      </a:pPr>
                      <a:r>
                        <a:rPr lang="en-GB" sz="1600" dirty="0">
                          <a:effectLst/>
                        </a:rPr>
                        <a:t>Medium</a:t>
                      </a:r>
                      <a:endParaRPr lang="en-GB" sz="1800" dirty="0">
                        <a:effectLst/>
                        <a:latin typeface="Calibri"/>
                        <a:ea typeface="SimSun"/>
                        <a:cs typeface="Times New Roman"/>
                      </a:endParaRPr>
                    </a:p>
                  </a:txBody>
                  <a:tcPr marL="36896" marR="36896" marT="0" marB="0"/>
                </a:tc>
              </a:tr>
              <a:tr h="681951">
                <a:tc>
                  <a:txBody>
                    <a:bodyPr/>
                    <a:lstStyle/>
                    <a:p>
                      <a:pPr>
                        <a:lnSpc>
                          <a:spcPct val="115000"/>
                        </a:lnSpc>
                        <a:spcAft>
                          <a:spcPts val="0"/>
                        </a:spcAft>
                      </a:pPr>
                      <a:r>
                        <a:rPr lang="en-GB" sz="1600" dirty="0">
                          <a:effectLst/>
                        </a:rPr>
                        <a:t>Early </a:t>
                      </a:r>
                      <a:r>
                        <a:rPr lang="en-GB" sz="1600" dirty="0" smtClean="0">
                          <a:effectLst/>
                        </a:rPr>
                        <a:t>prevention</a:t>
                      </a:r>
                      <a:r>
                        <a:rPr lang="en-GB" sz="1600" dirty="0">
                          <a:effectLst/>
                        </a:rPr>
                        <a:t> </a:t>
                      </a:r>
                      <a:endParaRPr lang="en-GB" sz="1800" dirty="0">
                        <a:effectLst/>
                        <a:latin typeface="Calibri"/>
                        <a:ea typeface="SimSun"/>
                        <a:cs typeface="Times New Roman"/>
                      </a:endParaRPr>
                    </a:p>
                  </a:txBody>
                  <a:tcPr marL="36896" marR="36896" marT="0" marB="0"/>
                </a:tc>
                <a:tc>
                  <a:txBody>
                    <a:bodyPr/>
                    <a:lstStyle/>
                    <a:p>
                      <a:pPr algn="ctr">
                        <a:lnSpc>
                          <a:spcPct val="115000"/>
                        </a:lnSpc>
                        <a:spcAft>
                          <a:spcPts val="0"/>
                        </a:spcAft>
                      </a:pPr>
                      <a:r>
                        <a:rPr lang="en-GB" sz="1600" dirty="0">
                          <a:effectLst/>
                        </a:rPr>
                        <a:t>Long term</a:t>
                      </a:r>
                      <a:endParaRPr lang="en-GB" sz="1800" dirty="0">
                        <a:effectLst/>
                        <a:latin typeface="Calibri"/>
                        <a:ea typeface="SimSun"/>
                        <a:cs typeface="Times New Roman"/>
                      </a:endParaRPr>
                    </a:p>
                  </a:txBody>
                  <a:tcPr marL="36896" marR="36896" marT="0" marB="0"/>
                </a:tc>
                <a:tc>
                  <a:txBody>
                    <a:bodyPr/>
                    <a:lstStyle/>
                    <a:p>
                      <a:pPr algn="ctr">
                        <a:lnSpc>
                          <a:spcPct val="115000"/>
                        </a:lnSpc>
                        <a:spcAft>
                          <a:spcPts val="0"/>
                        </a:spcAft>
                      </a:pPr>
                      <a:r>
                        <a:rPr lang="en-GB" sz="1600" dirty="0">
                          <a:effectLst/>
                        </a:rPr>
                        <a:t>Medium-High</a:t>
                      </a:r>
                      <a:endParaRPr lang="en-GB" sz="1800" dirty="0">
                        <a:effectLst/>
                        <a:latin typeface="Calibri"/>
                        <a:ea typeface="SimSun"/>
                        <a:cs typeface="Times New Roman"/>
                      </a:endParaRPr>
                    </a:p>
                  </a:txBody>
                  <a:tcPr marL="36896" marR="36896" marT="0" marB="0"/>
                </a:tc>
              </a:tr>
              <a:tr h="661171">
                <a:tc>
                  <a:txBody>
                    <a:bodyPr/>
                    <a:lstStyle/>
                    <a:p>
                      <a:pPr>
                        <a:lnSpc>
                          <a:spcPct val="115000"/>
                        </a:lnSpc>
                        <a:spcAft>
                          <a:spcPts val="0"/>
                        </a:spcAft>
                      </a:pPr>
                      <a:r>
                        <a:rPr lang="en-GB" sz="1600" dirty="0">
                          <a:effectLst/>
                        </a:rPr>
                        <a:t>Service </a:t>
                      </a:r>
                      <a:r>
                        <a:rPr lang="en-GB" sz="1600" dirty="0" smtClean="0">
                          <a:effectLst/>
                        </a:rPr>
                        <a:t>innovation</a:t>
                      </a:r>
                      <a:r>
                        <a:rPr lang="en-GB" sz="1600" dirty="0">
                          <a:effectLst/>
                        </a:rPr>
                        <a:t> </a:t>
                      </a:r>
                      <a:endParaRPr lang="en-GB" sz="1800" dirty="0">
                        <a:effectLst/>
                        <a:latin typeface="Calibri"/>
                        <a:ea typeface="SimSun"/>
                        <a:cs typeface="Times New Roman"/>
                      </a:endParaRPr>
                    </a:p>
                  </a:txBody>
                  <a:tcPr marL="36896" marR="36896" marT="0" marB="0"/>
                </a:tc>
                <a:tc>
                  <a:txBody>
                    <a:bodyPr/>
                    <a:lstStyle/>
                    <a:p>
                      <a:pPr algn="ctr">
                        <a:lnSpc>
                          <a:spcPct val="115000"/>
                        </a:lnSpc>
                        <a:spcAft>
                          <a:spcPts val="0"/>
                        </a:spcAft>
                      </a:pPr>
                      <a:r>
                        <a:rPr lang="en-GB" sz="1600" dirty="0">
                          <a:effectLst/>
                        </a:rPr>
                        <a:t>Long term</a:t>
                      </a:r>
                      <a:endParaRPr lang="en-GB" sz="1800" dirty="0">
                        <a:effectLst/>
                        <a:latin typeface="Calibri"/>
                        <a:ea typeface="SimSun"/>
                        <a:cs typeface="Times New Roman"/>
                      </a:endParaRPr>
                    </a:p>
                  </a:txBody>
                  <a:tcPr marL="36896" marR="36896" marT="0" marB="0"/>
                </a:tc>
                <a:tc>
                  <a:txBody>
                    <a:bodyPr/>
                    <a:lstStyle/>
                    <a:p>
                      <a:pPr algn="ctr">
                        <a:lnSpc>
                          <a:spcPct val="115000"/>
                        </a:lnSpc>
                        <a:spcAft>
                          <a:spcPts val="0"/>
                        </a:spcAft>
                      </a:pPr>
                      <a:r>
                        <a:rPr lang="en-GB" sz="1600" dirty="0">
                          <a:effectLst/>
                        </a:rPr>
                        <a:t>High</a:t>
                      </a:r>
                      <a:endParaRPr lang="en-GB" sz="1800" dirty="0">
                        <a:effectLst/>
                        <a:latin typeface="Calibri"/>
                        <a:ea typeface="SimSun"/>
                        <a:cs typeface="Times New Roman"/>
                      </a:endParaRPr>
                    </a:p>
                  </a:txBody>
                  <a:tcPr marL="36896" marR="36896" marT="0" marB="0"/>
                </a:tc>
              </a:tr>
            </a:tbl>
          </a:graphicData>
        </a:graphic>
      </p:graphicFrame>
    </p:spTree>
    <p:extLst>
      <p:ext uri="{BB962C8B-B14F-4D97-AF65-F5344CB8AC3E}">
        <p14:creationId xmlns:p14="http://schemas.microsoft.com/office/powerpoint/2010/main" val="37395751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2400" y="548680"/>
            <a:ext cx="8229600" cy="1143000"/>
          </a:xfrm>
        </p:spPr>
        <p:txBody>
          <a:bodyPr>
            <a:noAutofit/>
          </a:bodyPr>
          <a:lstStyle/>
          <a:p>
            <a:r>
              <a:rPr lang="en-GB" sz="3600" dirty="0" smtClean="0">
                <a:solidFill>
                  <a:schemeClr val="accent2"/>
                </a:solidFill>
              </a:rPr>
              <a:t>Key </a:t>
            </a:r>
            <a:r>
              <a:rPr lang="en-GB" sz="3600" dirty="0">
                <a:solidFill>
                  <a:schemeClr val="accent2"/>
                </a:solidFill>
              </a:rPr>
              <a:t>requirements for implementing these options  </a:t>
            </a:r>
            <a:endParaRPr lang="en-GB" sz="4000" dirty="0">
              <a:solidFill>
                <a:schemeClr val="accent2"/>
              </a:solidFill>
            </a:endParaRPr>
          </a:p>
        </p:txBody>
      </p:sp>
      <p:sp>
        <p:nvSpPr>
          <p:cNvPr id="3" name="Content Placeholder 2"/>
          <p:cNvSpPr>
            <a:spLocks noGrp="1"/>
          </p:cNvSpPr>
          <p:nvPr>
            <p:ph idx="1"/>
          </p:nvPr>
        </p:nvSpPr>
        <p:spPr>
          <a:xfrm>
            <a:off x="539552" y="1844824"/>
            <a:ext cx="8229600" cy="4741987"/>
          </a:xfrm>
        </p:spPr>
        <p:txBody>
          <a:bodyPr>
            <a:normAutofit/>
          </a:bodyPr>
          <a:lstStyle/>
          <a:p>
            <a:r>
              <a:rPr lang="en-GB" sz="2400" b="1" dirty="0" smtClean="0"/>
              <a:t>Individual and collective leadership at organisational and systemic levels</a:t>
            </a:r>
            <a:endParaRPr lang="en-GB" sz="2400" dirty="0" smtClean="0"/>
          </a:p>
          <a:p>
            <a:r>
              <a:rPr lang="en-GB" sz="2400" b="1" dirty="0" smtClean="0"/>
              <a:t>Short medium and long term strategies and action plans</a:t>
            </a:r>
          </a:p>
          <a:p>
            <a:r>
              <a:rPr lang="en-GB" sz="2400" b="1" dirty="0" smtClean="0"/>
              <a:t>Robust Change Management and Organisational Development </a:t>
            </a:r>
            <a:endParaRPr lang="en-GB" sz="2400" dirty="0" smtClean="0"/>
          </a:p>
          <a:p>
            <a:r>
              <a:rPr lang="en-GB" sz="2400" b="1" dirty="0" smtClean="0"/>
              <a:t>Adequate and Dedicated Resources</a:t>
            </a:r>
            <a:endParaRPr lang="en-GB" sz="2400" dirty="0" smtClean="0"/>
          </a:p>
          <a:p>
            <a:endParaRPr lang="en-GB" sz="2400" dirty="0"/>
          </a:p>
        </p:txBody>
      </p:sp>
      <p:pic>
        <p:nvPicPr>
          <p:cNvPr id="4" name="Picture 3" descr="pic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3848" y="4437112"/>
            <a:ext cx="773030" cy="18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family.jpg"/>
          <p:cNvPicPr>
            <a:picLocks noChangeAspect="1"/>
          </p:cNvPicPr>
          <p:nvPr/>
        </p:nvPicPr>
        <p:blipFill>
          <a:blip r:embed="rId3" cstate="print"/>
          <a:stretch>
            <a:fillRect/>
          </a:stretch>
        </p:blipFill>
        <p:spPr>
          <a:xfrm>
            <a:off x="6732240" y="4725144"/>
            <a:ext cx="1889760" cy="1656184"/>
          </a:xfrm>
          <a:prstGeom prst="rect">
            <a:avLst/>
          </a:prstGeom>
        </p:spPr>
      </p:pic>
      <p:pic>
        <p:nvPicPr>
          <p:cNvPr id="6" name="Picture 5" descr="SAXB6CANUXO4WCABREBBACAI2LB4BCAIN4KVFCAX5OWHICATDZYDACADCUNLZCAWTU4Q1CAK9BY2ICA4RWN3WCAADBDO1CABROCJ1CA4PG4CZCA9TK2LTCAY9JCLECATW296XCAA5WDU8CAANDH3YCA0BPRB5.jpg"/>
          <p:cNvPicPr>
            <a:picLocks noChangeAspect="1"/>
          </p:cNvPicPr>
          <p:nvPr/>
        </p:nvPicPr>
        <p:blipFill>
          <a:blip r:embed="rId4" cstate="print"/>
          <a:stretch>
            <a:fillRect/>
          </a:stretch>
        </p:blipFill>
        <p:spPr>
          <a:xfrm>
            <a:off x="323528" y="4509120"/>
            <a:ext cx="2088232" cy="1867525"/>
          </a:xfrm>
          <a:prstGeom prst="rect">
            <a:avLst/>
          </a:prstGeom>
        </p:spPr>
      </p:pic>
      <p:pic>
        <p:nvPicPr>
          <p:cNvPr id="7" name="Picture 4" descr="pic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860032" y="5373216"/>
            <a:ext cx="1381158" cy="10033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fontScale="90000"/>
          </a:bodyPr>
          <a:lstStyle/>
          <a:p>
            <a:r>
              <a:rPr lang="en-GB" dirty="0" smtClean="0"/>
              <a:t> </a:t>
            </a:r>
            <a:r>
              <a:rPr lang="en-GB" sz="4800" b="1" dirty="0">
                <a:solidFill>
                  <a:srgbClr val="C00000"/>
                </a:solidFill>
              </a:rPr>
              <a:t>Research setting </a:t>
            </a:r>
          </a:p>
        </p:txBody>
      </p:sp>
      <p:sp>
        <p:nvSpPr>
          <p:cNvPr id="5" name="Content Placeholder 4"/>
          <p:cNvSpPr>
            <a:spLocks noGrp="1"/>
          </p:cNvSpPr>
          <p:nvPr>
            <p:ph sz="half" idx="2"/>
          </p:nvPr>
        </p:nvSpPr>
        <p:spPr>
          <a:xfrm>
            <a:off x="4283968" y="1052736"/>
            <a:ext cx="4536504" cy="5073427"/>
          </a:xfrm>
        </p:spPr>
        <p:txBody>
          <a:bodyPr>
            <a:normAutofit fontScale="25000" lnSpcReduction="20000"/>
          </a:bodyPr>
          <a:lstStyle/>
          <a:p>
            <a:pPr marL="0" indent="0" algn="ctr">
              <a:buNone/>
            </a:pPr>
            <a:r>
              <a:rPr lang="en-GB" sz="7200" dirty="0" smtClean="0"/>
              <a:t> </a:t>
            </a:r>
          </a:p>
          <a:p>
            <a:pPr marL="0" indent="0" algn="ctr">
              <a:buNone/>
            </a:pPr>
            <a:r>
              <a:rPr lang="en-GB" sz="7200" dirty="0" smtClean="0">
                <a:solidFill>
                  <a:srgbClr val="C00000"/>
                </a:solidFill>
              </a:rPr>
              <a:t>Local Authority  </a:t>
            </a:r>
            <a:r>
              <a:rPr lang="en-GB" sz="7200" dirty="0" smtClean="0"/>
              <a:t>(Population  70</a:t>
            </a:r>
            <a:r>
              <a:rPr lang="en-GB" sz="7200" dirty="0"/>
              <a:t>, 064</a:t>
            </a:r>
            <a:r>
              <a:rPr lang="en-GB" sz="7200" dirty="0" smtClean="0"/>
              <a:t>.)</a:t>
            </a:r>
          </a:p>
          <a:p>
            <a:pPr marL="0" indent="0" algn="ctr">
              <a:buNone/>
            </a:pPr>
            <a:endParaRPr lang="en-GB" sz="3400" dirty="0"/>
          </a:p>
          <a:p>
            <a:r>
              <a:rPr lang="en-GB" sz="7200" dirty="0" smtClean="0"/>
              <a:t>General </a:t>
            </a:r>
            <a:r>
              <a:rPr lang="en-GB" sz="7200" dirty="0"/>
              <a:t>health </a:t>
            </a:r>
            <a:r>
              <a:rPr lang="en-GB" sz="7200" dirty="0" smtClean="0"/>
              <a:t>poor - </a:t>
            </a:r>
            <a:r>
              <a:rPr lang="en-GB" sz="7200" dirty="0"/>
              <a:t>16% </a:t>
            </a:r>
            <a:r>
              <a:rPr lang="en-GB" sz="5600" i="1" dirty="0" smtClean="0">
                <a:solidFill>
                  <a:srgbClr val="C00000"/>
                </a:solidFill>
              </a:rPr>
              <a:t>( Wales 12%)</a:t>
            </a:r>
            <a:r>
              <a:rPr lang="en-GB" sz="5600" dirty="0" smtClean="0">
                <a:solidFill>
                  <a:srgbClr val="C00000"/>
                </a:solidFill>
              </a:rPr>
              <a:t>.</a:t>
            </a:r>
            <a:endParaRPr lang="en-GB" sz="5600" dirty="0">
              <a:solidFill>
                <a:srgbClr val="C00000"/>
              </a:solidFill>
            </a:endParaRPr>
          </a:p>
          <a:p>
            <a:endParaRPr lang="en-GB" sz="7200" dirty="0" smtClean="0"/>
          </a:p>
          <a:p>
            <a:r>
              <a:rPr lang="en-GB" sz="7200" dirty="0" smtClean="0"/>
              <a:t> Highest unemployment in Wales </a:t>
            </a:r>
            <a:endParaRPr lang="en-GB" sz="7200" dirty="0"/>
          </a:p>
          <a:p>
            <a:endParaRPr lang="en-GB" sz="7200" dirty="0" smtClean="0"/>
          </a:p>
          <a:p>
            <a:r>
              <a:rPr lang="en-GB" sz="7200" dirty="0" smtClean="0"/>
              <a:t>45% people  </a:t>
            </a:r>
            <a:r>
              <a:rPr lang="en-GB" sz="7200" dirty="0"/>
              <a:t>no qualification </a:t>
            </a:r>
            <a:r>
              <a:rPr lang="en-GB" sz="5600" i="1" dirty="0" smtClean="0"/>
              <a:t>(</a:t>
            </a:r>
            <a:r>
              <a:rPr lang="en-GB" sz="5600" i="1" dirty="0" smtClean="0">
                <a:solidFill>
                  <a:srgbClr val="C00000"/>
                </a:solidFill>
              </a:rPr>
              <a:t>Wales 33%).</a:t>
            </a:r>
            <a:endParaRPr lang="en-GB" sz="5600" i="1" dirty="0">
              <a:solidFill>
                <a:srgbClr val="C00000"/>
              </a:solidFill>
            </a:endParaRPr>
          </a:p>
          <a:p>
            <a:endParaRPr lang="en-GB" sz="7200" dirty="0" smtClean="0"/>
          </a:p>
          <a:p>
            <a:r>
              <a:rPr lang="en-GB" sz="7200" dirty="0" smtClean="0"/>
              <a:t>35</a:t>
            </a:r>
            <a:r>
              <a:rPr lang="en-GB" sz="7200" dirty="0"/>
              <a:t>% </a:t>
            </a:r>
            <a:r>
              <a:rPr lang="en-GB" sz="7200" dirty="0" smtClean="0"/>
              <a:t>households no </a:t>
            </a:r>
            <a:r>
              <a:rPr lang="en-GB" sz="7200" dirty="0"/>
              <a:t>car </a:t>
            </a:r>
            <a:r>
              <a:rPr lang="en-GB" sz="5600" dirty="0" smtClean="0">
                <a:solidFill>
                  <a:srgbClr val="C00000"/>
                </a:solidFill>
              </a:rPr>
              <a:t>(</a:t>
            </a:r>
            <a:r>
              <a:rPr lang="en-GB" sz="5600" i="1" dirty="0" smtClean="0">
                <a:solidFill>
                  <a:srgbClr val="C00000"/>
                </a:solidFill>
              </a:rPr>
              <a:t>Wales 26%)</a:t>
            </a:r>
          </a:p>
          <a:p>
            <a:endParaRPr lang="en-GB" sz="7200" dirty="0" smtClean="0"/>
          </a:p>
          <a:p>
            <a:r>
              <a:rPr lang="en-GB" sz="7200" dirty="0" smtClean="0"/>
              <a:t>Highest </a:t>
            </a:r>
            <a:r>
              <a:rPr lang="en-GB" sz="7200" dirty="0"/>
              <a:t>rate of severe child poverty in </a:t>
            </a:r>
            <a:r>
              <a:rPr lang="en-GB" sz="7200" dirty="0" smtClean="0"/>
              <a:t>Wales</a:t>
            </a:r>
          </a:p>
          <a:p>
            <a:endParaRPr lang="en-GB" sz="7200" dirty="0" smtClean="0"/>
          </a:p>
          <a:p>
            <a:r>
              <a:rPr lang="en-GB" sz="7200" dirty="0" smtClean="0"/>
              <a:t>Highest </a:t>
            </a:r>
            <a:r>
              <a:rPr lang="en-GB" sz="7200" dirty="0"/>
              <a:t>level of low birth weight babies in </a:t>
            </a:r>
            <a:r>
              <a:rPr lang="en-GB" sz="7200" dirty="0" smtClean="0"/>
              <a:t>Wales</a:t>
            </a:r>
          </a:p>
          <a:p>
            <a:endParaRPr lang="en-GB" sz="7200" dirty="0" smtClean="0"/>
          </a:p>
          <a:p>
            <a:r>
              <a:rPr lang="en-GB" sz="7200" dirty="0" smtClean="0"/>
              <a:t>Highest number of young </a:t>
            </a:r>
            <a:r>
              <a:rPr lang="en-GB" sz="7200" dirty="0"/>
              <a:t>people who are Not in </a:t>
            </a:r>
            <a:r>
              <a:rPr lang="en-GB" sz="7200" dirty="0" smtClean="0"/>
              <a:t>Education, Employment </a:t>
            </a:r>
            <a:r>
              <a:rPr lang="en-GB" sz="7200" dirty="0"/>
              <a:t>and Training </a:t>
            </a:r>
            <a:r>
              <a:rPr lang="en-GB" sz="7200" dirty="0" smtClean="0"/>
              <a:t>in Wales </a:t>
            </a:r>
          </a:p>
          <a:p>
            <a:pPr marL="0" indent="0">
              <a:buNone/>
            </a:pPr>
            <a:endParaRPr lang="en-GB" sz="7200" dirty="0" smtClean="0"/>
          </a:p>
          <a:p>
            <a:endParaRPr lang="en-GB" sz="7200" dirty="0"/>
          </a:p>
          <a:p>
            <a:pPr marL="0" indent="0">
              <a:buNone/>
            </a:pPr>
            <a:r>
              <a:rPr lang="en-GB" sz="7200" dirty="0" smtClean="0"/>
              <a:t> </a:t>
            </a:r>
            <a:endParaRPr lang="en-GB" sz="7200" dirty="0"/>
          </a:p>
        </p:txBody>
      </p:sp>
      <p:pic>
        <p:nvPicPr>
          <p:cNvPr id="8" name="Content Placeholder 7"/>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323529" y="1132014"/>
            <a:ext cx="3384376" cy="4994150"/>
          </a:xfrm>
        </p:spPr>
      </p:pic>
    </p:spTree>
    <p:extLst>
      <p:ext uri="{BB962C8B-B14F-4D97-AF65-F5344CB8AC3E}">
        <p14:creationId xmlns:p14="http://schemas.microsoft.com/office/powerpoint/2010/main" val="6658020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solidFill>
                  <a:srgbClr val="C00000"/>
                </a:solidFill>
              </a:rPr>
              <a:t>Conclusions</a:t>
            </a:r>
            <a:endParaRPr lang="en-GB" dirty="0"/>
          </a:p>
        </p:txBody>
      </p:sp>
      <p:sp>
        <p:nvSpPr>
          <p:cNvPr id="5" name="Content Placeholder 4"/>
          <p:cNvSpPr>
            <a:spLocks noGrp="1"/>
          </p:cNvSpPr>
          <p:nvPr>
            <p:ph sz="half" idx="1"/>
          </p:nvPr>
        </p:nvSpPr>
        <p:spPr/>
        <p:txBody>
          <a:bodyPr>
            <a:normAutofit fontScale="85000" lnSpcReduction="10000"/>
          </a:bodyPr>
          <a:lstStyle/>
          <a:p>
            <a:pPr>
              <a:buNone/>
            </a:pPr>
            <a:r>
              <a:rPr lang="en-GB" sz="2400" dirty="0" smtClean="0"/>
              <a:t>Family Interventions</a:t>
            </a:r>
          </a:p>
          <a:p>
            <a:pPr lvl="1"/>
            <a:r>
              <a:rPr lang="en-GB" sz="1800" dirty="0" smtClean="0"/>
              <a:t>The numbers and needs of troubled families are rising (and predicted to rise further) causing an increasing demand for family interventions when resources are diminishing.    </a:t>
            </a:r>
          </a:p>
          <a:p>
            <a:pPr lvl="1"/>
            <a:r>
              <a:rPr lang="en-GB" sz="1800" dirty="0" smtClean="0"/>
              <a:t>Managing this tension will be a key priority for the future</a:t>
            </a:r>
          </a:p>
          <a:p>
            <a:pPr lvl="1"/>
            <a:r>
              <a:rPr lang="en-GB" sz="1800" dirty="0" smtClean="0"/>
              <a:t>A number of possible  options, have been identified as means for reducing tensions</a:t>
            </a:r>
          </a:p>
          <a:p>
            <a:pPr lvl="1"/>
            <a:r>
              <a:rPr lang="en-GB" sz="1800" dirty="0" smtClean="0"/>
              <a:t>However, these options have a different range of implications and there is a clear need for a strategy to best deal with the tensions involved.</a:t>
            </a:r>
          </a:p>
          <a:p>
            <a:pPr lvl="1"/>
            <a:r>
              <a:rPr lang="en-GB" sz="1800" dirty="0"/>
              <a:t>Local responses will be </a:t>
            </a:r>
            <a:r>
              <a:rPr lang="en-GB" sz="1800" dirty="0" smtClean="0"/>
              <a:t>situational but the challenges and interdependencies require a collective or multi-agency response as well as individual organisational responses. </a:t>
            </a:r>
          </a:p>
          <a:p>
            <a:endParaRPr lang="en-GB" dirty="0"/>
          </a:p>
        </p:txBody>
      </p:sp>
      <p:sp>
        <p:nvSpPr>
          <p:cNvPr id="6" name="Content Placeholder 5"/>
          <p:cNvSpPr>
            <a:spLocks noGrp="1"/>
          </p:cNvSpPr>
          <p:nvPr>
            <p:ph sz="half" idx="2"/>
          </p:nvPr>
        </p:nvSpPr>
        <p:spPr/>
        <p:txBody>
          <a:bodyPr>
            <a:normAutofit fontScale="85000" lnSpcReduction="10000"/>
          </a:bodyPr>
          <a:lstStyle/>
          <a:p>
            <a:pPr>
              <a:buNone/>
            </a:pPr>
            <a:r>
              <a:rPr lang="en-GB" sz="2400" dirty="0" smtClean="0"/>
              <a:t>General</a:t>
            </a:r>
          </a:p>
          <a:p>
            <a:pPr lvl="1"/>
            <a:r>
              <a:rPr lang="en-GB" sz="1800" dirty="0" smtClean="0"/>
              <a:t>There are other public services which have similar features of increasing demand and declining resources, in a time of austerity</a:t>
            </a:r>
          </a:p>
          <a:p>
            <a:pPr lvl="1"/>
            <a:r>
              <a:rPr lang="en-GB" sz="1800" dirty="0" smtClean="0"/>
              <a:t>It is appropriate to consider the applicability of the options identified to other public services. </a:t>
            </a:r>
          </a:p>
          <a:p>
            <a:pPr lvl="1"/>
            <a:r>
              <a:rPr lang="en-GB" sz="1800" dirty="0" smtClean="0"/>
              <a:t>Further research would be needed to establish the degree of relevance of these approaches to the different services </a:t>
            </a:r>
          </a:p>
          <a:p>
            <a:pPr lvl="1"/>
            <a:r>
              <a:rPr lang="en-GB" sz="1800" dirty="0" smtClean="0"/>
              <a:t>They should provide a framework for developing a workable strategy for dealing with the challenges ahead.</a:t>
            </a:r>
          </a:p>
          <a:p>
            <a:pPr lvl="1"/>
            <a:r>
              <a:rPr lang="en-GB" sz="1800" dirty="0" smtClean="0"/>
              <a:t>The research demonstrated a clear need for service and systemic innovation in the long term which is probably endemic across the public services.</a:t>
            </a:r>
          </a:p>
          <a:p>
            <a:endParaRPr lang="en-GB"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7772400" cy="1080120"/>
          </a:xfrm>
        </p:spPr>
        <p:txBody>
          <a:bodyPr>
            <a:normAutofit fontScale="90000"/>
          </a:bodyPr>
          <a:lstStyle/>
          <a:p>
            <a:r>
              <a:rPr lang="en-GB" dirty="0" smtClean="0">
                <a:solidFill>
                  <a:srgbClr val="C00000"/>
                </a:solidFill>
              </a:rPr>
              <a:t> </a:t>
            </a:r>
            <a:br>
              <a:rPr lang="en-GB" dirty="0" smtClean="0">
                <a:solidFill>
                  <a:srgbClr val="C00000"/>
                </a:solidFill>
              </a:rPr>
            </a:br>
            <a:r>
              <a:rPr lang="en-GB" dirty="0" smtClean="0">
                <a:solidFill>
                  <a:srgbClr val="C00000"/>
                </a:solidFill>
              </a:rPr>
              <a:t>Questions/Comments </a:t>
            </a:r>
            <a:endParaRPr lang="en-GB" dirty="0">
              <a:solidFill>
                <a:srgbClr val="C00000"/>
              </a:solidFill>
            </a:endParaRPr>
          </a:p>
        </p:txBody>
      </p:sp>
      <p:sp>
        <p:nvSpPr>
          <p:cNvPr id="3" name="Subtitle 2"/>
          <p:cNvSpPr>
            <a:spLocks noGrp="1"/>
          </p:cNvSpPr>
          <p:nvPr>
            <p:ph type="subTitle" idx="1"/>
          </p:nvPr>
        </p:nvSpPr>
        <p:spPr>
          <a:xfrm>
            <a:off x="5086227" y="1916832"/>
            <a:ext cx="3534520" cy="2088232"/>
          </a:xfrm>
        </p:spPr>
        <p:txBody>
          <a:bodyPr>
            <a:noAutofit/>
          </a:bodyPr>
          <a:lstStyle/>
          <a:p>
            <a:pPr algn="l"/>
            <a:r>
              <a:rPr lang="en-GB" sz="1400" dirty="0" smtClean="0">
                <a:solidFill>
                  <a:schemeClr val="tx1"/>
                </a:solidFill>
              </a:rPr>
              <a:t>Mr Peter Murphy and </a:t>
            </a:r>
          </a:p>
          <a:p>
            <a:pPr algn="l"/>
            <a:r>
              <a:rPr lang="en-GB" sz="1400" dirty="0" smtClean="0">
                <a:solidFill>
                  <a:schemeClr val="tx1"/>
                </a:solidFill>
              </a:rPr>
              <a:t>Professor </a:t>
            </a:r>
            <a:r>
              <a:rPr lang="en-GB" sz="1400" dirty="0">
                <a:solidFill>
                  <a:schemeClr val="tx1"/>
                </a:solidFill>
              </a:rPr>
              <a:t>Malcolm J </a:t>
            </a:r>
            <a:r>
              <a:rPr lang="en-GB" sz="1400" dirty="0" smtClean="0">
                <a:solidFill>
                  <a:schemeClr val="tx1"/>
                </a:solidFill>
              </a:rPr>
              <a:t>Prowle</a:t>
            </a:r>
          </a:p>
          <a:p>
            <a:pPr algn="l"/>
            <a:r>
              <a:rPr lang="en-GB" sz="1400" dirty="0" smtClean="0">
                <a:solidFill>
                  <a:schemeClr val="tx1"/>
                </a:solidFill>
              </a:rPr>
              <a:t>Nottingham Business School</a:t>
            </a:r>
            <a:endParaRPr lang="en-GB" sz="1400" dirty="0">
              <a:solidFill>
                <a:schemeClr val="tx1"/>
              </a:solidFill>
            </a:endParaRPr>
          </a:p>
          <a:p>
            <a:pPr algn="l"/>
            <a:r>
              <a:rPr lang="en-GB" sz="1400" dirty="0" smtClean="0">
                <a:solidFill>
                  <a:schemeClr val="tx1"/>
                </a:solidFill>
              </a:rPr>
              <a:t>E-mail: </a:t>
            </a:r>
            <a:r>
              <a:rPr lang="en-GB" sz="1400" dirty="0" smtClean="0">
                <a:solidFill>
                  <a:schemeClr val="tx1"/>
                </a:solidFill>
                <a:hlinkClick r:id="rId2"/>
              </a:rPr>
              <a:t>peter.murphy@ntu.ac.uk</a:t>
            </a:r>
            <a:endParaRPr lang="en-GB" sz="1400" dirty="0" smtClean="0">
              <a:solidFill>
                <a:schemeClr val="tx1"/>
              </a:solidFill>
            </a:endParaRPr>
          </a:p>
          <a:p>
            <a:pPr algn="l"/>
            <a:r>
              <a:rPr lang="en-GB" sz="1400" dirty="0" smtClean="0">
                <a:solidFill>
                  <a:schemeClr val="tx1"/>
                </a:solidFill>
              </a:rPr>
              <a:t>E-mail</a:t>
            </a:r>
            <a:r>
              <a:rPr lang="en-GB" sz="1400" dirty="0">
                <a:solidFill>
                  <a:schemeClr val="tx1"/>
                </a:solidFill>
              </a:rPr>
              <a:t>: </a:t>
            </a:r>
            <a:r>
              <a:rPr lang="en-GB" sz="1400" dirty="0">
                <a:solidFill>
                  <a:schemeClr val="tx1"/>
                </a:solidFill>
                <a:hlinkClick r:id="rId3"/>
              </a:rPr>
              <a:t>malcolm.prowle@ntu.ac.uk</a:t>
            </a:r>
            <a:r>
              <a:rPr lang="en-GB" sz="1400" dirty="0">
                <a:solidFill>
                  <a:schemeClr val="tx1"/>
                </a:solidFill>
              </a:rPr>
              <a:t> </a:t>
            </a:r>
            <a:r>
              <a:rPr lang="en-GB" sz="1400" dirty="0" smtClean="0">
                <a:solidFill>
                  <a:schemeClr val="tx1"/>
                </a:solidFill>
              </a:rPr>
              <a:t>or</a:t>
            </a:r>
            <a:endParaRPr lang="en-GB" sz="1200" dirty="0" smtClean="0">
              <a:solidFill>
                <a:schemeClr val="tx1"/>
              </a:solidFill>
            </a:endParaRPr>
          </a:p>
        </p:txBody>
      </p:sp>
      <p:pic>
        <p:nvPicPr>
          <p:cNvPr id="13" name="Content Placeholder 12" descr="0T08SCAOG8TJWCADDV5XKCAALF5Y8CAT3FDM1CAH1LUKMCA364XUMCA24DFKCCA5RP1FBCAYHS2JWCAVKI60JCANVSPE0CAIIGRURCAEFB8DQCAP0XHCUCAXTC8HFCAPQ2ZLECASR1DD6CAC6L6COCAXD3U1I.jpg"/>
          <p:cNvPicPr>
            <a:picLocks noGrp="1" noChangeAspect="1"/>
          </p:cNvPicPr>
          <p:nvPr>
            <p:ph idx="4294967295"/>
          </p:nvPr>
        </p:nvPicPr>
        <p:blipFill>
          <a:blip r:embed="rId4" cstate="print"/>
          <a:stretch>
            <a:fillRect/>
          </a:stretch>
        </p:blipFill>
        <p:spPr>
          <a:xfrm>
            <a:off x="7280276" y="4509726"/>
            <a:ext cx="1791830" cy="2087924"/>
          </a:xfrm>
        </p:spPr>
      </p:pic>
      <p:pic>
        <p:nvPicPr>
          <p:cNvPr id="5" name="Picture 4" descr="pic 6"/>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462281" y="4224294"/>
            <a:ext cx="947794" cy="23257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pic 1"/>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451254" y="4509726"/>
            <a:ext cx="585883" cy="20275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8" name="Picture 4" descr="pic 1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907501" y="5195787"/>
            <a:ext cx="1029374" cy="1285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descr="pic 3"/>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539644" y="5439747"/>
            <a:ext cx="1480281" cy="10753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0" name="Picture 4" descr="pic 10"/>
          <p:cNvPicPr>
            <a:picLocks noChangeAspect="1" noChangeArrowheads="1"/>
          </p:cNvPicPr>
          <p:nvPr/>
        </p:nvPicPr>
        <p:blipFill>
          <a:blip r:embed="rId9" cstate="print">
            <a:extLst>
              <a:ext uri="{28A0092B-C50C-407E-A947-70E740481C1C}">
                <a14:useLocalDpi xmlns:a14="http://schemas.microsoft.com/office/drawing/2010/main" val="0"/>
              </a:ext>
            </a:extLst>
          </a:blip>
          <a:srcRect l="36858"/>
          <a:stretch>
            <a:fillRect/>
          </a:stretch>
        </p:blipFill>
        <p:spPr bwMode="auto">
          <a:xfrm>
            <a:off x="539553" y="4121675"/>
            <a:ext cx="941862" cy="228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1" name="Subtitle 2"/>
          <p:cNvSpPr txBox="1">
            <a:spLocks/>
          </p:cNvSpPr>
          <p:nvPr/>
        </p:nvSpPr>
        <p:spPr>
          <a:xfrm>
            <a:off x="251520" y="1916832"/>
            <a:ext cx="3534520" cy="2088232"/>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GB" sz="1400" dirty="0">
                <a:solidFill>
                  <a:schemeClr val="tx1"/>
                </a:solidFill>
              </a:rPr>
              <a:t>Mrs Alison Prowle</a:t>
            </a:r>
          </a:p>
          <a:p>
            <a:pPr algn="l"/>
            <a:r>
              <a:rPr lang="en-GB" sz="1400" dirty="0" smtClean="0">
                <a:solidFill>
                  <a:schemeClr val="tx1"/>
                </a:solidFill>
              </a:rPr>
              <a:t>Centre for Early Childhood Studies</a:t>
            </a:r>
          </a:p>
          <a:p>
            <a:pPr algn="l"/>
            <a:r>
              <a:rPr lang="en-GB" sz="1400" dirty="0" smtClean="0">
                <a:solidFill>
                  <a:schemeClr val="tx1"/>
                </a:solidFill>
              </a:rPr>
              <a:t>Institute for Education</a:t>
            </a:r>
          </a:p>
          <a:p>
            <a:pPr algn="l"/>
            <a:r>
              <a:rPr lang="en-GB" sz="1400" dirty="0" smtClean="0">
                <a:solidFill>
                  <a:schemeClr val="tx1"/>
                </a:solidFill>
              </a:rPr>
              <a:t>University of Worcester</a:t>
            </a:r>
          </a:p>
          <a:p>
            <a:pPr algn="l"/>
            <a:r>
              <a:rPr lang="en-GB" sz="1400" dirty="0" smtClean="0">
                <a:solidFill>
                  <a:schemeClr val="tx1"/>
                </a:solidFill>
              </a:rPr>
              <a:t>E-mail: </a:t>
            </a:r>
            <a:r>
              <a:rPr lang="en-GB" sz="1400" dirty="0" smtClean="0">
                <a:solidFill>
                  <a:schemeClr val="tx1"/>
                </a:solidFill>
                <a:hlinkClick r:id="rId10"/>
              </a:rPr>
              <a:t>a.prowle@worc.ac.uk</a:t>
            </a:r>
            <a:endParaRPr lang="en-GB" sz="1400" dirty="0" smtClean="0">
              <a:solidFill>
                <a:schemeClr val="tx1"/>
              </a:solidFill>
            </a:endParaRPr>
          </a:p>
          <a:p>
            <a:pPr algn="l"/>
            <a:endParaRPr lang="en-GB" sz="1400" dirty="0" smtClean="0">
              <a:solidFill>
                <a:schemeClr val="tx1"/>
              </a:solidFill>
            </a:endParaRPr>
          </a:p>
          <a:p>
            <a:pPr algn="l"/>
            <a:endParaRPr lang="en-GB" sz="1400" dirty="0" smtClean="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b="1" dirty="0" smtClean="0">
                <a:solidFill>
                  <a:srgbClr val="C00000"/>
                </a:solidFill>
              </a:rPr>
              <a:t/>
            </a:r>
            <a:br>
              <a:rPr lang="en-GB" sz="2800" b="1" dirty="0" smtClean="0">
                <a:solidFill>
                  <a:srgbClr val="C00000"/>
                </a:solidFill>
              </a:rPr>
            </a:br>
            <a:r>
              <a:rPr lang="en-GB" sz="2800" b="1" dirty="0" smtClean="0">
                <a:solidFill>
                  <a:srgbClr val="C00000"/>
                </a:solidFill>
              </a:rPr>
              <a:t>Recent policy has moved from predominantly individual or area based responses to  embrace family based interventions across </a:t>
            </a:r>
            <a:r>
              <a:rPr lang="en-GB" sz="2800" b="1" dirty="0" err="1" smtClean="0">
                <a:solidFill>
                  <a:srgbClr val="C00000"/>
                </a:solidFill>
              </a:rPr>
              <a:t>childrens</a:t>
            </a:r>
            <a:r>
              <a:rPr lang="en-GB" sz="2800" b="1" dirty="0" smtClean="0">
                <a:solidFill>
                  <a:srgbClr val="C00000"/>
                </a:solidFill>
              </a:rPr>
              <a:t>’ services, health and criminal justice.</a:t>
            </a:r>
            <a:endParaRPr lang="en-GB" sz="2800" b="1" dirty="0">
              <a:solidFill>
                <a:srgbClr val="C00000"/>
              </a:solidFill>
            </a:endParaRPr>
          </a:p>
        </p:txBody>
      </p:sp>
      <p:sp>
        <p:nvSpPr>
          <p:cNvPr id="3" name="Content Placeholder 2"/>
          <p:cNvSpPr>
            <a:spLocks noGrp="1"/>
          </p:cNvSpPr>
          <p:nvPr>
            <p:ph idx="1"/>
          </p:nvPr>
        </p:nvSpPr>
        <p:spPr>
          <a:xfrm>
            <a:off x="457200" y="1988840"/>
            <a:ext cx="8229600" cy="4248472"/>
          </a:xfrm>
        </p:spPr>
        <p:txBody>
          <a:bodyPr>
            <a:normAutofit fontScale="92500" lnSpcReduction="20000"/>
          </a:bodyPr>
          <a:lstStyle/>
          <a:p>
            <a:endParaRPr lang="en-GB" dirty="0" smtClean="0"/>
          </a:p>
          <a:p>
            <a:r>
              <a:rPr lang="en-GB" sz="2600" dirty="0" smtClean="0"/>
              <a:t>The context is economic austerity and fiscal constraints</a:t>
            </a:r>
          </a:p>
          <a:p>
            <a:r>
              <a:rPr lang="en-GB" sz="2600" dirty="0" smtClean="0"/>
              <a:t>Research subject is Family interventions in ‘troubled families’ (with a debate on definitions)</a:t>
            </a:r>
          </a:p>
          <a:p>
            <a:r>
              <a:rPr lang="en-GB" sz="2600" dirty="0" smtClean="0"/>
              <a:t>The approach has been via a Case study</a:t>
            </a:r>
          </a:p>
          <a:p>
            <a:r>
              <a:rPr lang="en-GB" sz="2600" dirty="0" smtClean="0"/>
              <a:t>Overriding challenge is clearly increasing demand and diminishing resources</a:t>
            </a:r>
          </a:p>
          <a:p>
            <a:r>
              <a:rPr lang="en-GB" sz="2600" dirty="0" smtClean="0"/>
              <a:t>Surveyed analysed and appraised alternative </a:t>
            </a:r>
            <a:r>
              <a:rPr lang="en-GB" sz="2600" dirty="0"/>
              <a:t>options for family interventions</a:t>
            </a:r>
          </a:p>
          <a:p>
            <a:r>
              <a:rPr lang="en-GB" sz="2600" dirty="0" smtClean="0"/>
              <a:t>Highlight some implications </a:t>
            </a:r>
            <a:r>
              <a:rPr lang="en-GB" sz="2600" dirty="0"/>
              <a:t>of pursuing </a:t>
            </a:r>
            <a:r>
              <a:rPr lang="en-GB" sz="2600" dirty="0" smtClean="0"/>
              <a:t>individual options or interdependent groups of options</a:t>
            </a:r>
            <a:endParaRPr lang="en-GB" sz="2600" dirty="0"/>
          </a:p>
          <a:p>
            <a:r>
              <a:rPr lang="en-GB" sz="2600" dirty="0" smtClean="0"/>
              <a:t>Conclusions</a:t>
            </a:r>
            <a:endParaRPr lang="en-GB" sz="2600" dirty="0"/>
          </a:p>
          <a:p>
            <a:endParaRPr lang="en-GB" dirty="0"/>
          </a:p>
        </p:txBody>
      </p:sp>
    </p:spTree>
    <p:extLst>
      <p:ext uri="{BB962C8B-B14F-4D97-AF65-F5344CB8AC3E}">
        <p14:creationId xmlns:p14="http://schemas.microsoft.com/office/powerpoint/2010/main" val="23642932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b="1" dirty="0" smtClean="0">
                <a:solidFill>
                  <a:srgbClr val="C00000"/>
                </a:solidFill>
              </a:rPr>
              <a:t>Financial and economic austerity</a:t>
            </a:r>
            <a:endParaRPr lang="en-GB" b="1" dirty="0"/>
          </a:p>
        </p:txBody>
      </p:sp>
      <p:sp>
        <p:nvSpPr>
          <p:cNvPr id="5" name="Content Placeholder 4"/>
          <p:cNvSpPr>
            <a:spLocks noGrp="1"/>
          </p:cNvSpPr>
          <p:nvPr>
            <p:ph sz="half" idx="1"/>
          </p:nvPr>
        </p:nvSpPr>
        <p:spPr>
          <a:xfrm>
            <a:off x="457200" y="1412776"/>
            <a:ext cx="4038600" cy="5112568"/>
          </a:xfrm>
        </p:spPr>
        <p:txBody>
          <a:bodyPr>
            <a:normAutofit fontScale="32500" lnSpcReduction="20000"/>
          </a:bodyPr>
          <a:lstStyle/>
          <a:p>
            <a:pPr>
              <a:buNone/>
            </a:pPr>
            <a:r>
              <a:rPr lang="en-GB" sz="4900" b="1" dirty="0" smtClean="0">
                <a:solidFill>
                  <a:srgbClr val="C00000"/>
                </a:solidFill>
              </a:rPr>
              <a:t>Common International Themes</a:t>
            </a:r>
          </a:p>
          <a:p>
            <a:pPr marL="457200" lvl="1" indent="0">
              <a:buNone/>
            </a:pPr>
            <a:r>
              <a:rPr lang="en-GB" sz="4900" dirty="0" smtClean="0"/>
              <a:t>Significant public budget deficits and levels of private debt prior to start of the wider economic recession</a:t>
            </a:r>
          </a:p>
          <a:p>
            <a:pPr marL="457200" lvl="1" indent="0">
              <a:buNone/>
            </a:pPr>
            <a:endParaRPr lang="en-GB" sz="2500" dirty="0" smtClean="0"/>
          </a:p>
          <a:p>
            <a:pPr marL="457200" lvl="1" indent="0">
              <a:buNone/>
            </a:pPr>
            <a:r>
              <a:rPr lang="en-GB" sz="4900" dirty="0" smtClean="0"/>
              <a:t>Financing of budget deficits by borrowing - - adds to stock of public national debt</a:t>
            </a:r>
          </a:p>
          <a:p>
            <a:pPr marL="457200" lvl="1" indent="0">
              <a:buNone/>
            </a:pPr>
            <a:endParaRPr lang="en-GB" sz="2500" dirty="0" smtClean="0"/>
          </a:p>
          <a:p>
            <a:pPr marL="457200" lvl="1" indent="0">
              <a:buNone/>
            </a:pPr>
            <a:r>
              <a:rPr lang="en-GB" sz="4900" dirty="0" smtClean="0"/>
              <a:t>Limited (or nil) economic recovery following global economic recession</a:t>
            </a:r>
          </a:p>
          <a:p>
            <a:pPr marL="457200" lvl="1" indent="0">
              <a:buNone/>
            </a:pPr>
            <a:endParaRPr lang="en-GB" sz="2500" dirty="0" smtClean="0"/>
          </a:p>
          <a:p>
            <a:pPr marL="457200" lvl="1" indent="0">
              <a:buNone/>
            </a:pPr>
            <a:r>
              <a:rPr lang="en-GB" sz="4900" dirty="0" smtClean="0"/>
              <a:t>Continuation of large public budget deficits financed through borrowing </a:t>
            </a:r>
          </a:p>
          <a:p>
            <a:pPr marL="457200" lvl="1" indent="0">
              <a:buNone/>
            </a:pPr>
            <a:endParaRPr lang="en-GB" sz="2500" dirty="0" smtClean="0"/>
          </a:p>
          <a:p>
            <a:pPr marL="457200" lvl="1" indent="0">
              <a:buNone/>
            </a:pPr>
            <a:r>
              <a:rPr lang="en-GB" sz="4900" dirty="0" smtClean="0"/>
              <a:t>Implementation of fiscal consolidation policies - usually involved combination of tax increases and reductions in public expenditure</a:t>
            </a:r>
          </a:p>
          <a:p>
            <a:pPr marL="457200" lvl="1" indent="0">
              <a:buNone/>
            </a:pPr>
            <a:endParaRPr lang="en-GB" sz="2500" dirty="0" smtClean="0"/>
          </a:p>
          <a:p>
            <a:pPr marL="457200" lvl="1" indent="0">
              <a:buNone/>
            </a:pPr>
            <a:r>
              <a:rPr lang="en-GB" sz="4900" dirty="0" smtClean="0"/>
              <a:t>In some cases some form of financial bail-out was implemented either by the IMF or the EU</a:t>
            </a:r>
            <a:r>
              <a:rPr lang="en-GB" sz="4000" dirty="0" smtClean="0"/>
              <a:t>.</a:t>
            </a:r>
          </a:p>
          <a:p>
            <a:endParaRPr lang="en-GB" dirty="0"/>
          </a:p>
        </p:txBody>
      </p:sp>
      <p:sp>
        <p:nvSpPr>
          <p:cNvPr id="6" name="Content Placeholder 5"/>
          <p:cNvSpPr>
            <a:spLocks noGrp="1"/>
          </p:cNvSpPr>
          <p:nvPr>
            <p:ph sz="half" idx="2"/>
          </p:nvPr>
        </p:nvSpPr>
        <p:spPr>
          <a:xfrm>
            <a:off x="4648200" y="1412776"/>
            <a:ext cx="4038600" cy="5112568"/>
          </a:xfrm>
        </p:spPr>
        <p:txBody>
          <a:bodyPr>
            <a:normAutofit fontScale="32500" lnSpcReduction="20000"/>
          </a:bodyPr>
          <a:lstStyle/>
          <a:p>
            <a:pPr marL="0" indent="0">
              <a:buNone/>
            </a:pPr>
            <a:r>
              <a:rPr lang="en-GB" sz="4900" b="1" dirty="0" smtClean="0">
                <a:solidFill>
                  <a:srgbClr val="C00000"/>
                </a:solidFill>
              </a:rPr>
              <a:t>UK situation</a:t>
            </a:r>
          </a:p>
          <a:p>
            <a:pPr marL="457200" lvl="1" indent="0">
              <a:buNone/>
            </a:pPr>
            <a:r>
              <a:rPr lang="en-GB" sz="4900" dirty="0" smtClean="0"/>
              <a:t>Public budget deficits from 2002 onwards in a period of economic growth</a:t>
            </a:r>
          </a:p>
          <a:p>
            <a:pPr marL="457200" lvl="1" indent="0">
              <a:buNone/>
            </a:pPr>
            <a:endParaRPr lang="en-GB" sz="1700" dirty="0" smtClean="0"/>
          </a:p>
          <a:p>
            <a:pPr marL="457200" lvl="1" indent="0">
              <a:buNone/>
            </a:pPr>
            <a:r>
              <a:rPr lang="en-GB" sz="4900" dirty="0" smtClean="0"/>
              <a:t>When the economy entered recession the deficit soared to over 12% of GDP </a:t>
            </a:r>
          </a:p>
          <a:p>
            <a:pPr marL="457200" lvl="1" indent="0">
              <a:buNone/>
            </a:pPr>
            <a:endParaRPr lang="en-GB" sz="1700" dirty="0" smtClean="0"/>
          </a:p>
          <a:p>
            <a:pPr marL="457200" lvl="1" indent="0">
              <a:buNone/>
            </a:pPr>
            <a:r>
              <a:rPr lang="en-GB" sz="4900" dirty="0" smtClean="0"/>
              <a:t>New government initiated a policy to eliminate the budget deficit over a 4 year period</a:t>
            </a:r>
          </a:p>
          <a:p>
            <a:pPr marL="457200" lvl="1" indent="0">
              <a:buNone/>
            </a:pPr>
            <a:endParaRPr lang="en-GB" sz="1700" dirty="0" smtClean="0"/>
          </a:p>
          <a:p>
            <a:pPr marL="457200" lvl="1" indent="0">
              <a:buNone/>
            </a:pPr>
            <a:r>
              <a:rPr lang="en-GB" sz="4900" dirty="0" smtClean="0"/>
              <a:t>Involved increases in taxation, cuts in welfare expenditure and </a:t>
            </a:r>
            <a:r>
              <a:rPr lang="en-GB" sz="4900" u="sng" dirty="0" smtClean="0"/>
              <a:t>reductions</a:t>
            </a:r>
            <a:r>
              <a:rPr lang="en-GB" sz="4900" dirty="0" smtClean="0"/>
              <a:t> in public expenditure programmes average 25% over a four year period</a:t>
            </a:r>
          </a:p>
          <a:p>
            <a:pPr marL="457200" lvl="1" indent="0">
              <a:buNone/>
            </a:pPr>
            <a:endParaRPr lang="en-GB" sz="2000" dirty="0" smtClean="0"/>
          </a:p>
          <a:p>
            <a:pPr marL="457200" lvl="1" indent="0">
              <a:buNone/>
            </a:pPr>
            <a:r>
              <a:rPr lang="en-GB" sz="4900" dirty="0" smtClean="0"/>
              <a:t>UK economy has shown limited economic growth Lack of strong growth rendered the original plan unachievable  - Aim now is to eliminate deficit by 2017/18</a:t>
            </a:r>
          </a:p>
          <a:p>
            <a:pPr marL="457200" lvl="1" indent="0">
              <a:buNone/>
            </a:pPr>
            <a:endParaRPr lang="en-GB" sz="2000" dirty="0" smtClean="0"/>
          </a:p>
          <a:p>
            <a:pPr marL="457200" lvl="1" indent="0">
              <a:buNone/>
            </a:pPr>
            <a:r>
              <a:rPr lang="en-GB" sz="4900" dirty="0" smtClean="0"/>
              <a:t>Huge challenges may be seen as a watershed in our social and economic history - an era of continued austerity</a:t>
            </a:r>
          </a:p>
          <a:p>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GB" sz="4800" dirty="0" smtClean="0"/>
              <a:t> </a:t>
            </a:r>
            <a:r>
              <a:rPr lang="en-GB" sz="3600" b="1" dirty="0">
                <a:solidFill>
                  <a:srgbClr val="C00000"/>
                </a:solidFill>
              </a:rPr>
              <a:t>Troubled families and family interventions</a:t>
            </a:r>
          </a:p>
        </p:txBody>
      </p:sp>
      <p:sp>
        <p:nvSpPr>
          <p:cNvPr id="6" name="Content Placeholder 5"/>
          <p:cNvSpPr>
            <a:spLocks noGrp="1"/>
          </p:cNvSpPr>
          <p:nvPr>
            <p:ph sz="half" idx="1"/>
          </p:nvPr>
        </p:nvSpPr>
        <p:spPr/>
        <p:txBody>
          <a:bodyPr>
            <a:normAutofit/>
          </a:bodyPr>
          <a:lstStyle/>
          <a:p>
            <a:r>
              <a:rPr lang="en-GB" sz="2400" dirty="0" smtClean="0"/>
              <a:t>Growing policy  emphasis on troubled families</a:t>
            </a:r>
          </a:p>
          <a:p>
            <a:endParaRPr lang="en-GB" sz="1000" dirty="0" smtClean="0"/>
          </a:p>
          <a:p>
            <a:r>
              <a:rPr lang="en-GB" sz="2400" dirty="0" smtClean="0"/>
              <a:t>Outcomes for children  in these families are very poor</a:t>
            </a:r>
          </a:p>
          <a:p>
            <a:endParaRPr lang="en-GB" sz="1000" dirty="0" smtClean="0"/>
          </a:p>
          <a:p>
            <a:r>
              <a:rPr lang="en-GB" sz="2400" dirty="0" smtClean="0"/>
              <a:t>Estimated cost of supporting the families is extremely high</a:t>
            </a:r>
          </a:p>
          <a:p>
            <a:endParaRPr lang="en-GB" sz="1000" dirty="0" smtClean="0"/>
          </a:p>
          <a:p>
            <a:r>
              <a:rPr lang="en-GB" sz="2400" dirty="0" smtClean="0"/>
              <a:t>Growing recognition that family based intervention can be effective</a:t>
            </a:r>
            <a:endParaRPr lang="en-GB" sz="2400" dirty="0"/>
          </a:p>
        </p:txBody>
      </p:sp>
      <p:pic>
        <p:nvPicPr>
          <p:cNvPr id="12" name="Content Placeholder 11"/>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5436096" y="1700808"/>
            <a:ext cx="2742935" cy="1645761"/>
          </a:xfrm>
        </p:spPr>
      </p:pic>
      <p:sp>
        <p:nvSpPr>
          <p:cNvPr id="15" name="24-Point Star 14"/>
          <p:cNvSpPr/>
          <p:nvPr/>
        </p:nvSpPr>
        <p:spPr>
          <a:xfrm>
            <a:off x="4716016" y="3717032"/>
            <a:ext cx="3744416" cy="2736304"/>
          </a:xfrm>
          <a:prstGeom prst="star24">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TextBox 15"/>
          <p:cNvSpPr txBox="1"/>
          <p:nvPr/>
        </p:nvSpPr>
        <p:spPr>
          <a:xfrm>
            <a:off x="5243500" y="4418528"/>
            <a:ext cx="2736304" cy="1754326"/>
          </a:xfrm>
          <a:prstGeom prst="rect">
            <a:avLst/>
          </a:prstGeom>
          <a:noFill/>
        </p:spPr>
        <p:txBody>
          <a:bodyPr wrap="square" rtlCol="0">
            <a:spAutoFit/>
          </a:bodyPr>
          <a:lstStyle/>
          <a:p>
            <a:pPr algn="ctr"/>
            <a:r>
              <a:rPr lang="en-GB" dirty="0"/>
              <a:t>New </a:t>
            </a:r>
            <a:r>
              <a:rPr lang="en-GB" dirty="0" smtClean="0"/>
              <a:t>figures on DCLG website suggest </a:t>
            </a:r>
            <a:r>
              <a:rPr lang="en-GB" dirty="0"/>
              <a:t>that troubled families cost the tax payer an estimated £9 billion per year, equivalent to £75,000 per family</a:t>
            </a:r>
          </a:p>
        </p:txBody>
      </p:sp>
    </p:spTree>
    <p:extLst>
      <p:ext uri="{BB962C8B-B14F-4D97-AF65-F5344CB8AC3E}">
        <p14:creationId xmlns:p14="http://schemas.microsoft.com/office/powerpoint/2010/main" val="18498597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
            </a:r>
            <a:br>
              <a:rPr lang="en-GB" dirty="0" smtClean="0"/>
            </a:br>
            <a:r>
              <a:rPr lang="en-GB" sz="3600" dirty="0">
                <a:solidFill>
                  <a:srgbClr val="C00000"/>
                </a:solidFill>
              </a:rPr>
              <a:t>Case study description and research methods</a:t>
            </a:r>
            <a:br>
              <a:rPr lang="en-GB" sz="3600" dirty="0">
                <a:solidFill>
                  <a:srgbClr val="C00000"/>
                </a:solidFill>
              </a:rPr>
            </a:br>
            <a:endParaRPr lang="en-GB" sz="3600" dirty="0">
              <a:solidFill>
                <a:srgbClr val="C00000"/>
              </a:solidFill>
            </a:endParaRPr>
          </a:p>
        </p:txBody>
      </p:sp>
      <p:sp>
        <p:nvSpPr>
          <p:cNvPr id="3" name="Content Placeholder 2"/>
          <p:cNvSpPr>
            <a:spLocks noGrp="1"/>
          </p:cNvSpPr>
          <p:nvPr>
            <p:ph idx="1"/>
          </p:nvPr>
        </p:nvSpPr>
        <p:spPr/>
        <p:txBody>
          <a:bodyPr>
            <a:normAutofit fontScale="85000" lnSpcReduction="20000"/>
          </a:bodyPr>
          <a:lstStyle/>
          <a:p>
            <a:r>
              <a:rPr lang="en-GB" sz="2400" dirty="0" smtClean="0"/>
              <a:t>The research examined</a:t>
            </a:r>
          </a:p>
          <a:p>
            <a:pPr lvl="1"/>
            <a:r>
              <a:rPr lang="en-GB" sz="2000" i="1" dirty="0" smtClean="0"/>
              <a:t>The current objectives of family based interventions</a:t>
            </a:r>
            <a:endParaRPr lang="en-GB" sz="2000" i="1" dirty="0"/>
          </a:p>
          <a:p>
            <a:pPr lvl="1"/>
            <a:r>
              <a:rPr lang="en-GB" sz="2000" i="1" dirty="0" smtClean="0"/>
              <a:t>Effective </a:t>
            </a:r>
            <a:r>
              <a:rPr lang="en-GB" sz="2000" i="1" dirty="0"/>
              <a:t>models in relation to family based interventions and </a:t>
            </a:r>
            <a:r>
              <a:rPr lang="en-GB" sz="2000" i="1" dirty="0" smtClean="0"/>
              <a:t>the </a:t>
            </a:r>
            <a:r>
              <a:rPr lang="en-GB" sz="2000" i="1" dirty="0"/>
              <a:t>hallmarks they display </a:t>
            </a:r>
          </a:p>
          <a:p>
            <a:pPr lvl="1"/>
            <a:r>
              <a:rPr lang="en-GB" sz="2000" i="1" dirty="0" smtClean="0"/>
              <a:t>An assessment of practise in Blaenau Gwent against  the </a:t>
            </a:r>
            <a:r>
              <a:rPr lang="en-GB" sz="2000" i="1" dirty="0"/>
              <a:t>hallmarks of effective intervention?</a:t>
            </a:r>
          </a:p>
          <a:p>
            <a:pPr lvl="1"/>
            <a:r>
              <a:rPr lang="en-GB" sz="2000" i="1" dirty="0" smtClean="0"/>
              <a:t>Identification of the barriers </a:t>
            </a:r>
            <a:r>
              <a:rPr lang="en-GB" sz="2000" i="1" dirty="0"/>
              <a:t>to improvement </a:t>
            </a:r>
            <a:r>
              <a:rPr lang="en-GB" sz="2000" i="1" dirty="0" smtClean="0"/>
              <a:t>and </a:t>
            </a:r>
            <a:r>
              <a:rPr lang="en-GB" sz="2000" i="1" dirty="0"/>
              <a:t>how can they be overcome in order to improve services</a:t>
            </a:r>
            <a:r>
              <a:rPr lang="en-GB" sz="2000" i="1" dirty="0" smtClean="0"/>
              <a:t>?</a:t>
            </a:r>
            <a:endParaRPr lang="en-GB" sz="2400" dirty="0" smtClean="0"/>
          </a:p>
          <a:p>
            <a:endParaRPr lang="en-GB" sz="2400" i="1" dirty="0" smtClean="0"/>
          </a:p>
          <a:p>
            <a:r>
              <a:rPr lang="en-GB" sz="2400" i="1" dirty="0" smtClean="0"/>
              <a:t>Methods</a:t>
            </a:r>
          </a:p>
          <a:p>
            <a:pPr lvl="1"/>
            <a:r>
              <a:rPr lang="en-GB" sz="2000" i="1" dirty="0"/>
              <a:t>Interviews with officials of the Welsh Government</a:t>
            </a:r>
          </a:p>
          <a:p>
            <a:pPr lvl="1"/>
            <a:r>
              <a:rPr lang="en-GB" sz="2000" i="1" dirty="0"/>
              <a:t>Interviews with strategic managers of the multi-agency partnership</a:t>
            </a:r>
          </a:p>
          <a:p>
            <a:pPr lvl="1"/>
            <a:r>
              <a:rPr lang="en-GB" sz="2000" i="1" dirty="0"/>
              <a:t>Questionnaire survey of strategic managers, operational managers and front-line key workers</a:t>
            </a:r>
          </a:p>
          <a:p>
            <a:pPr lvl="1"/>
            <a:r>
              <a:rPr lang="en-GB" sz="2000" i="1" dirty="0"/>
              <a:t>Focus groups with front-line key </a:t>
            </a:r>
            <a:r>
              <a:rPr lang="en-GB" sz="2000" i="1" dirty="0" smtClean="0"/>
              <a:t>workers</a:t>
            </a:r>
          </a:p>
          <a:p>
            <a:pPr lvl="1"/>
            <a:r>
              <a:rPr lang="en-GB" sz="2000" i="1" dirty="0" smtClean="0"/>
              <a:t>Participant </a:t>
            </a:r>
            <a:r>
              <a:rPr lang="en-GB" sz="2000" i="1" dirty="0" err="1" smtClean="0"/>
              <a:t>obsevation</a:t>
            </a:r>
            <a:endParaRPr lang="en-GB" sz="2000" i="1" dirty="0"/>
          </a:p>
          <a:p>
            <a:endParaRPr lang="en-GB" sz="2400" i="1" dirty="0"/>
          </a:p>
          <a:p>
            <a:endParaRPr lang="en-GB" dirty="0"/>
          </a:p>
        </p:txBody>
      </p:sp>
    </p:spTree>
    <p:extLst>
      <p:ext uri="{BB962C8B-B14F-4D97-AF65-F5344CB8AC3E}">
        <p14:creationId xmlns:p14="http://schemas.microsoft.com/office/powerpoint/2010/main" val="10761198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fontScale="90000"/>
          </a:bodyPr>
          <a:lstStyle/>
          <a:p>
            <a:r>
              <a:rPr lang="en-GB" sz="4000" dirty="0" smtClean="0"/>
              <a:t/>
            </a:r>
            <a:br>
              <a:rPr lang="en-GB" sz="4000" dirty="0" smtClean="0"/>
            </a:br>
            <a:r>
              <a:rPr lang="en-GB" sz="3600" dirty="0" smtClean="0"/>
              <a:t> </a:t>
            </a:r>
            <a:r>
              <a:rPr lang="en-GB" sz="3600" dirty="0" smtClean="0">
                <a:solidFill>
                  <a:srgbClr val="C00000"/>
                </a:solidFill>
              </a:rPr>
              <a:t>Selected Research Findings </a:t>
            </a:r>
            <a:r>
              <a:rPr lang="en-GB" sz="3600" dirty="0" smtClean="0"/>
              <a:t/>
            </a:r>
            <a:br>
              <a:rPr lang="en-GB" sz="3600" dirty="0" smtClean="0"/>
            </a:br>
            <a:endParaRPr lang="en-GB" dirty="0"/>
          </a:p>
        </p:txBody>
      </p:sp>
      <p:sp>
        <p:nvSpPr>
          <p:cNvPr id="3" name="Content Placeholder 2"/>
          <p:cNvSpPr>
            <a:spLocks noGrp="1"/>
          </p:cNvSpPr>
          <p:nvPr>
            <p:ph idx="1"/>
          </p:nvPr>
        </p:nvSpPr>
        <p:spPr>
          <a:xfrm>
            <a:off x="457200" y="1124744"/>
            <a:ext cx="8229600" cy="5001419"/>
          </a:xfrm>
        </p:spPr>
        <p:txBody>
          <a:bodyPr>
            <a:normAutofit/>
          </a:bodyPr>
          <a:lstStyle/>
          <a:p>
            <a:pPr marL="0" indent="0">
              <a:buNone/>
            </a:pPr>
            <a:endParaRPr lang="en-GB" sz="2000" dirty="0" smtClean="0"/>
          </a:p>
        </p:txBody>
      </p:sp>
      <p:pic>
        <p:nvPicPr>
          <p:cNvPr id="1026" name="Picture 2" descr="C:\Documents and Settings\proa1\My Documents\My Pictures\SAXB6CANUXO4WCABREBBACAI2LB4BCAIN4KVFCAX5OWHICATDZYDACADCUNLZCAWTU4Q1CAK9BY2ICA4RWN3WCAADBDO1CABROCJ1CA4PG4CZCA9TK2LTCAY9JCLECATW296XCAA5WDU8CAANDH3YCA0BPRB5.jpg"/>
          <p:cNvPicPr>
            <a:picLocks noChangeAspect="1" noChangeArrowheads="1"/>
          </p:cNvPicPr>
          <p:nvPr/>
        </p:nvPicPr>
        <p:blipFill>
          <a:blip r:embed="rId2" cstate="print"/>
          <a:srcRect/>
          <a:stretch>
            <a:fillRect/>
          </a:stretch>
        </p:blipFill>
        <p:spPr bwMode="auto">
          <a:xfrm>
            <a:off x="7668344" y="5600363"/>
            <a:ext cx="1224136" cy="1094756"/>
          </a:xfrm>
          <a:prstGeom prst="rect">
            <a:avLst/>
          </a:prstGeom>
          <a:noFill/>
        </p:spPr>
      </p:pic>
      <p:sp>
        <p:nvSpPr>
          <p:cNvPr id="1030" name="Rectangle 6"/>
          <p:cNvSpPr>
            <a:spLocks noChangeArrowheads="1"/>
          </p:cNvSpPr>
          <p:nvPr/>
        </p:nvSpPr>
        <p:spPr bwMode="auto">
          <a:xfrm>
            <a:off x="431540" y="1699649"/>
            <a:ext cx="8640960" cy="504753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lvl="0" indent="-457200">
              <a:buFont typeface="+mj-lt"/>
              <a:buAutoNum type="arabicPeriod"/>
            </a:pPr>
            <a:r>
              <a:rPr lang="en-GB" dirty="0" smtClean="0"/>
              <a:t>There is confusion  about overall </a:t>
            </a:r>
            <a:r>
              <a:rPr lang="en-GB" dirty="0"/>
              <a:t>aim and purpose of family </a:t>
            </a:r>
            <a:r>
              <a:rPr lang="en-GB" dirty="0" smtClean="0"/>
              <a:t>intervention and little </a:t>
            </a:r>
            <a:r>
              <a:rPr lang="en-GB" dirty="0"/>
              <a:t>consensus about strategic objectives and how these should be </a:t>
            </a:r>
            <a:r>
              <a:rPr lang="en-GB" dirty="0" smtClean="0"/>
              <a:t>prioritised</a:t>
            </a:r>
          </a:p>
          <a:p>
            <a:pPr marL="457200" lvl="0" indent="-457200">
              <a:buFont typeface="+mj-lt"/>
              <a:buAutoNum type="arabicPeriod"/>
            </a:pPr>
            <a:endParaRPr lang="en-GB" sz="800" dirty="0" smtClean="0"/>
          </a:p>
          <a:p>
            <a:pPr marL="457200" indent="-457200">
              <a:buFont typeface="+mj-lt"/>
              <a:buAutoNum type="arabicPeriod"/>
            </a:pPr>
            <a:r>
              <a:rPr lang="en-GB" dirty="0" smtClean="0"/>
              <a:t>The biggest </a:t>
            </a:r>
            <a:r>
              <a:rPr lang="en-GB" dirty="0"/>
              <a:t>barrier was “</a:t>
            </a:r>
            <a:r>
              <a:rPr lang="en-GB" b="1" dirty="0"/>
              <a:t>how to manage increasing need within a context of diminishing resources </a:t>
            </a:r>
            <a:r>
              <a:rPr lang="en-GB" b="1" i="1" dirty="0" smtClean="0"/>
              <a:t>?”</a:t>
            </a:r>
          </a:p>
          <a:p>
            <a:pPr marL="457200" indent="-457200">
              <a:buFont typeface="+mj-lt"/>
              <a:buAutoNum type="arabicPeriod"/>
            </a:pPr>
            <a:endParaRPr lang="en-GB" sz="800" b="1" dirty="0"/>
          </a:p>
          <a:p>
            <a:pPr marL="457200" lvl="0" indent="-457200">
              <a:buFont typeface="+mj-lt"/>
              <a:buAutoNum type="arabicPeriod"/>
            </a:pPr>
            <a:r>
              <a:rPr lang="en-GB" dirty="0" smtClean="0"/>
              <a:t>There was a lack </a:t>
            </a:r>
            <a:r>
              <a:rPr lang="en-GB" dirty="0"/>
              <a:t>of consensus regarding the pitch and reach of current </a:t>
            </a:r>
            <a:r>
              <a:rPr lang="en-GB" dirty="0" smtClean="0"/>
              <a:t>models</a:t>
            </a:r>
          </a:p>
          <a:p>
            <a:pPr marL="457200" lvl="0" indent="-457200">
              <a:buFont typeface="+mj-lt"/>
              <a:buAutoNum type="arabicPeriod"/>
            </a:pPr>
            <a:endParaRPr lang="en-GB" sz="800" dirty="0" smtClean="0"/>
          </a:p>
          <a:p>
            <a:pPr marL="457200" lvl="0" indent="-457200">
              <a:buFont typeface="+mj-lt"/>
              <a:buAutoNum type="arabicPeriod"/>
            </a:pPr>
            <a:r>
              <a:rPr lang="en-GB" dirty="0" smtClean="0"/>
              <a:t>There was an assumption that this was a short term issue with neither the nature nor magnitude of the future funding challenge appreciated</a:t>
            </a:r>
          </a:p>
          <a:p>
            <a:pPr marL="457200" lvl="0" indent="-457200">
              <a:buFont typeface="+mj-lt"/>
              <a:buAutoNum type="arabicPeriod"/>
            </a:pPr>
            <a:endParaRPr lang="en-GB" sz="800" dirty="0" smtClean="0"/>
          </a:p>
          <a:p>
            <a:pPr marL="457200" lvl="0" indent="-457200">
              <a:buFont typeface="+mj-lt"/>
              <a:buAutoNum type="arabicPeriod"/>
            </a:pPr>
            <a:r>
              <a:rPr lang="en-GB" dirty="0" smtClean="0"/>
              <a:t>There was limited recognition of the role of leadership or the need for organisational change</a:t>
            </a:r>
          </a:p>
          <a:p>
            <a:pPr marL="457200" lvl="0" indent="-457200">
              <a:buFont typeface="+mj-lt"/>
              <a:buAutoNum type="arabicPeriod"/>
            </a:pPr>
            <a:endParaRPr lang="en-GB" sz="800" dirty="0" smtClean="0"/>
          </a:p>
          <a:p>
            <a:pPr marL="457200" lvl="0" indent="-457200">
              <a:buFont typeface="+mj-lt"/>
              <a:buAutoNum type="arabicPeriod"/>
            </a:pPr>
            <a:r>
              <a:rPr lang="en-GB" dirty="0" smtClean="0"/>
              <a:t>There was a tension between investing in long term prevention and short term high end interventions</a:t>
            </a:r>
          </a:p>
          <a:p>
            <a:pPr marL="457200" lvl="0" indent="-457200">
              <a:buFont typeface="+mj-lt"/>
              <a:buAutoNum type="arabicPeriod"/>
            </a:pPr>
            <a:endParaRPr lang="en-GB" sz="800" dirty="0" smtClean="0"/>
          </a:p>
          <a:p>
            <a:pPr marL="457200" lvl="0" indent="-457200">
              <a:buFont typeface="+mj-lt"/>
              <a:buAutoNum type="arabicPeriod"/>
            </a:pPr>
            <a:r>
              <a:rPr lang="en-GB" dirty="0" smtClean="0"/>
              <a:t>Were able to identify the hallmarks or characteristics of good practise and therefore the basis for future strategy</a:t>
            </a:r>
            <a:endParaRPr lang="en-GB" sz="2000" dirty="0">
              <a:solidFill>
                <a:srgbClr val="FF0000"/>
              </a:solidFill>
            </a:endParaRPr>
          </a:p>
          <a:p>
            <a:r>
              <a:rPr lang="en-GB" sz="2000" dirty="0"/>
              <a:t> </a:t>
            </a:r>
          </a:p>
          <a:p>
            <a:pPr marL="342900" marR="0" lvl="0" indent="-342900" algn="l" defTabSz="914400" rtl="0" eaLnBrk="1" fontAlgn="base" latinLnBrk="0" hangingPunct="1">
              <a:lnSpc>
                <a:spcPct val="100000"/>
              </a:lnSpc>
              <a:spcBef>
                <a:spcPct val="0"/>
              </a:spcBef>
              <a:spcAft>
                <a:spcPct val="0"/>
              </a:spcAft>
              <a:buClrTx/>
              <a:buSzTx/>
              <a:buFont typeface="Arial" pitchFamily="34" charset="0"/>
              <a:buChar char="•"/>
              <a:tabLst/>
            </a:pPr>
            <a:endParaRPr lang="en-GB" altLang="zh-CN" sz="2000" dirty="0">
              <a:latin typeface="Times New Roman" pitchFamily="18" charset="0"/>
              <a:ea typeface="Times New Roman" pitchFamily="18" charset="0"/>
              <a:cs typeface="Times New Roman" pitchFamily="18" charset="0"/>
            </a:endParaRPr>
          </a:p>
        </p:txBody>
      </p:sp>
    </p:spTree>
    <p:extLst>
      <p:ext uri="{BB962C8B-B14F-4D97-AF65-F5344CB8AC3E}">
        <p14:creationId xmlns:p14="http://schemas.microsoft.com/office/powerpoint/2010/main" val="19797134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i="1" dirty="0" smtClean="0"/>
              <a:t> </a:t>
            </a:r>
            <a:r>
              <a:rPr lang="en-GB" dirty="0">
                <a:solidFill>
                  <a:srgbClr val="C00000"/>
                </a:solidFill>
              </a:rPr>
              <a:t>The Key </a:t>
            </a:r>
            <a:r>
              <a:rPr lang="en-GB" dirty="0" smtClean="0">
                <a:solidFill>
                  <a:srgbClr val="C00000"/>
                </a:solidFill>
              </a:rPr>
              <a:t>Challenge</a:t>
            </a:r>
            <a:endParaRPr lang="en-GB" dirty="0">
              <a:solidFill>
                <a:srgbClr val="C00000"/>
              </a:solidFill>
            </a:endParaRPr>
          </a:p>
        </p:txBody>
      </p:sp>
      <p:pic>
        <p:nvPicPr>
          <p:cNvPr id="6" name="Picture 5" descr="unbalanced_scale.jpg"/>
          <p:cNvPicPr>
            <a:picLocks noChangeAspect="1"/>
          </p:cNvPicPr>
          <p:nvPr/>
        </p:nvPicPr>
        <p:blipFill>
          <a:blip r:embed="rId2" cstate="print"/>
          <a:stretch>
            <a:fillRect/>
          </a:stretch>
        </p:blipFill>
        <p:spPr>
          <a:xfrm>
            <a:off x="2411760" y="1700809"/>
            <a:ext cx="4176464" cy="2932998"/>
          </a:xfrm>
          <a:prstGeom prst="rect">
            <a:avLst/>
          </a:prstGeom>
        </p:spPr>
      </p:pic>
      <p:sp>
        <p:nvSpPr>
          <p:cNvPr id="8" name="TextBox 7"/>
          <p:cNvSpPr txBox="1"/>
          <p:nvPr/>
        </p:nvSpPr>
        <p:spPr>
          <a:xfrm>
            <a:off x="6300192" y="2636912"/>
            <a:ext cx="2664296" cy="3693319"/>
          </a:xfrm>
          <a:prstGeom prst="rect">
            <a:avLst/>
          </a:prstGeom>
          <a:noFill/>
        </p:spPr>
        <p:txBody>
          <a:bodyPr wrap="square" rtlCol="0">
            <a:spAutoFit/>
          </a:bodyPr>
          <a:lstStyle/>
          <a:p>
            <a:pPr algn="ctr"/>
            <a:r>
              <a:rPr lang="en-GB" b="1" dirty="0" smtClean="0"/>
              <a:t>Increasing demand</a:t>
            </a:r>
          </a:p>
          <a:p>
            <a:pPr algn="ctr"/>
            <a:endParaRPr lang="en-GB" b="1" dirty="0" smtClean="0"/>
          </a:p>
          <a:p>
            <a:pPr>
              <a:buFont typeface="Arial" pitchFamily="34" charset="0"/>
              <a:buChar char="•"/>
            </a:pPr>
            <a:r>
              <a:rPr lang="en-GB" dirty="0" smtClean="0">
                <a:solidFill>
                  <a:schemeClr val="accent2"/>
                </a:solidFill>
              </a:rPr>
              <a:t>Existing high levels of need </a:t>
            </a:r>
          </a:p>
          <a:p>
            <a:pPr>
              <a:buFont typeface="Arial" pitchFamily="34" charset="0"/>
              <a:buChar char="•"/>
            </a:pPr>
            <a:r>
              <a:rPr lang="en-GB" dirty="0" smtClean="0">
                <a:solidFill>
                  <a:schemeClr val="accent2"/>
                </a:solidFill>
              </a:rPr>
              <a:t>Economic downturn</a:t>
            </a:r>
          </a:p>
          <a:p>
            <a:pPr>
              <a:buFont typeface="Arial" pitchFamily="34" charset="0"/>
              <a:buChar char="•"/>
            </a:pPr>
            <a:r>
              <a:rPr lang="en-GB" dirty="0" smtClean="0">
                <a:solidFill>
                  <a:schemeClr val="accent2"/>
                </a:solidFill>
              </a:rPr>
              <a:t>Welfare Reform</a:t>
            </a:r>
          </a:p>
          <a:p>
            <a:pPr>
              <a:buFont typeface="Arial" pitchFamily="34" charset="0"/>
              <a:buChar char="•"/>
            </a:pPr>
            <a:r>
              <a:rPr lang="en-GB" dirty="0" smtClean="0">
                <a:solidFill>
                  <a:schemeClr val="accent2"/>
                </a:solidFill>
              </a:rPr>
              <a:t>Unemployment</a:t>
            </a:r>
          </a:p>
          <a:p>
            <a:pPr>
              <a:buFont typeface="Arial" pitchFamily="34" charset="0"/>
              <a:buChar char="•"/>
            </a:pPr>
            <a:r>
              <a:rPr lang="en-GB" dirty="0" smtClean="0">
                <a:solidFill>
                  <a:schemeClr val="accent2"/>
                </a:solidFill>
              </a:rPr>
              <a:t>Poverty</a:t>
            </a:r>
          </a:p>
          <a:p>
            <a:pPr>
              <a:buFont typeface="Arial" pitchFamily="34" charset="0"/>
              <a:buChar char="•"/>
            </a:pPr>
            <a:r>
              <a:rPr lang="en-GB" dirty="0" smtClean="0">
                <a:solidFill>
                  <a:schemeClr val="accent2"/>
                </a:solidFill>
              </a:rPr>
              <a:t>Rising numbers of looked after children</a:t>
            </a:r>
          </a:p>
          <a:p>
            <a:pPr>
              <a:buFont typeface="Arial" pitchFamily="34" charset="0"/>
              <a:buChar char="•"/>
            </a:pPr>
            <a:r>
              <a:rPr lang="en-GB" dirty="0" smtClean="0">
                <a:solidFill>
                  <a:schemeClr val="accent2"/>
                </a:solidFill>
              </a:rPr>
              <a:t>Domestic abuse </a:t>
            </a:r>
          </a:p>
          <a:p>
            <a:pPr>
              <a:buFont typeface="Arial" pitchFamily="34" charset="0"/>
              <a:buChar char="•"/>
            </a:pPr>
            <a:endParaRPr lang="en-GB" dirty="0" smtClean="0">
              <a:solidFill>
                <a:schemeClr val="accent2"/>
              </a:solidFill>
            </a:endParaRPr>
          </a:p>
          <a:p>
            <a:endParaRPr lang="en-GB" dirty="0"/>
          </a:p>
        </p:txBody>
      </p:sp>
      <p:sp>
        <p:nvSpPr>
          <p:cNvPr id="9" name="Rectangle 8"/>
          <p:cNvSpPr/>
          <p:nvPr/>
        </p:nvSpPr>
        <p:spPr>
          <a:xfrm>
            <a:off x="1955813" y="5445224"/>
            <a:ext cx="5544979" cy="923330"/>
          </a:xfrm>
          <a:prstGeom prst="rect">
            <a:avLst/>
          </a:prstGeom>
          <a:noFill/>
        </p:spPr>
        <p:txBody>
          <a:bodyPr wrap="none" lIns="91440" tIns="45720" rIns="91440" bIns="45720">
            <a:spAutoFit/>
          </a:bodyPr>
          <a:lstStyle/>
          <a:p>
            <a:pPr algn="ctr"/>
            <a:r>
              <a:rPr lang="en-US" sz="54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t>
            </a:r>
            <a:r>
              <a:rPr lang="en-US" sz="4000" b="1" cap="none" spc="0" dirty="0" smtClean="0">
                <a:ln w="18000">
                  <a:solidFill>
                    <a:schemeClr val="accent2">
                      <a:satMod val="140000"/>
                    </a:schemeClr>
                  </a:solidFill>
                  <a:prstDash val="solid"/>
                  <a:miter lim="800000"/>
                </a:ln>
                <a:effectLst>
                  <a:outerShdw blurRad="25500" dist="23000" dir="7020000" algn="tl">
                    <a:srgbClr val="000000">
                      <a:alpha val="50000"/>
                    </a:srgbClr>
                  </a:outerShdw>
                </a:effectLst>
              </a:rPr>
              <a:t>Need To Bridge The Gap </a:t>
            </a:r>
            <a:endParaRPr lang="en-US" sz="4000" b="1" cap="none" spc="0" dirty="0">
              <a:ln w="18000">
                <a:solidFill>
                  <a:schemeClr val="accent2">
                    <a:satMod val="140000"/>
                  </a:schemeClr>
                </a:solidFill>
                <a:prstDash val="solid"/>
                <a:miter lim="800000"/>
              </a:ln>
              <a:effectLst>
                <a:outerShdw blurRad="25500" dist="23000" dir="7020000" algn="tl">
                  <a:srgbClr val="000000">
                    <a:alpha val="50000"/>
                  </a:srgbClr>
                </a:outerShdw>
              </a:effectLst>
            </a:endParaRPr>
          </a:p>
        </p:txBody>
      </p:sp>
      <p:sp>
        <p:nvSpPr>
          <p:cNvPr id="11" name="TextBox 10"/>
          <p:cNvSpPr txBox="1"/>
          <p:nvPr/>
        </p:nvSpPr>
        <p:spPr>
          <a:xfrm>
            <a:off x="179512" y="1484784"/>
            <a:ext cx="2376264" cy="2308324"/>
          </a:xfrm>
          <a:prstGeom prst="rect">
            <a:avLst/>
          </a:prstGeom>
          <a:noFill/>
        </p:spPr>
        <p:txBody>
          <a:bodyPr wrap="square" rtlCol="0">
            <a:spAutoFit/>
          </a:bodyPr>
          <a:lstStyle/>
          <a:p>
            <a:pPr algn="ctr"/>
            <a:r>
              <a:rPr lang="en-GB" b="1" dirty="0" smtClean="0"/>
              <a:t>Diminishing Resources</a:t>
            </a:r>
          </a:p>
          <a:p>
            <a:pPr algn="ctr"/>
            <a:endParaRPr lang="en-GB" b="1" dirty="0" smtClean="0"/>
          </a:p>
          <a:p>
            <a:pPr>
              <a:buFont typeface="Arial" pitchFamily="34" charset="0"/>
              <a:buChar char="•"/>
            </a:pPr>
            <a:r>
              <a:rPr lang="en-GB" b="1" dirty="0" smtClean="0">
                <a:solidFill>
                  <a:schemeClr val="accent2">
                    <a:lumMod val="75000"/>
                  </a:schemeClr>
                </a:solidFill>
              </a:rPr>
              <a:t> </a:t>
            </a:r>
            <a:r>
              <a:rPr lang="en-GB" dirty="0" smtClean="0">
                <a:solidFill>
                  <a:schemeClr val="accent2"/>
                </a:solidFill>
              </a:rPr>
              <a:t>Welsh Government settlement to councils</a:t>
            </a:r>
          </a:p>
          <a:p>
            <a:pPr>
              <a:buFont typeface="Arial" pitchFamily="34" charset="0"/>
              <a:buChar char="•"/>
            </a:pPr>
            <a:r>
              <a:rPr lang="en-GB" dirty="0" smtClean="0">
                <a:solidFill>
                  <a:schemeClr val="accent2"/>
                </a:solidFill>
              </a:rPr>
              <a:t>Reduction in grant funding</a:t>
            </a:r>
          </a:p>
          <a:p>
            <a:pPr>
              <a:buFont typeface="Arial" pitchFamily="34" charset="0"/>
              <a:buChar char="•"/>
            </a:pPr>
            <a:r>
              <a:rPr lang="en-GB" dirty="0" smtClean="0">
                <a:solidFill>
                  <a:schemeClr val="accent2"/>
                </a:solidFill>
              </a:rPr>
              <a:t> Financial constraints in all agencies</a:t>
            </a:r>
          </a:p>
        </p:txBody>
      </p:sp>
    </p:spTree>
    <p:extLst>
      <p:ext uri="{BB962C8B-B14F-4D97-AF65-F5344CB8AC3E}">
        <p14:creationId xmlns:p14="http://schemas.microsoft.com/office/powerpoint/2010/main" val="8147835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Autofit/>
          </a:bodyPr>
          <a:lstStyle/>
          <a:p>
            <a:r>
              <a:rPr lang="en-GB" dirty="0">
                <a:solidFill>
                  <a:schemeClr val="accent2"/>
                </a:solidFill>
              </a:rPr>
              <a:t>Options </a:t>
            </a:r>
          </a:p>
        </p:txBody>
      </p:sp>
      <p:graphicFrame>
        <p:nvGraphicFramePr>
          <p:cNvPr id="4" name="Diagram 3"/>
          <p:cNvGraphicFramePr/>
          <p:nvPr>
            <p:extLst>
              <p:ext uri="{D42A27DB-BD31-4B8C-83A1-F6EECF244321}">
                <p14:modId xmlns:p14="http://schemas.microsoft.com/office/powerpoint/2010/main" val="1505917375"/>
              </p:ext>
            </p:extLst>
          </p:nvPr>
        </p:nvGraphicFramePr>
        <p:xfrm>
          <a:off x="1115616" y="1340768"/>
          <a:ext cx="6504384"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235251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2458</TotalTime>
  <Words>1766</Words>
  <Application>Microsoft Office PowerPoint</Application>
  <PresentationFormat>On-screen Show (4:3)</PresentationFormat>
  <Paragraphs>260</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宋体</vt:lpstr>
      <vt:lpstr>Arial</vt:lpstr>
      <vt:lpstr>Calibri</vt:lpstr>
      <vt:lpstr>Symbol</vt:lpstr>
      <vt:lpstr>Times New Roman</vt:lpstr>
      <vt:lpstr>Office Theme</vt:lpstr>
      <vt:lpstr>     Managing escalating demand for public services in a time of austerity  A case study of family intervention in a South Wales local authority    </vt:lpstr>
      <vt:lpstr> Research setting </vt:lpstr>
      <vt:lpstr> Recent policy has moved from predominantly individual or area based responses to  embrace family based interventions across childrens’ services, health and criminal justice.</vt:lpstr>
      <vt:lpstr>Financial and economic austerity</vt:lpstr>
      <vt:lpstr> Troubled families and family interventions</vt:lpstr>
      <vt:lpstr> Case study description and research methods </vt:lpstr>
      <vt:lpstr>  Selected Research Findings  </vt:lpstr>
      <vt:lpstr> The Key Challenge</vt:lpstr>
      <vt:lpstr>Options </vt:lpstr>
      <vt:lpstr> </vt:lpstr>
      <vt:lpstr>Improved productivity</vt:lpstr>
      <vt:lpstr>   </vt:lpstr>
      <vt:lpstr> Early Intervention and Prevention   </vt:lpstr>
      <vt:lpstr> Co-production, co-charging and self regulation </vt:lpstr>
      <vt:lpstr> Service Innovation   </vt:lpstr>
      <vt:lpstr>Managerial implications of options Issues and Barriers (1)</vt:lpstr>
      <vt:lpstr>Managerial implications of options Issues or Barriers (2)</vt:lpstr>
      <vt:lpstr>Implementation implications of various  options Timescales and resources</vt:lpstr>
      <vt:lpstr>Key requirements for implementing these options  </vt:lpstr>
      <vt:lpstr>Conclusions</vt:lpstr>
      <vt:lpstr>  Questions/Comments </vt:lpstr>
    </vt:vector>
  </TitlesOfParts>
  <Company>Nottingham Trent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Report to  Blaenau Gwent Corporate Management Team</dc:title>
  <dc:creator>Prowle, Malcolm</dc:creator>
  <cp:lastModifiedBy>Oluwasanmi, Timi</cp:lastModifiedBy>
  <cp:revision>90</cp:revision>
  <dcterms:created xsi:type="dcterms:W3CDTF">2012-04-18T17:05:48Z</dcterms:created>
  <dcterms:modified xsi:type="dcterms:W3CDTF">2013-10-17T10:34:54Z</dcterms:modified>
</cp:coreProperties>
</file>