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4" r:id="rId9"/>
    <p:sldId id="261" r:id="rId10"/>
    <p:sldId id="278" r:id="rId11"/>
    <p:sldId id="279" r:id="rId12"/>
    <p:sldId id="265" r:id="rId13"/>
    <p:sldId id="262" r:id="rId14"/>
    <p:sldId id="280" r:id="rId15"/>
    <p:sldId id="281" r:id="rId16"/>
    <p:sldId id="266" r:id="rId17"/>
    <p:sldId id="263" r:id="rId18"/>
    <p:sldId id="282" r:id="rId19"/>
    <p:sldId id="283" r:id="rId20"/>
    <p:sldId id="267" r:id="rId21"/>
    <p:sldId id="268" r:id="rId22"/>
    <p:sldId id="284" r:id="rId23"/>
    <p:sldId id="285" r:id="rId24"/>
    <p:sldId id="269" r:id="rId25"/>
    <p:sldId id="286" r:id="rId26"/>
    <p:sldId id="287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murphy@ntu.ac.uk" TargetMode="External"/><Relationship Id="rId2" Type="http://schemas.openxmlformats.org/officeDocument/2006/relationships/hyperlink" Target="mailto:laurence.ferry@ncl.ac.uk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869" y="1803405"/>
            <a:ext cx="10813774" cy="182509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A Comparative Review of Financial Sustainability, Accountability and Transparency </a:t>
            </a:r>
            <a:br>
              <a:rPr lang="en-GB" sz="2800" b="1" dirty="0"/>
            </a:br>
            <a:r>
              <a:rPr lang="en-GB" sz="2800" b="1" dirty="0"/>
              <a:t>of</a:t>
            </a:r>
            <a:br>
              <a:rPr lang="en-GB" sz="2800" dirty="0"/>
            </a:br>
            <a:r>
              <a:rPr lang="en-GB" sz="2800" b="1" dirty="0"/>
              <a:t>Local Public Service Bodies in England Under  Austerity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887" y="3628502"/>
            <a:ext cx="9985513" cy="1407324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7200" dirty="0"/>
              <a:t>Dr Laurence Ferry (Newcastle University Business School)</a:t>
            </a:r>
          </a:p>
          <a:p>
            <a:r>
              <a:rPr lang="en-GB" sz="7200" dirty="0"/>
              <a:t>and </a:t>
            </a:r>
          </a:p>
          <a:p>
            <a:r>
              <a:rPr lang="en-GB" sz="7200" dirty="0"/>
              <a:t>Mr Peter Murphy (Nottingham Business School, Nottingham Trent University)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0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29165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57" y="764373"/>
            <a:ext cx="10270434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Fire and rescue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419467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8158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65" y="764373"/>
            <a:ext cx="9939131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fire and rescue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161727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0661"/>
            <a:ext cx="10936357" cy="107674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Fire and Rescue: Potential Value for Money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422911"/>
          </a:xfrm>
        </p:spPr>
        <p:txBody>
          <a:bodyPr>
            <a:normAutofit fontScale="92500"/>
          </a:bodyPr>
          <a:lstStyle/>
          <a:p>
            <a:r>
              <a:rPr lang="en-GB" dirty="0"/>
              <a:t>Performance management </a:t>
            </a:r>
            <a:r>
              <a:rPr lang="en-GB" b="1" dirty="0"/>
              <a:t>regime fragmenting</a:t>
            </a:r>
            <a:r>
              <a:rPr lang="en-GB" dirty="0"/>
              <a:t>, diminishing evidence base, and loss of systemic improvement infrastructure.</a:t>
            </a:r>
          </a:p>
          <a:p>
            <a:endParaRPr lang="en-GB" b="1" dirty="0"/>
          </a:p>
          <a:p>
            <a:r>
              <a:rPr lang="en-GB" b="1" dirty="0"/>
              <a:t>Over-reliance</a:t>
            </a:r>
            <a:r>
              <a:rPr lang="en-GB" dirty="0"/>
              <a:t> on, (partial, voluntary, discretionary and subject to ‘gaming’),Peer Challenge and Operational Assessment.</a:t>
            </a:r>
          </a:p>
          <a:p>
            <a:endParaRPr lang="en-GB" dirty="0"/>
          </a:p>
          <a:p>
            <a:r>
              <a:rPr lang="en-GB" b="1" dirty="0"/>
              <a:t>Short termism and conformance </a:t>
            </a:r>
            <a:r>
              <a:rPr lang="en-GB" dirty="0"/>
              <a:t>in financial reporting rather than sustainable resource management.</a:t>
            </a:r>
          </a:p>
          <a:p>
            <a:endParaRPr lang="en-GB" dirty="0"/>
          </a:p>
          <a:p>
            <a:r>
              <a:rPr lang="en-GB" dirty="0"/>
              <a:t>Major </a:t>
            </a:r>
            <a:r>
              <a:rPr lang="en-GB" b="1" dirty="0"/>
              <a:t>capital funding </a:t>
            </a:r>
            <a:r>
              <a:rPr lang="en-GB" dirty="0"/>
              <a:t>arrangements are </a:t>
            </a:r>
            <a:r>
              <a:rPr lang="en-GB" b="1" dirty="0"/>
              <a:t>inadequate, inflexible, and expensive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Non capture of </a:t>
            </a:r>
            <a:r>
              <a:rPr lang="en-GB" b="1" dirty="0"/>
              <a:t>inter-agency value for money gains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80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57809"/>
            <a:ext cx="8610600" cy="124570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Police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1810"/>
            <a:ext cx="10820400" cy="433687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Accountability and Transparency – PCCs, NAO and HMIC changes mean these are </a:t>
            </a:r>
            <a:r>
              <a:rPr lang="en-GB" b="1" dirty="0"/>
              <a:t>improving from a very low base</a:t>
            </a:r>
            <a:r>
              <a:rPr lang="en-GB" dirty="0"/>
              <a:t>. Police Effectiveness Efficiency Legitimacy (PEEL) and </a:t>
            </a:r>
            <a:r>
              <a:rPr lang="en-GB" dirty="0" err="1"/>
              <a:t>VfM</a:t>
            </a:r>
            <a:r>
              <a:rPr lang="en-GB" dirty="0"/>
              <a:t> in (advanced) developmental stages</a:t>
            </a:r>
          </a:p>
          <a:p>
            <a:endParaRPr lang="en-GB" dirty="0"/>
          </a:p>
          <a:p>
            <a:r>
              <a:rPr lang="en-GB" dirty="0"/>
              <a:t>Information and Interrogation – historically </a:t>
            </a:r>
            <a:r>
              <a:rPr lang="en-GB" b="1" dirty="0"/>
              <a:t>data rich </a:t>
            </a:r>
            <a:r>
              <a:rPr lang="en-GB" dirty="0"/>
              <a:t>and information improving but  </a:t>
            </a:r>
            <a:r>
              <a:rPr lang="en-GB" b="1" dirty="0"/>
              <a:t>interrogation becoming more difficult.</a:t>
            </a:r>
          </a:p>
          <a:p>
            <a:endParaRPr lang="en-GB" dirty="0"/>
          </a:p>
          <a:p>
            <a:r>
              <a:rPr lang="en-GB" dirty="0"/>
              <a:t>Governance, Leadership and Strategic Alignment – </a:t>
            </a:r>
            <a:r>
              <a:rPr lang="en-GB" b="1" dirty="0"/>
              <a:t>within policing it is improving</a:t>
            </a:r>
            <a:r>
              <a:rPr lang="en-GB" dirty="0"/>
              <a:t>; across criminal justice delivery organisations and network it is under-developed. Cutback management starting to be replaced by short and long term improvement in performance, management, assurance and governance.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Reporting, Scrutiny and Intervention – HMIC are using their considerable discretion to </a:t>
            </a:r>
            <a:r>
              <a:rPr lang="en-GB" b="1" dirty="0"/>
              <a:t>promote open and transparent approach</a:t>
            </a:r>
            <a:r>
              <a:rPr lang="en-GB" dirty="0"/>
              <a:t>. New PCC scrutiny arrangements in their infancy; Intervention available. </a:t>
            </a:r>
          </a:p>
        </p:txBody>
      </p:sp>
    </p:spTree>
    <p:extLst>
      <p:ext uri="{BB962C8B-B14F-4D97-AF65-F5344CB8AC3E}">
        <p14:creationId xmlns:p14="http://schemas.microsoft.com/office/powerpoint/2010/main" val="173403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827421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10005391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Police Service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401251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47884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27" y="764373"/>
            <a:ext cx="9819860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Police service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325718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62609"/>
            <a:ext cx="9677400" cy="109993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Potential Value for Money Risks - Police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2539"/>
            <a:ext cx="10820400" cy="4757531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Police Effectiveness, Efficiency, Legitimacy (PEEL)</a:t>
            </a:r>
            <a:r>
              <a:rPr lang="en-GB" dirty="0"/>
              <a:t> and associated assessments and methodology still in development.</a:t>
            </a:r>
          </a:p>
          <a:p>
            <a:endParaRPr lang="en-GB" sz="1300" dirty="0"/>
          </a:p>
          <a:p>
            <a:r>
              <a:rPr lang="en-GB" b="1" dirty="0"/>
              <a:t>Short termism </a:t>
            </a:r>
            <a:r>
              <a:rPr lang="en-GB" dirty="0"/>
              <a:t>and conformance in financial reporting rather than sustainable resource management.</a:t>
            </a:r>
          </a:p>
          <a:p>
            <a:endParaRPr lang="en-GB" sz="1300" dirty="0"/>
          </a:p>
          <a:p>
            <a:r>
              <a:rPr lang="en-GB" dirty="0"/>
              <a:t>Under-exploitation of </a:t>
            </a:r>
            <a:r>
              <a:rPr lang="en-GB" b="1" dirty="0"/>
              <a:t>evidence base </a:t>
            </a:r>
            <a:r>
              <a:rPr lang="en-GB" dirty="0"/>
              <a:t>and under-development of systemic improvement</a:t>
            </a:r>
            <a:r>
              <a:rPr lang="en-GB" b="1" dirty="0"/>
              <a:t> infrastructure </a:t>
            </a:r>
          </a:p>
          <a:p>
            <a:endParaRPr lang="en-GB" sz="1300" b="1" dirty="0"/>
          </a:p>
          <a:p>
            <a:r>
              <a:rPr lang="en-GB" dirty="0"/>
              <a:t>Major </a:t>
            </a:r>
            <a:r>
              <a:rPr lang="en-GB" b="1" dirty="0"/>
              <a:t>capital funding </a:t>
            </a:r>
            <a:r>
              <a:rPr lang="en-GB" dirty="0"/>
              <a:t>arrangements are </a:t>
            </a:r>
            <a:r>
              <a:rPr lang="en-GB" b="1" dirty="0"/>
              <a:t>inadequate, inflexible, and expensive.</a:t>
            </a:r>
          </a:p>
          <a:p>
            <a:endParaRPr lang="en-GB" sz="1300" b="1" dirty="0"/>
          </a:p>
          <a:p>
            <a:r>
              <a:rPr lang="en-GB" dirty="0"/>
              <a:t>Non capture of </a:t>
            </a:r>
            <a:r>
              <a:rPr lang="en-GB" b="1" dirty="0"/>
              <a:t>inter-agency value for money gains</a:t>
            </a:r>
            <a:r>
              <a:rPr lang="en-GB" dirty="0"/>
              <a:t>. </a:t>
            </a:r>
          </a:p>
          <a:p>
            <a:endParaRPr lang="en-GB" sz="1300" dirty="0"/>
          </a:p>
          <a:p>
            <a:r>
              <a:rPr lang="en-GB" dirty="0"/>
              <a:t>New </a:t>
            </a:r>
            <a:r>
              <a:rPr lang="en-GB" b="1" dirty="0"/>
              <a:t>PCC scrutiny </a:t>
            </a:r>
            <a:r>
              <a:rPr lang="en-GB" dirty="0"/>
              <a:t>arrangements essentially </a:t>
            </a:r>
            <a:r>
              <a:rPr lang="en-GB" b="1" dirty="0"/>
              <a:t>untested</a:t>
            </a:r>
            <a:r>
              <a:rPr lang="en-GB" dirty="0"/>
              <a:t> but intervention arrangements in place.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42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4313"/>
            <a:ext cx="8610600" cy="100716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7009"/>
            <a:ext cx="108204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Accountability and Transparency – </a:t>
            </a:r>
            <a:r>
              <a:rPr lang="en-GB" b="1" dirty="0"/>
              <a:t>complex, variable, fragmenting </a:t>
            </a:r>
            <a:r>
              <a:rPr lang="en-GB" dirty="0"/>
              <a:t>and changing organisational landscape mirrored in </a:t>
            </a:r>
            <a:r>
              <a:rPr lang="en-GB" b="1" dirty="0"/>
              <a:t>complexity of performance management and financial assurance </a:t>
            </a:r>
            <a:r>
              <a:rPr lang="en-GB" dirty="0"/>
              <a:t>arrangements with multiple regulators and some parts (local audit) unresolved. Integration of health and social care problematical. Quality, quantity, robustness and accessibility of financial information at risk.</a:t>
            </a:r>
          </a:p>
          <a:p>
            <a:endParaRPr lang="en-GB" dirty="0"/>
          </a:p>
          <a:p>
            <a:r>
              <a:rPr lang="en-GB" dirty="0"/>
              <a:t>Information and Interrogation – traditionally </a:t>
            </a:r>
            <a:r>
              <a:rPr lang="en-GB" b="1" dirty="0"/>
              <a:t>good</a:t>
            </a:r>
            <a:r>
              <a:rPr lang="en-GB" dirty="0"/>
              <a:t> at national and local levels – interrogation capacity remains substantial.</a:t>
            </a:r>
          </a:p>
          <a:p>
            <a:endParaRPr lang="en-GB" dirty="0"/>
          </a:p>
          <a:p>
            <a:r>
              <a:rPr lang="en-GB" dirty="0"/>
              <a:t>Governance, Leadership and Strategic Alignment – </a:t>
            </a:r>
            <a:r>
              <a:rPr lang="en-GB" b="1" dirty="0"/>
              <a:t>PAC 2014 </a:t>
            </a:r>
            <a:r>
              <a:rPr lang="en-GB" dirty="0"/>
              <a:t>had concerns on coherence, transparency and navigability for patients; arrangements for leadership and strategic alignment </a:t>
            </a:r>
            <a:r>
              <a:rPr lang="en-GB" b="1" dirty="0"/>
              <a:t>more complex and less robust</a:t>
            </a:r>
          </a:p>
          <a:p>
            <a:endParaRPr lang="en-GB" dirty="0"/>
          </a:p>
          <a:p>
            <a:r>
              <a:rPr lang="en-GB" dirty="0"/>
              <a:t>Reporting, Scrutiny and Intervention – </a:t>
            </a:r>
            <a:r>
              <a:rPr lang="en-GB" b="1" dirty="0"/>
              <a:t>reporting complex and variable</a:t>
            </a:r>
            <a:r>
              <a:rPr lang="en-GB" dirty="0"/>
              <a:t>, and despite recent initiatives </a:t>
            </a:r>
            <a:r>
              <a:rPr lang="en-GB" b="1" dirty="0"/>
              <a:t>less amenable to public and stakeholder scrutiny </a:t>
            </a:r>
            <a:r>
              <a:rPr lang="en-GB" dirty="0"/>
              <a:t>than previous regimes – new measure for public participation, openness and transparency in development. </a:t>
            </a:r>
            <a:r>
              <a:rPr lang="en-GB" b="1" dirty="0"/>
              <a:t>Intervention arrangements in place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38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04182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131" y="764373"/>
            <a:ext cx="9528312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2015 - Healthcare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1279125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49842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27" y="764373"/>
            <a:ext cx="9833112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2015 - Healthcare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347971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 4 public service sectors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78157"/>
            <a:ext cx="10820400" cy="3740528"/>
          </a:xfrm>
        </p:spPr>
        <p:txBody>
          <a:bodyPr>
            <a:normAutofit/>
          </a:bodyPr>
          <a:lstStyle/>
          <a:p>
            <a:r>
              <a:rPr lang="en-GB" sz="2800" b="1" dirty="0"/>
              <a:t>Local Authorities </a:t>
            </a:r>
          </a:p>
          <a:p>
            <a:endParaRPr lang="en-GB" sz="1200" b="1" dirty="0"/>
          </a:p>
          <a:p>
            <a:r>
              <a:rPr lang="en-GB" sz="2800" b="1" dirty="0"/>
              <a:t>Health and Social Care Services</a:t>
            </a:r>
          </a:p>
          <a:p>
            <a:endParaRPr lang="en-GB" sz="1200" b="1" dirty="0"/>
          </a:p>
          <a:p>
            <a:r>
              <a:rPr lang="en-GB" sz="2800" b="1" dirty="0"/>
              <a:t>Fire and Rescue Services</a:t>
            </a:r>
          </a:p>
          <a:p>
            <a:endParaRPr lang="en-GB" sz="1200" b="1" dirty="0"/>
          </a:p>
          <a:p>
            <a:r>
              <a:rPr lang="en-GB" sz="2800" b="1" dirty="0"/>
              <a:t>The Police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9955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57" y="887896"/>
            <a:ext cx="9942443" cy="91439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Healthcare Potential Value for Money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651512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Rising demand, early intervention and behavioural change </a:t>
            </a:r>
            <a:r>
              <a:rPr lang="en-GB" dirty="0"/>
              <a:t>are significant enduring challenges.</a:t>
            </a:r>
          </a:p>
          <a:p>
            <a:endParaRPr lang="en-GB" sz="1200" dirty="0"/>
          </a:p>
          <a:p>
            <a:r>
              <a:rPr lang="en-GB" dirty="0"/>
              <a:t>Performance management and financial assurance regimes </a:t>
            </a:r>
            <a:r>
              <a:rPr lang="en-GB" b="1" dirty="0"/>
              <a:t>command less confidence than previous arrangements </a:t>
            </a:r>
            <a:r>
              <a:rPr lang="en-GB" dirty="0"/>
              <a:t>– quality of financial and performance data is poor and opaque and amenable to gaming.</a:t>
            </a:r>
          </a:p>
          <a:p>
            <a:endParaRPr lang="en-GB" sz="1200" dirty="0"/>
          </a:p>
          <a:p>
            <a:r>
              <a:rPr lang="en-GB" dirty="0"/>
              <a:t>NAO 2014 – </a:t>
            </a:r>
            <a:r>
              <a:rPr lang="en-GB" b="1" dirty="0"/>
              <a:t>regulatory bodies need to work more closely with a more integrated understanding of each others roles</a:t>
            </a:r>
            <a:r>
              <a:rPr lang="en-GB" dirty="0"/>
              <a:t>. PAC accountability relationship between </a:t>
            </a:r>
            <a:r>
              <a:rPr lang="en-GB" dirty="0" err="1"/>
              <a:t>DoH</a:t>
            </a:r>
            <a:r>
              <a:rPr lang="en-GB" dirty="0"/>
              <a:t> and NHS needs to be clearer and better integrated.</a:t>
            </a:r>
          </a:p>
          <a:p>
            <a:endParaRPr lang="en-GB" sz="1200" dirty="0"/>
          </a:p>
          <a:p>
            <a:r>
              <a:rPr lang="en-GB" dirty="0"/>
              <a:t>Increasing demand, ageing population, financial arrangements and complex nature of provision </a:t>
            </a:r>
            <a:r>
              <a:rPr lang="en-GB" b="1" dirty="0"/>
              <a:t>generates a wide range of </a:t>
            </a:r>
            <a:r>
              <a:rPr lang="en-GB" b="1" dirty="0" err="1"/>
              <a:t>VfM</a:t>
            </a:r>
            <a:r>
              <a:rPr lang="en-GB" b="1" dirty="0"/>
              <a:t> risks.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57712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453" y="357810"/>
            <a:ext cx="10273748" cy="1417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Themes Commonalities and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3026"/>
            <a:ext cx="10820400" cy="479728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Heavily centralised nature of funding and lack of flexibility means </a:t>
            </a:r>
            <a:r>
              <a:rPr lang="en-GB" b="1" dirty="0"/>
              <a:t>financial and organisational resilience is weak.</a:t>
            </a:r>
            <a:r>
              <a:rPr lang="en-GB" dirty="0"/>
              <a:t> Accountability structures vary across sectors but are a mixture of local and national accountabilities – with health the most complex.</a:t>
            </a:r>
          </a:p>
          <a:p>
            <a:endParaRPr lang="en-GB" dirty="0"/>
          </a:p>
          <a:p>
            <a:r>
              <a:rPr lang="en-GB" dirty="0"/>
              <a:t>Some variation in audit and scrutiny regimes but </a:t>
            </a:r>
            <a:r>
              <a:rPr lang="en-GB" b="1" dirty="0"/>
              <a:t>audits concentrate on financial conformance rather than the achievement of strategic objectives</a:t>
            </a:r>
            <a:r>
              <a:rPr lang="en-GB" dirty="0"/>
              <a:t>. Initiatives to increase transparency and compensate have been slower off the ground or ineffective (armchair auditors).</a:t>
            </a:r>
          </a:p>
          <a:p>
            <a:endParaRPr lang="en-GB" dirty="0"/>
          </a:p>
          <a:p>
            <a:r>
              <a:rPr lang="en-GB" b="1" dirty="0"/>
              <a:t>Capacity to interrogate data sets has been reduced in every sector since 2010</a:t>
            </a:r>
            <a:r>
              <a:rPr lang="en-GB" dirty="0"/>
              <a:t>. HMIC compensating in police and this is less of concern in the health sector (apart from financial information). </a:t>
            </a:r>
          </a:p>
          <a:p>
            <a:endParaRPr lang="en-GB" dirty="0"/>
          </a:p>
          <a:p>
            <a:r>
              <a:rPr lang="en-GB" b="1" dirty="0"/>
              <a:t>Reporting is fragmenting </a:t>
            </a:r>
            <a:r>
              <a:rPr lang="en-GB" dirty="0"/>
              <a:t>(except police), </a:t>
            </a:r>
            <a:r>
              <a:rPr lang="en-GB" b="1" dirty="0"/>
              <a:t>scrutiny is varied </a:t>
            </a:r>
            <a:r>
              <a:rPr lang="en-GB" dirty="0"/>
              <a:t>and mostly at local levels. Powers to intervene now available in all 4 sectors.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456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25374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12087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2015 - Overall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329833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84058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25339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2015 - Overall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2341838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02365"/>
            <a:ext cx="9677400" cy="1060174"/>
          </a:xfrm>
        </p:spPr>
        <p:txBody>
          <a:bodyPr>
            <a:normAutofit/>
          </a:bodyPr>
          <a:lstStyle/>
          <a:p>
            <a:r>
              <a:rPr lang="en-GB" sz="3600" b="1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Overall Potential Value for Money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5852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There have been </a:t>
            </a:r>
            <a:r>
              <a:rPr lang="en-GB" b="1" dirty="0"/>
              <a:t>increases in the </a:t>
            </a:r>
            <a:r>
              <a:rPr lang="en-GB" b="1" dirty="0" err="1"/>
              <a:t>VfM</a:t>
            </a:r>
            <a:r>
              <a:rPr lang="en-GB" b="1" dirty="0"/>
              <a:t> risks </a:t>
            </a:r>
            <a:r>
              <a:rPr lang="en-GB" dirty="0"/>
              <a:t>(not least from structural changes) </a:t>
            </a:r>
            <a:r>
              <a:rPr lang="en-GB" b="1" dirty="0"/>
              <a:t>in all 4 sectors</a:t>
            </a:r>
            <a:r>
              <a:rPr lang="en-GB" dirty="0"/>
              <a:t> over the last 5 years. </a:t>
            </a:r>
          </a:p>
          <a:p>
            <a:endParaRPr lang="en-GB" dirty="0"/>
          </a:p>
          <a:p>
            <a:r>
              <a:rPr lang="en-GB" dirty="0"/>
              <a:t>A culture of budgetary stewardship, together with the legal requirement that each LA must produce a balanced revenue budget, means that </a:t>
            </a:r>
            <a:r>
              <a:rPr lang="en-GB" b="1" dirty="0"/>
              <a:t>financial considerations are likely to take precedence over service delivery.</a:t>
            </a:r>
            <a:r>
              <a:rPr lang="en-GB" dirty="0"/>
              <a:t> All local public service bodies now have very little control over their income streams.</a:t>
            </a:r>
          </a:p>
          <a:p>
            <a:endParaRPr lang="en-GB" dirty="0"/>
          </a:p>
          <a:p>
            <a:r>
              <a:rPr lang="en-GB" dirty="0"/>
              <a:t>The decline in standardised performance management arrangements since 2010 has been accompanied by a corresponding </a:t>
            </a:r>
            <a:r>
              <a:rPr lang="en-GB" b="1" dirty="0"/>
              <a:t>drop in capacity to analyse public data and support evidence-based decision-making.</a:t>
            </a:r>
          </a:p>
          <a:p>
            <a:endParaRPr lang="en-GB" dirty="0"/>
          </a:p>
          <a:p>
            <a:r>
              <a:rPr lang="en-GB" dirty="0"/>
              <a:t>Local public managers </a:t>
            </a:r>
            <a:r>
              <a:rPr lang="en-GB" b="1" dirty="0"/>
              <a:t>no longer have sufficient tools to identify where risks might exist</a:t>
            </a:r>
            <a:r>
              <a:rPr lang="en-GB" dirty="0"/>
              <a:t>, and therefore cannot take economic, efficient and effective action to mitigate them.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2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01103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38591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2015- overall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1546698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36515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764373"/>
            <a:ext cx="8938591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2015 - overall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3876120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70922"/>
            <a:ext cx="5334000" cy="3647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Contacts</a:t>
            </a:r>
            <a:r>
              <a:rPr lang="en-GB" dirty="0"/>
              <a:t> 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endParaRPr lang="en-GB" sz="2000" spc="-15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 L Ferry                                                                                                                                          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Newcastle University Business School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Barrack Road,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Newcastle upon Tyne,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NE1 4SE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Tel: +44 (0)191 208 1500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-457200" algn="l"/>
                <a:tab pos="180340" algn="l"/>
              </a:tabLst>
            </a:pPr>
            <a:r>
              <a:rPr lang="en-GB" sz="2000" spc="-15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GB" sz="2000" u="sng" spc="-15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laurence.ferry@ncl.ac.uk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70922"/>
            <a:ext cx="5334000" cy="3647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Mr P Murphy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Nottingham Business School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Newton Building, Burton Street,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Nottingham.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NG1 4BU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Tel: +44 (0)115 848 8092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peter.murphy@ntu.ac.uk</a:t>
            </a:r>
            <a:r>
              <a:rPr lang="en-GB" sz="20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4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7183" y="764373"/>
            <a:ext cx="8869017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 structure of each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39617"/>
            <a:ext cx="10820400" cy="4121426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Review of accountability and transparency </a:t>
            </a:r>
            <a:r>
              <a:rPr lang="en-GB" sz="2400" b="1" dirty="0"/>
              <a:t>literature</a:t>
            </a:r>
          </a:p>
          <a:p>
            <a:endParaRPr lang="en-GB" sz="2400" dirty="0"/>
          </a:p>
          <a:p>
            <a:r>
              <a:rPr lang="en-GB" sz="2400" b="1" dirty="0"/>
              <a:t>Accountability and transparency arrangements</a:t>
            </a:r>
          </a:p>
          <a:p>
            <a:r>
              <a:rPr lang="en-GB" sz="2400" b="1" dirty="0"/>
              <a:t>Information and its interrogation tools available</a:t>
            </a:r>
          </a:p>
          <a:p>
            <a:r>
              <a:rPr lang="en-GB" sz="2400" b="1" dirty="0"/>
              <a:t>Governance, leadership and strategic alignment of </a:t>
            </a:r>
          </a:p>
          <a:p>
            <a:r>
              <a:rPr lang="en-GB" sz="2400" b="1" dirty="0"/>
              <a:t>Reporting, scrutiny and intervention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Potential </a:t>
            </a:r>
            <a:r>
              <a:rPr lang="en-GB" sz="2400" b="1" dirty="0"/>
              <a:t>value for money risks</a:t>
            </a:r>
          </a:p>
          <a:p>
            <a:endParaRPr lang="en-GB" sz="2400" dirty="0"/>
          </a:p>
          <a:p>
            <a:r>
              <a:rPr lang="en-GB" sz="2400" b="1" dirty="0"/>
              <a:t>Final Section </a:t>
            </a:r>
            <a:r>
              <a:rPr lang="en-GB" sz="2400" dirty="0"/>
              <a:t>: </a:t>
            </a:r>
            <a:r>
              <a:rPr lang="en-GB" sz="2400" b="1" dirty="0"/>
              <a:t>Themes Commonalities and Differences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5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226" y="490331"/>
            <a:ext cx="10127974" cy="12059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Outside of the reports’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5304"/>
            <a:ext cx="10820400" cy="473102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It is a high level overview of the sectors and </a:t>
            </a:r>
            <a:r>
              <a:rPr lang="en-GB" b="1" dirty="0"/>
              <a:t>not a detailed analysis </a:t>
            </a:r>
            <a:r>
              <a:rPr lang="en-GB" dirty="0"/>
              <a:t>nor a full literature review.</a:t>
            </a:r>
          </a:p>
          <a:p>
            <a:endParaRPr lang="en-GB" b="1" dirty="0"/>
          </a:p>
          <a:p>
            <a:r>
              <a:rPr lang="en-GB" dirty="0"/>
              <a:t>There are </a:t>
            </a:r>
            <a:r>
              <a:rPr lang="en-GB" b="1" dirty="0"/>
              <a:t>considerable variations </a:t>
            </a:r>
            <a:r>
              <a:rPr lang="en-GB" dirty="0"/>
              <a:t>in the application of performance management and financial assurance regimes within sectors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/>
              <a:t> – partly as a result of the level of development, maturity and extent of other (complementary and non-complementary) parts of the different regimes not covered by this review (e.g. individual service evaluations and the establishment of standards and benchmarks)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Although it covers intervention it does not review </a:t>
            </a:r>
            <a:r>
              <a:rPr lang="en-GB" b="1" dirty="0"/>
              <a:t>innovation, best practise or systemic improvements to infrastructure </a:t>
            </a:r>
          </a:p>
          <a:p>
            <a:endParaRPr lang="en-GB" b="1" dirty="0"/>
          </a:p>
          <a:p>
            <a:r>
              <a:rPr lang="en-GB" dirty="0"/>
              <a:t>It does not cover any </a:t>
            </a:r>
            <a:r>
              <a:rPr lang="en-GB" b="1" dirty="0"/>
              <a:t>international comparisons – </a:t>
            </a:r>
            <a:r>
              <a:rPr lang="en-GB" dirty="0"/>
              <a:t>although there is a lot of cross European and international interest in organisational and financial resilience</a:t>
            </a:r>
            <a:r>
              <a:rPr lang="en-GB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329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Local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5924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Accountability and Transparency – in a more complex landscape - financial conformance, no </a:t>
            </a:r>
            <a:r>
              <a:rPr lang="en-GB" dirty="0" err="1"/>
              <a:t>vfm</a:t>
            </a:r>
            <a:r>
              <a:rPr lang="en-GB" dirty="0"/>
              <a:t> capability and sector led improvement – </a:t>
            </a:r>
            <a:r>
              <a:rPr lang="en-GB" b="1" dirty="0"/>
              <a:t>accountability has been reduced and not adequately replaced by transparency changes</a:t>
            </a:r>
          </a:p>
          <a:p>
            <a:endParaRPr lang="en-GB" sz="1300" dirty="0"/>
          </a:p>
          <a:p>
            <a:r>
              <a:rPr lang="en-GB" dirty="0"/>
              <a:t>Information and Interrogation – </a:t>
            </a:r>
            <a:r>
              <a:rPr lang="en-GB" b="1" dirty="0"/>
              <a:t>Significant loss of capacity </a:t>
            </a:r>
            <a:r>
              <a:rPr lang="en-GB" dirty="0"/>
              <a:t>in both information and </a:t>
            </a:r>
            <a:r>
              <a:rPr lang="en-GB" dirty="0" err="1"/>
              <a:t>interogation</a:t>
            </a:r>
            <a:r>
              <a:rPr lang="en-GB" dirty="0"/>
              <a:t> and armchair auditors have not materialised </a:t>
            </a:r>
          </a:p>
          <a:p>
            <a:endParaRPr lang="en-GB" sz="1300" dirty="0"/>
          </a:p>
          <a:p>
            <a:r>
              <a:rPr lang="en-GB" dirty="0"/>
              <a:t>Governance, Leadership and Strategic Alignment – adopted theory and practice of </a:t>
            </a:r>
            <a:r>
              <a:rPr lang="en-GB" b="1" dirty="0"/>
              <a:t>cutback management </a:t>
            </a:r>
            <a:r>
              <a:rPr lang="en-GB" dirty="0"/>
              <a:t>- new arrangements provide </a:t>
            </a:r>
            <a:r>
              <a:rPr lang="en-GB" b="1" dirty="0"/>
              <a:t>challenges</a:t>
            </a:r>
            <a:r>
              <a:rPr lang="en-GB" dirty="0"/>
              <a:t> for strategic alignment in managing risk, ensuring transparency and demonstrating accountability.</a:t>
            </a:r>
          </a:p>
          <a:p>
            <a:endParaRPr lang="en-GB" sz="1300" dirty="0"/>
          </a:p>
          <a:p>
            <a:r>
              <a:rPr lang="en-GB" dirty="0"/>
              <a:t>Reporting, Scrutiny and Intervention – </a:t>
            </a:r>
            <a:r>
              <a:rPr lang="en-GB" b="1" dirty="0"/>
              <a:t>reporting partial, scrutiny variable, and quality assurance is reducing</a:t>
            </a:r>
            <a:r>
              <a:rPr lang="en-GB" dirty="0"/>
              <a:t> but intervention available.</a:t>
            </a:r>
          </a:p>
        </p:txBody>
      </p:sp>
    </p:spTree>
    <p:extLst>
      <p:ext uri="{BB962C8B-B14F-4D97-AF65-F5344CB8AC3E}">
        <p14:creationId xmlns:p14="http://schemas.microsoft.com/office/powerpoint/2010/main" val="160546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81397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340" y="764373"/>
            <a:ext cx="11317355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Local Authorities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155432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66301"/>
              </p:ext>
            </p:extLst>
          </p:nvPr>
        </p:nvGraphicFramePr>
        <p:xfrm>
          <a:off x="689955" y="2057402"/>
          <a:ext cx="11180616" cy="460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63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00CC"/>
                          </a:solidFill>
                        </a:rPr>
                        <a:t>2015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Amber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Green/Amber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Accountability/Transparency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sz="1800" dirty="0"/>
                        <a:t>Information/ Interrogation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Governance/ Leadership/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4">
                <a:tc>
                  <a:txBody>
                    <a:bodyPr/>
                    <a:lstStyle/>
                    <a:p>
                      <a:r>
                        <a:rPr lang="en-GB" dirty="0"/>
                        <a:t>Reporting/  </a:t>
                      </a:r>
                      <a:r>
                        <a:rPr lang="en-GB" baseline="0" dirty="0"/>
                        <a:t>Scrutiny/ Intervention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5" y="764373"/>
            <a:ext cx="11264347" cy="129302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Changes from 2010 to 2015 – Local Authorities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0973" y="2057401"/>
            <a:ext cx="483226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7227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36301" y="2057401"/>
            <a:ext cx="471560" cy="9087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07861" y="2057401"/>
            <a:ext cx="464024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64203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47429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109864" y="2057401"/>
            <a:ext cx="483226" cy="908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515447" y="2057401"/>
            <a:ext cx="462435" cy="90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57656" y="2057401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Red/Amber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164203" y="2057401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Green/Amber</a:t>
            </a:r>
          </a:p>
        </p:txBody>
      </p:sp>
    </p:spTree>
    <p:extLst>
      <p:ext uri="{BB962C8B-B14F-4D97-AF65-F5344CB8AC3E}">
        <p14:creationId xmlns:p14="http://schemas.microsoft.com/office/powerpoint/2010/main" val="417677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3913"/>
            <a:ext cx="11174896" cy="106348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Local Authorities Potential Value for Money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10820400" cy="419762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No</a:t>
            </a:r>
            <a:r>
              <a:rPr lang="en-GB" b="1" dirty="0"/>
              <a:t> flexibility </a:t>
            </a:r>
            <a:r>
              <a:rPr lang="en-GB" dirty="0"/>
              <a:t>in funding arrangements to meet unforeseen circumstances.</a:t>
            </a:r>
          </a:p>
          <a:p>
            <a:endParaRPr lang="en-GB" dirty="0"/>
          </a:p>
          <a:p>
            <a:r>
              <a:rPr lang="en-GB" dirty="0"/>
              <a:t>Financial reporting – short term – neglects short, medium and long term </a:t>
            </a:r>
            <a:r>
              <a:rPr lang="en-GB" b="1" dirty="0"/>
              <a:t>sustainable management of financial and other resources.</a:t>
            </a:r>
          </a:p>
          <a:p>
            <a:endParaRPr lang="en-GB" dirty="0"/>
          </a:p>
          <a:p>
            <a:r>
              <a:rPr lang="en-GB" b="1" dirty="0"/>
              <a:t>Performance management and financial assurance demonstrably poorer </a:t>
            </a:r>
            <a:r>
              <a:rPr lang="en-GB" dirty="0"/>
              <a:t>than previous arrangements.</a:t>
            </a:r>
          </a:p>
          <a:p>
            <a:endParaRPr lang="en-GB" dirty="0"/>
          </a:p>
          <a:p>
            <a:r>
              <a:rPr lang="en-GB" dirty="0"/>
              <a:t>Insufficient and inadequate information </a:t>
            </a:r>
            <a:r>
              <a:rPr lang="en-GB" b="1" dirty="0"/>
              <a:t>robust </a:t>
            </a:r>
            <a:r>
              <a:rPr lang="en-GB" b="1" dirty="0" err="1"/>
              <a:t>VfM</a:t>
            </a:r>
            <a:r>
              <a:rPr lang="en-GB" b="1" dirty="0"/>
              <a:t> judgements not possible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Major </a:t>
            </a:r>
            <a:r>
              <a:rPr lang="en-GB" b="1" dirty="0"/>
              <a:t>capital funding </a:t>
            </a:r>
            <a:r>
              <a:rPr lang="en-GB" dirty="0"/>
              <a:t>arrangements are </a:t>
            </a:r>
            <a:r>
              <a:rPr lang="en-GB" b="1" dirty="0"/>
              <a:t>inadequate, inflexible, expensive </a:t>
            </a:r>
            <a:r>
              <a:rPr lang="en-GB" dirty="0"/>
              <a:t>– and dependent on significant increases in Business Rates.</a:t>
            </a:r>
          </a:p>
        </p:txBody>
      </p:sp>
    </p:spTree>
    <p:extLst>
      <p:ext uri="{BB962C8B-B14F-4D97-AF65-F5344CB8AC3E}">
        <p14:creationId xmlns:p14="http://schemas.microsoft.com/office/powerpoint/2010/main" val="358238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8539"/>
            <a:ext cx="8610600" cy="18188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Fire and rescue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6522"/>
            <a:ext cx="10820400" cy="45621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Accountability and Transparency – audit and accountability arrangements very similar to LAs, transparency is poorer although Peer Challenge and Operational Assessment coverage more comprehensive (although still partial, voluntary, and discretionary) – as with LAs </a:t>
            </a:r>
            <a:r>
              <a:rPr lang="en-GB" b="1" dirty="0"/>
              <a:t>accountability has been reduced and not adequately replaced by transparency changes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Information and Interrogation – </a:t>
            </a:r>
            <a:r>
              <a:rPr lang="en-GB" b="1" dirty="0"/>
              <a:t>reducing capacity means collection, analysis, availability, transparency and interrogation increasingly difficult.</a:t>
            </a:r>
          </a:p>
          <a:p>
            <a:endParaRPr lang="en-GB" b="1" dirty="0"/>
          </a:p>
          <a:p>
            <a:r>
              <a:rPr lang="en-GB" dirty="0"/>
              <a:t>Governance, Leadership and Strategic Alignment – collective leadership fragmenting, CFOA, – </a:t>
            </a:r>
            <a:r>
              <a:rPr lang="en-GB" b="1" dirty="0"/>
              <a:t>driven by short term cutback management</a:t>
            </a:r>
            <a:r>
              <a:rPr lang="en-GB" dirty="0"/>
              <a:t>, rather than </a:t>
            </a:r>
            <a:r>
              <a:rPr lang="en-GB" dirty="0" err="1"/>
              <a:t>VfM</a:t>
            </a:r>
            <a:r>
              <a:rPr lang="en-GB" dirty="0"/>
              <a:t> or economic efficient and effective management and governance.</a:t>
            </a:r>
          </a:p>
          <a:p>
            <a:endParaRPr lang="en-GB" dirty="0"/>
          </a:p>
          <a:p>
            <a:r>
              <a:rPr lang="en-GB" dirty="0"/>
              <a:t>Reporting, Scrutiny and Intervention - </a:t>
            </a:r>
            <a:r>
              <a:rPr lang="en-GB" b="1" dirty="0"/>
              <a:t>reporting partial, scrutiny variable, and quality assurance is reducing but intervention available </a:t>
            </a:r>
          </a:p>
        </p:txBody>
      </p:sp>
    </p:spTree>
    <p:extLst>
      <p:ext uri="{BB962C8B-B14F-4D97-AF65-F5344CB8AC3E}">
        <p14:creationId xmlns:p14="http://schemas.microsoft.com/office/powerpoint/2010/main" val="424251040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283</TotalTime>
  <Words>1907</Words>
  <Application>Microsoft Office PowerPoint</Application>
  <PresentationFormat>Widescreen</PresentationFormat>
  <Paragraphs>299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Times New Roman</vt:lpstr>
      <vt:lpstr>Vapor Trail</vt:lpstr>
      <vt:lpstr>A Comparative Review of Financial Sustainability, Accountability and Transparency  of Local Public Service Bodies in England Under  Austerity </vt:lpstr>
      <vt:lpstr>The 4 public service sectors  </vt:lpstr>
      <vt:lpstr>The structure of each Section</vt:lpstr>
      <vt:lpstr>Outside of the reports’ scope</vt:lpstr>
      <vt:lpstr>Local Authorities</vt:lpstr>
      <vt:lpstr>Changes from 2010 to 2015 – Local Authorities</vt:lpstr>
      <vt:lpstr>Changes from 2010 to 2015 – Local Authorities</vt:lpstr>
      <vt:lpstr>Local Authorities Potential Value for Money Risks</vt:lpstr>
      <vt:lpstr>Fire and rescue services</vt:lpstr>
      <vt:lpstr>Changes from 2010 to 2015 – Fire and rescue</vt:lpstr>
      <vt:lpstr>Changes from 2010 to 2015 – fire and rescue</vt:lpstr>
      <vt:lpstr>Fire and Rescue: Potential Value for Money Risks</vt:lpstr>
      <vt:lpstr>Police Service</vt:lpstr>
      <vt:lpstr>Changes from 2010 to 2015 – Police Service</vt:lpstr>
      <vt:lpstr>Changes from 2010 to 2015 – Police service</vt:lpstr>
      <vt:lpstr>Potential Value for Money Risks - Police</vt:lpstr>
      <vt:lpstr>Healthcare</vt:lpstr>
      <vt:lpstr>Changes from 2010 to 2015 - Healthcare</vt:lpstr>
      <vt:lpstr>Changes from 2010 to 2015 - Healthcare</vt:lpstr>
      <vt:lpstr>Healthcare Potential Value for Money Risks</vt:lpstr>
      <vt:lpstr>Themes Commonalities and Differences</vt:lpstr>
      <vt:lpstr>Changes from 2010 to 2015 - Overall</vt:lpstr>
      <vt:lpstr>Changes from 2010 to 2015 - Overall</vt:lpstr>
      <vt:lpstr> Overall Potential Value for Money Risks</vt:lpstr>
      <vt:lpstr>Changes from 2010 to 2015- overall</vt:lpstr>
      <vt:lpstr>Changes from 2010 to 2015 - overall</vt:lpstr>
      <vt:lpstr>Questions?</vt:lpstr>
    </vt:vector>
  </TitlesOfParts>
  <Company>Nottingham 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 Review of Financial Sustainability, Accountability and Transparency  of Local Public Service Bodies in England Under  Austerity</dc:title>
  <dc:creator>Murphy, Peter</dc:creator>
  <cp:lastModifiedBy>Sullivan, Linda</cp:lastModifiedBy>
  <cp:revision>37</cp:revision>
  <dcterms:created xsi:type="dcterms:W3CDTF">2015-03-16T19:09:58Z</dcterms:created>
  <dcterms:modified xsi:type="dcterms:W3CDTF">2020-01-21T14:28:14Z</dcterms:modified>
</cp:coreProperties>
</file>