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11"/>
  </p:notesMasterIdLst>
  <p:handoutMasterIdLst>
    <p:handoutMasterId r:id="rId12"/>
  </p:handoutMasterIdLst>
  <p:sldIdLst>
    <p:sldId id="302" r:id="rId2"/>
    <p:sldId id="388" r:id="rId3"/>
    <p:sldId id="389" r:id="rId4"/>
    <p:sldId id="390" r:id="rId5"/>
    <p:sldId id="396" r:id="rId6"/>
    <p:sldId id="391" r:id="rId7"/>
    <p:sldId id="392" r:id="rId8"/>
    <p:sldId id="393" r:id="rId9"/>
    <p:sldId id="394" r:id="rId10"/>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80008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63" autoAdjust="0"/>
    <p:restoredTop sz="66608" autoAdjust="0"/>
  </p:normalViewPr>
  <p:slideViewPr>
    <p:cSldViewPr>
      <p:cViewPr varScale="1">
        <p:scale>
          <a:sx n="31" d="100"/>
          <a:sy n="31" d="100"/>
        </p:scale>
        <p:origin x="204" y="48"/>
      </p:cViewPr>
      <p:guideLst>
        <p:guide orient="horz" pos="2160"/>
        <p:guide pos="2880"/>
      </p:guideLst>
    </p:cSldViewPr>
  </p:slideViewPr>
  <p:notesTextViewPr>
    <p:cViewPr>
      <p:scale>
        <a:sx n="1" d="1"/>
        <a:sy n="1" d="1"/>
      </p:scale>
      <p:origin x="0" y="0"/>
    </p:cViewPr>
  </p:notesTextViewPr>
  <p:sorterViewPr>
    <p:cViewPr>
      <p:scale>
        <a:sx n="100" d="100"/>
        <a:sy n="100" d="100"/>
      </p:scale>
      <p:origin x="0" y="8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751882A7-C16C-4A2A-A2CB-FCCAA8AA2ED1}" type="datetimeFigureOut">
              <a:rPr lang="en-GB" smtClean="0"/>
              <a:t>01/09/2016</a:t>
            </a:fld>
            <a:endParaRPr lang="en-GB"/>
          </a:p>
        </p:txBody>
      </p:sp>
      <p:sp>
        <p:nvSpPr>
          <p:cNvPr id="4" name="Footer Placeholder 3"/>
          <p:cNvSpPr>
            <a:spLocks noGrp="1"/>
          </p:cNvSpPr>
          <p:nvPr>
            <p:ph type="ftr" sz="quarter" idx="2"/>
          </p:nvPr>
        </p:nvSpPr>
        <p:spPr>
          <a:xfrm>
            <a:off x="0" y="9409113"/>
            <a:ext cx="2944813"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100" y="9409113"/>
            <a:ext cx="2944813" cy="496887"/>
          </a:xfrm>
          <a:prstGeom prst="rect">
            <a:avLst/>
          </a:prstGeom>
        </p:spPr>
        <p:txBody>
          <a:bodyPr vert="horz" lIns="91440" tIns="45720" rIns="91440" bIns="45720" rtlCol="0" anchor="b"/>
          <a:lstStyle>
            <a:lvl1pPr algn="r">
              <a:defRPr sz="1200"/>
            </a:lvl1pPr>
          </a:lstStyle>
          <a:p>
            <a:fld id="{3F4AA17C-ADCE-4464-855E-E84079DF8626}" type="slidenum">
              <a:rPr lang="en-GB" smtClean="0"/>
              <a:t>‹#›</a:t>
            </a:fld>
            <a:endParaRPr lang="en-GB"/>
          </a:p>
        </p:txBody>
      </p:sp>
    </p:spTree>
    <p:extLst>
      <p:ext uri="{BB962C8B-B14F-4D97-AF65-F5344CB8AC3E}">
        <p14:creationId xmlns:p14="http://schemas.microsoft.com/office/powerpoint/2010/main" val="3030721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0BC3C6E5-A237-44FD-868C-3D4213F17E99}" type="datetimeFigureOut">
              <a:rPr lang="en-GB" smtClean="0"/>
              <a:t>01/09/2016</a:t>
            </a:fld>
            <a:endParaRPr lang="en-GB"/>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EBA6250F-803D-4051-9E3D-A8F663099A5A}" type="slidenum">
              <a:rPr lang="en-GB" smtClean="0"/>
              <a:t>‹#›</a:t>
            </a:fld>
            <a:endParaRPr lang="en-GB"/>
          </a:p>
        </p:txBody>
      </p:sp>
    </p:spTree>
    <p:extLst>
      <p:ext uri="{BB962C8B-B14F-4D97-AF65-F5344CB8AC3E}">
        <p14:creationId xmlns:p14="http://schemas.microsoft.com/office/powerpoint/2010/main" val="1178978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D87504-6D4C-4961-A20E-F51CD1EA61B7}" type="slidenum">
              <a:rPr lang="en-GB">
                <a:solidFill>
                  <a:prstClr val="black"/>
                </a:solidFill>
              </a:rPr>
              <a:pPr/>
              <a:t>1</a:t>
            </a:fld>
            <a:endParaRPr lang="en-GB" dirty="0">
              <a:solidFill>
                <a:prstClr val="black"/>
              </a:solidFill>
            </a:endParaRPr>
          </a:p>
        </p:txBody>
      </p:sp>
      <p:sp>
        <p:nvSpPr>
          <p:cNvPr id="200706" name="Rectangle 2"/>
          <p:cNvSpPr>
            <a:spLocks noGrp="1" noRot="1" noChangeAspect="1" noChangeArrowheads="1" noTextEdit="1"/>
          </p:cNvSpPr>
          <p:nvPr>
            <p:ph type="sldImg"/>
          </p:nvPr>
        </p:nvSpPr>
        <p:spPr>
          <a:xfrm>
            <a:off x="909638" y="762000"/>
            <a:ext cx="4976812" cy="3733800"/>
          </a:xfrm>
          <a:ln/>
        </p:spPr>
      </p:sp>
      <p:sp>
        <p:nvSpPr>
          <p:cNvPr id="200707" name="Rectangle 3"/>
          <p:cNvSpPr>
            <a:spLocks noGrp="1" noChangeArrowheads="1"/>
          </p:cNvSpPr>
          <p:nvPr>
            <p:ph type="body" idx="1"/>
          </p:nvPr>
        </p:nvSpPr>
        <p:spPr>
          <a:xfrm>
            <a:off x="917704" y="4723108"/>
            <a:ext cx="4960684" cy="4415526"/>
          </a:xfrm>
        </p:spPr>
        <p:txBody>
          <a:bodyPr/>
          <a:lstStyle/>
          <a:p>
            <a:endParaRPr lang="en-GB" sz="1000" dirty="0" smtClean="0"/>
          </a:p>
        </p:txBody>
      </p:sp>
    </p:spTree>
    <p:extLst>
      <p:ext uri="{BB962C8B-B14F-4D97-AF65-F5344CB8AC3E}">
        <p14:creationId xmlns:p14="http://schemas.microsoft.com/office/powerpoint/2010/main" val="569014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EBA6250F-803D-4051-9E3D-A8F663099A5A}" type="slidenum">
              <a:rPr lang="en-GB" smtClean="0"/>
              <a:t>2</a:t>
            </a:fld>
            <a:endParaRPr lang="en-GB"/>
          </a:p>
        </p:txBody>
      </p:sp>
    </p:spTree>
    <p:extLst>
      <p:ext uri="{BB962C8B-B14F-4D97-AF65-F5344CB8AC3E}">
        <p14:creationId xmlns:p14="http://schemas.microsoft.com/office/powerpoint/2010/main" val="247351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Contested</a:t>
            </a:r>
            <a:r>
              <a:rPr lang="en-GB" baseline="0" dirty="0" smtClean="0"/>
              <a:t> local associations – especially with Yorkshire</a:t>
            </a:r>
            <a:endParaRPr lang="en-GB" dirty="0"/>
          </a:p>
        </p:txBody>
      </p:sp>
      <p:sp>
        <p:nvSpPr>
          <p:cNvPr id="4" name="Slide Number Placeholder 3"/>
          <p:cNvSpPr>
            <a:spLocks noGrp="1"/>
          </p:cNvSpPr>
          <p:nvPr>
            <p:ph type="sldNum" sz="quarter" idx="10"/>
          </p:nvPr>
        </p:nvSpPr>
        <p:spPr/>
        <p:txBody>
          <a:bodyPr/>
          <a:lstStyle/>
          <a:p>
            <a:fld id="{EBA6250F-803D-4051-9E3D-A8F663099A5A}" type="slidenum">
              <a:rPr lang="en-GB" smtClean="0"/>
              <a:t>3</a:t>
            </a:fld>
            <a:endParaRPr lang="en-GB"/>
          </a:p>
        </p:txBody>
      </p:sp>
    </p:spTree>
    <p:extLst>
      <p:ext uri="{BB962C8B-B14F-4D97-AF65-F5344CB8AC3E}">
        <p14:creationId xmlns:p14="http://schemas.microsoft.com/office/powerpoint/2010/main" val="1201143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BA6250F-803D-4051-9E3D-A8F663099A5A}" type="slidenum">
              <a:rPr lang="en-GB" smtClean="0"/>
              <a:t>4</a:t>
            </a:fld>
            <a:endParaRPr lang="en-GB"/>
          </a:p>
        </p:txBody>
      </p:sp>
    </p:spTree>
    <p:extLst>
      <p:ext uri="{BB962C8B-B14F-4D97-AF65-F5344CB8AC3E}">
        <p14:creationId xmlns:p14="http://schemas.microsoft.com/office/powerpoint/2010/main" val="4142071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Enthusiasts</a:t>
            </a:r>
            <a:r>
              <a:rPr lang="en-GB" baseline="0" dirty="0" smtClean="0"/>
              <a:t> are well-connected – World Wide Robin Hood Society chaired by a former m</a:t>
            </a:r>
            <a:endParaRPr lang="en-GB" dirty="0" smtClean="0"/>
          </a:p>
          <a:p>
            <a:r>
              <a:rPr lang="en-GB" dirty="0" smtClean="0"/>
              <a:t>E.g. ‘Robin hood does not get</a:t>
            </a:r>
            <a:r>
              <a:rPr lang="en-GB" baseline="0" dirty="0" smtClean="0"/>
              <a:t> the attention he deserves in the city”</a:t>
            </a:r>
          </a:p>
          <a:p>
            <a:r>
              <a:rPr lang="en-GB" baseline="0" dirty="0" smtClean="0"/>
              <a:t>Implied association that business sectors that are anti-Robin Hood are amongst the creative/cultural/new technology sectors  - whilst more traditional companies, including ale brewing, flour manufacturing, hospitality and catering, haulage – named in the Robin Hood Awards  organised by the WWRHS in 2015</a:t>
            </a:r>
            <a:endParaRPr lang="en-GB" dirty="0"/>
          </a:p>
        </p:txBody>
      </p:sp>
      <p:sp>
        <p:nvSpPr>
          <p:cNvPr id="4" name="Slide Number Placeholder 3"/>
          <p:cNvSpPr>
            <a:spLocks noGrp="1"/>
          </p:cNvSpPr>
          <p:nvPr>
            <p:ph type="sldNum" sz="quarter" idx="10"/>
          </p:nvPr>
        </p:nvSpPr>
        <p:spPr/>
        <p:txBody>
          <a:bodyPr/>
          <a:lstStyle/>
          <a:p>
            <a:fld id="{EBA6250F-803D-4051-9E3D-A8F663099A5A}" type="slidenum">
              <a:rPr lang="en-GB" smtClean="0"/>
              <a:t>6</a:t>
            </a:fld>
            <a:endParaRPr lang="en-GB"/>
          </a:p>
        </p:txBody>
      </p:sp>
    </p:spTree>
    <p:extLst>
      <p:ext uri="{BB962C8B-B14F-4D97-AF65-F5344CB8AC3E}">
        <p14:creationId xmlns:p14="http://schemas.microsoft.com/office/powerpoint/2010/main" val="510006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Challenges not unique</a:t>
            </a:r>
            <a:r>
              <a:rPr lang="en-GB" baseline="0" dirty="0" smtClean="0"/>
              <a:t> to Nottingham -  city’s don’t have corporate memory -  multiple anchor institutions may be presenting radically different narratives of place.  Viewing this as a wider place marketing challenge rather than a discrete branding issue -  repetition and reinforcement of a shared narrative over time (rather than tendency to move on/change message after the end of a discrete project or funding stream).</a:t>
            </a:r>
            <a:endParaRPr lang="en-GB" dirty="0"/>
          </a:p>
        </p:txBody>
      </p:sp>
      <p:sp>
        <p:nvSpPr>
          <p:cNvPr id="4" name="Slide Number Placeholder 3"/>
          <p:cNvSpPr>
            <a:spLocks noGrp="1"/>
          </p:cNvSpPr>
          <p:nvPr>
            <p:ph type="sldNum" sz="quarter" idx="10"/>
          </p:nvPr>
        </p:nvSpPr>
        <p:spPr/>
        <p:txBody>
          <a:bodyPr/>
          <a:lstStyle/>
          <a:p>
            <a:fld id="{EBA6250F-803D-4051-9E3D-A8F663099A5A}" type="slidenum">
              <a:rPr lang="en-GB" smtClean="0"/>
              <a:t>7</a:t>
            </a:fld>
            <a:endParaRPr lang="en-GB"/>
          </a:p>
        </p:txBody>
      </p:sp>
    </p:spTree>
    <p:extLst>
      <p:ext uri="{BB962C8B-B14F-4D97-AF65-F5344CB8AC3E}">
        <p14:creationId xmlns:p14="http://schemas.microsoft.com/office/powerpoint/2010/main" val="41711782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8786" name="Rectangle 2"/>
          <p:cNvSpPr>
            <a:spLocks noChangeArrowheads="1"/>
          </p:cNvSpPr>
          <p:nvPr/>
        </p:nvSpPr>
        <p:spPr bwMode="auto">
          <a:xfrm>
            <a:off x="152400" y="1143000"/>
            <a:ext cx="8839200" cy="5562600"/>
          </a:xfrm>
          <a:prstGeom prst="rect">
            <a:avLst/>
          </a:prstGeom>
          <a:solidFill>
            <a:srgbClr val="004D7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GB" sz="2400">
              <a:solidFill>
                <a:srgbClr val="000000"/>
              </a:solidFill>
              <a:latin typeface="Times" pitchFamily="18" charset="0"/>
              <a:cs typeface="Arial" charset="0"/>
            </a:endParaRPr>
          </a:p>
        </p:txBody>
      </p:sp>
      <p:sp>
        <p:nvSpPr>
          <p:cNvPr id="118787" name="Rectangle 3"/>
          <p:cNvSpPr>
            <a:spLocks noGrp="1" noChangeArrowheads="1"/>
          </p:cNvSpPr>
          <p:nvPr>
            <p:ph type="ctrTitle"/>
          </p:nvPr>
        </p:nvSpPr>
        <p:spPr>
          <a:xfrm>
            <a:off x="685800" y="2286000"/>
            <a:ext cx="7772400" cy="990600"/>
          </a:xfrm>
        </p:spPr>
        <p:txBody>
          <a:bodyPr/>
          <a:lstStyle>
            <a:lvl1pPr>
              <a:defRPr sz="2400">
                <a:solidFill>
                  <a:schemeClr val="bg1"/>
                </a:solidFill>
              </a:defRPr>
            </a:lvl1pPr>
          </a:lstStyle>
          <a:p>
            <a:pPr lvl="0"/>
            <a:r>
              <a:rPr lang="en-GB" noProof="0" smtClean="0"/>
              <a:t>Click to edit Master title style</a:t>
            </a:r>
          </a:p>
        </p:txBody>
      </p:sp>
      <p:sp>
        <p:nvSpPr>
          <p:cNvPr id="118788" name="Rectangle 4"/>
          <p:cNvSpPr>
            <a:spLocks noGrp="1" noChangeArrowheads="1"/>
          </p:cNvSpPr>
          <p:nvPr>
            <p:ph type="subTitle" idx="1"/>
          </p:nvPr>
        </p:nvSpPr>
        <p:spPr>
          <a:xfrm>
            <a:off x="685800" y="3276600"/>
            <a:ext cx="7772400" cy="762000"/>
          </a:xfrm>
        </p:spPr>
        <p:txBody>
          <a:bodyPr/>
          <a:lstStyle>
            <a:lvl1pPr marL="0" indent="0">
              <a:buFontTx/>
              <a:buNone/>
              <a:defRPr>
                <a:solidFill>
                  <a:schemeClr val="bg1"/>
                </a:solidFill>
              </a:defRPr>
            </a:lvl1pPr>
          </a:lstStyle>
          <a:p>
            <a:pPr lvl="0"/>
            <a:r>
              <a:rPr lang="en-GB" noProof="0" smtClean="0"/>
              <a:t>Click to edit Master subtitle style</a:t>
            </a:r>
          </a:p>
        </p:txBody>
      </p:sp>
      <p:pic>
        <p:nvPicPr>
          <p:cNvPr id="118790" name="Picture 6" descr="NBSlogo_smal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32588" y="260350"/>
            <a:ext cx="1951037" cy="758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6696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a:lvl1pPr>
          </a:lstStyle>
          <a:p>
            <a:fld id="{0F993CAD-6497-44B3-9872-5CF7B48B1630}" type="slidenum">
              <a:rPr lang="en-GB"/>
              <a:pPr/>
              <a:t>‹#›</a:t>
            </a:fld>
            <a:endParaRPr lang="en-GB"/>
          </a:p>
        </p:txBody>
      </p:sp>
    </p:spTree>
    <p:extLst>
      <p:ext uri="{BB962C8B-B14F-4D97-AF65-F5344CB8AC3E}">
        <p14:creationId xmlns:p14="http://schemas.microsoft.com/office/powerpoint/2010/main" val="364154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81000"/>
            <a:ext cx="2076450" cy="25320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81000" y="381000"/>
            <a:ext cx="6076950" cy="25320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a:lvl1pPr>
          </a:lstStyle>
          <a:p>
            <a:fld id="{F8D7B55F-8A99-4619-8300-D091D24D0156}" type="slidenum">
              <a:rPr lang="en-GB"/>
              <a:pPr/>
              <a:t>‹#›</a:t>
            </a:fld>
            <a:endParaRPr lang="en-GB"/>
          </a:p>
        </p:txBody>
      </p:sp>
    </p:spTree>
    <p:extLst>
      <p:ext uri="{BB962C8B-B14F-4D97-AF65-F5344CB8AC3E}">
        <p14:creationId xmlns:p14="http://schemas.microsoft.com/office/powerpoint/2010/main" val="2137334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381000"/>
            <a:ext cx="8305800" cy="10668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381000" y="1447800"/>
            <a:ext cx="4076700" cy="6556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10100" y="1447800"/>
            <a:ext cx="4076700" cy="6556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381000" y="2255838"/>
            <a:ext cx="4076700" cy="657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610100" y="2255838"/>
            <a:ext cx="4076700" cy="657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205538"/>
            <a:ext cx="2133600" cy="476250"/>
          </a:xfrm>
        </p:spPr>
        <p:txBody>
          <a:bodyPr/>
          <a:lstStyle>
            <a:lvl1pPr>
              <a:defRPr/>
            </a:lvl1pPr>
          </a:lstStyle>
          <a:p>
            <a:endParaRPr lang="en-GB"/>
          </a:p>
        </p:txBody>
      </p:sp>
      <p:sp>
        <p:nvSpPr>
          <p:cNvPr id="8" name="Slide Number Placeholder 7"/>
          <p:cNvSpPr>
            <a:spLocks noGrp="1"/>
          </p:cNvSpPr>
          <p:nvPr>
            <p:ph type="sldNum" sz="quarter" idx="11"/>
          </p:nvPr>
        </p:nvSpPr>
        <p:spPr>
          <a:xfrm>
            <a:off x="5940425" y="6205538"/>
            <a:ext cx="2133600" cy="476250"/>
          </a:xfrm>
        </p:spPr>
        <p:txBody>
          <a:bodyPr/>
          <a:lstStyle>
            <a:lvl1pPr>
              <a:defRPr/>
            </a:lvl1pPr>
          </a:lstStyle>
          <a:p>
            <a:fld id="{6B65FBA0-2E44-456A-98F7-3C4843BEEFFE}" type="slidenum">
              <a:rPr lang="en-GB"/>
              <a:pPr/>
              <a:t>‹#›</a:t>
            </a:fld>
            <a:endParaRPr lang="en-GB"/>
          </a:p>
        </p:txBody>
      </p:sp>
    </p:spTree>
    <p:extLst>
      <p:ext uri="{BB962C8B-B14F-4D97-AF65-F5344CB8AC3E}">
        <p14:creationId xmlns:p14="http://schemas.microsoft.com/office/powerpoint/2010/main" val="2338788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81000" y="381000"/>
            <a:ext cx="8305800" cy="2532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05538"/>
            <a:ext cx="2133600" cy="476250"/>
          </a:xfrm>
        </p:spPr>
        <p:txBody>
          <a:bodyPr/>
          <a:lstStyle>
            <a:lvl1pPr>
              <a:defRPr/>
            </a:lvl1pPr>
          </a:lstStyle>
          <a:p>
            <a:endParaRPr lang="en-GB"/>
          </a:p>
        </p:txBody>
      </p:sp>
      <p:sp>
        <p:nvSpPr>
          <p:cNvPr id="4" name="Slide Number Placeholder 3"/>
          <p:cNvSpPr>
            <a:spLocks noGrp="1"/>
          </p:cNvSpPr>
          <p:nvPr>
            <p:ph type="sldNum" sz="quarter" idx="11"/>
          </p:nvPr>
        </p:nvSpPr>
        <p:spPr>
          <a:xfrm>
            <a:off x="5940425" y="6205538"/>
            <a:ext cx="2133600" cy="476250"/>
          </a:xfrm>
        </p:spPr>
        <p:txBody>
          <a:bodyPr/>
          <a:lstStyle>
            <a:lvl1pPr>
              <a:defRPr/>
            </a:lvl1pPr>
          </a:lstStyle>
          <a:p>
            <a:fld id="{E0F7324F-0A85-456A-963B-FF67FAB82A21}" type="slidenum">
              <a:rPr lang="en-GB"/>
              <a:pPr/>
              <a:t>‹#›</a:t>
            </a:fld>
            <a:endParaRPr lang="en-GB"/>
          </a:p>
        </p:txBody>
      </p:sp>
    </p:spTree>
    <p:extLst>
      <p:ext uri="{BB962C8B-B14F-4D97-AF65-F5344CB8AC3E}">
        <p14:creationId xmlns:p14="http://schemas.microsoft.com/office/powerpoint/2010/main" val="3249410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10668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81000" y="1447800"/>
            <a:ext cx="4076700" cy="1465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10100" y="1447800"/>
            <a:ext cx="4076700" cy="1465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05538"/>
            <a:ext cx="2133600" cy="476250"/>
          </a:xfrm>
        </p:spPr>
        <p:txBody>
          <a:bodyPr/>
          <a:lstStyle>
            <a:lvl1pPr>
              <a:defRPr/>
            </a:lvl1pPr>
          </a:lstStyle>
          <a:p>
            <a:endParaRPr lang="en-GB"/>
          </a:p>
        </p:txBody>
      </p:sp>
      <p:sp>
        <p:nvSpPr>
          <p:cNvPr id="6" name="Slide Number Placeholder 5"/>
          <p:cNvSpPr>
            <a:spLocks noGrp="1"/>
          </p:cNvSpPr>
          <p:nvPr>
            <p:ph type="sldNum" sz="quarter" idx="11"/>
          </p:nvPr>
        </p:nvSpPr>
        <p:spPr>
          <a:xfrm>
            <a:off x="5940425" y="6205538"/>
            <a:ext cx="2133600" cy="476250"/>
          </a:xfrm>
        </p:spPr>
        <p:txBody>
          <a:bodyPr/>
          <a:lstStyle>
            <a:lvl1pPr>
              <a:defRPr/>
            </a:lvl1pPr>
          </a:lstStyle>
          <a:p>
            <a:fld id="{F3B78A55-8C38-4173-8DA0-A77FC67A2E6D}" type="slidenum">
              <a:rPr lang="en-GB"/>
              <a:pPr/>
              <a:t>‹#›</a:t>
            </a:fld>
            <a:endParaRPr lang="en-GB"/>
          </a:p>
        </p:txBody>
      </p:sp>
    </p:spTree>
    <p:extLst>
      <p:ext uri="{BB962C8B-B14F-4D97-AF65-F5344CB8AC3E}">
        <p14:creationId xmlns:p14="http://schemas.microsoft.com/office/powerpoint/2010/main" val="4147258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a:lvl1pPr>
          </a:lstStyle>
          <a:p>
            <a:fld id="{69DF7E99-874F-4B2E-8E6E-4C6EC74BE96A}" type="slidenum">
              <a:rPr lang="en-GB"/>
              <a:pPr/>
              <a:t>‹#›</a:t>
            </a:fld>
            <a:endParaRPr lang="en-GB"/>
          </a:p>
        </p:txBody>
      </p:sp>
    </p:spTree>
    <p:extLst>
      <p:ext uri="{BB962C8B-B14F-4D97-AF65-F5344CB8AC3E}">
        <p14:creationId xmlns:p14="http://schemas.microsoft.com/office/powerpoint/2010/main" val="4239901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a:lvl1pPr>
          </a:lstStyle>
          <a:p>
            <a:fld id="{AED8108C-5331-493B-BAD8-758C4B306438}" type="slidenum">
              <a:rPr lang="en-GB"/>
              <a:pPr/>
              <a:t>‹#›</a:t>
            </a:fld>
            <a:endParaRPr lang="en-GB"/>
          </a:p>
        </p:txBody>
      </p:sp>
    </p:spTree>
    <p:extLst>
      <p:ext uri="{BB962C8B-B14F-4D97-AF65-F5344CB8AC3E}">
        <p14:creationId xmlns:p14="http://schemas.microsoft.com/office/powerpoint/2010/main" val="2765246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81000" y="1447800"/>
            <a:ext cx="4076700" cy="1465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10100" y="1447800"/>
            <a:ext cx="4076700" cy="1465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Slide Number Placeholder 5"/>
          <p:cNvSpPr>
            <a:spLocks noGrp="1"/>
          </p:cNvSpPr>
          <p:nvPr>
            <p:ph type="sldNum" sz="quarter" idx="11"/>
          </p:nvPr>
        </p:nvSpPr>
        <p:spPr/>
        <p:txBody>
          <a:bodyPr/>
          <a:lstStyle>
            <a:lvl1pPr>
              <a:defRPr/>
            </a:lvl1pPr>
          </a:lstStyle>
          <a:p>
            <a:fld id="{69652CB9-A45D-4C4C-A996-BC19B04F1713}" type="slidenum">
              <a:rPr lang="en-GB"/>
              <a:pPr/>
              <a:t>‹#›</a:t>
            </a:fld>
            <a:endParaRPr lang="en-GB"/>
          </a:p>
        </p:txBody>
      </p:sp>
    </p:spTree>
    <p:extLst>
      <p:ext uri="{BB962C8B-B14F-4D97-AF65-F5344CB8AC3E}">
        <p14:creationId xmlns:p14="http://schemas.microsoft.com/office/powerpoint/2010/main" val="2293001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Slide Number Placeholder 7"/>
          <p:cNvSpPr>
            <a:spLocks noGrp="1"/>
          </p:cNvSpPr>
          <p:nvPr>
            <p:ph type="sldNum" sz="quarter" idx="11"/>
          </p:nvPr>
        </p:nvSpPr>
        <p:spPr/>
        <p:txBody>
          <a:bodyPr/>
          <a:lstStyle>
            <a:lvl1pPr>
              <a:defRPr/>
            </a:lvl1pPr>
          </a:lstStyle>
          <a:p>
            <a:fld id="{62F8A6CD-C968-44F2-9D8F-D3832A63E5CB}" type="slidenum">
              <a:rPr lang="en-GB"/>
              <a:pPr/>
              <a:t>‹#›</a:t>
            </a:fld>
            <a:endParaRPr lang="en-GB"/>
          </a:p>
        </p:txBody>
      </p:sp>
    </p:spTree>
    <p:extLst>
      <p:ext uri="{BB962C8B-B14F-4D97-AF65-F5344CB8AC3E}">
        <p14:creationId xmlns:p14="http://schemas.microsoft.com/office/powerpoint/2010/main" val="1424568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Slide Number Placeholder 3"/>
          <p:cNvSpPr>
            <a:spLocks noGrp="1"/>
          </p:cNvSpPr>
          <p:nvPr>
            <p:ph type="sldNum" sz="quarter" idx="11"/>
          </p:nvPr>
        </p:nvSpPr>
        <p:spPr/>
        <p:txBody>
          <a:bodyPr/>
          <a:lstStyle>
            <a:lvl1pPr>
              <a:defRPr/>
            </a:lvl1pPr>
          </a:lstStyle>
          <a:p>
            <a:fld id="{13E2628D-1D43-4CDD-BE54-048B0FBD796B}" type="slidenum">
              <a:rPr lang="en-GB"/>
              <a:pPr/>
              <a:t>‹#›</a:t>
            </a:fld>
            <a:endParaRPr lang="en-GB"/>
          </a:p>
        </p:txBody>
      </p:sp>
    </p:spTree>
    <p:extLst>
      <p:ext uri="{BB962C8B-B14F-4D97-AF65-F5344CB8AC3E}">
        <p14:creationId xmlns:p14="http://schemas.microsoft.com/office/powerpoint/2010/main" val="685489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Slide Number Placeholder 2"/>
          <p:cNvSpPr>
            <a:spLocks noGrp="1"/>
          </p:cNvSpPr>
          <p:nvPr>
            <p:ph type="sldNum" sz="quarter" idx="11"/>
          </p:nvPr>
        </p:nvSpPr>
        <p:spPr/>
        <p:txBody>
          <a:bodyPr/>
          <a:lstStyle>
            <a:lvl1pPr>
              <a:defRPr/>
            </a:lvl1pPr>
          </a:lstStyle>
          <a:p>
            <a:fld id="{46A7BAC1-4A9F-4A58-B1C7-60433EB685CE}" type="slidenum">
              <a:rPr lang="en-GB"/>
              <a:pPr/>
              <a:t>‹#›</a:t>
            </a:fld>
            <a:endParaRPr lang="en-GB"/>
          </a:p>
        </p:txBody>
      </p:sp>
    </p:spTree>
    <p:extLst>
      <p:ext uri="{BB962C8B-B14F-4D97-AF65-F5344CB8AC3E}">
        <p14:creationId xmlns:p14="http://schemas.microsoft.com/office/powerpoint/2010/main" val="2552310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Slide Number Placeholder 5"/>
          <p:cNvSpPr>
            <a:spLocks noGrp="1"/>
          </p:cNvSpPr>
          <p:nvPr>
            <p:ph type="sldNum" sz="quarter" idx="11"/>
          </p:nvPr>
        </p:nvSpPr>
        <p:spPr/>
        <p:txBody>
          <a:bodyPr/>
          <a:lstStyle>
            <a:lvl1pPr>
              <a:defRPr/>
            </a:lvl1pPr>
          </a:lstStyle>
          <a:p>
            <a:fld id="{A124E91C-D990-428D-9307-7C13588EE2BD}" type="slidenum">
              <a:rPr lang="en-GB"/>
              <a:pPr/>
              <a:t>‹#›</a:t>
            </a:fld>
            <a:endParaRPr lang="en-GB"/>
          </a:p>
        </p:txBody>
      </p:sp>
    </p:spTree>
    <p:extLst>
      <p:ext uri="{BB962C8B-B14F-4D97-AF65-F5344CB8AC3E}">
        <p14:creationId xmlns:p14="http://schemas.microsoft.com/office/powerpoint/2010/main" val="84810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Slide Number Placeholder 5"/>
          <p:cNvSpPr>
            <a:spLocks noGrp="1"/>
          </p:cNvSpPr>
          <p:nvPr>
            <p:ph type="sldNum" sz="quarter" idx="11"/>
          </p:nvPr>
        </p:nvSpPr>
        <p:spPr/>
        <p:txBody>
          <a:bodyPr/>
          <a:lstStyle>
            <a:lvl1pPr>
              <a:defRPr/>
            </a:lvl1pPr>
          </a:lstStyle>
          <a:p>
            <a:fld id="{05ACAF8B-4F88-445D-807F-859A5AAD7A05}" type="slidenum">
              <a:rPr lang="en-GB"/>
              <a:pPr/>
              <a:t>‹#›</a:t>
            </a:fld>
            <a:endParaRPr lang="en-GB"/>
          </a:p>
        </p:txBody>
      </p:sp>
    </p:spTree>
    <p:extLst>
      <p:ext uri="{BB962C8B-B14F-4D97-AF65-F5344CB8AC3E}">
        <p14:creationId xmlns:p14="http://schemas.microsoft.com/office/powerpoint/2010/main" val="2408916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bwMode="auto">
          <a:xfrm>
            <a:off x="381000" y="381000"/>
            <a:ext cx="8305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title style</a:t>
            </a:r>
          </a:p>
        </p:txBody>
      </p:sp>
      <p:sp>
        <p:nvSpPr>
          <p:cNvPr id="117763" name="Rectangle 3"/>
          <p:cNvSpPr>
            <a:spLocks noGrp="1" noChangeArrowheads="1"/>
          </p:cNvSpPr>
          <p:nvPr>
            <p:ph type="body" idx="1"/>
          </p:nvPr>
        </p:nvSpPr>
        <p:spPr bwMode="auto">
          <a:xfrm>
            <a:off x="381000" y="1447800"/>
            <a:ext cx="83058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17764" name="Picture 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382000" y="6219825"/>
            <a:ext cx="333375" cy="396875"/>
          </a:xfrm>
          <a:prstGeom prst="rect">
            <a:avLst/>
          </a:prstGeom>
          <a:noFill/>
          <a:extLst>
            <a:ext uri="{909E8E84-426E-40DD-AFC4-6F175D3DCCD1}">
              <a14:hiddenFill xmlns:a14="http://schemas.microsoft.com/office/drawing/2010/main">
                <a:solidFill>
                  <a:srgbClr val="FFFFFF"/>
                </a:solidFill>
              </a14:hiddenFill>
            </a:ext>
          </a:extLst>
        </p:spPr>
      </p:pic>
      <p:sp>
        <p:nvSpPr>
          <p:cNvPr id="117765" name="Line 5"/>
          <p:cNvSpPr>
            <a:spLocks noChangeShapeType="1"/>
          </p:cNvSpPr>
          <p:nvPr/>
        </p:nvSpPr>
        <p:spPr bwMode="auto">
          <a:xfrm flipH="1">
            <a:off x="457200" y="6019800"/>
            <a:ext cx="8229600" cy="0"/>
          </a:xfrm>
          <a:prstGeom prst="line">
            <a:avLst/>
          </a:prstGeom>
          <a:noFill/>
          <a:ln w="15875">
            <a:solidFill>
              <a:srgbClr val="B2C9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GB" sz="2800">
              <a:solidFill>
                <a:srgbClr val="004D75"/>
              </a:solidFill>
              <a:cs typeface="Arial" charset="0"/>
            </a:endParaRPr>
          </a:p>
        </p:txBody>
      </p:sp>
      <p:sp>
        <p:nvSpPr>
          <p:cNvPr id="117766" name="Text Box 6"/>
          <p:cNvSpPr txBox="1">
            <a:spLocks noChangeArrowheads="1"/>
          </p:cNvSpPr>
          <p:nvPr/>
        </p:nvSpPr>
        <p:spPr bwMode="auto">
          <a:xfrm>
            <a:off x="395288" y="6165850"/>
            <a:ext cx="1008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GB" sz="2400">
              <a:solidFill>
                <a:srgbClr val="000000"/>
              </a:solidFill>
              <a:latin typeface="Times" pitchFamily="18" charset="0"/>
              <a:cs typeface="Arial" charset="0"/>
            </a:endParaRPr>
          </a:p>
        </p:txBody>
      </p:sp>
      <p:sp>
        <p:nvSpPr>
          <p:cNvPr id="117767" name="Rectangle 7"/>
          <p:cNvSpPr>
            <a:spLocks noGrp="1" noChangeArrowheads="1"/>
          </p:cNvSpPr>
          <p:nvPr>
            <p:ph type="dt" sz="half" idx="2"/>
          </p:nvPr>
        </p:nvSpPr>
        <p:spPr bwMode="auto">
          <a:xfrm>
            <a:off x="457200" y="620553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fontAlgn="base">
              <a:spcBef>
                <a:spcPct val="0"/>
              </a:spcBef>
              <a:spcAft>
                <a:spcPct val="0"/>
              </a:spcAft>
            </a:pPr>
            <a:endParaRPr lang="en-GB">
              <a:solidFill>
                <a:srgbClr val="004D75"/>
              </a:solidFill>
              <a:cs typeface="Arial" charset="0"/>
            </a:endParaRPr>
          </a:p>
        </p:txBody>
      </p:sp>
      <p:sp>
        <p:nvSpPr>
          <p:cNvPr id="117768" name="Rectangle 8"/>
          <p:cNvSpPr>
            <a:spLocks noGrp="1" noChangeArrowheads="1"/>
          </p:cNvSpPr>
          <p:nvPr>
            <p:ph type="sldNum" sz="quarter" idx="4"/>
          </p:nvPr>
        </p:nvSpPr>
        <p:spPr bwMode="auto">
          <a:xfrm>
            <a:off x="5940425" y="620553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fontAlgn="base">
              <a:spcBef>
                <a:spcPct val="0"/>
              </a:spcBef>
              <a:spcAft>
                <a:spcPct val="0"/>
              </a:spcAft>
            </a:pPr>
            <a:fld id="{5C0554AE-5691-4883-A169-B0A157425078}" type="slidenum">
              <a:rPr lang="en-GB">
                <a:solidFill>
                  <a:srgbClr val="004D75"/>
                </a:solidFill>
                <a:cs typeface="Arial" charset="0"/>
              </a:rPr>
              <a:pPr fontAlgn="base">
                <a:spcBef>
                  <a:spcPct val="0"/>
                </a:spcBef>
                <a:spcAft>
                  <a:spcPct val="0"/>
                </a:spcAft>
              </a:pPr>
              <a:t>‹#›</a:t>
            </a:fld>
            <a:endParaRPr lang="en-GB">
              <a:solidFill>
                <a:srgbClr val="004D75"/>
              </a:solidFill>
              <a:cs typeface="Arial" charset="0"/>
            </a:endParaRPr>
          </a:p>
        </p:txBody>
      </p:sp>
    </p:spTree>
    <p:extLst>
      <p:ext uri="{BB962C8B-B14F-4D97-AF65-F5344CB8AC3E}">
        <p14:creationId xmlns:p14="http://schemas.microsoft.com/office/powerpoint/2010/main" val="2524210548"/>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Lst>
  <p:txStyles>
    <p:titleStyle>
      <a:lvl1pPr algn="l" rtl="0" fontAlgn="base">
        <a:spcBef>
          <a:spcPct val="0"/>
        </a:spcBef>
        <a:spcAft>
          <a:spcPct val="0"/>
        </a:spcAft>
        <a:defRPr sz="2800">
          <a:solidFill>
            <a:srgbClr val="004D75"/>
          </a:solidFill>
          <a:latin typeface="+mj-lt"/>
          <a:ea typeface="+mj-ea"/>
          <a:cs typeface="+mj-cs"/>
        </a:defRPr>
      </a:lvl1pPr>
      <a:lvl2pPr algn="l" rtl="0" fontAlgn="base">
        <a:spcBef>
          <a:spcPct val="0"/>
        </a:spcBef>
        <a:spcAft>
          <a:spcPct val="0"/>
        </a:spcAft>
        <a:defRPr sz="2800">
          <a:solidFill>
            <a:srgbClr val="004D75"/>
          </a:solidFill>
          <a:latin typeface="Verdana" pitchFamily="34" charset="0"/>
        </a:defRPr>
      </a:lvl2pPr>
      <a:lvl3pPr algn="l" rtl="0" fontAlgn="base">
        <a:spcBef>
          <a:spcPct val="0"/>
        </a:spcBef>
        <a:spcAft>
          <a:spcPct val="0"/>
        </a:spcAft>
        <a:defRPr sz="2800">
          <a:solidFill>
            <a:srgbClr val="004D75"/>
          </a:solidFill>
          <a:latin typeface="Verdana" pitchFamily="34" charset="0"/>
        </a:defRPr>
      </a:lvl3pPr>
      <a:lvl4pPr algn="l" rtl="0" fontAlgn="base">
        <a:spcBef>
          <a:spcPct val="0"/>
        </a:spcBef>
        <a:spcAft>
          <a:spcPct val="0"/>
        </a:spcAft>
        <a:defRPr sz="2800">
          <a:solidFill>
            <a:srgbClr val="004D75"/>
          </a:solidFill>
          <a:latin typeface="Verdana" pitchFamily="34" charset="0"/>
        </a:defRPr>
      </a:lvl4pPr>
      <a:lvl5pPr algn="l" rtl="0" fontAlgn="base">
        <a:spcBef>
          <a:spcPct val="0"/>
        </a:spcBef>
        <a:spcAft>
          <a:spcPct val="0"/>
        </a:spcAft>
        <a:defRPr sz="2800">
          <a:solidFill>
            <a:srgbClr val="004D75"/>
          </a:solidFill>
          <a:latin typeface="Verdana" pitchFamily="34" charset="0"/>
        </a:defRPr>
      </a:lvl5pPr>
      <a:lvl6pPr marL="457200" algn="l" rtl="0" fontAlgn="base">
        <a:spcBef>
          <a:spcPct val="0"/>
        </a:spcBef>
        <a:spcAft>
          <a:spcPct val="0"/>
        </a:spcAft>
        <a:defRPr sz="2800">
          <a:solidFill>
            <a:srgbClr val="004D75"/>
          </a:solidFill>
          <a:latin typeface="Verdana" pitchFamily="34" charset="0"/>
        </a:defRPr>
      </a:lvl6pPr>
      <a:lvl7pPr marL="914400" algn="l" rtl="0" fontAlgn="base">
        <a:spcBef>
          <a:spcPct val="0"/>
        </a:spcBef>
        <a:spcAft>
          <a:spcPct val="0"/>
        </a:spcAft>
        <a:defRPr sz="2800">
          <a:solidFill>
            <a:srgbClr val="004D75"/>
          </a:solidFill>
          <a:latin typeface="Verdana" pitchFamily="34" charset="0"/>
        </a:defRPr>
      </a:lvl7pPr>
      <a:lvl8pPr marL="1371600" algn="l" rtl="0" fontAlgn="base">
        <a:spcBef>
          <a:spcPct val="0"/>
        </a:spcBef>
        <a:spcAft>
          <a:spcPct val="0"/>
        </a:spcAft>
        <a:defRPr sz="2800">
          <a:solidFill>
            <a:srgbClr val="004D75"/>
          </a:solidFill>
          <a:latin typeface="Verdana" pitchFamily="34" charset="0"/>
        </a:defRPr>
      </a:lvl8pPr>
      <a:lvl9pPr marL="1828800" algn="l" rtl="0" fontAlgn="base">
        <a:spcBef>
          <a:spcPct val="0"/>
        </a:spcBef>
        <a:spcAft>
          <a:spcPct val="0"/>
        </a:spcAft>
        <a:defRPr sz="2800">
          <a:solidFill>
            <a:srgbClr val="004D75"/>
          </a:solidFill>
          <a:latin typeface="Verdana" pitchFamily="34" charset="0"/>
        </a:defRPr>
      </a:lvl9pPr>
    </p:titleStyle>
    <p:bodyStyle>
      <a:lvl1pPr marL="188913" indent="-188913" algn="l" rtl="0" fontAlgn="base">
        <a:lnSpc>
          <a:spcPct val="110000"/>
        </a:lnSpc>
        <a:spcBef>
          <a:spcPct val="30000"/>
        </a:spcBef>
        <a:spcAft>
          <a:spcPct val="20000"/>
        </a:spcAft>
        <a:buChar char="•"/>
        <a:defRPr>
          <a:solidFill>
            <a:srgbClr val="004D75"/>
          </a:solidFill>
          <a:latin typeface="+mn-lt"/>
          <a:ea typeface="+mn-ea"/>
          <a:cs typeface="+mn-cs"/>
        </a:defRPr>
      </a:lvl1pPr>
      <a:lvl2pPr marL="379413" indent="-188913" algn="l" rtl="0" fontAlgn="base">
        <a:lnSpc>
          <a:spcPct val="90000"/>
        </a:lnSpc>
        <a:spcBef>
          <a:spcPct val="20000"/>
        </a:spcBef>
        <a:spcAft>
          <a:spcPct val="10000"/>
        </a:spcAft>
        <a:buChar char="–"/>
        <a:defRPr sz="1500">
          <a:solidFill>
            <a:srgbClr val="004D75"/>
          </a:solidFill>
          <a:latin typeface="+mn-lt"/>
        </a:defRPr>
      </a:lvl2pPr>
      <a:lvl3pPr marL="530225" indent="-149225" algn="l" rtl="0" fontAlgn="base">
        <a:lnSpc>
          <a:spcPct val="90000"/>
        </a:lnSpc>
        <a:spcBef>
          <a:spcPct val="20000"/>
        </a:spcBef>
        <a:spcAft>
          <a:spcPct val="20000"/>
        </a:spcAft>
        <a:buChar char="•"/>
        <a:defRPr sz="1200">
          <a:solidFill>
            <a:srgbClr val="004D75"/>
          </a:solidFill>
          <a:latin typeface="+mn-lt"/>
        </a:defRPr>
      </a:lvl3pPr>
      <a:lvl4pPr marL="862013" indent="-141288" algn="l" rtl="0" fontAlgn="base">
        <a:lnSpc>
          <a:spcPct val="90000"/>
        </a:lnSpc>
        <a:spcBef>
          <a:spcPct val="20000"/>
        </a:spcBef>
        <a:spcAft>
          <a:spcPct val="20000"/>
        </a:spcAft>
        <a:buChar char="–"/>
        <a:defRPr sz="1200">
          <a:solidFill>
            <a:srgbClr val="004D75"/>
          </a:solidFill>
          <a:latin typeface="+mn-lt"/>
        </a:defRPr>
      </a:lvl4pPr>
      <a:lvl5pPr marL="1235075" indent="-182563" algn="l" rtl="0" fontAlgn="base">
        <a:lnSpc>
          <a:spcPct val="90000"/>
        </a:lnSpc>
        <a:spcBef>
          <a:spcPct val="20000"/>
        </a:spcBef>
        <a:spcAft>
          <a:spcPct val="20000"/>
        </a:spcAft>
        <a:buChar char="»"/>
        <a:defRPr sz="1200">
          <a:solidFill>
            <a:srgbClr val="004D75"/>
          </a:solidFill>
          <a:latin typeface="+mn-lt"/>
        </a:defRPr>
      </a:lvl5pPr>
      <a:lvl6pPr marL="1692275" indent="-182563" algn="l" rtl="0" fontAlgn="base">
        <a:lnSpc>
          <a:spcPct val="90000"/>
        </a:lnSpc>
        <a:spcBef>
          <a:spcPct val="20000"/>
        </a:spcBef>
        <a:spcAft>
          <a:spcPct val="20000"/>
        </a:spcAft>
        <a:buChar char="»"/>
        <a:defRPr sz="1200">
          <a:solidFill>
            <a:srgbClr val="004D75"/>
          </a:solidFill>
          <a:latin typeface="+mn-lt"/>
        </a:defRPr>
      </a:lvl6pPr>
      <a:lvl7pPr marL="2149475" indent="-182563" algn="l" rtl="0" fontAlgn="base">
        <a:lnSpc>
          <a:spcPct val="90000"/>
        </a:lnSpc>
        <a:spcBef>
          <a:spcPct val="20000"/>
        </a:spcBef>
        <a:spcAft>
          <a:spcPct val="20000"/>
        </a:spcAft>
        <a:buChar char="»"/>
        <a:defRPr sz="1200">
          <a:solidFill>
            <a:srgbClr val="004D75"/>
          </a:solidFill>
          <a:latin typeface="+mn-lt"/>
        </a:defRPr>
      </a:lvl7pPr>
      <a:lvl8pPr marL="2606675" indent="-182563" algn="l" rtl="0" fontAlgn="base">
        <a:lnSpc>
          <a:spcPct val="90000"/>
        </a:lnSpc>
        <a:spcBef>
          <a:spcPct val="20000"/>
        </a:spcBef>
        <a:spcAft>
          <a:spcPct val="20000"/>
        </a:spcAft>
        <a:buChar char="»"/>
        <a:defRPr sz="1200">
          <a:solidFill>
            <a:srgbClr val="004D75"/>
          </a:solidFill>
          <a:latin typeface="+mn-lt"/>
        </a:defRPr>
      </a:lvl8pPr>
      <a:lvl9pPr marL="3063875" indent="-182563" algn="l" rtl="0" fontAlgn="base">
        <a:lnSpc>
          <a:spcPct val="90000"/>
        </a:lnSpc>
        <a:spcBef>
          <a:spcPct val="20000"/>
        </a:spcBef>
        <a:spcAft>
          <a:spcPct val="20000"/>
        </a:spcAft>
        <a:buChar char="»"/>
        <a:defRPr sz="1200">
          <a:solidFill>
            <a:srgbClr val="004D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ctrTitle"/>
          </p:nvPr>
        </p:nvSpPr>
        <p:spPr>
          <a:xfrm>
            <a:off x="126956" y="1340768"/>
            <a:ext cx="7595691" cy="1152128"/>
          </a:xfrm>
        </p:spPr>
        <p:txBody>
          <a:bodyPr/>
          <a:lstStyle/>
          <a:p>
            <a:r>
              <a:rPr lang="en-GB" sz="3200" dirty="0"/>
              <a:t/>
            </a:r>
            <a:br>
              <a:rPr lang="en-GB" sz="3200" dirty="0"/>
            </a:br>
            <a:r>
              <a:rPr lang="en-GB" sz="3200" dirty="0"/>
              <a:t/>
            </a:r>
            <a:br>
              <a:rPr lang="en-GB" sz="3200" dirty="0"/>
            </a:br>
            <a:r>
              <a:rPr lang="en-GB" sz="3200" dirty="0"/>
              <a:t/>
            </a:r>
            <a:br>
              <a:rPr lang="en-GB" sz="3200" dirty="0"/>
            </a:br>
            <a:endParaRPr lang="en-GB" sz="3200" dirty="0"/>
          </a:p>
        </p:txBody>
      </p:sp>
      <p:sp>
        <p:nvSpPr>
          <p:cNvPr id="198660" name="Rectangle 4"/>
          <p:cNvSpPr>
            <a:spLocks noGrp="1" noChangeArrowheads="1"/>
          </p:cNvSpPr>
          <p:nvPr>
            <p:ph type="subTitle" idx="1"/>
          </p:nvPr>
        </p:nvSpPr>
        <p:spPr>
          <a:xfrm>
            <a:off x="347107" y="2204864"/>
            <a:ext cx="8608240" cy="3739485"/>
          </a:xfrm>
          <a:noFill/>
          <a:ln/>
        </p:spPr>
        <p:txBody>
          <a:bodyPr/>
          <a:lstStyle/>
          <a:p>
            <a:endParaRPr lang="en-GB" sz="2400" dirty="0" smtClean="0"/>
          </a:p>
          <a:p>
            <a:r>
              <a:rPr lang="en-GB" sz="2400" b="1" dirty="0" smtClean="0"/>
              <a:t>Identity and the Robin Hood Legend in Nottingham’s Economic Development Strategies</a:t>
            </a:r>
          </a:p>
          <a:p>
            <a:endParaRPr lang="en-GB" sz="2400" b="1" dirty="0" smtClean="0"/>
          </a:p>
          <a:p>
            <a:endParaRPr lang="en-GB" b="1" dirty="0" smtClean="0"/>
          </a:p>
          <a:p>
            <a:r>
              <a:rPr lang="en-GB" b="1" dirty="0" smtClean="0"/>
              <a:t>Chris Lawton</a:t>
            </a:r>
          </a:p>
          <a:p>
            <a:r>
              <a:rPr lang="en-GB" dirty="0" smtClean="0"/>
              <a:t>Senior Research Fellow, Division of Economics, Nottingham Business School</a:t>
            </a:r>
            <a:endParaRPr lang="en-GB" dirty="0"/>
          </a:p>
        </p:txBody>
      </p:sp>
      <p:sp>
        <p:nvSpPr>
          <p:cNvPr id="2" name="TextBox 1"/>
          <p:cNvSpPr txBox="1"/>
          <p:nvPr/>
        </p:nvSpPr>
        <p:spPr>
          <a:xfrm>
            <a:off x="5508104" y="6309320"/>
            <a:ext cx="3447243" cy="369332"/>
          </a:xfrm>
          <a:prstGeom prst="rect">
            <a:avLst/>
          </a:prstGeom>
          <a:noFill/>
        </p:spPr>
        <p:txBody>
          <a:bodyPr wrap="square" rtlCol="0">
            <a:spAutoFit/>
          </a:bodyPr>
          <a:lstStyle/>
          <a:p>
            <a:r>
              <a:rPr lang="en-GB" b="1" dirty="0" smtClean="0">
                <a:solidFill>
                  <a:srgbClr val="FFFFFF"/>
                </a:solidFill>
              </a:rPr>
              <a:t>12 July, 2015</a:t>
            </a:r>
            <a:endParaRPr lang="en-GB" b="1" dirty="0">
              <a:solidFill>
                <a:srgbClr val="FFFFFF"/>
              </a:solidFill>
            </a:endParaRPr>
          </a:p>
        </p:txBody>
      </p:sp>
      <p:sp>
        <p:nvSpPr>
          <p:cNvPr id="5" name="Rectangle 2"/>
          <p:cNvSpPr txBox="1">
            <a:spLocks noChangeArrowheads="1"/>
          </p:cNvSpPr>
          <p:nvPr/>
        </p:nvSpPr>
        <p:spPr bwMode="auto">
          <a:xfrm>
            <a:off x="195500" y="908720"/>
            <a:ext cx="7595691"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2400">
                <a:solidFill>
                  <a:schemeClr val="bg1"/>
                </a:solidFill>
                <a:latin typeface="+mj-lt"/>
                <a:ea typeface="+mj-ea"/>
                <a:cs typeface="+mj-cs"/>
              </a:defRPr>
            </a:lvl1pPr>
            <a:lvl2pPr algn="l" rtl="0" fontAlgn="base">
              <a:spcBef>
                <a:spcPct val="0"/>
              </a:spcBef>
              <a:spcAft>
                <a:spcPct val="0"/>
              </a:spcAft>
              <a:defRPr sz="2800">
                <a:solidFill>
                  <a:srgbClr val="004D75"/>
                </a:solidFill>
                <a:latin typeface="Verdana" pitchFamily="34" charset="0"/>
              </a:defRPr>
            </a:lvl2pPr>
            <a:lvl3pPr algn="l" rtl="0" fontAlgn="base">
              <a:spcBef>
                <a:spcPct val="0"/>
              </a:spcBef>
              <a:spcAft>
                <a:spcPct val="0"/>
              </a:spcAft>
              <a:defRPr sz="2800">
                <a:solidFill>
                  <a:srgbClr val="004D75"/>
                </a:solidFill>
                <a:latin typeface="Verdana" pitchFamily="34" charset="0"/>
              </a:defRPr>
            </a:lvl3pPr>
            <a:lvl4pPr algn="l" rtl="0" fontAlgn="base">
              <a:spcBef>
                <a:spcPct val="0"/>
              </a:spcBef>
              <a:spcAft>
                <a:spcPct val="0"/>
              </a:spcAft>
              <a:defRPr sz="2800">
                <a:solidFill>
                  <a:srgbClr val="004D75"/>
                </a:solidFill>
                <a:latin typeface="Verdana" pitchFamily="34" charset="0"/>
              </a:defRPr>
            </a:lvl4pPr>
            <a:lvl5pPr algn="l" rtl="0" fontAlgn="base">
              <a:spcBef>
                <a:spcPct val="0"/>
              </a:spcBef>
              <a:spcAft>
                <a:spcPct val="0"/>
              </a:spcAft>
              <a:defRPr sz="2800">
                <a:solidFill>
                  <a:srgbClr val="004D75"/>
                </a:solidFill>
                <a:latin typeface="Verdana" pitchFamily="34" charset="0"/>
              </a:defRPr>
            </a:lvl5pPr>
            <a:lvl6pPr marL="457200" algn="l" rtl="0" fontAlgn="base">
              <a:spcBef>
                <a:spcPct val="0"/>
              </a:spcBef>
              <a:spcAft>
                <a:spcPct val="0"/>
              </a:spcAft>
              <a:defRPr sz="2800">
                <a:solidFill>
                  <a:srgbClr val="004D75"/>
                </a:solidFill>
                <a:latin typeface="Verdana" pitchFamily="34" charset="0"/>
              </a:defRPr>
            </a:lvl6pPr>
            <a:lvl7pPr marL="914400" algn="l" rtl="0" fontAlgn="base">
              <a:spcBef>
                <a:spcPct val="0"/>
              </a:spcBef>
              <a:spcAft>
                <a:spcPct val="0"/>
              </a:spcAft>
              <a:defRPr sz="2800">
                <a:solidFill>
                  <a:srgbClr val="004D75"/>
                </a:solidFill>
                <a:latin typeface="Verdana" pitchFamily="34" charset="0"/>
              </a:defRPr>
            </a:lvl7pPr>
            <a:lvl8pPr marL="1371600" algn="l" rtl="0" fontAlgn="base">
              <a:spcBef>
                <a:spcPct val="0"/>
              </a:spcBef>
              <a:spcAft>
                <a:spcPct val="0"/>
              </a:spcAft>
              <a:defRPr sz="2800">
                <a:solidFill>
                  <a:srgbClr val="004D75"/>
                </a:solidFill>
                <a:latin typeface="Verdana" pitchFamily="34" charset="0"/>
              </a:defRPr>
            </a:lvl8pPr>
            <a:lvl9pPr marL="1828800" algn="l" rtl="0" fontAlgn="base">
              <a:spcBef>
                <a:spcPct val="0"/>
              </a:spcBef>
              <a:spcAft>
                <a:spcPct val="0"/>
              </a:spcAft>
              <a:defRPr sz="2800">
                <a:solidFill>
                  <a:srgbClr val="004D75"/>
                </a:solidFill>
                <a:latin typeface="Verdana" pitchFamily="34" charset="0"/>
              </a:defRPr>
            </a:lvl9pPr>
          </a:lstStyle>
          <a:p>
            <a:r>
              <a:rPr lang="en-GB" sz="3200" kern="0" dirty="0" smtClean="0"/>
              <a:t/>
            </a:r>
            <a:br>
              <a:rPr lang="en-GB" sz="3200" kern="0" dirty="0" smtClean="0"/>
            </a:br>
            <a:r>
              <a:rPr lang="en-GB" sz="3200" kern="0" dirty="0" smtClean="0"/>
              <a:t>SCOS 2015 Nottingham – Robin Hood Special Symposium</a:t>
            </a:r>
            <a:br>
              <a:rPr lang="en-GB" sz="3200" kern="0" dirty="0" smtClean="0"/>
            </a:br>
            <a:r>
              <a:rPr lang="en-GB" sz="3200" kern="0" dirty="0" smtClean="0"/>
              <a:t/>
            </a:r>
            <a:br>
              <a:rPr lang="en-GB" sz="3200" kern="0" dirty="0" smtClean="0"/>
            </a:br>
            <a:r>
              <a:rPr lang="en-GB" sz="3200" kern="0" dirty="0" smtClean="0"/>
              <a:t/>
            </a:r>
            <a:br>
              <a:rPr lang="en-GB" sz="3200" kern="0" dirty="0" smtClean="0"/>
            </a:br>
            <a:endParaRPr lang="en-GB" sz="3200" kern="0" dirty="0"/>
          </a:p>
        </p:txBody>
      </p:sp>
    </p:spTree>
    <p:extLst>
      <p:ext uri="{BB962C8B-B14F-4D97-AF65-F5344CB8AC3E}">
        <p14:creationId xmlns:p14="http://schemas.microsoft.com/office/powerpoint/2010/main" val="34368741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305800" cy="1066800"/>
          </a:xfrm>
        </p:spPr>
        <p:txBody>
          <a:bodyPr/>
          <a:lstStyle/>
          <a:p>
            <a:r>
              <a:rPr lang="en-GB" b="1" dirty="0" smtClean="0">
                <a:solidFill>
                  <a:srgbClr val="002060"/>
                </a:solidFill>
              </a:rPr>
              <a:t>Introduction</a:t>
            </a:r>
            <a:endParaRPr lang="en-GB" b="1" dirty="0">
              <a:solidFill>
                <a:srgbClr val="002060"/>
              </a:solidFill>
            </a:endParaRPr>
          </a:p>
        </p:txBody>
      </p:sp>
      <p:sp>
        <p:nvSpPr>
          <p:cNvPr id="3" name="Content Placeholder 2"/>
          <p:cNvSpPr>
            <a:spLocks noGrp="1"/>
          </p:cNvSpPr>
          <p:nvPr>
            <p:ph idx="1"/>
          </p:nvPr>
        </p:nvSpPr>
        <p:spPr>
          <a:xfrm>
            <a:off x="467544" y="908720"/>
            <a:ext cx="8305800" cy="5050613"/>
          </a:xfrm>
        </p:spPr>
        <p:txBody>
          <a:bodyPr/>
          <a:lstStyle/>
          <a:p>
            <a:r>
              <a:rPr lang="en-GB" dirty="0" smtClean="0">
                <a:solidFill>
                  <a:srgbClr val="002060"/>
                </a:solidFill>
              </a:rPr>
              <a:t>Early stage project building on a Consultancy Project, will feed into a future Consultancy Project -  the Nottingham Post ‘Great Nottingham Debates’</a:t>
            </a:r>
            <a:endParaRPr lang="en-GB" dirty="0">
              <a:solidFill>
                <a:srgbClr val="002060"/>
              </a:solidFill>
            </a:endParaRPr>
          </a:p>
          <a:p>
            <a:r>
              <a:rPr lang="en-GB" dirty="0" smtClean="0">
                <a:solidFill>
                  <a:srgbClr val="002060"/>
                </a:solidFill>
              </a:rPr>
              <a:t>Looks at issues around Nottingham’s identity in the context of place making and wider economic development objectives</a:t>
            </a:r>
          </a:p>
          <a:p>
            <a:r>
              <a:rPr lang="en-GB" dirty="0" smtClean="0">
                <a:solidFill>
                  <a:srgbClr val="002060"/>
                </a:solidFill>
              </a:rPr>
              <a:t>Autumn 2015 project identified:</a:t>
            </a:r>
          </a:p>
          <a:p>
            <a:pPr lvl="1"/>
            <a:r>
              <a:rPr lang="en-GB" sz="1800" dirty="0" smtClean="0">
                <a:solidFill>
                  <a:srgbClr val="002060"/>
                </a:solidFill>
              </a:rPr>
              <a:t>High unemployment compared to other medium and large UK cities (the 10 core cities);</a:t>
            </a:r>
          </a:p>
          <a:p>
            <a:pPr lvl="1"/>
            <a:r>
              <a:rPr lang="en-GB" sz="1800" dirty="0" smtClean="0">
                <a:solidFill>
                  <a:srgbClr val="002060"/>
                </a:solidFill>
              </a:rPr>
              <a:t>Low earnings and low supply/demand for skills – issues with the quality of local employment;</a:t>
            </a:r>
          </a:p>
          <a:p>
            <a:pPr lvl="1"/>
            <a:r>
              <a:rPr lang="en-GB" sz="1800" dirty="0" smtClean="0">
                <a:solidFill>
                  <a:srgbClr val="002060"/>
                </a:solidFill>
              </a:rPr>
              <a:t>But a very positive story around creative, cultural and heritage assets – together presenting an opportunity for anchor institutions (e.g. City and County Councils, large businesses, the two universities) to develop a shared narrative around identity or place making;</a:t>
            </a:r>
          </a:p>
          <a:p>
            <a:pPr lvl="1"/>
            <a:r>
              <a:rPr lang="en-GB" sz="1800" dirty="0" smtClean="0">
                <a:solidFill>
                  <a:srgbClr val="002060"/>
                </a:solidFill>
              </a:rPr>
              <a:t> The role of Robin Hood in this is highly controversial</a:t>
            </a:r>
          </a:p>
        </p:txBody>
      </p:sp>
    </p:spTree>
    <p:extLst>
      <p:ext uri="{BB962C8B-B14F-4D97-AF65-F5344CB8AC3E}">
        <p14:creationId xmlns:p14="http://schemas.microsoft.com/office/powerpoint/2010/main" val="3558666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759" y="188640"/>
            <a:ext cx="8305800" cy="1066800"/>
          </a:xfrm>
        </p:spPr>
        <p:txBody>
          <a:bodyPr/>
          <a:lstStyle/>
          <a:p>
            <a:r>
              <a:rPr lang="en-GB" dirty="0" smtClean="0"/>
              <a:t>The Robin Hood legend is…</a:t>
            </a:r>
            <a:endParaRPr lang="en-GB" dirty="0"/>
          </a:p>
        </p:txBody>
      </p:sp>
      <p:sp>
        <p:nvSpPr>
          <p:cNvPr id="3" name="Content Placeholder 2"/>
          <p:cNvSpPr>
            <a:spLocks noGrp="1"/>
          </p:cNvSpPr>
          <p:nvPr>
            <p:ph idx="1"/>
          </p:nvPr>
        </p:nvSpPr>
        <p:spPr>
          <a:xfrm>
            <a:off x="383643" y="980728"/>
            <a:ext cx="8305800" cy="5050613"/>
          </a:xfrm>
        </p:spPr>
        <p:txBody>
          <a:bodyPr/>
          <a:lstStyle/>
          <a:p>
            <a:r>
              <a:rPr lang="en-GB" dirty="0" smtClean="0"/>
              <a:t>A widely recognised element of Nottingham’s identity in local, national and (especially) international perceptions</a:t>
            </a:r>
          </a:p>
          <a:p>
            <a:r>
              <a:rPr lang="en-GB" dirty="0" smtClean="0"/>
              <a:t>An important element of place or destination marketing – where assets, events and use of imagery in branding can help attract certain groups of tourists (e.g. families) and inward investment</a:t>
            </a:r>
          </a:p>
          <a:p>
            <a:r>
              <a:rPr lang="en-GB" dirty="0" smtClean="0"/>
              <a:t>But it is a legend – not a tangible historical figure or event (compared to the reinternment of Richard III in Leicester)</a:t>
            </a:r>
          </a:p>
          <a:p>
            <a:r>
              <a:rPr lang="en-GB" dirty="0"/>
              <a:t>F</a:t>
            </a:r>
            <a:r>
              <a:rPr lang="en-GB" dirty="0" smtClean="0"/>
              <a:t>ew physical assets that can be meaningfully related to the outlaw or his exploits:  a statue; Sherwood Forest and the Major Oak; Nottingham Castle; several local churches</a:t>
            </a:r>
          </a:p>
          <a:p>
            <a:r>
              <a:rPr lang="en-GB" dirty="0" smtClean="0"/>
              <a:t>This is a challenge for public policy/economic development – requiring judgment of audience and assessment of risk</a:t>
            </a:r>
          </a:p>
          <a:p>
            <a:r>
              <a:rPr lang="en-GB" dirty="0" smtClean="0"/>
              <a:t>But popularity and resonance means a long-running campaign by enthusiasts to ‘raise the profile’ of Robin Hood</a:t>
            </a:r>
            <a:endParaRPr lang="en-GB" dirty="0"/>
          </a:p>
        </p:txBody>
      </p:sp>
    </p:spTree>
    <p:extLst>
      <p:ext uri="{BB962C8B-B14F-4D97-AF65-F5344CB8AC3E}">
        <p14:creationId xmlns:p14="http://schemas.microsoft.com/office/powerpoint/2010/main" val="1061554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305800" cy="1066800"/>
          </a:xfrm>
        </p:spPr>
        <p:txBody>
          <a:bodyPr/>
          <a:lstStyle/>
          <a:p>
            <a:r>
              <a:rPr lang="en-GB" dirty="0" smtClean="0"/>
              <a:t>Sources and Approach</a:t>
            </a:r>
            <a:endParaRPr lang="en-GB" dirty="0"/>
          </a:p>
        </p:txBody>
      </p:sp>
      <p:sp>
        <p:nvSpPr>
          <p:cNvPr id="3" name="Content Placeholder 2"/>
          <p:cNvSpPr>
            <a:spLocks noGrp="1"/>
          </p:cNvSpPr>
          <p:nvPr>
            <p:ph idx="1"/>
          </p:nvPr>
        </p:nvSpPr>
        <p:spPr>
          <a:xfrm>
            <a:off x="395536" y="836712"/>
            <a:ext cx="8305800" cy="5715411"/>
          </a:xfrm>
        </p:spPr>
        <p:txBody>
          <a:bodyPr/>
          <a:lstStyle/>
          <a:p>
            <a:r>
              <a:rPr lang="en-GB" dirty="0" smtClean="0"/>
              <a:t>Fieldwork, including interviews with:  </a:t>
            </a:r>
          </a:p>
          <a:p>
            <a:pPr lvl="1"/>
            <a:r>
              <a:rPr lang="en-GB" dirty="0"/>
              <a:t>A</a:t>
            </a:r>
            <a:r>
              <a:rPr lang="en-GB" dirty="0" smtClean="0"/>
              <a:t> prominent enthusiast/campaigner – Nottingham businessmen who is frequently quoted in press + local TV and radio</a:t>
            </a:r>
          </a:p>
          <a:p>
            <a:pPr lvl="1"/>
            <a:r>
              <a:rPr lang="en-GB" dirty="0" smtClean="0"/>
              <a:t>A senior representative of an organisation responsible for destination marketing covering Nottingham and the surrounding areas</a:t>
            </a:r>
          </a:p>
          <a:p>
            <a:r>
              <a:rPr lang="en-GB" dirty="0" smtClean="0"/>
              <a:t>Review of press coverage – particularly articles in the local newspaper ‘</a:t>
            </a:r>
            <a:r>
              <a:rPr lang="en-GB" i="1" dirty="0" smtClean="0"/>
              <a:t>The Nottingham Post’ </a:t>
            </a:r>
            <a:r>
              <a:rPr lang="en-GB" dirty="0" smtClean="0"/>
              <a:t>(the main sponsor of the original Consultancy Project)</a:t>
            </a:r>
          </a:p>
          <a:p>
            <a:r>
              <a:rPr lang="en-GB" dirty="0" smtClean="0"/>
              <a:t>Review of material on public policy and investment, including the Growth Plans published by Nottingham City and Nottinghamshire County Councils (2012) and the minutes of the Sherriff’s Commission on Robin Hood (2009 and 2010)</a:t>
            </a:r>
          </a:p>
          <a:p>
            <a:r>
              <a:rPr lang="en-GB" dirty="0" smtClean="0"/>
              <a:t>Review of campaign group publications – the Worldwide Robin Hood Society blogs, articles, brand guidance and business survey</a:t>
            </a:r>
          </a:p>
          <a:p>
            <a:r>
              <a:rPr lang="en-GB" dirty="0" smtClean="0"/>
              <a:t>A multi-disciplinary approach, interested in contested identity, power and public policy – particularly economic development</a:t>
            </a:r>
          </a:p>
          <a:p>
            <a:endParaRPr lang="en-GB" dirty="0"/>
          </a:p>
        </p:txBody>
      </p:sp>
    </p:spTree>
    <p:extLst>
      <p:ext uri="{BB962C8B-B14F-4D97-AF65-F5344CB8AC3E}">
        <p14:creationId xmlns:p14="http://schemas.microsoft.com/office/powerpoint/2010/main" val="1243740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48874"/>
            <a:ext cx="8305800" cy="1066800"/>
          </a:xfrm>
        </p:spPr>
        <p:txBody>
          <a:bodyPr/>
          <a:lstStyle/>
          <a:p>
            <a:r>
              <a:rPr lang="en-GB" dirty="0" smtClean="0"/>
              <a:t>Timeline</a:t>
            </a:r>
            <a:endParaRPr lang="en-GB" dirty="0"/>
          </a:p>
        </p:txBody>
      </p:sp>
      <p:sp>
        <p:nvSpPr>
          <p:cNvPr id="3" name="Content Placeholder 2"/>
          <p:cNvSpPr>
            <a:spLocks noGrp="1"/>
          </p:cNvSpPr>
          <p:nvPr>
            <p:ph idx="1"/>
          </p:nvPr>
        </p:nvSpPr>
        <p:spPr>
          <a:xfrm>
            <a:off x="2483768" y="262061"/>
            <a:ext cx="6480720" cy="5189113"/>
          </a:xfrm>
        </p:spPr>
        <p:txBody>
          <a:bodyPr/>
          <a:lstStyle/>
          <a:p>
            <a:r>
              <a:rPr lang="en-GB" sz="1600" dirty="0" smtClean="0"/>
              <a:t>2005 – Robin Hood Airport opened near Doncaster, South Yorkshire; Rebranding exercise: ‘</a:t>
            </a:r>
            <a:r>
              <a:rPr lang="en-GB" sz="1600" dirty="0" err="1" smtClean="0"/>
              <a:t>Slanty</a:t>
            </a:r>
            <a:r>
              <a:rPr lang="en-GB" sz="1600" dirty="0" smtClean="0"/>
              <a:t> N’ logo commissioned by Experience Nottinghamshire for use by City and County Councils; replacing the previous ‘Our Style Is Legendary’ branding.  </a:t>
            </a:r>
            <a:r>
              <a:rPr lang="en-GB" sz="1600" dirty="0" err="1" smtClean="0"/>
              <a:t>Slanty</a:t>
            </a:r>
            <a:r>
              <a:rPr lang="en-GB" sz="1600" dirty="0" smtClean="0"/>
              <a:t> N dropped in 2008</a:t>
            </a:r>
          </a:p>
          <a:p>
            <a:r>
              <a:rPr lang="en-GB" sz="1600" dirty="0" smtClean="0"/>
              <a:t>2009 – Closure of Tales of Robin Hood attraction; Sherriff’s Commission reports to City Council Select Committee</a:t>
            </a:r>
          </a:p>
          <a:p>
            <a:r>
              <a:rPr lang="en-GB" sz="1600" dirty="0" smtClean="0"/>
              <a:t>2010 – Ridley Scott’s Robin Hood; Robin Hood month; significantly increased visitor numbers </a:t>
            </a:r>
          </a:p>
          <a:p>
            <a:r>
              <a:rPr lang="en-GB" sz="1600" dirty="0" smtClean="0"/>
              <a:t>2014 – planned private sector led ‘Discover Robin Hood’ attraction abandoned; Heritage </a:t>
            </a:r>
            <a:r>
              <a:rPr lang="en-GB" sz="1600" dirty="0"/>
              <a:t>Lottery </a:t>
            </a:r>
            <a:r>
              <a:rPr lang="en-GB" sz="1600" dirty="0" smtClean="0"/>
              <a:t>Funding (HLF) </a:t>
            </a:r>
            <a:r>
              <a:rPr lang="en-GB" sz="1600" dirty="0"/>
              <a:t>bid successful for Castle re-development, including </a:t>
            </a:r>
            <a:r>
              <a:rPr lang="en-GB" sz="1600" dirty="0" smtClean="0"/>
              <a:t>‘Robin </a:t>
            </a:r>
            <a:r>
              <a:rPr lang="en-GB" sz="1600" dirty="0"/>
              <a:t>and the </a:t>
            </a:r>
            <a:r>
              <a:rPr lang="en-GB" sz="1600" dirty="0" smtClean="0"/>
              <a:t>Rebels’ gallery</a:t>
            </a:r>
            <a:br>
              <a:rPr lang="en-GB" sz="1600" dirty="0" smtClean="0"/>
            </a:br>
            <a:r>
              <a:rPr lang="en-GB" sz="1600" dirty="0" smtClean="0"/>
              <a:t>First International Robin Hood Day &amp; Robin Hood Pageant in October</a:t>
            </a:r>
          </a:p>
          <a:p>
            <a:r>
              <a:rPr lang="en-GB" sz="1600" dirty="0" smtClean="0"/>
              <a:t>2015 – WWRHS stage Robin Hood business awards and business and branding survey with local press coverage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5498471"/>
            <a:ext cx="3826818" cy="1242897"/>
          </a:xfrm>
          <a:prstGeom prst="rect">
            <a:avLst/>
          </a:prstGeom>
        </p:spPr>
      </p:pic>
    </p:spTree>
    <p:extLst>
      <p:ext uri="{BB962C8B-B14F-4D97-AF65-F5344CB8AC3E}">
        <p14:creationId xmlns:p14="http://schemas.microsoft.com/office/powerpoint/2010/main" val="1144868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305800" cy="1066800"/>
          </a:xfrm>
        </p:spPr>
        <p:txBody>
          <a:bodyPr/>
          <a:lstStyle/>
          <a:p>
            <a:r>
              <a:rPr lang="en-GB" dirty="0" smtClean="0"/>
              <a:t>The Enthusiast’s Perspective</a:t>
            </a:r>
            <a:endParaRPr lang="en-GB" dirty="0"/>
          </a:p>
        </p:txBody>
      </p:sp>
      <p:sp>
        <p:nvSpPr>
          <p:cNvPr id="3" name="Content Placeholder 2"/>
          <p:cNvSpPr>
            <a:spLocks noGrp="1"/>
          </p:cNvSpPr>
          <p:nvPr>
            <p:ph idx="1"/>
          </p:nvPr>
        </p:nvSpPr>
        <p:spPr>
          <a:xfrm>
            <a:off x="611560" y="836712"/>
            <a:ext cx="7945760" cy="5164491"/>
          </a:xfrm>
        </p:spPr>
        <p:txBody>
          <a:bodyPr/>
          <a:lstStyle/>
          <a:p>
            <a:r>
              <a:rPr lang="en-GB" sz="1600" dirty="0" smtClean="0"/>
              <a:t>Perception that ‘under-utilisation’ of Robin Hood a deliberate decision of public bodies; negative perceptions of the value of the legend by some businesses</a:t>
            </a:r>
          </a:p>
          <a:p>
            <a:r>
              <a:rPr lang="en-GB" sz="1600" dirty="0" smtClean="0"/>
              <a:t>A failure to ‘back’ Robin Hood consistently by public bodies</a:t>
            </a:r>
          </a:p>
          <a:p>
            <a:r>
              <a:rPr lang="en-GB" sz="1600" dirty="0" smtClean="0"/>
              <a:t>Competition with other areas – need to “reclaim Robin Hood for Nottingham”</a:t>
            </a:r>
          </a:p>
          <a:p>
            <a:r>
              <a:rPr lang="en-GB" sz="1600" dirty="0" smtClean="0"/>
              <a:t>Perception of conflict between emerging strategic priorities in Nottingham: emphasis on technology-based, creative (e.g. digital content and gaming clusters) in Growth Plans seen as conflicting with “traditional Robin Hood associations”</a:t>
            </a:r>
          </a:p>
          <a:p>
            <a:r>
              <a:rPr lang="en-GB" sz="1600" dirty="0" smtClean="0"/>
              <a:t>Belief that physical assets are under-developed and branding is under-used -  very strong focus on branding (WWRHS has issued branding guidance)</a:t>
            </a:r>
          </a:p>
          <a:p>
            <a:r>
              <a:rPr lang="en-GB" sz="1600" dirty="0" smtClean="0"/>
              <a:t>Continued reference to ‘</a:t>
            </a:r>
            <a:r>
              <a:rPr lang="en-GB" sz="1600" dirty="0" err="1" smtClean="0"/>
              <a:t>Slanty</a:t>
            </a:r>
            <a:r>
              <a:rPr lang="en-GB" sz="1600" dirty="0" smtClean="0"/>
              <a:t> N’ branding campaign replacing ‘Our Style is Legendary’.  Termed as a “fiasco”</a:t>
            </a:r>
          </a:p>
          <a:p>
            <a:r>
              <a:rPr lang="en-GB" sz="1600" dirty="0" smtClean="0"/>
              <a:t>A strong personal identification with a characterisation of Robin Hood</a:t>
            </a:r>
            <a:endParaRPr lang="en-GB" sz="1600" dirty="0"/>
          </a:p>
        </p:txBody>
      </p:sp>
    </p:spTree>
    <p:extLst>
      <p:ext uri="{BB962C8B-B14F-4D97-AF65-F5344CB8AC3E}">
        <p14:creationId xmlns:p14="http://schemas.microsoft.com/office/powerpoint/2010/main" val="2231606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8352"/>
            <a:ext cx="8305800" cy="1066800"/>
          </a:xfrm>
        </p:spPr>
        <p:txBody>
          <a:bodyPr/>
          <a:lstStyle/>
          <a:p>
            <a:r>
              <a:rPr lang="en-GB" dirty="0" smtClean="0"/>
              <a:t>The Perspective of Public Bodies</a:t>
            </a:r>
            <a:endParaRPr lang="en-GB" dirty="0"/>
          </a:p>
        </p:txBody>
      </p:sp>
      <p:sp>
        <p:nvSpPr>
          <p:cNvPr id="3" name="Content Placeholder 2"/>
          <p:cNvSpPr>
            <a:spLocks noGrp="1"/>
          </p:cNvSpPr>
          <p:nvPr>
            <p:ph idx="1"/>
          </p:nvPr>
        </p:nvSpPr>
        <p:spPr>
          <a:xfrm>
            <a:off x="395536" y="692696"/>
            <a:ext cx="8233792" cy="5804666"/>
          </a:xfrm>
        </p:spPr>
        <p:txBody>
          <a:bodyPr/>
          <a:lstStyle/>
          <a:p>
            <a:r>
              <a:rPr lang="en-GB" sz="1600" dirty="0"/>
              <a:t>A</a:t>
            </a:r>
            <a:r>
              <a:rPr lang="en-GB" sz="1600" dirty="0" smtClean="0"/>
              <a:t> hugely important element for place making in Nottingham, but care needed</a:t>
            </a:r>
          </a:p>
          <a:p>
            <a:r>
              <a:rPr lang="en-GB" sz="1600" dirty="0" smtClean="0"/>
              <a:t>Recognise high international profile and association with city</a:t>
            </a:r>
          </a:p>
          <a:p>
            <a:r>
              <a:rPr lang="en-GB" sz="1600" dirty="0" smtClean="0"/>
              <a:t>But limited tangible assets a challenge for destination marketing – risk of raising expectations/generating negative visitor perceptions</a:t>
            </a:r>
          </a:p>
          <a:p>
            <a:r>
              <a:rPr lang="en-GB" sz="1600" dirty="0" smtClean="0"/>
              <a:t>Therefore more about imagery and ideas</a:t>
            </a:r>
          </a:p>
          <a:p>
            <a:r>
              <a:rPr lang="en-GB" sz="1600" dirty="0" smtClean="0"/>
              <a:t>Previous/proposed commercial attractions have failed due to insufficient visitor numbers or lack of commercial viability</a:t>
            </a:r>
          </a:p>
          <a:p>
            <a:r>
              <a:rPr lang="en-GB" sz="1600" dirty="0" smtClean="0"/>
              <a:t>Imagery, events</a:t>
            </a:r>
            <a:r>
              <a:rPr lang="en-GB" sz="1600" dirty="0"/>
              <a:t> </a:t>
            </a:r>
            <a:r>
              <a:rPr lang="en-GB" sz="1600" dirty="0" smtClean="0"/>
              <a:t>and activities have more appeal to certain groups – i.e. families and the Robin Hood Pageant or Robin Hood Tour</a:t>
            </a:r>
          </a:p>
          <a:p>
            <a:r>
              <a:rPr lang="en-GB" sz="1600" dirty="0" smtClean="0"/>
              <a:t>Failure of previous branding campaigns due to an over-focus on Robin Hood in isolation.  Perception of a ‘branding problem’ leads to one-size fits all </a:t>
            </a:r>
          </a:p>
          <a:p>
            <a:r>
              <a:rPr lang="en-GB" sz="1600" dirty="0" smtClean="0"/>
              <a:t>Successful place-making needs to present a coherent narrative, elements of which appeal to different groups – i.e. Rebellion and Creative and Cultural assets – embedding Robin Hood alongside contemporary characteristics </a:t>
            </a:r>
          </a:p>
          <a:p>
            <a:r>
              <a:rPr lang="en-GB" sz="1600" dirty="0" smtClean="0"/>
              <a:t>The Castle Redevelopment will be the most tangible, credible asset in 2020</a:t>
            </a:r>
          </a:p>
          <a:p>
            <a:r>
              <a:rPr lang="en-GB" sz="1600" dirty="0" smtClean="0"/>
              <a:t>Need to manage expectations and emphasise other positives</a:t>
            </a:r>
            <a:endParaRPr lang="en-GB" sz="1600" dirty="0"/>
          </a:p>
        </p:txBody>
      </p:sp>
    </p:spTree>
    <p:extLst>
      <p:ext uri="{BB962C8B-B14F-4D97-AF65-F5344CB8AC3E}">
        <p14:creationId xmlns:p14="http://schemas.microsoft.com/office/powerpoint/2010/main" val="1526065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Ideas on Heritage, Outlaw Myths and Identity from the Literature</a:t>
            </a:r>
            <a:endParaRPr lang="en-GB" dirty="0"/>
          </a:p>
        </p:txBody>
      </p:sp>
      <p:sp>
        <p:nvSpPr>
          <p:cNvPr id="3" name="Content Placeholder 2"/>
          <p:cNvSpPr>
            <a:spLocks noGrp="1"/>
          </p:cNvSpPr>
          <p:nvPr>
            <p:ph idx="1"/>
          </p:nvPr>
        </p:nvSpPr>
        <p:spPr>
          <a:xfrm>
            <a:off x="381000" y="1447800"/>
            <a:ext cx="8305800" cy="4136517"/>
          </a:xfrm>
        </p:spPr>
        <p:txBody>
          <a:bodyPr/>
          <a:lstStyle/>
          <a:p>
            <a:pPr marL="0" indent="0">
              <a:buNone/>
            </a:pPr>
            <a:r>
              <a:rPr lang="en-GB" dirty="0" smtClean="0"/>
              <a:t>Relevant perspectives include</a:t>
            </a:r>
          </a:p>
          <a:p>
            <a:r>
              <a:rPr lang="en-GB" dirty="0" smtClean="0"/>
              <a:t>Heritage tourism (and issues of authenticity and ownership of identity); e.g. </a:t>
            </a:r>
            <a:r>
              <a:rPr lang="en-GB" dirty="0" err="1" smtClean="0"/>
              <a:t>Lyth</a:t>
            </a:r>
            <a:r>
              <a:rPr lang="en-GB" dirty="0" smtClean="0"/>
              <a:t>, P., 2006;</a:t>
            </a:r>
          </a:p>
          <a:p>
            <a:r>
              <a:rPr lang="en-GB" dirty="0" smtClean="0"/>
              <a:t>Legend, heritage and identity (power, conflict and contested identities); e.g. </a:t>
            </a:r>
            <a:r>
              <a:rPr lang="en-GB" dirty="0" err="1" smtClean="0"/>
              <a:t>Anico</a:t>
            </a:r>
            <a:r>
              <a:rPr lang="en-GB" dirty="0" smtClean="0"/>
              <a:t>, M. and Peralta E. (</a:t>
            </a:r>
            <a:r>
              <a:rPr lang="en-GB" dirty="0" err="1" smtClean="0"/>
              <a:t>eds</a:t>
            </a:r>
            <a:r>
              <a:rPr lang="en-GB" dirty="0" smtClean="0"/>
              <a:t>), 2009;</a:t>
            </a:r>
          </a:p>
          <a:p>
            <a:r>
              <a:rPr lang="en-GB" dirty="0" smtClean="0"/>
              <a:t>The role of local government in identity, heritage and culture, and links to wider competitiveness, cohesion and development strategies; e.g. </a:t>
            </a:r>
            <a:r>
              <a:rPr lang="en-GB" dirty="0" err="1" smtClean="0"/>
              <a:t>Boddy</a:t>
            </a:r>
            <a:r>
              <a:rPr lang="en-GB" dirty="0" smtClean="0"/>
              <a:t> M. and Parkinson M. (</a:t>
            </a:r>
            <a:r>
              <a:rPr lang="en-GB" dirty="0" err="1" smtClean="0"/>
              <a:t>eds</a:t>
            </a:r>
            <a:r>
              <a:rPr lang="en-GB" dirty="0" smtClean="0"/>
              <a:t>), 2004;</a:t>
            </a:r>
          </a:p>
          <a:p>
            <a:r>
              <a:rPr lang="en-GB" dirty="0" smtClean="0"/>
              <a:t>Specific issues around outlaw or bandit narratives and relevance to contemporary issues; e.g. </a:t>
            </a:r>
            <a:r>
              <a:rPr lang="en-GB" dirty="0" err="1" smtClean="0"/>
              <a:t>Dodds</a:t>
            </a:r>
            <a:r>
              <a:rPr lang="en-GB" dirty="0" smtClean="0"/>
              <a:t>, B, 2011; Seal, G., 2011;</a:t>
            </a:r>
          </a:p>
          <a:p>
            <a:pPr marL="0" indent="0">
              <a:buNone/>
            </a:pPr>
            <a:r>
              <a:rPr lang="en-GB" dirty="0" smtClean="0"/>
              <a:t>Other perspectives need development – branding, place-marketing</a:t>
            </a:r>
            <a:endParaRPr lang="en-GB" dirty="0"/>
          </a:p>
        </p:txBody>
      </p:sp>
    </p:spTree>
    <p:extLst>
      <p:ext uri="{BB962C8B-B14F-4D97-AF65-F5344CB8AC3E}">
        <p14:creationId xmlns:p14="http://schemas.microsoft.com/office/powerpoint/2010/main" val="1096166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9177"/>
            <a:ext cx="8305800" cy="1066800"/>
          </a:xfrm>
        </p:spPr>
        <p:txBody>
          <a:bodyPr/>
          <a:lstStyle/>
          <a:p>
            <a:r>
              <a:rPr lang="en-GB" dirty="0" smtClean="0"/>
              <a:t>Concluding thoughts and further research</a:t>
            </a:r>
            <a:endParaRPr lang="en-GB" dirty="0"/>
          </a:p>
        </p:txBody>
      </p:sp>
      <p:sp>
        <p:nvSpPr>
          <p:cNvPr id="3" name="Content Placeholder 2"/>
          <p:cNvSpPr>
            <a:spLocks noGrp="1"/>
          </p:cNvSpPr>
          <p:nvPr>
            <p:ph idx="1"/>
          </p:nvPr>
        </p:nvSpPr>
        <p:spPr>
          <a:xfrm>
            <a:off x="381000" y="980728"/>
            <a:ext cx="8305800" cy="4912114"/>
          </a:xfrm>
        </p:spPr>
        <p:txBody>
          <a:bodyPr/>
          <a:lstStyle/>
          <a:p>
            <a:r>
              <a:rPr lang="en-GB" dirty="0" smtClean="0"/>
              <a:t>Branding-centric view of place making (both from campaigners/enthusiasts and some earlier academic work*)</a:t>
            </a:r>
          </a:p>
          <a:p>
            <a:r>
              <a:rPr lang="en-GB" dirty="0" smtClean="0"/>
              <a:t>Contrasts with a concern for a wider narrative of place that appeals to different audiences – e.g. Manchester post-2000 Olympic bid; 2020 HLF Nottingham Castle Robin and the Rebels gallery</a:t>
            </a:r>
          </a:p>
          <a:p>
            <a:r>
              <a:rPr lang="en-GB" dirty="0"/>
              <a:t>C</a:t>
            </a:r>
            <a:r>
              <a:rPr lang="en-GB" dirty="0" smtClean="0"/>
              <a:t>onflict over ownership and interpretation significant and complex in the case of a legendary figure </a:t>
            </a:r>
          </a:p>
          <a:p>
            <a:r>
              <a:rPr lang="en-GB" dirty="0" smtClean="0"/>
              <a:t>Changing balance of power and influence between public institutions and well-connected, influential amateur campaigners – review of coverage shows strong preference in local media for negative interpretations of extent of ‘success’ in incorporating Robin Hood in formal place making activities</a:t>
            </a:r>
          </a:p>
          <a:p>
            <a:r>
              <a:rPr lang="en-GB" dirty="0" smtClean="0"/>
              <a:t>Autumn 2015 – next ‘Great Nottingham Debate’ requires new research inputs on place making and identity, including EU cases</a:t>
            </a:r>
            <a:endParaRPr lang="en-GB" dirty="0"/>
          </a:p>
        </p:txBody>
      </p:sp>
      <p:sp>
        <p:nvSpPr>
          <p:cNvPr id="4" name="TextBox 3"/>
          <p:cNvSpPr txBox="1"/>
          <p:nvPr/>
        </p:nvSpPr>
        <p:spPr>
          <a:xfrm>
            <a:off x="179512" y="6093296"/>
            <a:ext cx="6063208" cy="523220"/>
          </a:xfrm>
          <a:prstGeom prst="rect">
            <a:avLst/>
          </a:prstGeom>
          <a:noFill/>
        </p:spPr>
        <p:txBody>
          <a:bodyPr wrap="square" rtlCol="0">
            <a:spAutoFit/>
          </a:bodyPr>
          <a:lstStyle/>
          <a:p>
            <a:r>
              <a:rPr lang="en-GB" sz="1400" dirty="0" smtClean="0">
                <a:solidFill>
                  <a:srgbClr val="002060"/>
                </a:solidFill>
              </a:rPr>
              <a:t>* Fernandez Young, A. and Crosland-Taylor, E., 2010.  University of Nottingham </a:t>
            </a:r>
            <a:r>
              <a:rPr lang="en-GB" sz="1400" dirty="0" err="1" smtClean="0">
                <a:solidFill>
                  <a:srgbClr val="002060"/>
                </a:solidFill>
              </a:rPr>
              <a:t>DeHaan</a:t>
            </a:r>
            <a:r>
              <a:rPr lang="en-GB" sz="1400" dirty="0" smtClean="0">
                <a:solidFill>
                  <a:srgbClr val="002060"/>
                </a:solidFill>
              </a:rPr>
              <a:t> Institute of Tourism</a:t>
            </a:r>
            <a:endParaRPr lang="en-GB" sz="1400" dirty="0">
              <a:solidFill>
                <a:srgbClr val="002060"/>
              </a:solidFill>
            </a:endParaRPr>
          </a:p>
        </p:txBody>
      </p:sp>
    </p:spTree>
    <p:extLst>
      <p:ext uri="{BB962C8B-B14F-4D97-AF65-F5344CB8AC3E}">
        <p14:creationId xmlns:p14="http://schemas.microsoft.com/office/powerpoint/2010/main" val="214075989"/>
      </p:ext>
    </p:extLst>
  </p:cSld>
  <p:clrMapOvr>
    <a:masterClrMapping/>
  </p:clrMapOvr>
</p:sld>
</file>

<file path=ppt/theme/theme1.xml><?xml version="1.0" encoding="utf-8"?>
<a:theme xmlns:a="http://schemas.openxmlformats.org/drawingml/2006/main" name="3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rgbClr val="004D75"/>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rgbClr val="004D75"/>
            </a:solidFill>
            <a:effectLst/>
            <a:latin typeface="Verdana" pitchFamily="34" charset="0"/>
            <a:cs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8515</TotalTime>
  <Words>1330</Words>
  <Application>Microsoft Office PowerPoint</Application>
  <PresentationFormat>On-screen Show (4:3)</PresentationFormat>
  <Paragraphs>82</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vt:lpstr>
      <vt:lpstr>Verdana</vt:lpstr>
      <vt:lpstr>3_blank</vt:lpstr>
      <vt:lpstr>   </vt:lpstr>
      <vt:lpstr>Introduction</vt:lpstr>
      <vt:lpstr>The Robin Hood legend is…</vt:lpstr>
      <vt:lpstr>Sources and Approach</vt:lpstr>
      <vt:lpstr>Timeline</vt:lpstr>
      <vt:lpstr>The Enthusiast’s Perspective</vt:lpstr>
      <vt:lpstr>The Perspective of Public Bodies</vt:lpstr>
      <vt:lpstr>Ideas on Heritage, Outlaw Myths and Identity from the Literature</vt:lpstr>
      <vt:lpstr>Concluding thoughts and further research</vt:lpstr>
    </vt:vector>
  </TitlesOfParts>
  <Company>Nottingham Trent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Nottingham Business School    February 2011</dc:title>
  <dc:creator>Blackburn, Lynsey</dc:creator>
  <cp:lastModifiedBy>Tomkinson, Jill</cp:lastModifiedBy>
  <cp:revision>473</cp:revision>
  <cp:lastPrinted>2015-07-10T14:52:08Z</cp:lastPrinted>
  <dcterms:created xsi:type="dcterms:W3CDTF">2012-02-16T09:56:51Z</dcterms:created>
  <dcterms:modified xsi:type="dcterms:W3CDTF">2016-09-01T09:56:45Z</dcterms:modified>
</cp:coreProperties>
</file>