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60" r:id="rId3"/>
    <p:sldId id="261" r:id="rId4"/>
    <p:sldId id="278" r:id="rId5"/>
    <p:sldId id="296" r:id="rId6"/>
    <p:sldId id="295" r:id="rId7"/>
    <p:sldId id="279" r:id="rId8"/>
    <p:sldId id="298" r:id="rId9"/>
    <p:sldId id="309" r:id="rId10"/>
    <p:sldId id="280" r:id="rId11"/>
    <p:sldId id="281" r:id="rId12"/>
    <p:sldId id="282" r:id="rId13"/>
    <p:sldId id="283" r:id="rId14"/>
    <p:sldId id="284" r:id="rId15"/>
    <p:sldId id="303" r:id="rId16"/>
    <p:sldId id="308" r:id="rId17"/>
    <p:sldId id="301" r:id="rId18"/>
    <p:sldId id="307" r:id="rId19"/>
    <p:sldId id="263" r:id="rId20"/>
    <p:sldId id="289" r:id="rId21"/>
    <p:sldId id="267" r:id="rId22"/>
    <p:sldId id="264" r:id="rId23"/>
    <p:sldId id="265" r:id="rId24"/>
    <p:sldId id="299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7" d="100"/>
          <a:sy n="87" d="100"/>
        </p:scale>
        <p:origin x="4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2F9BD-0B80-4C03-942C-94981090E8F0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FA71-333E-44A8-8EB6-1A45BEEFC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FA71-333E-44A8-8EB6-1A45BEEFC4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3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BC1B-ED60-4E58-8679-991EC24E07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83076-30DA-46D5-A7BA-195C14450E1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5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83076-30DA-46D5-A7BA-195C14450E1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0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" pitchFamily="48" charset="0"/>
              <a:cs typeface="Arial" pitchFamily="34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pic>
        <p:nvPicPr>
          <p:cNvPr id="349189" name="Picture 5" descr="NTU logo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5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B4371-7CF3-46B8-9382-883D1EBE7A96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41ECE-1100-4CC6-A58D-1D3792A8FA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532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253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453E5-5E64-4DA0-91B2-BEF7B50944D4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C350C-8A37-45D2-A254-EA472DF096D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26E08-299C-4CD3-BFC1-AE204EFA12E9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86CA68-4FB1-427B-BB86-91C02EACE3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B1736-CDE6-41D1-8E38-B554BB0EEBF3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C81774-4884-4C81-A39C-0A65195A017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51490F-1FAC-43C4-81F3-4977DEA9B404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9A82C7-F67C-48D3-A5D6-DA4F76878EE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7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BD821-FFF8-48B0-9889-567B97D78316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7967-D0E4-43DE-9411-B443F773B95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5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DBEE02-EA38-4199-927C-E2AEA0948C6A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6C05E7-DAEE-4713-9AF8-69F5BB6149F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3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40339-C47D-45F8-81C8-255DA1A97B86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2EA42-A00C-473A-ACCA-D95817948D3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DB7DC-ABA4-4E8B-9899-B2579B47A377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79189-8039-43BB-9945-05CE2D35D4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B211A-DE2D-4396-9984-853A2E3CCE4C}" type="datetime4">
              <a:rPr lang="en-GB" altLang="en-US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B9C556-A627-476D-AFC0-4EE1DAECA7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5" name="Line 5"/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>
              <a:solidFill>
                <a:srgbClr val="004D75"/>
              </a:solidFill>
              <a:cs typeface="Arial" pitchFamily="34" charset="0"/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" pitchFamily="48" charset="0"/>
              <a:cs typeface="Arial" pitchFamily="34" charset="0"/>
            </a:endParaRPr>
          </a:p>
        </p:txBody>
      </p:sp>
      <p:sp>
        <p:nvSpPr>
          <p:cNvPr id="3481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50F14-5912-4D65-B0DE-9D42BBDB8D88}" type="datetime4">
              <a:rPr lang="en-GB" altLang="en-US" smtClean="0">
                <a:solidFill>
                  <a:srgbClr val="004D7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February 2017</a:t>
            </a:fld>
            <a:endParaRPr lang="en-GB" altLang="en-US" smtClean="0">
              <a:solidFill>
                <a:srgbClr val="004D75"/>
              </a:solidFill>
              <a:cs typeface="Arial" pitchFamily="34" charset="0"/>
            </a:endParaRP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D7182F-FC65-49CC-95BA-94112E5AF0DD}" type="slidenum">
              <a:rPr lang="en-GB" altLang="en-US" smtClean="0">
                <a:solidFill>
                  <a:srgbClr val="004D7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4D7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fontAlgn="base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fontAlgn="base">
        <a:lnSpc>
          <a:spcPct val="90000"/>
        </a:lnSpc>
        <a:spcBef>
          <a:spcPct val="20000"/>
        </a:spcBef>
        <a:spcAft>
          <a:spcPct val="10000"/>
        </a:spcAft>
        <a:buChar char="–"/>
        <a:defRPr sz="1500">
          <a:solidFill>
            <a:srgbClr val="004D75"/>
          </a:solidFill>
          <a:latin typeface="+mn-lt"/>
        </a:defRPr>
      </a:lvl2pPr>
      <a:lvl3pPr marL="530225" indent="-149225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aren.slade@ntu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ren.slade@ntu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484784"/>
            <a:ext cx="8712968" cy="1791816"/>
          </a:xfrm>
        </p:spPr>
        <p:txBody>
          <a:bodyPr/>
          <a:lstStyle/>
          <a:p>
            <a:r>
              <a:rPr lang="en-GB" altLang="en-US" sz="4400" dirty="0"/>
              <a:t/>
            </a:r>
            <a:br>
              <a:rPr lang="en-GB" altLang="en-US" sz="4400" dirty="0"/>
            </a:br>
            <a:r>
              <a:rPr lang="en-GB" altLang="en-US" sz="4400" dirty="0" smtClean="0"/>
              <a:t>Suicide: a whole prison approach</a:t>
            </a:r>
            <a:r>
              <a:rPr lang="en-GB" altLang="en-US" sz="4400" dirty="0"/>
              <a:t/>
            </a:r>
            <a:br>
              <a:rPr lang="en-GB" altLang="en-US" sz="4400" dirty="0"/>
            </a:br>
            <a:r>
              <a:rPr lang="en-GB" altLang="en-US" sz="4400" dirty="0"/>
              <a:t/>
            </a:r>
            <a:br>
              <a:rPr lang="en-GB" altLang="en-US" sz="4400" dirty="0"/>
            </a:br>
            <a:endParaRPr lang="en-US" altLang="en-US" sz="4400" dirty="0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717032"/>
            <a:ext cx="7990656" cy="2862011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800" dirty="0" err="1" smtClean="0"/>
              <a:t>Dr</a:t>
            </a:r>
            <a:r>
              <a:rPr lang="en-US" altLang="en-US" sz="2800" dirty="0" smtClean="0"/>
              <a:t> Karen Slade           </a:t>
            </a:r>
            <a:r>
              <a:rPr lang="en-US" altLang="en-US" dirty="0" smtClean="0"/>
              <a:t>email: </a:t>
            </a:r>
            <a:r>
              <a:rPr lang="en-US" altLang="en-US" dirty="0" smtClean="0">
                <a:hlinkClick r:id="rId2"/>
              </a:rPr>
              <a:t>Karen.slade@ntu.ac.uk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Senior Lecturer &amp; Forensic </a:t>
            </a:r>
            <a:r>
              <a:rPr lang="en-US" altLang="en-US" dirty="0"/>
              <a:t>P</a:t>
            </a:r>
            <a:r>
              <a:rPr lang="en-US" altLang="en-US" dirty="0" smtClean="0"/>
              <a:t>sychologist</a:t>
            </a:r>
          </a:p>
          <a:p>
            <a:r>
              <a:rPr lang="en-US" altLang="en-US" dirty="0" smtClean="0"/>
              <a:t>Nottingham Trent University</a:t>
            </a:r>
          </a:p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" y="0"/>
            <a:ext cx="3479159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5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" y="38978"/>
            <a:ext cx="9123254" cy="1157773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Senior </a:t>
            </a:r>
            <a:r>
              <a:rPr lang="en-GB" sz="3600" b="1" dirty="0"/>
              <a:t>Management support for cultural change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5373216"/>
            <a:ext cx="7543801" cy="49587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08" y="1574353"/>
            <a:ext cx="2266950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57731"/>
            <a:ext cx="1837834" cy="2035234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8" y="1675348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2771800" y="1805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5796136" y="1563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16" y="38610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48" y="3913893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b="1" dirty="0" smtClean="0"/>
              <a:t>Underlying culture of integration </a:t>
            </a:r>
          </a:p>
          <a:p>
            <a:pPr marL="0" indent="0">
              <a:buNone/>
            </a:pPr>
            <a:r>
              <a:rPr lang="en-GB" dirty="0"/>
              <a:t>Shift from a security to a case management </a:t>
            </a:r>
            <a:r>
              <a:rPr lang="en-GB" dirty="0" smtClean="0"/>
              <a:t>focus including..</a:t>
            </a:r>
            <a:endParaRPr lang="en-GB" dirty="0"/>
          </a:p>
          <a:p>
            <a:r>
              <a:rPr lang="en-GB" dirty="0"/>
              <a:t>H</a:t>
            </a:r>
            <a:r>
              <a:rPr lang="en-GB" dirty="0" smtClean="0"/>
              <a:t>ighly limited use of segregation</a:t>
            </a:r>
          </a:p>
          <a:p>
            <a:r>
              <a:rPr lang="en-GB" dirty="0" smtClean="0"/>
              <a:t>Integration of suicide prevention as a central concern in all strategic decisions.</a:t>
            </a:r>
          </a:p>
          <a:p>
            <a:endParaRPr lang="en-GB" dirty="0" smtClean="0"/>
          </a:p>
          <a:p>
            <a:pPr marL="114300" indent="0">
              <a:buNone/>
            </a:pPr>
            <a:r>
              <a:rPr lang="en-GB" b="1" dirty="0" smtClean="0"/>
              <a:t>Management and leadership approach</a:t>
            </a:r>
          </a:p>
          <a:p>
            <a:r>
              <a:rPr lang="en-GB" dirty="0" smtClean="0"/>
              <a:t>Positive and optimistic attitude with clear prioritisation: ‘Suicide is not inevitable’</a:t>
            </a:r>
          </a:p>
          <a:p>
            <a:r>
              <a:rPr lang="en-GB" dirty="0" smtClean="0"/>
              <a:t>Supporting innovative approaches and individualised risk management</a:t>
            </a:r>
          </a:p>
          <a:p>
            <a:r>
              <a:rPr lang="en-GB" dirty="0" smtClean="0"/>
              <a:t>Swift, critical and wide-reaching learning from incidents</a:t>
            </a:r>
          </a:p>
          <a:p>
            <a:r>
              <a:rPr lang="en-GB" dirty="0" smtClean="0"/>
              <a:t>Clear expectations</a:t>
            </a:r>
          </a:p>
          <a:p>
            <a:r>
              <a:rPr lang="en-GB" dirty="0" smtClean="0"/>
              <a:t>Staff held accountable BUT only with constructive guidance, feedback and emotional support (not just issuing guidelines but personal and flexible).</a:t>
            </a:r>
          </a:p>
        </p:txBody>
      </p:sp>
    </p:spTree>
    <p:extLst>
      <p:ext uri="{BB962C8B-B14F-4D97-AF65-F5344CB8AC3E}">
        <p14:creationId xmlns:p14="http://schemas.microsoft.com/office/powerpoint/2010/main" val="5219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88419"/>
            <a:ext cx="8305800" cy="274483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b="1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ctr">
              <a:buNone/>
            </a:pPr>
            <a:r>
              <a:rPr lang="en-US" sz="60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en-US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Previously it had felt inevitable ….but [we] gave this prison hope that we could stop it”</a:t>
            </a:r>
            <a:endParaRPr lang="en-GB" sz="6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11492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5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5"/>
            <a:ext cx="9108504" cy="9821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/>
              <a:t>Cross-professional collaborative working</a:t>
            </a:r>
            <a:endParaRPr lang="en-GB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6" y="1700808"/>
            <a:ext cx="2127688" cy="20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48272"/>
            <a:ext cx="20177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98" y="2420888"/>
            <a:ext cx="24447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7425"/>
            <a:ext cx="27559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6" y="4378325"/>
            <a:ext cx="15001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40" y="4691207"/>
            <a:ext cx="24939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9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7348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b="1" dirty="0" smtClean="0"/>
              <a:t>Communication and pro-active partnership working</a:t>
            </a:r>
          </a:p>
          <a:p>
            <a:r>
              <a:rPr lang="en-GB" dirty="0" smtClean="0"/>
              <a:t>Complex cases meeting and framework for wider integration</a:t>
            </a:r>
          </a:p>
          <a:p>
            <a:r>
              <a:rPr lang="en-GB" dirty="0" smtClean="0"/>
              <a:t>Joint and open case management system across services</a:t>
            </a:r>
          </a:p>
          <a:p>
            <a:endParaRPr lang="en-GB" dirty="0"/>
          </a:p>
          <a:p>
            <a:pPr marL="114300" indent="0">
              <a:buNone/>
            </a:pPr>
            <a:r>
              <a:rPr lang="en-GB" b="1" dirty="0" smtClean="0"/>
              <a:t>Specialist knowledge and experience for strategic management</a:t>
            </a:r>
          </a:p>
          <a:p>
            <a:r>
              <a:rPr lang="en-GB" dirty="0" smtClean="0"/>
              <a:t>Understanding of the nuances of the research; risk management; the environment, client group and the key services allowed for practical and effective strategy.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Debriefing and learning from experience</a:t>
            </a:r>
          </a:p>
          <a:p>
            <a:r>
              <a:rPr lang="en-GB" dirty="0" smtClean="0"/>
              <a:t>Ongoing and regular staff support </a:t>
            </a:r>
            <a:r>
              <a:rPr lang="en-GB" dirty="0"/>
              <a:t>and </a:t>
            </a:r>
            <a:r>
              <a:rPr lang="en-GB" dirty="0" smtClean="0"/>
              <a:t>guidance system for </a:t>
            </a:r>
            <a:r>
              <a:rPr lang="en-GB" dirty="0"/>
              <a:t>staff in dealing </a:t>
            </a:r>
            <a:r>
              <a:rPr lang="en-GB" dirty="0" smtClean="0"/>
              <a:t>with prisoners at risk.  Support included </a:t>
            </a:r>
            <a:r>
              <a:rPr lang="en-GB" dirty="0"/>
              <a:t>professional, </a:t>
            </a:r>
            <a:r>
              <a:rPr lang="en-GB" dirty="0" smtClean="0"/>
              <a:t>emotional and </a:t>
            </a:r>
            <a:r>
              <a:rPr lang="en-GB" dirty="0"/>
              <a:t>practical </a:t>
            </a:r>
            <a:r>
              <a:rPr lang="en-GB" dirty="0" smtClean="0"/>
              <a:t>support.</a:t>
            </a:r>
            <a:endParaRPr lang="en-GB" dirty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0792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of Theory and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305800" cy="7295844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Suicidal </a:t>
            </a:r>
            <a:r>
              <a:rPr lang="en-GB" sz="2800" u="sng" dirty="0" smtClean="0"/>
              <a:t>behaviour</a:t>
            </a:r>
          </a:p>
          <a:p>
            <a:r>
              <a:rPr lang="en-GB" dirty="0" smtClean="0"/>
              <a:t>Behaviours are underpinned by a mix of psychology, biology, social influences, individual factors and </a:t>
            </a:r>
            <a:r>
              <a:rPr lang="en-GB" dirty="0"/>
              <a:t>context. </a:t>
            </a:r>
            <a:endParaRPr lang="en-GB" dirty="0" smtClean="0"/>
          </a:p>
          <a:p>
            <a:r>
              <a:rPr lang="en-GB" dirty="0" smtClean="0"/>
              <a:t>To predict and to manage the behaviour it is important to understand the detailed ‘Why’ someone is at risk.</a:t>
            </a:r>
          </a:p>
          <a:p>
            <a:endParaRPr lang="en-GB" dirty="0" smtClean="0"/>
          </a:p>
          <a:p>
            <a:r>
              <a:rPr lang="en-GB" dirty="0" smtClean="0"/>
              <a:t>The bad news…there are NO measures to predict suicidal behaviour</a:t>
            </a:r>
          </a:p>
          <a:p>
            <a:r>
              <a:rPr lang="en-GB" dirty="0" smtClean="0"/>
              <a:t>The (somewhat) good news…there are tools under development to help referral decisions to services.</a:t>
            </a:r>
          </a:p>
          <a:p>
            <a:r>
              <a:rPr lang="en-GB" b="1" dirty="0" smtClean="0"/>
              <a:t>Know the risk groups and factors but lists of ‘risk factors’ need to be understood for the individual within the story of a complex behaviour.  </a:t>
            </a:r>
            <a:endParaRPr lang="en-GB" dirty="0"/>
          </a:p>
          <a:p>
            <a:r>
              <a:rPr lang="en-GB" b="1" dirty="0"/>
              <a:t>Know who is on ACCT and </a:t>
            </a:r>
            <a:r>
              <a:rPr lang="en-GB" b="1" dirty="0" smtClean="0"/>
              <a:t>why </a:t>
            </a:r>
            <a:r>
              <a:rPr lang="en-GB" dirty="0" smtClean="0"/>
              <a:t>(who is tasked with recording that?)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from Pre-custody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11480" cy="4853636"/>
          </a:xfrm>
        </p:spPr>
        <p:txBody>
          <a:bodyPr/>
          <a:lstStyle/>
          <a:p>
            <a:r>
              <a:rPr lang="en-GB" dirty="0" smtClean="0"/>
              <a:t>Suicide risk is under-considered in the current CJLD pathway services</a:t>
            </a:r>
            <a:endParaRPr lang="en-GB" dirty="0"/>
          </a:p>
          <a:p>
            <a:r>
              <a:rPr lang="en-GB" dirty="0" smtClean="0"/>
              <a:t>Suicide risk without mental health concerns (current symptoms or previous psychiatric care) does not trigger services or assessment </a:t>
            </a:r>
          </a:p>
          <a:p>
            <a:pPr marL="0" indent="0" algn="r">
              <a:buNone/>
            </a:pPr>
            <a:r>
              <a:rPr lang="en-GB" sz="1000" i="1" dirty="0" smtClean="0"/>
              <a:t>(Slade, et al. 2016)</a:t>
            </a:r>
            <a:endParaRPr lang="en-GB" sz="1000" i="1" dirty="0"/>
          </a:p>
          <a:p>
            <a:pPr marL="0" indent="0">
              <a:buNone/>
            </a:pPr>
            <a:r>
              <a:rPr lang="en-GB" i="1" dirty="0" smtClean="0"/>
              <a:t>Issues</a:t>
            </a:r>
          </a:p>
          <a:p>
            <a:r>
              <a:rPr lang="en-GB" i="1" dirty="0" smtClean="0"/>
              <a:t>Of those who become acute in first days of prison – high proportion (up to 50%) displayed clear suicide risk and behaviour without MH concerns in police custody</a:t>
            </a:r>
          </a:p>
          <a:p>
            <a:r>
              <a:rPr lang="en-GB" i="1" dirty="0" smtClean="0"/>
              <a:t>Reception health services had not seen police risk assessment and not in health records.</a:t>
            </a:r>
          </a:p>
          <a:p>
            <a:r>
              <a:rPr lang="en-GB" i="1" dirty="0" smtClean="0"/>
              <a:t>Prison services cannot rely on pre-custody services</a:t>
            </a:r>
          </a:p>
          <a:p>
            <a:pPr marL="0" indent="0">
              <a:buNone/>
            </a:pPr>
            <a:r>
              <a:rPr lang="en-GB" sz="800" i="1" dirty="0" smtClean="0"/>
              <a:t>Slade, Samele, </a:t>
            </a:r>
            <a:r>
              <a:rPr lang="en-GB" sz="800" i="1" dirty="0" err="1" smtClean="0"/>
              <a:t>Valmaggia</a:t>
            </a:r>
            <a:r>
              <a:rPr lang="en-GB" sz="800" i="1" dirty="0" smtClean="0"/>
              <a:t> and Forrester (2016) Pathways </a:t>
            </a:r>
            <a:r>
              <a:rPr lang="en-GB" sz="800" i="1" dirty="0"/>
              <a:t>through the criminal justice system for prisoners with </a:t>
            </a:r>
            <a:r>
              <a:rPr lang="en-GB" sz="800" i="1" dirty="0" smtClean="0"/>
              <a:t>acute and serious </a:t>
            </a:r>
            <a:r>
              <a:rPr lang="en-GB" sz="800" i="1" dirty="0"/>
              <a:t>mental illness, Journal of Forensic and Legal Medicine </a:t>
            </a:r>
            <a:r>
              <a:rPr lang="en-GB" sz="800" i="1" dirty="0" smtClean="0"/>
              <a:t>44, 162-168.</a:t>
            </a:r>
            <a:endParaRPr lang="en-GB" sz="800" i="1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of Risk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44456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Dual Harm: Harm to Self and Harm to Others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Community:  Exposure </a:t>
            </a:r>
            <a:r>
              <a:rPr lang="en-GB" dirty="0"/>
              <a:t>to violence increases risk of SH and suicide ideation (</a:t>
            </a:r>
            <a:r>
              <a:rPr lang="en-GB" dirty="0" err="1"/>
              <a:t>Vermeiren</a:t>
            </a:r>
            <a:r>
              <a:rPr lang="en-GB" dirty="0"/>
              <a:t>, et al. </a:t>
            </a:r>
            <a:r>
              <a:rPr lang="en-GB" dirty="0" smtClean="0"/>
              <a:t>2002)  BUT </a:t>
            </a:r>
            <a:r>
              <a:rPr lang="en-GB" u="sng" dirty="0"/>
              <a:t>conducting repeated violence </a:t>
            </a:r>
            <a:r>
              <a:rPr lang="en-GB" dirty="0"/>
              <a:t>is a stronger risk of suicidal behaviour (Jordan &amp; Samuelson, 2015</a:t>
            </a:r>
            <a:r>
              <a:rPr lang="en-GB" dirty="0" smtClean="0"/>
              <a:t>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Prison: Between 28-60% of those engaging in violence in prison will </a:t>
            </a:r>
            <a:r>
              <a:rPr lang="en-GB" u="sng" dirty="0" smtClean="0"/>
              <a:t>also</a:t>
            </a:r>
            <a:r>
              <a:rPr lang="en-GB" dirty="0" smtClean="0"/>
              <a:t> harm themselves in prison (Slade, in press) and vice versa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Added to prison guidance that ‘Recent violence’ should be a risk factor</a:t>
            </a:r>
            <a:endParaRPr lang="en-GB" dirty="0"/>
          </a:p>
          <a:p>
            <a:pPr marL="0" indent="0" algn="ctr">
              <a:buNone/>
            </a:pPr>
            <a:r>
              <a:rPr lang="en-GB" sz="800" dirty="0" smtClean="0"/>
              <a:t>Jordan, J. and Samuelson, K (2016 Predicting </a:t>
            </a:r>
            <a:r>
              <a:rPr lang="en-GB" sz="800" dirty="0"/>
              <a:t>Suicide Intent: The Roles of Experiencing or Committing Violent Acts, </a:t>
            </a:r>
            <a:r>
              <a:rPr lang="en-GB" sz="800" dirty="0" smtClean="0"/>
              <a:t> </a:t>
            </a:r>
            <a:r>
              <a:rPr lang="en-GB" sz="800" dirty="0"/>
              <a:t>Suicide Life Threat </a:t>
            </a:r>
            <a:r>
              <a:rPr lang="en-GB" sz="800" dirty="0" err="1" smtClean="0"/>
              <a:t>Behav</a:t>
            </a:r>
            <a:r>
              <a:rPr lang="en-GB" sz="800" dirty="0" smtClean="0"/>
              <a:t>, Jun;46(3</a:t>
            </a:r>
            <a:r>
              <a:rPr lang="en-GB" sz="800" dirty="0"/>
              <a:t>):</a:t>
            </a:r>
            <a:r>
              <a:rPr lang="en-GB" sz="800" dirty="0" smtClean="0"/>
              <a:t>293-300</a:t>
            </a:r>
            <a:endParaRPr lang="en-GB" sz="800" dirty="0"/>
          </a:p>
          <a:p>
            <a:pPr marL="0" indent="0" algn="ctr">
              <a:buNone/>
            </a:pPr>
            <a:r>
              <a:rPr lang="en-GB" sz="800" dirty="0" smtClean="0"/>
              <a:t>Slade, K. (in press) </a:t>
            </a:r>
            <a:r>
              <a:rPr lang="en-GB" sz="800" dirty="0"/>
              <a:t>Dual </a:t>
            </a:r>
            <a:r>
              <a:rPr lang="en-GB" sz="800" dirty="0" smtClean="0"/>
              <a:t>Harm: Distinguishing </a:t>
            </a:r>
            <a:r>
              <a:rPr lang="en-GB" sz="800" dirty="0"/>
              <a:t>the characteristics for dual violence and self-harm in </a:t>
            </a:r>
            <a:r>
              <a:rPr lang="en-GB" sz="800" dirty="0" smtClean="0"/>
              <a:t>prison, Criminal Justice and </a:t>
            </a:r>
            <a:r>
              <a:rPr lang="en-GB" sz="800" dirty="0" err="1" smtClean="0"/>
              <a:t>Behavior</a:t>
            </a:r>
            <a:endParaRPr lang="en-GB" sz="800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Service issue: </a:t>
            </a:r>
            <a:br>
              <a:rPr lang="en-GB" dirty="0" smtClean="0"/>
            </a:br>
            <a:r>
              <a:rPr lang="en-GB" b="1" dirty="0" smtClean="0"/>
              <a:t>Conflict</a:t>
            </a:r>
            <a:r>
              <a:rPr lang="en-GB" dirty="0" smtClean="0"/>
              <a:t> in underlying </a:t>
            </a:r>
            <a:r>
              <a:rPr lang="en-GB" dirty="0"/>
              <a:t>a</a:t>
            </a:r>
            <a:r>
              <a:rPr lang="en-GB" dirty="0" smtClean="0"/>
              <a:t>ssumptions and Response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252536" y="2492896"/>
            <a:ext cx="4317876" cy="1089529"/>
          </a:xfrm>
        </p:spPr>
        <p:txBody>
          <a:bodyPr/>
          <a:lstStyle/>
          <a:p>
            <a:pPr algn="ctr"/>
            <a:r>
              <a:rPr lang="en-GB" dirty="0" smtClean="0"/>
              <a:t>Zero Tolerance</a:t>
            </a:r>
          </a:p>
          <a:p>
            <a:pPr algn="ctr"/>
            <a:r>
              <a:rPr lang="en-GB" dirty="0" smtClean="0"/>
              <a:t>Punishment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7170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21820" y="2708920"/>
            <a:ext cx="4320480" cy="867097"/>
          </a:xfrm>
        </p:spPr>
        <p:txBody>
          <a:bodyPr/>
          <a:lstStyle/>
          <a:p>
            <a:pPr algn="ctr"/>
            <a:r>
              <a:rPr lang="en-GB" dirty="0" smtClean="0"/>
              <a:t>Individualised  Supportive Care 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05735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89" y="4293096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998071"/>
            <a:ext cx="332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Segregation or Care Suite?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10798"/>
            <a:ext cx="1470675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7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760"/>
            <a:ext cx="8305800" cy="50229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E5556"/>
                </a:solidFill>
                <a:latin typeface="Proxima Nova"/>
              </a:rPr>
              <a:t>From Prison and Probation Ombudsmen Learning Lessons: Prisoner Mental Health</a:t>
            </a:r>
          </a:p>
          <a:p>
            <a:pPr marL="0" indent="0">
              <a:buNone/>
            </a:pPr>
            <a:endParaRPr lang="en-GB" b="1" dirty="0">
              <a:solidFill>
                <a:srgbClr val="3E5556"/>
              </a:solidFill>
              <a:latin typeface="Proxima Nova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E5556"/>
                </a:solidFill>
                <a:latin typeface="Proxima Nova"/>
              </a:rPr>
              <a:t>Lesson </a:t>
            </a:r>
            <a:r>
              <a:rPr lang="en-GB" b="1" dirty="0">
                <a:solidFill>
                  <a:srgbClr val="3E5556"/>
                </a:solidFill>
                <a:latin typeface="Proxima Nova"/>
              </a:rPr>
              <a:t>17 </a:t>
            </a:r>
            <a:endParaRPr lang="en-GB" dirty="0">
              <a:solidFill>
                <a:srgbClr val="3E5556"/>
              </a:solidFill>
              <a:latin typeface="Proxima Nova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E5556"/>
                </a:solidFill>
                <a:latin typeface="Proxima Nova"/>
              </a:rPr>
              <a:t>All healthcare professionals have a responsibility to share with prison staff any information that might affect a prisoner’s safety, within the boundaries of medical confidentiality.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E5556"/>
                </a:solidFill>
                <a:latin typeface="Proxima Nova"/>
              </a:rPr>
              <a:t>Lesson 18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E5556"/>
                </a:solidFill>
                <a:latin typeface="Proxima Nova"/>
              </a:rPr>
              <a:t>All healthcare teams involved in the care of a prisoner should communicate with each other and share information, to ensure consistency in diagnosis and a collaborative approach to </a:t>
            </a:r>
            <a:r>
              <a:rPr lang="en-GB" b="1" dirty="0" smtClean="0">
                <a:solidFill>
                  <a:srgbClr val="3E5556"/>
                </a:solidFill>
                <a:latin typeface="Proxima Nova"/>
              </a:rPr>
              <a:t>treatment</a:t>
            </a:r>
            <a:endParaRPr lang="en-GB" b="1" dirty="0">
              <a:solidFill>
                <a:srgbClr val="3E5556"/>
              </a:solidFill>
              <a:latin typeface="Proxima Nova"/>
            </a:endParaRPr>
          </a:p>
          <a:p>
            <a:pPr marL="0" indent="0">
              <a:buNone/>
            </a:pPr>
            <a:endParaRPr lang="en-GB" b="1" dirty="0">
              <a:solidFill>
                <a:srgbClr val="3E5556"/>
              </a:solidFill>
              <a:latin typeface="Proxima Nova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3E5556"/>
              </a:solidFill>
              <a:latin typeface="Proxima Nov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19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05800" cy="4108817"/>
          </a:xfrm>
        </p:spPr>
        <p:txBody>
          <a:bodyPr/>
          <a:lstStyle/>
          <a:p>
            <a:r>
              <a:rPr lang="en-GB" dirty="0"/>
              <a:t>Organisational suicide prevention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Key </a:t>
            </a:r>
            <a:r>
              <a:rPr lang="en-GB" dirty="0"/>
              <a:t>elements of an effective organisational approach</a:t>
            </a:r>
          </a:p>
          <a:p>
            <a:r>
              <a:rPr lang="en-GB" dirty="0" smtClean="0"/>
              <a:t>Co-ordination and Integration</a:t>
            </a: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Integration of 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Integration of Theory and </a:t>
            </a:r>
            <a:r>
              <a:rPr lang="en-GB" dirty="0" smtClean="0"/>
              <a:t>Practice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Integration of Risk</a:t>
            </a:r>
            <a:endParaRPr lang="en-GB" dirty="0"/>
          </a:p>
          <a:p>
            <a:r>
              <a:rPr lang="en-GB" dirty="0"/>
              <a:t>Communication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Information sharing </a:t>
            </a:r>
          </a:p>
          <a:p>
            <a:r>
              <a:rPr lang="en-GB" dirty="0" err="1" smtClean="0"/>
              <a:t>Postvention</a:t>
            </a:r>
            <a:r>
              <a:rPr lang="en-GB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What </a:t>
            </a:r>
            <a:r>
              <a:rPr lang="en-GB" dirty="0"/>
              <a:t>happens post-suicide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Impact and caring for </a:t>
            </a:r>
            <a:r>
              <a:rPr lang="en-GB" dirty="0"/>
              <a:t>staff and prisoners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29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sharing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05800" cy="4718215"/>
          </a:xfrm>
        </p:spPr>
        <p:txBody>
          <a:bodyPr/>
          <a:lstStyle/>
          <a:p>
            <a:r>
              <a:rPr lang="en-GB" dirty="0" smtClean="0"/>
              <a:t>Repeatedly, a critical issue for inquest or independent investigations </a:t>
            </a:r>
          </a:p>
          <a:p>
            <a:r>
              <a:rPr lang="en-GB" dirty="0" smtClean="0"/>
              <a:t>Ignorance is a limited defence if that information was available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Some of the problems</a:t>
            </a:r>
          </a:p>
          <a:p>
            <a:r>
              <a:rPr lang="en-GB" dirty="0" smtClean="0"/>
              <a:t>Assuming ‘someone will tell me if its important’ or ‘they already know’</a:t>
            </a:r>
          </a:p>
          <a:p>
            <a:r>
              <a:rPr lang="en-GB" dirty="0" smtClean="0"/>
              <a:t>Information sharing is overly restrictive</a:t>
            </a:r>
          </a:p>
          <a:p>
            <a:r>
              <a:rPr lang="en-GB" dirty="0" smtClean="0"/>
              <a:t>Structures or policies in place not operating well e.g. Delays in receiving suitable community GP records or poor record keeping </a:t>
            </a:r>
            <a:r>
              <a:rPr lang="en-GB" dirty="0"/>
              <a:t>(PPO, 2013) </a:t>
            </a:r>
            <a:endParaRPr lang="en-GB" dirty="0" smtClean="0"/>
          </a:p>
          <a:p>
            <a:r>
              <a:rPr lang="en-GB" dirty="0" smtClean="0"/>
              <a:t>Not understanding the information needed by other professions/held by them e.g. prison records which have health data </a:t>
            </a:r>
            <a:r>
              <a:rPr lang="en-GB" sz="1400" dirty="0" smtClean="0"/>
              <a:t>(Slade et al., 2016)</a:t>
            </a:r>
            <a:endParaRPr lang="en-GB" sz="1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sharing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8272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Considerations:</a:t>
            </a:r>
          </a:p>
          <a:p>
            <a:r>
              <a:rPr lang="en-GB" dirty="0" smtClean="0"/>
              <a:t>Who is responsible for checking the prison information – and passing on the health information?</a:t>
            </a:r>
            <a:endParaRPr lang="en-GB" dirty="0"/>
          </a:p>
          <a:p>
            <a:r>
              <a:rPr lang="en-GB" dirty="0" smtClean="0"/>
              <a:t>Do </a:t>
            </a:r>
            <a:r>
              <a:rPr lang="en-GB" dirty="0"/>
              <a:t>you wait for information to arrive or are there proactive processes in place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are the ‘terms’ which you apply or triggers for passing on information? Are they at the right level (or is it critical/imminent risk/expressions of suicide only)?</a:t>
            </a:r>
            <a:endParaRPr lang="en-GB" dirty="0"/>
          </a:p>
          <a:p>
            <a:r>
              <a:rPr lang="en-GB" dirty="0" smtClean="0"/>
              <a:t>How is that information shared and to whom (and when)?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21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Postvention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05800" cy="43642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impact of a suicide or SID on professional health staff has been researched across many professions – although rarely in prisons.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Some of the known impacts include (e.g. Draper et al, 2014; </a:t>
            </a:r>
            <a:r>
              <a:rPr lang="en-GB" dirty="0" err="1" smtClean="0"/>
              <a:t>Faberow</a:t>
            </a:r>
            <a:r>
              <a:rPr lang="en-GB" dirty="0" smtClean="0"/>
              <a:t>, 1993):</a:t>
            </a:r>
          </a:p>
          <a:p>
            <a:pPr marL="0" indent="0">
              <a:buNone/>
            </a:pPr>
            <a:r>
              <a:rPr lang="en-GB" b="1" dirty="0" smtClean="0"/>
              <a:t>Professional Life: </a:t>
            </a:r>
            <a:r>
              <a:rPr lang="en-GB" dirty="0" smtClean="0"/>
              <a:t>Increased referrals to psychiatry, improving accuracy of medical records, prescribing more antidepressants. </a:t>
            </a:r>
          </a:p>
          <a:p>
            <a:pPr marL="0" indent="0">
              <a:buNone/>
            </a:pPr>
            <a:r>
              <a:rPr lang="en-GB" b="1" dirty="0" smtClean="0"/>
              <a:t>Personal Life</a:t>
            </a:r>
            <a:r>
              <a:rPr lang="en-GB" dirty="0" smtClean="0"/>
              <a:t>: feelings of guilt or inadequacy, self-doubt in competence, fears about professional reputation, disrupted sleep</a:t>
            </a:r>
          </a:p>
          <a:p>
            <a:pPr marL="0" indent="0">
              <a:buNone/>
            </a:pPr>
            <a:r>
              <a:rPr lang="en-GB" dirty="0" smtClean="0"/>
              <a:t>Suicide occurring within one week of last consult and &lt;5 years experience enhances effects (Draper et al, 2014).</a:t>
            </a:r>
          </a:p>
          <a:p>
            <a:pPr marL="0" indent="0">
              <a:buNone/>
            </a:pPr>
            <a:r>
              <a:rPr lang="en-GB" sz="800" dirty="0" smtClean="0"/>
              <a:t>Draper</a:t>
            </a:r>
            <a:r>
              <a:rPr lang="en-GB" sz="800" dirty="0"/>
              <a:t>, </a:t>
            </a:r>
            <a:r>
              <a:rPr lang="en-GB" sz="800" dirty="0" smtClean="0"/>
              <a:t>B (2014) The </a:t>
            </a:r>
            <a:r>
              <a:rPr lang="en-GB" sz="800" dirty="0"/>
              <a:t>impact of patient suicide and sudden death on health care </a:t>
            </a:r>
            <a:r>
              <a:rPr lang="en-GB" sz="800" dirty="0" smtClean="0"/>
              <a:t>professionals, General Hospital Psychiatry, 36 (6), 721-725</a:t>
            </a:r>
            <a:endParaRPr lang="en-GB" sz="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22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Postvention</a:t>
            </a:r>
            <a:r>
              <a:rPr lang="en-GB" dirty="0" smtClean="0"/>
              <a:t>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712968" cy="48782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Usual first line</a:t>
            </a:r>
            <a:r>
              <a:rPr lang="en-GB" dirty="0"/>
              <a:t>:  Informal support from </a:t>
            </a:r>
            <a:r>
              <a:rPr lang="en-GB" dirty="0" smtClean="0"/>
              <a:t>colleagues.</a:t>
            </a:r>
          </a:p>
          <a:p>
            <a:pPr marL="0" indent="0">
              <a:buNone/>
            </a:pPr>
            <a:r>
              <a:rPr lang="en-GB" dirty="0" smtClean="0"/>
              <a:t>Most GPs report that they did not receive enough support: up to 20% gained support; with 62% saying they wanted it (</a:t>
            </a:r>
            <a:r>
              <a:rPr lang="en-GB" dirty="0" err="1" smtClean="0"/>
              <a:t>Halligan</a:t>
            </a:r>
            <a:r>
              <a:rPr lang="en-GB" dirty="0" smtClean="0"/>
              <a:t> &amp; Corcoran, 2001).</a:t>
            </a:r>
          </a:p>
          <a:p>
            <a:pPr marL="0" indent="0">
              <a:buNone/>
            </a:pPr>
            <a:r>
              <a:rPr lang="en-GB" sz="1600" b="1" dirty="0" smtClean="0"/>
              <a:t>Professional Support:  </a:t>
            </a:r>
          </a:p>
          <a:p>
            <a:r>
              <a:rPr lang="en-GB" sz="1600" dirty="0" smtClean="0"/>
              <a:t>reflective supervision with (prison) experienced colleague</a:t>
            </a:r>
          </a:p>
          <a:p>
            <a:r>
              <a:rPr lang="en-GB" sz="1600" dirty="0" smtClean="0"/>
              <a:t>meeting with safer custody lead and relevant clinical lead to understand the fuller story</a:t>
            </a:r>
            <a:r>
              <a:rPr lang="en-GB" sz="1600" dirty="0"/>
              <a:t> </a:t>
            </a:r>
            <a:r>
              <a:rPr lang="en-GB" sz="1600" dirty="0" smtClean="0"/>
              <a:t>and/or attend prison hot and cold debriefs.</a:t>
            </a:r>
          </a:p>
          <a:p>
            <a:r>
              <a:rPr lang="en-GB" sz="1600" dirty="0" smtClean="0"/>
              <a:t>Meeting with legal representatives to get advice</a:t>
            </a:r>
          </a:p>
          <a:p>
            <a:pPr marL="0" indent="0">
              <a:buNone/>
            </a:pPr>
            <a:r>
              <a:rPr lang="en-GB" sz="1600" b="1" dirty="0" smtClean="0"/>
              <a:t>Personal Support</a:t>
            </a:r>
            <a:r>
              <a:rPr lang="en-GB" sz="1600" dirty="0" smtClean="0"/>
              <a:t>: </a:t>
            </a:r>
          </a:p>
          <a:p>
            <a:r>
              <a:rPr lang="en-GB" sz="1600" dirty="0" smtClean="0"/>
              <a:t>A good friend or family member</a:t>
            </a:r>
          </a:p>
          <a:p>
            <a:r>
              <a:rPr lang="en-GB" sz="1600" dirty="0" smtClean="0"/>
              <a:t>prison care team</a:t>
            </a:r>
          </a:p>
          <a:p>
            <a:r>
              <a:rPr lang="en-GB" sz="1600" dirty="0" smtClean="0"/>
              <a:t>employee counselling services (rarely used)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23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Postvention</a:t>
            </a:r>
            <a:r>
              <a:rPr lang="en-GB" dirty="0" smtClean="0"/>
              <a:t>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4745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Which options are available within your service/prison? How could they be better utilised?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should be developed?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could be developed?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24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2960" y="286605"/>
            <a:ext cx="7543800" cy="6022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5DE86B-48D6-4531-8A5B-5279969B20B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03848" y="4005064"/>
            <a:ext cx="2866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Dr Karen Slade</a:t>
            </a:r>
          </a:p>
          <a:p>
            <a:r>
              <a:rPr lang="en-GB" dirty="0" smtClean="0">
                <a:solidFill>
                  <a:schemeClr val="bg1"/>
                </a:solidFill>
                <a:hlinkClick r:id="rId4"/>
              </a:rPr>
              <a:t>Karen.slade@ntu.ac.uk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0115 848 5589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Organisational Suicide 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05800" cy="32039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Key elements of an effective </a:t>
            </a:r>
            <a:r>
              <a:rPr lang="en-GB" dirty="0" smtClean="0"/>
              <a:t>whole prison approach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 smtClean="0"/>
              <a:t>“ Suicide is everyone’s concern” (HMIP, 1999)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NOMS guidance: PSO 64/2011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7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still relevant today.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90931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Liebling</a:t>
            </a:r>
            <a:r>
              <a:rPr lang="en-GB" dirty="0" smtClean="0"/>
              <a:t> (UK) and Howells (Australia) in the 1990s argued for the importance of an organisational and integrated approach.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Rather than an exclusive focus on the ‘vulnerable’ prisoner and silo working - it is important to focus on the regime, culture and atmosphere of the whole prison – promoting a healthy and protective environment.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But also and most critically…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It can significantly reduce suicide even when no specialist </a:t>
            </a:r>
            <a:r>
              <a:rPr lang="en-GB" b="1" dirty="0" smtClean="0"/>
              <a:t>suicide prevention </a:t>
            </a:r>
            <a:r>
              <a:rPr lang="en-GB" b="1" dirty="0"/>
              <a:t>interventions are available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Self-inflicted </a:t>
            </a:r>
            <a:r>
              <a:rPr lang="en-GB" dirty="0"/>
              <a:t>deaths in prison custody 2007-2009 </a:t>
            </a:r>
            <a:r>
              <a:rPr lang="en-GB" sz="1600" dirty="0" smtClean="0"/>
              <a:t>(PPO, 2011)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87979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Issues include:</a:t>
            </a:r>
            <a:endParaRPr lang="en-GB" dirty="0"/>
          </a:p>
          <a:p>
            <a:r>
              <a:rPr lang="en-GB" dirty="0" smtClean="0"/>
              <a:t>Do Not Attend (DNA) appointments</a:t>
            </a:r>
          </a:p>
          <a:p>
            <a:r>
              <a:rPr lang="en-GB" dirty="0" smtClean="0"/>
              <a:t>Prevalence of mental </a:t>
            </a:r>
            <a:r>
              <a:rPr lang="en-GB" dirty="0"/>
              <a:t>health </a:t>
            </a:r>
            <a:r>
              <a:rPr lang="en-GB" dirty="0" smtClean="0"/>
              <a:t>concerns: over </a:t>
            </a:r>
            <a:r>
              <a:rPr lang="en-GB" dirty="0"/>
              <a:t>half of SID prisoners were prescribed psychotropic drugs in the three months prior to death, including anti-depressant, anti-psychotic and mood stabilising medication (55% of cases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Non-compliance </a:t>
            </a:r>
            <a:r>
              <a:rPr lang="en-GB" dirty="0"/>
              <a:t>with </a:t>
            </a:r>
            <a:r>
              <a:rPr lang="en-GB" dirty="0" smtClean="0"/>
              <a:t>medication: nearly </a:t>
            </a:r>
            <a:r>
              <a:rPr lang="en-GB" dirty="0"/>
              <a:t>a third of these prisoners were not fully compliant with their prescription plan (31% of cases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Lack of clarity, </a:t>
            </a:r>
            <a:r>
              <a:rPr lang="en-GB" dirty="0"/>
              <a:t>s</a:t>
            </a:r>
            <a:r>
              <a:rPr lang="en-GB" dirty="0" smtClean="0"/>
              <a:t>topping (or not starting) prescriptions (e.g. delays in community GP  confirmations; or limited integration within prison health services)</a:t>
            </a:r>
          </a:p>
          <a:p>
            <a:r>
              <a:rPr lang="en-GB" dirty="0" smtClean="0"/>
              <a:t>Cynicism as to motives </a:t>
            </a:r>
          </a:p>
          <a:p>
            <a:pPr marL="0" indent="0">
              <a:buNone/>
            </a:pPr>
            <a:r>
              <a:rPr lang="en-GB" dirty="0" smtClean="0"/>
              <a:t>(later confidentiality, information sharing, communication)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Prison Integration: Issues and Options?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rison suicide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A Remand prison devised and implemented a new and radical strategy to suicide prevention and experienced an exceptional sustained reduction in suicide </a:t>
            </a:r>
          </a:p>
          <a:p>
            <a:pPr marL="114300" indent="0">
              <a:buNone/>
            </a:pPr>
            <a:r>
              <a:rPr lang="en-GB" b="1" dirty="0" smtClean="0"/>
              <a:t>calculated at a 2 in 100,000 chance to occur by chance</a:t>
            </a:r>
            <a:r>
              <a:rPr lang="en-GB" dirty="0" smtClean="0"/>
              <a:t>.</a:t>
            </a:r>
          </a:p>
          <a:p>
            <a:pPr marL="114300" indent="0">
              <a:buNone/>
            </a:pPr>
            <a:endParaRPr lang="en-GB" dirty="0" smtClean="0"/>
          </a:p>
          <a:p>
            <a:r>
              <a:rPr lang="en-GB" dirty="0" smtClean="0"/>
              <a:t>The study retrospectively considered staff perceptions (and external opinions) on the vital ingredients for this outcome…</a:t>
            </a:r>
            <a:endParaRPr lang="en-GB" dirty="0"/>
          </a:p>
          <a:p>
            <a:r>
              <a:rPr lang="en-GB" dirty="0" smtClean="0"/>
              <a:t>The usual aspects were present…screening, good training, frequent and good quality assessment but with the </a:t>
            </a:r>
            <a:r>
              <a:rPr lang="en-GB" dirty="0"/>
              <a:t>strongest </a:t>
            </a:r>
            <a:r>
              <a:rPr lang="en-GB" dirty="0" smtClean="0"/>
              <a:t>elements being around </a:t>
            </a:r>
            <a:r>
              <a:rPr lang="en-GB" b="1" dirty="0" smtClean="0"/>
              <a:t>prison culture and integrated working</a:t>
            </a:r>
            <a:r>
              <a:rPr lang="en-GB" dirty="0" smtClean="0"/>
              <a:t>.</a:t>
            </a:r>
          </a:p>
          <a:p>
            <a:endParaRPr lang="en-GB" sz="1600" i="1" dirty="0" smtClean="0"/>
          </a:p>
          <a:p>
            <a:pPr marL="0" indent="0">
              <a:buNone/>
            </a:pPr>
            <a:r>
              <a:rPr lang="en-GB" sz="1400" i="1" dirty="0" smtClean="0"/>
              <a:t>SLADE</a:t>
            </a:r>
            <a:r>
              <a:rPr lang="en-GB" sz="1400" i="1" dirty="0"/>
              <a:t>, K. and FORRESTER, </a:t>
            </a:r>
            <a:r>
              <a:rPr lang="en-GB" sz="1400" i="1" dirty="0" smtClean="0"/>
              <a:t>A. (2015) </a:t>
            </a:r>
            <a:r>
              <a:rPr lang="en-GB" sz="1400" i="1" dirty="0"/>
              <a:t>Shifting the paradigm of prison suicide prevention through enhanced multi-agency integration and cultural change. The Journal of Forensic Psychiatry &amp; Psychology, 26 (6), pp. </a:t>
            </a:r>
            <a:r>
              <a:rPr lang="en-GB" sz="1400" i="1" dirty="0" smtClean="0"/>
              <a:t>737-758</a:t>
            </a:r>
            <a:r>
              <a:rPr lang="en-GB" sz="1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6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of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6752"/>
            <a:ext cx="8583488" cy="35271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Arguably much more difficult as beyond ‘information sharing’ but collaborating in strategic decisions and joint care. </a:t>
            </a:r>
            <a:endParaRPr lang="en-GB" dirty="0"/>
          </a:p>
          <a:p>
            <a:r>
              <a:rPr lang="en-GB" dirty="0" smtClean="0"/>
              <a:t>Coherence for patients and staff</a:t>
            </a:r>
          </a:p>
          <a:p>
            <a:r>
              <a:rPr lang="en-GB" dirty="0" smtClean="0"/>
              <a:t>Reduces ‘blame culture’ with joint care comes joint responsibility</a:t>
            </a:r>
          </a:p>
          <a:p>
            <a:r>
              <a:rPr lang="en-GB" dirty="0" smtClean="0"/>
              <a:t>Increases understanding of other professional needs and decision-making processes</a:t>
            </a:r>
          </a:p>
          <a:p>
            <a:r>
              <a:rPr lang="en-GB" dirty="0" smtClean="0"/>
              <a:t>Developmental opportunity </a:t>
            </a:r>
          </a:p>
          <a:p>
            <a:r>
              <a:rPr lang="en-GB" dirty="0" smtClean="0"/>
              <a:t>Can be empowering for staff (to not be undermined or contradicted without discussion!)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736"/>
            <a:ext cx="8305800" cy="527486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 you know how you fit with the wider prison strategy?</a:t>
            </a:r>
            <a:endParaRPr lang="en-GB" dirty="0"/>
          </a:p>
          <a:p>
            <a:r>
              <a:rPr lang="en-GB" dirty="0" smtClean="0"/>
              <a:t>Which </a:t>
            </a:r>
            <a:r>
              <a:rPr lang="en-GB" dirty="0"/>
              <a:t>integrated strategy OR practice OR individual care </a:t>
            </a:r>
            <a:r>
              <a:rPr lang="en-GB" dirty="0" smtClean="0"/>
              <a:t>approaches (meetings/data systems) </a:t>
            </a:r>
            <a:r>
              <a:rPr lang="en-GB" dirty="0"/>
              <a:t>are there </a:t>
            </a:r>
            <a:r>
              <a:rPr lang="en-GB" dirty="0" smtClean="0"/>
              <a:t>across and within </a:t>
            </a:r>
            <a:r>
              <a:rPr lang="en-GB" dirty="0"/>
              <a:t>health and </a:t>
            </a:r>
            <a:r>
              <a:rPr lang="en-GB" dirty="0" smtClean="0"/>
              <a:t>prison </a:t>
            </a:r>
            <a:r>
              <a:rPr lang="en-GB" dirty="0"/>
              <a:t>staff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‘level’ of management/front-line staff are those meetings held?</a:t>
            </a:r>
            <a:endParaRPr lang="en-GB" dirty="0"/>
          </a:p>
          <a:p>
            <a:r>
              <a:rPr lang="en-GB" dirty="0"/>
              <a:t>How effective are they at considering the broad picture of the prisoner </a:t>
            </a:r>
            <a:r>
              <a:rPr lang="en-GB" dirty="0" smtClean="0"/>
              <a:t>experience and breaking down the professional responsibilities?</a:t>
            </a:r>
          </a:p>
          <a:p>
            <a:r>
              <a:rPr lang="en-GB" dirty="0" smtClean="0"/>
              <a:t>Do they consider the effect (practical /emotional) on the range of staff necessary?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E08-299C-4CD3-BFC1-AE204EFA12E9}" type="datetime4">
              <a:rPr lang="en-GB" altLang="en-US" smtClean="0">
                <a:solidFill>
                  <a:srgbClr val="000000"/>
                </a:solidFill>
              </a:rPr>
              <a:pPr/>
              <a:t>10 February 2017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6CA68-4FB1-427B-BB86-91C02EACE322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60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1748</Words>
  <Application>Microsoft Office PowerPoint</Application>
  <PresentationFormat>On-screen Show (4:3)</PresentationFormat>
  <Paragraphs>211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Proxima Nova</vt:lpstr>
      <vt:lpstr>Angsana New</vt:lpstr>
      <vt:lpstr>Arial</vt:lpstr>
      <vt:lpstr>Calibri</vt:lpstr>
      <vt:lpstr>Times</vt:lpstr>
      <vt:lpstr>Verdana</vt:lpstr>
      <vt:lpstr>Wingdings</vt:lpstr>
      <vt:lpstr>blank</vt:lpstr>
      <vt:lpstr> Suicide: a whole prison approach  </vt:lpstr>
      <vt:lpstr>Overview</vt:lpstr>
      <vt:lpstr>Organisational Suicide Prevention</vt:lpstr>
      <vt:lpstr>History still relevant today.</vt:lpstr>
      <vt:lpstr>Self-inflicted deaths in prison custody 2007-2009 (PPO, 2011) </vt:lpstr>
      <vt:lpstr>Whole Prison Integration: Issues and Options?</vt:lpstr>
      <vt:lpstr>Prison suicide reduction</vt:lpstr>
      <vt:lpstr>Integration of Services</vt:lpstr>
      <vt:lpstr>Considerations </vt:lpstr>
      <vt:lpstr>Senior Management support for cultural change </vt:lpstr>
      <vt:lpstr>Specific examples</vt:lpstr>
      <vt:lpstr>PowerPoint Presentation</vt:lpstr>
      <vt:lpstr>Cross-professional collaborative working</vt:lpstr>
      <vt:lpstr>Specific examples</vt:lpstr>
      <vt:lpstr>Integration of Theory and Practice</vt:lpstr>
      <vt:lpstr>Issues from Pre-custody</vt:lpstr>
      <vt:lpstr>Integration of Risk </vt:lpstr>
      <vt:lpstr>Service issue:  Conflict in underlying assumptions and Response</vt:lpstr>
      <vt:lpstr>Communication</vt:lpstr>
      <vt:lpstr>Information sharing</vt:lpstr>
      <vt:lpstr>Information sharing</vt:lpstr>
      <vt:lpstr>Postvention</vt:lpstr>
      <vt:lpstr>Postvention support</vt:lpstr>
      <vt:lpstr>Postvention support</vt:lpstr>
      <vt:lpstr>PowerPoint Presentation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Suicide: a whole prison approach</dc:title>
  <dc:creator>Slade, Karen 02</dc:creator>
  <cp:lastModifiedBy>Sullivan, Linda</cp:lastModifiedBy>
  <cp:revision>53</cp:revision>
  <dcterms:created xsi:type="dcterms:W3CDTF">2017-01-04T13:35:55Z</dcterms:created>
  <dcterms:modified xsi:type="dcterms:W3CDTF">2017-02-10T12:20:32Z</dcterms:modified>
</cp:coreProperties>
</file>