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-Anis, Imad" initials="EI" lastIdx="5" clrIdx="0">
    <p:extLst>
      <p:ext uri="{19B8F6BF-5375-455C-9EA6-DF929625EA0E}">
        <p15:presenceInfo xmlns:p15="http://schemas.microsoft.com/office/powerpoint/2012/main" userId="S-1-5-21-2849072342-121645810-1854094565-163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7T11:37:36.629" idx="1">
    <p:pos x="864" y="1160"/>
    <p:text>I would say that we need some extra words in here! Something like Aims: To investigate the development of ...; To assess how sturctural...</p:text>
    <p:extLst>
      <p:ext uri="{C676402C-5697-4E1C-873F-D02D1690AC5C}">
        <p15:threadingInfo xmlns:p15="http://schemas.microsoft.com/office/powerpoint/2012/main" timeZoneBias="0"/>
      </p:ext>
    </p:extLst>
  </p:cm>
  <p:cm authorId="1" dt="2017-02-27T11:38:41.850" idx="2">
    <p:pos x="1600" y="3008"/>
    <p:text>Also, SPUR funded... this is not an Aim.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7T11:39:22.223" idx="4">
    <p:pos x="3704" y="1936"/>
    <p:text>can we throw in some references from our literature review?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7T11:40:05.965" idx="5">
    <p:pos x="5264" y="1208"/>
    <p:text>why are these in block capitals?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1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3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7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40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67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2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62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31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828C-E185-4CA0-BCCA-71E6DBB2249B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55DE-0EA6-4DBB-B593-511D735A53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3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549" y="796413"/>
            <a:ext cx="10840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Entrepreneurship in the Informal Economy: T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Role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Migrant Communities.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3271" y="5577840"/>
            <a:ext cx="1029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Dr Bisignano, Dr El-Anis, Clark, Galvin.  </a:t>
            </a:r>
          </a:p>
        </p:txBody>
      </p:sp>
    </p:spTree>
    <p:extLst>
      <p:ext uri="{BB962C8B-B14F-4D97-AF65-F5344CB8AC3E}">
        <p14:creationId xmlns:p14="http://schemas.microsoft.com/office/powerpoint/2010/main" val="2717319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820" y="1173480"/>
            <a:ext cx="10256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LACK OF RECOGNITION.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recognition for formal qualifications.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experience. </a:t>
            </a:r>
          </a:p>
        </p:txBody>
      </p:sp>
    </p:spTree>
    <p:extLst>
      <p:ext uri="{BB962C8B-B14F-4D97-AF65-F5344CB8AC3E}">
        <p14:creationId xmlns:p14="http://schemas.microsoft.com/office/powerpoint/2010/main" val="290063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4380" y="624840"/>
            <a:ext cx="10256520" cy="451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IMPACT </a:t>
            </a:r>
          </a:p>
          <a:p>
            <a:pPr algn="just"/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a partnership with Nottingham City Council. 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Paper to inform policy on the transition of informal enterprises into the formal economy. 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a workshop with local NGOs to support the enterprising skills of marginalised migrants. 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an inter-institutional forum, where a range of research findings are used to generate local impact. </a:t>
            </a:r>
          </a:p>
        </p:txBody>
      </p:sp>
    </p:spTree>
    <p:extLst>
      <p:ext uri="{BB962C8B-B14F-4D97-AF65-F5344CB8AC3E}">
        <p14:creationId xmlns:p14="http://schemas.microsoft.com/office/powerpoint/2010/main" val="127180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290" y="589935"/>
            <a:ext cx="960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290" y="1502688"/>
            <a:ext cx="102648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Frith, K. and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McElwee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(2009). Value-adding and Value-extracting Entrepreneurship at the Margins.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Small Business &amp; Entrepreneurship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22(1), pp.39-53.</a:t>
            </a: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Ram, M., Edwards, P. and Jones, T. (2007). </a:t>
            </a: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Staying Underground: Informal Work, Small Firms, and Employment Regulation in the United Kingdom.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and Occupations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34(3), pp.318-344.</a:t>
            </a: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Smallbone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D., et al. (2003). Access to Finance by Ethnic Minority Businesses in the UK.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Small Business Journal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21(3), pp.291-314. </a:t>
            </a: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Waldinger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(1986). Immigrant enterprise.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and Society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15(1-2), pp.249-285.</a:t>
            </a: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Webb, J., Ireland, R. and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Ketchen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 (2014). Toward a Greater Understanding of Entrepreneurship and Strategy in the Informal Economy.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Entrepreneurship Journal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8(1), pp.1-15.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87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7720" y="1802744"/>
            <a:ext cx="10043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entrepreneurial skillsets and activities of marginalised migrants operating mainly within the informal economy. </a:t>
            </a: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structural limitations shape their endeavours of employment and entrepreneurship. </a:t>
            </a: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SPUR funded.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586740"/>
            <a:ext cx="10050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216935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340" y="655320"/>
            <a:ext cx="917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THIS IMPORTANT?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080260"/>
            <a:ext cx="9898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Migrants continue to be particularly active in entrepreneurial activities.</a:t>
            </a:r>
          </a:p>
          <a:p>
            <a:pPr algn="just"/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migrant categories are legally prevented from engaging in the formal economy.</a:t>
            </a: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instance, migrants are forced to direct their entrepreneurial activates towards the informal economy. </a:t>
            </a:r>
          </a:p>
        </p:txBody>
      </p:sp>
    </p:spTree>
    <p:extLst>
      <p:ext uri="{BB962C8B-B14F-4D97-AF65-F5344CB8AC3E}">
        <p14:creationId xmlns:p14="http://schemas.microsoft.com/office/powerpoint/2010/main" val="41484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240" y="632460"/>
            <a:ext cx="1057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RESEARCH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" y="1687215"/>
            <a:ext cx="10058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migrant categories. </a:t>
            </a:r>
          </a:p>
          <a:p>
            <a:pPr algn="just"/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research has looked into the racialised and gendered labour markets within migrant communities. </a:t>
            </a:r>
          </a:p>
          <a:p>
            <a:pPr algn="just"/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Asylum seekers as a specific marginalised migrant community have often been overlooked.  </a:t>
            </a:r>
          </a:p>
          <a:p>
            <a:pPr algn="just"/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research has failed to look into structural limitations such as policy implications. </a:t>
            </a:r>
          </a:p>
        </p:txBody>
      </p:sp>
    </p:spTree>
    <p:extLst>
      <p:ext uri="{BB962C8B-B14F-4D97-AF65-F5344CB8AC3E}">
        <p14:creationId xmlns:p14="http://schemas.microsoft.com/office/powerpoint/2010/main" val="304921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0560" y="1798320"/>
            <a:ext cx="10370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marginalised migrant communities. NNRF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Cross-sectional study of the Nottingham migrant community, July through to August 2016.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Semi-structured interviews provided thick description necessary.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participants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considerations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" y="594360"/>
            <a:ext cx="806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</a:p>
        </p:txBody>
      </p:sp>
    </p:spTree>
    <p:extLst>
      <p:ext uri="{BB962C8B-B14F-4D97-AF65-F5344CB8AC3E}">
        <p14:creationId xmlns:p14="http://schemas.microsoft.com/office/powerpoint/2010/main" val="243730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760" y="594360"/>
            <a:ext cx="5585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760" y="1874520"/>
            <a:ext cx="899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 CONTENT ANALYSIS.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RECORDED INTERVIEWS TRANSCRIBED AND CODED.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AND SECONDARY THEMES INDENTIFIED.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FINDINGS FOUR MAIN THEMES EMERGED. </a:t>
            </a:r>
          </a:p>
        </p:txBody>
      </p:sp>
    </p:spTree>
    <p:extLst>
      <p:ext uri="{BB962C8B-B14F-4D97-AF65-F5344CB8AC3E}">
        <p14:creationId xmlns:p14="http://schemas.microsoft.com/office/powerpoint/2010/main" val="119578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7912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66900"/>
            <a:ext cx="100355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COMMUNITY.</a:t>
            </a:r>
          </a:p>
          <a:p>
            <a:pPr marL="457200" indent="-457200" algn="just">
              <a:buAutoNum type="arabicPeriod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migrant communities stimulated entrepreneurial and enterprising attitudes.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communities would offer very limited collective platform. 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stimulated, certain communities would facilitate entrepreneurial endeavours.  </a:t>
            </a:r>
          </a:p>
        </p:txBody>
      </p:sp>
    </p:spTree>
    <p:extLst>
      <p:ext uri="{BB962C8B-B14F-4D97-AF65-F5344CB8AC3E}">
        <p14:creationId xmlns:p14="http://schemas.microsoft.com/office/powerpoint/2010/main" val="118901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620" y="1188720"/>
            <a:ext cx="9860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DESKILLING.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correlation between time out of employment and deskilling. 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limitations placed on Asylum Seekers exacerbate this timeframe.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Deskilling has a negative implications on self-confidence in entrepreneurship.  </a:t>
            </a:r>
          </a:p>
        </p:txBody>
      </p:sp>
    </p:spTree>
    <p:extLst>
      <p:ext uri="{BB962C8B-B14F-4D97-AF65-F5344CB8AC3E}">
        <p14:creationId xmlns:p14="http://schemas.microsoft.com/office/powerpoint/2010/main" val="95849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00" y="1196340"/>
            <a:ext cx="9806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ENGLISH LANGUAGE.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" y="2118360"/>
            <a:ext cx="101422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English language proficiency considerably reduces the opportunities available to migrants for entrepreneurship. </a:t>
            </a: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English language skills impair the occupation mobility of marginalised migrants. </a:t>
            </a:r>
          </a:p>
        </p:txBody>
      </p:sp>
    </p:spTree>
    <p:extLst>
      <p:ext uri="{BB962C8B-B14F-4D97-AF65-F5344CB8AC3E}">
        <p14:creationId xmlns:p14="http://schemas.microsoft.com/office/powerpoint/2010/main" val="76975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424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Clark</dc:creator>
  <cp:lastModifiedBy>Gallacher, Jonathan</cp:lastModifiedBy>
  <cp:revision>22</cp:revision>
  <dcterms:created xsi:type="dcterms:W3CDTF">2017-02-22T19:24:44Z</dcterms:created>
  <dcterms:modified xsi:type="dcterms:W3CDTF">2017-03-06T11:20:57Z</dcterms:modified>
</cp:coreProperties>
</file>