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2" r:id="rId5"/>
    <p:sldId id="273" r:id="rId6"/>
    <p:sldId id="263" r:id="rId7"/>
    <p:sldId id="277" r:id="rId8"/>
    <p:sldId id="270" r:id="rId9"/>
    <p:sldId id="280" r:id="rId10"/>
    <p:sldId id="279" r:id="rId11"/>
    <p:sldId id="266" r:id="rId12"/>
    <p:sldId id="265" r:id="rId13"/>
    <p:sldId id="264" r:id="rId14"/>
    <p:sldId id="271" r:id="rId15"/>
    <p:sldId id="258" r:id="rId16"/>
    <p:sldId id="272" r:id="rId17"/>
    <p:sldId id="278" r:id="rId18"/>
    <p:sldId id="274" r:id="rId19"/>
    <p:sldId id="275" r:id="rId20"/>
    <p:sldId id="276" r:id="rId21"/>
    <p:sldId id="259" r:id="rId22"/>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5" autoAdjust="0"/>
    <p:restoredTop sz="94630" autoAdjust="0"/>
  </p:normalViewPr>
  <p:slideViewPr>
    <p:cSldViewPr snapToGrid="0">
      <p:cViewPr varScale="1">
        <p:scale>
          <a:sx n="92" d="100"/>
          <a:sy n="92" d="100"/>
        </p:scale>
        <p:origin x="1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E988C32-169D-409A-9D60-EBF9448F772A}" type="datetimeFigureOut">
              <a:rPr lang="en-GB" smtClean="0"/>
              <a:t>24/04/2017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2C44C-CA22-4D0A-9072-E0D8D4C74433}" type="slidenum">
              <a:rPr lang="en-GB" smtClean="0"/>
              <a:t>‹#›</a:t>
            </a:fld>
            <a:endParaRPr lang="en-GB"/>
          </a:p>
        </p:txBody>
      </p:sp>
    </p:spTree>
    <p:extLst>
      <p:ext uri="{BB962C8B-B14F-4D97-AF65-F5344CB8AC3E}">
        <p14:creationId xmlns:p14="http://schemas.microsoft.com/office/powerpoint/2010/main" val="819468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988C32-169D-409A-9D60-EBF9448F772A}" type="datetimeFigureOut">
              <a:rPr lang="en-GB" smtClean="0"/>
              <a:t>24/04/2017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2C44C-CA22-4D0A-9072-E0D8D4C74433}" type="slidenum">
              <a:rPr lang="en-GB" smtClean="0"/>
              <a:t>‹#›</a:t>
            </a:fld>
            <a:endParaRPr lang="en-GB"/>
          </a:p>
        </p:txBody>
      </p:sp>
    </p:spTree>
    <p:extLst>
      <p:ext uri="{BB962C8B-B14F-4D97-AF65-F5344CB8AC3E}">
        <p14:creationId xmlns:p14="http://schemas.microsoft.com/office/powerpoint/2010/main" val="307297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988C32-169D-409A-9D60-EBF9448F772A}" type="datetimeFigureOut">
              <a:rPr lang="en-GB" smtClean="0"/>
              <a:t>24/04/2017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2C44C-CA22-4D0A-9072-E0D8D4C74433}" type="slidenum">
              <a:rPr lang="en-GB" smtClean="0"/>
              <a:t>‹#›</a:t>
            </a:fld>
            <a:endParaRPr lang="en-GB"/>
          </a:p>
        </p:txBody>
      </p:sp>
    </p:spTree>
    <p:extLst>
      <p:ext uri="{BB962C8B-B14F-4D97-AF65-F5344CB8AC3E}">
        <p14:creationId xmlns:p14="http://schemas.microsoft.com/office/powerpoint/2010/main" val="138879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988C32-169D-409A-9D60-EBF9448F772A}" type="datetimeFigureOut">
              <a:rPr lang="en-GB" smtClean="0"/>
              <a:t>24/04/2017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2C44C-CA22-4D0A-9072-E0D8D4C74433}" type="slidenum">
              <a:rPr lang="en-GB" smtClean="0"/>
              <a:t>‹#›</a:t>
            </a:fld>
            <a:endParaRPr lang="en-GB"/>
          </a:p>
        </p:txBody>
      </p:sp>
    </p:spTree>
    <p:extLst>
      <p:ext uri="{BB962C8B-B14F-4D97-AF65-F5344CB8AC3E}">
        <p14:creationId xmlns:p14="http://schemas.microsoft.com/office/powerpoint/2010/main" val="171575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988C32-169D-409A-9D60-EBF9448F772A}" type="datetimeFigureOut">
              <a:rPr lang="en-GB" smtClean="0"/>
              <a:t>24/04/2017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2C44C-CA22-4D0A-9072-E0D8D4C74433}" type="slidenum">
              <a:rPr lang="en-GB" smtClean="0"/>
              <a:t>‹#›</a:t>
            </a:fld>
            <a:endParaRPr lang="en-GB"/>
          </a:p>
        </p:txBody>
      </p:sp>
    </p:spTree>
    <p:extLst>
      <p:ext uri="{BB962C8B-B14F-4D97-AF65-F5344CB8AC3E}">
        <p14:creationId xmlns:p14="http://schemas.microsoft.com/office/powerpoint/2010/main" val="3209321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E988C32-169D-409A-9D60-EBF9448F772A}" type="datetimeFigureOut">
              <a:rPr lang="en-GB" smtClean="0"/>
              <a:t>24/04/2017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C2C44C-CA22-4D0A-9072-E0D8D4C74433}" type="slidenum">
              <a:rPr lang="en-GB" smtClean="0"/>
              <a:t>‹#›</a:t>
            </a:fld>
            <a:endParaRPr lang="en-GB"/>
          </a:p>
        </p:txBody>
      </p:sp>
    </p:spTree>
    <p:extLst>
      <p:ext uri="{BB962C8B-B14F-4D97-AF65-F5344CB8AC3E}">
        <p14:creationId xmlns:p14="http://schemas.microsoft.com/office/powerpoint/2010/main" val="152873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E988C32-169D-409A-9D60-EBF9448F772A}" type="datetimeFigureOut">
              <a:rPr lang="en-GB" smtClean="0"/>
              <a:t>24/04/2017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C2C44C-CA22-4D0A-9072-E0D8D4C74433}" type="slidenum">
              <a:rPr lang="en-GB" smtClean="0"/>
              <a:t>‹#›</a:t>
            </a:fld>
            <a:endParaRPr lang="en-GB"/>
          </a:p>
        </p:txBody>
      </p:sp>
    </p:spTree>
    <p:extLst>
      <p:ext uri="{BB962C8B-B14F-4D97-AF65-F5344CB8AC3E}">
        <p14:creationId xmlns:p14="http://schemas.microsoft.com/office/powerpoint/2010/main" val="3690116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E988C32-169D-409A-9D60-EBF9448F772A}" type="datetimeFigureOut">
              <a:rPr lang="en-GB" smtClean="0"/>
              <a:t>24/04/2017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C2C44C-CA22-4D0A-9072-E0D8D4C74433}" type="slidenum">
              <a:rPr lang="en-GB" smtClean="0"/>
              <a:t>‹#›</a:t>
            </a:fld>
            <a:endParaRPr lang="en-GB"/>
          </a:p>
        </p:txBody>
      </p:sp>
    </p:spTree>
    <p:extLst>
      <p:ext uri="{BB962C8B-B14F-4D97-AF65-F5344CB8AC3E}">
        <p14:creationId xmlns:p14="http://schemas.microsoft.com/office/powerpoint/2010/main" val="17253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88C32-169D-409A-9D60-EBF9448F772A}" type="datetimeFigureOut">
              <a:rPr lang="en-GB" smtClean="0"/>
              <a:t>24/04/2017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C2C44C-CA22-4D0A-9072-E0D8D4C74433}" type="slidenum">
              <a:rPr lang="en-GB" smtClean="0"/>
              <a:t>‹#›</a:t>
            </a:fld>
            <a:endParaRPr lang="en-GB"/>
          </a:p>
        </p:txBody>
      </p:sp>
    </p:spTree>
    <p:extLst>
      <p:ext uri="{BB962C8B-B14F-4D97-AF65-F5344CB8AC3E}">
        <p14:creationId xmlns:p14="http://schemas.microsoft.com/office/powerpoint/2010/main" val="373058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988C32-169D-409A-9D60-EBF9448F772A}" type="datetimeFigureOut">
              <a:rPr lang="en-GB" smtClean="0"/>
              <a:t>24/04/2017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C2C44C-CA22-4D0A-9072-E0D8D4C74433}" type="slidenum">
              <a:rPr lang="en-GB" smtClean="0"/>
              <a:t>‹#›</a:t>
            </a:fld>
            <a:endParaRPr lang="en-GB"/>
          </a:p>
        </p:txBody>
      </p:sp>
    </p:spTree>
    <p:extLst>
      <p:ext uri="{BB962C8B-B14F-4D97-AF65-F5344CB8AC3E}">
        <p14:creationId xmlns:p14="http://schemas.microsoft.com/office/powerpoint/2010/main" val="110776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988C32-169D-409A-9D60-EBF9448F772A}" type="datetimeFigureOut">
              <a:rPr lang="en-GB" smtClean="0"/>
              <a:t>24/04/2017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C2C44C-CA22-4D0A-9072-E0D8D4C74433}" type="slidenum">
              <a:rPr lang="en-GB" smtClean="0"/>
              <a:t>‹#›</a:t>
            </a:fld>
            <a:endParaRPr lang="en-GB"/>
          </a:p>
        </p:txBody>
      </p:sp>
    </p:spTree>
    <p:extLst>
      <p:ext uri="{BB962C8B-B14F-4D97-AF65-F5344CB8AC3E}">
        <p14:creationId xmlns:p14="http://schemas.microsoft.com/office/powerpoint/2010/main" val="2530265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88C32-169D-409A-9D60-EBF9448F772A}" type="datetimeFigureOut">
              <a:rPr lang="en-GB" smtClean="0"/>
              <a:t>24/04/2017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2C44C-CA22-4D0A-9072-E0D8D4C74433}" type="slidenum">
              <a:rPr lang="en-GB" smtClean="0"/>
              <a:t>‹#›</a:t>
            </a:fld>
            <a:endParaRPr lang="en-GB"/>
          </a:p>
        </p:txBody>
      </p:sp>
    </p:spTree>
    <p:extLst>
      <p:ext uri="{BB962C8B-B14F-4D97-AF65-F5344CB8AC3E}">
        <p14:creationId xmlns:p14="http://schemas.microsoft.com/office/powerpoint/2010/main" val="2512802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5" Type="http://schemas.openxmlformats.org/officeDocument/2006/relationships/image" Target="../media/image11.gif"/><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peter.murphy@ntu.ac.uk" TargetMode="External"/><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hyperlink" Target="mailto:Russ.Glennon@ntu.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1" y="555171"/>
            <a:ext cx="12192000" cy="5867399"/>
          </a:xfrm>
        </p:spPr>
        <p:txBody>
          <a:bodyPr>
            <a:normAutofit fontScale="90000"/>
          </a:bodyPr>
          <a:lstStyle/>
          <a:p>
            <a:pPr lvl="0" algn="ctr">
              <a:lnSpc>
                <a:spcPct val="100000"/>
              </a:lnSpc>
              <a:spcBef>
                <a:spcPts val="0"/>
              </a:spcBef>
            </a:pPr>
            <a:r>
              <a:rPr lang="en-GB" sz="2900" b="1" dirty="0">
                <a:solidFill>
                  <a:srgbClr val="642EFE"/>
                </a:solidFill>
                <a:latin typeface="Calibri"/>
              </a:rPr>
              <a:t/>
            </a:r>
            <a:br>
              <a:rPr lang="en-GB" sz="2900" b="1" dirty="0">
                <a:solidFill>
                  <a:srgbClr val="642EFE"/>
                </a:solidFill>
                <a:latin typeface="Calibri"/>
              </a:rPr>
            </a:br>
            <a:r>
              <a:rPr lang="en-GB" sz="2200" b="1" dirty="0">
                <a:solidFill>
                  <a:srgbClr val="0000CC"/>
                </a:solidFill>
                <a:latin typeface="Calibri"/>
                <a:ea typeface="+mn-ea"/>
                <a:cs typeface="+mn-cs"/>
              </a:rPr>
              <a:t>International Research Society of Public Management </a:t>
            </a:r>
            <a:br>
              <a:rPr lang="en-GB" sz="2200" b="1" dirty="0">
                <a:solidFill>
                  <a:srgbClr val="0000CC"/>
                </a:solidFill>
                <a:latin typeface="Calibri"/>
                <a:ea typeface="+mn-ea"/>
                <a:cs typeface="+mn-cs"/>
              </a:rPr>
            </a:br>
            <a:r>
              <a:rPr lang="en-GB" sz="2200" b="1" dirty="0">
                <a:solidFill>
                  <a:srgbClr val="0000CC"/>
                </a:solidFill>
                <a:latin typeface="Calibri"/>
                <a:ea typeface="+mn-ea"/>
                <a:cs typeface="+mn-cs"/>
              </a:rPr>
              <a:t>The Culture and Context of Public Management</a:t>
            </a:r>
            <a:r>
              <a:rPr lang="en-GB" sz="2800" b="1" dirty="0">
                <a:solidFill>
                  <a:srgbClr val="0000FF"/>
                </a:solidFill>
                <a:latin typeface="Calibri"/>
                <a:ea typeface="+mn-ea"/>
                <a:cs typeface="+mn-cs"/>
              </a:rPr>
              <a:t/>
            </a:r>
            <a:br>
              <a:rPr lang="en-GB" sz="2800" b="1" dirty="0">
                <a:solidFill>
                  <a:srgbClr val="0000FF"/>
                </a:solidFill>
                <a:latin typeface="Calibri"/>
                <a:ea typeface="+mn-ea"/>
                <a:cs typeface="+mn-cs"/>
              </a:rPr>
            </a:br>
            <a:r>
              <a:rPr lang="en-GB" sz="1800" b="1" dirty="0">
                <a:solidFill>
                  <a:prstClr val="black"/>
                </a:solidFill>
                <a:latin typeface="Calibri"/>
                <a:ea typeface="+mn-ea"/>
                <a:cs typeface="+mn-cs"/>
              </a:rPr>
              <a:t/>
            </a:r>
            <a:br>
              <a:rPr lang="en-GB" sz="1800" b="1" dirty="0">
                <a:solidFill>
                  <a:prstClr val="black"/>
                </a:solidFill>
                <a:latin typeface="Calibri"/>
                <a:ea typeface="+mn-ea"/>
                <a:cs typeface="+mn-cs"/>
              </a:rPr>
            </a:br>
            <a:r>
              <a:rPr lang="en-GB" sz="2200" b="1" dirty="0">
                <a:solidFill>
                  <a:prstClr val="black"/>
                </a:solidFill>
                <a:latin typeface="Calibri"/>
                <a:ea typeface="+mn-ea"/>
                <a:cs typeface="+mn-cs"/>
              </a:rPr>
              <a:t>Panel </a:t>
            </a:r>
            <a:r>
              <a:rPr lang="en-US" sz="2200" b="1" dirty="0">
                <a:solidFill>
                  <a:srgbClr val="444444"/>
                </a:solidFill>
                <a:latin typeface="Calibri" panose="020F0502020204030204" pitchFamily="34" charset="0"/>
                <a:ea typeface="+mn-ea"/>
                <a:cs typeface="Helvetica" panose="020B0604020202020204" pitchFamily="34" charset="0"/>
              </a:rPr>
              <a:t>G1</a:t>
            </a:r>
            <a:r>
              <a:rPr lang="en-US" sz="2200" b="1" dirty="0">
                <a:solidFill>
                  <a:srgbClr val="444444"/>
                </a:solidFill>
                <a:latin typeface="Calibri" panose="020F0502020204030204" pitchFamily="34" charset="0"/>
                <a:ea typeface="Calibri" panose="020F0502020204030204" pitchFamily="34" charset="0"/>
                <a:cs typeface="Helvetica" panose="020B0604020202020204" pitchFamily="34" charset="0"/>
              </a:rPr>
              <a:t>: </a:t>
            </a:r>
            <a:r>
              <a:rPr lang="en-GB" sz="2200" b="1" dirty="0">
                <a:latin typeface="Calibri" panose="020F0502020204030204" pitchFamily="34" charset="0"/>
                <a:ea typeface="Calibri" panose="020F0502020204030204" pitchFamily="34" charset="0"/>
                <a:cs typeface="Times New Roman" panose="02020603050405020304" pitchFamily="18" charset="0"/>
              </a:rPr>
              <a:t>Accounting and Accountability - Special Interest Group</a:t>
            </a:r>
            <a:r>
              <a:rPr lang="en-GB" sz="2200" dirty="0">
                <a:latin typeface="Calibri" panose="020F0502020204030204" pitchFamily="34" charset="0"/>
                <a:ea typeface="Calibri" panose="020F0502020204030204" pitchFamily="34" charset="0"/>
                <a:cs typeface="Times New Roman" panose="02020603050405020304" pitchFamily="18" charset="0"/>
              </a:rPr>
              <a:t/>
            </a:r>
            <a:br>
              <a:rPr lang="en-GB" sz="2200" dirty="0">
                <a:latin typeface="Calibri" panose="020F0502020204030204" pitchFamily="34" charset="0"/>
                <a:ea typeface="Calibri" panose="020F0502020204030204" pitchFamily="34" charset="0"/>
                <a:cs typeface="Times New Roman" panose="02020603050405020304" pitchFamily="18" charset="0"/>
              </a:rPr>
            </a:br>
            <a:r>
              <a:rPr lang="en-US" sz="2200" b="1" dirty="0">
                <a:latin typeface="Calibri" panose="020F0502020204030204" pitchFamily="34" charset="0"/>
                <a:ea typeface="Calibri" panose="020F0502020204030204" pitchFamily="34" charset="0"/>
                <a:cs typeface="Times New Roman" panose="02020603050405020304" pitchFamily="18" charset="0"/>
              </a:rPr>
              <a:t>Constructing society – History, culture, politics and accounting in the public services</a:t>
            </a:r>
            <a:r>
              <a:rPr lang="en-GB" sz="1600" dirty="0">
                <a:latin typeface="Calibri" panose="020F0502020204030204" pitchFamily="34" charset="0"/>
                <a:ea typeface="Calibri" panose="020F0502020204030204" pitchFamily="34" charset="0"/>
                <a:cs typeface="Times New Roman" panose="02020603050405020304" pitchFamily="18" charset="0"/>
              </a:rPr>
              <a:t/>
            </a:r>
            <a:br>
              <a:rPr lang="en-GB" sz="1600" dirty="0">
                <a:latin typeface="Calibri" panose="020F0502020204030204" pitchFamily="34" charset="0"/>
                <a:ea typeface="Calibri" panose="020F0502020204030204" pitchFamily="34" charset="0"/>
                <a:cs typeface="Times New Roman" panose="02020603050405020304" pitchFamily="18" charset="0"/>
              </a:rPr>
            </a:br>
            <a:r>
              <a:rPr lang="en-GB" sz="2900" b="1" dirty="0">
                <a:solidFill>
                  <a:srgbClr val="642EFE"/>
                </a:solidFill>
                <a:latin typeface="Calibri"/>
              </a:rPr>
              <a:t/>
            </a:r>
            <a:br>
              <a:rPr lang="en-GB" sz="2900" b="1" dirty="0">
                <a:solidFill>
                  <a:srgbClr val="642EFE"/>
                </a:solidFill>
                <a:latin typeface="Calibri"/>
              </a:rPr>
            </a:br>
            <a:r>
              <a:rPr lang="en-GB" sz="2900" b="1" dirty="0">
                <a:solidFill>
                  <a:srgbClr val="FF0000"/>
                </a:solidFill>
                <a:latin typeface="Calibri"/>
              </a:rPr>
              <a:t/>
            </a:r>
            <a:br>
              <a:rPr lang="en-GB" sz="2900" b="1" dirty="0">
                <a:solidFill>
                  <a:srgbClr val="FF0000"/>
                </a:solidFill>
                <a:latin typeface="Calibri"/>
              </a:rPr>
            </a:br>
            <a:r>
              <a:rPr lang="en-GB" sz="2900" b="1" dirty="0">
                <a:solidFill>
                  <a:srgbClr val="FF0000"/>
                </a:solidFill>
                <a:latin typeface="Calibri"/>
              </a:rPr>
              <a:t/>
            </a:r>
            <a:br>
              <a:rPr lang="en-GB" sz="2900" b="1" dirty="0">
                <a:solidFill>
                  <a:srgbClr val="FF0000"/>
                </a:solidFill>
                <a:latin typeface="Calibri"/>
              </a:rPr>
            </a:br>
            <a:r>
              <a:rPr lang="en-GB" sz="2900" b="1" dirty="0">
                <a:solidFill>
                  <a:srgbClr val="FF0000"/>
                </a:solidFill>
                <a:latin typeface="Calibri"/>
              </a:rPr>
              <a:t/>
            </a:r>
            <a:br>
              <a:rPr lang="en-GB" sz="2900" b="1" dirty="0">
                <a:solidFill>
                  <a:srgbClr val="FF0000"/>
                </a:solidFill>
                <a:latin typeface="Calibri"/>
              </a:rPr>
            </a:br>
            <a:r>
              <a:rPr lang="en-GB" sz="2900" b="1" dirty="0">
                <a:solidFill>
                  <a:srgbClr val="FF0000"/>
                </a:solidFill>
                <a:latin typeface="Calibri"/>
              </a:rPr>
              <a:t/>
            </a:r>
            <a:br>
              <a:rPr lang="en-GB" sz="2900" b="1" dirty="0">
                <a:solidFill>
                  <a:srgbClr val="FF0000"/>
                </a:solidFill>
                <a:latin typeface="Calibri"/>
              </a:rPr>
            </a:br>
            <a:r>
              <a:rPr lang="en-GB" sz="2900" b="1" dirty="0">
                <a:solidFill>
                  <a:srgbClr val="FF0000"/>
                </a:solidFill>
                <a:latin typeface="Calibri"/>
              </a:rPr>
              <a:t/>
            </a:r>
            <a:br>
              <a:rPr lang="en-GB" sz="2900" b="1" dirty="0">
                <a:solidFill>
                  <a:srgbClr val="FF0000"/>
                </a:solidFill>
                <a:latin typeface="Calibri"/>
              </a:rPr>
            </a:br>
            <a:r>
              <a:rPr lang="en-GB" sz="2900" b="1" dirty="0">
                <a:solidFill>
                  <a:srgbClr val="FF0000"/>
                </a:solidFill>
                <a:latin typeface="Calibri"/>
              </a:rPr>
              <a:t/>
            </a:r>
            <a:br>
              <a:rPr lang="en-GB" sz="2900" b="1" dirty="0">
                <a:solidFill>
                  <a:srgbClr val="FF0000"/>
                </a:solidFill>
                <a:latin typeface="Calibri"/>
              </a:rPr>
            </a:br>
            <a:r>
              <a:rPr lang="en-GB" sz="2900" b="1" dirty="0">
                <a:solidFill>
                  <a:srgbClr val="FF0000"/>
                </a:solidFill>
                <a:latin typeface="Calibri"/>
              </a:rPr>
              <a:t> Still waiting….</a:t>
            </a:r>
            <a:br>
              <a:rPr lang="en-GB" sz="2900" b="1" dirty="0">
                <a:solidFill>
                  <a:srgbClr val="FF0000"/>
                </a:solidFill>
                <a:latin typeface="Calibri"/>
              </a:rPr>
            </a:br>
            <a:r>
              <a:rPr lang="en-GB" sz="2900" b="1" dirty="0">
                <a:solidFill>
                  <a:srgbClr val="FF0000"/>
                </a:solidFill>
                <a:latin typeface="Calibri"/>
              </a:rPr>
              <a:t>Updating the governments Single Departmental Plans in England.</a:t>
            </a:r>
            <a:r>
              <a:rPr lang="en-GB" sz="2900" b="1" dirty="0">
                <a:solidFill>
                  <a:srgbClr val="642EFE"/>
                </a:solidFill>
                <a:latin typeface="Calibri"/>
              </a:rPr>
              <a:t/>
            </a:r>
            <a:br>
              <a:rPr lang="en-GB" sz="2900" b="1" dirty="0">
                <a:solidFill>
                  <a:srgbClr val="642EFE"/>
                </a:solidFill>
                <a:latin typeface="Calibri"/>
              </a:rPr>
            </a:br>
            <a:r>
              <a:rPr lang="en-GB" sz="2000" dirty="0">
                <a:solidFill>
                  <a:prstClr val="black"/>
                </a:solidFill>
                <a:latin typeface="Calibri"/>
                <a:ea typeface="+mn-ea"/>
                <a:cs typeface="+mn-cs"/>
              </a:rPr>
              <a:t>Pete Murphy and Russ Glennon</a:t>
            </a:r>
            <a:r>
              <a:rPr lang="en-GB" sz="1800" dirty="0">
                <a:solidFill>
                  <a:prstClr val="black"/>
                </a:solidFill>
                <a:latin typeface="Calibri"/>
                <a:ea typeface="+mn-ea"/>
                <a:cs typeface="+mn-cs"/>
              </a:rPr>
              <a:t/>
            </a:r>
            <a:br>
              <a:rPr lang="en-GB" sz="1800" dirty="0">
                <a:solidFill>
                  <a:prstClr val="black"/>
                </a:solidFill>
                <a:latin typeface="Calibri"/>
                <a:ea typeface="+mn-ea"/>
                <a:cs typeface="+mn-cs"/>
              </a:rPr>
            </a:br>
            <a:r>
              <a:rPr lang="en-GB" sz="1800" dirty="0">
                <a:solidFill>
                  <a:prstClr val="black"/>
                </a:solidFill>
                <a:latin typeface="Calibri"/>
                <a:ea typeface="+mn-ea"/>
                <a:cs typeface="+mn-cs"/>
              </a:rPr>
              <a:t/>
            </a:r>
            <a:br>
              <a:rPr lang="en-GB" sz="1800" dirty="0">
                <a:solidFill>
                  <a:prstClr val="black"/>
                </a:solidFill>
                <a:latin typeface="Calibri"/>
                <a:ea typeface="+mn-ea"/>
                <a:cs typeface="+mn-cs"/>
              </a:rPr>
            </a:br>
            <a:r>
              <a:rPr lang="en-GB" sz="2900" b="1" dirty="0">
                <a:solidFill>
                  <a:srgbClr val="642EFE"/>
                </a:solidFill>
                <a:latin typeface="Calibri"/>
              </a:rPr>
              <a:t/>
            </a:r>
            <a:br>
              <a:rPr lang="en-GB" sz="2900" b="1" dirty="0">
                <a:solidFill>
                  <a:srgbClr val="642EFE"/>
                </a:solidFill>
                <a:latin typeface="Calibri"/>
              </a:rPr>
            </a:br>
            <a:endParaRPr lang="en-GB" sz="3600" dirty="0"/>
          </a:p>
        </p:txBody>
      </p:sp>
      <p:pic>
        <p:nvPicPr>
          <p:cNvPr id="4" name="Picture 3"/>
          <p:cNvPicPr>
            <a:picLocks noChangeAspect="1"/>
          </p:cNvPicPr>
          <p:nvPr/>
        </p:nvPicPr>
        <p:blipFill>
          <a:blip r:embed="rId2"/>
          <a:stretch>
            <a:fillRect/>
          </a:stretch>
        </p:blipFill>
        <p:spPr>
          <a:xfrm>
            <a:off x="4177608" y="2307937"/>
            <a:ext cx="3604952" cy="2361865"/>
          </a:xfrm>
          <a:prstGeom prst="rect">
            <a:avLst/>
          </a:prstGeom>
        </p:spPr>
      </p:pic>
    </p:spTree>
    <p:extLst>
      <p:ext uri="{BB962C8B-B14F-4D97-AF65-F5344CB8AC3E}">
        <p14:creationId xmlns:p14="http://schemas.microsoft.com/office/powerpoint/2010/main" val="1997855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5264"/>
          </a:xfrm>
        </p:spPr>
        <p:txBody>
          <a:bodyPr>
            <a:normAutofit/>
          </a:bodyPr>
          <a:lstStyle/>
          <a:p>
            <a:pPr algn="ctr"/>
            <a:r>
              <a:rPr lang="en-GB" sz="3600" b="1" dirty="0">
                <a:solidFill>
                  <a:srgbClr val="0000CC"/>
                </a:solidFill>
              </a:rPr>
              <a:t>…or the process</a:t>
            </a:r>
          </a:p>
        </p:txBody>
      </p:sp>
      <p:pic>
        <p:nvPicPr>
          <p:cNvPr id="4" name="Content Placeholder 3"/>
          <p:cNvPicPr>
            <a:picLocks noGrp="1" noChangeAspect="1"/>
          </p:cNvPicPr>
          <p:nvPr>
            <p:ph idx="1"/>
          </p:nvPr>
        </p:nvPicPr>
        <p:blipFill>
          <a:blip r:embed="rId2"/>
          <a:stretch>
            <a:fillRect/>
          </a:stretch>
        </p:blipFill>
        <p:spPr>
          <a:xfrm>
            <a:off x="936651" y="1260390"/>
            <a:ext cx="9254726" cy="4916573"/>
          </a:xfrm>
          <a:prstGeom prst="rect">
            <a:avLst/>
          </a:prstGeom>
        </p:spPr>
      </p:pic>
    </p:spTree>
    <p:extLst>
      <p:ext uri="{BB962C8B-B14F-4D97-AF65-F5344CB8AC3E}">
        <p14:creationId xmlns:p14="http://schemas.microsoft.com/office/powerpoint/2010/main" val="1801949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b="1" dirty="0">
                <a:solidFill>
                  <a:srgbClr val="0000CC"/>
                </a:solidFill>
                <a:latin typeface="+mn-lt"/>
              </a:rPr>
              <a:t>The Historical comparative analysis. </a:t>
            </a:r>
            <a:br>
              <a:rPr lang="en-GB" sz="3200" b="1" dirty="0">
                <a:solidFill>
                  <a:srgbClr val="0000CC"/>
                </a:solidFill>
                <a:latin typeface="+mn-lt"/>
              </a:rPr>
            </a:br>
            <a:r>
              <a:rPr lang="en-GB" sz="3200" b="1" dirty="0">
                <a:solidFill>
                  <a:srgbClr val="0000CC"/>
                </a:solidFill>
                <a:latin typeface="+mn-lt"/>
              </a:rPr>
              <a:t>The NAO’s ‘generous’ analysis of previous regimes</a:t>
            </a:r>
          </a:p>
        </p:txBody>
      </p:sp>
      <p:sp>
        <p:nvSpPr>
          <p:cNvPr id="3" name="Content Placeholder 2"/>
          <p:cNvSpPr>
            <a:spLocks noGrp="1"/>
          </p:cNvSpPr>
          <p:nvPr>
            <p:ph sz="half" idx="1"/>
          </p:nvPr>
        </p:nvSpPr>
        <p:spPr>
          <a:xfrm>
            <a:off x="838200" y="1949985"/>
            <a:ext cx="4108373" cy="4226977"/>
          </a:xfrm>
        </p:spPr>
        <p:txBody>
          <a:bodyPr>
            <a:normAutofit/>
          </a:bodyPr>
          <a:lstStyle/>
          <a:p>
            <a:r>
              <a:rPr lang="en-GB" sz="2400" b="1" dirty="0">
                <a:solidFill>
                  <a:srgbClr val="0000CC"/>
                </a:solidFill>
              </a:rPr>
              <a:t>1991-1998 Citizens Charter</a:t>
            </a:r>
          </a:p>
          <a:p>
            <a:endParaRPr lang="en-GB" sz="2400" b="1" dirty="0">
              <a:solidFill>
                <a:srgbClr val="0000CC"/>
              </a:solidFill>
            </a:endParaRPr>
          </a:p>
          <a:p>
            <a:r>
              <a:rPr lang="en-GB" sz="2400" b="1" dirty="0">
                <a:solidFill>
                  <a:srgbClr val="0000CC"/>
                </a:solidFill>
              </a:rPr>
              <a:t>1998-2010 Public Service Agreements</a:t>
            </a:r>
          </a:p>
          <a:p>
            <a:endParaRPr lang="en-GB" sz="2400" b="1" dirty="0">
              <a:solidFill>
                <a:srgbClr val="0000CC"/>
              </a:solidFill>
            </a:endParaRPr>
          </a:p>
          <a:p>
            <a:r>
              <a:rPr lang="en-GB" sz="2400" b="1" dirty="0">
                <a:solidFill>
                  <a:srgbClr val="0000CC"/>
                </a:solidFill>
              </a:rPr>
              <a:t>2010-2015 Departmental Business Plans</a:t>
            </a:r>
          </a:p>
          <a:p>
            <a:endParaRPr lang="en-GB" sz="2400" b="1" dirty="0">
              <a:solidFill>
                <a:srgbClr val="0000CC"/>
              </a:solidFill>
            </a:endParaRPr>
          </a:p>
          <a:p>
            <a:r>
              <a:rPr lang="en-GB" sz="2400" b="1" dirty="0">
                <a:solidFill>
                  <a:srgbClr val="0000CC"/>
                </a:solidFill>
              </a:rPr>
              <a:t>2016- Single Departmental Plans</a:t>
            </a:r>
          </a:p>
        </p:txBody>
      </p:sp>
      <p:sp>
        <p:nvSpPr>
          <p:cNvPr id="4" name="Content Placeholder 3"/>
          <p:cNvSpPr>
            <a:spLocks noGrp="1"/>
          </p:cNvSpPr>
          <p:nvPr>
            <p:ph sz="half" idx="2"/>
          </p:nvPr>
        </p:nvSpPr>
        <p:spPr>
          <a:xfrm>
            <a:off x="5078776" y="1825625"/>
            <a:ext cx="6455884" cy="4351338"/>
          </a:xfrm>
        </p:spPr>
        <p:txBody>
          <a:bodyPr>
            <a:noAutofit/>
          </a:bodyPr>
          <a:lstStyle/>
          <a:p>
            <a:r>
              <a:rPr lang="en-GB" sz="2400" dirty="0"/>
              <a:t>Introduction of </a:t>
            </a:r>
            <a:r>
              <a:rPr lang="en-GB" sz="2400" b="1" dirty="0">
                <a:solidFill>
                  <a:srgbClr val="FF0000"/>
                </a:solidFill>
              </a:rPr>
              <a:t>quantifiable service standards </a:t>
            </a:r>
            <a:r>
              <a:rPr lang="en-GB" sz="2400" dirty="0"/>
              <a:t>for specific services e.g. publication of school results</a:t>
            </a:r>
          </a:p>
          <a:p>
            <a:r>
              <a:rPr lang="en-GB" sz="2400" dirty="0"/>
              <a:t>Initially 600 </a:t>
            </a:r>
            <a:r>
              <a:rPr lang="en-GB" sz="2400" b="1" dirty="0">
                <a:solidFill>
                  <a:srgbClr val="FF0000"/>
                </a:solidFill>
              </a:rPr>
              <a:t>targets</a:t>
            </a:r>
            <a:r>
              <a:rPr lang="en-GB" sz="2400" dirty="0"/>
              <a:t> reduced to 30 cross government objectives and 152 specific indicators</a:t>
            </a:r>
          </a:p>
          <a:p>
            <a:r>
              <a:rPr lang="en-GB" sz="2400" b="1" dirty="0">
                <a:solidFill>
                  <a:srgbClr val="FF0000"/>
                </a:solidFill>
              </a:rPr>
              <a:t>Individual reports for each department </a:t>
            </a:r>
            <a:r>
              <a:rPr lang="en-GB" sz="2400" dirty="0"/>
              <a:t>– separate sections on actions, finances and input and impact indicators</a:t>
            </a:r>
          </a:p>
          <a:p>
            <a:r>
              <a:rPr lang="en-GB" sz="2400" b="1" dirty="0">
                <a:solidFill>
                  <a:srgbClr val="FF0000"/>
                </a:solidFill>
              </a:rPr>
              <a:t>2 forms </a:t>
            </a:r>
            <a:r>
              <a:rPr lang="en-GB" sz="2400" dirty="0"/>
              <a:t>– high level published version covering objectives/key indicators – with more detailed internal plan</a:t>
            </a:r>
          </a:p>
        </p:txBody>
      </p:sp>
    </p:spTree>
    <p:extLst>
      <p:ext uri="{BB962C8B-B14F-4D97-AF65-F5344CB8AC3E}">
        <p14:creationId xmlns:p14="http://schemas.microsoft.com/office/powerpoint/2010/main" val="1541118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b="1" dirty="0">
                <a:solidFill>
                  <a:srgbClr val="0000CC"/>
                </a:solidFill>
                <a:latin typeface="+mn-lt"/>
              </a:rPr>
              <a:t>The NAOs international comparisons </a:t>
            </a:r>
            <a:br>
              <a:rPr lang="en-GB" sz="3200" b="1" dirty="0">
                <a:solidFill>
                  <a:srgbClr val="0000CC"/>
                </a:solidFill>
                <a:latin typeface="+mn-lt"/>
              </a:rPr>
            </a:br>
            <a:r>
              <a:rPr lang="en-GB" sz="3200" b="1" dirty="0">
                <a:solidFill>
                  <a:srgbClr val="0000CC"/>
                </a:solidFill>
                <a:latin typeface="+mn-lt"/>
              </a:rPr>
              <a:t>of notable practice</a:t>
            </a:r>
          </a:p>
        </p:txBody>
      </p:sp>
      <p:sp>
        <p:nvSpPr>
          <p:cNvPr id="3" name="Content Placeholder 2"/>
          <p:cNvSpPr>
            <a:spLocks noGrp="1"/>
          </p:cNvSpPr>
          <p:nvPr>
            <p:ph sz="half" idx="1"/>
          </p:nvPr>
        </p:nvSpPr>
        <p:spPr/>
        <p:txBody>
          <a:bodyPr>
            <a:normAutofit/>
          </a:bodyPr>
          <a:lstStyle/>
          <a:p>
            <a:r>
              <a:rPr lang="en-GB" sz="2400" dirty="0">
                <a:solidFill>
                  <a:srgbClr val="0000CC"/>
                </a:solidFill>
              </a:rPr>
              <a:t>USA</a:t>
            </a:r>
            <a:r>
              <a:rPr lang="en-GB" sz="2400" dirty="0"/>
              <a:t> </a:t>
            </a:r>
            <a:r>
              <a:rPr lang="en-GB" sz="2400" dirty="0">
                <a:solidFill>
                  <a:srgbClr val="0000CC"/>
                </a:solidFill>
              </a:rPr>
              <a:t>Federal Government </a:t>
            </a:r>
            <a:r>
              <a:rPr lang="en-GB" sz="2400" dirty="0"/>
              <a:t>performance.gov</a:t>
            </a:r>
          </a:p>
          <a:p>
            <a:pPr marL="0" indent="0">
              <a:buNone/>
            </a:pPr>
            <a:endParaRPr lang="en-GB" sz="2400" dirty="0"/>
          </a:p>
          <a:p>
            <a:r>
              <a:rPr lang="en-GB" sz="2400" dirty="0">
                <a:solidFill>
                  <a:srgbClr val="0000CC"/>
                </a:solidFill>
              </a:rPr>
              <a:t>USA state level </a:t>
            </a:r>
            <a:r>
              <a:rPr lang="en-GB" sz="2400" dirty="0"/>
              <a:t>- Virginia performs </a:t>
            </a:r>
          </a:p>
          <a:p>
            <a:endParaRPr lang="en-GB" sz="2400" dirty="0"/>
          </a:p>
          <a:p>
            <a:pPr>
              <a:lnSpc>
                <a:spcPct val="150000"/>
              </a:lnSpc>
            </a:pPr>
            <a:r>
              <a:rPr lang="en-GB" sz="2400" dirty="0">
                <a:solidFill>
                  <a:srgbClr val="0000CC"/>
                </a:solidFill>
              </a:rPr>
              <a:t>Scotland</a:t>
            </a:r>
            <a:r>
              <a:rPr lang="en-GB" sz="2400" dirty="0"/>
              <a:t> performs – national priorities</a:t>
            </a:r>
          </a:p>
          <a:p>
            <a:endParaRPr lang="en-GB" sz="1000" dirty="0"/>
          </a:p>
          <a:p>
            <a:r>
              <a:rPr lang="en-GB" sz="2400" dirty="0">
                <a:solidFill>
                  <a:srgbClr val="0000CC"/>
                </a:solidFill>
              </a:rPr>
              <a:t>Canada</a:t>
            </a:r>
            <a:r>
              <a:rPr lang="en-GB" sz="2400" dirty="0"/>
              <a:t> – working towards performance based budgeting since the 1970s</a:t>
            </a:r>
          </a:p>
        </p:txBody>
      </p:sp>
      <p:sp>
        <p:nvSpPr>
          <p:cNvPr id="4" name="Content Placeholder 3"/>
          <p:cNvSpPr>
            <a:spLocks noGrp="1"/>
          </p:cNvSpPr>
          <p:nvPr>
            <p:ph sz="half" idx="2"/>
          </p:nvPr>
        </p:nvSpPr>
        <p:spPr/>
        <p:txBody>
          <a:bodyPr>
            <a:normAutofit/>
          </a:bodyPr>
          <a:lstStyle/>
          <a:p>
            <a:pPr lvl="0"/>
            <a:r>
              <a:rPr lang="en-GB" sz="2600" dirty="0">
                <a:solidFill>
                  <a:prstClr val="black"/>
                </a:solidFill>
              </a:rPr>
              <a:t>Cross Agency Priority Goals and Agency Priority Goals with measurable targets</a:t>
            </a:r>
          </a:p>
          <a:p>
            <a:pPr lvl="0"/>
            <a:r>
              <a:rPr lang="en-GB" sz="2400" dirty="0"/>
              <a:t>Long term and outcome focussed – publicly accessible and interactive – the model for Scotland</a:t>
            </a:r>
          </a:p>
          <a:p>
            <a:pPr lvl="0"/>
            <a:r>
              <a:rPr lang="en-GB" sz="2400" dirty="0">
                <a:solidFill>
                  <a:prstClr val="black"/>
                </a:solidFill>
              </a:rPr>
              <a:t>Publically accessible, interactive and on-line</a:t>
            </a:r>
          </a:p>
          <a:p>
            <a:r>
              <a:rPr lang="en-GB" sz="2400" dirty="0"/>
              <a:t>Major functional improvements in 2005 </a:t>
            </a:r>
          </a:p>
          <a:p>
            <a:pPr lvl="0"/>
            <a:endParaRPr lang="en-GB" sz="2600" dirty="0">
              <a:solidFill>
                <a:prstClr val="black"/>
              </a:solidFill>
            </a:endParaRPr>
          </a:p>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9243" y="84995"/>
            <a:ext cx="1410159" cy="98242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868" y="5893259"/>
            <a:ext cx="1267768" cy="83728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598" y="127173"/>
            <a:ext cx="1633078" cy="94412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598" y="5856709"/>
            <a:ext cx="1008905" cy="813514"/>
          </a:xfrm>
          <a:prstGeom prst="rect">
            <a:avLst/>
          </a:prstGeom>
        </p:spPr>
      </p:pic>
    </p:spTree>
    <p:extLst>
      <p:ext uri="{BB962C8B-B14F-4D97-AF65-F5344CB8AC3E}">
        <p14:creationId xmlns:p14="http://schemas.microsoft.com/office/powerpoint/2010/main" val="1558010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GB" sz="3200" b="1" dirty="0">
                <a:solidFill>
                  <a:srgbClr val="0000CC"/>
                </a:solidFill>
                <a:latin typeface="+mn-lt"/>
              </a:rPr>
              <a:t>The NAO’s conclusions</a:t>
            </a:r>
          </a:p>
        </p:txBody>
      </p:sp>
      <p:sp>
        <p:nvSpPr>
          <p:cNvPr id="6" name="Content Placeholder 5"/>
          <p:cNvSpPr>
            <a:spLocks noGrp="1"/>
          </p:cNvSpPr>
          <p:nvPr>
            <p:ph idx="1"/>
          </p:nvPr>
        </p:nvSpPr>
        <p:spPr>
          <a:xfrm>
            <a:off x="838200" y="1507524"/>
            <a:ext cx="10515600" cy="4669439"/>
          </a:xfrm>
        </p:spPr>
        <p:txBody>
          <a:bodyPr>
            <a:normAutofit fontScale="92500" lnSpcReduction="20000"/>
          </a:bodyPr>
          <a:lstStyle/>
          <a:p>
            <a:r>
              <a:rPr lang="en-GB" dirty="0"/>
              <a:t>The published SDPs </a:t>
            </a:r>
            <a:r>
              <a:rPr lang="en-GB" dirty="0">
                <a:solidFill>
                  <a:srgbClr val="FF0000"/>
                </a:solidFill>
              </a:rPr>
              <a:t>“</a:t>
            </a:r>
            <a:r>
              <a:rPr lang="en-GB" b="1" dirty="0">
                <a:solidFill>
                  <a:srgbClr val="FF0000"/>
                </a:solidFill>
              </a:rPr>
              <a:t>do not do everything the government said they would do”</a:t>
            </a:r>
            <a:r>
              <a:rPr lang="en-GB" dirty="0"/>
              <a:t>.</a:t>
            </a:r>
          </a:p>
          <a:p>
            <a:endParaRPr lang="en-GB" sz="1200" dirty="0"/>
          </a:p>
          <a:p>
            <a:r>
              <a:rPr lang="en-GB" dirty="0"/>
              <a:t>In the National Audit Office’s view there are </a:t>
            </a:r>
            <a:r>
              <a:rPr lang="en-GB" dirty="0">
                <a:solidFill>
                  <a:srgbClr val="FF0000"/>
                </a:solidFill>
              </a:rPr>
              <a:t>“</a:t>
            </a:r>
            <a:r>
              <a:rPr lang="en-GB" b="1" dirty="0">
                <a:solidFill>
                  <a:srgbClr val="FF0000"/>
                </a:solidFill>
              </a:rPr>
              <a:t>significant weaknesses in the framework for planning and managing public sector activity” </a:t>
            </a:r>
            <a:r>
              <a:rPr lang="en-GB" dirty="0"/>
              <a:t>in the UK. </a:t>
            </a:r>
          </a:p>
          <a:p>
            <a:endParaRPr lang="en-GB" sz="1200" dirty="0"/>
          </a:p>
          <a:p>
            <a:r>
              <a:rPr lang="en-GB" dirty="0"/>
              <a:t>A set of processes and guidance has been established within government, but in our view it “</a:t>
            </a:r>
            <a:r>
              <a:rPr lang="en-GB" b="1" dirty="0">
                <a:solidFill>
                  <a:srgbClr val="FF0000"/>
                </a:solidFill>
              </a:rPr>
              <a:t>does not represent a coherent, integrated system”</a:t>
            </a:r>
            <a:r>
              <a:rPr lang="en-GB" dirty="0"/>
              <a:t>. </a:t>
            </a:r>
          </a:p>
          <a:p>
            <a:endParaRPr lang="en-GB" sz="1200" dirty="0"/>
          </a:p>
          <a:p>
            <a:r>
              <a:rPr lang="en-GB" dirty="0"/>
              <a:t>This means that </a:t>
            </a:r>
            <a:r>
              <a:rPr lang="en-GB" b="1" dirty="0">
                <a:solidFill>
                  <a:srgbClr val="FF0000"/>
                </a:solidFill>
              </a:rPr>
              <a:t>“the way government plans and manages its business is driven by processes”</a:t>
            </a:r>
            <a:r>
              <a:rPr lang="en-GB" dirty="0"/>
              <a:t>, for example the process by which HM Treasury negotiates with and allocates funding to departments, </a:t>
            </a:r>
            <a:r>
              <a:rPr lang="en-GB" dirty="0">
                <a:solidFill>
                  <a:srgbClr val="FF0000"/>
                </a:solidFill>
              </a:rPr>
              <a:t>“</a:t>
            </a:r>
            <a:r>
              <a:rPr lang="en-GB" b="1" dirty="0">
                <a:solidFill>
                  <a:srgbClr val="FF0000"/>
                </a:solidFill>
              </a:rPr>
              <a:t>rather than an overarching strategic plan” </a:t>
            </a:r>
            <a:r>
              <a:rPr lang="en-GB" dirty="0"/>
              <a:t>for achieving government’s objectives and achieving an appropriate balance between short-term political drivers and long-term value for money</a:t>
            </a:r>
            <a:r>
              <a:rPr lang="en-GB" b="1" dirty="0"/>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90750" cy="933450"/>
          </a:xfrm>
          <a:prstGeom prst="rect">
            <a:avLst/>
          </a:prstGeom>
        </p:spPr>
      </p:pic>
      <p:pic>
        <p:nvPicPr>
          <p:cNvPr id="3" name="Picture 2"/>
          <p:cNvPicPr>
            <a:picLocks noChangeAspect="1"/>
          </p:cNvPicPr>
          <p:nvPr/>
        </p:nvPicPr>
        <p:blipFill>
          <a:blip r:embed="rId3"/>
          <a:stretch>
            <a:fillRect/>
          </a:stretch>
        </p:blipFill>
        <p:spPr>
          <a:xfrm>
            <a:off x="10003346" y="681"/>
            <a:ext cx="2188654" cy="932769"/>
          </a:xfrm>
          <a:prstGeom prst="rect">
            <a:avLst/>
          </a:prstGeom>
        </p:spPr>
      </p:pic>
    </p:spTree>
    <p:extLst>
      <p:ext uri="{BB962C8B-B14F-4D97-AF65-F5344CB8AC3E}">
        <p14:creationId xmlns:p14="http://schemas.microsoft.com/office/powerpoint/2010/main" val="842149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a:solidFill>
                  <a:srgbClr val="0000CC"/>
                </a:solidFill>
                <a:latin typeface="+mn-lt"/>
              </a:rPr>
              <a:t>Recommendations</a:t>
            </a:r>
          </a:p>
        </p:txBody>
      </p:sp>
      <p:sp>
        <p:nvSpPr>
          <p:cNvPr id="3" name="Content Placeholder 2"/>
          <p:cNvSpPr>
            <a:spLocks noGrp="1"/>
          </p:cNvSpPr>
          <p:nvPr>
            <p:ph idx="1"/>
          </p:nvPr>
        </p:nvSpPr>
        <p:spPr/>
        <p:txBody>
          <a:bodyPr>
            <a:normAutofit lnSpcReduction="10000"/>
          </a:bodyPr>
          <a:lstStyle/>
          <a:p>
            <a:pPr marL="0" indent="0">
              <a:buNone/>
            </a:pPr>
            <a:r>
              <a:rPr lang="en-GB" b="1" dirty="0">
                <a:solidFill>
                  <a:srgbClr val="FF0000"/>
                </a:solidFill>
              </a:rPr>
              <a:t>For Transparent Public Reporting</a:t>
            </a:r>
          </a:p>
          <a:p>
            <a:r>
              <a:rPr lang="en-GB" dirty="0"/>
              <a:t>Improved metrics; planned review dates; information in clear formats; departmental ownership and improved ease of use by stakeholders</a:t>
            </a:r>
          </a:p>
          <a:p>
            <a:pPr marL="0" indent="0">
              <a:buNone/>
            </a:pPr>
            <a:endParaRPr lang="en-GB" dirty="0"/>
          </a:p>
          <a:p>
            <a:pPr marL="0" indent="0">
              <a:buNone/>
            </a:pPr>
            <a:r>
              <a:rPr lang="en-GB" b="1" dirty="0">
                <a:solidFill>
                  <a:srgbClr val="FF0000"/>
                </a:solidFill>
              </a:rPr>
              <a:t>On Business Planning and Management</a:t>
            </a:r>
          </a:p>
          <a:p>
            <a:r>
              <a:rPr lang="en-GB" dirty="0"/>
              <a:t>Over-ambitious about integrating; not bought into; centre should lead by example; avoid duplicate/numerous/ad hoc performance information requests; create golden thread and share good practice</a:t>
            </a:r>
          </a:p>
          <a:p>
            <a:r>
              <a:rPr lang="en-GB" dirty="0"/>
              <a:t>Highlighted the NAO business planning and management cycle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90750" cy="933450"/>
          </a:xfrm>
          <a:prstGeom prst="rect">
            <a:avLst/>
          </a:prstGeom>
        </p:spPr>
      </p:pic>
      <p:pic>
        <p:nvPicPr>
          <p:cNvPr id="5" name="Picture 4"/>
          <p:cNvPicPr>
            <a:picLocks noChangeAspect="1"/>
          </p:cNvPicPr>
          <p:nvPr/>
        </p:nvPicPr>
        <p:blipFill>
          <a:blip r:embed="rId3"/>
          <a:stretch>
            <a:fillRect/>
          </a:stretch>
        </p:blipFill>
        <p:spPr>
          <a:xfrm>
            <a:off x="9903187" y="681"/>
            <a:ext cx="2188654" cy="932769"/>
          </a:xfrm>
          <a:prstGeom prst="rect">
            <a:avLst/>
          </a:prstGeom>
        </p:spPr>
      </p:pic>
    </p:spTree>
    <p:extLst>
      <p:ext uri="{BB962C8B-B14F-4D97-AF65-F5344CB8AC3E}">
        <p14:creationId xmlns:p14="http://schemas.microsoft.com/office/powerpoint/2010/main" val="2751919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b="1" dirty="0">
                <a:solidFill>
                  <a:srgbClr val="0000CC"/>
                </a:solidFill>
                <a:latin typeface="+mn-lt"/>
              </a:rPr>
              <a:t>The Public Accounts Committee</a:t>
            </a:r>
          </a:p>
        </p:txBody>
      </p:sp>
      <p:sp>
        <p:nvSpPr>
          <p:cNvPr id="3" name="Content Placeholder 2"/>
          <p:cNvSpPr>
            <a:spLocks noGrp="1"/>
          </p:cNvSpPr>
          <p:nvPr>
            <p:ph idx="1"/>
          </p:nvPr>
        </p:nvSpPr>
        <p:spPr/>
        <p:txBody>
          <a:bodyPr>
            <a:normAutofit fontScale="92500" lnSpcReduction="10000"/>
          </a:bodyPr>
          <a:lstStyle/>
          <a:p>
            <a:r>
              <a:rPr lang="en-GB" dirty="0"/>
              <a:t>NAO reports must be placed before the appropriate </a:t>
            </a:r>
            <a:r>
              <a:rPr lang="en-GB" b="1" dirty="0">
                <a:solidFill>
                  <a:srgbClr val="FF0000"/>
                </a:solidFill>
              </a:rPr>
              <a:t>‘select committee’ </a:t>
            </a:r>
            <a:r>
              <a:rPr lang="en-GB" dirty="0"/>
              <a:t>of MPs in parliament (i.e. the Public Accounts Committee – which is the most powerful scrutiny body in parliament). The PAC scrutinises the government over the most significant NAO reports. </a:t>
            </a:r>
          </a:p>
          <a:p>
            <a:endParaRPr lang="en-GB" dirty="0"/>
          </a:p>
          <a:p>
            <a:r>
              <a:rPr lang="en-GB" dirty="0"/>
              <a:t>The NAO report was part of a formal inquiry/hearing by the Public Accounts Committee in </a:t>
            </a:r>
            <a:r>
              <a:rPr lang="en-GB" b="1" dirty="0">
                <a:solidFill>
                  <a:srgbClr val="FF0000"/>
                </a:solidFill>
              </a:rPr>
              <a:t>November 2016</a:t>
            </a:r>
            <a:r>
              <a:rPr lang="en-GB" dirty="0"/>
              <a:t>. </a:t>
            </a:r>
          </a:p>
          <a:p>
            <a:endParaRPr lang="en-GB" dirty="0"/>
          </a:p>
          <a:p>
            <a:r>
              <a:rPr lang="en-GB" dirty="0"/>
              <a:t>The PAC produced their report based on the evidence in the NAO reports, (and any further evidence commissioned or submitted)  which the </a:t>
            </a:r>
            <a:r>
              <a:rPr lang="en-GB" b="1" dirty="0">
                <a:solidFill>
                  <a:srgbClr val="FF0000"/>
                </a:solidFill>
              </a:rPr>
              <a:t>government must formally respond </a:t>
            </a:r>
            <a:r>
              <a:rPr lang="en-GB" dirty="0"/>
              <a:t>to as expeditiously as possible.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01"/>
            <a:ext cx="1366093" cy="1241903"/>
          </a:xfrm>
          <a:prstGeom prst="rect">
            <a:avLst/>
          </a:prstGeom>
        </p:spPr>
      </p:pic>
      <p:pic>
        <p:nvPicPr>
          <p:cNvPr id="5" name="Picture 4"/>
          <p:cNvPicPr>
            <a:picLocks noChangeAspect="1"/>
          </p:cNvPicPr>
          <p:nvPr/>
        </p:nvPicPr>
        <p:blipFill>
          <a:blip r:embed="rId3"/>
          <a:stretch>
            <a:fillRect/>
          </a:stretch>
        </p:blipFill>
        <p:spPr>
          <a:xfrm>
            <a:off x="10807547" y="0"/>
            <a:ext cx="1384454" cy="1255667"/>
          </a:xfrm>
          <a:prstGeom prst="rect">
            <a:avLst/>
          </a:prstGeom>
        </p:spPr>
      </p:pic>
    </p:spTree>
    <p:extLst>
      <p:ext uri="{BB962C8B-B14F-4D97-AF65-F5344CB8AC3E}">
        <p14:creationId xmlns:p14="http://schemas.microsoft.com/office/powerpoint/2010/main" val="706389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8004"/>
          </a:xfrm>
        </p:spPr>
        <p:txBody>
          <a:bodyPr>
            <a:normAutofit/>
          </a:bodyPr>
          <a:lstStyle/>
          <a:p>
            <a:pPr algn="ctr"/>
            <a:r>
              <a:rPr lang="en-GB" sz="3600" b="1" dirty="0">
                <a:solidFill>
                  <a:srgbClr val="0000CC"/>
                </a:solidFill>
              </a:rPr>
              <a:t>Summary of PAC report</a:t>
            </a:r>
          </a:p>
        </p:txBody>
      </p:sp>
      <p:sp>
        <p:nvSpPr>
          <p:cNvPr id="3" name="Content Placeholder 2"/>
          <p:cNvSpPr>
            <a:spLocks noGrp="1"/>
          </p:cNvSpPr>
          <p:nvPr>
            <p:ph idx="1"/>
          </p:nvPr>
        </p:nvSpPr>
        <p:spPr>
          <a:xfrm>
            <a:off x="326571" y="1433384"/>
            <a:ext cx="11027229" cy="5087159"/>
          </a:xfrm>
        </p:spPr>
        <p:txBody>
          <a:bodyPr>
            <a:noAutofit/>
          </a:bodyPr>
          <a:lstStyle/>
          <a:p>
            <a:r>
              <a:rPr lang="en-GB" sz="2200" dirty="0"/>
              <a:t>There has been </a:t>
            </a:r>
            <a:r>
              <a:rPr lang="en-GB" sz="2200" b="1" dirty="0">
                <a:solidFill>
                  <a:srgbClr val="FF0000"/>
                </a:solidFill>
              </a:rPr>
              <a:t>some progress </a:t>
            </a:r>
            <a:r>
              <a:rPr lang="en-GB" sz="2200" dirty="0"/>
              <a:t>in the way that government plans and manages business across departments. However, there is </a:t>
            </a:r>
            <a:r>
              <a:rPr lang="en-GB" sz="2200" b="1" dirty="0">
                <a:solidFill>
                  <a:srgbClr val="FF0000"/>
                </a:solidFill>
              </a:rPr>
              <a:t>not yet an adequate approach </a:t>
            </a:r>
            <a:r>
              <a:rPr lang="en-GB" sz="2200" dirty="0"/>
              <a:t>in place to support achievement of government objectives and safeguard value for money across government.</a:t>
            </a:r>
          </a:p>
          <a:p>
            <a:endParaRPr lang="en-GB" sz="800" dirty="0"/>
          </a:p>
          <a:p>
            <a:r>
              <a:rPr lang="en-GB" sz="2200" b="1" dirty="0">
                <a:solidFill>
                  <a:srgbClr val="FF0000"/>
                </a:solidFill>
              </a:rPr>
              <a:t>Significant improvement is needed</a:t>
            </a:r>
            <a:r>
              <a:rPr lang="en-GB" sz="2200" b="1" dirty="0"/>
              <a:t> </a:t>
            </a:r>
            <a:r>
              <a:rPr lang="en-GB" sz="2200" dirty="0"/>
              <a:t>to address the deep-seated problems that prevent government measuring performance and linking outcomes to funding—which is ultimately taxpayers’ money.</a:t>
            </a:r>
          </a:p>
          <a:p>
            <a:pPr marL="0" indent="0">
              <a:buNone/>
            </a:pPr>
            <a:endParaRPr lang="en-GB" sz="800" dirty="0"/>
          </a:p>
          <a:p>
            <a:r>
              <a:rPr lang="en-GB" sz="2200" dirty="0"/>
              <a:t>Increasingly, government is facing issues which can only be tackled effectively by a cross-government response, but </a:t>
            </a:r>
            <a:r>
              <a:rPr lang="en-GB" sz="2200" b="1" dirty="0">
                <a:solidFill>
                  <a:srgbClr val="FF0000"/>
                </a:solidFill>
              </a:rPr>
              <a:t>the current approach to planning and management does not encourage such joined up working</a:t>
            </a:r>
            <a:r>
              <a:rPr lang="en-GB" sz="2200" dirty="0"/>
              <a:t>.</a:t>
            </a:r>
          </a:p>
          <a:p>
            <a:pPr marL="0" indent="0">
              <a:buNone/>
            </a:pPr>
            <a:r>
              <a:rPr lang="en-GB" sz="2000" dirty="0"/>
              <a:t> </a:t>
            </a:r>
          </a:p>
          <a:p>
            <a:r>
              <a:rPr lang="en-GB" sz="2200" dirty="0"/>
              <a:t>Government also needs to be flexible and agile to respond to changing priorities, particularly the challenge of Brexit; but </a:t>
            </a:r>
            <a:r>
              <a:rPr lang="en-GB" sz="2200" dirty="0">
                <a:solidFill>
                  <a:srgbClr val="FF0000"/>
                </a:solidFill>
              </a:rPr>
              <a:t>the </a:t>
            </a:r>
            <a:r>
              <a:rPr lang="en-GB" sz="2200" b="1" dirty="0">
                <a:solidFill>
                  <a:srgbClr val="FF0000"/>
                </a:solidFill>
              </a:rPr>
              <a:t>current approach is too often slow to respond and encourages government to simply add to its list of activities without effective prioritisation</a:t>
            </a:r>
            <a:r>
              <a:rPr lang="en-GB" sz="2200" dirty="0">
                <a:solidFill>
                  <a:srgbClr val="FF0000"/>
                </a:solidFill>
              </a:rPr>
              <a:t>.</a:t>
            </a:r>
            <a:r>
              <a:rPr lang="en-GB" sz="2200" dirty="0"/>
              <a:t> </a:t>
            </a:r>
          </a:p>
        </p:txBody>
      </p:sp>
      <p:pic>
        <p:nvPicPr>
          <p:cNvPr id="4" name="Picture 3"/>
          <p:cNvPicPr>
            <a:picLocks noChangeAspect="1"/>
          </p:cNvPicPr>
          <p:nvPr/>
        </p:nvPicPr>
        <p:blipFill>
          <a:blip r:embed="rId2"/>
          <a:stretch>
            <a:fillRect/>
          </a:stretch>
        </p:blipFill>
        <p:spPr>
          <a:xfrm>
            <a:off x="0" y="0"/>
            <a:ext cx="1383912" cy="1255885"/>
          </a:xfrm>
          <a:prstGeom prst="rect">
            <a:avLst/>
          </a:prstGeom>
        </p:spPr>
      </p:pic>
      <p:pic>
        <p:nvPicPr>
          <p:cNvPr id="5" name="Picture 4"/>
          <p:cNvPicPr>
            <a:picLocks noChangeAspect="1"/>
          </p:cNvPicPr>
          <p:nvPr/>
        </p:nvPicPr>
        <p:blipFill>
          <a:blip r:embed="rId2"/>
          <a:stretch>
            <a:fillRect/>
          </a:stretch>
        </p:blipFill>
        <p:spPr>
          <a:xfrm>
            <a:off x="10808088" y="0"/>
            <a:ext cx="1383912" cy="1255885"/>
          </a:xfrm>
          <a:prstGeom prst="rect">
            <a:avLst/>
          </a:prstGeom>
        </p:spPr>
      </p:pic>
    </p:spTree>
    <p:extLst>
      <p:ext uri="{BB962C8B-B14F-4D97-AF65-F5344CB8AC3E}">
        <p14:creationId xmlns:p14="http://schemas.microsoft.com/office/powerpoint/2010/main" val="3535578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0000CC"/>
                </a:solidFill>
              </a:rPr>
              <a:t>Summary of PAC report continued</a:t>
            </a:r>
            <a:endParaRPr lang="en-GB" sz="3600" b="1" dirty="0"/>
          </a:p>
        </p:txBody>
      </p:sp>
      <p:sp>
        <p:nvSpPr>
          <p:cNvPr id="3" name="Content Placeholder 2"/>
          <p:cNvSpPr>
            <a:spLocks noGrp="1"/>
          </p:cNvSpPr>
          <p:nvPr>
            <p:ph idx="1"/>
          </p:nvPr>
        </p:nvSpPr>
        <p:spPr/>
        <p:txBody>
          <a:bodyPr>
            <a:normAutofit/>
          </a:bodyPr>
          <a:lstStyle/>
          <a:p>
            <a:r>
              <a:rPr lang="en-GB" sz="2200" dirty="0"/>
              <a:t>The so-called ‘Single Departmental Plans’ (SDPs) are an important step forward, but their </a:t>
            </a:r>
            <a:r>
              <a:rPr lang="en-GB" sz="2200" b="1" dirty="0">
                <a:solidFill>
                  <a:srgbClr val="FF0000"/>
                </a:solidFill>
              </a:rPr>
              <a:t>effectiveness has not yet been tested</a:t>
            </a:r>
            <a:r>
              <a:rPr lang="en-GB" sz="2200" dirty="0">
                <a:solidFill>
                  <a:srgbClr val="FF0000"/>
                </a:solidFill>
              </a:rPr>
              <a:t>,</a:t>
            </a:r>
            <a:r>
              <a:rPr lang="en-GB" sz="2200" dirty="0"/>
              <a:t> and government acknowledges that </a:t>
            </a:r>
            <a:r>
              <a:rPr lang="en-GB" sz="2200" b="1" dirty="0">
                <a:solidFill>
                  <a:srgbClr val="FF0000"/>
                </a:solidFill>
              </a:rPr>
              <a:t>they need further development</a:t>
            </a:r>
            <a:r>
              <a:rPr lang="en-GB" sz="2200" dirty="0"/>
              <a:t>—particularly on planning across departments and down into delivery chains. </a:t>
            </a:r>
          </a:p>
          <a:p>
            <a:endParaRPr lang="en-GB" sz="1000" dirty="0"/>
          </a:p>
          <a:p>
            <a:r>
              <a:rPr lang="en-GB" sz="2200" dirty="0"/>
              <a:t>Improving the approach to business planning and management will </a:t>
            </a:r>
            <a:r>
              <a:rPr lang="en-GB" sz="2200" b="1" dirty="0">
                <a:solidFill>
                  <a:srgbClr val="FF0000"/>
                </a:solidFill>
              </a:rPr>
              <a:t>require commitment and collaboration across the whole of government</a:t>
            </a:r>
            <a:r>
              <a:rPr lang="en-GB" sz="2200" dirty="0"/>
              <a:t> to standardise quality and ensure consistency. This must be a joint priority for HM Treasury and the Cabinet Office. </a:t>
            </a:r>
          </a:p>
          <a:p>
            <a:endParaRPr lang="en-GB" sz="1000" dirty="0"/>
          </a:p>
          <a:p>
            <a:r>
              <a:rPr lang="en-GB" sz="2200" dirty="0"/>
              <a:t>They must also ensure that the work </a:t>
            </a:r>
            <a:r>
              <a:rPr lang="en-GB" sz="2200" b="1" dirty="0">
                <a:solidFill>
                  <a:srgbClr val="FF0000"/>
                </a:solidFill>
              </a:rPr>
              <a:t>improves the information that Parliament and the public can access</a:t>
            </a:r>
            <a:r>
              <a:rPr lang="en-GB" sz="2200" dirty="0">
                <a:solidFill>
                  <a:srgbClr val="FF0000"/>
                </a:solidFill>
              </a:rPr>
              <a:t> </a:t>
            </a:r>
            <a:r>
              <a:rPr lang="en-GB" sz="2200" dirty="0"/>
              <a:t>to understand government’s plans and to see how it is performing.</a:t>
            </a:r>
          </a:p>
          <a:p>
            <a:endParaRPr lang="en-GB" dirty="0"/>
          </a:p>
        </p:txBody>
      </p:sp>
      <p:pic>
        <p:nvPicPr>
          <p:cNvPr id="4" name="Picture 3"/>
          <p:cNvPicPr>
            <a:picLocks noChangeAspect="1"/>
          </p:cNvPicPr>
          <p:nvPr/>
        </p:nvPicPr>
        <p:blipFill>
          <a:blip r:embed="rId2"/>
          <a:stretch>
            <a:fillRect/>
          </a:stretch>
        </p:blipFill>
        <p:spPr>
          <a:xfrm>
            <a:off x="57687" y="74333"/>
            <a:ext cx="1383912" cy="1255885"/>
          </a:xfrm>
          <a:prstGeom prst="rect">
            <a:avLst/>
          </a:prstGeom>
        </p:spPr>
      </p:pic>
      <p:pic>
        <p:nvPicPr>
          <p:cNvPr id="5" name="Picture 4"/>
          <p:cNvPicPr>
            <a:picLocks noChangeAspect="1"/>
          </p:cNvPicPr>
          <p:nvPr/>
        </p:nvPicPr>
        <p:blipFill>
          <a:blip r:embed="rId2"/>
          <a:stretch>
            <a:fillRect/>
          </a:stretch>
        </p:blipFill>
        <p:spPr>
          <a:xfrm>
            <a:off x="10750401" y="74332"/>
            <a:ext cx="1383912" cy="1255885"/>
          </a:xfrm>
          <a:prstGeom prst="rect">
            <a:avLst/>
          </a:prstGeom>
        </p:spPr>
      </p:pic>
    </p:spTree>
    <p:extLst>
      <p:ext uri="{BB962C8B-B14F-4D97-AF65-F5344CB8AC3E}">
        <p14:creationId xmlns:p14="http://schemas.microsoft.com/office/powerpoint/2010/main" val="1698239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84734"/>
          </a:xfrm>
        </p:spPr>
        <p:txBody>
          <a:bodyPr>
            <a:normAutofit/>
          </a:bodyPr>
          <a:lstStyle/>
          <a:p>
            <a:pPr algn="ctr"/>
            <a:r>
              <a:rPr lang="en-GB" sz="3600" b="1" dirty="0">
                <a:solidFill>
                  <a:srgbClr val="0000CC"/>
                </a:solidFill>
              </a:rPr>
              <a:t>Other views – Institute for Government</a:t>
            </a:r>
          </a:p>
        </p:txBody>
      </p:sp>
      <p:sp>
        <p:nvSpPr>
          <p:cNvPr id="3" name="Content Placeholder 2"/>
          <p:cNvSpPr>
            <a:spLocks noGrp="1"/>
          </p:cNvSpPr>
          <p:nvPr>
            <p:ph idx="1"/>
          </p:nvPr>
        </p:nvSpPr>
        <p:spPr>
          <a:xfrm>
            <a:off x="838200" y="1598141"/>
            <a:ext cx="10515600" cy="4578822"/>
          </a:xfrm>
        </p:spPr>
        <p:txBody>
          <a:bodyPr>
            <a:normAutofit lnSpcReduction="10000"/>
          </a:bodyPr>
          <a:lstStyle/>
          <a:p>
            <a:r>
              <a:rPr lang="en-GB" dirty="0"/>
              <a:t>“The SDPs… were intended to show how the political promises of the Conservative Manifesto and the Spending Review would be turned into reality. It is therefore disappointing to see that </a:t>
            </a:r>
            <a:r>
              <a:rPr lang="en-GB" b="1" dirty="0">
                <a:solidFill>
                  <a:srgbClr val="FF0000"/>
                </a:solidFill>
              </a:rPr>
              <a:t>the plans are little more than a laundry list of nice-to-haves, giving no sense of ministerial priorities</a:t>
            </a:r>
            <a:r>
              <a:rPr lang="en-GB" dirty="0"/>
              <a:t>. </a:t>
            </a:r>
          </a:p>
          <a:p>
            <a:endParaRPr lang="en-GB" dirty="0"/>
          </a:p>
          <a:p>
            <a:r>
              <a:rPr lang="en-GB" dirty="0"/>
              <a:t>"For example, it’s possible to identify over 60 separate priorities in Theresa May’s plan for the Home Office, while there are close to 100 in Patrick McLoughlin’s one for </a:t>
            </a:r>
            <a:r>
              <a:rPr lang="en-GB" dirty="0" err="1"/>
              <a:t>Dept</a:t>
            </a:r>
            <a:r>
              <a:rPr lang="en-GB" dirty="0"/>
              <a:t> Transport. Worse still, many of these </a:t>
            </a:r>
            <a:r>
              <a:rPr lang="en-GB" b="1" dirty="0">
                <a:solidFill>
                  <a:srgbClr val="FF0000"/>
                </a:solidFill>
              </a:rPr>
              <a:t>individual priorities are little more than waffle</a:t>
            </a:r>
            <a:r>
              <a:rPr lang="en-GB" dirty="0"/>
              <a:t>, which is no use either to civil servants trying to implement the Government’s agenda or to the public trying to hold them to account. </a:t>
            </a:r>
          </a:p>
        </p:txBody>
      </p:sp>
      <p:pic>
        <p:nvPicPr>
          <p:cNvPr id="4" name="Picture 3"/>
          <p:cNvPicPr>
            <a:picLocks noChangeAspect="1"/>
          </p:cNvPicPr>
          <p:nvPr/>
        </p:nvPicPr>
        <p:blipFill>
          <a:blip r:embed="rId2"/>
          <a:stretch>
            <a:fillRect/>
          </a:stretch>
        </p:blipFill>
        <p:spPr>
          <a:xfrm>
            <a:off x="0" y="0"/>
            <a:ext cx="2060489" cy="1030245"/>
          </a:xfrm>
          <a:prstGeom prst="rect">
            <a:avLst/>
          </a:prstGeom>
        </p:spPr>
      </p:pic>
    </p:spTree>
    <p:extLst>
      <p:ext uri="{BB962C8B-B14F-4D97-AF65-F5344CB8AC3E}">
        <p14:creationId xmlns:p14="http://schemas.microsoft.com/office/powerpoint/2010/main" val="1907012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697" y="365125"/>
            <a:ext cx="11467071" cy="1325563"/>
          </a:xfrm>
        </p:spPr>
        <p:txBody>
          <a:bodyPr>
            <a:noAutofit/>
          </a:bodyPr>
          <a:lstStyle/>
          <a:p>
            <a:pPr algn="ctr"/>
            <a:r>
              <a:rPr lang="en-GB" sz="3200" b="1" dirty="0">
                <a:solidFill>
                  <a:srgbClr val="0000CC"/>
                </a:solidFill>
              </a:rPr>
              <a:t>Guardian (David Walker)  </a:t>
            </a:r>
            <a:br>
              <a:rPr lang="en-GB" sz="3200" b="1" dirty="0">
                <a:solidFill>
                  <a:srgbClr val="0000CC"/>
                </a:solidFill>
              </a:rPr>
            </a:br>
            <a:r>
              <a:rPr lang="en-GB" sz="3200" b="1" dirty="0">
                <a:solidFill>
                  <a:srgbClr val="0000CC"/>
                </a:solidFill>
              </a:rPr>
              <a:t>Whitehall's new business plans are little more than political rhetoric</a:t>
            </a:r>
          </a:p>
        </p:txBody>
      </p:sp>
      <p:sp>
        <p:nvSpPr>
          <p:cNvPr id="3" name="Content Placeholder 2"/>
          <p:cNvSpPr>
            <a:spLocks noGrp="1"/>
          </p:cNvSpPr>
          <p:nvPr>
            <p:ph idx="1"/>
          </p:nvPr>
        </p:nvSpPr>
        <p:spPr/>
        <p:txBody>
          <a:bodyPr>
            <a:normAutofit fontScale="92500"/>
          </a:bodyPr>
          <a:lstStyle/>
          <a:p>
            <a:r>
              <a:rPr lang="en-GB" sz="2400" dirty="0"/>
              <a:t>….a set of departmental plans that Manzoni and the Cabinet Office will, in theory, use to monitor performance and must, in some unstated way, feed into permanent secretary appraisals. </a:t>
            </a:r>
          </a:p>
          <a:p>
            <a:endParaRPr lang="en-GB" sz="1000" dirty="0"/>
          </a:p>
          <a:p>
            <a:r>
              <a:rPr lang="en-GB" sz="2400" b="1" dirty="0">
                <a:solidFill>
                  <a:srgbClr val="FF0000"/>
                </a:solidFill>
              </a:rPr>
              <a:t>But these aren’t plans at all – at least not in the sense that any self-respecting council or NHS trust would recognise</a:t>
            </a:r>
            <a:r>
              <a:rPr lang="en-GB" sz="2400" dirty="0"/>
              <a:t>. They are highly political statements of aspiration, hope and manifesto promises, cross-hatched with the spending data set out last year. </a:t>
            </a:r>
          </a:p>
          <a:p>
            <a:endParaRPr lang="en-GB" sz="1100" dirty="0"/>
          </a:p>
          <a:p>
            <a:r>
              <a:rPr lang="en-GB" sz="2400" b="1" dirty="0">
                <a:solidFill>
                  <a:srgbClr val="FF0000"/>
                </a:solidFill>
              </a:rPr>
              <a:t>Political rhetoric is no basis for resource-management</a:t>
            </a:r>
            <a:r>
              <a:rPr lang="en-GB" sz="2400" dirty="0"/>
              <a:t>. There is nothing wrong with, for example, the business, innovation and skills (BIS) secretary, </a:t>
            </a:r>
            <a:r>
              <a:rPr lang="en-GB" sz="2400" dirty="0" err="1"/>
              <a:t>Sajid</a:t>
            </a:r>
            <a:r>
              <a:rPr lang="en-GB" sz="2400" dirty="0"/>
              <a:t> </a:t>
            </a:r>
            <a:r>
              <a:rPr lang="en-GB" sz="2400" dirty="0" err="1"/>
              <a:t>Javid</a:t>
            </a:r>
            <a:r>
              <a:rPr lang="en-GB" sz="2400" dirty="0"/>
              <a:t>, aiming “to make Britain the best place in the world to start and grow a business” (except that economic development is devolved and in Scotland, Wales and Northern Ireland, none of his business).</a:t>
            </a:r>
          </a:p>
        </p:txBody>
      </p:sp>
      <p:pic>
        <p:nvPicPr>
          <p:cNvPr id="4" name="Picture 3"/>
          <p:cNvPicPr>
            <a:picLocks noChangeAspect="1"/>
          </p:cNvPicPr>
          <p:nvPr/>
        </p:nvPicPr>
        <p:blipFill>
          <a:blip r:embed="rId2"/>
          <a:stretch>
            <a:fillRect/>
          </a:stretch>
        </p:blipFill>
        <p:spPr>
          <a:xfrm>
            <a:off x="5338119" y="5698396"/>
            <a:ext cx="1631092" cy="1060210"/>
          </a:xfrm>
          <a:prstGeom prst="rect">
            <a:avLst/>
          </a:prstGeom>
        </p:spPr>
      </p:pic>
    </p:spTree>
    <p:extLst>
      <p:ext uri="{BB962C8B-B14F-4D97-AF65-F5344CB8AC3E}">
        <p14:creationId xmlns:p14="http://schemas.microsoft.com/office/powerpoint/2010/main" val="398916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4413" y="290287"/>
            <a:ext cx="10952843" cy="1086756"/>
          </a:xfrm>
        </p:spPr>
        <p:txBody>
          <a:bodyPr>
            <a:normAutofit/>
          </a:bodyPr>
          <a:lstStyle/>
          <a:p>
            <a:pPr lvl="0" algn="ctr" defTabSz="685800">
              <a:spcBef>
                <a:spcPts val="750"/>
              </a:spcBef>
            </a:pPr>
            <a:r>
              <a:rPr lang="en-GB" sz="3600" b="1" dirty="0">
                <a:solidFill>
                  <a:srgbClr val="0000CC"/>
                </a:solidFill>
                <a:latin typeface="+mn-lt"/>
              </a:rPr>
              <a:t>Introduction and Background</a:t>
            </a:r>
            <a:r>
              <a:rPr lang="en-GB" sz="3200" b="1" dirty="0">
                <a:solidFill>
                  <a:srgbClr val="0000CC"/>
                </a:solidFill>
                <a:latin typeface="+mn-lt"/>
              </a:rPr>
              <a:t/>
            </a:r>
            <a:br>
              <a:rPr lang="en-GB" sz="3200" b="1" dirty="0">
                <a:solidFill>
                  <a:srgbClr val="0000CC"/>
                </a:solidFill>
                <a:latin typeface="+mn-lt"/>
              </a:rPr>
            </a:br>
            <a:r>
              <a:rPr lang="en-GB" sz="3200" b="1" dirty="0">
                <a:solidFill>
                  <a:srgbClr val="0000CC"/>
                </a:solidFill>
                <a:latin typeface="+mn-lt"/>
              </a:rPr>
              <a:t>The return of strategic financial planning to England.</a:t>
            </a:r>
          </a:p>
        </p:txBody>
      </p:sp>
      <p:sp>
        <p:nvSpPr>
          <p:cNvPr id="8" name="Subtitle 7"/>
          <p:cNvSpPr>
            <a:spLocks noGrp="1"/>
          </p:cNvSpPr>
          <p:nvPr>
            <p:ph type="subTitle" idx="1"/>
          </p:nvPr>
        </p:nvSpPr>
        <p:spPr>
          <a:xfrm>
            <a:off x="484413" y="1665513"/>
            <a:ext cx="11179630" cy="4974773"/>
          </a:xfrm>
        </p:spPr>
        <p:txBody>
          <a:bodyPr>
            <a:normAutofit fontScale="77500" lnSpcReduction="20000"/>
          </a:bodyPr>
          <a:lstStyle/>
          <a:p>
            <a:pPr algn="l"/>
            <a:r>
              <a:rPr lang="en-GB" sz="2600" b="1" dirty="0"/>
              <a:t>Between  1997 - 2010</a:t>
            </a:r>
            <a:r>
              <a:rPr lang="en-GB" sz="2600" dirty="0"/>
              <a:t>, the gov’t </a:t>
            </a:r>
            <a:r>
              <a:rPr lang="en-GB" sz="2600" b="1" dirty="0">
                <a:solidFill>
                  <a:srgbClr val="FF0000"/>
                </a:solidFill>
              </a:rPr>
              <a:t>acted increasingly strategically </a:t>
            </a:r>
            <a:r>
              <a:rPr lang="en-GB" sz="2600" dirty="0"/>
              <a:t>in terms of financial planning, performance management and the allocation of public resources, as periodic medium term </a:t>
            </a:r>
            <a:r>
              <a:rPr lang="en-GB" sz="2600" b="1" dirty="0">
                <a:solidFill>
                  <a:srgbClr val="FF0000"/>
                </a:solidFill>
              </a:rPr>
              <a:t>Spending Reviews </a:t>
            </a:r>
            <a:r>
              <a:rPr lang="en-GB" sz="2600" dirty="0"/>
              <a:t>aligned to </a:t>
            </a:r>
            <a:r>
              <a:rPr lang="en-GB" sz="2600" b="1" dirty="0">
                <a:solidFill>
                  <a:srgbClr val="FF0000"/>
                </a:solidFill>
              </a:rPr>
              <a:t>Public Service Agreements and targets </a:t>
            </a:r>
            <a:r>
              <a:rPr lang="en-GB" sz="2600" dirty="0"/>
              <a:t>for central government departmental expenditure were introduced, developed and became more sophisticated</a:t>
            </a:r>
          </a:p>
          <a:p>
            <a:pPr algn="l"/>
            <a:endParaRPr lang="en-GB" sz="1300" dirty="0"/>
          </a:p>
          <a:p>
            <a:pPr algn="l"/>
            <a:r>
              <a:rPr lang="en-GB" sz="2600" b="1" dirty="0"/>
              <a:t>Between 2010 and 2015</a:t>
            </a:r>
            <a:r>
              <a:rPr lang="en-GB" sz="2600" dirty="0"/>
              <a:t>, the Government was </a:t>
            </a:r>
            <a:r>
              <a:rPr lang="en-GB" sz="2600" b="1" dirty="0">
                <a:solidFill>
                  <a:srgbClr val="FF0000"/>
                </a:solidFill>
              </a:rPr>
              <a:t>obsessed with implementing the Coalition Agreement, </a:t>
            </a:r>
            <a:r>
              <a:rPr lang="en-GB" sz="2600" dirty="0"/>
              <a:t>and successive short term cutback management meant public assurance significantly deteriorated while risks to achieving value for money increased, as the </a:t>
            </a:r>
            <a:r>
              <a:rPr lang="en-GB" sz="2600" b="1" dirty="0">
                <a:solidFill>
                  <a:srgbClr val="FF0000"/>
                </a:solidFill>
              </a:rPr>
              <a:t>state  withdrew from and/or significantly reduced detailed financial planning, performance management regimes and public assurance infrastructure</a:t>
            </a:r>
            <a:r>
              <a:rPr lang="en-GB" sz="2600" dirty="0"/>
              <a:t>.</a:t>
            </a:r>
          </a:p>
          <a:p>
            <a:pPr algn="l"/>
            <a:endParaRPr lang="en-GB" sz="1300" dirty="0"/>
          </a:p>
          <a:p>
            <a:pPr algn="l"/>
            <a:r>
              <a:rPr lang="en-GB" sz="2600" dirty="0"/>
              <a:t>In </a:t>
            </a:r>
            <a:r>
              <a:rPr lang="en-GB" sz="2600" b="1" dirty="0"/>
              <a:t>February 2016 </a:t>
            </a:r>
            <a:r>
              <a:rPr lang="en-GB" sz="2600" dirty="0"/>
              <a:t>the first </a:t>
            </a:r>
            <a:r>
              <a:rPr lang="en-GB" sz="2600" b="1" dirty="0">
                <a:solidFill>
                  <a:srgbClr val="FF0000"/>
                </a:solidFill>
              </a:rPr>
              <a:t>Single Departmental Plans for 2015-2020</a:t>
            </a:r>
            <a:r>
              <a:rPr lang="en-GB" sz="2600" dirty="0"/>
              <a:t>, were published by the new Conservative  Government. The NAO produced a review of these plans (and the related Spending Review 2015) for the Public Accounts Committee, to which the authors contributed in terms of helping define the scope and nature of the review. We also submitted written evidence to the review. </a:t>
            </a:r>
          </a:p>
          <a:p>
            <a:pPr algn="l"/>
            <a:endParaRPr lang="en-GB" sz="1300" dirty="0"/>
          </a:p>
          <a:p>
            <a:pPr algn="l"/>
            <a:r>
              <a:rPr lang="en-GB" sz="2600" dirty="0"/>
              <a:t>A </a:t>
            </a:r>
            <a:r>
              <a:rPr lang="en-GB" sz="2600" b="1" dirty="0">
                <a:solidFill>
                  <a:srgbClr val="FF0000"/>
                </a:solidFill>
              </a:rPr>
              <a:t>review, update and roll forward </a:t>
            </a:r>
            <a:r>
              <a:rPr lang="en-GB" sz="2600" dirty="0"/>
              <a:t>of these plans was promised by gov’t to the PAC, in November 2016 hearings - these plans have not yet been published. </a:t>
            </a:r>
          </a:p>
          <a:p>
            <a:pPr algn="l"/>
            <a:endParaRPr lang="en-GB" sz="1300" dirty="0"/>
          </a:p>
          <a:p>
            <a:pPr algn="l"/>
            <a:r>
              <a:rPr lang="en-GB" sz="2600" dirty="0"/>
              <a:t>At this stage the paper is in developmental form and can only represent a critical review of the government’s original plans, and to a lesser extent the NAO and PAC reports.</a:t>
            </a:r>
          </a:p>
          <a:p>
            <a:pPr algn="l"/>
            <a:endParaRPr lang="en-GB" sz="2200" dirty="0"/>
          </a:p>
        </p:txBody>
      </p:sp>
    </p:spTree>
    <p:extLst>
      <p:ext uri="{BB962C8B-B14F-4D97-AF65-F5344CB8AC3E}">
        <p14:creationId xmlns:p14="http://schemas.microsoft.com/office/powerpoint/2010/main" val="1157028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0000CC"/>
                </a:solidFill>
              </a:rPr>
              <a:t>Public Accounts Committee</a:t>
            </a:r>
          </a:p>
        </p:txBody>
      </p:sp>
      <p:sp>
        <p:nvSpPr>
          <p:cNvPr id="3" name="Content Placeholder 2"/>
          <p:cNvSpPr>
            <a:spLocks noGrp="1"/>
          </p:cNvSpPr>
          <p:nvPr>
            <p:ph idx="1"/>
          </p:nvPr>
        </p:nvSpPr>
        <p:spPr/>
        <p:txBody>
          <a:bodyPr/>
          <a:lstStyle/>
          <a:p>
            <a:r>
              <a:rPr lang="en-GB" dirty="0"/>
              <a:t>Departments should update published SDPs to reflect recent changes in responsibilities and priorities by the end of the 2016–17 financial year at the latest.</a:t>
            </a:r>
          </a:p>
          <a:p>
            <a:endParaRPr lang="en-GB" dirty="0"/>
          </a:p>
          <a:p>
            <a:endParaRPr lang="en-GB" dirty="0"/>
          </a:p>
          <a:p>
            <a:r>
              <a:rPr lang="en-GB" dirty="0"/>
              <a:t>……..the end of the financial year 2016-17 has passed….we are still waiting….</a:t>
            </a:r>
          </a:p>
          <a:p>
            <a:endParaRPr lang="en-GB" dirty="0"/>
          </a:p>
          <a:p>
            <a:r>
              <a:rPr lang="en-GB" dirty="0"/>
              <a:t>Our apologies to the SIG.</a:t>
            </a:r>
          </a:p>
        </p:txBody>
      </p:sp>
      <p:pic>
        <p:nvPicPr>
          <p:cNvPr id="4" name="Picture 3"/>
          <p:cNvPicPr>
            <a:picLocks noChangeAspect="1"/>
          </p:cNvPicPr>
          <p:nvPr/>
        </p:nvPicPr>
        <p:blipFill>
          <a:blip r:embed="rId2"/>
          <a:stretch>
            <a:fillRect/>
          </a:stretch>
        </p:blipFill>
        <p:spPr>
          <a:xfrm>
            <a:off x="10725687" y="5549020"/>
            <a:ext cx="1383912" cy="1255885"/>
          </a:xfrm>
          <a:prstGeom prst="rect">
            <a:avLst/>
          </a:prstGeom>
        </p:spPr>
      </p:pic>
      <p:pic>
        <p:nvPicPr>
          <p:cNvPr id="5" name="Picture 4"/>
          <p:cNvPicPr>
            <a:picLocks noChangeAspect="1"/>
          </p:cNvPicPr>
          <p:nvPr/>
        </p:nvPicPr>
        <p:blipFill>
          <a:blip r:embed="rId2"/>
          <a:stretch>
            <a:fillRect/>
          </a:stretch>
        </p:blipFill>
        <p:spPr>
          <a:xfrm>
            <a:off x="57687" y="57857"/>
            <a:ext cx="1383912" cy="1255885"/>
          </a:xfrm>
          <a:prstGeom prst="rect">
            <a:avLst/>
          </a:prstGeom>
        </p:spPr>
      </p:pic>
    </p:spTree>
    <p:extLst>
      <p:ext uri="{BB962C8B-B14F-4D97-AF65-F5344CB8AC3E}">
        <p14:creationId xmlns:p14="http://schemas.microsoft.com/office/powerpoint/2010/main" val="2167112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7030A0"/>
                </a:solidFill>
                <a:latin typeface="+mn-lt"/>
              </a:rPr>
              <a:t>Any Questions?</a:t>
            </a: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52151" y="1824445"/>
            <a:ext cx="3375960" cy="3375960"/>
          </a:xfrm>
        </p:spPr>
      </p:pic>
      <p:sp>
        <p:nvSpPr>
          <p:cNvPr id="3" name="Content Placeholder 2"/>
          <p:cNvSpPr>
            <a:spLocks noGrp="1"/>
          </p:cNvSpPr>
          <p:nvPr>
            <p:ph sz="half" idx="2"/>
          </p:nvPr>
        </p:nvSpPr>
        <p:spPr/>
        <p:txBody>
          <a:bodyPr>
            <a:normAutofit/>
          </a:bodyPr>
          <a:lstStyle/>
          <a:p>
            <a:pPr marL="0" indent="0">
              <a:buNone/>
            </a:pPr>
            <a:r>
              <a:rPr lang="en-GB" sz="2000" dirty="0"/>
              <a:t>Contacts</a:t>
            </a:r>
          </a:p>
          <a:p>
            <a:endParaRPr lang="en-GB" sz="2000" dirty="0"/>
          </a:p>
          <a:p>
            <a:pPr marL="0" indent="0">
              <a:buNone/>
            </a:pPr>
            <a:r>
              <a:rPr lang="en-GB" sz="2000" dirty="0"/>
              <a:t>Pete Murphy </a:t>
            </a:r>
          </a:p>
          <a:p>
            <a:pPr marL="0" indent="0">
              <a:buNone/>
            </a:pPr>
            <a:r>
              <a:rPr lang="en-GB" sz="2000" dirty="0">
                <a:hlinkClick r:id="rId3"/>
              </a:rPr>
              <a:t>peter.murphy@ntu.ac.uk</a:t>
            </a:r>
            <a:r>
              <a:rPr lang="en-GB" sz="2000" dirty="0"/>
              <a:t> </a:t>
            </a:r>
          </a:p>
          <a:p>
            <a:pPr marL="0" indent="0">
              <a:buNone/>
            </a:pPr>
            <a:endParaRPr lang="en-GB" sz="2000" dirty="0"/>
          </a:p>
          <a:p>
            <a:pPr marL="0" indent="0">
              <a:buNone/>
            </a:pPr>
            <a:r>
              <a:rPr lang="en-GB" sz="2000" dirty="0"/>
              <a:t>Russ Glennon</a:t>
            </a:r>
          </a:p>
          <a:p>
            <a:pPr marL="0" indent="0">
              <a:buNone/>
            </a:pPr>
            <a:r>
              <a:rPr lang="en-GB" sz="2000" dirty="0">
                <a:hlinkClick r:id="rId4"/>
              </a:rPr>
              <a:t>Russ.Glennon@ntu.ac.uk</a:t>
            </a:r>
            <a:r>
              <a:rPr lang="en-GB" sz="2000" dirty="0"/>
              <a:t>  </a:t>
            </a:r>
          </a:p>
        </p:txBody>
      </p:sp>
    </p:spTree>
    <p:extLst>
      <p:ext uri="{BB962C8B-B14F-4D97-AF65-F5344CB8AC3E}">
        <p14:creationId xmlns:p14="http://schemas.microsoft.com/office/powerpoint/2010/main" val="431420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55674"/>
          </a:xfrm>
        </p:spPr>
        <p:txBody>
          <a:bodyPr>
            <a:normAutofit fontScale="90000"/>
          </a:bodyPr>
          <a:lstStyle/>
          <a:p>
            <a:pPr algn="ctr"/>
            <a:r>
              <a:rPr lang="en-GB" b="1" dirty="0">
                <a:solidFill>
                  <a:srgbClr val="C00000"/>
                </a:solidFill>
              </a:rPr>
              <a:t/>
            </a:r>
            <a:br>
              <a:rPr lang="en-GB" b="1" dirty="0">
                <a:solidFill>
                  <a:srgbClr val="C00000"/>
                </a:solidFill>
              </a:rPr>
            </a:br>
            <a:r>
              <a:rPr lang="en-GB" sz="4000" b="1" dirty="0">
                <a:solidFill>
                  <a:srgbClr val="0000CC"/>
                </a:solidFill>
                <a:latin typeface="+mn-lt"/>
              </a:rPr>
              <a:t>Key aspects of a Strategic Approach</a:t>
            </a:r>
            <a:r>
              <a:rPr lang="en-GB" b="1" dirty="0"/>
              <a:t/>
            </a:r>
            <a:br>
              <a:rPr lang="en-GB" b="1" dirty="0"/>
            </a:br>
            <a:endParaRPr lang="en-GB" b="1" dirty="0"/>
          </a:p>
        </p:txBody>
      </p:sp>
      <p:sp>
        <p:nvSpPr>
          <p:cNvPr id="5" name="Content Placeholder 4"/>
          <p:cNvSpPr>
            <a:spLocks noGrp="1"/>
          </p:cNvSpPr>
          <p:nvPr>
            <p:ph sz="half" idx="1"/>
          </p:nvPr>
        </p:nvSpPr>
        <p:spPr>
          <a:xfrm>
            <a:off x="838200" y="1494973"/>
            <a:ext cx="4894944" cy="4078514"/>
          </a:xfrm>
        </p:spPr>
        <p:txBody>
          <a:bodyPr>
            <a:normAutofit/>
          </a:bodyPr>
          <a:lstStyle/>
          <a:p>
            <a:pPr marL="0" indent="0" algn="ctr">
              <a:buNone/>
            </a:pPr>
            <a:r>
              <a:rPr lang="en-GB" b="1" dirty="0">
                <a:solidFill>
                  <a:srgbClr val="FF0000"/>
                </a:solidFill>
              </a:rPr>
              <a:t>OECD - Strategic Government</a:t>
            </a:r>
          </a:p>
          <a:p>
            <a:endParaRPr lang="en-GB" sz="800" dirty="0"/>
          </a:p>
          <a:p>
            <a:r>
              <a:rPr lang="en-GB" sz="2400" dirty="0"/>
              <a:t>Making Strategic Choices        (vision)</a:t>
            </a:r>
          </a:p>
          <a:p>
            <a:r>
              <a:rPr lang="en-GB" sz="2400" dirty="0"/>
              <a:t>Understanding the Strategic Position                                    (internal and external environment)</a:t>
            </a:r>
          </a:p>
          <a:p>
            <a:r>
              <a:rPr lang="en-GB" sz="2400" dirty="0"/>
              <a:t>Implementing strategic decisions (managing strategy in action)</a:t>
            </a:r>
          </a:p>
        </p:txBody>
      </p:sp>
      <p:sp>
        <p:nvSpPr>
          <p:cNvPr id="8" name="Content Placeholder 7"/>
          <p:cNvSpPr>
            <a:spLocks noGrp="1"/>
          </p:cNvSpPr>
          <p:nvPr>
            <p:ph sz="half" idx="2"/>
          </p:nvPr>
        </p:nvSpPr>
        <p:spPr>
          <a:xfrm>
            <a:off x="6172200" y="1494972"/>
            <a:ext cx="5181600" cy="4339771"/>
          </a:xfrm>
        </p:spPr>
        <p:txBody>
          <a:bodyPr>
            <a:normAutofit/>
          </a:bodyPr>
          <a:lstStyle/>
          <a:p>
            <a:pPr marL="0" indent="0" algn="ctr">
              <a:buNone/>
            </a:pPr>
            <a:r>
              <a:rPr lang="en-GB" b="1" dirty="0">
                <a:solidFill>
                  <a:srgbClr val="FF0000"/>
                </a:solidFill>
              </a:rPr>
              <a:t>Strategic Process</a:t>
            </a:r>
          </a:p>
          <a:p>
            <a:endParaRPr lang="en-GB" sz="900" dirty="0"/>
          </a:p>
          <a:p>
            <a:r>
              <a:rPr lang="en-GB" sz="2400" dirty="0"/>
              <a:t>Coherent/strategic vision.</a:t>
            </a:r>
          </a:p>
          <a:p>
            <a:r>
              <a:rPr lang="en-GB" sz="2400" dirty="0"/>
              <a:t>Robust, adequate and appropriate evidence and information base.</a:t>
            </a:r>
          </a:p>
          <a:p>
            <a:r>
              <a:rPr lang="en-GB" sz="2400" dirty="0"/>
              <a:t>Strategic plans and planning processes </a:t>
            </a:r>
          </a:p>
          <a:p>
            <a:r>
              <a:rPr lang="en-GB" sz="2400" dirty="0"/>
              <a:t>Strategic management and implementation of delivery</a:t>
            </a:r>
          </a:p>
          <a:p>
            <a:r>
              <a:rPr lang="en-GB" sz="2400" dirty="0"/>
              <a:t>Strategic benefits realisation strategy, review and renewal</a:t>
            </a:r>
          </a:p>
          <a:p>
            <a:endParaRPr lang="en-GB" dirty="0"/>
          </a:p>
        </p:txBody>
      </p:sp>
      <p:sp>
        <p:nvSpPr>
          <p:cNvPr id="9" name="TextBox 8"/>
          <p:cNvSpPr txBox="1"/>
          <p:nvPr/>
        </p:nvSpPr>
        <p:spPr>
          <a:xfrm>
            <a:off x="464457" y="5471886"/>
            <a:ext cx="11103429" cy="867930"/>
          </a:xfrm>
          <a:prstGeom prst="rect">
            <a:avLst/>
          </a:prstGeom>
          <a:noFill/>
        </p:spPr>
        <p:txBody>
          <a:bodyPr wrap="square" rtlCol="0">
            <a:spAutoFit/>
          </a:bodyPr>
          <a:lstStyle/>
          <a:p>
            <a:pPr lvl="0" algn="ctr">
              <a:lnSpc>
                <a:spcPct val="90000"/>
              </a:lnSpc>
              <a:spcBef>
                <a:spcPts val="1000"/>
              </a:spcBef>
            </a:pPr>
            <a:r>
              <a:rPr lang="en-GB" sz="2800" b="1" dirty="0">
                <a:solidFill>
                  <a:srgbClr val="0000CC"/>
                </a:solidFill>
              </a:rPr>
              <a:t>A state ‘capable of making major architectural repairs to the nation state’. (Parquet 2001)</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 y="190953"/>
            <a:ext cx="962025" cy="1000125"/>
          </a:xfrm>
          <a:prstGeom prst="rect">
            <a:avLst/>
          </a:prstGeom>
        </p:spPr>
      </p:pic>
      <p:pic>
        <p:nvPicPr>
          <p:cNvPr id="3" name="Picture 2"/>
          <p:cNvPicPr>
            <a:picLocks noChangeAspect="1"/>
          </p:cNvPicPr>
          <p:nvPr/>
        </p:nvPicPr>
        <p:blipFill>
          <a:blip r:embed="rId3"/>
          <a:stretch>
            <a:fillRect/>
          </a:stretch>
        </p:blipFill>
        <p:spPr>
          <a:xfrm>
            <a:off x="11025798" y="190953"/>
            <a:ext cx="963251" cy="999831"/>
          </a:xfrm>
          <a:prstGeom prst="rect">
            <a:avLst/>
          </a:prstGeom>
        </p:spPr>
      </p:pic>
    </p:spTree>
    <p:extLst>
      <p:ext uri="{BB962C8B-B14F-4D97-AF65-F5344CB8AC3E}">
        <p14:creationId xmlns:p14="http://schemas.microsoft.com/office/powerpoint/2010/main" val="3947316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a:solidFill>
                  <a:srgbClr val="0000CC"/>
                </a:solidFill>
                <a:latin typeface="+mn-lt"/>
              </a:rPr>
              <a:t>A wicked environment for the government?</a:t>
            </a:r>
          </a:p>
        </p:txBody>
      </p:sp>
      <p:sp>
        <p:nvSpPr>
          <p:cNvPr id="5" name="Content Placeholder 4"/>
          <p:cNvSpPr>
            <a:spLocks noGrp="1"/>
          </p:cNvSpPr>
          <p:nvPr>
            <p:ph sz="half" idx="1"/>
          </p:nvPr>
        </p:nvSpPr>
        <p:spPr/>
        <p:txBody>
          <a:bodyPr>
            <a:normAutofit/>
          </a:bodyPr>
          <a:lstStyle/>
          <a:p>
            <a:pPr marL="0" indent="0" algn="ctr">
              <a:buNone/>
            </a:pPr>
            <a:r>
              <a:rPr lang="en-GB" b="1" dirty="0">
                <a:solidFill>
                  <a:srgbClr val="FF0000"/>
                </a:solidFill>
              </a:rPr>
              <a:t>Current Challenges </a:t>
            </a:r>
          </a:p>
          <a:p>
            <a:pPr marL="0" indent="0" algn="ctr">
              <a:buNone/>
            </a:pPr>
            <a:r>
              <a:rPr lang="en-GB" sz="2400" dirty="0"/>
              <a:t>(some overlap)</a:t>
            </a:r>
          </a:p>
          <a:p>
            <a:endParaRPr lang="en-GB" sz="1000" dirty="0"/>
          </a:p>
          <a:p>
            <a:r>
              <a:rPr lang="en-GB" dirty="0"/>
              <a:t>Continued Austerity</a:t>
            </a:r>
          </a:p>
          <a:p>
            <a:r>
              <a:rPr lang="en-GB" dirty="0"/>
              <a:t>Managing transformations</a:t>
            </a:r>
          </a:p>
          <a:p>
            <a:r>
              <a:rPr lang="en-GB" dirty="0"/>
              <a:t>Devolution (and now Brexit)</a:t>
            </a:r>
          </a:p>
          <a:p>
            <a:r>
              <a:rPr lang="en-GB" dirty="0"/>
              <a:t>Reduced management capacity</a:t>
            </a:r>
          </a:p>
          <a:p>
            <a:r>
              <a:rPr lang="en-GB" dirty="0"/>
              <a:t>Complexity</a:t>
            </a:r>
          </a:p>
        </p:txBody>
      </p:sp>
      <p:sp>
        <p:nvSpPr>
          <p:cNvPr id="6" name="Content Placeholder 5"/>
          <p:cNvSpPr>
            <a:spLocks noGrp="1"/>
          </p:cNvSpPr>
          <p:nvPr>
            <p:ph sz="half" idx="2"/>
          </p:nvPr>
        </p:nvSpPr>
        <p:spPr/>
        <p:txBody>
          <a:bodyPr>
            <a:normAutofit/>
          </a:bodyPr>
          <a:lstStyle/>
          <a:p>
            <a:pPr marL="0" indent="0" algn="ctr">
              <a:buNone/>
            </a:pPr>
            <a:r>
              <a:rPr lang="en-GB" b="1" dirty="0">
                <a:solidFill>
                  <a:srgbClr val="FF0000"/>
                </a:solidFill>
              </a:rPr>
              <a:t>4 Pervasive problems</a:t>
            </a:r>
          </a:p>
          <a:p>
            <a:pPr marL="0" indent="0">
              <a:buNone/>
            </a:pPr>
            <a:r>
              <a:rPr lang="en-GB" sz="2400" dirty="0"/>
              <a:t>(Identified by NAO before general election)</a:t>
            </a:r>
          </a:p>
          <a:p>
            <a:pPr marL="0" indent="0">
              <a:buNone/>
            </a:pPr>
            <a:endParaRPr lang="en-GB" sz="1000" dirty="0"/>
          </a:p>
          <a:p>
            <a:r>
              <a:rPr lang="en-GB" dirty="0"/>
              <a:t>Ignoring inconvenient facts.</a:t>
            </a:r>
          </a:p>
          <a:p>
            <a:r>
              <a:rPr lang="en-GB" dirty="0"/>
              <a:t>Out of sight out of mind</a:t>
            </a:r>
          </a:p>
          <a:p>
            <a:r>
              <a:rPr lang="en-GB" dirty="0"/>
              <a:t>Not learning from previous mistakes</a:t>
            </a:r>
          </a:p>
          <a:p>
            <a:r>
              <a:rPr lang="en-GB" dirty="0"/>
              <a:t>Conflicting priorities</a:t>
            </a:r>
          </a:p>
          <a:p>
            <a:endParaRPr lang="en-GB" dirty="0"/>
          </a:p>
          <a:p>
            <a:endParaRPr lang="en-GB" dirty="0"/>
          </a:p>
        </p:txBody>
      </p:sp>
      <p:sp>
        <p:nvSpPr>
          <p:cNvPr id="7" name="TextBox 6"/>
          <p:cNvSpPr txBox="1"/>
          <p:nvPr/>
        </p:nvSpPr>
        <p:spPr>
          <a:xfrm flipH="1">
            <a:off x="473725" y="5689600"/>
            <a:ext cx="10620400" cy="1015663"/>
          </a:xfrm>
          <a:prstGeom prst="rect">
            <a:avLst/>
          </a:prstGeom>
          <a:noFill/>
        </p:spPr>
        <p:txBody>
          <a:bodyPr wrap="square" rtlCol="0">
            <a:spAutoFit/>
          </a:bodyPr>
          <a:lstStyle/>
          <a:p>
            <a:pPr algn="ctr"/>
            <a:r>
              <a:rPr lang="en-GB" sz="2800" b="1" dirty="0">
                <a:solidFill>
                  <a:srgbClr val="0000CC"/>
                </a:solidFill>
              </a:rPr>
              <a:t>The need for a strong framework to meet medium and long term needs and objectives and ensure delivery</a:t>
            </a:r>
            <a:r>
              <a:rPr lang="en-GB" sz="3200" b="1" dirty="0">
                <a:solidFill>
                  <a:srgbClr val="0000CC"/>
                </a:solidFill>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48" y="78014"/>
            <a:ext cx="981789" cy="963381"/>
          </a:xfrm>
          <a:prstGeom prst="rect">
            <a:avLst/>
          </a:prstGeom>
        </p:spPr>
      </p:pic>
    </p:spTree>
    <p:extLst>
      <p:ext uri="{BB962C8B-B14F-4D97-AF65-F5344CB8AC3E}">
        <p14:creationId xmlns:p14="http://schemas.microsoft.com/office/powerpoint/2010/main" val="2306915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0000CC"/>
                </a:solidFill>
              </a:rPr>
              <a:t>SDPs are meant to fulfil several </a:t>
            </a:r>
            <a:br>
              <a:rPr lang="en-GB" sz="3600" b="1" dirty="0">
                <a:solidFill>
                  <a:srgbClr val="0000CC"/>
                </a:solidFill>
              </a:rPr>
            </a:br>
            <a:r>
              <a:rPr lang="en-GB" sz="3600" b="1" dirty="0">
                <a:solidFill>
                  <a:srgbClr val="0000CC"/>
                </a:solidFill>
              </a:rPr>
              <a:t>complementary objectives</a:t>
            </a:r>
          </a:p>
        </p:txBody>
      </p:sp>
      <p:sp>
        <p:nvSpPr>
          <p:cNvPr id="3" name="Content Placeholder 2"/>
          <p:cNvSpPr>
            <a:spLocks noGrp="1"/>
          </p:cNvSpPr>
          <p:nvPr>
            <p:ph idx="1"/>
          </p:nvPr>
        </p:nvSpPr>
        <p:spPr/>
        <p:txBody>
          <a:bodyPr>
            <a:normAutofit/>
          </a:bodyPr>
          <a:lstStyle/>
          <a:p>
            <a:pPr marL="0" indent="0">
              <a:buNone/>
            </a:pPr>
            <a:endParaRPr lang="en-GB" dirty="0"/>
          </a:p>
          <a:p>
            <a:pPr marL="0" indent="0">
              <a:buNone/>
            </a:pPr>
            <a:r>
              <a:rPr lang="en-GB" dirty="0"/>
              <a:t>•</a:t>
            </a:r>
            <a:r>
              <a:rPr lang="en-GB" dirty="0">
                <a:solidFill>
                  <a:srgbClr val="FF0000"/>
                </a:solidFill>
              </a:rPr>
              <a:t> </a:t>
            </a:r>
            <a:r>
              <a:rPr lang="en-GB" b="1" dirty="0">
                <a:solidFill>
                  <a:srgbClr val="FF0000"/>
                </a:solidFill>
              </a:rPr>
              <a:t>setting clear priorities </a:t>
            </a:r>
            <a:r>
              <a:rPr lang="en-GB" dirty="0"/>
              <a:t>and agreeing common language between departments and the centre;</a:t>
            </a:r>
          </a:p>
          <a:p>
            <a:pPr marL="0" indent="0">
              <a:buNone/>
            </a:pPr>
            <a:endParaRPr lang="en-GB" sz="1000" dirty="0"/>
          </a:p>
          <a:p>
            <a:pPr marL="0" indent="0">
              <a:buNone/>
            </a:pPr>
            <a:r>
              <a:rPr lang="en-GB" dirty="0"/>
              <a:t>• </a:t>
            </a:r>
            <a:r>
              <a:rPr lang="en-GB" b="1" dirty="0">
                <a:solidFill>
                  <a:srgbClr val="FF0000"/>
                </a:solidFill>
              </a:rPr>
              <a:t>driving delivery </a:t>
            </a:r>
            <a:r>
              <a:rPr lang="en-GB" dirty="0"/>
              <a:t>of the manifesto commitments;</a:t>
            </a:r>
          </a:p>
          <a:p>
            <a:pPr marL="0" indent="0">
              <a:buNone/>
            </a:pPr>
            <a:endParaRPr lang="en-GB" sz="1000" dirty="0"/>
          </a:p>
          <a:p>
            <a:pPr marL="0" indent="0">
              <a:buNone/>
            </a:pPr>
            <a:r>
              <a:rPr lang="en-GB" dirty="0"/>
              <a:t>• improving government’s ability to monitor performance and spend, link inputs to outputs, and drive </a:t>
            </a:r>
            <a:r>
              <a:rPr lang="en-GB" b="1" dirty="0">
                <a:solidFill>
                  <a:srgbClr val="FF0000"/>
                </a:solidFill>
              </a:rPr>
              <a:t>improved value for money</a:t>
            </a:r>
            <a:r>
              <a:rPr lang="en-GB" dirty="0"/>
              <a:t>; and</a:t>
            </a:r>
          </a:p>
          <a:p>
            <a:pPr marL="0" indent="0">
              <a:buNone/>
            </a:pPr>
            <a:endParaRPr lang="en-GB" sz="1000" dirty="0"/>
          </a:p>
          <a:p>
            <a:pPr marL="0" indent="0">
              <a:buNone/>
            </a:pPr>
            <a:r>
              <a:rPr lang="en-GB" dirty="0"/>
              <a:t>• </a:t>
            </a:r>
            <a:r>
              <a:rPr lang="en-GB" b="1" dirty="0">
                <a:solidFill>
                  <a:srgbClr val="FF0000"/>
                </a:solidFill>
              </a:rPr>
              <a:t>reducing administrative burden </a:t>
            </a:r>
            <a:r>
              <a:rPr lang="en-GB" dirty="0"/>
              <a:t>on departments</a:t>
            </a:r>
          </a:p>
        </p:txBody>
      </p:sp>
    </p:spTree>
    <p:extLst>
      <p:ext uri="{BB962C8B-B14F-4D97-AF65-F5344CB8AC3E}">
        <p14:creationId xmlns:p14="http://schemas.microsoft.com/office/powerpoint/2010/main" val="2653344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b="1" dirty="0">
                <a:solidFill>
                  <a:srgbClr val="0000CC"/>
                </a:solidFill>
                <a:latin typeface="+mn-lt"/>
              </a:rPr>
              <a:t>Spending Review 2015-20/21 </a:t>
            </a:r>
            <a:br>
              <a:rPr lang="en-GB" sz="3200" b="1" dirty="0">
                <a:solidFill>
                  <a:srgbClr val="0000CC"/>
                </a:solidFill>
                <a:latin typeface="+mn-lt"/>
              </a:rPr>
            </a:br>
            <a:r>
              <a:rPr lang="en-GB" sz="3200" b="1" dirty="0">
                <a:solidFill>
                  <a:srgbClr val="0000CC"/>
                </a:solidFill>
                <a:latin typeface="+mn-lt"/>
              </a:rPr>
              <a:t>Single Departmental Plans 2015-2020</a:t>
            </a:r>
          </a:p>
        </p:txBody>
      </p:sp>
      <p:sp>
        <p:nvSpPr>
          <p:cNvPr id="3" name="Content Placeholder 2"/>
          <p:cNvSpPr>
            <a:spLocks noGrp="1"/>
          </p:cNvSpPr>
          <p:nvPr>
            <p:ph sz="half" idx="1"/>
          </p:nvPr>
        </p:nvSpPr>
        <p:spPr>
          <a:xfrm>
            <a:off x="838200" y="2148289"/>
            <a:ext cx="5181600" cy="4028674"/>
          </a:xfrm>
        </p:spPr>
        <p:txBody>
          <a:bodyPr>
            <a:normAutofit fontScale="85000" lnSpcReduction="20000"/>
          </a:bodyPr>
          <a:lstStyle/>
          <a:p>
            <a:r>
              <a:rPr lang="en-GB" b="1" dirty="0">
                <a:solidFill>
                  <a:srgbClr val="FF0000"/>
                </a:solidFill>
              </a:rPr>
              <a:t>17</a:t>
            </a:r>
            <a:r>
              <a:rPr lang="en-GB" dirty="0"/>
              <a:t>  departmental plans included in both NAO and NBS analysis.</a:t>
            </a:r>
          </a:p>
          <a:p>
            <a:endParaRPr lang="en-GB" dirty="0"/>
          </a:p>
          <a:p>
            <a:endParaRPr lang="en-GB" sz="1100" dirty="0"/>
          </a:p>
          <a:p>
            <a:r>
              <a:rPr lang="en-GB" b="1" dirty="0">
                <a:solidFill>
                  <a:srgbClr val="FF0000"/>
                </a:solidFill>
              </a:rPr>
              <a:t>3</a:t>
            </a:r>
            <a:r>
              <a:rPr lang="en-GB" dirty="0"/>
              <a:t> devolved (N. Ireland, Scotland and Welsh Office) – included in NAO but excluded from NBS analysis.</a:t>
            </a:r>
          </a:p>
          <a:p>
            <a:endParaRPr lang="en-GB"/>
          </a:p>
          <a:p>
            <a:endParaRPr lang="en-GB" sz="1100" dirty="0"/>
          </a:p>
          <a:p>
            <a:r>
              <a:rPr lang="en-GB" b="1" dirty="0">
                <a:solidFill>
                  <a:srgbClr val="FF0000"/>
                </a:solidFill>
              </a:rPr>
              <a:t>5</a:t>
            </a:r>
            <a:r>
              <a:rPr lang="en-GB" dirty="0"/>
              <a:t> (No 10, Attorney General, UK Export Finance, Office of the Leaders of the Lords and the Commons) – excluded from both NAO and NBS.</a:t>
            </a:r>
          </a:p>
        </p:txBody>
      </p:sp>
      <p:sp>
        <p:nvSpPr>
          <p:cNvPr id="4" name="Content Placeholder 3"/>
          <p:cNvSpPr>
            <a:spLocks noGrp="1"/>
          </p:cNvSpPr>
          <p:nvPr>
            <p:ph sz="half" idx="2"/>
          </p:nvPr>
        </p:nvSpPr>
        <p:spPr>
          <a:xfrm>
            <a:off x="6172200" y="2148289"/>
            <a:ext cx="5181600" cy="4028674"/>
          </a:xfrm>
        </p:spPr>
        <p:txBody>
          <a:bodyPr>
            <a:normAutofit fontScale="85000" lnSpcReduction="20000"/>
          </a:bodyPr>
          <a:lstStyle/>
          <a:p>
            <a:r>
              <a:rPr lang="en-GB" b="1" dirty="0">
                <a:solidFill>
                  <a:srgbClr val="FF0000"/>
                </a:solidFill>
              </a:rPr>
              <a:t>£1,875 billion </a:t>
            </a:r>
            <a:r>
              <a:rPr lang="en-GB" dirty="0"/>
              <a:t>(total amount of Departmental Expenditure Limitations set from 2016-17 to 2020-21).</a:t>
            </a:r>
          </a:p>
          <a:p>
            <a:endParaRPr lang="en-GB" dirty="0"/>
          </a:p>
          <a:p>
            <a:r>
              <a:rPr lang="en-GB" b="1" dirty="0">
                <a:solidFill>
                  <a:srgbClr val="FF0000"/>
                </a:solidFill>
              </a:rPr>
              <a:t>£21.5 billion reductions </a:t>
            </a:r>
            <a:r>
              <a:rPr lang="en-GB" dirty="0"/>
              <a:t>announced to budgets of unprotected departments, of which £9.5 billion will be reinvested. </a:t>
            </a:r>
          </a:p>
          <a:p>
            <a:endParaRPr lang="en-GB" dirty="0"/>
          </a:p>
          <a:p>
            <a:r>
              <a:rPr lang="en-GB" b="1" dirty="0">
                <a:solidFill>
                  <a:srgbClr val="FF0000"/>
                </a:solidFill>
              </a:rPr>
              <a:t>40 entities in total </a:t>
            </a:r>
            <a:r>
              <a:rPr lang="en-GB" dirty="0"/>
              <a:t>with an individual settlement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31345" cy="1146622"/>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0655" y="5711378"/>
            <a:ext cx="1531345" cy="1146622"/>
          </a:xfrm>
          <a:prstGeom prst="rect">
            <a:avLst/>
          </a:prstGeom>
        </p:spPr>
      </p:pic>
    </p:spTree>
    <p:extLst>
      <p:ext uri="{BB962C8B-B14F-4D97-AF65-F5344CB8AC3E}">
        <p14:creationId xmlns:p14="http://schemas.microsoft.com/office/powerpoint/2010/main" val="2306112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0000CC"/>
                </a:solidFill>
              </a:rPr>
              <a:t>Departments and Expenditure Limits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8970404"/>
              </p:ext>
            </p:extLst>
          </p:nvPr>
        </p:nvGraphicFramePr>
        <p:xfrm>
          <a:off x="838200" y="1482811"/>
          <a:ext cx="10515600" cy="5441807"/>
        </p:xfrm>
        <a:graphic>
          <a:graphicData uri="http://schemas.openxmlformats.org/drawingml/2006/table">
            <a:tbl>
              <a:tblPr firstRow="1" bandRow="1">
                <a:tableStyleId>{5C22544A-7EE6-4342-B048-85BDC9FD1C3A}</a:tableStyleId>
              </a:tblPr>
              <a:tblGrid>
                <a:gridCol w="998838">
                  <a:extLst>
                    <a:ext uri="{9D8B030D-6E8A-4147-A177-3AD203B41FA5}">
                      <a16:colId xmlns:a16="http://schemas.microsoft.com/office/drawing/2014/main" xmlns="" val="2724927582"/>
                    </a:ext>
                  </a:extLst>
                </a:gridCol>
                <a:gridCol w="1153297">
                  <a:extLst>
                    <a:ext uri="{9D8B030D-6E8A-4147-A177-3AD203B41FA5}">
                      <a16:colId xmlns:a16="http://schemas.microsoft.com/office/drawing/2014/main" xmlns="" val="3082788433"/>
                    </a:ext>
                  </a:extLst>
                </a:gridCol>
                <a:gridCol w="1021492">
                  <a:extLst>
                    <a:ext uri="{9D8B030D-6E8A-4147-A177-3AD203B41FA5}">
                      <a16:colId xmlns:a16="http://schemas.microsoft.com/office/drawing/2014/main" xmlns="" val="55989672"/>
                    </a:ext>
                  </a:extLst>
                </a:gridCol>
                <a:gridCol w="1021492">
                  <a:extLst>
                    <a:ext uri="{9D8B030D-6E8A-4147-A177-3AD203B41FA5}">
                      <a16:colId xmlns:a16="http://schemas.microsoft.com/office/drawing/2014/main" xmlns="" val="1914600468"/>
                    </a:ext>
                  </a:extLst>
                </a:gridCol>
                <a:gridCol w="1062681">
                  <a:extLst>
                    <a:ext uri="{9D8B030D-6E8A-4147-A177-3AD203B41FA5}">
                      <a16:colId xmlns:a16="http://schemas.microsoft.com/office/drawing/2014/main" xmlns="" val="3840565343"/>
                    </a:ext>
                  </a:extLst>
                </a:gridCol>
                <a:gridCol w="1051560">
                  <a:extLst>
                    <a:ext uri="{9D8B030D-6E8A-4147-A177-3AD203B41FA5}">
                      <a16:colId xmlns:a16="http://schemas.microsoft.com/office/drawing/2014/main" xmlns="" val="747706363"/>
                    </a:ext>
                  </a:extLst>
                </a:gridCol>
                <a:gridCol w="1051560">
                  <a:extLst>
                    <a:ext uri="{9D8B030D-6E8A-4147-A177-3AD203B41FA5}">
                      <a16:colId xmlns:a16="http://schemas.microsoft.com/office/drawing/2014/main" xmlns="" val="906060637"/>
                    </a:ext>
                  </a:extLst>
                </a:gridCol>
                <a:gridCol w="1051560">
                  <a:extLst>
                    <a:ext uri="{9D8B030D-6E8A-4147-A177-3AD203B41FA5}">
                      <a16:colId xmlns:a16="http://schemas.microsoft.com/office/drawing/2014/main" xmlns="" val="2324769599"/>
                    </a:ext>
                  </a:extLst>
                </a:gridCol>
                <a:gridCol w="1051560">
                  <a:extLst>
                    <a:ext uri="{9D8B030D-6E8A-4147-A177-3AD203B41FA5}">
                      <a16:colId xmlns:a16="http://schemas.microsoft.com/office/drawing/2014/main" xmlns="" val="2786389452"/>
                    </a:ext>
                  </a:extLst>
                </a:gridCol>
                <a:gridCol w="1051560">
                  <a:extLst>
                    <a:ext uri="{9D8B030D-6E8A-4147-A177-3AD203B41FA5}">
                      <a16:colId xmlns:a16="http://schemas.microsoft.com/office/drawing/2014/main" xmlns="" val="1323185532"/>
                    </a:ext>
                  </a:extLst>
                </a:gridCol>
              </a:tblGrid>
              <a:tr h="875693">
                <a:tc>
                  <a:txBody>
                    <a:bodyPr/>
                    <a:lstStyle/>
                    <a:p>
                      <a:r>
                        <a:rPr lang="en-GB" dirty="0" err="1"/>
                        <a:t>Dept</a:t>
                      </a:r>
                      <a:endParaRPr lang="en-GB" dirty="0"/>
                    </a:p>
                  </a:txBody>
                  <a:tcPr/>
                </a:tc>
                <a:tc>
                  <a:txBody>
                    <a:bodyPr/>
                    <a:lstStyle/>
                    <a:p>
                      <a:r>
                        <a:rPr lang="en-GB" dirty="0"/>
                        <a:t>DEL</a:t>
                      </a:r>
                    </a:p>
                  </a:txBody>
                  <a:tcPr/>
                </a:tc>
                <a:tc>
                  <a:txBody>
                    <a:bodyPr/>
                    <a:lstStyle/>
                    <a:p>
                      <a:r>
                        <a:rPr lang="en-GB" dirty="0"/>
                        <a:t>Res DEL</a:t>
                      </a:r>
                    </a:p>
                  </a:txBody>
                  <a:tcPr/>
                </a:tc>
                <a:tc>
                  <a:txBody>
                    <a:bodyPr/>
                    <a:lstStyle/>
                    <a:p>
                      <a:r>
                        <a:rPr lang="en-GB" dirty="0"/>
                        <a:t>Capital </a:t>
                      </a:r>
                    </a:p>
                    <a:p>
                      <a:r>
                        <a:rPr lang="en-GB" dirty="0"/>
                        <a:t>DEL</a:t>
                      </a:r>
                    </a:p>
                  </a:txBody>
                  <a:tcPr/>
                </a:tc>
                <a:tc>
                  <a:txBody>
                    <a:bodyPr/>
                    <a:lstStyle/>
                    <a:p>
                      <a:r>
                        <a:rPr lang="en-GB" dirty="0"/>
                        <a:t>Annual</a:t>
                      </a:r>
                    </a:p>
                    <a:p>
                      <a:r>
                        <a:rPr lang="en-GB" dirty="0" err="1"/>
                        <a:t>Man’d</a:t>
                      </a:r>
                      <a:endParaRPr lang="en-GB" dirty="0"/>
                    </a:p>
                  </a:txBody>
                  <a:tcPr/>
                </a:tc>
                <a:tc>
                  <a:txBody>
                    <a:bodyPr/>
                    <a:lstStyle/>
                    <a:p>
                      <a:r>
                        <a:rPr lang="en-GB" dirty="0" err="1"/>
                        <a:t>Dept</a:t>
                      </a:r>
                      <a:endParaRPr lang="en-GB" dirty="0"/>
                    </a:p>
                  </a:txBody>
                  <a:tcPr/>
                </a:tc>
                <a:tc>
                  <a:txBody>
                    <a:bodyPr/>
                    <a:lstStyle/>
                    <a:p>
                      <a:r>
                        <a:rPr lang="en-GB" dirty="0"/>
                        <a:t>DEL</a:t>
                      </a:r>
                    </a:p>
                  </a:txBody>
                  <a:tcPr/>
                </a:tc>
                <a:tc>
                  <a:txBody>
                    <a:bodyPr/>
                    <a:lstStyle/>
                    <a:p>
                      <a:r>
                        <a:rPr lang="en-GB" dirty="0"/>
                        <a:t>Resource</a:t>
                      </a:r>
                    </a:p>
                    <a:p>
                      <a:r>
                        <a:rPr lang="en-GB" dirty="0"/>
                        <a:t>DEL</a:t>
                      </a:r>
                    </a:p>
                  </a:txBody>
                  <a:tcPr/>
                </a:tc>
                <a:tc>
                  <a:txBody>
                    <a:bodyPr/>
                    <a:lstStyle/>
                    <a:p>
                      <a:r>
                        <a:rPr lang="en-GB" dirty="0"/>
                        <a:t>Capital</a:t>
                      </a:r>
                    </a:p>
                    <a:p>
                      <a:r>
                        <a:rPr lang="en-GB" dirty="0"/>
                        <a:t>DEL</a:t>
                      </a:r>
                    </a:p>
                  </a:txBody>
                  <a:tcPr/>
                </a:tc>
                <a:tc>
                  <a:txBody>
                    <a:bodyPr/>
                    <a:lstStyle/>
                    <a:p>
                      <a:r>
                        <a:rPr lang="en-GB" dirty="0"/>
                        <a:t>AM</a:t>
                      </a:r>
                    </a:p>
                  </a:txBody>
                  <a:tcPr/>
                </a:tc>
                <a:extLst>
                  <a:ext uri="{0D108BD9-81ED-4DB2-BD59-A6C34878D82A}">
                    <a16:rowId xmlns:a16="http://schemas.microsoft.com/office/drawing/2014/main" xmlns="" val="414154142"/>
                  </a:ext>
                </a:extLst>
              </a:tr>
              <a:tr h="507346">
                <a:tc>
                  <a:txBody>
                    <a:bodyPr/>
                    <a:lstStyle/>
                    <a:p>
                      <a:r>
                        <a:rPr lang="en-GB" dirty="0"/>
                        <a:t>DBIS</a:t>
                      </a:r>
                    </a:p>
                  </a:txBody>
                  <a:tcPr/>
                </a:tc>
                <a:tc>
                  <a:txBody>
                    <a:bodyPr/>
                    <a:lstStyle/>
                    <a:p>
                      <a:r>
                        <a:rPr lang="en-GB" dirty="0"/>
                        <a:t>£16.6b</a:t>
                      </a:r>
                    </a:p>
                  </a:txBody>
                  <a:tcPr/>
                </a:tc>
                <a:tc>
                  <a:txBody>
                    <a:bodyPr/>
                    <a:lstStyle/>
                    <a:p>
                      <a:r>
                        <a:rPr lang="en-GB" dirty="0"/>
                        <a:t>12.9b</a:t>
                      </a:r>
                    </a:p>
                  </a:txBody>
                  <a:tcPr/>
                </a:tc>
                <a:tc>
                  <a:txBody>
                    <a:bodyPr/>
                    <a:lstStyle/>
                    <a:p>
                      <a:r>
                        <a:rPr lang="en-GB" dirty="0"/>
                        <a:t>3.8</a:t>
                      </a:r>
                    </a:p>
                  </a:txBody>
                  <a:tcPr/>
                </a:tc>
                <a:tc>
                  <a:txBody>
                    <a:bodyPr/>
                    <a:lstStyle/>
                    <a:p>
                      <a:r>
                        <a:rPr lang="en-GB" dirty="0"/>
                        <a:t>11.1</a:t>
                      </a:r>
                    </a:p>
                  </a:txBody>
                  <a:tcPr/>
                </a:tc>
                <a:tc>
                  <a:txBody>
                    <a:bodyPr/>
                    <a:lstStyle/>
                    <a:p>
                      <a:r>
                        <a:rPr lang="en-GB" dirty="0" err="1"/>
                        <a:t>DfID</a:t>
                      </a:r>
                      <a:endParaRPr lang="en-GB" dirty="0"/>
                    </a:p>
                  </a:txBody>
                  <a:tcPr/>
                </a:tc>
                <a:tc>
                  <a:txBody>
                    <a:bodyPr/>
                    <a:lstStyle/>
                    <a:p>
                      <a:r>
                        <a:rPr lang="en-GB" dirty="0"/>
                        <a:t>£11.1b</a:t>
                      </a:r>
                    </a:p>
                  </a:txBody>
                  <a:tcPr/>
                </a:tc>
                <a:tc>
                  <a:txBody>
                    <a:bodyPr/>
                    <a:lstStyle/>
                    <a:p>
                      <a:r>
                        <a:rPr lang="en-GB" dirty="0"/>
                        <a:t>8.5b</a:t>
                      </a:r>
                    </a:p>
                  </a:txBody>
                  <a:tcPr/>
                </a:tc>
                <a:tc>
                  <a:txBody>
                    <a:bodyPr/>
                    <a:lstStyle/>
                    <a:p>
                      <a:r>
                        <a:rPr lang="en-GB" dirty="0"/>
                        <a:t>2.6b</a:t>
                      </a:r>
                    </a:p>
                  </a:txBody>
                  <a:tcPr/>
                </a:tc>
                <a:tc>
                  <a:txBody>
                    <a:bodyPr/>
                    <a:lstStyle/>
                    <a:p>
                      <a:endParaRPr lang="en-GB"/>
                    </a:p>
                  </a:txBody>
                  <a:tcPr/>
                </a:tc>
                <a:extLst>
                  <a:ext uri="{0D108BD9-81ED-4DB2-BD59-A6C34878D82A}">
                    <a16:rowId xmlns:a16="http://schemas.microsoft.com/office/drawing/2014/main" xmlns="" val="3955929492"/>
                  </a:ext>
                </a:extLst>
              </a:tr>
              <a:tr h="507346">
                <a:tc>
                  <a:txBody>
                    <a:bodyPr/>
                    <a:lstStyle/>
                    <a:p>
                      <a:r>
                        <a:rPr lang="en-GB" dirty="0"/>
                        <a:t>CO</a:t>
                      </a:r>
                    </a:p>
                  </a:txBody>
                  <a:tcPr/>
                </a:tc>
                <a:tc>
                  <a:txBody>
                    <a:bodyPr/>
                    <a:lstStyle/>
                    <a:p>
                      <a:r>
                        <a:rPr lang="en-GB" dirty="0"/>
                        <a:t>£365m</a:t>
                      </a:r>
                    </a:p>
                  </a:txBody>
                  <a:tcPr/>
                </a:tc>
                <a:tc>
                  <a:txBody>
                    <a:bodyPr/>
                    <a:lstStyle/>
                    <a:p>
                      <a:r>
                        <a:rPr lang="en-GB" dirty="0"/>
                        <a:t>347m</a:t>
                      </a:r>
                    </a:p>
                  </a:txBody>
                  <a:tcPr/>
                </a:tc>
                <a:tc>
                  <a:txBody>
                    <a:bodyPr/>
                    <a:lstStyle/>
                    <a:p>
                      <a:r>
                        <a:rPr lang="en-GB" dirty="0"/>
                        <a:t>18m</a:t>
                      </a:r>
                    </a:p>
                  </a:txBody>
                  <a:tcPr/>
                </a:tc>
                <a:tc>
                  <a:txBody>
                    <a:bodyPr/>
                    <a:lstStyle/>
                    <a:p>
                      <a:endParaRPr lang="en-GB" dirty="0"/>
                    </a:p>
                  </a:txBody>
                  <a:tcPr/>
                </a:tc>
                <a:tc>
                  <a:txBody>
                    <a:bodyPr/>
                    <a:lstStyle/>
                    <a:p>
                      <a:r>
                        <a:rPr lang="en-GB" dirty="0"/>
                        <a:t>DoT</a:t>
                      </a:r>
                    </a:p>
                  </a:txBody>
                  <a:tcPr/>
                </a:tc>
                <a:tc>
                  <a:txBody>
                    <a:bodyPr/>
                    <a:lstStyle/>
                    <a:p>
                      <a:r>
                        <a:rPr lang="en-GB" dirty="0"/>
                        <a:t>£8.7b</a:t>
                      </a:r>
                    </a:p>
                  </a:txBody>
                  <a:tcPr/>
                </a:tc>
                <a:tc>
                  <a:txBody>
                    <a:bodyPr/>
                    <a:lstStyle/>
                    <a:p>
                      <a:r>
                        <a:rPr lang="en-GB" dirty="0"/>
                        <a:t>2.6b</a:t>
                      </a:r>
                    </a:p>
                  </a:txBody>
                  <a:tcPr/>
                </a:tc>
                <a:tc>
                  <a:txBody>
                    <a:bodyPr/>
                    <a:lstStyle/>
                    <a:p>
                      <a:r>
                        <a:rPr lang="en-GB" dirty="0"/>
                        <a:t>6.1b</a:t>
                      </a:r>
                    </a:p>
                  </a:txBody>
                  <a:tcPr/>
                </a:tc>
                <a:tc>
                  <a:txBody>
                    <a:bodyPr/>
                    <a:lstStyle/>
                    <a:p>
                      <a:endParaRPr lang="en-GB"/>
                    </a:p>
                  </a:txBody>
                  <a:tcPr/>
                </a:tc>
                <a:extLst>
                  <a:ext uri="{0D108BD9-81ED-4DB2-BD59-A6C34878D82A}">
                    <a16:rowId xmlns:a16="http://schemas.microsoft.com/office/drawing/2014/main" xmlns="" val="70623436"/>
                  </a:ext>
                </a:extLst>
              </a:tr>
              <a:tr h="507346">
                <a:tc>
                  <a:txBody>
                    <a:bodyPr/>
                    <a:lstStyle/>
                    <a:p>
                      <a:r>
                        <a:rPr lang="en-GB" dirty="0"/>
                        <a:t>DoE</a:t>
                      </a:r>
                    </a:p>
                  </a:txBody>
                  <a:tcPr/>
                </a:tc>
                <a:tc>
                  <a:txBody>
                    <a:bodyPr/>
                    <a:lstStyle/>
                    <a:p>
                      <a:r>
                        <a:rPr lang="en-GB" dirty="0"/>
                        <a:t>£58.2b</a:t>
                      </a:r>
                    </a:p>
                  </a:txBody>
                  <a:tcPr/>
                </a:tc>
                <a:tc>
                  <a:txBody>
                    <a:bodyPr/>
                    <a:lstStyle/>
                    <a:p>
                      <a:r>
                        <a:rPr lang="en-GB" dirty="0"/>
                        <a:t>53.6b</a:t>
                      </a:r>
                    </a:p>
                  </a:txBody>
                  <a:tcPr/>
                </a:tc>
                <a:tc>
                  <a:txBody>
                    <a:bodyPr/>
                    <a:lstStyle/>
                    <a:p>
                      <a:r>
                        <a:rPr lang="en-GB" dirty="0"/>
                        <a:t>4.6b</a:t>
                      </a:r>
                    </a:p>
                  </a:txBody>
                  <a:tcPr/>
                </a:tc>
                <a:tc>
                  <a:txBody>
                    <a:bodyPr/>
                    <a:lstStyle/>
                    <a:p>
                      <a:endParaRPr lang="en-GB" dirty="0"/>
                    </a:p>
                  </a:txBody>
                  <a:tcPr/>
                </a:tc>
                <a:tc>
                  <a:txBody>
                    <a:bodyPr/>
                    <a:lstStyle/>
                    <a:p>
                      <a:r>
                        <a:rPr lang="en-GB" dirty="0"/>
                        <a:t>DWP</a:t>
                      </a:r>
                    </a:p>
                  </a:txBody>
                  <a:tcPr/>
                </a:tc>
                <a:tc>
                  <a:txBody>
                    <a:bodyPr/>
                    <a:lstStyle/>
                    <a:p>
                      <a:r>
                        <a:rPr lang="en-GB" dirty="0"/>
                        <a:t>£6b</a:t>
                      </a:r>
                    </a:p>
                  </a:txBody>
                  <a:tcPr/>
                </a:tc>
                <a:tc>
                  <a:txBody>
                    <a:bodyPr/>
                    <a:lstStyle/>
                    <a:p>
                      <a:r>
                        <a:rPr lang="en-GB" dirty="0"/>
                        <a:t>5.8b</a:t>
                      </a:r>
                    </a:p>
                  </a:txBody>
                  <a:tcPr/>
                </a:tc>
                <a:tc>
                  <a:txBody>
                    <a:bodyPr/>
                    <a:lstStyle/>
                    <a:p>
                      <a:r>
                        <a:rPr lang="en-GB" dirty="0"/>
                        <a:t>0.2b</a:t>
                      </a:r>
                    </a:p>
                  </a:txBody>
                  <a:tcPr/>
                </a:tc>
                <a:tc>
                  <a:txBody>
                    <a:bodyPr/>
                    <a:lstStyle/>
                    <a:p>
                      <a:r>
                        <a:rPr lang="en-GB" dirty="0"/>
                        <a:t>170.5b</a:t>
                      </a:r>
                    </a:p>
                  </a:txBody>
                  <a:tcPr/>
                </a:tc>
                <a:extLst>
                  <a:ext uri="{0D108BD9-81ED-4DB2-BD59-A6C34878D82A}">
                    <a16:rowId xmlns:a16="http://schemas.microsoft.com/office/drawing/2014/main" xmlns="" val="4018232345"/>
                  </a:ext>
                </a:extLst>
              </a:tr>
              <a:tr h="507346">
                <a:tc>
                  <a:txBody>
                    <a:bodyPr/>
                    <a:lstStyle/>
                    <a:p>
                      <a:r>
                        <a:rPr lang="en-GB" dirty="0"/>
                        <a:t>DCLG</a:t>
                      </a:r>
                    </a:p>
                  </a:txBody>
                  <a:tcPr/>
                </a:tc>
                <a:tc>
                  <a:txBody>
                    <a:bodyPr/>
                    <a:lstStyle/>
                    <a:p>
                      <a:r>
                        <a:rPr lang="en-GB" dirty="0"/>
                        <a:t>£4.6b</a:t>
                      </a:r>
                    </a:p>
                  </a:txBody>
                  <a:tcPr/>
                </a:tc>
                <a:tc>
                  <a:txBody>
                    <a:bodyPr/>
                    <a:lstStyle/>
                    <a:p>
                      <a:r>
                        <a:rPr lang="en-GB" dirty="0"/>
                        <a:t>1.5b</a:t>
                      </a:r>
                    </a:p>
                  </a:txBody>
                  <a:tcPr/>
                </a:tc>
                <a:tc>
                  <a:txBody>
                    <a:bodyPr/>
                    <a:lstStyle/>
                    <a:p>
                      <a:r>
                        <a:rPr lang="en-GB" dirty="0"/>
                        <a:t>3.1b</a:t>
                      </a:r>
                    </a:p>
                  </a:txBody>
                  <a:tcPr/>
                </a:tc>
                <a:tc>
                  <a:txBody>
                    <a:bodyPr/>
                    <a:lstStyle/>
                    <a:p>
                      <a:endParaRPr lang="en-GB"/>
                    </a:p>
                  </a:txBody>
                  <a:tcPr/>
                </a:tc>
                <a:tc>
                  <a:txBody>
                    <a:bodyPr/>
                    <a:lstStyle/>
                    <a:p>
                      <a:r>
                        <a:rPr lang="en-GB" dirty="0"/>
                        <a:t>F&amp;CO</a:t>
                      </a:r>
                    </a:p>
                  </a:txBody>
                  <a:tcPr/>
                </a:tc>
                <a:tc>
                  <a:txBody>
                    <a:bodyPr/>
                    <a:lstStyle/>
                    <a:p>
                      <a:r>
                        <a:rPr lang="en-GB" dirty="0"/>
                        <a:t>£1.1b</a:t>
                      </a:r>
                    </a:p>
                  </a:txBody>
                  <a:tcPr/>
                </a:tc>
                <a:tc>
                  <a:txBody>
                    <a:bodyPr/>
                    <a:lstStyle/>
                    <a:p>
                      <a:r>
                        <a:rPr lang="en-GB" dirty="0"/>
                        <a:t>1b</a:t>
                      </a:r>
                    </a:p>
                  </a:txBody>
                  <a:tcPr/>
                </a:tc>
                <a:tc>
                  <a:txBody>
                    <a:bodyPr/>
                    <a:lstStyle/>
                    <a:p>
                      <a:r>
                        <a:rPr lang="en-GB" dirty="0"/>
                        <a:t>0.1b</a:t>
                      </a:r>
                    </a:p>
                  </a:txBody>
                  <a:tcPr/>
                </a:tc>
                <a:tc>
                  <a:txBody>
                    <a:bodyPr/>
                    <a:lstStyle/>
                    <a:p>
                      <a:endParaRPr lang="en-GB" dirty="0"/>
                    </a:p>
                  </a:txBody>
                  <a:tcPr/>
                </a:tc>
                <a:extLst>
                  <a:ext uri="{0D108BD9-81ED-4DB2-BD59-A6C34878D82A}">
                    <a16:rowId xmlns:a16="http://schemas.microsoft.com/office/drawing/2014/main" xmlns="" val="1036293188"/>
                  </a:ext>
                </a:extLst>
              </a:tr>
              <a:tr h="507346">
                <a:tc>
                  <a:txBody>
                    <a:bodyPr/>
                    <a:lstStyle/>
                    <a:p>
                      <a:r>
                        <a:rPr lang="en-GB" dirty="0"/>
                        <a:t>DCMS</a:t>
                      </a:r>
                    </a:p>
                  </a:txBody>
                  <a:tcPr/>
                </a:tc>
                <a:tc>
                  <a:txBody>
                    <a:bodyPr/>
                    <a:lstStyle/>
                    <a:p>
                      <a:r>
                        <a:rPr lang="en-GB" dirty="0"/>
                        <a:t>£1.5b</a:t>
                      </a:r>
                    </a:p>
                  </a:txBody>
                  <a:tcPr/>
                </a:tc>
                <a:tc>
                  <a:txBody>
                    <a:bodyPr/>
                    <a:lstStyle/>
                    <a:p>
                      <a:r>
                        <a:rPr lang="en-GB" dirty="0"/>
                        <a:t>1.1b</a:t>
                      </a:r>
                    </a:p>
                  </a:txBody>
                  <a:tcPr/>
                </a:tc>
                <a:tc>
                  <a:txBody>
                    <a:bodyPr/>
                    <a:lstStyle/>
                    <a:p>
                      <a:r>
                        <a:rPr lang="en-GB" dirty="0"/>
                        <a:t>0.4b</a:t>
                      </a:r>
                    </a:p>
                  </a:txBody>
                  <a:tcPr/>
                </a:tc>
                <a:tc>
                  <a:txBody>
                    <a:bodyPr/>
                    <a:lstStyle/>
                    <a:p>
                      <a:endParaRPr lang="en-GB"/>
                    </a:p>
                  </a:txBody>
                  <a:tcPr/>
                </a:tc>
                <a:tc>
                  <a:txBody>
                    <a:bodyPr/>
                    <a:lstStyle/>
                    <a:p>
                      <a:r>
                        <a:rPr lang="en-GB" dirty="0"/>
                        <a:t>HMRC</a:t>
                      </a:r>
                    </a:p>
                  </a:txBody>
                  <a:tcPr/>
                </a:tc>
                <a:tc>
                  <a:txBody>
                    <a:bodyPr/>
                    <a:lstStyle/>
                    <a:p>
                      <a:r>
                        <a:rPr lang="en-GB" dirty="0"/>
                        <a:t>£3.5b</a:t>
                      </a:r>
                    </a:p>
                  </a:txBody>
                  <a:tcPr/>
                </a:tc>
                <a:tc>
                  <a:txBody>
                    <a:bodyPr/>
                    <a:lstStyle/>
                    <a:p>
                      <a:r>
                        <a:rPr lang="en-GB" dirty="0"/>
                        <a:t>3.3b</a:t>
                      </a:r>
                    </a:p>
                  </a:txBody>
                  <a:tcPr/>
                </a:tc>
                <a:tc>
                  <a:txBody>
                    <a:bodyPr/>
                    <a:lstStyle/>
                    <a:p>
                      <a:r>
                        <a:rPr lang="en-GB" dirty="0"/>
                        <a:t>0.1b</a:t>
                      </a:r>
                    </a:p>
                  </a:txBody>
                  <a:tcPr/>
                </a:tc>
                <a:tc>
                  <a:txBody>
                    <a:bodyPr/>
                    <a:lstStyle/>
                    <a:p>
                      <a:endParaRPr lang="en-GB"/>
                    </a:p>
                  </a:txBody>
                  <a:tcPr/>
                </a:tc>
                <a:extLst>
                  <a:ext uri="{0D108BD9-81ED-4DB2-BD59-A6C34878D82A}">
                    <a16:rowId xmlns:a16="http://schemas.microsoft.com/office/drawing/2014/main" xmlns="" val="2052987250"/>
                  </a:ext>
                </a:extLst>
              </a:tr>
              <a:tr h="507346">
                <a:tc>
                  <a:txBody>
                    <a:bodyPr/>
                    <a:lstStyle/>
                    <a:p>
                      <a:r>
                        <a:rPr lang="en-GB" dirty="0"/>
                        <a:t>DECC</a:t>
                      </a:r>
                    </a:p>
                  </a:txBody>
                  <a:tcPr/>
                </a:tc>
                <a:tc>
                  <a:txBody>
                    <a:bodyPr/>
                    <a:lstStyle/>
                    <a:p>
                      <a:r>
                        <a:rPr lang="en-GB" dirty="0"/>
                        <a:t>£3.3b</a:t>
                      </a:r>
                    </a:p>
                  </a:txBody>
                  <a:tcPr/>
                </a:tc>
                <a:tc>
                  <a:txBody>
                    <a:bodyPr/>
                    <a:lstStyle/>
                    <a:p>
                      <a:r>
                        <a:rPr lang="en-GB" dirty="0"/>
                        <a:t>0.9b</a:t>
                      </a:r>
                    </a:p>
                  </a:txBody>
                  <a:tcPr/>
                </a:tc>
                <a:tc>
                  <a:txBody>
                    <a:bodyPr/>
                    <a:lstStyle/>
                    <a:p>
                      <a:r>
                        <a:rPr lang="en-GB" dirty="0"/>
                        <a:t>2.3b</a:t>
                      </a:r>
                    </a:p>
                  </a:txBody>
                  <a:tcPr/>
                </a:tc>
                <a:tc>
                  <a:txBody>
                    <a:bodyPr/>
                    <a:lstStyle/>
                    <a:p>
                      <a:endParaRPr lang="en-GB"/>
                    </a:p>
                  </a:txBody>
                  <a:tcPr/>
                </a:tc>
                <a:tc>
                  <a:txBody>
                    <a:bodyPr/>
                    <a:lstStyle/>
                    <a:p>
                      <a:r>
                        <a:rPr lang="en-GB" dirty="0"/>
                        <a:t>HMT</a:t>
                      </a:r>
                    </a:p>
                  </a:txBody>
                  <a:tcPr/>
                </a:tc>
                <a:tc>
                  <a:txBody>
                    <a:bodyPr/>
                    <a:lstStyle/>
                    <a:p>
                      <a:r>
                        <a:rPr lang="en-GB" dirty="0"/>
                        <a:t>£0.2</a:t>
                      </a:r>
                    </a:p>
                  </a:txBody>
                  <a:tcPr/>
                </a:tc>
                <a:tc>
                  <a:txBody>
                    <a:bodyPr/>
                    <a:lstStyle/>
                    <a:p>
                      <a:r>
                        <a:rPr lang="en-GB" dirty="0"/>
                        <a:t>0.2b</a:t>
                      </a:r>
                    </a:p>
                  </a:txBody>
                  <a:tcPr/>
                </a:tc>
                <a:tc>
                  <a:txBody>
                    <a:bodyPr/>
                    <a:lstStyle/>
                    <a:p>
                      <a:r>
                        <a:rPr lang="en-GB" dirty="0"/>
                        <a:t>0.0b</a:t>
                      </a:r>
                    </a:p>
                  </a:txBody>
                  <a:tcPr/>
                </a:tc>
                <a:tc>
                  <a:txBody>
                    <a:bodyPr/>
                    <a:lstStyle/>
                    <a:p>
                      <a:endParaRPr lang="en-GB"/>
                    </a:p>
                  </a:txBody>
                  <a:tcPr/>
                </a:tc>
                <a:extLst>
                  <a:ext uri="{0D108BD9-81ED-4DB2-BD59-A6C34878D82A}">
                    <a16:rowId xmlns:a16="http://schemas.microsoft.com/office/drawing/2014/main" xmlns="" val="3401591237"/>
                  </a:ext>
                </a:extLst>
              </a:tr>
              <a:tr h="507346">
                <a:tc>
                  <a:txBody>
                    <a:bodyPr/>
                    <a:lstStyle/>
                    <a:p>
                      <a:r>
                        <a:rPr lang="en-GB" dirty="0"/>
                        <a:t>DEFRA</a:t>
                      </a:r>
                    </a:p>
                  </a:txBody>
                  <a:tcPr/>
                </a:tc>
                <a:tc>
                  <a:txBody>
                    <a:bodyPr/>
                    <a:lstStyle/>
                    <a:p>
                      <a:r>
                        <a:rPr lang="en-GB" dirty="0"/>
                        <a:t>£2b</a:t>
                      </a:r>
                    </a:p>
                  </a:txBody>
                  <a:tcPr/>
                </a:tc>
                <a:tc>
                  <a:txBody>
                    <a:bodyPr/>
                    <a:lstStyle/>
                    <a:p>
                      <a:r>
                        <a:rPr lang="en-GB" dirty="0"/>
                        <a:t>1.5b</a:t>
                      </a:r>
                    </a:p>
                  </a:txBody>
                  <a:tcPr/>
                </a:tc>
                <a:tc>
                  <a:txBody>
                    <a:bodyPr/>
                    <a:lstStyle/>
                    <a:p>
                      <a:r>
                        <a:rPr lang="en-GB" dirty="0"/>
                        <a:t>0.5b</a:t>
                      </a:r>
                    </a:p>
                  </a:txBody>
                  <a:tcPr/>
                </a:tc>
                <a:tc>
                  <a:txBody>
                    <a:bodyPr/>
                    <a:lstStyle/>
                    <a:p>
                      <a:endParaRPr lang="en-GB"/>
                    </a:p>
                  </a:txBody>
                  <a:tcPr/>
                </a:tc>
                <a:tc>
                  <a:txBody>
                    <a:bodyPr/>
                    <a:lstStyle/>
                    <a:p>
                      <a:r>
                        <a:rPr lang="en-GB" dirty="0"/>
                        <a:t>HO</a:t>
                      </a:r>
                    </a:p>
                  </a:txBody>
                  <a:tcPr/>
                </a:tc>
                <a:tc>
                  <a:txBody>
                    <a:bodyPr/>
                    <a:lstStyle/>
                    <a:p>
                      <a:r>
                        <a:rPr lang="en-GB" dirty="0"/>
                        <a:t>£10.7b</a:t>
                      </a:r>
                    </a:p>
                  </a:txBody>
                  <a:tcPr/>
                </a:tc>
                <a:tc>
                  <a:txBody>
                    <a:bodyPr/>
                    <a:lstStyle/>
                    <a:p>
                      <a:r>
                        <a:rPr lang="en-GB" dirty="0"/>
                        <a:t>10.3b</a:t>
                      </a:r>
                    </a:p>
                  </a:txBody>
                  <a:tcPr/>
                </a:tc>
                <a:tc>
                  <a:txBody>
                    <a:bodyPr/>
                    <a:lstStyle/>
                    <a:p>
                      <a:r>
                        <a:rPr lang="en-GB" dirty="0"/>
                        <a:t>0.4b</a:t>
                      </a:r>
                    </a:p>
                  </a:txBody>
                  <a:tcPr/>
                </a:tc>
                <a:tc>
                  <a:txBody>
                    <a:bodyPr/>
                    <a:lstStyle/>
                    <a:p>
                      <a:endParaRPr lang="en-GB" dirty="0"/>
                    </a:p>
                  </a:txBody>
                  <a:tcPr/>
                </a:tc>
                <a:extLst>
                  <a:ext uri="{0D108BD9-81ED-4DB2-BD59-A6C34878D82A}">
                    <a16:rowId xmlns:a16="http://schemas.microsoft.com/office/drawing/2014/main" xmlns="" val="571084567"/>
                  </a:ext>
                </a:extLst>
              </a:tr>
              <a:tr h="507346">
                <a:tc>
                  <a:txBody>
                    <a:bodyPr/>
                    <a:lstStyle/>
                    <a:p>
                      <a:r>
                        <a:rPr lang="en-GB" dirty="0" err="1"/>
                        <a:t>DoH</a:t>
                      </a:r>
                      <a:endParaRPr lang="en-GB" dirty="0"/>
                    </a:p>
                  </a:txBody>
                  <a:tcPr/>
                </a:tc>
                <a:tc>
                  <a:txBody>
                    <a:bodyPr/>
                    <a:lstStyle/>
                    <a:p>
                      <a:r>
                        <a:rPr lang="en-GB" dirty="0"/>
                        <a:t>£116.4b</a:t>
                      </a:r>
                    </a:p>
                  </a:txBody>
                  <a:tcPr/>
                </a:tc>
                <a:tc>
                  <a:txBody>
                    <a:bodyPr/>
                    <a:lstStyle/>
                    <a:p>
                      <a:r>
                        <a:rPr lang="en-GB" dirty="0"/>
                        <a:t>111.6b</a:t>
                      </a:r>
                    </a:p>
                  </a:txBody>
                  <a:tcPr/>
                </a:tc>
                <a:tc>
                  <a:txBody>
                    <a:bodyPr/>
                    <a:lstStyle/>
                    <a:p>
                      <a:r>
                        <a:rPr lang="en-GB" dirty="0"/>
                        <a:t>4.8b</a:t>
                      </a:r>
                    </a:p>
                  </a:txBody>
                  <a:tcPr/>
                </a:tc>
                <a:tc>
                  <a:txBody>
                    <a:bodyPr/>
                    <a:lstStyle/>
                    <a:p>
                      <a:endParaRPr lang="en-GB"/>
                    </a:p>
                  </a:txBody>
                  <a:tcPr/>
                </a:tc>
                <a:tc>
                  <a:txBody>
                    <a:bodyPr/>
                    <a:lstStyle/>
                    <a:p>
                      <a:r>
                        <a:rPr lang="en-GB" dirty="0"/>
                        <a:t>MoD</a:t>
                      </a:r>
                    </a:p>
                  </a:txBody>
                  <a:tcPr/>
                </a:tc>
                <a:tc>
                  <a:txBody>
                    <a:bodyPr/>
                    <a:lstStyle/>
                    <a:p>
                      <a:r>
                        <a:rPr lang="en-GB" dirty="0"/>
                        <a:t>£34.4b</a:t>
                      </a:r>
                    </a:p>
                  </a:txBody>
                  <a:tcPr/>
                </a:tc>
                <a:tc>
                  <a:txBody>
                    <a:bodyPr/>
                    <a:lstStyle/>
                    <a:p>
                      <a:r>
                        <a:rPr lang="en-GB" dirty="0"/>
                        <a:t>27.2</a:t>
                      </a:r>
                    </a:p>
                  </a:txBody>
                  <a:tcPr/>
                </a:tc>
                <a:tc>
                  <a:txBody>
                    <a:bodyPr/>
                    <a:lstStyle/>
                    <a:p>
                      <a:r>
                        <a:rPr lang="en-GB" dirty="0"/>
                        <a:t>7.1</a:t>
                      </a:r>
                    </a:p>
                  </a:txBody>
                  <a:tcPr/>
                </a:tc>
                <a:tc>
                  <a:txBody>
                    <a:bodyPr/>
                    <a:lstStyle/>
                    <a:p>
                      <a:endParaRPr lang="en-GB" dirty="0"/>
                    </a:p>
                  </a:txBody>
                  <a:tcPr/>
                </a:tc>
                <a:extLst>
                  <a:ext uri="{0D108BD9-81ED-4DB2-BD59-A6C34878D82A}">
                    <a16:rowId xmlns:a16="http://schemas.microsoft.com/office/drawing/2014/main" xmlns="" val="2518920600"/>
                  </a:ext>
                </a:extLst>
              </a:tr>
              <a:tr h="507346">
                <a:tc>
                  <a:txBody>
                    <a:bodyPr/>
                    <a:lstStyle/>
                    <a:p>
                      <a:r>
                        <a:rPr lang="en-GB" dirty="0" err="1"/>
                        <a:t>MoJ</a:t>
                      </a:r>
                      <a:endParaRPr lang="en-GB" dirty="0"/>
                    </a:p>
                  </a:txBody>
                  <a:tcPr/>
                </a:tc>
                <a:tc>
                  <a:txBody>
                    <a:bodyPr/>
                    <a:lstStyle/>
                    <a:p>
                      <a:r>
                        <a:rPr lang="en-GB" dirty="0"/>
                        <a:t>£6.6b</a:t>
                      </a:r>
                    </a:p>
                  </a:txBody>
                  <a:tcPr/>
                </a:tc>
                <a:tc>
                  <a:txBody>
                    <a:bodyPr/>
                    <a:lstStyle/>
                    <a:p>
                      <a:r>
                        <a:rPr lang="en-GB" dirty="0"/>
                        <a:t>6.2b</a:t>
                      </a:r>
                    </a:p>
                  </a:txBody>
                  <a:tcPr/>
                </a:tc>
                <a:tc>
                  <a:txBody>
                    <a:bodyPr/>
                    <a:lstStyle/>
                    <a:p>
                      <a:r>
                        <a:rPr lang="en-GB" dirty="0"/>
                        <a:t>0.4</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2009207650"/>
                  </a:ext>
                </a:extLst>
              </a:tr>
            </a:tbl>
          </a:graphicData>
        </a:graphic>
      </p:graphicFrame>
    </p:spTree>
    <p:extLst>
      <p:ext uri="{BB962C8B-B14F-4D97-AF65-F5344CB8AC3E}">
        <p14:creationId xmlns:p14="http://schemas.microsoft.com/office/powerpoint/2010/main" val="135207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1978" y="365125"/>
            <a:ext cx="10997514" cy="1325563"/>
          </a:xfrm>
        </p:spPr>
        <p:txBody>
          <a:bodyPr>
            <a:normAutofit/>
          </a:bodyPr>
          <a:lstStyle/>
          <a:p>
            <a:pPr algn="ctr"/>
            <a:r>
              <a:rPr lang="en-GB" sz="3200" b="1" dirty="0">
                <a:solidFill>
                  <a:srgbClr val="0000CC"/>
                </a:solidFill>
                <a:latin typeface="+mn-lt"/>
              </a:rPr>
              <a:t>During the scoping stage NBS suggested</a:t>
            </a:r>
            <a:br>
              <a:rPr lang="en-GB" sz="3200" b="1" dirty="0">
                <a:solidFill>
                  <a:srgbClr val="0000CC"/>
                </a:solidFill>
                <a:latin typeface="+mn-lt"/>
              </a:rPr>
            </a:br>
            <a:r>
              <a:rPr lang="en-GB" sz="3200" b="1" dirty="0">
                <a:solidFill>
                  <a:srgbClr val="0000CC"/>
                </a:solidFill>
                <a:latin typeface="+mn-lt"/>
              </a:rPr>
              <a:t> four high-level perspectives.</a:t>
            </a:r>
          </a:p>
        </p:txBody>
      </p:sp>
      <p:sp>
        <p:nvSpPr>
          <p:cNvPr id="6" name="Content Placeholder 5"/>
          <p:cNvSpPr>
            <a:spLocks noGrp="1"/>
          </p:cNvSpPr>
          <p:nvPr>
            <p:ph idx="1"/>
          </p:nvPr>
        </p:nvSpPr>
        <p:spPr>
          <a:xfrm>
            <a:off x="838200" y="1817783"/>
            <a:ext cx="10515600" cy="4649118"/>
          </a:xfrm>
        </p:spPr>
        <p:txBody>
          <a:bodyPr>
            <a:normAutofit fontScale="92500" lnSpcReduction="10000"/>
          </a:bodyPr>
          <a:lstStyle/>
          <a:p>
            <a:r>
              <a:rPr lang="en-GB" sz="2600" dirty="0"/>
              <a:t>A </a:t>
            </a:r>
            <a:r>
              <a:rPr lang="en-GB" sz="2600" b="1" dirty="0">
                <a:solidFill>
                  <a:srgbClr val="FF0000"/>
                </a:solidFill>
              </a:rPr>
              <a:t>practical and/or pragmatic perspective </a:t>
            </a:r>
            <a:r>
              <a:rPr lang="en-GB" sz="2600" dirty="0"/>
              <a:t>comparing</a:t>
            </a:r>
            <a:r>
              <a:rPr lang="en-GB" sz="2600" dirty="0">
                <a:solidFill>
                  <a:srgbClr val="0000CC"/>
                </a:solidFill>
              </a:rPr>
              <a:t> </a:t>
            </a:r>
            <a:r>
              <a:rPr lang="en-GB" sz="2600" dirty="0"/>
              <a:t>them to previous</a:t>
            </a:r>
            <a:r>
              <a:rPr lang="en-GB" sz="2600" dirty="0">
                <a:solidFill>
                  <a:srgbClr val="0000CC"/>
                </a:solidFill>
              </a:rPr>
              <a:t> </a:t>
            </a:r>
            <a:r>
              <a:rPr lang="en-GB" sz="2600" dirty="0"/>
              <a:t>domestic and international</a:t>
            </a:r>
            <a:r>
              <a:rPr lang="en-GB" sz="2600" dirty="0">
                <a:solidFill>
                  <a:srgbClr val="0000CC"/>
                </a:solidFill>
              </a:rPr>
              <a:t> </a:t>
            </a:r>
            <a:r>
              <a:rPr lang="en-GB" sz="2600" dirty="0"/>
              <a:t> practice and assessing them against deliverability.</a:t>
            </a:r>
          </a:p>
          <a:p>
            <a:endParaRPr lang="en-GB" sz="800" dirty="0"/>
          </a:p>
          <a:p>
            <a:r>
              <a:rPr lang="en-GB" sz="2600" dirty="0"/>
              <a:t>A </a:t>
            </a:r>
            <a:r>
              <a:rPr lang="en-GB" sz="2600" b="1" dirty="0">
                <a:solidFill>
                  <a:srgbClr val="FF0000"/>
                </a:solidFill>
              </a:rPr>
              <a:t>strategic perspective </a:t>
            </a:r>
            <a:r>
              <a:rPr lang="en-GB" sz="2600" dirty="0"/>
              <a:t>reviewing them against the OECD notions of the Strategic State and how to formulate strategies and how to plan for their implementation.</a:t>
            </a:r>
          </a:p>
          <a:p>
            <a:endParaRPr lang="en-GB" sz="800" dirty="0"/>
          </a:p>
          <a:p>
            <a:r>
              <a:rPr lang="en-GB" sz="2600" dirty="0"/>
              <a:t>A </a:t>
            </a:r>
            <a:r>
              <a:rPr lang="en-GB" sz="2600" b="1" dirty="0">
                <a:solidFill>
                  <a:srgbClr val="FF0000"/>
                </a:solidFill>
              </a:rPr>
              <a:t>private sector organisational perspective </a:t>
            </a:r>
            <a:r>
              <a:rPr lang="en-GB" sz="2600" dirty="0"/>
              <a:t>assessing them from the perspective of a cross sector/multi-national operation, and deployment of managerial control systems. </a:t>
            </a:r>
          </a:p>
          <a:p>
            <a:endParaRPr lang="en-GB" sz="900" dirty="0"/>
          </a:p>
          <a:p>
            <a:r>
              <a:rPr lang="en-GB" sz="2600" dirty="0"/>
              <a:t>A </a:t>
            </a:r>
            <a:r>
              <a:rPr lang="en-GB" sz="2600" b="1" dirty="0">
                <a:solidFill>
                  <a:srgbClr val="FF0000"/>
                </a:solidFill>
              </a:rPr>
              <a:t>citizens’ perspective </a:t>
            </a:r>
            <a:r>
              <a:rPr lang="en-GB" sz="2600" dirty="0"/>
              <a:t>drawn from a (some would say a mythical) ‘armchair auditor’ fully cognisant of parliament’s responsibility for public assurance, accountability and transparency, financial and fiduciary duties and accepted levels of public probity. </a:t>
            </a:r>
          </a:p>
        </p:txBody>
      </p:sp>
    </p:spTree>
    <p:extLst>
      <p:ext uri="{BB962C8B-B14F-4D97-AF65-F5344CB8AC3E}">
        <p14:creationId xmlns:p14="http://schemas.microsoft.com/office/powerpoint/2010/main" val="3160777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0000CC"/>
                </a:solidFill>
              </a:rPr>
              <a:t>NAO didn’t think much of the evidence base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6153" y="1479440"/>
            <a:ext cx="6879048" cy="5102591"/>
          </a:xfrm>
          <a:prstGeom prst="rect">
            <a:avLst/>
          </a:prstGeom>
        </p:spPr>
      </p:pic>
    </p:spTree>
    <p:extLst>
      <p:ext uri="{BB962C8B-B14F-4D97-AF65-F5344CB8AC3E}">
        <p14:creationId xmlns:p14="http://schemas.microsoft.com/office/powerpoint/2010/main" val="935625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TotalTime>
  <Words>1759</Words>
  <Application>Microsoft Office PowerPoint</Application>
  <PresentationFormat>Widescreen</PresentationFormat>
  <Paragraphs>243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Helvetica</vt:lpstr>
      <vt:lpstr>Times New Roman</vt:lpstr>
      <vt:lpstr>Office Theme</vt:lpstr>
      <vt:lpstr> International Research Society of Public Management  The Culture and Context of Public Management  Panel G1: Accounting and Accountability - Special Interest Group Constructing society – History, culture, politics and accounting in the public services         Still waiting…. Updating the governments Single Departmental Plans in England. Pete Murphy and Russ Glennon   </vt:lpstr>
      <vt:lpstr>Introduction and Background The return of strategic financial planning to England.</vt:lpstr>
      <vt:lpstr> Key aspects of a Strategic Approach </vt:lpstr>
      <vt:lpstr>A wicked environment for the government?</vt:lpstr>
      <vt:lpstr>SDPs are meant to fulfil several  complementary objectives</vt:lpstr>
      <vt:lpstr>Spending Review 2015-20/21  Single Departmental Plans 2015-2020</vt:lpstr>
      <vt:lpstr>Departments and Expenditure Limits</vt:lpstr>
      <vt:lpstr>During the scoping stage NBS suggested  four high-level perspectives.</vt:lpstr>
      <vt:lpstr>NAO didn’t think much of the evidence base</vt:lpstr>
      <vt:lpstr>…or the process</vt:lpstr>
      <vt:lpstr>The Historical comparative analysis.  The NAO’s ‘generous’ analysis of previous regimes</vt:lpstr>
      <vt:lpstr>The NAOs international comparisons  of notable practice</vt:lpstr>
      <vt:lpstr>The NAO’s conclusions</vt:lpstr>
      <vt:lpstr>Recommendations</vt:lpstr>
      <vt:lpstr>The Public Accounts Committee</vt:lpstr>
      <vt:lpstr>Summary of PAC report</vt:lpstr>
      <vt:lpstr>Summary of PAC report continued</vt:lpstr>
      <vt:lpstr>Other views – Institute for Government</vt:lpstr>
      <vt:lpstr>Guardian (David Walker)   Whitehall's new business plans are little more than political rhetoric</vt:lpstr>
      <vt:lpstr>Public Accounts Committee</vt:lpstr>
      <vt:lpstr>Any Questions?</vt:lpstr>
    </vt:vector>
  </TitlesOfParts>
  <Company>Nottingham Trent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Murphy, Peter</dc:creator>
  <cp:lastModifiedBy>Sullivan, Linda</cp:lastModifiedBy>
  <cp:revision>85</cp:revision>
  <cp:lastPrinted>2017-04-15T14:14:22Z</cp:lastPrinted>
  <dcterms:created xsi:type="dcterms:W3CDTF">2016-08-05T08:02:51Z</dcterms:created>
  <dcterms:modified xsi:type="dcterms:W3CDTF">2017-04-24T12:32:41Z</dcterms:modified>
</cp:coreProperties>
</file>