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8" r:id="rId25"/>
    <p:sldId id="277" r:id="rId26"/>
    <p:sldId id="279" r:id="rId27"/>
    <p:sldId id="264" r:id="rId2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103AC-8B61-43FC-8E24-726C7981F5C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470085F-9110-4324-8BF9-A79B33DDCF47}">
      <dgm:prSet phldrT="[Text]" custT="1"/>
      <dgm:spPr>
        <a:solidFill>
          <a:srgbClr val="F47B2E"/>
        </a:solidFill>
      </dgm:spPr>
      <dgm:t>
        <a:bodyPr/>
        <a:lstStyle/>
        <a:p>
          <a:r>
            <a:rPr lang="en-GB" sz="3200" dirty="0" smtClean="0"/>
            <a:t>Digital game-making</a:t>
          </a:r>
          <a:endParaRPr lang="en-GB" sz="3200" dirty="0"/>
        </a:p>
      </dgm:t>
    </dgm:pt>
    <dgm:pt modelId="{7DB7E107-E190-462A-BE73-7DF6B36965E9}" type="parTrans" cxnId="{AA31C09F-C293-44FA-8589-634D00BA6116}">
      <dgm:prSet/>
      <dgm:spPr/>
      <dgm:t>
        <a:bodyPr/>
        <a:lstStyle/>
        <a:p>
          <a:endParaRPr lang="en-GB"/>
        </a:p>
      </dgm:t>
    </dgm:pt>
    <dgm:pt modelId="{7C4CCE04-BA5A-4CBC-82D9-F7D4D2CB6998}" type="sibTrans" cxnId="{AA31C09F-C293-44FA-8589-634D00BA6116}">
      <dgm:prSet/>
      <dgm:spPr/>
      <dgm:t>
        <a:bodyPr/>
        <a:lstStyle/>
        <a:p>
          <a:endParaRPr lang="en-GB"/>
        </a:p>
      </dgm:t>
    </dgm:pt>
    <dgm:pt modelId="{3D741F02-AA48-49A8-A273-8DB249762235}">
      <dgm:prSet phldrT="[Text]" custT="1"/>
      <dgm:spPr/>
      <dgm:t>
        <a:bodyPr/>
        <a:lstStyle/>
        <a:p>
          <a:r>
            <a:rPr lang="en-GB" sz="3200" dirty="0" smtClean="0"/>
            <a:t>Pupils:</a:t>
          </a:r>
          <a:r>
            <a:rPr lang="en-GB" sz="3200" baseline="0" dirty="0" smtClean="0"/>
            <a:t> different specific groups</a:t>
          </a:r>
          <a:endParaRPr lang="en-GB" sz="3200" dirty="0"/>
        </a:p>
      </dgm:t>
    </dgm:pt>
    <dgm:pt modelId="{CBC21E3B-E9B6-41AC-84A7-F3406CF8AF84}" type="parTrans" cxnId="{10C2A624-6638-4074-9F4C-7762312E6CEF}">
      <dgm:prSet/>
      <dgm:spPr/>
      <dgm:t>
        <a:bodyPr/>
        <a:lstStyle/>
        <a:p>
          <a:endParaRPr lang="en-GB"/>
        </a:p>
      </dgm:t>
    </dgm:pt>
    <dgm:pt modelId="{8595C879-1E46-48C7-874B-1B520FD0ADD7}" type="sibTrans" cxnId="{10C2A624-6638-4074-9F4C-7762312E6CEF}">
      <dgm:prSet/>
      <dgm:spPr/>
      <dgm:t>
        <a:bodyPr/>
        <a:lstStyle/>
        <a:p>
          <a:endParaRPr lang="en-GB"/>
        </a:p>
      </dgm:t>
    </dgm:pt>
    <dgm:pt modelId="{B8A110A6-1925-4A6B-A76D-56D06DCEF29B}">
      <dgm:prSet phldrT="[Text]" custT="1"/>
      <dgm:spPr>
        <a:solidFill>
          <a:srgbClr val="1EA7B6"/>
        </a:solidFill>
      </dgm:spPr>
      <dgm:t>
        <a:bodyPr/>
        <a:lstStyle/>
        <a:p>
          <a:r>
            <a:rPr lang="en-GB" sz="3200" dirty="0" smtClean="0"/>
            <a:t>Non-STEM subject teaching</a:t>
          </a:r>
          <a:endParaRPr lang="en-GB" sz="3200" dirty="0"/>
        </a:p>
      </dgm:t>
    </dgm:pt>
    <dgm:pt modelId="{07FA6C19-3DFE-4435-9B5A-AB123F9E6448}" type="parTrans" cxnId="{F9302A58-DA34-4B28-87ED-9B769772F17C}">
      <dgm:prSet/>
      <dgm:spPr/>
      <dgm:t>
        <a:bodyPr/>
        <a:lstStyle/>
        <a:p>
          <a:endParaRPr lang="en-GB"/>
        </a:p>
      </dgm:t>
    </dgm:pt>
    <dgm:pt modelId="{38A6619E-EFBC-476E-80A4-93F2EE4FFDB8}" type="sibTrans" cxnId="{F9302A58-DA34-4B28-87ED-9B769772F17C}">
      <dgm:prSet/>
      <dgm:spPr/>
      <dgm:t>
        <a:bodyPr/>
        <a:lstStyle/>
        <a:p>
          <a:endParaRPr lang="en-GB"/>
        </a:p>
      </dgm:t>
    </dgm:pt>
    <dgm:pt modelId="{A263B2FD-AB15-4089-8BAA-D2DD1E61F5ED}" type="pres">
      <dgm:prSet presAssocID="{8C9103AC-8B61-43FC-8E24-726C7981F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D6DE30-B651-4FD6-9B6E-D1857C64E9DB}" type="pres">
      <dgm:prSet presAssocID="{7470085F-9110-4324-8BF9-A79B33DDCF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BC0F5-1BC6-45F6-A1BB-C4F610B1D125}" type="pres">
      <dgm:prSet presAssocID="{7C4CCE04-BA5A-4CBC-82D9-F7D4D2CB6998}" presName="sibTrans" presStyleCnt="0"/>
      <dgm:spPr/>
    </dgm:pt>
    <dgm:pt modelId="{9F457C60-E5E9-4C3C-A6A8-8F6E6DD12D9B}" type="pres">
      <dgm:prSet presAssocID="{3D741F02-AA48-49A8-A273-8DB2497622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4E8AF-AF19-4C31-A965-B0608EA95366}" type="pres">
      <dgm:prSet presAssocID="{8595C879-1E46-48C7-874B-1B520FD0ADD7}" presName="sibTrans" presStyleCnt="0"/>
      <dgm:spPr/>
    </dgm:pt>
    <dgm:pt modelId="{63FF357A-36B3-4315-A9D3-E29C8B479997}" type="pres">
      <dgm:prSet presAssocID="{B8A110A6-1925-4A6B-A76D-56D06DCEF2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FE57EC-570B-4C7E-875F-8CA0CECA1192}" type="presOf" srcId="{3D741F02-AA48-49A8-A273-8DB249762235}" destId="{9F457C60-E5E9-4C3C-A6A8-8F6E6DD12D9B}" srcOrd="0" destOrd="0" presId="urn:microsoft.com/office/officeart/2005/8/layout/default"/>
    <dgm:cxn modelId="{84BD94DE-4F38-4B7C-AA28-1155FF44AD06}" type="presOf" srcId="{7470085F-9110-4324-8BF9-A79B33DDCF47}" destId="{87D6DE30-B651-4FD6-9B6E-D1857C64E9DB}" srcOrd="0" destOrd="0" presId="urn:microsoft.com/office/officeart/2005/8/layout/default"/>
    <dgm:cxn modelId="{521ADDF4-355F-4DFA-B9CD-E3338515DDB6}" type="presOf" srcId="{B8A110A6-1925-4A6B-A76D-56D06DCEF29B}" destId="{63FF357A-36B3-4315-A9D3-E29C8B479997}" srcOrd="0" destOrd="0" presId="urn:microsoft.com/office/officeart/2005/8/layout/default"/>
    <dgm:cxn modelId="{5BFDF1F3-D1EB-4CDB-AF5E-F2E76FC27F51}" type="presOf" srcId="{8C9103AC-8B61-43FC-8E24-726C7981F5CA}" destId="{A263B2FD-AB15-4089-8BAA-D2DD1E61F5ED}" srcOrd="0" destOrd="0" presId="urn:microsoft.com/office/officeart/2005/8/layout/default"/>
    <dgm:cxn modelId="{AA31C09F-C293-44FA-8589-634D00BA6116}" srcId="{8C9103AC-8B61-43FC-8E24-726C7981F5CA}" destId="{7470085F-9110-4324-8BF9-A79B33DDCF47}" srcOrd="0" destOrd="0" parTransId="{7DB7E107-E190-462A-BE73-7DF6B36965E9}" sibTransId="{7C4CCE04-BA5A-4CBC-82D9-F7D4D2CB6998}"/>
    <dgm:cxn modelId="{10C2A624-6638-4074-9F4C-7762312E6CEF}" srcId="{8C9103AC-8B61-43FC-8E24-726C7981F5CA}" destId="{3D741F02-AA48-49A8-A273-8DB249762235}" srcOrd="1" destOrd="0" parTransId="{CBC21E3B-E9B6-41AC-84A7-F3406CF8AF84}" sibTransId="{8595C879-1E46-48C7-874B-1B520FD0ADD7}"/>
    <dgm:cxn modelId="{F9302A58-DA34-4B28-87ED-9B769772F17C}" srcId="{8C9103AC-8B61-43FC-8E24-726C7981F5CA}" destId="{B8A110A6-1925-4A6B-A76D-56D06DCEF29B}" srcOrd="2" destOrd="0" parTransId="{07FA6C19-3DFE-4435-9B5A-AB123F9E6448}" sibTransId="{38A6619E-EFBC-476E-80A4-93F2EE4FFDB8}"/>
    <dgm:cxn modelId="{807A6563-CA64-4BCA-8FF8-90F5E1AB44C4}" type="presParOf" srcId="{A263B2FD-AB15-4089-8BAA-D2DD1E61F5ED}" destId="{87D6DE30-B651-4FD6-9B6E-D1857C64E9DB}" srcOrd="0" destOrd="0" presId="urn:microsoft.com/office/officeart/2005/8/layout/default"/>
    <dgm:cxn modelId="{02F4F92E-638B-4E17-A81F-EDEBB24D273C}" type="presParOf" srcId="{A263B2FD-AB15-4089-8BAA-D2DD1E61F5ED}" destId="{E07BC0F5-1BC6-45F6-A1BB-C4F610B1D125}" srcOrd="1" destOrd="0" presId="urn:microsoft.com/office/officeart/2005/8/layout/default"/>
    <dgm:cxn modelId="{3A17E17E-C739-44BC-9D7F-DC7ACD2A32B1}" type="presParOf" srcId="{A263B2FD-AB15-4089-8BAA-D2DD1E61F5ED}" destId="{9F457C60-E5E9-4C3C-A6A8-8F6E6DD12D9B}" srcOrd="2" destOrd="0" presId="urn:microsoft.com/office/officeart/2005/8/layout/default"/>
    <dgm:cxn modelId="{8E9A8B3A-0118-4451-8CC8-AFFFD7F01595}" type="presParOf" srcId="{A263B2FD-AB15-4089-8BAA-D2DD1E61F5ED}" destId="{3604E8AF-AF19-4C31-A965-B0608EA95366}" srcOrd="3" destOrd="0" presId="urn:microsoft.com/office/officeart/2005/8/layout/default"/>
    <dgm:cxn modelId="{F200FC9F-C12F-43B8-8DDB-C88ED7358D55}" type="presParOf" srcId="{A263B2FD-AB15-4089-8BAA-D2DD1E61F5ED}" destId="{63FF357A-36B3-4315-A9D3-E29C8B4799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DE30-B651-4FD6-9B6E-D1857C64E9DB}">
      <dsp:nvSpPr>
        <dsp:cNvPr id="0" name=""/>
        <dsp:cNvSpPr/>
      </dsp:nvSpPr>
      <dsp:spPr>
        <a:xfrm>
          <a:off x="0" y="359370"/>
          <a:ext cx="2569765" cy="1541859"/>
        </a:xfrm>
        <a:prstGeom prst="rect">
          <a:avLst/>
        </a:prstGeom>
        <a:solidFill>
          <a:srgbClr val="F47B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Digital game-making</a:t>
          </a:r>
          <a:endParaRPr lang="en-GB" sz="3200" kern="1200" dirty="0"/>
        </a:p>
      </dsp:txBody>
      <dsp:txXfrm>
        <a:off x="0" y="359370"/>
        <a:ext cx="2569765" cy="1541859"/>
      </dsp:txXfrm>
    </dsp:sp>
    <dsp:sp modelId="{9F457C60-E5E9-4C3C-A6A8-8F6E6DD12D9B}">
      <dsp:nvSpPr>
        <dsp:cNvPr id="0" name=""/>
        <dsp:cNvSpPr/>
      </dsp:nvSpPr>
      <dsp:spPr>
        <a:xfrm>
          <a:off x="2826741" y="359370"/>
          <a:ext cx="2569765" cy="15418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Pupils:</a:t>
          </a:r>
          <a:r>
            <a:rPr lang="en-GB" sz="3200" kern="1200" baseline="0" dirty="0" smtClean="0"/>
            <a:t> different specific groups</a:t>
          </a:r>
          <a:endParaRPr lang="en-GB" sz="3200" kern="1200" dirty="0"/>
        </a:p>
      </dsp:txBody>
      <dsp:txXfrm>
        <a:off x="2826741" y="359370"/>
        <a:ext cx="2569765" cy="1541859"/>
      </dsp:txXfrm>
    </dsp:sp>
    <dsp:sp modelId="{63FF357A-36B3-4315-A9D3-E29C8B479997}">
      <dsp:nvSpPr>
        <dsp:cNvPr id="0" name=""/>
        <dsp:cNvSpPr/>
      </dsp:nvSpPr>
      <dsp:spPr>
        <a:xfrm>
          <a:off x="5653483" y="359370"/>
          <a:ext cx="2569765" cy="1541859"/>
        </a:xfrm>
        <a:prstGeom prst="rect">
          <a:avLst/>
        </a:prstGeom>
        <a:solidFill>
          <a:srgbClr val="1EA7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Non-STEM subject teaching</a:t>
          </a:r>
          <a:endParaRPr lang="en-GB" sz="3200" kern="1200" dirty="0"/>
        </a:p>
      </dsp:txBody>
      <dsp:txXfrm>
        <a:off x="5653483" y="359370"/>
        <a:ext cx="2569765" cy="154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19859-B370-4DEE-98BD-608229D4489D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C50D-A950-4DE0-9E57-4D0B1FF4B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a report on the feasibility pilot leading to the full pilots currently underway</a:t>
            </a:r>
          </a:p>
          <a:p>
            <a:r>
              <a:rPr lang="en-GB" baseline="0" dirty="0" smtClean="0"/>
              <a:t>This comes during a period of enthusiasm for coding, programming, hour of code, computer science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8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</a:t>
            </a:r>
            <a:r>
              <a:rPr lang="en-GB" baseline="0" dirty="0" smtClean="0"/>
              <a:t> main aim is to influence the development of Pocket Code to be more inclusive</a:t>
            </a:r>
            <a:endParaRPr lang="en-GB" dirty="0" smtClean="0"/>
          </a:p>
          <a:p>
            <a:r>
              <a:rPr lang="en-GB" dirty="0" smtClean="0"/>
              <a:t>You can down load on your device – on android at the moment</a:t>
            </a:r>
          </a:p>
          <a:p>
            <a:r>
              <a:rPr lang="en-GB" dirty="0" smtClean="0"/>
              <a:t>Have</a:t>
            </a:r>
            <a:r>
              <a:rPr lang="en-GB" baseline="0" dirty="0" smtClean="0"/>
              <a:t> a play on any of my devices</a:t>
            </a:r>
            <a:endParaRPr lang="en-GB" dirty="0" smtClean="0"/>
          </a:p>
          <a:p>
            <a:r>
              <a:rPr lang="en-GB" dirty="0" smtClean="0"/>
              <a:t>Developers are </a:t>
            </a:r>
            <a:r>
              <a:rPr lang="en-GB" dirty="0" err="1" smtClean="0"/>
              <a:t>Catrobat</a:t>
            </a:r>
            <a:r>
              <a:rPr lang="en-GB" dirty="0" smtClean="0"/>
              <a:t>,  working out of the TU Graz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4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country</a:t>
            </a:r>
            <a:r>
              <a:rPr lang="en-GB" baseline="0" dirty="0" smtClean="0"/>
              <a:t> is researching a different group of students that they have identified as at risk of exclusion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5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200" y="1143000"/>
            <a:ext cx="117856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323850"/>
            <a:ext cx="324696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03632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2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2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3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9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7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1F490-2FCA-44F5-A76B-02B8C2641EA1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22E2F-5766-4BDF-9551-519C06B77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2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1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1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6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4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196" y="6324058"/>
            <a:ext cx="3200370" cy="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26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6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57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0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  <p:sldLayoutId id="2147483676" r:id="rId4"/>
    <p:sldLayoutId id="2147483675" r:id="rId5"/>
    <p:sldLayoutId id="2147483661" r:id="rId6"/>
    <p:sldLayoutId id="2147483660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ducation/more-information/doc/ictindicrep_en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He2r2WU-T8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4593" y="3564294"/>
            <a:ext cx="10363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Using mobile technologies for game-making across disciplines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Horizon 2020 No-one Left Behind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4593" y="4750837"/>
            <a:ext cx="10363200" cy="762000"/>
          </a:xfrm>
        </p:spPr>
        <p:txBody>
          <a:bodyPr>
            <a:normAutofit fontScale="47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b="1" dirty="0" smtClean="0"/>
              <a:t>Boulton</a:t>
            </a:r>
            <a:r>
              <a:rPr lang="en-US" b="1" dirty="0"/>
              <a:t>, </a:t>
            </a:r>
            <a:r>
              <a:rPr lang="en-US" b="1" dirty="0" smtClean="0"/>
              <a:t>H</a:t>
            </a:r>
            <a:r>
              <a:rPr lang="en-US" b="1"/>
              <a:t>., </a:t>
            </a:r>
            <a:r>
              <a:rPr lang="en-US" b="1" smtClean="0"/>
              <a:t>Brown, D., </a:t>
            </a:r>
            <a:r>
              <a:rPr lang="en-US" b="1" dirty="0"/>
              <a:t>Hughes-Roberts, </a:t>
            </a:r>
            <a:r>
              <a:rPr lang="en-US" b="1" dirty="0" smtClean="0"/>
              <a:t>T., Beltran</a:t>
            </a:r>
            <a:r>
              <a:rPr lang="en-US" b="1" dirty="0"/>
              <a:t>, </a:t>
            </a:r>
            <a:r>
              <a:rPr lang="en-US" b="1" dirty="0" smtClean="0"/>
              <a:t>X., </a:t>
            </a:r>
            <a:r>
              <a:rPr lang="en-US" b="1" dirty="0"/>
              <a:t>Tinney, </a:t>
            </a:r>
            <a:r>
              <a:rPr lang="en-US" b="1" dirty="0" smtClean="0"/>
              <a:t>J., </a:t>
            </a:r>
            <a:r>
              <a:rPr lang="en-US" b="1" dirty="0"/>
              <a:t>Shopland, </a:t>
            </a:r>
            <a:r>
              <a:rPr lang="en-US" b="1" dirty="0" smtClean="0"/>
              <a:t>N., </a:t>
            </a:r>
            <a:r>
              <a:rPr lang="en-US" b="1" dirty="0"/>
              <a:t>Burton, </a:t>
            </a:r>
            <a:r>
              <a:rPr lang="en-US" b="1" dirty="0" smtClean="0"/>
              <a:t>A, </a:t>
            </a:r>
            <a:r>
              <a:rPr lang="en-US" b="1" dirty="0"/>
              <a:t>Martinovs, </a:t>
            </a:r>
            <a:r>
              <a:rPr lang="en-US" b="1" dirty="0" smtClean="0"/>
              <a:t>D.,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71641" y="5708780"/>
            <a:ext cx="280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Twitter: @no1LeftBehind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DrHelenBoulton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Game making can </a:t>
            </a:r>
            <a:r>
              <a:rPr lang="en-US" b="1" dirty="0"/>
              <a:t>improve engagement</a:t>
            </a:r>
            <a:r>
              <a:rPr lang="en-US" dirty="0"/>
              <a:t>, </a:t>
            </a:r>
            <a:r>
              <a:rPr lang="en-US" b="1" dirty="0"/>
              <a:t>cognitive ability, knowledge acquisition and content understanding</a:t>
            </a:r>
            <a:r>
              <a:rPr lang="en-US" dirty="0"/>
              <a:t> [1]. </a:t>
            </a:r>
            <a:endParaRPr lang="en-US" dirty="0" smtClean="0"/>
          </a:p>
          <a:p>
            <a:r>
              <a:rPr lang="en-GB" dirty="0" err="1" smtClean="0"/>
              <a:t>Garris</a:t>
            </a:r>
            <a:r>
              <a:rPr lang="en-GB" dirty="0"/>
              <a:t>, </a:t>
            </a:r>
            <a:r>
              <a:rPr lang="en-GB" dirty="0" err="1"/>
              <a:t>Ahlers</a:t>
            </a:r>
            <a:r>
              <a:rPr lang="en-GB" dirty="0"/>
              <a:t>, &amp; </a:t>
            </a:r>
            <a:r>
              <a:rPr lang="en-GB" dirty="0" err="1"/>
              <a:t>Driskell</a:t>
            </a:r>
            <a:r>
              <a:rPr lang="en-GB" dirty="0"/>
              <a:t> [3] </a:t>
            </a:r>
            <a:r>
              <a:rPr lang="en-US" dirty="0"/>
              <a:t>identified that learning through using computer games could </a:t>
            </a:r>
            <a:r>
              <a:rPr lang="en-US" b="1" dirty="0"/>
              <a:t>impact on learners’ intrinsic motivation</a:t>
            </a:r>
            <a:r>
              <a:rPr lang="en-US" dirty="0"/>
              <a:t>.   </a:t>
            </a:r>
            <a:endParaRPr lang="en-US" dirty="0" smtClean="0"/>
          </a:p>
          <a:p>
            <a:r>
              <a:rPr lang="en-US" dirty="0" err="1" smtClean="0"/>
              <a:t>Kangas</a:t>
            </a:r>
            <a:r>
              <a:rPr lang="en-US" dirty="0" smtClean="0"/>
              <a:t> </a:t>
            </a:r>
            <a:r>
              <a:rPr lang="en-US" dirty="0"/>
              <a:t>[4] suggested that </a:t>
            </a:r>
            <a:r>
              <a:rPr lang="en-US" b="1" dirty="0"/>
              <a:t>knowledge creation </a:t>
            </a:r>
            <a:r>
              <a:rPr lang="en-US" dirty="0"/>
              <a:t>could emerge through co-creating games and artefacts in a </a:t>
            </a:r>
            <a:r>
              <a:rPr lang="en-US" b="1" dirty="0"/>
              <a:t>playful learning environment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Fessakis</a:t>
            </a:r>
            <a:r>
              <a:rPr lang="en-US" dirty="0" smtClean="0"/>
              <a:t> </a:t>
            </a:r>
            <a:r>
              <a:rPr lang="en-US" dirty="0"/>
              <a:t>et al. [5]  and </a:t>
            </a:r>
            <a:r>
              <a:rPr lang="en-US" dirty="0" err="1"/>
              <a:t>Kalelioglu</a:t>
            </a:r>
            <a:r>
              <a:rPr lang="en-US" dirty="0"/>
              <a:t> &amp; [6] identified a </a:t>
            </a:r>
            <a:r>
              <a:rPr lang="en-US" b="1" dirty="0"/>
              <a:t>significant increase </a:t>
            </a:r>
            <a:r>
              <a:rPr lang="en-US" dirty="0"/>
              <a:t>in </a:t>
            </a:r>
            <a:r>
              <a:rPr lang="en-US" b="1" dirty="0"/>
              <a:t>problem-solving for learners </a:t>
            </a:r>
            <a:r>
              <a:rPr lang="en-US" dirty="0"/>
              <a:t>using gaming as a tool for learning.</a:t>
            </a:r>
            <a:endParaRPr lang="en-GB" dirty="0"/>
          </a:p>
          <a:p>
            <a:r>
              <a:rPr lang="en-US" b="1" dirty="0" smtClean="0"/>
              <a:t>Barriers</a:t>
            </a:r>
            <a:r>
              <a:rPr lang="en-US" dirty="0" smtClean="0"/>
              <a:t>: Boulton &amp; </a:t>
            </a:r>
            <a:r>
              <a:rPr lang="en-US" dirty="0" err="1" smtClean="0"/>
              <a:t>Hramiak</a:t>
            </a:r>
            <a:r>
              <a:rPr lang="en-US" dirty="0" smtClean="0"/>
              <a:t> and </a:t>
            </a:r>
            <a:r>
              <a:rPr lang="en-US" dirty="0" err="1" smtClean="0"/>
              <a:t>Pelgrum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Doornekamp</a:t>
            </a:r>
            <a:r>
              <a:rPr lang="en-US" dirty="0" smtClean="0"/>
              <a:t> - </a:t>
            </a:r>
            <a:r>
              <a:rPr lang="en-US" b="1" dirty="0" smtClean="0"/>
              <a:t>access </a:t>
            </a:r>
            <a:r>
              <a:rPr lang="en-US" b="1" dirty="0"/>
              <a:t>to technology</a:t>
            </a:r>
            <a:r>
              <a:rPr lang="en-US" dirty="0"/>
              <a:t> [7] [8</a:t>
            </a:r>
            <a:r>
              <a:rPr lang="en-US" dirty="0" smtClean="0"/>
              <a:t>]; </a:t>
            </a:r>
            <a:r>
              <a:rPr lang="en-US" dirty="0"/>
              <a:t>Murray</a:t>
            </a:r>
            <a:r>
              <a:rPr lang="en-US" dirty="0" smtClean="0"/>
              <a:t>, Nuttall </a:t>
            </a:r>
            <a:r>
              <a:rPr lang="en-US" dirty="0"/>
              <a:t>&amp; </a:t>
            </a:r>
            <a:r>
              <a:rPr lang="en-US" dirty="0" smtClean="0"/>
              <a:t>Mitchell </a:t>
            </a:r>
            <a:r>
              <a:rPr lang="en-US" b="1" dirty="0"/>
              <a:t>teacher confidence </a:t>
            </a:r>
            <a:r>
              <a:rPr lang="en-US" dirty="0"/>
              <a:t>[9</a:t>
            </a:r>
            <a:r>
              <a:rPr lang="en-US" dirty="0" smtClean="0"/>
              <a:t>]; </a:t>
            </a:r>
            <a:r>
              <a:rPr lang="en-US" dirty="0" err="1"/>
              <a:t>Bingimlas</a:t>
            </a:r>
            <a:r>
              <a:rPr lang="en-US" dirty="0" smtClean="0"/>
              <a:t> </a:t>
            </a:r>
            <a:r>
              <a:rPr lang="en-US" b="1" dirty="0"/>
              <a:t>resistance to change </a:t>
            </a:r>
            <a:r>
              <a:rPr lang="en-US" dirty="0"/>
              <a:t>and </a:t>
            </a:r>
            <a:r>
              <a:rPr lang="en-US" b="1" dirty="0"/>
              <a:t>lack of time to learn new technologies </a:t>
            </a:r>
            <a:r>
              <a:rPr lang="en-US" dirty="0"/>
              <a:t>[10].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1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Pocket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dirty="0"/>
              <a:t>, "LEGO-style" </a:t>
            </a:r>
            <a:r>
              <a:rPr lang="en-US" dirty="0" smtClean="0"/>
              <a:t>programming </a:t>
            </a:r>
            <a:r>
              <a:rPr lang="en-US" dirty="0"/>
              <a:t>environment which allows </a:t>
            </a:r>
            <a:r>
              <a:rPr lang="en-US" dirty="0" smtClean="0"/>
              <a:t>learners </a:t>
            </a:r>
            <a:r>
              <a:rPr lang="en-US" dirty="0"/>
              <a:t>to create, play, share, and </a:t>
            </a:r>
            <a:r>
              <a:rPr lang="en-US" dirty="0" smtClean="0"/>
              <a:t>remix.</a:t>
            </a:r>
          </a:p>
          <a:p>
            <a:r>
              <a:rPr lang="en-US" dirty="0" smtClean="0"/>
              <a:t>Download </a:t>
            </a:r>
            <a:r>
              <a:rPr lang="en-US" dirty="0"/>
              <a:t>from </a:t>
            </a:r>
            <a:r>
              <a:rPr lang="en-US" dirty="0" smtClean="0"/>
              <a:t>Catrobat.org.</a:t>
            </a:r>
          </a:p>
          <a:p>
            <a:r>
              <a:rPr lang="en-US" dirty="0" smtClean="0"/>
              <a:t>Platform – Android mobile/tablet.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84" y="2374780"/>
            <a:ext cx="1990476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sites in UK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33449"/>
              </p:ext>
            </p:extLst>
          </p:nvPr>
        </p:nvGraphicFramePr>
        <p:xfrm>
          <a:off x="996821" y="1769631"/>
          <a:ext cx="10356978" cy="435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012"/>
                <a:gridCol w="1625457"/>
                <a:gridCol w="3400250"/>
                <a:gridCol w="2269897"/>
                <a:gridCol w="1439362"/>
              </a:tblGrid>
              <a:tr h="4580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Level (N)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Subject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Schools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Teachers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6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 = special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Year 9-14 (N=12)</a:t>
                      </a:r>
                      <a:endParaRPr lang="en-GB" sz="1400" dirty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Ages 13-18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Cross curricular: employability.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Diverse range of students with SEND in a specialist school.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 teacher and 1 teaching assistant (TA) working at Entry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16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B = mainstream secondary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8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12-13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9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13-14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Science and religious education.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SEND learners in mainstream school.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 teachers: 2 working at Entry level; 1 working at Core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1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 = mainstream primary </a:t>
                      </a:r>
                      <a:r>
                        <a:rPr lang="en-US" sz="1400" dirty="0" smtClean="0">
                          <a:effectLst/>
                        </a:rPr>
                        <a:t>school 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5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10-11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History.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SEND learners in mainstream school.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 teacher working at developer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1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= mainstream primary school 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5 (N=24)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Ages 10-11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SEND learners in mainstream school.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teacher working at Core level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Reseach</a:t>
            </a:r>
            <a:r>
              <a:rPr lang="en-GB" dirty="0" smtClean="0"/>
              <a:t>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Teacher’s prior knowledge questionnaire.</a:t>
            </a:r>
          </a:p>
          <a:p>
            <a:r>
              <a:rPr lang="en-GB" dirty="0" smtClean="0"/>
              <a:t>Training for teachers using TPACK model (Mishra and Koehler, 2009).</a:t>
            </a:r>
          </a:p>
          <a:p>
            <a:r>
              <a:rPr lang="en-GB" dirty="0" smtClean="0"/>
              <a:t>Learner’s prior use of gaming.</a:t>
            </a:r>
          </a:p>
          <a:p>
            <a:r>
              <a:rPr lang="en-GB" dirty="0" smtClean="0"/>
              <a:t>Observation.</a:t>
            </a:r>
          </a:p>
          <a:p>
            <a:r>
              <a:rPr lang="en-GB" dirty="0" smtClean="0"/>
              <a:t>Subject progression data.</a:t>
            </a:r>
          </a:p>
          <a:p>
            <a:r>
              <a:rPr lang="en-GB" dirty="0" smtClean="0"/>
              <a:t>Computational thinking questionnaire.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8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Pocket Code Framework: for game-making across disciplines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206" y="1894114"/>
            <a:ext cx="7476019" cy="3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3 interventions over 18 months.</a:t>
            </a:r>
          </a:p>
          <a:p>
            <a:r>
              <a:rPr lang="en-US" dirty="0"/>
              <a:t>S</a:t>
            </a:r>
            <a:r>
              <a:rPr lang="en-US" dirty="0" smtClean="0"/>
              <a:t>tudents</a:t>
            </a:r>
            <a:r>
              <a:rPr lang="en-US" dirty="0"/>
              <a:t>, disaffected with their learning, have </a:t>
            </a:r>
            <a:r>
              <a:rPr lang="en-US" b="1" dirty="0"/>
              <a:t>re-engaged with learning</a:t>
            </a:r>
            <a:r>
              <a:rPr lang="en-US" dirty="0"/>
              <a:t>, increasing their </a:t>
            </a:r>
            <a:r>
              <a:rPr lang="en-US" b="1" dirty="0"/>
              <a:t>persistence </a:t>
            </a:r>
            <a:r>
              <a:rPr lang="en-US" dirty="0"/>
              <a:t>and impacting on </a:t>
            </a:r>
            <a:r>
              <a:rPr lang="en-US" b="1" dirty="0"/>
              <a:t>increased intrinsic </a:t>
            </a:r>
            <a:r>
              <a:rPr lang="en-US" b="1" dirty="0" smtClean="0"/>
              <a:t>motivation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Engagement </a:t>
            </a:r>
            <a:r>
              <a:rPr lang="en-US" b="1" dirty="0"/>
              <a:t>levels are higher </a:t>
            </a:r>
            <a:r>
              <a:rPr lang="en-US" dirty="0"/>
              <a:t>when learners take ownership of their individual images and sounds within their </a:t>
            </a:r>
            <a:r>
              <a:rPr lang="en-US" dirty="0" smtClean="0"/>
              <a:t>games.</a:t>
            </a:r>
          </a:p>
          <a:p>
            <a:r>
              <a:rPr lang="en-US" b="1" dirty="0" smtClean="0"/>
              <a:t>Improved </a:t>
            </a:r>
            <a:r>
              <a:rPr lang="en-US" b="1" dirty="0" err="1"/>
              <a:t>behaviour</a:t>
            </a:r>
            <a:r>
              <a:rPr lang="en-US" b="1" dirty="0"/>
              <a:t> </a:t>
            </a:r>
            <a:r>
              <a:rPr lang="en-US" dirty="0"/>
              <a:t>has consistently been commented on by all teachers involved in the project. </a:t>
            </a:r>
            <a:endParaRPr lang="en-US" dirty="0" smtClean="0"/>
          </a:p>
          <a:p>
            <a:r>
              <a:rPr lang="en-US" b="1" dirty="0" smtClean="0"/>
              <a:t>Deeper </a:t>
            </a:r>
            <a:r>
              <a:rPr lang="en-US" b="1" dirty="0"/>
              <a:t>understanding </a:t>
            </a:r>
            <a:r>
              <a:rPr lang="en-US" dirty="0"/>
              <a:t>of subject </a:t>
            </a:r>
            <a:r>
              <a:rPr lang="en-US" dirty="0" smtClean="0"/>
              <a:t>knowledge.</a:t>
            </a:r>
          </a:p>
          <a:p>
            <a:r>
              <a:rPr lang="en-US" dirty="0" smtClean="0"/>
              <a:t>Gained </a:t>
            </a:r>
            <a:r>
              <a:rPr lang="en-US" dirty="0"/>
              <a:t>in </a:t>
            </a:r>
            <a:r>
              <a:rPr lang="en-US" b="1" dirty="0"/>
              <a:t>confidence in </a:t>
            </a:r>
            <a:r>
              <a:rPr lang="en-US" b="1" dirty="0" smtClean="0"/>
              <a:t>game </a:t>
            </a:r>
            <a:r>
              <a:rPr lang="en-US" b="1" dirty="0"/>
              <a:t>creation </a:t>
            </a:r>
            <a:r>
              <a:rPr lang="en-US" dirty="0"/>
              <a:t>in their subject discipline, increasing their awareness of </a:t>
            </a:r>
            <a:r>
              <a:rPr lang="en-US" b="1" dirty="0"/>
              <a:t>computational </a:t>
            </a:r>
            <a:r>
              <a:rPr lang="en-US" b="1" dirty="0" smtClean="0"/>
              <a:t>thinking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Learners </a:t>
            </a:r>
            <a:r>
              <a:rPr lang="en-US" dirty="0"/>
              <a:t>were more engaged where they could </a:t>
            </a:r>
            <a:r>
              <a:rPr lang="en-US" b="1" dirty="0"/>
              <a:t>create their own artefacts </a:t>
            </a:r>
            <a:r>
              <a:rPr lang="en-US" dirty="0"/>
              <a:t>rather than using pre-prepared </a:t>
            </a:r>
            <a:r>
              <a:rPr lang="en-US" dirty="0" smtClean="0"/>
              <a:t>artefacts.</a:t>
            </a:r>
          </a:p>
          <a:p>
            <a:r>
              <a:rPr lang="en-US" b="1" dirty="0" smtClean="0"/>
              <a:t>Severe SEND: preferred </a:t>
            </a:r>
            <a:r>
              <a:rPr lang="en-US" b="1" dirty="0"/>
              <a:t>using pre-set </a:t>
            </a:r>
            <a:r>
              <a:rPr lang="en-US" b="1" dirty="0" smtClean="0"/>
              <a:t>games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7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Teacher </a:t>
            </a:r>
            <a:r>
              <a:rPr lang="en-US" b="1" dirty="0"/>
              <a:t>familiarity </a:t>
            </a:r>
            <a:r>
              <a:rPr lang="en-US" dirty="0"/>
              <a:t>with programming as a means to teach non-STEM subject </a:t>
            </a:r>
            <a:r>
              <a:rPr lang="en-US" dirty="0" smtClean="0"/>
              <a:t>knowledge.</a:t>
            </a:r>
          </a:p>
          <a:p>
            <a:r>
              <a:rPr lang="en-US" dirty="0" smtClean="0"/>
              <a:t>Potential </a:t>
            </a:r>
            <a:r>
              <a:rPr lang="en-US" dirty="0"/>
              <a:t>to </a:t>
            </a:r>
            <a:r>
              <a:rPr lang="en-US" b="1" dirty="0"/>
              <a:t>decrease knowledge acquisition </a:t>
            </a:r>
            <a:r>
              <a:rPr lang="en-US" dirty="0"/>
              <a:t>during the process of </a:t>
            </a:r>
            <a:r>
              <a:rPr lang="en-US" b="1" dirty="0" err="1"/>
              <a:t>familiarisation</a:t>
            </a:r>
            <a:r>
              <a:rPr lang="en-US" dirty="0"/>
              <a:t> with the teaching </a:t>
            </a:r>
            <a:r>
              <a:rPr lang="en-US" dirty="0" smtClean="0"/>
              <a:t>tool. </a:t>
            </a:r>
          </a:p>
          <a:p>
            <a:r>
              <a:rPr lang="en-US" dirty="0" smtClean="0"/>
              <a:t>Need </a:t>
            </a:r>
            <a:r>
              <a:rPr lang="en-US" dirty="0"/>
              <a:t>for software developers to consider </a:t>
            </a:r>
            <a:r>
              <a:rPr lang="en-US" b="1" dirty="0"/>
              <a:t>design for children with special educational needs and </a:t>
            </a:r>
            <a:r>
              <a:rPr lang="en-US" b="1" dirty="0" smtClean="0"/>
              <a:t>disabilities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understand the </a:t>
            </a:r>
            <a:r>
              <a:rPr lang="en-US" b="1" dirty="0" smtClean="0"/>
              <a:t>purpose.</a:t>
            </a:r>
          </a:p>
          <a:p>
            <a:r>
              <a:rPr lang="en-US" b="1" dirty="0" smtClean="0"/>
              <a:t>Bricks</a:t>
            </a:r>
            <a:r>
              <a:rPr lang="en-US" dirty="0" smtClean="0"/>
              <a:t> for less able and those with severe disabilities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use of symbols.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217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oriented Pocket Code Module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951" y="1667304"/>
            <a:ext cx="7128588" cy="45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 </a:t>
            </a:r>
            <a:r>
              <a:rPr lang="en-GB" b="1" dirty="0"/>
              <a:t>Title Screen</a:t>
            </a:r>
            <a:r>
              <a:rPr lang="en-GB" dirty="0"/>
              <a:t>: A graphically pleasing introduction/loading screen.</a:t>
            </a:r>
          </a:p>
          <a:p>
            <a:pPr lvl="0"/>
            <a:r>
              <a:rPr lang="en-GB" b="1" dirty="0"/>
              <a:t>An Instructions Screen</a:t>
            </a:r>
            <a:r>
              <a:rPr lang="en-GB" dirty="0"/>
              <a:t>: This will convey both “goal” and “rules”.</a:t>
            </a:r>
          </a:p>
          <a:p>
            <a:pPr lvl="0"/>
            <a:r>
              <a:rPr lang="en-GB" b="1" dirty="0"/>
              <a:t>One or More Levels</a:t>
            </a:r>
            <a:r>
              <a:rPr lang="en-GB" dirty="0"/>
              <a:t>: Use of the word “level” creates an intuitive connection with the world of commercial games, a great majority of which still use the concept of a “level” in one form or another.</a:t>
            </a:r>
          </a:p>
          <a:p>
            <a:pPr lvl="0"/>
            <a:r>
              <a:rPr lang="en-GB" dirty="0"/>
              <a:t>A </a:t>
            </a:r>
            <a:r>
              <a:rPr lang="en-GB" b="1" dirty="0"/>
              <a:t>Game Over Screen</a:t>
            </a:r>
            <a:r>
              <a:rPr lang="en-GB" dirty="0"/>
              <a:t>: “Game Over” might be linked to success, or failure; the end of a story; the expiration of a time limit, the achievement of a target, the outcome of a competition, or any combination of those elements.</a:t>
            </a:r>
          </a:p>
          <a:p>
            <a:pPr lvl="0"/>
            <a:r>
              <a:rPr lang="en-GB" dirty="0"/>
              <a:t>A </a:t>
            </a:r>
            <a:r>
              <a:rPr lang="en-GB" b="1" dirty="0"/>
              <a:t>Pause Screen</a:t>
            </a:r>
            <a:r>
              <a:rPr lang="en-GB" dirty="0"/>
              <a:t>: Pause screens give players the opportunity to suspend gameplay, this element will become more relevant as the pupils and modules advance in their use of Pocket Code.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0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planning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Sufficiently </a:t>
            </a:r>
            <a:r>
              <a:rPr lang="en-US" b="1" dirty="0"/>
              <a:t>flexible</a:t>
            </a:r>
            <a:r>
              <a:rPr lang="en-US" dirty="0"/>
              <a:t> to meet the needs of the school ethos and pedagogy of the </a:t>
            </a:r>
            <a:r>
              <a:rPr lang="en-US" dirty="0" smtClean="0"/>
              <a:t>discipline.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learning outcomes </a:t>
            </a:r>
            <a:r>
              <a:rPr lang="en-US" dirty="0" smtClean="0"/>
              <a:t>for discipline and computational thinking development.</a:t>
            </a:r>
          </a:p>
          <a:p>
            <a:r>
              <a:rPr lang="en-US" b="1" dirty="0" smtClean="0"/>
              <a:t>3 stages: </a:t>
            </a:r>
            <a:r>
              <a:rPr lang="en-US" dirty="0" smtClean="0"/>
              <a:t>reflecting </a:t>
            </a:r>
            <a:r>
              <a:rPr lang="en-US" dirty="0"/>
              <a:t>back to previous </a:t>
            </a:r>
            <a:r>
              <a:rPr lang="en-US" dirty="0" smtClean="0"/>
              <a:t>learning; introducing </a:t>
            </a:r>
            <a:r>
              <a:rPr lang="en-US" dirty="0"/>
              <a:t>new learning for the </a:t>
            </a:r>
            <a:r>
              <a:rPr lang="en-US" dirty="0" smtClean="0"/>
              <a:t>lesson; </a:t>
            </a:r>
            <a:r>
              <a:rPr lang="en-US" dirty="0"/>
              <a:t>including extension work for more able </a:t>
            </a:r>
            <a:r>
              <a:rPr lang="en-US" dirty="0" smtClean="0"/>
              <a:t>learners; </a:t>
            </a:r>
            <a:r>
              <a:rPr lang="en-US" dirty="0"/>
              <a:t>and a plenary section for reflection on learning, assessment of learning and feedback on progression as well as target setting for the next lesson</a:t>
            </a:r>
            <a:endParaRPr lang="en-US" dirty="0" smtClean="0"/>
          </a:p>
          <a:p>
            <a:r>
              <a:rPr lang="en-US" b="1" dirty="0" smtClean="0"/>
              <a:t>Assessment and feedback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3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The three strands to this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8147"/>
              </p:ext>
            </p:extLst>
          </p:nvPr>
        </p:nvGraphicFramePr>
        <p:xfrm>
          <a:off x="1987552" y="1333500"/>
          <a:ext cx="8223249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no1leftbehind.eu/wp-content/uploads/2015/04/pocketcode_fina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209529"/>
            <a:ext cx="3260358" cy="6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7552" y="3835401"/>
            <a:ext cx="2565399" cy="14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Game making mechanics and dynamics</a:t>
            </a:r>
          </a:p>
          <a:p>
            <a:pPr marL="0" indent="0">
              <a:buNone/>
            </a:pPr>
            <a:r>
              <a:rPr lang="en-GB" sz="1350" kern="0" dirty="0"/>
              <a:t>Gamification / engagement</a:t>
            </a:r>
          </a:p>
          <a:p>
            <a:pPr marL="0" indent="0">
              <a:buNone/>
            </a:pPr>
            <a:r>
              <a:rPr lang="en-GB" sz="1350" kern="0" dirty="0"/>
              <a:t>Promote better pupil outcomes and progress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63581" y="3835400"/>
            <a:ext cx="2900870" cy="119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Range of pupils with differing needs</a:t>
            </a:r>
          </a:p>
          <a:p>
            <a:pPr marL="0" indent="0">
              <a:buNone/>
            </a:pPr>
            <a:r>
              <a:rPr lang="en-GB" sz="1350" kern="0" dirty="0"/>
              <a:t>Pupils sometimes excluded from classroom learning</a:t>
            </a:r>
          </a:p>
          <a:p>
            <a:pPr marL="0" indent="0">
              <a:buNone/>
            </a:pPr>
            <a:r>
              <a:rPr lang="en-GB" sz="1350" kern="0" dirty="0"/>
              <a:t>Design learning for accessibility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64452" y="3835401"/>
            <a:ext cx="2565399" cy="108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In classes that aren’t necessarily STEM</a:t>
            </a:r>
          </a:p>
          <a:p>
            <a:pPr marL="0" indent="0">
              <a:buNone/>
            </a:pPr>
            <a:r>
              <a:rPr lang="en-GB" sz="1350" kern="0" dirty="0"/>
              <a:t>Coding supported by non-specialist teachers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stage pedagogic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591" y="2105322"/>
            <a:ext cx="5760818" cy="379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3501" y="6030311"/>
            <a:ext cx="51225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Adapted from Deming Cycle: </a:t>
            </a:r>
            <a:r>
              <a:rPr lang="en-US" sz="1050" dirty="0"/>
              <a:t>www.deming.org/theman/theories/pdsacycle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0269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Changing bricks – SEN</a:t>
            </a:r>
          </a:p>
          <a:p>
            <a:r>
              <a:rPr lang="en-GB" dirty="0" smtClean="0"/>
              <a:t>Data collection tool for teachers:</a:t>
            </a:r>
          </a:p>
          <a:p>
            <a:pPr lvl="1"/>
            <a:r>
              <a:rPr lang="en-US" dirty="0"/>
              <a:t>Period of time on task;</a:t>
            </a:r>
            <a:endParaRPr lang="en-GB" dirty="0"/>
          </a:p>
          <a:p>
            <a:pPr lvl="1"/>
            <a:r>
              <a:rPr lang="en-US" dirty="0"/>
              <a:t>Measuring persistence: how many times do learners repeat to complete;</a:t>
            </a:r>
            <a:endParaRPr lang="en-GB" dirty="0"/>
          </a:p>
          <a:p>
            <a:pPr lvl="1"/>
            <a:r>
              <a:rPr lang="en-US" dirty="0"/>
              <a:t>Measuring learner’s programming skill;</a:t>
            </a:r>
            <a:endParaRPr lang="en-GB" dirty="0"/>
          </a:p>
          <a:p>
            <a:pPr lvl="1"/>
            <a:r>
              <a:rPr lang="en-US" dirty="0"/>
              <a:t>Collaboration: identifying individual learner’s contribution when creating games in groups;</a:t>
            </a:r>
            <a:endParaRPr lang="en-GB" dirty="0"/>
          </a:p>
          <a:p>
            <a:pPr lvl="1"/>
            <a:r>
              <a:rPr lang="en-US" dirty="0"/>
              <a:t>What types of games are the most </a:t>
            </a:r>
            <a:r>
              <a:rPr lang="en-US" dirty="0" smtClean="0"/>
              <a:t>popular;</a:t>
            </a:r>
            <a:endParaRPr lang="en-GB" dirty="0"/>
          </a:p>
          <a:p>
            <a:pPr lvl="1"/>
            <a:r>
              <a:rPr lang="en-US" dirty="0"/>
              <a:t>Measuring out of school learning and engagement.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30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to introduce game </a:t>
            </a:r>
            <a:r>
              <a:rPr lang="en-US" dirty="0" smtClean="0"/>
              <a:t>making </a:t>
            </a:r>
            <a:r>
              <a:rPr lang="en-US" dirty="0"/>
              <a:t>into </a:t>
            </a:r>
            <a:r>
              <a:rPr lang="en-US" dirty="0" smtClean="0"/>
              <a:t>classrooms </a:t>
            </a:r>
            <a:r>
              <a:rPr lang="en-US" dirty="0"/>
              <a:t>as an </a:t>
            </a:r>
            <a:r>
              <a:rPr lang="en-US" b="1" dirty="0"/>
              <a:t>exciting </a:t>
            </a:r>
            <a:r>
              <a:rPr lang="en-US" dirty="0"/>
              <a:t>and engaging learning </a:t>
            </a:r>
            <a:r>
              <a:rPr lang="en-US" dirty="0" smtClean="0"/>
              <a:t>resource.</a:t>
            </a:r>
          </a:p>
          <a:p>
            <a:r>
              <a:rPr lang="en-US" b="1" dirty="0"/>
              <a:t>Initial training </a:t>
            </a:r>
            <a:r>
              <a:rPr lang="en-US" dirty="0"/>
              <a:t>in Pocket Code was needed and training resources have been </a:t>
            </a:r>
            <a:r>
              <a:rPr lang="en-US" dirty="0" smtClean="0"/>
              <a:t>created.</a:t>
            </a:r>
          </a:p>
          <a:p>
            <a:r>
              <a:rPr lang="en-US" dirty="0" smtClean="0"/>
              <a:t>Learners </a:t>
            </a:r>
            <a:r>
              <a:rPr lang="en-US" dirty="0"/>
              <a:t>are </a:t>
            </a:r>
            <a:r>
              <a:rPr lang="en-US" b="1" dirty="0"/>
              <a:t>engaged</a:t>
            </a:r>
            <a:r>
              <a:rPr lang="en-US" dirty="0"/>
              <a:t> when using game making in learning, particularly when they are able to create their own </a:t>
            </a:r>
            <a:r>
              <a:rPr lang="en-US" dirty="0" smtClean="0"/>
              <a:t>artefacts</a:t>
            </a:r>
          </a:p>
          <a:p>
            <a:r>
              <a:rPr lang="en-US" dirty="0" smtClean="0"/>
              <a:t>Learners </a:t>
            </a:r>
            <a:r>
              <a:rPr lang="en-US" dirty="0"/>
              <a:t>with </a:t>
            </a:r>
            <a:r>
              <a:rPr lang="en-US" b="1" dirty="0"/>
              <a:t>severe learning difficulties </a:t>
            </a:r>
            <a:r>
              <a:rPr lang="en-US" dirty="0"/>
              <a:t>and those learning in their </a:t>
            </a:r>
            <a:r>
              <a:rPr lang="en-US" b="1" dirty="0"/>
              <a:t>second language </a:t>
            </a:r>
            <a:r>
              <a:rPr lang="en-US" dirty="0"/>
              <a:t>need a slightly different system with </a:t>
            </a:r>
            <a:r>
              <a:rPr lang="en-US" b="1" dirty="0"/>
              <a:t>symbols</a:t>
            </a:r>
            <a:r>
              <a:rPr lang="en-US" dirty="0"/>
              <a:t> rather than text on the </a:t>
            </a:r>
            <a:r>
              <a:rPr lang="en-US" dirty="0" smtClean="0"/>
              <a:t>bricks.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4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https://edu.catrob.at/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74" t="35240" r="22539" b="14798"/>
          <a:stretch/>
        </p:blipFill>
        <p:spPr>
          <a:xfrm>
            <a:off x="3129802" y="2295331"/>
            <a:ext cx="6219471" cy="31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acknowledge the funders of this Horizon 2020 project, Grant Agreement 645215.  We also acknowledge the contributions from the full project team in completing the study, and in producing this paper: INMARK </a:t>
            </a:r>
            <a:r>
              <a:rPr lang="en-US" dirty="0" err="1"/>
              <a:t>Estudios</a:t>
            </a:r>
            <a:r>
              <a:rPr lang="en-US" dirty="0"/>
              <a:t> y </a:t>
            </a:r>
            <a:r>
              <a:rPr lang="en-US" dirty="0" err="1"/>
              <a:t>Estrategias</a:t>
            </a:r>
            <a:r>
              <a:rPr lang="en-US" dirty="0"/>
              <a:t>, Spain; Universidad </a:t>
            </a:r>
            <a:r>
              <a:rPr lang="en-US" dirty="0" err="1"/>
              <a:t>Politecnica</a:t>
            </a:r>
            <a:r>
              <a:rPr lang="en-US" dirty="0"/>
              <a:t> De Madrid, Spain; Game City, United Kingdom; PYRO studios/</a:t>
            </a:r>
            <a:r>
              <a:rPr lang="en-US" dirty="0" err="1"/>
              <a:t>Grupo</a:t>
            </a:r>
            <a:r>
              <a:rPr lang="en-US" dirty="0"/>
              <a:t> SED, Spain; Graz University of Technology, Austria, </a:t>
            </a:r>
            <a:r>
              <a:rPr lang="en-US" dirty="0" err="1"/>
              <a:t>Honchshule</a:t>
            </a:r>
            <a:r>
              <a:rPr lang="en-US" dirty="0"/>
              <a:t> der </a:t>
            </a:r>
            <a:r>
              <a:rPr lang="en-US" dirty="0" err="1"/>
              <a:t>Medien</a:t>
            </a:r>
            <a:r>
              <a:rPr lang="en-US" dirty="0"/>
              <a:t>, Germany.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57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Association of Information Technology in Teacher Education – UK national subject association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39"/>
          <a:stretch/>
        </p:blipFill>
        <p:spPr>
          <a:xfrm>
            <a:off x="2144994" y="1725750"/>
            <a:ext cx="6883626" cy="44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T. Connolly, E. Boyle, E. MacArthur, T. </a:t>
            </a:r>
            <a:r>
              <a:rPr lang="en-US" dirty="0" err="1"/>
              <a:t>Hainey</a:t>
            </a:r>
            <a:r>
              <a:rPr lang="en-US" dirty="0"/>
              <a:t>, &amp; J.  Boyle. A systematic literature review of empirical evidence on computer games and serious games. </a:t>
            </a:r>
            <a:r>
              <a:rPr lang="en-US" i="1" dirty="0"/>
              <a:t>Computers &amp; Education, </a:t>
            </a:r>
            <a:r>
              <a:rPr lang="en-US" dirty="0"/>
              <a:t>59 (2), 661-686, 2012.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M. Resnick, J. Maloney, A. Monroy-Hernandez, N. Rusk, E. </a:t>
            </a:r>
            <a:r>
              <a:rPr lang="en-US" dirty="0" err="1"/>
              <a:t>Eastmond</a:t>
            </a:r>
            <a:r>
              <a:rPr lang="en-US" dirty="0"/>
              <a:t>, K. Brennan, A. Millner, E. Rosenbaum, J. Silver, &amp; B. Silverman. Scratch: programming for all. </a:t>
            </a:r>
            <a:r>
              <a:rPr lang="en-US" i="1" dirty="0"/>
              <a:t>Communications of the ACM, </a:t>
            </a:r>
            <a:r>
              <a:rPr lang="en-US" dirty="0"/>
              <a:t>52 (11), 60-67, 2009.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R. </a:t>
            </a:r>
            <a:r>
              <a:rPr lang="en-US" dirty="0" err="1"/>
              <a:t>Garris</a:t>
            </a:r>
            <a:r>
              <a:rPr lang="en-US" dirty="0"/>
              <a:t>, R. </a:t>
            </a:r>
            <a:r>
              <a:rPr lang="en-US" dirty="0" err="1"/>
              <a:t>Ahlers</a:t>
            </a:r>
            <a:r>
              <a:rPr lang="en-US" dirty="0"/>
              <a:t>, &amp; J. </a:t>
            </a:r>
            <a:r>
              <a:rPr lang="en-US" dirty="0" err="1"/>
              <a:t>Driskell</a:t>
            </a:r>
            <a:r>
              <a:rPr lang="en-US" dirty="0"/>
              <a:t>. Games, motivation, and learning: A research and practice model. </a:t>
            </a:r>
            <a:r>
              <a:rPr lang="en-US" i="1" dirty="0"/>
              <a:t>Simulation &amp; Gaming, </a:t>
            </a:r>
            <a:r>
              <a:rPr lang="en-US" dirty="0"/>
              <a:t>33 (4), 441-467, 2002.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Kangas</a:t>
            </a:r>
            <a:r>
              <a:rPr lang="en-US" dirty="0"/>
              <a:t>,  Creative and playful learning: Learning through game co-creation and games in a playful learning environment. </a:t>
            </a:r>
            <a:r>
              <a:rPr lang="en-US" i="1" dirty="0"/>
              <a:t>Thinking Skills and Creativity, </a:t>
            </a:r>
            <a:r>
              <a:rPr lang="en-US" dirty="0"/>
              <a:t>5 (1), 1-15, 2010.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G. </a:t>
            </a:r>
            <a:r>
              <a:rPr lang="fr-FR" dirty="0" err="1"/>
              <a:t>Fessakis</a:t>
            </a:r>
            <a:r>
              <a:rPr lang="fr-FR" dirty="0"/>
              <a:t>, E. </a:t>
            </a:r>
            <a:r>
              <a:rPr lang="fr-FR" dirty="0" err="1"/>
              <a:t>Gouli</a:t>
            </a:r>
            <a:r>
              <a:rPr lang="fr-FR" dirty="0"/>
              <a:t>, &amp; E. </a:t>
            </a:r>
            <a:r>
              <a:rPr lang="fr-FR" dirty="0" err="1"/>
              <a:t>Mavroudi</a:t>
            </a:r>
            <a:r>
              <a:rPr lang="fr-FR" dirty="0"/>
              <a:t>.  </a:t>
            </a:r>
            <a:r>
              <a:rPr lang="en-US" dirty="0"/>
              <a:t>Problem solving by 5–6 years old kindergarten children in a computer programming environment: A case study. </a:t>
            </a:r>
            <a:r>
              <a:rPr lang="en-US" i="1" dirty="0"/>
              <a:t>Computers &amp; Education, </a:t>
            </a:r>
            <a:r>
              <a:rPr lang="en-US" dirty="0"/>
              <a:t>63, 87-97, 2013. 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Y. </a:t>
            </a:r>
            <a:r>
              <a:rPr lang="en-US" dirty="0" err="1"/>
              <a:t>Gulbahar</a:t>
            </a:r>
            <a:r>
              <a:rPr lang="en-US" dirty="0"/>
              <a:t> &amp; F. </a:t>
            </a:r>
            <a:r>
              <a:rPr lang="en-US" dirty="0" err="1"/>
              <a:t>Kalelioglu</a:t>
            </a:r>
            <a:r>
              <a:rPr lang="en-US" dirty="0"/>
              <a:t>. The effects of teaching programming via Scratch on problem solving skills: A discussion from learners’ perspective. </a:t>
            </a:r>
            <a:r>
              <a:rPr lang="en-US" i="1" dirty="0"/>
              <a:t>Informatics in Education-an International Journal, </a:t>
            </a:r>
            <a:r>
              <a:rPr lang="en-US" dirty="0"/>
              <a:t>(Vol13_1), 33-50, 2014.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H. Boulton, &amp; A. </a:t>
            </a:r>
            <a:r>
              <a:rPr lang="en-US" dirty="0" err="1"/>
              <a:t>Hramiak</a:t>
            </a:r>
            <a:r>
              <a:rPr lang="en-US" dirty="0"/>
              <a:t>. Cascading the use of Web 2.0 technology in secondary schools in the United Kingdom: identifying the barriers beyond pre-service training. </a:t>
            </a:r>
            <a:r>
              <a:rPr lang="en-US" i="1" dirty="0"/>
              <a:t>Technology, Pedagogy and Education, </a:t>
            </a:r>
            <a:r>
              <a:rPr lang="en-US" dirty="0"/>
              <a:t>23 (2), 151-165 2014.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W. J. </a:t>
            </a:r>
            <a:r>
              <a:rPr lang="en-US" dirty="0" err="1"/>
              <a:t>Pelgrum</a:t>
            </a:r>
            <a:r>
              <a:rPr lang="en-US" dirty="0"/>
              <a:t>, &amp; B.G. </a:t>
            </a:r>
            <a:r>
              <a:rPr lang="en-US" dirty="0" err="1"/>
              <a:t>Doornekamp</a:t>
            </a:r>
            <a:r>
              <a:rPr lang="en-US" dirty="0"/>
              <a:t>. </a:t>
            </a:r>
            <a:r>
              <a:rPr lang="en-US" i="1" dirty="0"/>
              <a:t>Indicators on ICT in primary and secondary education.</a:t>
            </a:r>
            <a:r>
              <a:rPr lang="en-US" dirty="0"/>
              <a:t> Retrieved from </a:t>
            </a:r>
            <a:r>
              <a:rPr lang="en-US" u="sng" dirty="0">
                <a:hlinkClick r:id="rId2"/>
              </a:rPr>
              <a:t>http://ec.europa.eu/education/more-information/doc/ictindicrep_en.pdf</a:t>
            </a:r>
            <a:r>
              <a:rPr lang="en-US" dirty="0"/>
              <a:t>, 2009 [accessed 20 Dec 2016]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S. Murray, J. Nuttall, &amp; J. Mitchell.  Research into initial teacher education in Australia: A survey of the literature 1995–2004. </a:t>
            </a:r>
            <a:r>
              <a:rPr lang="en-US" i="1" dirty="0"/>
              <a:t>Teaching and Teacher Education, </a:t>
            </a:r>
            <a:r>
              <a:rPr lang="en-US" dirty="0"/>
              <a:t>24 (1), 225-239, 2008. 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K. A. </a:t>
            </a:r>
            <a:r>
              <a:rPr lang="en-US" dirty="0" err="1"/>
              <a:t>Bingimlas</a:t>
            </a:r>
            <a:r>
              <a:rPr lang="en-US" dirty="0"/>
              <a:t>. Barriers to the successful integration of ICT in teaching and learning environments: A review of the literature. </a:t>
            </a:r>
            <a:r>
              <a:rPr lang="en-US" i="1" dirty="0"/>
              <a:t>Eurasia Journal of Mathematics, Science &amp; Technology Education, </a:t>
            </a:r>
            <a:r>
              <a:rPr lang="en-US" dirty="0"/>
              <a:t>5 (3), 235-245, 2009.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54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007317" y="2362974"/>
            <a:ext cx="2355884" cy="16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kern="0" dirty="0"/>
              <a:t>Available for free on the Google Play Store</a:t>
            </a:r>
          </a:p>
          <a:p>
            <a:pPr marL="0" indent="0">
              <a:buNone/>
            </a:pPr>
            <a:r>
              <a:rPr lang="en-GB" sz="1600" kern="0" dirty="0"/>
              <a:t>iOS version nearly in beta</a:t>
            </a:r>
          </a:p>
          <a:p>
            <a:pPr marL="0" indent="0">
              <a:buNone/>
            </a:pPr>
            <a:r>
              <a:rPr lang="en-GB" sz="1600" kern="0" dirty="0"/>
              <a:t>Browser version coming soon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What is Pocket Code?</a:t>
            </a:r>
          </a:p>
        </p:txBody>
      </p:sp>
      <p:pic>
        <p:nvPicPr>
          <p:cNvPr id="4" name="BHe2r2WU-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5075" y="1616215"/>
            <a:ext cx="5962166" cy="3353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82" y="2048983"/>
            <a:ext cx="8178738" cy="2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1037 L 0.25712 -0.35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44734" y="1123764"/>
            <a:ext cx="3666067" cy="461047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Project has received funding from the European Union’s Horizon 2020 research and innovations programme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Involves pilots in 3 countries (UK, Austria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and </a:t>
            </a:r>
            <a:r>
              <a:rPr lang="en-GB" sz="1600" dirty="0"/>
              <a:t>Spain)</a:t>
            </a:r>
          </a:p>
          <a:p>
            <a:pPr marL="0" indent="0">
              <a:buNone/>
            </a:pPr>
            <a:r>
              <a:rPr lang="en-GB" sz="1600" dirty="0"/>
              <a:t>Aimed at a different group of pupils who are at risk of educational exclusion</a:t>
            </a:r>
          </a:p>
          <a:p>
            <a:pPr marL="0" indent="0">
              <a:buNone/>
            </a:pPr>
            <a:r>
              <a:rPr lang="en-GB" sz="1600" dirty="0"/>
              <a:t>Additional partners from the gaming and interactive media industry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4844029" cy="6858000"/>
          </a:xfrm>
          <a:prstGeom prst="rect">
            <a:avLst/>
          </a:prstGeom>
        </p:spPr>
      </p:pic>
      <p:pic>
        <p:nvPicPr>
          <p:cNvPr id="2050" name="Picture 2" descr="https://lh6.googleusercontent.com/WVzrTjadwukg2gFPpFNSGvo_Lxo8sfMwuy2ws3LGasqsNi_8WDl1GpAkI8Jn0P1-Y1g5cLs97WloAgEooNA1LDoJzMEs3mlWvycqWh5HsmeIvOpUr1oJAYt7mWGG4rMW9Iv80zKWOu6QMeyiKQ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848" y="2314277"/>
            <a:ext cx="1659566" cy="6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651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Schools in the pilots in three countries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225305"/>
            <a:ext cx="8305800" cy="24046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Graz </a:t>
            </a:r>
            <a:r>
              <a:rPr lang="en-GB" dirty="0"/>
              <a:t>University of </a:t>
            </a:r>
            <a:r>
              <a:rPr lang="en-GB" dirty="0" smtClean="0"/>
              <a:t>Technology (TU Graz)</a:t>
            </a:r>
          </a:p>
          <a:p>
            <a:pPr lvl="1"/>
            <a:r>
              <a:rPr lang="en-GB" sz="1400" dirty="0"/>
              <a:t>Girls (three schools)</a:t>
            </a:r>
          </a:p>
          <a:p>
            <a:pPr lvl="1"/>
            <a:endParaRPr lang="en-GB" b="1" dirty="0" smtClean="0"/>
          </a:p>
          <a:p>
            <a:r>
              <a:rPr lang="en-GB" dirty="0" smtClean="0"/>
              <a:t>Universidad </a:t>
            </a:r>
            <a:r>
              <a:rPr lang="en-GB" dirty="0" err="1"/>
              <a:t>Politécnica</a:t>
            </a:r>
            <a:r>
              <a:rPr lang="en-GB" dirty="0"/>
              <a:t> de Madrid </a:t>
            </a:r>
            <a:r>
              <a:rPr lang="en-GB" dirty="0" smtClean="0"/>
              <a:t>(UPM)</a:t>
            </a:r>
          </a:p>
          <a:p>
            <a:pPr lvl="1"/>
            <a:r>
              <a:rPr lang="en-GB" sz="1400" dirty="0"/>
              <a:t>Children from immigrant families (two schools)</a:t>
            </a:r>
          </a:p>
          <a:p>
            <a:pPr lvl="1"/>
            <a:endParaRPr lang="en-GB" b="1" dirty="0"/>
          </a:p>
          <a:p>
            <a:r>
              <a:rPr lang="en-GB" dirty="0" smtClean="0"/>
              <a:t>Nottingham </a:t>
            </a:r>
            <a:r>
              <a:rPr lang="en-GB" dirty="0"/>
              <a:t>Trent University (NTU)</a:t>
            </a:r>
          </a:p>
          <a:p>
            <a:pPr lvl="1"/>
            <a:r>
              <a:rPr lang="en-GB" sz="1400" dirty="0"/>
              <a:t>Children with special educational needs and/or disabilities (three schools)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406" y="1126414"/>
            <a:ext cx="1285546" cy="642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59" y="2050610"/>
            <a:ext cx="688921" cy="753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256" y="2883482"/>
            <a:ext cx="710487" cy="821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1905002" y="4225485"/>
            <a:ext cx="8305799" cy="3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  <a:spAutoFit/>
          </a:bodyPr>
          <a:lstStyle>
            <a:lvl1pPr marL="106238" indent="-1062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13369" indent="-1062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844">
                <a:solidFill>
                  <a:srgbClr val="004D75"/>
                </a:solidFill>
                <a:latin typeface="+mn-lt"/>
                <a:ea typeface="+mn-ea"/>
              </a:defRPr>
            </a:lvl2pPr>
            <a:lvl3pPr marL="298180" indent="-8391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675">
                <a:solidFill>
                  <a:srgbClr val="004D75"/>
                </a:solidFill>
                <a:latin typeface="+mn-lt"/>
                <a:ea typeface="+mn-ea"/>
              </a:defRPr>
            </a:lvl3pPr>
            <a:lvl4pPr marL="484766" indent="-79456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675">
                <a:solidFill>
                  <a:srgbClr val="004D75"/>
                </a:solidFill>
                <a:latin typeface="+mn-lt"/>
                <a:ea typeface="+mn-ea"/>
              </a:defRPr>
            </a:lvl4pPr>
            <a:lvl5pPr marL="694563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5pPr>
            <a:lvl6pPr marL="951677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6pPr>
            <a:lvl7pPr marL="1208789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7pPr>
            <a:lvl8pPr marL="1465903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8pPr>
            <a:lvl9pPr marL="1723016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1" kern="0" dirty="0"/>
              <a:t>Additional partners from the gaming and interactive media industry</a:t>
            </a:r>
          </a:p>
        </p:txBody>
      </p:sp>
      <p:pic>
        <p:nvPicPr>
          <p:cNvPr id="13" name="Picture 4" descr="http://gamecity.org/wp-content/uploads/2015/02/gamecity-logo-gre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2840" y="4594382"/>
            <a:ext cx="1877919" cy="11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39" y="4823662"/>
            <a:ext cx="1189234" cy="720336"/>
          </a:xfrm>
          <a:prstGeom prst="rect">
            <a:avLst/>
          </a:prstGeom>
        </p:spPr>
      </p:pic>
      <p:pic>
        <p:nvPicPr>
          <p:cNvPr id="15" name="Picture 12" descr="http://www.oeconomica.de/images/Verweise/Z_Hochschule_der_Medien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855" y="4802077"/>
            <a:ext cx="1857864" cy="7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o1leftbehind.eu/wp-content/uploads/2015/04/INMARK-europ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150" y="4972454"/>
            <a:ext cx="1448666" cy="5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Participants in the Nottingham feasibility pilot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3175" y="1069633"/>
            <a:ext cx="4924425" cy="1323439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Years 9 -13</a:t>
            </a:r>
          </a:p>
          <a:p>
            <a:r>
              <a:rPr lang="en-GB" sz="1600" dirty="0">
                <a:solidFill>
                  <a:srgbClr val="004D75"/>
                </a:solidFill>
              </a:rPr>
              <a:t>Children with profound and multiple learning needs and disabilities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15 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Life skills / life after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3174" y="2474924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5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High number of children with SEN/D</a:t>
            </a:r>
          </a:p>
          <a:p>
            <a:pPr lvl="0"/>
            <a:r>
              <a:rPr lang="en-GB" sz="1600" dirty="0" smtClean="0">
                <a:solidFill>
                  <a:srgbClr val="004D75"/>
                </a:solidFill>
              </a:rPr>
              <a:t>15 </a:t>
            </a:r>
            <a:r>
              <a:rPr lang="en-GB" sz="1600" dirty="0">
                <a:solidFill>
                  <a:srgbClr val="004D75"/>
                </a:solidFill>
              </a:rPr>
              <a:t>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Topic work </a:t>
            </a:r>
            <a:r>
              <a:rPr lang="en-GB" sz="1600" dirty="0">
                <a:solidFill>
                  <a:srgbClr val="004D75"/>
                </a:solidFill>
              </a:rPr>
              <a:t>(History and Science)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3174" y="4839254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8 and 9</a:t>
            </a:r>
          </a:p>
          <a:p>
            <a:r>
              <a:rPr lang="en-GB" sz="1600" dirty="0">
                <a:solidFill>
                  <a:srgbClr val="004D75"/>
                </a:solidFill>
              </a:rPr>
              <a:t>Classes with many children with SEN/D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60 pupils</a:t>
            </a:r>
          </a:p>
          <a:p>
            <a:r>
              <a:rPr lang="en-GB" sz="1600" b="1" dirty="0">
                <a:solidFill>
                  <a:srgbClr val="004D75"/>
                </a:solidFill>
              </a:rPr>
              <a:t>Science and 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660107" y="1345191"/>
            <a:ext cx="1171575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Special School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65014" y="2479903"/>
            <a:ext cx="1354931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Primary School 1 1 1</a:t>
            </a:r>
            <a:endParaRPr lang="en-GB" sz="2100" dirty="0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81475" y="4513857"/>
            <a:ext cx="1650206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Secondary School</a:t>
            </a:r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 bwMode="auto">
          <a:xfrm flipV="1">
            <a:off x="3367858" y="1735519"/>
            <a:ext cx="1292249" cy="10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11" idx="1"/>
          </p:cNvCxnSpPr>
          <p:nvPr/>
        </p:nvCxnSpPr>
        <p:spPr bwMode="auto">
          <a:xfrm>
            <a:off x="3356120" y="2870231"/>
            <a:ext cx="11088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12" idx="1"/>
          </p:cNvCxnSpPr>
          <p:nvPr/>
        </p:nvCxnSpPr>
        <p:spPr bwMode="auto">
          <a:xfrm>
            <a:off x="3124201" y="4004733"/>
            <a:ext cx="1057275" cy="899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4" b="93421" l="3951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61" y="2488450"/>
            <a:ext cx="1498576" cy="1733646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0" idx="3"/>
            <a:endCxn id="5" idx="1"/>
          </p:cNvCxnSpPr>
          <p:nvPr/>
        </p:nvCxnSpPr>
        <p:spPr bwMode="auto">
          <a:xfrm flipV="1">
            <a:off x="5831682" y="1731353"/>
            <a:ext cx="521493" cy="41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11" idx="3"/>
          </p:cNvCxnSpPr>
          <p:nvPr/>
        </p:nvCxnSpPr>
        <p:spPr bwMode="auto">
          <a:xfrm>
            <a:off x="5819945" y="2870232"/>
            <a:ext cx="560145" cy="201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2" idx="3"/>
            <a:endCxn id="7" idx="1"/>
          </p:cNvCxnSpPr>
          <p:nvPr/>
        </p:nvCxnSpPr>
        <p:spPr bwMode="auto">
          <a:xfrm>
            <a:off x="5831681" y="4904186"/>
            <a:ext cx="521493" cy="473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4465013" y="3461807"/>
            <a:ext cx="1354931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Primary </a:t>
            </a:r>
            <a:r>
              <a:rPr lang="en-GB" sz="21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School 1 1</a:t>
            </a:r>
            <a:endParaRPr lang="en-GB" sz="2100" dirty="0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445800" y="3664888"/>
            <a:ext cx="11088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380090" y="3610108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5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High number of children with SEN/D</a:t>
            </a:r>
          </a:p>
          <a:p>
            <a:pPr lvl="0"/>
            <a:r>
              <a:rPr lang="en-GB" sz="1600" dirty="0" smtClean="0">
                <a:solidFill>
                  <a:srgbClr val="004D75"/>
                </a:solidFill>
              </a:rPr>
              <a:t>24 </a:t>
            </a:r>
            <a:r>
              <a:rPr lang="en-GB" sz="1600" dirty="0">
                <a:solidFill>
                  <a:srgbClr val="004D75"/>
                </a:solidFill>
              </a:rPr>
              <a:t>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Topic work </a:t>
            </a:r>
            <a:r>
              <a:rPr lang="en-GB" sz="1600" dirty="0" smtClean="0">
                <a:solidFill>
                  <a:srgbClr val="004D75"/>
                </a:solidFill>
              </a:rPr>
              <a:t>(Geography)</a:t>
            </a:r>
            <a:endParaRPr lang="en-GB" sz="1600" dirty="0">
              <a:solidFill>
                <a:srgbClr val="004D75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819944" y="3923811"/>
            <a:ext cx="560146" cy="18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9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97" y="522514"/>
            <a:ext cx="7568295" cy="5676221"/>
          </a:xfrm>
        </p:spPr>
      </p:pic>
    </p:spTree>
    <p:extLst>
      <p:ext uri="{BB962C8B-B14F-4D97-AF65-F5344CB8AC3E}">
        <p14:creationId xmlns:p14="http://schemas.microsoft.com/office/powerpoint/2010/main" val="126401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84" y="642257"/>
            <a:ext cx="7379608" cy="5534706"/>
          </a:xfrm>
        </p:spPr>
      </p:pic>
    </p:spTree>
    <p:extLst>
      <p:ext uri="{BB962C8B-B14F-4D97-AF65-F5344CB8AC3E}">
        <p14:creationId xmlns:p14="http://schemas.microsoft.com/office/powerpoint/2010/main" val="164443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702922"/>
            <a:ext cx="7298721" cy="5474041"/>
          </a:xfrm>
        </p:spPr>
      </p:pic>
    </p:spTree>
    <p:extLst>
      <p:ext uri="{BB962C8B-B14F-4D97-AF65-F5344CB8AC3E}">
        <p14:creationId xmlns:p14="http://schemas.microsoft.com/office/powerpoint/2010/main" val="147928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1868</Words>
  <Application>Microsoft Office PowerPoint</Application>
  <PresentationFormat>Widescreen</PresentationFormat>
  <Paragraphs>178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Mangal</vt:lpstr>
      <vt:lpstr>Times</vt:lpstr>
      <vt:lpstr>Times New Roman</vt:lpstr>
      <vt:lpstr>Verdana</vt:lpstr>
      <vt:lpstr>Office Theme</vt:lpstr>
      <vt:lpstr>Custom Design</vt:lpstr>
      <vt:lpstr>Using mobile technologies for game-making across disciplines  Horizon 2020 No-one Left Behind </vt:lpstr>
      <vt:lpstr>The three strands to this research</vt:lpstr>
      <vt:lpstr>What is Pocket Code?</vt:lpstr>
      <vt:lpstr>PowerPoint Presentation</vt:lpstr>
      <vt:lpstr>Schools in the pilots in three countries</vt:lpstr>
      <vt:lpstr>Participants in the Nottingham feasibility pilot</vt:lpstr>
      <vt:lpstr>PowerPoint Presentation</vt:lpstr>
      <vt:lpstr>PowerPoint Presentation</vt:lpstr>
      <vt:lpstr>PowerPoint Presentation</vt:lpstr>
      <vt:lpstr>Literature</vt:lpstr>
      <vt:lpstr>Pocket Code</vt:lpstr>
      <vt:lpstr>Research sites in UK</vt:lpstr>
      <vt:lpstr>Reseach Methods</vt:lpstr>
      <vt:lpstr>Pocket Code Framework: for game-making across disciplines</vt:lpstr>
      <vt:lpstr>Results</vt:lpstr>
      <vt:lpstr>Potential barriers</vt:lpstr>
      <vt:lpstr>Game oriented Pocket Code Module Design</vt:lpstr>
      <vt:lpstr>Templates</vt:lpstr>
      <vt:lpstr>Lesson planning framework</vt:lpstr>
      <vt:lpstr>3 stage pedagogic model</vt:lpstr>
      <vt:lpstr>Future developments</vt:lpstr>
      <vt:lpstr>Conclusions</vt:lpstr>
      <vt:lpstr>https://edu.catrob.at/</vt:lpstr>
      <vt:lpstr>Acknowledgements</vt:lpstr>
      <vt:lpstr>Association of Information Technology in Teacher Education – UK national subject association</vt:lpstr>
      <vt:lpstr>References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Boulton, Helen</dc:creator>
  <cp:lastModifiedBy>Gallacher, Jonathan</cp:lastModifiedBy>
  <cp:revision>15</cp:revision>
  <dcterms:created xsi:type="dcterms:W3CDTF">2017-02-14T11:40:50Z</dcterms:created>
  <dcterms:modified xsi:type="dcterms:W3CDTF">2017-07-17T14:09:32Z</dcterms:modified>
</cp:coreProperties>
</file>