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60" r:id="rId3"/>
  </p:sldMasterIdLst>
  <p:sldIdLst>
    <p:sldId id="276" r:id="rId4"/>
    <p:sldId id="256" r:id="rId5"/>
    <p:sldId id="257" r:id="rId6"/>
    <p:sldId id="258" r:id="rId7"/>
    <p:sldId id="283"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7" r:id="rId26"/>
    <p:sldId id="278" r:id="rId27"/>
    <p:sldId id="279" r:id="rId28"/>
    <p:sldId id="280" r:id="rId29"/>
    <p:sldId id="281"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44"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 of forces</c:v>
                </c:pt>
              </c:strCache>
            </c:strRef>
          </c:tx>
          <c:spPr>
            <a:solidFill>
              <a:schemeClr val="accent1"/>
            </a:solidFill>
          </c:spPr>
          <c:dPt>
            <c:idx val="0"/>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1-B4DD-4A66-82D2-87099787D7F1}"/>
              </c:ext>
            </c:extLst>
          </c:dPt>
          <c:dPt>
            <c:idx val="1"/>
            <c:bubble3D val="0"/>
            <c:spPr>
              <a:solidFill>
                <a:schemeClr val="accent6">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626D-4887-B18A-F5E6D3DB05D6}"/>
              </c:ext>
            </c:extLst>
          </c:dPt>
          <c:dPt>
            <c:idx val="2"/>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626D-4887-B18A-F5E6D3DB05D6}"/>
              </c:ext>
            </c:extLst>
          </c:dPt>
          <c:dPt>
            <c:idx val="3"/>
            <c:bubble3D val="0"/>
            <c:spPr>
              <a:solidFill>
                <a:schemeClr val="accent2">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626D-4887-B18A-F5E6D3DB05D6}"/>
              </c:ext>
            </c:extLst>
          </c:dPt>
          <c:dPt>
            <c:idx val="4"/>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4-626D-4887-B18A-F5E6D3DB05D6}"/>
              </c:ext>
            </c:extLst>
          </c:dPt>
          <c:cat>
            <c:strRef>
              <c:f>Sheet1!$A$2:$A$6</c:f>
              <c:strCache>
                <c:ptCount val="5"/>
                <c:pt idx="0">
                  <c:v>Had used procedure</c:v>
                </c:pt>
                <c:pt idx="1">
                  <c:v>Had considered using procedure</c:v>
                </c:pt>
                <c:pt idx="2">
                  <c:v>Had no data </c:v>
                </c:pt>
                <c:pt idx="3">
                  <c:v>Refused to answer</c:v>
                </c:pt>
                <c:pt idx="4">
                  <c:v>Matter of policy not to</c:v>
                </c:pt>
              </c:strCache>
            </c:strRef>
          </c:cat>
          <c:val>
            <c:numRef>
              <c:f>Sheet1!$B$2:$B$6</c:f>
              <c:numCache>
                <c:formatCode>General</c:formatCode>
                <c:ptCount val="5"/>
                <c:pt idx="0">
                  <c:v>4</c:v>
                </c:pt>
                <c:pt idx="1">
                  <c:v>4</c:v>
                </c:pt>
                <c:pt idx="2">
                  <c:v>26</c:v>
                </c:pt>
                <c:pt idx="3">
                  <c:v>2</c:v>
                </c:pt>
                <c:pt idx="4">
                  <c:v>7</c:v>
                </c:pt>
              </c:numCache>
            </c:numRef>
          </c:val>
          <c:extLst xmlns:c16r2="http://schemas.microsoft.com/office/drawing/2015/06/chart">
            <c:ext xmlns:c16="http://schemas.microsoft.com/office/drawing/2014/chart" uri="{C3380CC4-5D6E-409C-BE32-E72D297353CC}">
              <c16:uniqueId val="{00000000-626D-4887-B18A-F5E6D3DB05D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80FFA-8A4A-46E3-9B2A-37B9698FA2F8}"/>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0DABA089-EC2A-4380-9DE4-52CDD96CD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E6E3E75-60DC-4FF0-879B-85B1DF888471}"/>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5" name="Footer Placeholder 4">
            <a:extLst>
              <a:ext uri="{FF2B5EF4-FFF2-40B4-BE49-F238E27FC236}">
                <a16:creationId xmlns:a16="http://schemas.microsoft.com/office/drawing/2014/main" xmlns="" id="{9C03B3AB-2878-4B70-8D76-2B472F36F3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EC44541-B733-4D90-9842-0F831C131276}"/>
              </a:ext>
            </a:extLst>
          </p:cNvPr>
          <p:cNvSpPr>
            <a:spLocks noGrp="1"/>
          </p:cNvSpPr>
          <p:nvPr>
            <p:ph type="sldNum" sz="quarter" idx="12"/>
          </p:nvPr>
        </p:nvSpPr>
        <p:spPr/>
        <p:txBody>
          <a:bodyPr/>
          <a:lstStyle/>
          <a:p>
            <a:fld id="{0192DBC7-BEC2-416A-9113-BABADD353551}" type="slidenum">
              <a:rPr lang="en-GB" smtClean="0"/>
              <a:t>‹#›</a:t>
            </a:fld>
            <a:endParaRPr lang="en-GB"/>
          </a:p>
        </p:txBody>
      </p:sp>
      <p:sp>
        <p:nvSpPr>
          <p:cNvPr id="8" name="Content Placeholder 7"/>
          <p:cNvSpPr>
            <a:spLocks noGrp="1"/>
          </p:cNvSpPr>
          <p:nvPr>
            <p:ph sz="quarter" idx="13"/>
          </p:nvPr>
        </p:nvSpPr>
        <p:spPr>
          <a:xfrm>
            <a:off x="9144000" y="6483350"/>
            <a:ext cx="914400" cy="91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22014" y="6026237"/>
            <a:ext cx="1733333" cy="695238"/>
          </a:xfrm>
          <a:prstGeom prst="rect">
            <a:avLst/>
          </a:prstGeom>
        </p:spPr>
      </p:pic>
    </p:spTree>
    <p:extLst>
      <p:ext uri="{BB962C8B-B14F-4D97-AF65-F5344CB8AC3E}">
        <p14:creationId xmlns:p14="http://schemas.microsoft.com/office/powerpoint/2010/main" val="86949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7E6969-ACA0-4B68-9898-B3913C39F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C666B2A4-AE5B-4E89-9609-A068AA9896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7B29EDA-5963-40DA-B4AB-7131A874E9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D008CB1-C3D0-453F-80B4-F6F0607CA3EA}"/>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6" name="Footer Placeholder 5">
            <a:extLst>
              <a:ext uri="{FF2B5EF4-FFF2-40B4-BE49-F238E27FC236}">
                <a16:creationId xmlns:a16="http://schemas.microsoft.com/office/drawing/2014/main" xmlns="" id="{CDEB05DA-CD41-4FD9-A515-9A6F4B8BE2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AC01C26-6DE7-4150-B1EB-9480D12C054E}"/>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21389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589C7-0642-4C3F-9F67-2D5543CB37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B04DD5B-20C9-4388-ADBA-054ECCCE68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20BDA28-3BE5-4A5B-BD78-6245967A781F}"/>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5" name="Footer Placeholder 4">
            <a:extLst>
              <a:ext uri="{FF2B5EF4-FFF2-40B4-BE49-F238E27FC236}">
                <a16:creationId xmlns:a16="http://schemas.microsoft.com/office/drawing/2014/main" xmlns="" id="{42F73B04-EE2F-49E8-B78A-39D5ECEC78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B9F1B60-33E5-413B-A498-6DBECDD84C40}"/>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3412745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EDD56F2-C277-4FD5-8D07-8E1DB87126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65DD71F-810E-46BF-8C54-6D72DF99E0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888F082-DEA2-460C-A692-BFF37D5BC0CF}"/>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5" name="Footer Placeholder 4">
            <a:extLst>
              <a:ext uri="{FF2B5EF4-FFF2-40B4-BE49-F238E27FC236}">
                <a16:creationId xmlns:a16="http://schemas.microsoft.com/office/drawing/2014/main" xmlns="" id="{02E2E986-2D00-44F3-9DE3-57F2F104B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1004FCF-5A2D-4BC7-B43C-D0887AD52B42}"/>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2221899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23B5A2-1C45-4547-AEBF-42C7BB0D1AE1}"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262118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23B5A2-1C45-4547-AEBF-42C7BB0D1AE1}"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3881788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23B5A2-1C45-4547-AEBF-42C7BB0D1AE1}"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4177192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23B5A2-1C45-4547-AEBF-42C7BB0D1AE1}"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29999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23B5A2-1C45-4547-AEBF-42C7BB0D1AE1}" type="datetimeFigureOut">
              <a:rPr lang="en-GB" smtClean="0"/>
              <a:t>03/07/2017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17939519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23B5A2-1C45-4547-AEBF-42C7BB0D1AE1}" type="datetimeFigureOut">
              <a:rPr lang="en-GB" smtClean="0"/>
              <a:t>03/07/2017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3888061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3B5A2-1C45-4547-AEBF-42C7BB0D1AE1}" type="datetimeFigureOut">
              <a:rPr lang="en-GB" smtClean="0"/>
              <a:t>03/07/2017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249388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9A3F9C-744D-4C0B-AE68-204C9F2D3644}" type="datetimeFigureOut">
              <a:rPr lang="en-GB" smtClean="0"/>
              <a:t>03/07/2017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92DBC7-BEC2-416A-9113-BABADD353551}" type="slidenum">
              <a:rPr lang="en-GB" smtClean="0"/>
              <a:t>‹#›</a:t>
            </a:fld>
            <a:endParaRPr lang="en-GB"/>
          </a:p>
        </p:txBody>
      </p:sp>
      <p:sp>
        <p:nvSpPr>
          <p:cNvPr id="7" name="Content Placeholder 6"/>
          <p:cNvSpPr>
            <a:spLocks noGrp="1"/>
          </p:cNvSpPr>
          <p:nvPr>
            <p:ph sz="quarter" idx="13"/>
          </p:nvPr>
        </p:nvSpPr>
        <p:spPr>
          <a:xfrm>
            <a:off x="9840913" y="6629400"/>
            <a:ext cx="914400" cy="9144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5361717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23B5A2-1C45-4547-AEBF-42C7BB0D1AE1}"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1042365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23B5A2-1C45-4547-AEBF-42C7BB0D1AE1}"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3135872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23B5A2-1C45-4547-AEBF-42C7BB0D1AE1}"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25618742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23B5A2-1C45-4547-AEBF-42C7BB0D1AE1}"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994527-3041-4A1B-BFE5-BBD1FE34DE51}" type="slidenum">
              <a:rPr lang="en-GB" smtClean="0"/>
              <a:t>‹#›</a:t>
            </a:fld>
            <a:endParaRPr lang="en-GB"/>
          </a:p>
        </p:txBody>
      </p:sp>
    </p:spTree>
    <p:extLst>
      <p:ext uri="{BB962C8B-B14F-4D97-AF65-F5344CB8AC3E}">
        <p14:creationId xmlns:p14="http://schemas.microsoft.com/office/powerpoint/2010/main" val="28103445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03200" y="1143000"/>
            <a:ext cx="11785600" cy="5562600"/>
          </a:xfrm>
          <a:prstGeom prst="rect">
            <a:avLst/>
          </a:prstGeom>
          <a:solidFill>
            <a:srgbClr val="004D7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panose="02020603050405020304" pitchFamily="18" charset="0"/>
              <a:ea typeface="+mn-ea"/>
              <a:cs typeface="Arial" panose="020B0604020202020204" pitchFamily="34" charset="0"/>
            </a:endParaRPr>
          </a:p>
        </p:txBody>
      </p:sp>
      <p:pic>
        <p:nvPicPr>
          <p:cNvPr id="5" name="Picture 5" descr="NTU logo 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7101" y="323850"/>
            <a:ext cx="3246967"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187" name="Rectangle 3"/>
          <p:cNvSpPr>
            <a:spLocks noGrp="1" noChangeArrowheads="1"/>
          </p:cNvSpPr>
          <p:nvPr>
            <p:ph type="ctrTitle"/>
          </p:nvPr>
        </p:nvSpPr>
        <p:spPr>
          <a:xfrm>
            <a:off x="914400" y="2286000"/>
            <a:ext cx="10363200" cy="990600"/>
          </a:xfrm>
        </p:spPr>
        <p:txBody>
          <a:bodyPr/>
          <a:lstStyle>
            <a:lvl1pPr>
              <a:defRPr sz="2400">
                <a:solidFill>
                  <a:schemeClr val="bg1"/>
                </a:solidFill>
              </a:defRPr>
            </a:lvl1pPr>
          </a:lstStyle>
          <a:p>
            <a:pPr lvl="0"/>
            <a:r>
              <a:rPr lang="en-GB" altLang="en-US" noProof="0" dirty="0" smtClean="0"/>
              <a:t>Click to edit Master title style</a:t>
            </a:r>
          </a:p>
        </p:txBody>
      </p:sp>
      <p:sp>
        <p:nvSpPr>
          <p:cNvPr id="349188" name="Rectangle 4"/>
          <p:cNvSpPr>
            <a:spLocks noGrp="1" noChangeArrowheads="1"/>
          </p:cNvSpPr>
          <p:nvPr>
            <p:ph type="subTitle" idx="1"/>
          </p:nvPr>
        </p:nvSpPr>
        <p:spPr>
          <a:xfrm>
            <a:off x="914400" y="3276600"/>
            <a:ext cx="10363200" cy="397032"/>
          </a:xfrm>
        </p:spPr>
        <p:txBody>
          <a:bodyPr/>
          <a:lstStyle>
            <a:lvl1pPr marL="0" indent="0">
              <a:buFontTx/>
              <a:buNone/>
              <a:defRPr>
                <a:solidFill>
                  <a:schemeClr val="bg1"/>
                </a:solidFill>
              </a:defRPr>
            </a:lvl1pPr>
          </a:lstStyle>
          <a:p>
            <a:pPr lvl="0"/>
            <a:r>
              <a:rPr lang="en-GB" altLang="en-US" noProof="0" smtClean="0"/>
              <a:t>Click to edit Master subtitle style</a:t>
            </a:r>
          </a:p>
        </p:txBody>
      </p:sp>
    </p:spTree>
    <p:extLst>
      <p:ext uri="{BB962C8B-B14F-4D97-AF65-F5344CB8AC3E}">
        <p14:creationId xmlns:p14="http://schemas.microsoft.com/office/powerpoint/2010/main" val="3728213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642D564B-09BE-4B00-A81D-7AE6A646F181}"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5"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695A6705-474E-40D0-A903-E0076CD73220}"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33399898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3976013"/>
            <a:ext cx="10363200" cy="4308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A10E963E-6842-4E49-877C-1353E9D5A239}"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5"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0CF75870-E7CF-47B5-9C20-2C7C8F9229A8}"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40513723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8000" y="1447801"/>
            <a:ext cx="5435600" cy="2634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46800" y="1447801"/>
            <a:ext cx="5435600" cy="2634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5D027854-FBC3-4765-B91C-68F9D4556DBC}"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6"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D082E1D7-5AE5-4626-BA7E-DA83A6A84A67}"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33154414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676277"/>
            <a:ext cx="5386917" cy="49859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8928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676277"/>
            <a:ext cx="5389033" cy="49859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8928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F3745F6F-B77E-468B-8A85-534DA18F354D}"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8"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A37CFD54-FA54-462A-8D18-97DD528C313C}"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2620622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A1FE0DF7-9CD3-419A-BCF8-AB0525469DBE}"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4"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628E1B1D-1C0F-4BAE-871F-F4A35023B5D8}"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71517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4DE91-1D50-48AE-B79E-EAE6ED9699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A3263F9-2154-459C-85C6-6AA609988A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B57D300-72E7-4040-96FB-034A0EC1BDCA}"/>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5" name="Footer Placeholder 4">
            <a:extLst>
              <a:ext uri="{FF2B5EF4-FFF2-40B4-BE49-F238E27FC236}">
                <a16:creationId xmlns:a16="http://schemas.microsoft.com/office/drawing/2014/main" xmlns="" id="{18079C4F-E1B3-4E8B-B6F8-6CB652E88C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18E6907-6BD0-4515-B741-B66F2FEB1159}"/>
              </a:ext>
            </a:extLst>
          </p:cNvPr>
          <p:cNvSpPr>
            <a:spLocks noGrp="1"/>
          </p:cNvSpPr>
          <p:nvPr>
            <p:ph type="sldNum" sz="quarter" idx="12"/>
          </p:nvPr>
        </p:nvSpPr>
        <p:spPr/>
        <p:txBody>
          <a:bodyPr/>
          <a:lstStyle/>
          <a:p>
            <a:fld id="{0192DBC7-BEC2-416A-9113-BABADD353551}" type="slidenum">
              <a:rPr lang="en-GB" smtClean="0"/>
              <a:t>‹#›</a:t>
            </a:fld>
            <a:endParaRPr lang="en-GB"/>
          </a:p>
        </p:txBody>
      </p:sp>
      <p:sp>
        <p:nvSpPr>
          <p:cNvPr id="8" name="Picture Placeholder 7"/>
          <p:cNvSpPr>
            <a:spLocks noGrp="1"/>
          </p:cNvSpPr>
          <p:nvPr>
            <p:ph type="pic" sz="quarter" idx="13"/>
          </p:nvPr>
        </p:nvSpPr>
        <p:spPr>
          <a:xfrm>
            <a:off x="9726613" y="6469063"/>
            <a:ext cx="914400" cy="914400"/>
          </a:xfrm>
        </p:spPr>
        <p:txBody>
          <a:bodyPr/>
          <a:lstStyle/>
          <a:p>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7146" y="6008731"/>
            <a:ext cx="1733333" cy="695238"/>
          </a:xfrm>
          <a:prstGeom prst="rect">
            <a:avLst/>
          </a:prstGeom>
        </p:spPr>
      </p:pic>
      <p:sp>
        <p:nvSpPr>
          <p:cNvPr id="11" name="Picture Placeholder 10"/>
          <p:cNvSpPr>
            <a:spLocks noGrp="1"/>
          </p:cNvSpPr>
          <p:nvPr>
            <p:ph type="pic" sz="quarter" idx="14"/>
          </p:nvPr>
        </p:nvSpPr>
        <p:spPr>
          <a:xfrm>
            <a:off x="9509125" y="6176963"/>
            <a:ext cx="914400" cy="914400"/>
          </a:xfrm>
        </p:spPr>
        <p:txBody>
          <a:bodyPr/>
          <a:lstStyle/>
          <a:p>
            <a:endParaRPr lang="en-GB"/>
          </a:p>
        </p:txBody>
      </p:sp>
    </p:spTree>
    <p:extLst>
      <p:ext uri="{BB962C8B-B14F-4D97-AF65-F5344CB8AC3E}">
        <p14:creationId xmlns:p14="http://schemas.microsoft.com/office/powerpoint/2010/main" val="1806277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86AF8D19-09BE-4A8D-B879-35813E7587F7}"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3"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8F86D527-F7C5-4A87-813A-65C209DCEF0E}"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22108827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24683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3293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175A7285-F062-460C-8495-087037B8205D}"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6"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040FB8E3-2649-472E-AD27-9D980B6AFB56}"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34876025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6340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3293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677271BA-4AC6-41EF-AE9D-82A5311FB416}"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6"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E4B18159-CE55-435B-89C9-54296719FEB6}"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35997182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7653632" y="1447801"/>
            <a:ext cx="3928768" cy="1465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C05B7B62-CE0C-4425-928A-10B1CE902DBB}"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5"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AC3E7C2A-BDB6-4F40-9038-F098A8B435CE}"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10377859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3800" y="381001"/>
            <a:ext cx="2768600" cy="25320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00874" y="381001"/>
            <a:ext cx="1809726" cy="2532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fontAlgn="base">
              <a:spcBef>
                <a:spcPct val="0"/>
              </a:spcBef>
              <a:spcAft>
                <a:spcPct val="0"/>
              </a:spcAft>
              <a:defRPr/>
            </a:pPr>
            <a:fld id="{99FB65E8-1640-4D49-8606-8209FFE0EB33}"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5" name="Rectangle 8"/>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30D96785-8D88-4775-805F-EC3A03B3D441}"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44671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8A82E5-59D3-42B3-B6BA-8DDD97114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5AA9052-B621-4627-9690-541786B3E9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1F75B07-2E17-4DBE-9827-AB97A5E2BC9F}"/>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5" name="Footer Placeholder 4">
            <a:extLst>
              <a:ext uri="{FF2B5EF4-FFF2-40B4-BE49-F238E27FC236}">
                <a16:creationId xmlns:a16="http://schemas.microsoft.com/office/drawing/2014/main" xmlns="" id="{CC2BB45A-BAB5-4B44-98D5-F7284E265A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454A9F1-F6A4-4A8E-9DBE-56C125AF76A0}"/>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26135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C8EF84-560E-44FA-B6D0-2D5DA9BDAC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AA9545B-8B5D-4817-8763-9E1FAE07425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079F4E8-710C-43EC-B05F-3E2D91C121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E82547F5-AFC6-4007-AF6D-13435ACC0A6F}"/>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6" name="Footer Placeholder 5">
            <a:extLst>
              <a:ext uri="{FF2B5EF4-FFF2-40B4-BE49-F238E27FC236}">
                <a16:creationId xmlns:a16="http://schemas.microsoft.com/office/drawing/2014/main" xmlns="" id="{8F40ED77-B689-43A1-9A42-7AF765DBEA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11C39F3-27D3-4196-89B7-326E75AF30DC}"/>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420708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6511F-C0E4-42BB-910B-B575DFE7C7B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D26A7C1-657A-4058-AE88-1964816A2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759FF22-7AE5-4D6A-B4E8-7C480E7872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DA9C7BF-8A6C-4DD5-B677-D40184BED7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73DFC74-8502-4F18-941B-21AC662B6B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C73BB783-2F79-4DC4-9F41-04E94F9DD74A}"/>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8" name="Footer Placeholder 7">
            <a:extLst>
              <a:ext uri="{FF2B5EF4-FFF2-40B4-BE49-F238E27FC236}">
                <a16:creationId xmlns:a16="http://schemas.microsoft.com/office/drawing/2014/main" xmlns="" id="{144954FB-A8E5-4898-B7BC-CA1D466404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C780B0FF-4587-4660-AF26-C81E207307D8}"/>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282053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0B0B89-B9F0-4079-AE7D-DE2A6207DA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5AAA3CA-A34E-4E3E-BA8F-A6793413F0A3}"/>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4" name="Footer Placeholder 3">
            <a:extLst>
              <a:ext uri="{FF2B5EF4-FFF2-40B4-BE49-F238E27FC236}">
                <a16:creationId xmlns:a16="http://schemas.microsoft.com/office/drawing/2014/main" xmlns="" id="{94A40DC5-8A63-41FF-A3AD-F7E4546A10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75B99D7A-9B56-43AB-B3EC-8202E9B8A629}"/>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1216937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9EA46F7-CAD1-4581-865C-1BB0D5D671F0}"/>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3" name="Footer Placeholder 2">
            <a:extLst>
              <a:ext uri="{FF2B5EF4-FFF2-40B4-BE49-F238E27FC236}">
                <a16:creationId xmlns:a16="http://schemas.microsoft.com/office/drawing/2014/main" xmlns="" id="{4ABA9FA4-4704-4AB0-9480-174D32ADDD5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CD6ADC8C-B4B2-4680-AD18-3ECD555954B3}"/>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17399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A1150-DF8B-4FBA-9B7F-0682171928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31AC39C-B2EE-4ACD-B8B0-EDB9181620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968E72E-7BA6-4071-9765-B6FA53C1A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D3587A3-A2E5-4D5F-AEE9-82F72D5A449D}"/>
              </a:ext>
            </a:extLst>
          </p:cNvPr>
          <p:cNvSpPr>
            <a:spLocks noGrp="1"/>
          </p:cNvSpPr>
          <p:nvPr>
            <p:ph type="dt" sz="half" idx="10"/>
          </p:nvPr>
        </p:nvSpPr>
        <p:spPr/>
        <p:txBody>
          <a:bodyPr/>
          <a:lstStyle/>
          <a:p>
            <a:fld id="{D29A3F9C-744D-4C0B-AE68-204C9F2D3644}" type="datetimeFigureOut">
              <a:rPr lang="en-GB" smtClean="0"/>
              <a:t>03/07/2017</a:t>
            </a:fld>
            <a:endParaRPr lang="en-GB"/>
          </a:p>
        </p:txBody>
      </p:sp>
      <p:sp>
        <p:nvSpPr>
          <p:cNvPr id="6" name="Footer Placeholder 5">
            <a:extLst>
              <a:ext uri="{FF2B5EF4-FFF2-40B4-BE49-F238E27FC236}">
                <a16:creationId xmlns:a16="http://schemas.microsoft.com/office/drawing/2014/main" xmlns="" id="{D311A1EB-12AB-4F15-8381-599FB4358B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453F381-3123-4FBF-B670-41FDD00B95CA}"/>
              </a:ext>
            </a:extLst>
          </p:cNvPr>
          <p:cNvSpPr>
            <a:spLocks noGrp="1"/>
          </p:cNvSpPr>
          <p:nvPr>
            <p:ph type="sldNum" sz="quarter" idx="12"/>
          </p:nvPr>
        </p:nvSpPr>
        <p:spPr/>
        <p:txBody>
          <a:bodyPr/>
          <a:lstStyle/>
          <a:p>
            <a:fld id="{0192DBC7-BEC2-416A-9113-BABADD353551}" type="slidenum">
              <a:rPr lang="en-GB" smtClean="0"/>
              <a:t>‹#›</a:t>
            </a:fld>
            <a:endParaRPr lang="en-GB"/>
          </a:p>
        </p:txBody>
      </p:sp>
    </p:spTree>
    <p:extLst>
      <p:ext uri="{BB962C8B-B14F-4D97-AF65-F5344CB8AC3E}">
        <p14:creationId xmlns:p14="http://schemas.microsoft.com/office/powerpoint/2010/main" val="317881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58705E-148D-4FAD-BB0D-BA5074F62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C429ED1-2ED8-4A5B-B45C-837067C78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D91C1B8-9E29-4872-A757-589A7F2E88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A3F9C-744D-4C0B-AE68-204C9F2D3644}" type="datetimeFigureOut">
              <a:rPr lang="en-GB" smtClean="0"/>
              <a:t>03/07/2017</a:t>
            </a:fld>
            <a:endParaRPr lang="en-GB"/>
          </a:p>
        </p:txBody>
      </p:sp>
      <p:sp>
        <p:nvSpPr>
          <p:cNvPr id="5" name="Footer Placeholder 4">
            <a:extLst>
              <a:ext uri="{FF2B5EF4-FFF2-40B4-BE49-F238E27FC236}">
                <a16:creationId xmlns:a16="http://schemas.microsoft.com/office/drawing/2014/main" xmlns="" id="{FBEF6694-664B-402B-A991-A050D113A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21E51E32-D979-4AC1-A634-20530F2496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DBC7-BEC2-416A-9113-BABADD353551}" type="slidenum">
              <a:rPr lang="en-GB" smtClean="0"/>
              <a:t>‹#›</a:t>
            </a:fld>
            <a:endParaRPr lang="en-GB"/>
          </a:p>
        </p:txBody>
      </p:sp>
    </p:spTree>
    <p:extLst>
      <p:ext uri="{BB962C8B-B14F-4D97-AF65-F5344CB8AC3E}">
        <p14:creationId xmlns:p14="http://schemas.microsoft.com/office/powerpoint/2010/main" val="3217576781"/>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3B5A2-1C45-4547-AEBF-42C7BB0D1AE1}" type="datetimeFigureOut">
              <a:rPr lang="en-GB" smtClean="0"/>
              <a:t>03/07/2017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94527-3041-4A1B-BFE5-BBD1FE34DE51}" type="slidenum">
              <a:rPr lang="en-GB" smtClean="0"/>
              <a:t>‹#›</a:t>
            </a:fld>
            <a:endParaRPr lang="en-GB"/>
          </a:p>
        </p:txBody>
      </p:sp>
    </p:spTree>
    <p:extLst>
      <p:ext uri="{BB962C8B-B14F-4D97-AF65-F5344CB8AC3E}">
        <p14:creationId xmlns:p14="http://schemas.microsoft.com/office/powerpoint/2010/main" val="37798266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381000"/>
            <a:ext cx="1107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08000" y="1447801"/>
            <a:ext cx="11074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pic>
        <p:nvPicPr>
          <p:cNvPr id="102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76001" y="6219826"/>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5"/>
          <p:cNvSpPr>
            <a:spLocks noChangeShapeType="1"/>
          </p:cNvSpPr>
          <p:nvPr/>
        </p:nvSpPr>
        <p:spPr bwMode="auto">
          <a:xfrm flipH="1">
            <a:off x="609600" y="6019800"/>
            <a:ext cx="10972800" cy="0"/>
          </a:xfrm>
          <a:prstGeom prst="line">
            <a:avLst/>
          </a:prstGeom>
          <a:noFill/>
          <a:ln w="15875">
            <a:solidFill>
              <a:srgbClr val="B2C9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0" i="0" u="none" strike="noStrike" kern="1200" cap="none" spc="0" normalizeH="0" baseline="0" noProof="0" smtClean="0">
              <a:ln>
                <a:noFill/>
              </a:ln>
              <a:solidFill>
                <a:srgbClr val="004D75"/>
              </a:solidFill>
              <a:effectLst/>
              <a:uLnTx/>
              <a:uFillTx/>
              <a:latin typeface="Verdana" panose="020B0604030504040204" pitchFamily="34" charset="0"/>
              <a:ea typeface="+mn-ea"/>
              <a:cs typeface="Arial" panose="020B0604020202020204" pitchFamily="34" charset="0"/>
            </a:endParaRPr>
          </a:p>
        </p:txBody>
      </p:sp>
      <p:sp>
        <p:nvSpPr>
          <p:cNvPr id="1030" name="Text Box 6"/>
          <p:cNvSpPr txBox="1">
            <a:spLocks noChangeArrowheads="1"/>
          </p:cNvSpPr>
          <p:nvPr/>
        </p:nvSpPr>
        <p:spPr bwMode="auto">
          <a:xfrm>
            <a:off x="527051" y="6165850"/>
            <a:ext cx="134408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panose="02020603050405020304" pitchFamily="18" charset="0"/>
              <a:ea typeface="+mn-ea"/>
              <a:cs typeface="Arial" panose="020B0604020202020204" pitchFamily="34" charset="0"/>
            </a:endParaRPr>
          </a:p>
        </p:txBody>
      </p:sp>
      <p:sp>
        <p:nvSpPr>
          <p:cNvPr id="348167" name="Rectangle 7"/>
          <p:cNvSpPr>
            <a:spLocks noGrp="1" noChangeArrowheads="1"/>
          </p:cNvSpPr>
          <p:nvPr>
            <p:ph type="dt" sz="half" idx="2"/>
          </p:nvPr>
        </p:nvSpPr>
        <p:spPr bwMode="auto">
          <a:xfrm>
            <a:off x="609600" y="6205538"/>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defRPr/>
            </a:pPr>
            <a:fld id="{18CD1B44-FC7F-4018-8750-A98DEFE22E10}" type="datetime4">
              <a:rPr lang="en-GB" altLang="en-US" smtClean="0">
                <a:solidFill>
                  <a:srgbClr val="004D75"/>
                </a:solidFill>
                <a:cs typeface="Arial" panose="020B0604020202020204" pitchFamily="34" charset="0"/>
              </a:rPr>
              <a:pPr fontAlgn="base">
                <a:spcBef>
                  <a:spcPct val="0"/>
                </a:spcBef>
                <a:spcAft>
                  <a:spcPct val="0"/>
                </a:spcAft>
                <a:defRPr/>
              </a:pPr>
              <a:t>03 July 2017</a:t>
            </a:fld>
            <a:endParaRPr lang="en-GB" altLang="en-US">
              <a:solidFill>
                <a:srgbClr val="004D75"/>
              </a:solidFill>
              <a:cs typeface="Arial" panose="020B0604020202020204" pitchFamily="34" charset="0"/>
            </a:endParaRPr>
          </a:p>
        </p:txBody>
      </p:sp>
      <p:sp>
        <p:nvSpPr>
          <p:cNvPr id="348168" name="Rectangle 8"/>
          <p:cNvSpPr>
            <a:spLocks noGrp="1" noChangeArrowheads="1"/>
          </p:cNvSpPr>
          <p:nvPr>
            <p:ph type="sldNum" sz="quarter" idx="4"/>
          </p:nvPr>
        </p:nvSpPr>
        <p:spPr bwMode="auto">
          <a:xfrm>
            <a:off x="7920567" y="6205538"/>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defRPr/>
            </a:pPr>
            <a:fld id="{C96F406C-4758-4B8D-A456-0942171B1575}" type="slidenum">
              <a:rPr lang="en-GB" altLang="en-US" smtClean="0">
                <a:solidFill>
                  <a:srgbClr val="004D75"/>
                </a:solidFill>
                <a:cs typeface="Arial" panose="020B0604020202020204" pitchFamily="34" charset="0"/>
              </a:rPr>
              <a:pPr fontAlgn="base">
                <a:spcBef>
                  <a:spcPct val="0"/>
                </a:spcBef>
                <a:spcAft>
                  <a:spcPct val="0"/>
                </a:spcAft>
                <a:defRPr/>
              </a:pPr>
              <a:t>‹#›</a:t>
            </a:fld>
            <a:endParaRPr lang="en-GB" altLang="en-US">
              <a:solidFill>
                <a:srgbClr val="004D75"/>
              </a:solidFill>
              <a:cs typeface="Arial" panose="020B0604020202020204" pitchFamily="34" charset="0"/>
            </a:endParaRPr>
          </a:p>
        </p:txBody>
      </p:sp>
    </p:spTree>
    <p:extLst>
      <p:ext uri="{BB962C8B-B14F-4D97-AF65-F5344CB8AC3E}">
        <p14:creationId xmlns:p14="http://schemas.microsoft.com/office/powerpoint/2010/main" val="3830255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0" fontAlgn="base" hangingPunct="0">
        <a:spcBef>
          <a:spcPct val="0"/>
        </a:spcBef>
        <a:spcAft>
          <a:spcPct val="0"/>
        </a:spcAft>
        <a:defRPr sz="2800">
          <a:solidFill>
            <a:srgbClr val="004D75"/>
          </a:solidFill>
          <a:latin typeface="+mj-lt"/>
          <a:ea typeface="+mj-ea"/>
          <a:cs typeface="+mj-cs"/>
        </a:defRPr>
      </a:lvl1pPr>
      <a:lvl2pPr algn="l" rtl="0" eaLnBrk="0" fontAlgn="base" hangingPunct="0">
        <a:spcBef>
          <a:spcPct val="0"/>
        </a:spcBef>
        <a:spcAft>
          <a:spcPct val="0"/>
        </a:spcAft>
        <a:defRPr sz="2800">
          <a:solidFill>
            <a:srgbClr val="004D75"/>
          </a:solidFill>
          <a:latin typeface="Verdana" pitchFamily="34" charset="0"/>
        </a:defRPr>
      </a:lvl2pPr>
      <a:lvl3pPr algn="l" rtl="0" eaLnBrk="0" fontAlgn="base" hangingPunct="0">
        <a:spcBef>
          <a:spcPct val="0"/>
        </a:spcBef>
        <a:spcAft>
          <a:spcPct val="0"/>
        </a:spcAft>
        <a:defRPr sz="2800">
          <a:solidFill>
            <a:srgbClr val="004D75"/>
          </a:solidFill>
          <a:latin typeface="Verdana" pitchFamily="34" charset="0"/>
        </a:defRPr>
      </a:lvl3pPr>
      <a:lvl4pPr algn="l" rtl="0" eaLnBrk="0" fontAlgn="base" hangingPunct="0">
        <a:spcBef>
          <a:spcPct val="0"/>
        </a:spcBef>
        <a:spcAft>
          <a:spcPct val="0"/>
        </a:spcAft>
        <a:defRPr sz="2800">
          <a:solidFill>
            <a:srgbClr val="004D75"/>
          </a:solidFill>
          <a:latin typeface="Verdana" pitchFamily="34" charset="0"/>
        </a:defRPr>
      </a:lvl4pPr>
      <a:lvl5pPr algn="l" rtl="0" eaLnBrk="0" fontAlgn="base" hangingPunct="0">
        <a:spcBef>
          <a:spcPct val="0"/>
        </a:spcBef>
        <a:spcAft>
          <a:spcPct val="0"/>
        </a:spcAft>
        <a:defRPr sz="2800">
          <a:solidFill>
            <a:srgbClr val="004D75"/>
          </a:solidFill>
          <a:latin typeface="Verdana" pitchFamily="34" charset="0"/>
        </a:defRPr>
      </a:lvl5pPr>
      <a:lvl6pPr marL="457200" algn="l" rtl="0" fontAlgn="base">
        <a:spcBef>
          <a:spcPct val="0"/>
        </a:spcBef>
        <a:spcAft>
          <a:spcPct val="0"/>
        </a:spcAft>
        <a:defRPr sz="2800">
          <a:solidFill>
            <a:srgbClr val="004D75"/>
          </a:solidFill>
          <a:latin typeface="Verdana" pitchFamily="34" charset="0"/>
        </a:defRPr>
      </a:lvl6pPr>
      <a:lvl7pPr marL="914400" algn="l" rtl="0" fontAlgn="base">
        <a:spcBef>
          <a:spcPct val="0"/>
        </a:spcBef>
        <a:spcAft>
          <a:spcPct val="0"/>
        </a:spcAft>
        <a:defRPr sz="2800">
          <a:solidFill>
            <a:srgbClr val="004D75"/>
          </a:solidFill>
          <a:latin typeface="Verdana" pitchFamily="34" charset="0"/>
        </a:defRPr>
      </a:lvl7pPr>
      <a:lvl8pPr marL="1371600" algn="l" rtl="0" fontAlgn="base">
        <a:spcBef>
          <a:spcPct val="0"/>
        </a:spcBef>
        <a:spcAft>
          <a:spcPct val="0"/>
        </a:spcAft>
        <a:defRPr sz="2800">
          <a:solidFill>
            <a:srgbClr val="004D75"/>
          </a:solidFill>
          <a:latin typeface="Verdana" pitchFamily="34" charset="0"/>
        </a:defRPr>
      </a:lvl8pPr>
      <a:lvl9pPr marL="1828800" algn="l" rtl="0" fontAlgn="base">
        <a:spcBef>
          <a:spcPct val="0"/>
        </a:spcBef>
        <a:spcAft>
          <a:spcPct val="0"/>
        </a:spcAft>
        <a:defRPr sz="2800">
          <a:solidFill>
            <a:srgbClr val="004D75"/>
          </a:solidFill>
          <a:latin typeface="Verdana" pitchFamily="34" charset="0"/>
        </a:defRPr>
      </a:lvl9pPr>
    </p:titleStyle>
    <p:bodyStyle>
      <a:lvl1pPr marL="188913" indent="-188913" algn="l" rtl="0" eaLnBrk="0" fontAlgn="base" hangingPunct="0">
        <a:lnSpc>
          <a:spcPct val="110000"/>
        </a:lnSpc>
        <a:spcBef>
          <a:spcPct val="30000"/>
        </a:spcBef>
        <a:spcAft>
          <a:spcPct val="20000"/>
        </a:spcAft>
        <a:buChar char="•"/>
        <a:defRPr>
          <a:solidFill>
            <a:srgbClr val="004D75"/>
          </a:solidFill>
          <a:latin typeface="+mn-lt"/>
          <a:ea typeface="+mn-ea"/>
          <a:cs typeface="+mn-cs"/>
        </a:defRPr>
      </a:lvl1pPr>
      <a:lvl2pPr marL="379413" indent="-188913" algn="l" rtl="0" eaLnBrk="0" fontAlgn="base" hangingPunct="0">
        <a:lnSpc>
          <a:spcPct val="90000"/>
        </a:lnSpc>
        <a:spcBef>
          <a:spcPct val="20000"/>
        </a:spcBef>
        <a:spcAft>
          <a:spcPct val="10000"/>
        </a:spcAft>
        <a:buChar char="–"/>
        <a:defRPr sz="1500">
          <a:solidFill>
            <a:srgbClr val="004D75"/>
          </a:solidFill>
          <a:latin typeface="+mn-lt"/>
        </a:defRPr>
      </a:lvl2pPr>
      <a:lvl3pPr marL="530225" indent="-149225" algn="l" rtl="0" eaLnBrk="0" fontAlgn="base" hangingPunct="0">
        <a:lnSpc>
          <a:spcPct val="90000"/>
        </a:lnSpc>
        <a:spcBef>
          <a:spcPct val="20000"/>
        </a:spcBef>
        <a:spcAft>
          <a:spcPct val="20000"/>
        </a:spcAft>
        <a:buChar char="•"/>
        <a:defRPr sz="1200">
          <a:solidFill>
            <a:srgbClr val="004D75"/>
          </a:solidFill>
          <a:latin typeface="+mn-lt"/>
        </a:defRPr>
      </a:lvl3pPr>
      <a:lvl4pPr marL="862013" indent="-141288" algn="l" rtl="0" eaLnBrk="0" fontAlgn="base" hangingPunct="0">
        <a:lnSpc>
          <a:spcPct val="90000"/>
        </a:lnSpc>
        <a:spcBef>
          <a:spcPct val="20000"/>
        </a:spcBef>
        <a:spcAft>
          <a:spcPct val="20000"/>
        </a:spcAft>
        <a:buChar char="–"/>
        <a:defRPr sz="1200">
          <a:solidFill>
            <a:srgbClr val="004D75"/>
          </a:solidFill>
          <a:latin typeface="+mn-lt"/>
        </a:defRPr>
      </a:lvl4pPr>
      <a:lvl5pPr marL="1235075" indent="-182563" algn="l" rtl="0" eaLnBrk="0" fontAlgn="base" hangingPunct="0">
        <a:lnSpc>
          <a:spcPct val="90000"/>
        </a:lnSpc>
        <a:spcBef>
          <a:spcPct val="20000"/>
        </a:spcBef>
        <a:spcAft>
          <a:spcPct val="20000"/>
        </a:spcAft>
        <a:buChar char="»"/>
        <a:defRPr sz="1200">
          <a:solidFill>
            <a:srgbClr val="004D75"/>
          </a:solidFill>
          <a:latin typeface="+mn-lt"/>
        </a:defRPr>
      </a:lvl5pPr>
      <a:lvl6pPr marL="1692275" indent="-182563" algn="l" rtl="0" fontAlgn="base">
        <a:lnSpc>
          <a:spcPct val="90000"/>
        </a:lnSpc>
        <a:spcBef>
          <a:spcPct val="20000"/>
        </a:spcBef>
        <a:spcAft>
          <a:spcPct val="20000"/>
        </a:spcAft>
        <a:buChar char="»"/>
        <a:defRPr sz="1200">
          <a:solidFill>
            <a:srgbClr val="004D75"/>
          </a:solidFill>
          <a:latin typeface="+mn-lt"/>
        </a:defRPr>
      </a:lvl6pPr>
      <a:lvl7pPr marL="2149475" indent="-182563" algn="l" rtl="0" fontAlgn="base">
        <a:lnSpc>
          <a:spcPct val="90000"/>
        </a:lnSpc>
        <a:spcBef>
          <a:spcPct val="20000"/>
        </a:spcBef>
        <a:spcAft>
          <a:spcPct val="20000"/>
        </a:spcAft>
        <a:buChar char="»"/>
        <a:defRPr sz="1200">
          <a:solidFill>
            <a:srgbClr val="004D75"/>
          </a:solidFill>
          <a:latin typeface="+mn-lt"/>
        </a:defRPr>
      </a:lvl7pPr>
      <a:lvl8pPr marL="2606675" indent="-182563" algn="l" rtl="0" fontAlgn="base">
        <a:lnSpc>
          <a:spcPct val="90000"/>
        </a:lnSpc>
        <a:spcBef>
          <a:spcPct val="20000"/>
        </a:spcBef>
        <a:spcAft>
          <a:spcPct val="20000"/>
        </a:spcAft>
        <a:buChar char="»"/>
        <a:defRPr sz="1200">
          <a:solidFill>
            <a:srgbClr val="004D75"/>
          </a:solidFill>
          <a:latin typeface="+mn-lt"/>
        </a:defRPr>
      </a:lvl8pPr>
      <a:lvl9pPr marL="3063875" indent="-182563" algn="l" rtl="0" fontAlgn="base">
        <a:lnSpc>
          <a:spcPct val="90000"/>
        </a:lnSpc>
        <a:spcBef>
          <a:spcPct val="20000"/>
        </a:spcBef>
        <a:spcAft>
          <a:spcPct val="20000"/>
        </a:spcAft>
        <a:buChar char="»"/>
        <a:defRPr sz="1200">
          <a:solidFill>
            <a:srgbClr val="004D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 </a:t>
            </a:r>
            <a:r>
              <a:rPr lang="en-GB" dirty="0"/>
              <a:t>F</a:t>
            </a:r>
            <a:r>
              <a:rPr lang="en-GB" dirty="0" smtClean="0"/>
              <a:t>air “Hearing</a:t>
            </a:r>
            <a:r>
              <a:rPr lang="en-GB" dirty="0"/>
              <a:t>”: Voice </a:t>
            </a:r>
            <a:r>
              <a:rPr lang="en-GB" dirty="0" smtClean="0"/>
              <a:t>Identification</a:t>
            </a:r>
            <a:r>
              <a:rPr lang="en-GB" dirty="0"/>
              <a:t>, </a:t>
            </a:r>
            <a:r>
              <a:rPr lang="en-GB" dirty="0" smtClean="0"/>
              <a:t>Parades </a:t>
            </a:r>
            <a:r>
              <a:rPr lang="en-GB" dirty="0"/>
              <a:t>and PACE</a:t>
            </a:r>
          </a:p>
        </p:txBody>
      </p:sp>
      <p:sp>
        <p:nvSpPr>
          <p:cNvPr id="3" name="Subtitle 2"/>
          <p:cNvSpPr>
            <a:spLocks noGrp="1"/>
          </p:cNvSpPr>
          <p:nvPr>
            <p:ph type="subTitle" idx="1"/>
          </p:nvPr>
        </p:nvSpPr>
        <p:spPr>
          <a:xfrm>
            <a:off x="914400" y="3276600"/>
            <a:ext cx="10363200" cy="368691"/>
          </a:xfrm>
        </p:spPr>
        <p:txBody>
          <a:bodyPr/>
          <a:lstStyle/>
          <a:p>
            <a:r>
              <a:rPr lang="en-GB" dirty="0" smtClean="0"/>
              <a:t>Jeremy Robson, Principal Lecturer and Barrister</a:t>
            </a:r>
            <a:endParaRPr lang="en-GB" dirty="0"/>
          </a:p>
        </p:txBody>
      </p:sp>
    </p:spTree>
    <p:extLst>
      <p:ext uri="{BB962C8B-B14F-4D97-AF65-F5344CB8AC3E}">
        <p14:creationId xmlns:p14="http://schemas.microsoft.com/office/powerpoint/2010/main" val="344804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C2F3AF-24C2-491B-842D-E530B26D0E62}"/>
              </a:ext>
            </a:extLst>
          </p:cNvPr>
          <p:cNvSpPr>
            <a:spLocks noGrp="1"/>
          </p:cNvSpPr>
          <p:nvPr>
            <p:ph type="title"/>
          </p:nvPr>
        </p:nvSpPr>
        <p:spPr/>
        <p:txBody>
          <a:bodyPr>
            <a:normAutofit/>
          </a:bodyPr>
          <a:lstStyle/>
          <a:p>
            <a:r>
              <a:rPr lang="en-GB" sz="2800" dirty="0">
                <a:effectLst/>
                <a:latin typeface="Calibri Light" panose="020F0302020204030204" pitchFamily="34" charset="0"/>
                <a:ea typeface="Calibri" panose="020F0502020204030204" pitchFamily="34" charset="0"/>
                <a:cs typeface="Calibri Light" panose="020F0302020204030204" pitchFamily="34" charset="0"/>
              </a:rPr>
              <a:t>R v Hersey [1998] Crim. L.R. 281 </a:t>
            </a:r>
            <a:endParaRPr lang="en-GB" sz="2800"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xmlns="" id="{2A653C85-878B-4E1A-A737-4F5BE88FA18F}"/>
              </a:ext>
            </a:extLst>
          </p:cNvPr>
          <p:cNvSpPr>
            <a:spLocks noGrp="1"/>
          </p:cNvSpPr>
          <p:nvPr>
            <p:ph idx="1"/>
          </p:nvPr>
        </p:nvSpPr>
        <p:spPr/>
        <p:txBody>
          <a:bodyPr/>
          <a:lstStyle/>
          <a:p>
            <a:pPr marL="0" indent="0">
              <a:buNone/>
            </a:pPr>
            <a:r>
              <a:rPr lang="en-GB" dirty="0"/>
              <a:t>“[</a:t>
            </a:r>
            <a:r>
              <a:rPr lang="en-GB" dirty="0" err="1"/>
              <a:t>i</a:t>
            </a:r>
            <a:r>
              <a:rPr lang="en-GB" dirty="0"/>
              <a:t>]t is often overlooked that identification parades may be as valuable to an accused as they are to the prosecution.” Swinton Thomas LJ</a:t>
            </a:r>
          </a:p>
          <a:p>
            <a:endParaRPr lang="en-GB" dirty="0"/>
          </a:p>
        </p:txBody>
      </p:sp>
    </p:spTree>
    <p:extLst>
      <p:ext uri="{BB962C8B-B14F-4D97-AF65-F5344CB8AC3E}">
        <p14:creationId xmlns:p14="http://schemas.microsoft.com/office/powerpoint/2010/main" val="294473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01E3C-ABCB-40C4-A49B-A23FDFC039FC}"/>
              </a:ext>
            </a:extLst>
          </p:cNvPr>
          <p:cNvSpPr>
            <a:spLocks noGrp="1"/>
          </p:cNvSpPr>
          <p:nvPr>
            <p:ph type="title"/>
          </p:nvPr>
        </p:nvSpPr>
        <p:spPr/>
        <p:txBody>
          <a:bodyPr>
            <a:normAutofit/>
          </a:bodyPr>
          <a:lstStyle/>
          <a:p>
            <a:r>
              <a:rPr lang="en-GB" sz="2800" dirty="0"/>
              <a:t>R v </a:t>
            </a:r>
            <a:r>
              <a:rPr lang="en-GB" sz="2800" dirty="0" err="1"/>
              <a:t>Gummerson</a:t>
            </a:r>
            <a:r>
              <a:rPr lang="en-GB" sz="2800" dirty="0"/>
              <a:t> [1999] Crim. L.R. 680 </a:t>
            </a:r>
          </a:p>
        </p:txBody>
      </p:sp>
      <p:sp>
        <p:nvSpPr>
          <p:cNvPr id="3" name="Content Placeholder 2">
            <a:extLst>
              <a:ext uri="{FF2B5EF4-FFF2-40B4-BE49-F238E27FC236}">
                <a16:creationId xmlns:a16="http://schemas.microsoft.com/office/drawing/2014/main" xmlns="" id="{AD365C61-73C2-4210-AF85-EC0C89797408}"/>
              </a:ext>
            </a:extLst>
          </p:cNvPr>
          <p:cNvSpPr>
            <a:spLocks noGrp="1"/>
          </p:cNvSpPr>
          <p:nvPr>
            <p:ph idx="1"/>
          </p:nvPr>
        </p:nvSpPr>
        <p:spPr/>
        <p:txBody>
          <a:bodyPr/>
          <a:lstStyle/>
          <a:p>
            <a:pPr marL="0" indent="0">
              <a:buNone/>
            </a:pPr>
            <a:r>
              <a:rPr lang="en-GB" dirty="0"/>
              <a:t>“Code D has no application here.  It relates only to visual identification.  We do not think that the draftsman of the Code had voice identification in mind.” Clarke LJ</a:t>
            </a:r>
          </a:p>
        </p:txBody>
      </p:sp>
    </p:spTree>
    <p:extLst>
      <p:ext uri="{BB962C8B-B14F-4D97-AF65-F5344CB8AC3E}">
        <p14:creationId xmlns:p14="http://schemas.microsoft.com/office/powerpoint/2010/main" val="52997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808E7-49E5-41AC-AEE0-2B4FB6B1F50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3AB8506E-E635-489A-A3FF-32CF203D620A}"/>
              </a:ext>
            </a:extLst>
          </p:cNvPr>
          <p:cNvSpPr>
            <a:spLocks noGrp="1"/>
          </p:cNvSpPr>
          <p:nvPr>
            <p:ph idx="1"/>
          </p:nvPr>
        </p:nvSpPr>
        <p:spPr/>
        <p:txBody>
          <a:bodyPr/>
          <a:lstStyle/>
          <a:p>
            <a:pPr marL="0" indent="0">
              <a:lnSpc>
                <a:spcPct val="107000"/>
              </a:lnSpc>
              <a:spcAft>
                <a:spcPts val="800"/>
              </a:spcAft>
              <a:buNone/>
            </a:pPr>
            <a:r>
              <a:rPr lang="en-GB" dirty="0">
                <a:latin typeface="Calibri" panose="020F0502020204030204" pitchFamily="34" charset="0"/>
                <a:ea typeface="Yu Mincho"/>
                <a:cs typeface="Arial" panose="020B0604020202020204" pitchFamily="34" charset="0"/>
              </a:rPr>
              <a:t>“It is, therefore, incumbent on English law to formulate appropriate safeguards and procedures to ensure that an efficient and reliable system is established for pre-trial and trial uses of voice identification evidence.” Ormerod 2001</a:t>
            </a:r>
          </a:p>
          <a:p>
            <a:pPr marL="0" indent="0">
              <a:buNone/>
            </a:pPr>
            <a:endParaRPr lang="en-GB" dirty="0"/>
          </a:p>
        </p:txBody>
      </p:sp>
    </p:spTree>
    <p:extLst>
      <p:ext uri="{BB962C8B-B14F-4D97-AF65-F5344CB8AC3E}">
        <p14:creationId xmlns:p14="http://schemas.microsoft.com/office/powerpoint/2010/main" val="3056591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4194E3-3828-4AD3-A219-6C1E1511D789}"/>
              </a:ext>
            </a:extLst>
          </p:cNvPr>
          <p:cNvSpPr>
            <a:spLocks noGrp="1"/>
          </p:cNvSpPr>
          <p:nvPr>
            <p:ph type="title"/>
          </p:nvPr>
        </p:nvSpPr>
        <p:spPr>
          <a:xfrm>
            <a:off x="626165" y="351873"/>
            <a:ext cx="10515600" cy="1325563"/>
          </a:xfrm>
        </p:spPr>
        <p:txBody>
          <a:bodyPr>
            <a:normAutofit/>
          </a:bodyPr>
          <a:lstStyle/>
          <a:p>
            <a:r>
              <a:rPr lang="en-GB" sz="2800" dirty="0"/>
              <a:t>Home Office circular 057 / 2003 ADVICE ON THE USE OF VOICE IDENTIFICATION PARADES</a:t>
            </a:r>
          </a:p>
        </p:txBody>
      </p:sp>
      <p:sp>
        <p:nvSpPr>
          <p:cNvPr id="3" name="Content Placeholder 2">
            <a:extLst>
              <a:ext uri="{FF2B5EF4-FFF2-40B4-BE49-F238E27FC236}">
                <a16:creationId xmlns:a16="http://schemas.microsoft.com/office/drawing/2014/main" xmlns="" id="{DC479AEE-1C9C-4AF4-8A9E-C61E1C09A241}"/>
              </a:ext>
            </a:extLst>
          </p:cNvPr>
          <p:cNvSpPr>
            <a:spLocks noGrp="1"/>
          </p:cNvSpPr>
          <p:nvPr>
            <p:ph idx="1"/>
          </p:nvPr>
        </p:nvSpPr>
        <p:spPr/>
        <p:txBody>
          <a:bodyPr/>
          <a:lstStyle/>
          <a:p>
            <a:pPr marL="0" indent="0">
              <a:lnSpc>
                <a:spcPct val="107000"/>
              </a:lnSpc>
              <a:spcAft>
                <a:spcPts val="800"/>
              </a:spcAft>
              <a:buNone/>
            </a:pPr>
            <a:r>
              <a:rPr lang="en-GB" dirty="0">
                <a:latin typeface="Calibri" panose="020F0502020204030204" pitchFamily="34" charset="0"/>
                <a:ea typeface="Yu Mincho"/>
                <a:cs typeface="Arial" panose="020B0604020202020204" pitchFamily="34" charset="0"/>
              </a:rPr>
              <a:t>‘This work to develop reliable procedures for voice identification, which may ultimately go forward for inclusion in Code D of the PACE Codes of Practice is on-going in consultation with relevant stakeholders.’</a:t>
            </a:r>
          </a:p>
          <a:p>
            <a:pPr marL="0" indent="0">
              <a:buNone/>
            </a:pPr>
            <a:endParaRPr lang="en-GB" dirty="0"/>
          </a:p>
        </p:txBody>
      </p:sp>
    </p:spTree>
    <p:extLst>
      <p:ext uri="{BB962C8B-B14F-4D97-AF65-F5344CB8AC3E}">
        <p14:creationId xmlns:p14="http://schemas.microsoft.com/office/powerpoint/2010/main" val="505420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FA4AA-262E-41A0-8283-EA1C653C9722}"/>
              </a:ext>
            </a:extLst>
          </p:cNvPr>
          <p:cNvSpPr>
            <a:spLocks noGrp="1"/>
          </p:cNvSpPr>
          <p:nvPr>
            <p:ph type="title"/>
          </p:nvPr>
        </p:nvSpPr>
        <p:spPr/>
        <p:txBody>
          <a:bodyPr>
            <a:normAutofit/>
          </a:bodyPr>
          <a:lstStyle/>
          <a:p>
            <a:r>
              <a:rPr lang="en-GB" sz="2800" dirty="0"/>
              <a:t>Flynn and St John [2008] EWCA Crim 970</a:t>
            </a:r>
          </a:p>
        </p:txBody>
      </p:sp>
      <p:sp>
        <p:nvSpPr>
          <p:cNvPr id="3" name="Content Placeholder 2">
            <a:extLst>
              <a:ext uri="{FF2B5EF4-FFF2-40B4-BE49-F238E27FC236}">
                <a16:creationId xmlns:a16="http://schemas.microsoft.com/office/drawing/2014/main" xmlns="" id="{40F60A84-8E0F-4867-8BC5-807C4F319AA3}"/>
              </a:ext>
            </a:extLst>
          </p:cNvPr>
          <p:cNvSpPr>
            <a:spLocks noGrp="1"/>
          </p:cNvSpPr>
          <p:nvPr>
            <p:ph idx="1"/>
          </p:nvPr>
        </p:nvSpPr>
        <p:spPr/>
        <p:txBody>
          <a:bodyPr>
            <a:normAutofit fontScale="85000" lnSpcReduction="20000"/>
          </a:bodyPr>
          <a:lstStyle/>
          <a:p>
            <a:pPr marL="0" indent="0">
              <a:buNone/>
            </a:pPr>
            <a:r>
              <a:rPr lang="en-GB" dirty="0"/>
              <a:t>The ability of a lay listener correctly to identify voices is subject to a number of variables. There is at present little research about the effect of variability but the following factors are relevant:</a:t>
            </a:r>
          </a:p>
          <a:p>
            <a:pPr marL="0" indent="0">
              <a:buNone/>
            </a:pPr>
            <a:r>
              <a:rPr lang="en-GB" dirty="0"/>
              <a:t>(</a:t>
            </a:r>
            <a:r>
              <a:rPr lang="en-GB" dirty="0" err="1"/>
              <a:t>i</a:t>
            </a:r>
            <a:r>
              <a:rPr lang="en-GB" dirty="0"/>
              <a:t>) the quality of the recording of the disputed voice or voices;</a:t>
            </a:r>
          </a:p>
          <a:p>
            <a:pPr marL="0" indent="0">
              <a:buNone/>
            </a:pPr>
            <a:r>
              <a:rPr lang="en-GB" dirty="0"/>
              <a:t>(ii) the gap in time between the listener hearing the known voice and his attempt to recognise the disputed voice;</a:t>
            </a:r>
          </a:p>
          <a:p>
            <a:pPr marL="0" indent="0">
              <a:buNone/>
            </a:pPr>
            <a:r>
              <a:rPr lang="en-GB" dirty="0"/>
              <a:t>(iii) the ability of the individual lay listener to identify voices in general. Research shows that the ability of an individual to identify voices varies from person to person.</a:t>
            </a:r>
          </a:p>
          <a:p>
            <a:pPr marL="0" indent="0">
              <a:buNone/>
            </a:pPr>
            <a:r>
              <a:rPr lang="en-GB" dirty="0"/>
              <a:t>(iv) the nature and duration of the speech which is sought to be identified is important. Obviously, some voices are more distinctive than others and the longer the sample of speech the better the prospect of identification.</a:t>
            </a:r>
          </a:p>
          <a:p>
            <a:pPr marL="0" indent="0">
              <a:buNone/>
            </a:pPr>
            <a:r>
              <a:rPr lang="en-GB" dirty="0"/>
              <a:t>(v) the greater the familiarity of the listener with the known voice the better his or her chance of accurately identifying a disputed voice.</a:t>
            </a:r>
          </a:p>
          <a:p>
            <a:endParaRPr lang="en-GB" dirty="0"/>
          </a:p>
        </p:txBody>
      </p:sp>
    </p:spTree>
    <p:extLst>
      <p:ext uri="{BB962C8B-B14F-4D97-AF65-F5344CB8AC3E}">
        <p14:creationId xmlns:p14="http://schemas.microsoft.com/office/powerpoint/2010/main" val="2731114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8C7CCC-0F96-4785-86E8-D4B2A4CFC9A4}"/>
              </a:ext>
            </a:extLst>
          </p:cNvPr>
          <p:cNvSpPr>
            <a:spLocks noGrp="1"/>
          </p:cNvSpPr>
          <p:nvPr>
            <p:ph type="title"/>
          </p:nvPr>
        </p:nvSpPr>
        <p:spPr/>
        <p:txBody>
          <a:bodyPr>
            <a:normAutofit/>
          </a:bodyPr>
          <a:lstStyle/>
          <a:p>
            <a:r>
              <a:rPr lang="en-GB" sz="2800" dirty="0"/>
              <a:t>R v Forbes [2001] 1 AC</a:t>
            </a:r>
          </a:p>
        </p:txBody>
      </p:sp>
      <p:sp>
        <p:nvSpPr>
          <p:cNvPr id="3" name="Content Placeholder 2">
            <a:extLst>
              <a:ext uri="{FF2B5EF4-FFF2-40B4-BE49-F238E27FC236}">
                <a16:creationId xmlns:a16="http://schemas.microsoft.com/office/drawing/2014/main" xmlns="" id="{0969F48D-8444-4F85-B4B4-88A6A952DEC8}"/>
              </a:ext>
            </a:extLst>
          </p:cNvPr>
          <p:cNvSpPr>
            <a:spLocks noGrp="1"/>
          </p:cNvSpPr>
          <p:nvPr>
            <p:ph idx="1"/>
          </p:nvPr>
        </p:nvSpPr>
        <p:spPr/>
        <p:txBody>
          <a:bodyPr/>
          <a:lstStyle/>
          <a:p>
            <a:pPr marL="0" indent="0">
              <a:buNone/>
            </a:pPr>
            <a:r>
              <a:rPr lang="en-GB" dirty="0"/>
              <a:t>“Whenever a suspect disputes an identification, an identification parade shall be held if the suspect consents unless paragraphs 2.4 or 2.7 or 2.10 apply. A parade may also be held if the officer in charge of the investigation considers that it would be useful, and the suspect consents.”</a:t>
            </a:r>
          </a:p>
          <a:p>
            <a:pPr marL="0" indent="0">
              <a:buNone/>
            </a:pPr>
            <a:endParaRPr lang="en-GB" dirty="0"/>
          </a:p>
        </p:txBody>
      </p:sp>
    </p:spTree>
    <p:extLst>
      <p:ext uri="{BB962C8B-B14F-4D97-AF65-F5344CB8AC3E}">
        <p14:creationId xmlns:p14="http://schemas.microsoft.com/office/powerpoint/2010/main" val="1361790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3238AB-5714-4DC8-B070-8DDD0AB4BEA1}"/>
              </a:ext>
            </a:extLst>
          </p:cNvPr>
          <p:cNvSpPr>
            <a:spLocks noGrp="1"/>
          </p:cNvSpPr>
          <p:nvPr>
            <p:ph type="title"/>
          </p:nvPr>
        </p:nvSpPr>
        <p:spPr/>
        <p:txBody>
          <a:bodyPr>
            <a:normAutofit/>
          </a:bodyPr>
          <a:lstStyle/>
          <a:p>
            <a:r>
              <a:rPr lang="en-GB" sz="2800" dirty="0">
                <a:solidFill>
                  <a:prstClr val="black"/>
                </a:solidFill>
              </a:rPr>
              <a:t>R v Forbes [2001] 1 AC</a:t>
            </a:r>
            <a:endParaRPr lang="en-GB" sz="2800" dirty="0"/>
          </a:p>
        </p:txBody>
      </p:sp>
      <p:sp>
        <p:nvSpPr>
          <p:cNvPr id="3" name="Content Placeholder 2">
            <a:extLst>
              <a:ext uri="{FF2B5EF4-FFF2-40B4-BE49-F238E27FC236}">
                <a16:creationId xmlns:a16="http://schemas.microsoft.com/office/drawing/2014/main" xmlns="" id="{5C2D7C5E-630E-4BA8-B6FC-21976E59846D}"/>
              </a:ext>
            </a:extLst>
          </p:cNvPr>
          <p:cNvSpPr>
            <a:spLocks noGrp="1"/>
          </p:cNvSpPr>
          <p:nvPr>
            <p:ph idx="1"/>
          </p:nvPr>
        </p:nvSpPr>
        <p:spPr/>
        <p:txBody>
          <a:bodyPr/>
          <a:lstStyle/>
          <a:p>
            <a:pPr marL="0" indent="0">
              <a:buNone/>
            </a:pPr>
            <a:r>
              <a:rPr lang="en-GB" dirty="0"/>
              <a:t>“(1) Code D is intended to be an intensely practical document, giving police officers clear instructions on the approach that they should follow in specified circumstances. It is not old-fashioned literalism but sound interpretation to read the Code as meaning what it says. </a:t>
            </a:r>
          </a:p>
          <a:p>
            <a:pPr marL="0" indent="0">
              <a:buNone/>
            </a:pPr>
            <a:r>
              <a:rPr lang="en-GB" dirty="0"/>
              <a:t>(2) Paragraph 2.3 was revised in 1995 to provide that an identification parade shall be held (if the suspect consents, and unless the exceptions apply) </a:t>
            </a:r>
            <a:r>
              <a:rPr lang="en-GB" i="1" dirty="0"/>
              <a:t>whenever </a:t>
            </a:r>
            <a:r>
              <a:rPr lang="en-GB" dirty="0"/>
              <a:t>a suspect disputes an identification. This imposes a mandatory obligation on the police. There is no warrant for reading additional conditions into this simple text.”</a:t>
            </a:r>
          </a:p>
          <a:p>
            <a:pPr marL="0" indent="0">
              <a:buNone/>
            </a:pPr>
            <a:endParaRPr lang="en-GB" dirty="0"/>
          </a:p>
        </p:txBody>
      </p:sp>
    </p:spTree>
    <p:extLst>
      <p:ext uri="{BB962C8B-B14F-4D97-AF65-F5344CB8AC3E}">
        <p14:creationId xmlns:p14="http://schemas.microsoft.com/office/powerpoint/2010/main" val="4199298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83931-DCFF-4F26-980C-6074258F0E5D}"/>
              </a:ext>
            </a:extLst>
          </p:cNvPr>
          <p:cNvSpPr>
            <a:spLocks noGrp="1"/>
          </p:cNvSpPr>
          <p:nvPr>
            <p:ph type="title"/>
          </p:nvPr>
        </p:nvSpPr>
        <p:spPr/>
        <p:txBody>
          <a:bodyPr/>
          <a:lstStyle/>
          <a:p>
            <a:r>
              <a:rPr lang="en-GB" sz="2800" dirty="0">
                <a:solidFill>
                  <a:prstClr val="black"/>
                </a:solidFill>
              </a:rPr>
              <a:t>2011 Code D Police and Criminal Evidence Act Para 2.1</a:t>
            </a:r>
            <a:endParaRPr lang="en-GB" dirty="0"/>
          </a:p>
        </p:txBody>
      </p:sp>
      <p:sp>
        <p:nvSpPr>
          <p:cNvPr id="3" name="Content Placeholder 2">
            <a:extLst>
              <a:ext uri="{FF2B5EF4-FFF2-40B4-BE49-F238E27FC236}">
                <a16:creationId xmlns:a16="http://schemas.microsoft.com/office/drawing/2014/main" xmlns="" id="{3F28333D-AC58-4C5C-B4B5-933B5DE8C916}"/>
              </a:ext>
            </a:extLst>
          </p:cNvPr>
          <p:cNvSpPr>
            <a:spLocks noGrp="1"/>
          </p:cNvSpPr>
          <p:nvPr>
            <p:ph idx="1"/>
          </p:nvPr>
        </p:nvSpPr>
        <p:spPr/>
        <p:txBody>
          <a:bodyPr/>
          <a:lstStyle/>
          <a:p>
            <a:pPr marL="0" indent="0">
              <a:buNone/>
            </a:pPr>
            <a:r>
              <a:rPr lang="en-GB" dirty="0"/>
              <a:t>“While this Code concentrates on visual identification procedures, it does not preclude the police making use of aural identification procedures such as a “voice identification parade”, where they judge that appropriate.”</a:t>
            </a:r>
          </a:p>
        </p:txBody>
      </p:sp>
    </p:spTree>
    <p:extLst>
      <p:ext uri="{BB962C8B-B14F-4D97-AF65-F5344CB8AC3E}">
        <p14:creationId xmlns:p14="http://schemas.microsoft.com/office/powerpoint/2010/main" val="1006751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159E7-274B-4B6C-BC92-E1369B52E14D}"/>
              </a:ext>
            </a:extLst>
          </p:cNvPr>
          <p:cNvSpPr>
            <a:spLocks noGrp="1"/>
          </p:cNvSpPr>
          <p:nvPr>
            <p:ph type="title"/>
          </p:nvPr>
        </p:nvSpPr>
        <p:spPr/>
        <p:txBody>
          <a:bodyPr>
            <a:normAutofit/>
          </a:bodyPr>
          <a:lstStyle/>
          <a:p>
            <a:r>
              <a:rPr lang="en-GB" sz="2800" dirty="0"/>
              <a:t>Freedom of Information request</a:t>
            </a:r>
          </a:p>
        </p:txBody>
      </p:sp>
      <p:sp>
        <p:nvSpPr>
          <p:cNvPr id="3" name="Content Placeholder 2">
            <a:extLst>
              <a:ext uri="{FF2B5EF4-FFF2-40B4-BE49-F238E27FC236}">
                <a16:creationId xmlns:a16="http://schemas.microsoft.com/office/drawing/2014/main" xmlns="" id="{0EB54E5E-0844-4DBA-A84B-BB8BC6A96276}"/>
              </a:ext>
            </a:extLst>
          </p:cNvPr>
          <p:cNvSpPr>
            <a:spLocks noGrp="1"/>
          </p:cNvSpPr>
          <p:nvPr>
            <p:ph idx="1"/>
          </p:nvPr>
        </p:nvSpPr>
        <p:spPr/>
        <p:txBody>
          <a:bodyPr>
            <a:normAutofit fontScale="92500" lnSpcReduction="20000"/>
          </a:bodyPr>
          <a:lstStyle/>
          <a:p>
            <a:pPr lvl="0"/>
            <a:r>
              <a:rPr lang="en-GB" dirty="0"/>
              <a:t>The number of criminal offences investigated by the force.</a:t>
            </a:r>
            <a:endParaRPr lang="en-GB" dirty="0">
              <a:effectLst/>
            </a:endParaRPr>
          </a:p>
          <a:p>
            <a:pPr lvl="0"/>
            <a:r>
              <a:rPr lang="en-GB" dirty="0"/>
              <a:t>The number of video identification procedures conducted in accordance with Code of Practice ‘D’ of the Police and Criminal Evidence Act 1984.</a:t>
            </a:r>
            <a:endParaRPr lang="en-GB" dirty="0">
              <a:effectLst/>
            </a:endParaRPr>
          </a:p>
          <a:p>
            <a:pPr lvl="0"/>
            <a:r>
              <a:rPr lang="en-GB" dirty="0"/>
              <a:t>The number of voice identification parades conducted in accordance with ‘the McFarlane guidelines’ (contained within Home Office circular 057/2003).</a:t>
            </a:r>
            <a:endParaRPr lang="en-GB" dirty="0">
              <a:effectLst/>
            </a:endParaRPr>
          </a:p>
          <a:p>
            <a:pPr lvl="0"/>
            <a:r>
              <a:rPr lang="en-GB" dirty="0"/>
              <a:t>The number of cases involving a voice identification procedure (as described in 3)) where;</a:t>
            </a:r>
            <a:endParaRPr lang="en-GB" dirty="0">
              <a:effectLst/>
            </a:endParaRPr>
          </a:p>
          <a:p>
            <a:pPr lvl="0"/>
            <a:r>
              <a:rPr lang="en-GB" dirty="0"/>
              <a:t>A failure by the witness to identify the suspected person on the parade has resulted in no further action being taken against that suspected person.</a:t>
            </a:r>
            <a:endParaRPr lang="en-GB" dirty="0">
              <a:effectLst/>
            </a:endParaRPr>
          </a:p>
          <a:p>
            <a:pPr lvl="0"/>
            <a:r>
              <a:rPr lang="en-GB" dirty="0"/>
              <a:t>A positive identification by the witness of the suspected person on the parade has formed part of the prosecution case against an accused.</a:t>
            </a:r>
            <a:endParaRPr lang="en-GB" dirty="0">
              <a:effectLst/>
            </a:endParaRPr>
          </a:p>
          <a:p>
            <a:endParaRPr lang="en-GB" dirty="0"/>
          </a:p>
        </p:txBody>
      </p:sp>
    </p:spTree>
    <p:extLst>
      <p:ext uri="{BB962C8B-B14F-4D97-AF65-F5344CB8AC3E}">
        <p14:creationId xmlns:p14="http://schemas.microsoft.com/office/powerpoint/2010/main" val="1276100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2E9855-3EDA-405E-B6FC-75F6D48A5D97}"/>
              </a:ext>
            </a:extLst>
          </p:cNvPr>
          <p:cNvSpPr>
            <a:spLocks noGrp="1"/>
          </p:cNvSpPr>
          <p:nvPr>
            <p:ph type="title"/>
          </p:nvPr>
        </p:nvSpPr>
        <p:spPr/>
        <p:txBody>
          <a:bodyPr>
            <a:normAutofit/>
          </a:bodyPr>
          <a:lstStyle/>
          <a:p>
            <a:r>
              <a:rPr lang="en-GB" sz="2800" dirty="0"/>
              <a:t>Results</a:t>
            </a:r>
          </a:p>
        </p:txBody>
      </p:sp>
      <p:graphicFrame>
        <p:nvGraphicFramePr>
          <p:cNvPr id="6" name="Content Placeholder 5">
            <a:extLst>
              <a:ext uri="{FF2B5EF4-FFF2-40B4-BE49-F238E27FC236}">
                <a16:creationId xmlns:a16="http://schemas.microsoft.com/office/drawing/2014/main" xmlns="" id="{7E45764E-8E31-4373-9A0B-CEEB5D8C01CA}"/>
              </a:ext>
            </a:extLst>
          </p:cNvPr>
          <p:cNvGraphicFramePr>
            <a:graphicFrameLocks noGrp="1"/>
          </p:cNvGraphicFramePr>
          <p:nvPr>
            <p:ph idx="1"/>
            <p:extLst>
              <p:ext uri="{D42A27DB-BD31-4B8C-83A1-F6EECF244321}">
                <p14:modId xmlns:p14="http://schemas.microsoft.com/office/powerpoint/2010/main" val="300981204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9593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7BEF83-54DA-44E4-B193-2727DF0BA31B}"/>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xmlns="" id="{28BF7FA9-0AF8-4DF6-AF52-76177F2ED354}"/>
              </a:ext>
            </a:extLst>
          </p:cNvPr>
          <p:cNvSpPr>
            <a:spLocks noGrp="1"/>
          </p:cNvSpPr>
          <p:nvPr>
            <p:ph type="subTitle" idx="1"/>
          </p:nvPr>
        </p:nvSpPr>
        <p:spPr/>
        <p:txBody>
          <a:bodyPr/>
          <a:lstStyle/>
          <a:p>
            <a:endParaRPr lang="en-GB"/>
          </a:p>
        </p:txBody>
      </p:sp>
      <p:pic>
        <p:nvPicPr>
          <p:cNvPr id="5" name="Picture 4">
            <a:extLst>
              <a:ext uri="{FF2B5EF4-FFF2-40B4-BE49-F238E27FC236}">
                <a16:creationId xmlns:a16="http://schemas.microsoft.com/office/drawing/2014/main" xmlns="" id="{4528806D-5428-4346-8451-46032A6E39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1533" y="439050"/>
            <a:ext cx="5908430" cy="5908430"/>
          </a:xfrm>
          <a:prstGeom prst="rect">
            <a:avLst/>
          </a:prstGeom>
        </p:spPr>
      </p:pic>
    </p:spTree>
    <p:extLst>
      <p:ext uri="{BB962C8B-B14F-4D97-AF65-F5344CB8AC3E}">
        <p14:creationId xmlns:p14="http://schemas.microsoft.com/office/powerpoint/2010/main" val="3738780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CB958A-E71D-4736-A7BC-D7184B86A108}"/>
              </a:ext>
            </a:extLst>
          </p:cNvPr>
          <p:cNvSpPr>
            <a:spLocks noGrp="1"/>
          </p:cNvSpPr>
          <p:nvPr>
            <p:ph type="title"/>
          </p:nvPr>
        </p:nvSpPr>
        <p:spPr/>
        <p:txBody>
          <a:bodyPr>
            <a:normAutofit/>
          </a:bodyPr>
          <a:lstStyle/>
          <a:p>
            <a:r>
              <a:rPr lang="en-GB" sz="2800" dirty="0"/>
              <a:t>Matter of policy not to</a:t>
            </a:r>
          </a:p>
        </p:txBody>
      </p:sp>
      <p:sp>
        <p:nvSpPr>
          <p:cNvPr id="3" name="Content Placeholder 2">
            <a:extLst>
              <a:ext uri="{FF2B5EF4-FFF2-40B4-BE49-F238E27FC236}">
                <a16:creationId xmlns:a16="http://schemas.microsoft.com/office/drawing/2014/main" xmlns="" id="{CEBED3D6-6A33-4120-9601-8DD32D806655}"/>
              </a:ext>
            </a:extLst>
          </p:cNvPr>
          <p:cNvSpPr>
            <a:spLocks noGrp="1"/>
          </p:cNvSpPr>
          <p:nvPr>
            <p:ph idx="1"/>
          </p:nvPr>
        </p:nvSpPr>
        <p:spPr/>
        <p:txBody>
          <a:bodyPr/>
          <a:lstStyle/>
          <a:p>
            <a:r>
              <a:rPr lang="en-GB" dirty="0"/>
              <a:t>Gwent (don’t have the equipment).</a:t>
            </a:r>
          </a:p>
          <a:p>
            <a:r>
              <a:rPr lang="en-GB" dirty="0"/>
              <a:t>Bedfordshire.</a:t>
            </a:r>
          </a:p>
          <a:p>
            <a:r>
              <a:rPr lang="en-GB" dirty="0"/>
              <a:t>Humberside.</a:t>
            </a:r>
          </a:p>
          <a:p>
            <a:r>
              <a:rPr lang="en-GB" dirty="0"/>
              <a:t>West Midlands. </a:t>
            </a:r>
          </a:p>
          <a:p>
            <a:r>
              <a:rPr lang="en-GB" dirty="0"/>
              <a:t>City of London. </a:t>
            </a:r>
          </a:p>
          <a:p>
            <a:r>
              <a:rPr lang="en-GB" dirty="0"/>
              <a:t>Gloucestershire.</a:t>
            </a:r>
          </a:p>
          <a:p>
            <a:r>
              <a:rPr lang="en-GB" dirty="0"/>
              <a:t> South Yorkshire.</a:t>
            </a:r>
          </a:p>
        </p:txBody>
      </p:sp>
    </p:spTree>
    <p:extLst>
      <p:ext uri="{BB962C8B-B14F-4D97-AF65-F5344CB8AC3E}">
        <p14:creationId xmlns:p14="http://schemas.microsoft.com/office/powerpoint/2010/main" val="241397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263F1D-105E-44C1-87FA-824D1C8DE8C9}"/>
              </a:ext>
            </a:extLst>
          </p:cNvPr>
          <p:cNvSpPr>
            <a:spLocks noGrp="1"/>
          </p:cNvSpPr>
          <p:nvPr>
            <p:ph type="title"/>
          </p:nvPr>
        </p:nvSpPr>
        <p:spPr/>
        <p:txBody>
          <a:bodyPr>
            <a:normAutofit/>
          </a:bodyPr>
          <a:lstStyle/>
          <a:p>
            <a:r>
              <a:rPr lang="en-GB" sz="2800" dirty="0"/>
              <a:t>What are the implications for PACE?</a:t>
            </a:r>
          </a:p>
        </p:txBody>
      </p:sp>
      <p:sp>
        <p:nvSpPr>
          <p:cNvPr id="3" name="Content Placeholder 2">
            <a:extLst>
              <a:ext uri="{FF2B5EF4-FFF2-40B4-BE49-F238E27FC236}">
                <a16:creationId xmlns:a16="http://schemas.microsoft.com/office/drawing/2014/main" xmlns="" id="{5161AA76-5A60-451D-ABC7-A17BFEB04F10}"/>
              </a:ext>
            </a:extLst>
          </p:cNvPr>
          <p:cNvSpPr>
            <a:spLocks noGrp="1"/>
          </p:cNvSpPr>
          <p:nvPr>
            <p:ph idx="1"/>
          </p:nvPr>
        </p:nvSpPr>
        <p:spPr/>
        <p:txBody>
          <a:bodyPr/>
          <a:lstStyle/>
          <a:p>
            <a:r>
              <a:rPr lang="en-GB" dirty="0"/>
              <a:t>May be difficulties of application BUT</a:t>
            </a:r>
          </a:p>
          <a:p>
            <a:r>
              <a:rPr lang="en-GB" dirty="0"/>
              <a:t>Matter for </a:t>
            </a:r>
            <a:r>
              <a:rPr lang="en-GB" dirty="0" smtClean="0"/>
              <a:t>‘judgment’ </a:t>
            </a:r>
            <a:r>
              <a:rPr lang="en-GB" dirty="0"/>
              <a:t>on case by case basis.</a:t>
            </a:r>
          </a:p>
        </p:txBody>
      </p:sp>
    </p:spTree>
    <p:extLst>
      <p:ext uri="{BB962C8B-B14F-4D97-AF65-F5344CB8AC3E}">
        <p14:creationId xmlns:p14="http://schemas.microsoft.com/office/powerpoint/2010/main" val="3331573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18527-8BDC-4DE6-BEF7-81358006F06F}"/>
              </a:ext>
            </a:extLst>
          </p:cNvPr>
          <p:cNvSpPr>
            <a:spLocks noGrp="1"/>
          </p:cNvSpPr>
          <p:nvPr>
            <p:ph type="title"/>
          </p:nvPr>
        </p:nvSpPr>
        <p:spPr/>
        <p:txBody>
          <a:bodyPr>
            <a:normAutofit/>
          </a:bodyPr>
          <a:lstStyle/>
          <a:p>
            <a:r>
              <a:rPr lang="en-GB" sz="2400" dirty="0" smtClean="0"/>
              <a:t>Factors which may prevent parade</a:t>
            </a:r>
            <a:endParaRPr lang="en-GB" sz="2400" dirty="0"/>
          </a:p>
        </p:txBody>
      </p:sp>
      <p:sp>
        <p:nvSpPr>
          <p:cNvPr id="3" name="Content Placeholder 2">
            <a:extLst>
              <a:ext uri="{FF2B5EF4-FFF2-40B4-BE49-F238E27FC236}">
                <a16:creationId xmlns:a16="http://schemas.microsoft.com/office/drawing/2014/main" xmlns="" id="{6A5413ED-C3E0-4C5E-A02F-73AFA2AF5310}"/>
              </a:ext>
            </a:extLst>
          </p:cNvPr>
          <p:cNvSpPr>
            <a:spLocks noGrp="1"/>
          </p:cNvSpPr>
          <p:nvPr>
            <p:ph idx="1"/>
          </p:nvPr>
        </p:nvSpPr>
        <p:spPr/>
        <p:txBody>
          <a:bodyPr/>
          <a:lstStyle/>
          <a:p>
            <a:r>
              <a:rPr lang="en-GB" dirty="0" smtClean="0"/>
              <a:t>‘No comment’ interview.</a:t>
            </a:r>
          </a:p>
          <a:p>
            <a:r>
              <a:rPr lang="en-GB" dirty="0" smtClean="0"/>
              <a:t>Not sufficient length of recording/quality.</a:t>
            </a:r>
          </a:p>
          <a:p>
            <a:r>
              <a:rPr lang="en-GB" dirty="0" smtClean="0"/>
              <a:t>Distinctiveness or otherwise of voice.</a:t>
            </a:r>
          </a:p>
          <a:p>
            <a:r>
              <a:rPr lang="en-GB" dirty="0" smtClean="0"/>
              <a:t>Representation of voice in local community.</a:t>
            </a:r>
          </a:p>
          <a:p>
            <a:endParaRPr lang="en-GB" dirty="0"/>
          </a:p>
          <a:p>
            <a:r>
              <a:rPr lang="en-GB" dirty="0" smtClean="0"/>
              <a:t>These difficulties </a:t>
            </a:r>
            <a:r>
              <a:rPr lang="en-GB" dirty="0"/>
              <a:t>are covered by ‘unless it is not practicable or it would serve no useful purpose in proving or disproving whether the suspect was involved in committing the offence</a:t>
            </a:r>
            <a:r>
              <a:rPr lang="en-GB" dirty="0" smtClean="0"/>
              <a:t>.’</a:t>
            </a:r>
            <a:endParaRPr lang="en-GB" dirty="0"/>
          </a:p>
        </p:txBody>
      </p:sp>
    </p:spTree>
    <p:extLst>
      <p:ext uri="{BB962C8B-B14F-4D97-AF65-F5344CB8AC3E}">
        <p14:creationId xmlns:p14="http://schemas.microsoft.com/office/powerpoint/2010/main" val="3948085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Impact upon trial – Cases where evidence turns wholly on voice</a:t>
            </a:r>
            <a:endParaRPr lang="en-GB" sz="2400" dirty="0"/>
          </a:p>
        </p:txBody>
      </p:sp>
      <p:sp>
        <p:nvSpPr>
          <p:cNvPr id="3" name="Content Placeholder 2"/>
          <p:cNvSpPr>
            <a:spLocks noGrp="1"/>
          </p:cNvSpPr>
          <p:nvPr>
            <p:ph idx="1"/>
          </p:nvPr>
        </p:nvSpPr>
        <p:spPr/>
        <p:txBody>
          <a:bodyPr/>
          <a:lstStyle/>
          <a:p>
            <a:r>
              <a:rPr lang="en-GB" dirty="0" smtClean="0"/>
              <a:t>Careful judicial consideration at outset</a:t>
            </a:r>
          </a:p>
          <a:p>
            <a:r>
              <a:rPr lang="en-GB" dirty="0" smtClean="0"/>
              <a:t>Where close familiarity and prolonged exposure may proceed but carefully and with close scrutiny.</a:t>
            </a:r>
            <a:endParaRPr lang="en-GB" dirty="0"/>
          </a:p>
        </p:txBody>
      </p:sp>
    </p:spTree>
    <p:extLst>
      <p:ext uri="{BB962C8B-B14F-4D97-AF65-F5344CB8AC3E}">
        <p14:creationId xmlns:p14="http://schemas.microsoft.com/office/powerpoint/2010/main" val="11172144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Impact upon trial – Other evidence</a:t>
            </a:r>
            <a:endParaRPr lang="en-GB" sz="2400" dirty="0"/>
          </a:p>
        </p:txBody>
      </p:sp>
      <p:sp>
        <p:nvSpPr>
          <p:cNvPr id="3" name="Content Placeholder 2"/>
          <p:cNvSpPr>
            <a:spLocks noGrp="1"/>
          </p:cNvSpPr>
          <p:nvPr>
            <p:ph idx="1"/>
          </p:nvPr>
        </p:nvSpPr>
        <p:spPr/>
        <p:txBody>
          <a:bodyPr/>
          <a:lstStyle/>
          <a:p>
            <a:r>
              <a:rPr lang="en-GB" dirty="0" smtClean="0"/>
              <a:t>Example R </a:t>
            </a:r>
            <a:r>
              <a:rPr lang="en-GB" dirty="0"/>
              <a:t>v George  [2014] EWCA Crim 2507 </a:t>
            </a:r>
          </a:p>
          <a:p>
            <a:r>
              <a:rPr lang="en-GB" dirty="0" smtClean="0"/>
              <a:t>Close scrutiny beforehand. Consider s78 to exclude?</a:t>
            </a:r>
            <a:endParaRPr lang="en-GB" dirty="0"/>
          </a:p>
        </p:txBody>
      </p:sp>
    </p:spTree>
    <p:extLst>
      <p:ext uri="{BB962C8B-B14F-4D97-AF65-F5344CB8AC3E}">
        <p14:creationId xmlns:p14="http://schemas.microsoft.com/office/powerpoint/2010/main" val="2491509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Impact of conducting not conducting parade</a:t>
            </a:r>
            <a:endParaRPr lang="en-GB" sz="2800" dirty="0"/>
          </a:p>
        </p:txBody>
      </p:sp>
      <p:sp>
        <p:nvSpPr>
          <p:cNvPr id="3" name="Content Placeholder 2"/>
          <p:cNvSpPr>
            <a:spLocks noGrp="1"/>
          </p:cNvSpPr>
          <p:nvPr>
            <p:ph idx="1"/>
          </p:nvPr>
        </p:nvSpPr>
        <p:spPr/>
        <p:txBody>
          <a:bodyPr/>
          <a:lstStyle/>
          <a:p>
            <a:endParaRPr lang="en-GB" dirty="0"/>
          </a:p>
        </p:txBody>
      </p:sp>
      <p:sp>
        <p:nvSpPr>
          <p:cNvPr id="4" name="Flowchart: Alternate Process 3"/>
          <p:cNvSpPr/>
          <p:nvPr/>
        </p:nvSpPr>
        <p:spPr>
          <a:xfrm>
            <a:off x="4892040" y="1383031"/>
            <a:ext cx="1794510" cy="109727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Was a parade conducted?</a:t>
            </a:r>
            <a:endParaRPr lang="en-GB" dirty="0"/>
          </a:p>
        </p:txBody>
      </p:sp>
      <p:sp>
        <p:nvSpPr>
          <p:cNvPr id="5" name="Flowchart: Alternate Process 4"/>
          <p:cNvSpPr/>
          <p:nvPr/>
        </p:nvSpPr>
        <p:spPr>
          <a:xfrm>
            <a:off x="2320290" y="2805716"/>
            <a:ext cx="1737360" cy="90903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Was D identified?</a:t>
            </a:r>
            <a:endParaRPr lang="en-GB" dirty="0"/>
          </a:p>
        </p:txBody>
      </p:sp>
      <p:cxnSp>
        <p:nvCxnSpPr>
          <p:cNvPr id="7" name="Straight Arrow Connector 6"/>
          <p:cNvCxnSpPr/>
          <p:nvPr/>
        </p:nvCxnSpPr>
        <p:spPr>
          <a:xfrm flipH="1">
            <a:off x="3977640" y="2387917"/>
            <a:ext cx="1068705" cy="389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owchart: Alternate Process 7"/>
          <p:cNvSpPr/>
          <p:nvPr/>
        </p:nvSpPr>
        <p:spPr>
          <a:xfrm>
            <a:off x="1165860" y="4437221"/>
            <a:ext cx="1554480" cy="101727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Evidence of parade may be admitted with warning to jury about significance.</a:t>
            </a:r>
            <a:endParaRPr lang="en-GB" sz="1200" dirty="0"/>
          </a:p>
        </p:txBody>
      </p:sp>
      <p:sp>
        <p:nvSpPr>
          <p:cNvPr id="9" name="Flowchart: Alternate Process 8"/>
          <p:cNvSpPr/>
          <p:nvPr/>
        </p:nvSpPr>
        <p:spPr>
          <a:xfrm>
            <a:off x="3480435" y="4437221"/>
            <a:ext cx="1565910" cy="101727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Should weigh very heavily against admission</a:t>
            </a:r>
            <a:endParaRPr lang="en-GB" sz="1200" dirty="0"/>
          </a:p>
        </p:txBody>
      </p:sp>
      <p:sp>
        <p:nvSpPr>
          <p:cNvPr id="10" name="Flowchart: Decision 9"/>
          <p:cNvSpPr/>
          <p:nvPr/>
        </p:nvSpPr>
        <p:spPr>
          <a:xfrm>
            <a:off x="4160520" y="2387916"/>
            <a:ext cx="617220" cy="41779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Y</a:t>
            </a:r>
            <a:endParaRPr lang="en-GB" dirty="0"/>
          </a:p>
        </p:txBody>
      </p:sp>
      <p:cxnSp>
        <p:nvCxnSpPr>
          <p:cNvPr id="12" name="Straight Arrow Connector 11"/>
          <p:cNvCxnSpPr/>
          <p:nvPr/>
        </p:nvCxnSpPr>
        <p:spPr>
          <a:xfrm flipH="1">
            <a:off x="1863090" y="3639343"/>
            <a:ext cx="468630" cy="797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89070" y="3714748"/>
            <a:ext cx="400050" cy="7511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Flowchart: Decision 18"/>
          <p:cNvSpPr/>
          <p:nvPr/>
        </p:nvSpPr>
        <p:spPr>
          <a:xfrm>
            <a:off x="1988820" y="3849687"/>
            <a:ext cx="354330" cy="28797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Y</a:t>
            </a:r>
            <a:endParaRPr lang="en-GB" dirty="0"/>
          </a:p>
        </p:txBody>
      </p:sp>
      <p:sp>
        <p:nvSpPr>
          <p:cNvPr id="22" name="Flowchart: Decision 21"/>
          <p:cNvSpPr/>
          <p:nvPr/>
        </p:nvSpPr>
        <p:spPr>
          <a:xfrm>
            <a:off x="3977640" y="3849687"/>
            <a:ext cx="411480" cy="28797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
            </a:r>
            <a:endParaRPr lang="en-GB" dirty="0"/>
          </a:p>
        </p:txBody>
      </p:sp>
      <p:sp>
        <p:nvSpPr>
          <p:cNvPr id="23" name="Flowchart: Alternate Process 22"/>
          <p:cNvSpPr/>
          <p:nvPr/>
        </p:nvSpPr>
        <p:spPr>
          <a:xfrm>
            <a:off x="7440930" y="2730309"/>
            <a:ext cx="1695450" cy="90903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Was consideration given to parade?</a:t>
            </a:r>
            <a:endParaRPr lang="en-GB" sz="1200" dirty="0"/>
          </a:p>
        </p:txBody>
      </p:sp>
      <p:cxnSp>
        <p:nvCxnSpPr>
          <p:cNvPr id="29" name="Straight Arrow Connector 28"/>
          <p:cNvCxnSpPr/>
          <p:nvPr/>
        </p:nvCxnSpPr>
        <p:spPr>
          <a:xfrm>
            <a:off x="6686550" y="2387916"/>
            <a:ext cx="788670" cy="417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Flowchart: Decision 29"/>
          <p:cNvSpPr/>
          <p:nvPr/>
        </p:nvSpPr>
        <p:spPr>
          <a:xfrm>
            <a:off x="6686550" y="2387916"/>
            <a:ext cx="762000" cy="4178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
            </a:r>
            <a:endParaRPr lang="en-GB" dirty="0"/>
          </a:p>
        </p:txBody>
      </p:sp>
      <p:sp>
        <p:nvSpPr>
          <p:cNvPr id="31" name="Flowchart: Alternate Process 30"/>
          <p:cNvSpPr/>
          <p:nvPr/>
        </p:nvSpPr>
        <p:spPr>
          <a:xfrm>
            <a:off x="5789295" y="3849687"/>
            <a:ext cx="1424940" cy="8915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Were there objective reasons for not holding parade?</a:t>
            </a:r>
            <a:endParaRPr lang="en-GB" sz="1200" dirty="0"/>
          </a:p>
        </p:txBody>
      </p:sp>
      <p:cxnSp>
        <p:nvCxnSpPr>
          <p:cNvPr id="33" name="Straight Arrow Connector 32"/>
          <p:cNvCxnSpPr/>
          <p:nvPr/>
        </p:nvCxnSpPr>
        <p:spPr>
          <a:xfrm flipH="1">
            <a:off x="7214235" y="3639343"/>
            <a:ext cx="260985" cy="210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Flowchart: Decision 35"/>
          <p:cNvSpPr/>
          <p:nvPr/>
        </p:nvSpPr>
        <p:spPr>
          <a:xfrm>
            <a:off x="7214235" y="3639344"/>
            <a:ext cx="260985" cy="21034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a:t>
            </a:r>
          </a:p>
        </p:txBody>
      </p:sp>
      <p:sp>
        <p:nvSpPr>
          <p:cNvPr id="39" name="Flowchart: Alternate Process 38"/>
          <p:cNvSpPr/>
          <p:nvPr/>
        </p:nvSpPr>
        <p:spPr>
          <a:xfrm>
            <a:off x="9669780" y="4465860"/>
            <a:ext cx="1423988" cy="98863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Treat as breach of PACE. Consider exclusion – give strong warning to jury</a:t>
            </a:r>
            <a:endParaRPr lang="en-GB" sz="1200" dirty="0"/>
          </a:p>
        </p:txBody>
      </p:sp>
      <p:cxnSp>
        <p:nvCxnSpPr>
          <p:cNvPr id="41" name="Straight Arrow Connector 40"/>
          <p:cNvCxnSpPr/>
          <p:nvPr/>
        </p:nvCxnSpPr>
        <p:spPr>
          <a:xfrm>
            <a:off x="9115425" y="3639342"/>
            <a:ext cx="554355" cy="826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Flowchart: Decision 41"/>
          <p:cNvSpPr/>
          <p:nvPr/>
        </p:nvSpPr>
        <p:spPr>
          <a:xfrm flipV="1">
            <a:off x="9115426" y="3714748"/>
            <a:ext cx="331470" cy="26698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
            </a:r>
            <a:endParaRPr lang="en-GB" dirty="0"/>
          </a:p>
        </p:txBody>
      </p:sp>
      <p:cxnSp>
        <p:nvCxnSpPr>
          <p:cNvPr id="44" name="Straight Arrow Connector 43"/>
          <p:cNvCxnSpPr/>
          <p:nvPr/>
        </p:nvCxnSpPr>
        <p:spPr>
          <a:xfrm flipV="1">
            <a:off x="7198995" y="4637705"/>
            <a:ext cx="2470785" cy="33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Flowchart: Decision 44"/>
          <p:cNvSpPr/>
          <p:nvPr/>
        </p:nvSpPr>
        <p:spPr>
          <a:xfrm>
            <a:off x="8161020" y="4465859"/>
            <a:ext cx="331470" cy="29101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
            </a:r>
            <a:endParaRPr lang="en-GB" dirty="0"/>
          </a:p>
        </p:txBody>
      </p:sp>
      <p:sp>
        <p:nvSpPr>
          <p:cNvPr id="46" name="Flowchart: Alternate Process 45"/>
          <p:cNvSpPr/>
          <p:nvPr/>
        </p:nvSpPr>
        <p:spPr>
          <a:xfrm>
            <a:off x="5806440" y="5374891"/>
            <a:ext cx="1423035" cy="87909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Evidence may be admitted but jury should be given</a:t>
            </a:r>
            <a:r>
              <a:rPr lang="en-GB" dirty="0" smtClean="0"/>
              <a:t> </a:t>
            </a:r>
            <a:r>
              <a:rPr lang="en-GB" sz="1200" dirty="0" smtClean="0"/>
              <a:t>warning</a:t>
            </a:r>
            <a:endParaRPr lang="en-GB" sz="1200" dirty="0"/>
          </a:p>
        </p:txBody>
      </p:sp>
      <p:cxnSp>
        <p:nvCxnSpPr>
          <p:cNvPr id="48" name="Straight Arrow Connector 47"/>
          <p:cNvCxnSpPr>
            <a:stCxn id="31" idx="2"/>
            <a:endCxn id="46" idx="0"/>
          </p:cNvCxnSpPr>
          <p:nvPr/>
        </p:nvCxnSpPr>
        <p:spPr>
          <a:xfrm>
            <a:off x="6501765" y="4741229"/>
            <a:ext cx="16193" cy="633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Flowchart: Decision 48"/>
          <p:cNvSpPr/>
          <p:nvPr/>
        </p:nvSpPr>
        <p:spPr>
          <a:xfrm>
            <a:off x="6223635" y="4876166"/>
            <a:ext cx="565786" cy="26733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Y</a:t>
            </a:r>
            <a:endParaRPr lang="en-GB" dirty="0"/>
          </a:p>
        </p:txBody>
      </p:sp>
    </p:spTree>
    <p:extLst>
      <p:ext uri="{BB962C8B-B14F-4D97-AF65-F5344CB8AC3E}">
        <p14:creationId xmlns:p14="http://schemas.microsoft.com/office/powerpoint/2010/main" val="3579291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mn-lt"/>
              </a:rPr>
              <a:t>An attempt to argue this?</a:t>
            </a:r>
            <a:endParaRPr lang="en-GB" sz="2400" dirty="0">
              <a:latin typeface="+mn-lt"/>
            </a:endParaRPr>
          </a:p>
        </p:txBody>
      </p:sp>
      <p:sp>
        <p:nvSpPr>
          <p:cNvPr id="3" name="Content Placeholder 2"/>
          <p:cNvSpPr>
            <a:spLocks noGrp="1"/>
          </p:cNvSpPr>
          <p:nvPr>
            <p:ph idx="1"/>
          </p:nvPr>
        </p:nvSpPr>
        <p:spPr/>
        <p:txBody>
          <a:bodyPr/>
          <a:lstStyle/>
          <a:p>
            <a:r>
              <a:rPr lang="en-GB" dirty="0" smtClean="0"/>
              <a:t>R v </a:t>
            </a:r>
            <a:r>
              <a:rPr lang="en-GB" dirty="0" err="1" smtClean="0"/>
              <a:t>Suleman</a:t>
            </a:r>
            <a:r>
              <a:rPr lang="en-GB" dirty="0" smtClean="0"/>
              <a:t> [2014</a:t>
            </a:r>
            <a:r>
              <a:rPr lang="en-GB" dirty="0"/>
              <a:t>] EWCA Crim 2507</a:t>
            </a:r>
          </a:p>
        </p:txBody>
      </p:sp>
    </p:spTree>
    <p:extLst>
      <p:ext uri="{BB962C8B-B14F-4D97-AF65-F5344CB8AC3E}">
        <p14:creationId xmlns:p14="http://schemas.microsoft.com/office/powerpoint/2010/main" val="3801841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An Irish Perspective</a:t>
            </a:r>
            <a:endParaRPr lang="en-GB" sz="2400" dirty="0"/>
          </a:p>
        </p:txBody>
      </p:sp>
      <p:sp>
        <p:nvSpPr>
          <p:cNvPr id="3" name="Content Placeholder 2"/>
          <p:cNvSpPr>
            <a:spLocks noGrp="1"/>
          </p:cNvSpPr>
          <p:nvPr>
            <p:ph idx="1"/>
          </p:nvPr>
        </p:nvSpPr>
        <p:spPr/>
        <p:txBody>
          <a:bodyPr>
            <a:normAutofit lnSpcReduction="10000"/>
          </a:bodyPr>
          <a:lstStyle/>
          <a:p>
            <a:r>
              <a:rPr lang="en-GB" dirty="0"/>
              <a:t>[2015] IECCA </a:t>
            </a:r>
            <a:r>
              <a:rPr lang="en-GB" dirty="0" smtClean="0"/>
              <a:t>9</a:t>
            </a:r>
          </a:p>
          <a:p>
            <a:r>
              <a:rPr lang="en-GB" dirty="0"/>
              <a:t>‘Be that as it may, the Court agrees with counsel for the appellant that the total absence of safeguards meant that minimum standards of fairness were not met in the circumstances of this particular case</a:t>
            </a:r>
            <a:r>
              <a:rPr lang="en-GB" dirty="0" smtClean="0"/>
              <a:t>, and </a:t>
            </a:r>
            <a:r>
              <a:rPr lang="en-GB" dirty="0"/>
              <a:t>accordingly the conviction cannot be upheld… Undoubtedly, the adoption in a particular case of a voice identification </a:t>
            </a:r>
            <a:r>
              <a:rPr lang="en-GB" dirty="0" smtClean="0"/>
              <a:t>procedure which </a:t>
            </a:r>
            <a:r>
              <a:rPr lang="en-GB" dirty="0"/>
              <a:t>attempts to address potential biases and infirmities by means of safeguards, is likely to improve the cogency of such evidence. Therefore such measures are strongly to be encouraged on that account alone. Perhaps even more importantly they are also to be strongly encouraged in the interests of procedural fairness.’</a:t>
            </a:r>
          </a:p>
          <a:p>
            <a:endParaRPr lang="en-GB" dirty="0"/>
          </a:p>
        </p:txBody>
      </p:sp>
      <p:sp>
        <p:nvSpPr>
          <p:cNvPr id="4" name="Picture Placeholder 3"/>
          <p:cNvSpPr>
            <a:spLocks noGrp="1"/>
          </p:cNvSpPr>
          <p:nvPr>
            <p:ph type="pic" sz="quarter" idx="13"/>
          </p:nvPr>
        </p:nvSpPr>
        <p:spPr/>
      </p:sp>
      <p:sp>
        <p:nvSpPr>
          <p:cNvPr id="5" name="Picture Placeholder 4"/>
          <p:cNvSpPr>
            <a:spLocks noGrp="1"/>
          </p:cNvSpPr>
          <p:nvPr>
            <p:ph type="pic" sz="quarter" idx="14"/>
          </p:nvPr>
        </p:nvSpPr>
        <p:spPr/>
      </p:sp>
    </p:spTree>
    <p:extLst>
      <p:ext uri="{BB962C8B-B14F-4D97-AF65-F5344CB8AC3E}">
        <p14:creationId xmlns:p14="http://schemas.microsoft.com/office/powerpoint/2010/main" val="3072983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Further reading</a:t>
            </a:r>
            <a:endParaRPr lang="en-GB" sz="2400" dirty="0"/>
          </a:p>
        </p:txBody>
      </p:sp>
      <p:sp>
        <p:nvSpPr>
          <p:cNvPr id="3" name="Content Placeholder 2"/>
          <p:cNvSpPr>
            <a:spLocks noGrp="1"/>
          </p:cNvSpPr>
          <p:nvPr>
            <p:ph idx="1"/>
          </p:nvPr>
        </p:nvSpPr>
        <p:spPr/>
        <p:txBody>
          <a:bodyPr/>
          <a:lstStyle/>
          <a:p>
            <a:r>
              <a:rPr lang="en-GB" dirty="0"/>
              <a:t>http://irep.ntu.ac.uk/id/eprint/29636/</a:t>
            </a:r>
          </a:p>
        </p:txBody>
      </p:sp>
      <p:sp>
        <p:nvSpPr>
          <p:cNvPr id="4" name="Picture Placeholder 3"/>
          <p:cNvSpPr>
            <a:spLocks noGrp="1"/>
          </p:cNvSpPr>
          <p:nvPr>
            <p:ph type="pic" sz="quarter" idx="13"/>
          </p:nvPr>
        </p:nvSpPr>
        <p:spPr/>
      </p:sp>
      <p:sp>
        <p:nvSpPr>
          <p:cNvPr id="5" name="Picture Placeholder 4"/>
          <p:cNvSpPr>
            <a:spLocks noGrp="1"/>
          </p:cNvSpPr>
          <p:nvPr>
            <p:ph type="pic" sz="quarter" idx="14"/>
          </p:nvPr>
        </p:nvSpPr>
        <p:spPr/>
      </p:sp>
    </p:spTree>
    <p:extLst>
      <p:ext uri="{BB962C8B-B14F-4D97-AF65-F5344CB8AC3E}">
        <p14:creationId xmlns:p14="http://schemas.microsoft.com/office/powerpoint/2010/main" val="4186144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3DC6450-3D63-4340-8748-DF32ABF82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3356" y="396730"/>
            <a:ext cx="8040765" cy="6030574"/>
          </a:xfrm>
          <a:prstGeom prst="rect">
            <a:avLst/>
          </a:prstGeom>
        </p:spPr>
      </p:pic>
    </p:spTree>
    <p:extLst>
      <p:ext uri="{BB962C8B-B14F-4D97-AF65-F5344CB8AC3E}">
        <p14:creationId xmlns:p14="http://schemas.microsoft.com/office/powerpoint/2010/main" val="1379482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56DA1F7-2A56-4E2B-9B8B-26808C6BED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421" y="1001598"/>
            <a:ext cx="2841674" cy="4856680"/>
          </a:xfrm>
          <a:prstGeom prst="rect">
            <a:avLst/>
          </a:prstGeom>
        </p:spPr>
      </p:pic>
    </p:spTree>
    <p:extLst>
      <p:ext uri="{BB962C8B-B14F-4D97-AF65-F5344CB8AC3E}">
        <p14:creationId xmlns:p14="http://schemas.microsoft.com/office/powerpoint/2010/main" val="2660517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Hauptmannmugshot2.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1" y="1690688"/>
            <a:ext cx="7223124" cy="4214044"/>
          </a:xfrm>
        </p:spPr>
      </p:pic>
      <p:sp>
        <p:nvSpPr>
          <p:cNvPr id="4" name="Picture Placeholder 3"/>
          <p:cNvSpPr>
            <a:spLocks noGrp="1"/>
          </p:cNvSpPr>
          <p:nvPr>
            <p:ph type="pic" sz="quarter" idx="13"/>
          </p:nvPr>
        </p:nvSpPr>
        <p:spPr/>
      </p:sp>
      <p:sp>
        <p:nvSpPr>
          <p:cNvPr id="5" name="Picture Placeholder 4"/>
          <p:cNvSpPr>
            <a:spLocks noGrp="1"/>
          </p:cNvSpPr>
          <p:nvPr>
            <p:ph type="pic" sz="quarter" idx="14"/>
          </p:nvPr>
        </p:nvSpPr>
        <p:spPr/>
      </p:sp>
    </p:spTree>
    <p:extLst>
      <p:ext uri="{BB962C8B-B14F-4D97-AF65-F5344CB8AC3E}">
        <p14:creationId xmlns:p14="http://schemas.microsoft.com/office/powerpoint/2010/main" val="362216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8F07219-4869-4ABF-B0DC-EEC228B6DBC0}"/>
              </a:ext>
            </a:extLst>
          </p:cNvPr>
          <p:cNvSpPr/>
          <p:nvPr/>
        </p:nvSpPr>
        <p:spPr>
          <a:xfrm>
            <a:off x="2616591" y="1856936"/>
            <a:ext cx="6527409" cy="1754326"/>
          </a:xfrm>
          <a:prstGeom prst="rect">
            <a:avLst/>
          </a:prstGeom>
        </p:spPr>
        <p:txBody>
          <a:bodyPr wrap="square">
            <a:spAutoFit/>
          </a:bodyPr>
          <a:lstStyle/>
          <a:p>
            <a:r>
              <a:rPr lang="en-GB" dirty="0"/>
              <a:t>‘There is no story to be dissected, just a simple assertion to be accepted or rejected. If the witness thinks he has a good memory for faces, when in fact he has a poor one, there is no way of detecting the failing.’</a:t>
            </a:r>
          </a:p>
          <a:p>
            <a:endParaRPr lang="en-GB" dirty="0"/>
          </a:p>
          <a:p>
            <a:r>
              <a:rPr lang="en-GB" dirty="0"/>
              <a:t>Devlin Report 1976</a:t>
            </a:r>
          </a:p>
        </p:txBody>
      </p:sp>
    </p:spTree>
    <p:extLst>
      <p:ext uri="{BB962C8B-B14F-4D97-AF65-F5344CB8AC3E}">
        <p14:creationId xmlns:p14="http://schemas.microsoft.com/office/powerpoint/2010/main" val="426086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69AE5C-F45F-46C3-A729-2B02ACA13E84}"/>
              </a:ext>
            </a:extLst>
          </p:cNvPr>
          <p:cNvSpPr>
            <a:spLocks noGrp="1"/>
          </p:cNvSpPr>
          <p:nvPr>
            <p:ph type="title"/>
          </p:nvPr>
        </p:nvSpPr>
        <p:spPr/>
        <p:txBody>
          <a:bodyPr>
            <a:normAutofit/>
          </a:bodyPr>
          <a:lstStyle/>
          <a:p>
            <a:r>
              <a:rPr lang="en-GB" sz="2800" dirty="0"/>
              <a:t>2011 Code D Police and Criminal Evidence Act Para 2.1</a:t>
            </a:r>
          </a:p>
        </p:txBody>
      </p:sp>
      <p:sp>
        <p:nvSpPr>
          <p:cNvPr id="3" name="Content Placeholder 2">
            <a:extLst>
              <a:ext uri="{FF2B5EF4-FFF2-40B4-BE49-F238E27FC236}">
                <a16:creationId xmlns:a16="http://schemas.microsoft.com/office/drawing/2014/main" xmlns="" id="{759EDD53-A6DB-4C71-8DFE-B369665AC2F7}"/>
              </a:ext>
            </a:extLst>
          </p:cNvPr>
          <p:cNvSpPr>
            <a:spLocks noGrp="1"/>
          </p:cNvSpPr>
          <p:nvPr>
            <p:ph idx="1"/>
          </p:nvPr>
        </p:nvSpPr>
        <p:spPr/>
        <p:txBody>
          <a:bodyPr/>
          <a:lstStyle/>
          <a:p>
            <a:r>
              <a:rPr lang="en-GB" dirty="0"/>
              <a:t>test the witness’ ability to identify the suspect as the person they saw on a previous occasion.</a:t>
            </a:r>
          </a:p>
          <a:p>
            <a:r>
              <a:rPr lang="en-GB" dirty="0"/>
              <a:t>provide safeguards against mistaken identification</a:t>
            </a:r>
          </a:p>
          <a:p>
            <a:endParaRPr lang="en-GB" dirty="0"/>
          </a:p>
        </p:txBody>
      </p:sp>
    </p:spTree>
    <p:extLst>
      <p:ext uri="{BB962C8B-B14F-4D97-AF65-F5344CB8AC3E}">
        <p14:creationId xmlns:p14="http://schemas.microsoft.com/office/powerpoint/2010/main" val="2491462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997A80-C088-491A-BDB0-5C0394D4AB7E}"/>
              </a:ext>
            </a:extLst>
          </p:cNvPr>
          <p:cNvSpPr>
            <a:spLocks noGrp="1"/>
          </p:cNvSpPr>
          <p:nvPr>
            <p:ph type="title"/>
          </p:nvPr>
        </p:nvSpPr>
        <p:spPr/>
        <p:txBody>
          <a:bodyPr>
            <a:normAutofit/>
          </a:bodyPr>
          <a:lstStyle/>
          <a:p>
            <a:r>
              <a:rPr lang="en-GB" sz="2400" dirty="0"/>
              <a:t>1985 Code D Police and Criminal Evidence Act</a:t>
            </a:r>
          </a:p>
        </p:txBody>
      </p:sp>
      <p:sp>
        <p:nvSpPr>
          <p:cNvPr id="3" name="Content Placeholder 2">
            <a:extLst>
              <a:ext uri="{FF2B5EF4-FFF2-40B4-BE49-F238E27FC236}">
                <a16:creationId xmlns:a16="http://schemas.microsoft.com/office/drawing/2014/main" xmlns="" id="{FDADB9FE-BF07-46F0-92E5-C759C5CEFA87}"/>
              </a:ext>
            </a:extLst>
          </p:cNvPr>
          <p:cNvSpPr>
            <a:spLocks noGrp="1"/>
          </p:cNvSpPr>
          <p:nvPr>
            <p:ph idx="1"/>
          </p:nvPr>
        </p:nvSpPr>
        <p:spPr/>
        <p:txBody>
          <a:bodyPr/>
          <a:lstStyle/>
          <a:p>
            <a:pPr marL="0" indent="0">
              <a:buNone/>
            </a:pPr>
            <a:r>
              <a:rPr lang="en-GB" dirty="0"/>
              <a:t>If a witness wishes to hear any parade member speak…the identification officer shall first ask whether he can identify anyone on the basis of appearance only. When the request is to hear members of the parade, the witness shall be reminded that the participants in the parade have been selected on the basis of physical appearance only. Members of the parade may then be asked to comply with the witness’s request to hear them speak</a:t>
            </a:r>
          </a:p>
        </p:txBody>
      </p:sp>
    </p:spTree>
    <p:extLst>
      <p:ext uri="{BB962C8B-B14F-4D97-AF65-F5344CB8AC3E}">
        <p14:creationId xmlns:p14="http://schemas.microsoft.com/office/powerpoint/2010/main" val="273339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68A42A-67F0-40C9-AFE0-F79218B7A5B4}"/>
              </a:ext>
            </a:extLst>
          </p:cNvPr>
          <p:cNvSpPr>
            <a:spLocks noGrp="1"/>
          </p:cNvSpPr>
          <p:nvPr>
            <p:ph type="title"/>
          </p:nvPr>
        </p:nvSpPr>
        <p:spPr/>
        <p:txBody>
          <a:bodyPr>
            <a:normAutofit/>
          </a:bodyPr>
          <a:lstStyle/>
          <a:p>
            <a:r>
              <a:rPr lang="en-GB" sz="2800" dirty="0"/>
              <a:t>R v </a:t>
            </a:r>
            <a:r>
              <a:rPr lang="en-GB" sz="2800" dirty="0" err="1"/>
              <a:t>Deenik</a:t>
            </a:r>
            <a:r>
              <a:rPr lang="en-GB" sz="2800" dirty="0"/>
              <a:t> [1992] Crim LR 578</a:t>
            </a:r>
          </a:p>
        </p:txBody>
      </p:sp>
      <p:sp>
        <p:nvSpPr>
          <p:cNvPr id="3" name="Content Placeholder 2">
            <a:extLst>
              <a:ext uri="{FF2B5EF4-FFF2-40B4-BE49-F238E27FC236}">
                <a16:creationId xmlns:a16="http://schemas.microsoft.com/office/drawing/2014/main" xmlns="" id="{60965398-476A-409F-B772-EB997ABEA548}"/>
              </a:ext>
            </a:extLst>
          </p:cNvPr>
          <p:cNvSpPr>
            <a:spLocks noGrp="1"/>
          </p:cNvSpPr>
          <p:nvPr>
            <p:ph idx="1"/>
          </p:nvPr>
        </p:nvSpPr>
        <p:spPr/>
        <p:txBody>
          <a:bodyPr/>
          <a:lstStyle/>
          <a:p>
            <a:pPr marL="0" indent="0">
              <a:buNone/>
            </a:pPr>
            <a:r>
              <a:rPr lang="en-GB" dirty="0"/>
              <a:t>“</a:t>
            </a:r>
            <a:r>
              <a:rPr lang="en-GB" sz="2400" dirty="0"/>
              <a:t>The submission that the provisions of code D relative to visual identification are material to a decision as to whether it would be unfair to admit evidence of identification by voice is of little, if any, assistance. There is an obvious but important difference between voice and appearance. A suspect can alter his voice but not his appearance: he can change the tone; he can change the pitch; he can change the rate at which he speaks; he can adopt or suppress an accent. Alert the suspect to the object of the exercise and its value is immediately destroyed. So it would not have been practicable to give the applicant the opportunity to refuse to let Miss Stacey hear his voice or to suggest the conditions under which she should listen to it</a:t>
            </a:r>
            <a:r>
              <a:rPr lang="en-GB" dirty="0"/>
              <a:t>.”</a:t>
            </a:r>
            <a:r>
              <a:rPr lang="en-GB" sz="2400" dirty="0"/>
              <a:t> McCullough J</a:t>
            </a:r>
            <a:endParaRPr lang="en-GB" dirty="0"/>
          </a:p>
        </p:txBody>
      </p:sp>
    </p:spTree>
    <p:extLst>
      <p:ext uri="{BB962C8B-B14F-4D97-AF65-F5344CB8AC3E}">
        <p14:creationId xmlns:p14="http://schemas.microsoft.com/office/powerpoint/2010/main" val="305992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itchFamily="34"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483</TotalTime>
  <Words>1447</Words>
  <Application>Microsoft Office PowerPoint</Application>
  <PresentationFormat>Widescreen</PresentationFormat>
  <Paragraphs>90</Paragraphs>
  <Slides>28</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28</vt:i4>
      </vt:variant>
    </vt:vector>
  </HeadingPairs>
  <TitlesOfParts>
    <vt:vector size="37" baseType="lpstr">
      <vt:lpstr>Yu Mincho</vt:lpstr>
      <vt:lpstr>Arial</vt:lpstr>
      <vt:lpstr>Calibri</vt:lpstr>
      <vt:lpstr>Calibri Light</vt:lpstr>
      <vt:lpstr>Times</vt:lpstr>
      <vt:lpstr>Verdana</vt:lpstr>
      <vt:lpstr>Office Theme</vt:lpstr>
      <vt:lpstr>Custom Design</vt:lpstr>
      <vt:lpstr>blank</vt:lpstr>
      <vt:lpstr>A Fair “Hearing”: Voice Identification, Parades and PACE</vt:lpstr>
      <vt:lpstr>PowerPoint Presentation</vt:lpstr>
      <vt:lpstr>PowerPoint Presentation</vt:lpstr>
      <vt:lpstr>PowerPoint Presentation</vt:lpstr>
      <vt:lpstr>PowerPoint Presentation</vt:lpstr>
      <vt:lpstr>PowerPoint Presentation</vt:lpstr>
      <vt:lpstr>2011 Code D Police and Criminal Evidence Act Para 2.1</vt:lpstr>
      <vt:lpstr>1985 Code D Police and Criminal Evidence Act</vt:lpstr>
      <vt:lpstr>R v Deenik [1992] Crim LR 578</vt:lpstr>
      <vt:lpstr>R v Hersey [1998] Crim. L.R. 281 </vt:lpstr>
      <vt:lpstr>R v Gummerson [1999] Crim. L.R. 680 </vt:lpstr>
      <vt:lpstr>PowerPoint Presentation</vt:lpstr>
      <vt:lpstr>Home Office circular 057 / 2003 ADVICE ON THE USE OF VOICE IDENTIFICATION PARADES</vt:lpstr>
      <vt:lpstr>Flynn and St John [2008] EWCA Crim 970</vt:lpstr>
      <vt:lpstr>R v Forbes [2001] 1 AC</vt:lpstr>
      <vt:lpstr>R v Forbes [2001] 1 AC</vt:lpstr>
      <vt:lpstr>2011 Code D Police and Criminal Evidence Act Para 2.1</vt:lpstr>
      <vt:lpstr>Freedom of Information request</vt:lpstr>
      <vt:lpstr>Results</vt:lpstr>
      <vt:lpstr>Matter of policy not to</vt:lpstr>
      <vt:lpstr>What are the implications for PACE?</vt:lpstr>
      <vt:lpstr>Factors which may prevent parade</vt:lpstr>
      <vt:lpstr>Impact upon trial – Cases where evidence turns wholly on voice</vt:lpstr>
      <vt:lpstr>Impact upon trial – Other evidence</vt:lpstr>
      <vt:lpstr>Impact of conducting not conducting parade</vt:lpstr>
      <vt:lpstr>An attempt to argue this?</vt:lpstr>
      <vt:lpstr>An Irish Perspective</vt:lpstr>
      <vt:lpstr>Further reading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Robson</dc:creator>
  <cp:lastModifiedBy>Gallacher, Jonathan</cp:lastModifiedBy>
  <cp:revision>24</cp:revision>
  <dcterms:created xsi:type="dcterms:W3CDTF">2017-06-16T12:28:49Z</dcterms:created>
  <dcterms:modified xsi:type="dcterms:W3CDTF">2017-07-03T09:35:13Z</dcterms:modified>
</cp:coreProperties>
</file>