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11" r:id="rId2"/>
    <p:sldId id="312" r:id="rId3"/>
    <p:sldId id="313" r:id="rId4"/>
    <p:sldId id="314" r:id="rId5"/>
    <p:sldId id="315" r:id="rId6"/>
    <p:sldId id="316" r:id="rId7"/>
    <p:sldId id="317" r:id="rId8"/>
    <p:sldId id="318" r:id="rId9"/>
    <p:sldId id="319" r:id="rId10"/>
    <p:sldId id="320" r:id="rId11"/>
    <p:sldId id="321" r:id="rId12"/>
    <p:sldId id="322" r:id="rId13"/>
    <p:sldId id="326" r:id="rId14"/>
    <p:sldId id="327" r:id="rId15"/>
    <p:sldId id="32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9900"/>
    <a:srgbClr val="FFFFCC"/>
    <a:srgbClr val="CC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60"/>
  </p:normalViewPr>
  <p:slideViewPr>
    <p:cSldViewPr snapToGrid="0">
      <p:cViewPr varScale="1">
        <p:scale>
          <a:sx n="92" d="100"/>
          <a:sy n="92" d="100"/>
        </p:scale>
        <p:origin x="90" y="204"/>
      </p:cViewPr>
      <p:guideLst/>
    </p:cSldViewPr>
  </p:slideViewPr>
  <p:notesTextViewPr>
    <p:cViewPr>
      <p:scale>
        <a:sx n="1" d="1"/>
        <a:sy n="1" d="1"/>
      </p:scale>
      <p:origin x="0" y="0"/>
    </p:cViewPr>
  </p:notesTextViewPr>
  <p:sorterViewPr>
    <p:cViewPr>
      <p:scale>
        <a:sx n="100" d="100"/>
        <a:sy n="100" d="100"/>
      </p:scale>
      <p:origin x="0" y="-85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4BE5C0-87AE-4A68-B393-7BCF1F973E49}" type="datetimeFigureOut">
              <a:rPr lang="en-GB" smtClean="0"/>
              <a:t>21/09/2017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0240BF-BE52-4817-B3DA-A91A3A952525}" type="slidenum">
              <a:rPr lang="en-GB" smtClean="0"/>
              <a:t>‹#›</a:t>
            </a:fld>
            <a:endParaRPr lang="en-GB"/>
          </a:p>
        </p:txBody>
      </p:sp>
    </p:spTree>
    <p:extLst>
      <p:ext uri="{BB962C8B-B14F-4D97-AF65-F5344CB8AC3E}">
        <p14:creationId xmlns:p14="http://schemas.microsoft.com/office/powerpoint/2010/main" val="207395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271463"/>
            <a:ext cx="6604000" cy="3714750"/>
          </a:xfrm>
        </p:spPr>
      </p:sp>
      <p:sp>
        <p:nvSpPr>
          <p:cNvPr id="3" name="Notes Placeholder 2"/>
          <p:cNvSpPr>
            <a:spLocks noGrp="1"/>
          </p:cNvSpPr>
          <p:nvPr>
            <p:ph type="body" idx="1"/>
          </p:nvPr>
        </p:nvSpPr>
        <p:spPr>
          <a:xfrm>
            <a:off x="258235" y="4172913"/>
            <a:ext cx="6278031" cy="4457700"/>
          </a:xfrm>
        </p:spPr>
        <p:txBody>
          <a:bodyPr/>
          <a:lstStyle/>
          <a:p>
            <a:r>
              <a:rPr lang="en-US" sz="1100" b="0" i="0" u="none" strike="noStrike" kern="1200" baseline="0" dirty="0">
                <a:solidFill>
                  <a:schemeClr val="tx1"/>
                </a:solidFill>
                <a:latin typeface="+mn-lt"/>
                <a:ea typeface="+mn-ea"/>
                <a:cs typeface="+mn-cs"/>
              </a:rPr>
              <a:t>First point)</a:t>
            </a:r>
          </a:p>
          <a:p>
            <a:endParaRPr lang="en-US" sz="1100" b="0" i="0" u="none" strike="noStrike" kern="1200" baseline="0" dirty="0">
              <a:solidFill>
                <a:schemeClr val="tx1"/>
              </a:solidFill>
              <a:latin typeface="+mn-lt"/>
              <a:ea typeface="+mn-ea"/>
              <a:cs typeface="+mn-cs"/>
            </a:endParaRPr>
          </a:p>
          <a:p>
            <a:r>
              <a:rPr lang="en-US" sz="1100" b="0" i="0" kern="1200" dirty="0">
                <a:solidFill>
                  <a:schemeClr val="tx1"/>
                </a:solidFill>
                <a:effectLst/>
                <a:latin typeface="+mn-lt"/>
                <a:ea typeface="+mn-ea"/>
                <a:cs typeface="+mn-cs"/>
              </a:rPr>
              <a:t>“The function of good governance in public sector entities is to ensure that they act in the public interest at all times,” said IFAC CEO Fayez Choudhury</a:t>
            </a:r>
          </a:p>
          <a:p>
            <a:r>
              <a:rPr lang="en-US" sz="1100" b="0" i="0" kern="1200" dirty="0">
                <a:solidFill>
                  <a:schemeClr val="tx1"/>
                </a:solidFill>
                <a:effectLst/>
                <a:latin typeface="+mn-lt"/>
                <a:ea typeface="+mn-ea"/>
                <a:cs typeface="+mn-cs"/>
              </a:rPr>
              <a:t>The fundamental function of good governance in the public sector is to ensure that entities achieve their intended outcomes while acting in the public interest at all times. (IFAC &amp; CIPFA)</a:t>
            </a:r>
          </a:p>
          <a:p>
            <a:endParaRPr lang="en-US" sz="1100" b="0" i="0" u="none" strike="noStrike"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tx1"/>
                </a:solidFill>
                <a:latin typeface="+mn-lt"/>
                <a:ea typeface="+mn-ea"/>
                <a:cs typeface="+mn-cs"/>
              </a:rPr>
              <a:t>Both Accountability and Transparency have figured prominently in maxims of ‘good </a:t>
            </a:r>
            <a:r>
              <a:rPr lang="en-GB" sz="1100" b="0" i="0" u="none" strike="noStrike" kern="1200" baseline="0" dirty="0">
                <a:solidFill>
                  <a:schemeClr val="tx1"/>
                </a:solidFill>
                <a:latin typeface="+mn-lt"/>
                <a:ea typeface="+mn-ea"/>
                <a:cs typeface="+mn-cs"/>
              </a:rPr>
              <a:t>governance’.</a:t>
            </a:r>
            <a:r>
              <a:rPr lang="en-GB" sz="1100" b="0" i="0" u="none" strike="noStrike" kern="1200" dirty="0">
                <a:solidFill>
                  <a:schemeClr val="tx1"/>
                </a:solidFill>
                <a:latin typeface="+mn-lt"/>
                <a:ea typeface="+mn-ea"/>
                <a:cs typeface="+mn-cs"/>
              </a:rPr>
              <a:t> </a:t>
            </a:r>
            <a:r>
              <a:rPr lang="en-US" sz="1100" b="0" i="0" u="none" strike="noStrike" kern="1200" baseline="0" dirty="0">
                <a:solidFill>
                  <a:schemeClr val="tx1"/>
                </a:solidFill>
                <a:latin typeface="+mn-lt"/>
                <a:ea typeface="+mn-ea"/>
                <a:cs typeface="+mn-cs"/>
              </a:rPr>
              <a:t>Accountability broadly denotes the duty of an individual or </a:t>
            </a:r>
            <a:r>
              <a:rPr lang="en-US" sz="1100" b="0" i="0" u="none" strike="noStrike" kern="1200" baseline="0" dirty="0" err="1">
                <a:solidFill>
                  <a:schemeClr val="tx1"/>
                </a:solidFill>
                <a:latin typeface="+mn-lt"/>
                <a:ea typeface="+mn-ea"/>
                <a:cs typeface="+mn-cs"/>
              </a:rPr>
              <a:t>organisation</a:t>
            </a:r>
            <a:r>
              <a:rPr lang="en-US" sz="1100" b="0" i="0" u="none" strike="noStrike" kern="1200" baseline="0" dirty="0">
                <a:solidFill>
                  <a:schemeClr val="tx1"/>
                </a:solidFill>
                <a:latin typeface="+mn-lt"/>
                <a:ea typeface="+mn-ea"/>
                <a:cs typeface="+mn-cs"/>
              </a:rPr>
              <a:t> to answer in some way about how they have conducted their affairs.</a:t>
            </a:r>
            <a:r>
              <a:rPr lang="en-US" sz="1100" b="0" i="0" u="none" strike="noStrike" kern="1200" dirty="0">
                <a:solidFill>
                  <a:schemeClr val="tx1"/>
                </a:solidFill>
                <a:latin typeface="+mn-lt"/>
                <a:ea typeface="+mn-ea"/>
                <a:cs typeface="+mn-cs"/>
              </a:rPr>
              <a:t> </a:t>
            </a:r>
            <a:r>
              <a:rPr lang="en-US" sz="1100" b="0" i="0" u="none" strike="noStrike" kern="1200" baseline="0" dirty="0">
                <a:solidFill>
                  <a:schemeClr val="tx1"/>
                </a:solidFill>
                <a:latin typeface="+mn-lt"/>
                <a:ea typeface="+mn-ea"/>
                <a:cs typeface="+mn-cs"/>
              </a:rPr>
              <a:t>Transparency broadly means the conduct of business in a fashion that makes decisions, rules and other information </a:t>
            </a:r>
            <a:r>
              <a:rPr lang="en-GB" sz="1100" b="0" i="0" u="none" strike="noStrike" kern="1200" baseline="0" dirty="0">
                <a:solidFill>
                  <a:schemeClr val="tx1"/>
                </a:solidFill>
                <a:latin typeface="+mn-lt"/>
                <a:ea typeface="+mn-ea"/>
                <a:cs typeface="+mn-cs"/>
              </a:rPr>
              <a:t>visible from outside</a:t>
            </a:r>
          </a:p>
          <a:p>
            <a:endParaRPr lang="en-GB" sz="1100" b="0" i="0" u="none" strike="noStrike" kern="1200" baseline="0" dirty="0">
              <a:solidFill>
                <a:schemeClr val="tx1"/>
              </a:solidFill>
              <a:latin typeface="+mn-lt"/>
              <a:ea typeface="+mn-ea"/>
              <a:cs typeface="+mn-cs"/>
            </a:endParaRPr>
          </a:p>
          <a:p>
            <a:r>
              <a:rPr lang="en-GB" sz="1100" b="0" i="0" u="none" strike="noStrike" kern="1200" baseline="0" dirty="0">
                <a:solidFill>
                  <a:schemeClr val="tx1"/>
                </a:solidFill>
                <a:latin typeface="+mn-lt"/>
                <a:ea typeface="+mn-ea"/>
                <a:cs typeface="+mn-cs"/>
              </a:rPr>
              <a:t>Point 2)</a:t>
            </a:r>
          </a:p>
          <a:p>
            <a:r>
              <a:rPr lang="en-US" sz="1100" b="0" i="0" u="none" strike="noStrike" kern="1200" baseline="0" dirty="0">
                <a:solidFill>
                  <a:schemeClr val="tx1"/>
                </a:solidFill>
                <a:latin typeface="+mn-lt"/>
                <a:ea typeface="+mn-ea"/>
                <a:cs typeface="+mn-cs"/>
              </a:rPr>
              <a:t>Management Control loosely defined as the entire array of controls used by an </a:t>
            </a:r>
            <a:r>
              <a:rPr lang="en-US" sz="1100" b="0" i="0" u="none" strike="noStrike" kern="1200" baseline="0" dirty="0" err="1">
                <a:solidFill>
                  <a:schemeClr val="tx1"/>
                </a:solidFill>
                <a:latin typeface="+mn-lt"/>
                <a:ea typeface="+mn-ea"/>
                <a:cs typeface="+mn-cs"/>
              </a:rPr>
              <a:t>organisation</a:t>
            </a:r>
            <a:r>
              <a:rPr lang="en-US" sz="1100" b="0" i="0" u="none" strike="noStrike" kern="1200" baseline="0" dirty="0">
                <a:solidFill>
                  <a:schemeClr val="tx1"/>
                </a:solidFill>
                <a:latin typeface="+mn-lt"/>
                <a:ea typeface="+mn-ea"/>
                <a:cs typeface="+mn-cs"/>
              </a:rPr>
              <a:t> (controls encompasses all the methods and procedures that direct employees towards achieving the </a:t>
            </a:r>
            <a:r>
              <a:rPr lang="en-US" sz="1100" b="0" i="0" u="none" strike="noStrike" kern="1200" baseline="0" dirty="0" err="1">
                <a:solidFill>
                  <a:schemeClr val="tx1"/>
                </a:solidFill>
                <a:latin typeface="+mn-lt"/>
                <a:ea typeface="+mn-ea"/>
                <a:cs typeface="+mn-cs"/>
              </a:rPr>
              <a:t>organisation</a:t>
            </a:r>
            <a:r>
              <a:rPr lang="en-US" sz="1100" b="0" i="0" u="none" strike="noStrike" kern="1200" baseline="0" dirty="0">
                <a:solidFill>
                  <a:schemeClr val="tx1"/>
                </a:solidFill>
                <a:latin typeface="+mn-lt"/>
                <a:ea typeface="+mn-ea"/>
                <a:cs typeface="+mn-cs"/>
              </a:rPr>
              <a:t> objectives).</a:t>
            </a:r>
            <a:r>
              <a:rPr lang="en-US" sz="1100" b="0" i="0" u="none" strike="noStrike" kern="1200" dirty="0">
                <a:solidFill>
                  <a:schemeClr val="tx1"/>
                </a:solidFill>
                <a:latin typeface="+mn-lt"/>
                <a:ea typeface="+mn-ea"/>
                <a:cs typeface="+mn-cs"/>
              </a:rPr>
              <a:t> </a:t>
            </a:r>
            <a:r>
              <a:rPr lang="en-US" sz="1100" b="0" i="0" u="none" strike="noStrike" kern="1200" baseline="0" dirty="0">
                <a:solidFill>
                  <a:schemeClr val="tx1"/>
                </a:solidFill>
                <a:latin typeface="+mn-lt"/>
                <a:ea typeface="+mn-ea"/>
                <a:cs typeface="+mn-cs"/>
              </a:rPr>
              <a:t>Performance measurement systems are designed to monitor the implementation of </a:t>
            </a:r>
            <a:r>
              <a:rPr lang="en-US" sz="1100" b="0" i="0" u="none" strike="noStrike" kern="1200" baseline="0" dirty="0" err="1">
                <a:solidFill>
                  <a:schemeClr val="tx1"/>
                </a:solidFill>
                <a:latin typeface="+mn-lt"/>
                <a:ea typeface="+mn-ea"/>
                <a:cs typeface="+mn-cs"/>
              </a:rPr>
              <a:t>organisational</a:t>
            </a:r>
            <a:r>
              <a:rPr lang="en-US" sz="1100" b="0" i="0" u="none" strike="noStrike" kern="1200" baseline="0" dirty="0">
                <a:solidFill>
                  <a:schemeClr val="tx1"/>
                </a:solidFill>
                <a:latin typeface="+mn-lt"/>
                <a:ea typeface="+mn-ea"/>
                <a:cs typeface="+mn-cs"/>
              </a:rPr>
              <a:t> plans and assess how the </a:t>
            </a:r>
            <a:r>
              <a:rPr lang="en-US" sz="1100" b="0" i="0" u="none" strike="noStrike" kern="1200" baseline="0" dirty="0" err="1">
                <a:solidFill>
                  <a:schemeClr val="tx1"/>
                </a:solidFill>
                <a:latin typeface="+mn-lt"/>
                <a:ea typeface="+mn-ea"/>
                <a:cs typeface="+mn-cs"/>
              </a:rPr>
              <a:t>organisation</a:t>
            </a:r>
            <a:r>
              <a:rPr lang="en-US" sz="1100" b="0" i="0" u="none" strike="noStrike" kern="1200" baseline="0" dirty="0">
                <a:solidFill>
                  <a:schemeClr val="tx1"/>
                </a:solidFill>
                <a:latin typeface="+mn-lt"/>
                <a:ea typeface="+mn-ea"/>
                <a:cs typeface="+mn-cs"/>
              </a:rPr>
              <a:t> can improve (</a:t>
            </a:r>
            <a:r>
              <a:rPr lang="en-US" sz="1100" b="0" i="0" u="none" strike="noStrike" kern="1200" baseline="0" dirty="0" err="1">
                <a:solidFill>
                  <a:schemeClr val="tx1"/>
                </a:solidFill>
                <a:latin typeface="+mn-lt"/>
                <a:ea typeface="+mn-ea"/>
                <a:cs typeface="+mn-cs"/>
              </a:rPr>
              <a:t>Kloot</a:t>
            </a:r>
            <a:r>
              <a:rPr lang="en-US" sz="1100" b="0" i="0" u="none" strike="noStrike" kern="1200" baseline="0" dirty="0">
                <a:solidFill>
                  <a:schemeClr val="tx1"/>
                </a:solidFill>
                <a:latin typeface="+mn-lt"/>
                <a:ea typeface="+mn-ea"/>
                <a:cs typeface="+mn-cs"/>
              </a:rPr>
              <a:t> </a:t>
            </a:r>
          </a:p>
          <a:p>
            <a:r>
              <a:rPr lang="en-US" sz="1100" b="0" i="0" u="none" strike="noStrike" kern="1200" baseline="0" dirty="0">
                <a:solidFill>
                  <a:schemeClr val="tx1"/>
                </a:solidFill>
                <a:latin typeface="+mn-lt"/>
                <a:ea typeface="+mn-ea"/>
                <a:cs typeface="+mn-cs"/>
              </a:rPr>
              <a:t>1999).</a:t>
            </a:r>
            <a:endParaRPr lang="en-GB" sz="1100" b="0" i="0" u="none" strike="noStrike" kern="1200" baseline="0" dirty="0">
              <a:solidFill>
                <a:schemeClr val="tx1"/>
              </a:solidFill>
              <a:latin typeface="+mn-lt"/>
              <a:ea typeface="+mn-ea"/>
              <a:cs typeface="+mn-cs"/>
            </a:endParaRPr>
          </a:p>
          <a:p>
            <a:endParaRPr lang="en-GB" sz="1100" b="0" i="0" u="none" strike="noStrike" kern="1200" baseline="0" dirty="0">
              <a:solidFill>
                <a:schemeClr val="tx1"/>
              </a:solidFill>
              <a:latin typeface="+mn-lt"/>
              <a:ea typeface="+mn-ea"/>
              <a:cs typeface="+mn-cs"/>
            </a:endParaRPr>
          </a:p>
          <a:p>
            <a:r>
              <a:rPr lang="en-GB" sz="1100" b="0" i="0" u="none" strike="noStrike" kern="1200" baseline="0" dirty="0">
                <a:solidFill>
                  <a:schemeClr val="tx1"/>
                </a:solidFill>
                <a:latin typeface="+mn-lt"/>
                <a:ea typeface="+mn-ea"/>
                <a:cs typeface="+mn-cs"/>
              </a:rPr>
              <a:t>Point 3)</a:t>
            </a:r>
          </a:p>
          <a:p>
            <a:r>
              <a:rPr lang="en-US" sz="1100" dirty="0"/>
              <a:t>Seville et al. (2008, p. 2) define </a:t>
            </a:r>
            <a:r>
              <a:rPr lang="en-US" sz="1100" b="1" dirty="0" err="1"/>
              <a:t>organisational</a:t>
            </a:r>
            <a:r>
              <a:rPr lang="en-US" sz="1100" dirty="0"/>
              <a:t> resilience as the ability of an </a:t>
            </a:r>
            <a:r>
              <a:rPr lang="en-US" sz="1100" dirty="0" err="1"/>
              <a:t>organisation</a:t>
            </a:r>
            <a:r>
              <a:rPr lang="en-US" sz="1100" dirty="0"/>
              <a:t> to “…survive, and potentially even thrive, in times of crisis”.</a:t>
            </a:r>
          </a:p>
          <a:p>
            <a:r>
              <a:rPr lang="en-US" sz="1100" dirty="0"/>
              <a:t>“…a function of an </a:t>
            </a:r>
            <a:r>
              <a:rPr lang="en-US" sz="1100" dirty="0" err="1"/>
              <a:t>organisation’s</a:t>
            </a:r>
            <a:r>
              <a:rPr lang="en-US" sz="1100" dirty="0"/>
              <a:t> overall situation awareness, keystone vulnerability and adaptive capacity in a complex, dynamic and interdependent system”. </a:t>
            </a:r>
          </a:p>
          <a:p>
            <a:r>
              <a:rPr lang="en-US" sz="1100" dirty="0"/>
              <a:t>(McManus, et al., 2008, p. 82) McManus et al. (2008) use this definition to identify three dimensions of </a:t>
            </a:r>
            <a:r>
              <a:rPr lang="en-US" sz="1100" dirty="0" err="1"/>
              <a:t>organisational</a:t>
            </a:r>
            <a:r>
              <a:rPr lang="en-US" sz="1100" dirty="0"/>
              <a:t> resilience; situation awareness, management of keystone vulnerabilities, and adaptive capacity. </a:t>
            </a:r>
          </a:p>
          <a:p>
            <a:endParaRPr lang="en-US" sz="1100" dirty="0"/>
          </a:p>
          <a:p>
            <a:r>
              <a:rPr lang="en-US" sz="1100" b="0" i="0" u="none" strike="noStrike" kern="1200" baseline="0" dirty="0">
                <a:solidFill>
                  <a:schemeClr val="tx1"/>
                </a:solidFill>
                <a:latin typeface="+mn-lt"/>
                <a:ea typeface="+mn-ea"/>
                <a:cs typeface="+mn-cs"/>
              </a:rPr>
              <a:t>resilience, or rather, as Shaw (2012) puts it, the dual concepts of resilience as ‘recovery’ (bouncing back) and resilience as ‘transformation’ (Fitzgerald and Lupton 2015)</a:t>
            </a:r>
          </a:p>
          <a:p>
            <a:endParaRPr lang="en-US" sz="1100" b="0" i="0" u="none" strike="noStrike" kern="1200" baseline="0" dirty="0">
              <a:solidFill>
                <a:schemeClr val="tx1"/>
              </a:solidFill>
              <a:latin typeface="+mn-lt"/>
              <a:ea typeface="+mn-ea"/>
              <a:cs typeface="+mn-cs"/>
            </a:endParaRPr>
          </a:p>
          <a:p>
            <a:r>
              <a:rPr lang="en-US" sz="1100" b="0" i="0" u="none" strike="noStrike" kern="1200" baseline="0" dirty="0">
                <a:solidFill>
                  <a:schemeClr val="tx1"/>
                </a:solidFill>
                <a:latin typeface="+mn-lt"/>
                <a:ea typeface="+mn-ea"/>
                <a:cs typeface="+mn-cs"/>
              </a:rPr>
              <a:t>public entity’s </a:t>
            </a:r>
            <a:r>
              <a:rPr lang="en-US" sz="1100" b="1" i="0" u="none" strike="noStrike" kern="1200" baseline="0" dirty="0">
                <a:solidFill>
                  <a:schemeClr val="tx1"/>
                </a:solidFill>
                <a:latin typeface="+mn-lt"/>
                <a:ea typeface="+mn-ea"/>
                <a:cs typeface="+mn-cs"/>
              </a:rPr>
              <a:t>financial</a:t>
            </a:r>
            <a:r>
              <a:rPr lang="en-US" sz="1100" b="0" i="0" u="none" strike="noStrike" kern="1200" baseline="0" dirty="0">
                <a:solidFill>
                  <a:schemeClr val="tx1"/>
                </a:solidFill>
                <a:latin typeface="+mn-lt"/>
                <a:ea typeface="+mn-ea"/>
                <a:cs typeface="+mn-cs"/>
              </a:rPr>
              <a:t> resilience as the organizational capacity to rapidly adjust, adapt and change its financial management in response to shocks and disturbances. (</a:t>
            </a:r>
            <a:r>
              <a:rPr lang="en-US" sz="1100" b="0" i="0" u="none" strike="noStrike" kern="1200" baseline="0" dirty="0" err="1">
                <a:solidFill>
                  <a:schemeClr val="tx1"/>
                </a:solidFill>
                <a:latin typeface="+mn-lt"/>
                <a:ea typeface="+mn-ea"/>
                <a:cs typeface="+mn-cs"/>
              </a:rPr>
              <a:t>Stecollini</a:t>
            </a:r>
            <a:r>
              <a:rPr lang="en-US" sz="1100" b="0" i="0" u="none" strike="noStrike" kern="1200" baseline="0" dirty="0">
                <a:solidFill>
                  <a:schemeClr val="tx1"/>
                </a:solidFill>
                <a:latin typeface="+mn-lt"/>
                <a:ea typeface="+mn-ea"/>
                <a:cs typeface="+mn-cs"/>
              </a:rPr>
              <a:t> et al 2014)</a:t>
            </a:r>
          </a:p>
          <a:p>
            <a:endParaRPr lang="en-US" sz="1100" b="0" i="0" u="none" strike="noStrike" kern="1200" baseline="0" dirty="0">
              <a:solidFill>
                <a:schemeClr val="tx1"/>
              </a:solidFill>
              <a:latin typeface="+mn-lt"/>
              <a:ea typeface="+mn-ea"/>
              <a:cs typeface="+mn-cs"/>
            </a:endParaRPr>
          </a:p>
          <a:p>
            <a:r>
              <a:rPr lang="en-US" sz="1100" b="0" i="0" u="none" strike="noStrike" kern="1200" baseline="0" dirty="0">
                <a:solidFill>
                  <a:schemeClr val="tx1"/>
                </a:solidFill>
                <a:latin typeface="+mn-lt"/>
                <a:ea typeface="+mn-ea"/>
                <a:cs typeface="+mn-cs"/>
              </a:rPr>
              <a:t>Point 4)</a:t>
            </a:r>
          </a:p>
          <a:p>
            <a:r>
              <a:rPr lang="en-US" sz="1100" dirty="0"/>
              <a:t>Public value describes the value that an organization contributes to society. The term was originally coined by Harvard professor Mark H. Moore who saw it as the equivalent of shareholder value in public management. Public value is supposed to provide managers with a notion of how entrepreneurial activity can contribute to the common good</a:t>
            </a:r>
          </a:p>
          <a:p>
            <a:endParaRPr lang="en-US" sz="1100" dirty="0"/>
          </a:p>
          <a:p>
            <a:r>
              <a:rPr lang="en-US" sz="1100" dirty="0"/>
              <a:t>VFM (3Es)</a:t>
            </a:r>
          </a:p>
          <a:p>
            <a:endParaRPr lang="en-US" sz="1100" dirty="0"/>
          </a:p>
          <a:p>
            <a:r>
              <a:rPr lang="en-US" sz="1100" dirty="0"/>
              <a:t>Point</a:t>
            </a:r>
            <a:r>
              <a:rPr lang="en-US" sz="1100" baseline="0" dirty="0"/>
              <a:t> 5) </a:t>
            </a:r>
          </a:p>
          <a:p>
            <a:r>
              <a:rPr lang="en-US" sz="1100" b="0" i="0" u="none" strike="noStrike" kern="1200" baseline="0" dirty="0">
                <a:solidFill>
                  <a:schemeClr val="tx1"/>
                </a:solidFill>
                <a:latin typeface="+mn-lt"/>
                <a:ea typeface="+mn-ea"/>
                <a:cs typeface="+mn-cs"/>
              </a:rPr>
              <a:t>A confident assertion, based on sufficient, relevant and reliable evidence</a:t>
            </a:r>
            <a:r>
              <a:rPr lang="en-US" sz="1200" b="0" i="0" u="none" strike="noStrike" kern="1200" baseline="0" dirty="0">
                <a:solidFill>
                  <a:schemeClr val="tx1"/>
                </a:solidFill>
                <a:latin typeface="+mn-lt"/>
                <a:ea typeface="+mn-ea"/>
                <a:cs typeface="+mn-cs"/>
              </a:rPr>
              <a:t>, that something is satisfactory, with the aim of giving comfort to the recipient. (CIPFA 2010)</a:t>
            </a:r>
            <a:endParaRPr lang="en-GB" dirty="0"/>
          </a:p>
        </p:txBody>
      </p:sp>
      <p:sp>
        <p:nvSpPr>
          <p:cNvPr id="4" name="Slide Number Placeholder 3"/>
          <p:cNvSpPr>
            <a:spLocks noGrp="1"/>
          </p:cNvSpPr>
          <p:nvPr>
            <p:ph type="sldNum" sz="quarter" idx="10"/>
          </p:nvPr>
        </p:nvSpPr>
        <p:spPr/>
        <p:txBody>
          <a:bodyPr/>
          <a:lstStyle/>
          <a:p>
            <a:fld id="{DFA48D1E-7223-473B-BE78-C1B71598E93E}" type="slidenum">
              <a:rPr lang="en-GB" smtClean="0"/>
              <a:pPr/>
              <a:t>3</a:t>
            </a:fld>
            <a:endParaRPr lang="en-GB"/>
          </a:p>
        </p:txBody>
      </p:sp>
    </p:spTree>
    <p:extLst>
      <p:ext uri="{BB962C8B-B14F-4D97-AF65-F5344CB8AC3E}">
        <p14:creationId xmlns:p14="http://schemas.microsoft.com/office/powerpoint/2010/main" val="124512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note</a:t>
            </a:r>
            <a:r>
              <a:rPr lang="en-GB" baseline="0" dirty="0"/>
              <a:t>d earlier</a:t>
            </a:r>
            <a:r>
              <a:rPr lang="en-GB" dirty="0"/>
              <a:t> Scotland</a:t>
            </a:r>
            <a:r>
              <a:rPr lang="en-GB" baseline="0" dirty="0"/>
              <a:t> moving towards a framework of national performance targets and England has moved towards sector led scrutiny of performance. </a:t>
            </a:r>
          </a:p>
          <a:p>
            <a:r>
              <a:rPr lang="en-GB" baseline="0" dirty="0"/>
              <a:t>Comparing two case settings but most of the data so far has been collected within the Scottish setting. </a:t>
            </a:r>
          </a:p>
          <a:p>
            <a:endParaRPr lang="en-GB" baseline="0" dirty="0"/>
          </a:p>
          <a:p>
            <a:r>
              <a:rPr lang="en-GB" baseline="0" dirty="0"/>
              <a:t>As we wanted to get an understanding of the scrutiny of the service we have focused our interviews at the strategic level of the service and of those scrutinising the service. </a:t>
            </a:r>
          </a:p>
          <a:p>
            <a:endParaRPr lang="en-GB" baseline="0" dirty="0"/>
          </a:p>
          <a:p>
            <a:r>
              <a:rPr lang="en-GB" baseline="0" dirty="0"/>
              <a:t>Interviews included...</a:t>
            </a:r>
            <a:endParaRPr lang="en-GB" dirty="0"/>
          </a:p>
        </p:txBody>
      </p:sp>
      <p:sp>
        <p:nvSpPr>
          <p:cNvPr id="4" name="Slide Number Placeholder 3"/>
          <p:cNvSpPr>
            <a:spLocks noGrp="1"/>
          </p:cNvSpPr>
          <p:nvPr>
            <p:ph type="sldNum" sz="quarter" idx="10"/>
          </p:nvPr>
        </p:nvSpPr>
        <p:spPr/>
        <p:txBody>
          <a:bodyPr/>
          <a:lstStyle/>
          <a:p>
            <a:fld id="{DFA48D1E-7223-473B-BE78-C1B71598E93E}" type="slidenum">
              <a:rPr lang="en-GB" smtClean="0"/>
              <a:pPr/>
              <a:t>5</a:t>
            </a:fld>
            <a:endParaRPr lang="en-GB"/>
          </a:p>
        </p:txBody>
      </p:sp>
    </p:spTree>
    <p:extLst>
      <p:ext uri="{BB962C8B-B14F-4D97-AF65-F5344CB8AC3E}">
        <p14:creationId xmlns:p14="http://schemas.microsoft.com/office/powerpoint/2010/main" val="1951017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9576" y="4562957"/>
            <a:ext cx="6206690" cy="4457700"/>
          </a:xfrm>
        </p:spPr>
        <p:txBody>
          <a:bodyPr/>
          <a:lstStyle/>
          <a:p>
            <a:pPr marL="171450" indent="-171450">
              <a:buFont typeface="Arial" panose="020B0604020202020204" pitchFamily="34" charset="0"/>
              <a:buChar char="•"/>
            </a:pPr>
            <a:r>
              <a:rPr lang="en-US" sz="1100" b="0" i="0" u="none" strike="noStrike" kern="1200" baseline="0" dirty="0">
                <a:solidFill>
                  <a:schemeClr val="tx1"/>
                </a:solidFill>
                <a:latin typeface="+mn-lt"/>
                <a:ea typeface="+mn-ea"/>
                <a:cs typeface="+mn-cs"/>
              </a:rPr>
              <a:t>Reforms must aim to empower </a:t>
            </a:r>
            <a:r>
              <a:rPr lang="en-GB" sz="1100" b="0" i="0" u="none" strike="noStrike" kern="1200" baseline="0" dirty="0">
                <a:solidFill>
                  <a:schemeClr val="tx1"/>
                </a:solidFill>
                <a:latin typeface="+mn-lt"/>
                <a:ea typeface="+mn-ea"/>
                <a:cs typeface="+mn-cs"/>
              </a:rPr>
              <a:t>individuals and communities receiving </a:t>
            </a:r>
            <a:r>
              <a:rPr lang="en-US" sz="1100" b="0" i="0" u="none" strike="noStrike" kern="1200" baseline="0" dirty="0">
                <a:solidFill>
                  <a:schemeClr val="tx1"/>
                </a:solidFill>
                <a:latin typeface="+mn-lt"/>
                <a:ea typeface="+mn-ea"/>
                <a:cs typeface="+mn-cs"/>
              </a:rPr>
              <a:t>public services by involving them in the design and delivery of the services they</a:t>
            </a:r>
          </a:p>
          <a:p>
            <a:r>
              <a:rPr lang="en-GB" sz="1100" b="0" i="0" u="none" strike="noStrike" kern="1200" baseline="0" dirty="0">
                <a:solidFill>
                  <a:schemeClr val="tx1"/>
                </a:solidFill>
                <a:latin typeface="+mn-lt"/>
                <a:ea typeface="+mn-ea"/>
                <a:cs typeface="+mn-cs"/>
              </a:rPr>
              <a:t>use.</a:t>
            </a:r>
          </a:p>
          <a:p>
            <a:r>
              <a:rPr lang="en-US" sz="1100" b="0" i="0" u="none" strike="noStrike" kern="1200" baseline="0" dirty="0">
                <a:solidFill>
                  <a:schemeClr val="tx1"/>
                </a:solidFill>
                <a:latin typeface="+mn-lt"/>
                <a:ea typeface="+mn-ea"/>
                <a:cs typeface="+mn-cs"/>
              </a:rPr>
              <a:t>• Public service providers must be required to work much more closely in partnership, to integrate service provision and thus improve the outcomes they achieve.</a:t>
            </a:r>
          </a:p>
          <a:p>
            <a:r>
              <a:rPr lang="en-US" sz="1100" b="0" i="0" u="none" strike="noStrike" kern="1200" baseline="0" dirty="0">
                <a:solidFill>
                  <a:schemeClr val="tx1"/>
                </a:solidFill>
                <a:latin typeface="+mn-lt"/>
                <a:ea typeface="+mn-ea"/>
                <a:cs typeface="+mn-cs"/>
              </a:rPr>
              <a:t>• We must </a:t>
            </a:r>
            <a:r>
              <a:rPr lang="en-US" sz="1100" b="0" i="0" u="none" strike="noStrike" kern="1200" baseline="0" dirty="0" err="1">
                <a:solidFill>
                  <a:schemeClr val="tx1"/>
                </a:solidFill>
                <a:latin typeface="+mn-lt"/>
                <a:ea typeface="+mn-ea"/>
                <a:cs typeface="+mn-cs"/>
              </a:rPr>
              <a:t>prioritise</a:t>
            </a:r>
            <a:r>
              <a:rPr lang="en-US" sz="1100" b="0" i="0" u="none" strike="noStrike" kern="1200" baseline="0" dirty="0">
                <a:solidFill>
                  <a:schemeClr val="tx1"/>
                </a:solidFill>
                <a:latin typeface="+mn-lt"/>
                <a:ea typeface="+mn-ea"/>
                <a:cs typeface="+mn-cs"/>
              </a:rPr>
              <a:t> expenditure on public </a:t>
            </a:r>
            <a:r>
              <a:rPr lang="en-GB" sz="1100" b="0" i="0" u="none" strike="noStrike" kern="1200" baseline="0" dirty="0">
                <a:solidFill>
                  <a:schemeClr val="tx1"/>
                </a:solidFill>
                <a:latin typeface="+mn-lt"/>
                <a:ea typeface="+mn-ea"/>
                <a:cs typeface="+mn-cs"/>
              </a:rPr>
              <a:t>services which prevent negative outcomes from arising. </a:t>
            </a:r>
          </a:p>
          <a:p>
            <a:r>
              <a:rPr lang="en-US" sz="1100" b="0" i="0" u="none" strike="noStrike" kern="1200" baseline="0" dirty="0">
                <a:solidFill>
                  <a:schemeClr val="tx1"/>
                </a:solidFill>
                <a:latin typeface="+mn-lt"/>
                <a:ea typeface="+mn-ea"/>
                <a:cs typeface="+mn-cs"/>
              </a:rPr>
              <a:t>• And our whole system of public services – public, third and private sectors – must become more efficient by reducing </a:t>
            </a:r>
            <a:r>
              <a:rPr lang="en-GB" sz="1100" b="0" i="0" u="none" strike="noStrike" kern="1200" baseline="0" dirty="0">
                <a:solidFill>
                  <a:schemeClr val="tx1"/>
                </a:solidFill>
                <a:latin typeface="+mn-lt"/>
                <a:ea typeface="+mn-ea"/>
                <a:cs typeface="+mn-cs"/>
              </a:rPr>
              <a:t>duplication and sharing services</a:t>
            </a:r>
          </a:p>
          <a:p>
            <a:r>
              <a:rPr lang="en-GB" sz="1100" b="0" i="0" u="none" strike="noStrike" kern="1200" baseline="0" dirty="0">
                <a:solidFill>
                  <a:schemeClr val="tx1"/>
                </a:solidFill>
                <a:latin typeface="+mn-lt"/>
                <a:ea typeface="+mn-ea"/>
                <a:cs typeface="+mn-cs"/>
              </a:rPr>
              <a:t>wherever possible.</a:t>
            </a:r>
          </a:p>
          <a:p>
            <a:endParaRPr lang="en-GB" sz="1100" b="0" i="0" u="none" strike="noStrike" kern="1200" baseline="0" dirty="0">
              <a:solidFill>
                <a:schemeClr val="tx1"/>
              </a:solidFill>
              <a:latin typeface="+mn-lt"/>
              <a:ea typeface="+mn-ea"/>
              <a:cs typeface="+mn-cs"/>
            </a:endParaRPr>
          </a:p>
          <a:p>
            <a:pPr>
              <a:buFontTx/>
              <a:buChar char="-"/>
            </a:pPr>
            <a:r>
              <a:rPr lang="en-GB" sz="1100" b="0" i="0" u="none" strike="noStrike" kern="1200" baseline="0" dirty="0">
                <a:solidFill>
                  <a:schemeClr val="tx1"/>
                </a:solidFill>
                <a:latin typeface="+mn-lt"/>
                <a:ea typeface="+mn-ea"/>
                <a:cs typeface="+mn-cs"/>
              </a:rPr>
              <a:t>There was a strong financial motivation along with the need to improve service delivery. The move from eight services to a single national service has meant that they have been able to remove some duplication of back office services. In terms of service delivery the frontline service has not been affected.</a:t>
            </a:r>
          </a:p>
          <a:p>
            <a:pPr>
              <a:buFontTx/>
              <a:buChar char="-"/>
            </a:pPr>
            <a:r>
              <a:rPr lang="en-GB" sz="1100" b="0" i="0" u="none" strike="noStrike" kern="1200" baseline="0" dirty="0">
                <a:solidFill>
                  <a:schemeClr val="tx1"/>
                </a:solidFill>
                <a:latin typeface="+mn-lt"/>
                <a:ea typeface="+mn-ea"/>
                <a:cs typeface="+mn-cs"/>
              </a:rPr>
              <a:t> Point was made when the service was under local authority control  the service was subject to limited scrutiny </a:t>
            </a:r>
            <a:r>
              <a:rPr lang="en-GB" sz="1100" b="0" i="0" u="none" strike="noStrike" kern="1200" baseline="0" dirty="0" err="1">
                <a:solidFill>
                  <a:schemeClr val="tx1"/>
                </a:solidFill>
                <a:latin typeface="+mn-lt"/>
                <a:ea typeface="+mn-ea"/>
                <a:cs typeface="+mn-cs"/>
              </a:rPr>
              <a:t>becasue</a:t>
            </a:r>
            <a:r>
              <a:rPr lang="en-GB" sz="1100" b="0" i="0" u="none" strike="noStrike" kern="1200" baseline="0" dirty="0">
                <a:solidFill>
                  <a:schemeClr val="tx1"/>
                </a:solidFill>
                <a:latin typeface="+mn-lt"/>
                <a:ea typeface="+mn-ea"/>
                <a:cs typeface="+mn-cs"/>
              </a:rPr>
              <a:t> previous scrutiny used to happen alongside the police service “who got all the attention’’. </a:t>
            </a:r>
          </a:p>
          <a:p>
            <a:r>
              <a:rPr lang="en-GB" sz="1100" dirty="0"/>
              <a:t>Centralisation</a:t>
            </a:r>
            <a:r>
              <a:rPr lang="en-GB" sz="1100" baseline="0" dirty="0"/>
              <a:t> of accountability at the national level. But they also have a new management structure and now have dedicated</a:t>
            </a:r>
            <a:r>
              <a:rPr lang="en-GB" sz="1100" dirty="0"/>
              <a:t> local senior</a:t>
            </a:r>
            <a:r>
              <a:rPr lang="en-GB" sz="1100" baseline="0" dirty="0"/>
              <a:t> officers responsible for </a:t>
            </a:r>
            <a:r>
              <a:rPr lang="en-GB" sz="1100" baseline="0" dirty="0" err="1"/>
              <a:t>liasing</a:t>
            </a:r>
            <a:r>
              <a:rPr lang="en-GB" sz="1100" baseline="0" dirty="0"/>
              <a:t> with local authorities, as a result responsiveness at the local level may have improved. </a:t>
            </a:r>
          </a:p>
          <a:p>
            <a:r>
              <a:rPr lang="en-GB" sz="1100" baseline="0" dirty="0"/>
              <a:t>- Performance management is still developing and it is not possible to compare PM systems before and after due to the fact the each of the eight service measured things slightly differently. The national fire and rescue framework has 6 targets to report on and be held accountable for including reducing number of fires and fire fighter injuries. It was pointed out that these are quite traditional targets and do not necessarily fit with the more general need to improve community safety and confidence in public services, which are more about improving outcomes more broadly</a:t>
            </a:r>
            <a:r>
              <a:rPr lang="en-GB" baseline="0" dirty="0"/>
              <a:t>. </a:t>
            </a:r>
            <a:endParaRPr lang="en-GB" dirty="0"/>
          </a:p>
        </p:txBody>
      </p:sp>
      <p:sp>
        <p:nvSpPr>
          <p:cNvPr id="4" name="Slide Number Placeholder 3"/>
          <p:cNvSpPr>
            <a:spLocks noGrp="1"/>
          </p:cNvSpPr>
          <p:nvPr>
            <p:ph type="sldNum" sz="quarter" idx="10"/>
          </p:nvPr>
        </p:nvSpPr>
        <p:spPr/>
        <p:txBody>
          <a:bodyPr/>
          <a:lstStyle/>
          <a:p>
            <a:fld id="{DFA48D1E-7223-473B-BE78-C1B71598E93E}" type="slidenum">
              <a:rPr lang="en-GB" smtClean="0"/>
              <a:pPr/>
              <a:t>8</a:t>
            </a:fld>
            <a:endParaRPr lang="en-GB"/>
          </a:p>
        </p:txBody>
      </p:sp>
    </p:spTree>
    <p:extLst>
      <p:ext uri="{BB962C8B-B14F-4D97-AF65-F5344CB8AC3E}">
        <p14:creationId xmlns:p14="http://schemas.microsoft.com/office/powerpoint/2010/main" val="2673854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as principal tools for improving performance, both voluntary.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Following the Localism Act, and the publication of the third national framework in 2012 (DCLG, 2012), leadership and collective responsibility within the English fire and rescue services has, to a great extent, been left to the Fire Sector Federation and the members of the Chief Fire Officer Association (CFOA).</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independent inspectorate within England was amalgamated into the Audit Commission in 2010 and has since disappeared with the abolition of the Commission (Timmins and Gash 2014; Murphy and Greenhalgh; 2013, 2014). England does have a Chief Fire and Rescue Advisor, who is responsible for advising the government on all matters concerning the fire and rescue service, but this role is not independent and is not primarily an external quality assurance role.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FA48D1E-7223-473B-BE78-C1B71598E93E}" type="slidenum">
              <a:rPr lang="en-GB" smtClean="0"/>
              <a:pPr/>
              <a:t>12</a:t>
            </a:fld>
            <a:endParaRPr lang="en-GB"/>
          </a:p>
        </p:txBody>
      </p:sp>
    </p:spTree>
    <p:extLst>
      <p:ext uri="{BB962C8B-B14F-4D97-AF65-F5344CB8AC3E}">
        <p14:creationId xmlns:p14="http://schemas.microsoft.com/office/powerpoint/2010/main" val="3166749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428625"/>
            <a:ext cx="6602413" cy="3714750"/>
          </a:xfrm>
        </p:spPr>
      </p:sp>
      <p:sp>
        <p:nvSpPr>
          <p:cNvPr id="3" name="Notes Placeholder 2"/>
          <p:cNvSpPr>
            <a:spLocks noGrp="1"/>
          </p:cNvSpPr>
          <p:nvPr>
            <p:ph type="body" idx="1"/>
          </p:nvPr>
        </p:nvSpPr>
        <p:spPr>
          <a:xfrm>
            <a:off x="400917" y="4172913"/>
            <a:ext cx="6064007" cy="4914546"/>
          </a:xfrm>
        </p:spPr>
        <p:txBody>
          <a:bodyPr/>
          <a:lstStyle/>
          <a:p>
            <a:endParaRPr lang="en-US" sz="1100" dirty="0"/>
          </a:p>
          <a:p>
            <a:pPr>
              <a:buFontTx/>
              <a:buChar char="-"/>
            </a:pPr>
            <a:r>
              <a:rPr lang="en-US" dirty="0"/>
              <a:t>In Scotland</a:t>
            </a:r>
            <a:r>
              <a:rPr lang="en-US" baseline="0" dirty="0"/>
              <a:t> there is direct accountability to the leadership board appointed by Scottish ministers. But because of the level of scrutiny by external and independent bodies, there is also indirect accountability provided through transparency. This makes the service accountable to its users as those users will be informed and can feed back their concerns into the legislature. Its argued that both accountability and transparency are required for ‘good’ governance. Not quite sure what good governance means so we can question the notion of effectiveness of both accountability and transparency; they seem to be taken as ‘given’. </a:t>
            </a:r>
          </a:p>
          <a:p>
            <a:pPr>
              <a:buFontTx/>
              <a:buNone/>
            </a:pPr>
            <a:endParaRPr lang="en-US" baseline="0" dirty="0"/>
          </a:p>
          <a:p>
            <a:pPr>
              <a:buFontTx/>
              <a:buChar char="-"/>
            </a:pPr>
            <a:r>
              <a:rPr lang="en-US" baseline="0" dirty="0"/>
              <a:t>In England there are elements of accountability, but there is limited transparency as there is limited independent scrutiny and oversight. </a:t>
            </a:r>
          </a:p>
          <a:p>
            <a:pPr>
              <a:buFontTx/>
              <a:buNone/>
            </a:pPr>
            <a:endParaRPr lang="en-US" baseline="0" dirty="0"/>
          </a:p>
          <a:p>
            <a:pPr>
              <a:buFontTx/>
              <a:buNone/>
            </a:pPr>
            <a:r>
              <a:rPr lang="en-US" baseline="0" dirty="0"/>
              <a:t>Since the report on the delivery of public services both acknowledge increases in demand and thus far both have had to do ‘more with less’ as has been the mantra under austerity. </a:t>
            </a:r>
          </a:p>
          <a:p>
            <a:pPr>
              <a:buFontTx/>
              <a:buNone/>
            </a:pPr>
            <a:endParaRPr lang="en-US" baseline="0" dirty="0"/>
          </a:p>
          <a:p>
            <a:pPr>
              <a:buFontTx/>
              <a:buNone/>
            </a:pPr>
            <a:r>
              <a:rPr lang="en-US" baseline="0" dirty="0"/>
              <a:t>We now have a majority conservative government across the UK and an SNP with potentially more power over public spending in Scotland. As a result we may seem a widening gap between the policies. In England there is likely to be further austerity and the devolvement of responsibility  to local levels. In Scotland we may see changes in policy if the SNP gain fiscal powers. </a:t>
            </a:r>
          </a:p>
          <a:p>
            <a:pPr>
              <a:buFontTx/>
              <a:buNone/>
            </a:pPr>
            <a:endParaRPr lang="en-US" baseline="0" dirty="0"/>
          </a:p>
          <a:p>
            <a:pPr>
              <a:buFontTx/>
              <a:buNone/>
            </a:pPr>
            <a:r>
              <a:rPr lang="en-US" baseline="0" dirty="0"/>
              <a:t>Differing profiles – fewer house fires due to changing profiles, more fire deaths due to suicide; 25% according to chief fire officer. </a:t>
            </a:r>
            <a:endParaRPr lang="en-US" dirty="0"/>
          </a:p>
          <a:p>
            <a:endParaRPr lang="en-US" dirty="0"/>
          </a:p>
          <a:p>
            <a:r>
              <a:rPr lang="en-US" dirty="0"/>
              <a:t>Several ways:</a:t>
            </a:r>
            <a:r>
              <a:rPr lang="en-US" baseline="0" dirty="0"/>
              <a:t> Understanding Change process</a:t>
            </a:r>
          </a:p>
          <a:p>
            <a:r>
              <a:rPr lang="en-US" baseline="0" dirty="0"/>
              <a:t>Comparison with the Scottish Police (merger V acquisition and style of management)</a:t>
            </a:r>
          </a:p>
          <a:p>
            <a:endParaRPr lang="en-US" baseline="0" dirty="0"/>
          </a:p>
          <a:p>
            <a:r>
              <a:rPr lang="en-US" baseline="0" dirty="0"/>
              <a:t>Longitudinal study and Impact case study.</a:t>
            </a:r>
            <a:endParaRPr lang="en-GB" dirty="0"/>
          </a:p>
        </p:txBody>
      </p:sp>
      <p:sp>
        <p:nvSpPr>
          <p:cNvPr id="4" name="Slide Number Placeholder 3"/>
          <p:cNvSpPr>
            <a:spLocks noGrp="1"/>
          </p:cNvSpPr>
          <p:nvPr>
            <p:ph type="sldNum" sz="quarter" idx="10"/>
          </p:nvPr>
        </p:nvSpPr>
        <p:spPr/>
        <p:txBody>
          <a:bodyPr/>
          <a:lstStyle/>
          <a:p>
            <a:fld id="{DFA48D1E-7223-473B-BE78-C1B71598E93E}" type="slidenum">
              <a:rPr lang="en-GB" smtClean="0"/>
              <a:pPr/>
              <a:t>13</a:t>
            </a:fld>
            <a:endParaRPr lang="en-GB"/>
          </a:p>
        </p:txBody>
      </p:sp>
    </p:spTree>
    <p:extLst>
      <p:ext uri="{BB962C8B-B14F-4D97-AF65-F5344CB8AC3E}">
        <p14:creationId xmlns:p14="http://schemas.microsoft.com/office/powerpoint/2010/main" val="2954750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4FB6DC7-6C51-4635-981D-FAA5C0D53F1D}"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724203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FB6DC7-6C51-4635-981D-FAA5C0D53F1D}"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1673367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FB6DC7-6C51-4635-981D-FAA5C0D53F1D}"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77238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FB6DC7-6C51-4635-981D-FAA5C0D53F1D}"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2043604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FB6DC7-6C51-4635-981D-FAA5C0D53F1D}"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2205350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4FB6DC7-6C51-4635-981D-FAA5C0D53F1D}" type="datetimeFigureOut">
              <a:rPr lang="en-GB" smtClean="0"/>
              <a:t>21/09/2017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68797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4FB6DC7-6C51-4635-981D-FAA5C0D53F1D}" type="datetimeFigureOut">
              <a:rPr lang="en-GB" smtClean="0"/>
              <a:t>21/09/2017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911433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4FB6DC7-6C51-4635-981D-FAA5C0D53F1D}" type="datetimeFigureOut">
              <a:rPr lang="en-GB" smtClean="0"/>
              <a:t>21/09/2017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2198987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B6DC7-6C51-4635-981D-FAA5C0D53F1D}" type="datetimeFigureOut">
              <a:rPr lang="en-GB" smtClean="0"/>
              <a:t>21/09/2017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258944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FB6DC7-6C51-4635-981D-FAA5C0D53F1D}" type="datetimeFigureOut">
              <a:rPr lang="en-GB" smtClean="0"/>
              <a:t>21/09/2017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196556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FB6DC7-6C51-4635-981D-FAA5C0D53F1D}" type="datetimeFigureOut">
              <a:rPr lang="en-GB" smtClean="0"/>
              <a:t>21/09/2017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3446974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3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B6DC7-6C51-4635-981D-FAA5C0D53F1D}" type="datetimeFigureOut">
              <a:rPr lang="en-GB" smtClean="0"/>
              <a:t>21/09/2017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531ED-0FE2-4919-BEE0-25922A6A5B83}" type="slidenum">
              <a:rPr lang="en-GB" smtClean="0"/>
              <a:t>‹#›</a:t>
            </a:fld>
            <a:endParaRPr lang="en-GB"/>
          </a:p>
        </p:txBody>
      </p:sp>
    </p:spTree>
    <p:extLst>
      <p:ext uri="{BB962C8B-B14F-4D97-AF65-F5344CB8AC3E}">
        <p14:creationId xmlns:p14="http://schemas.microsoft.com/office/powerpoint/2010/main" val="966459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29406" y="2438400"/>
            <a:ext cx="8698843" cy="3449638"/>
          </a:xfrm>
        </p:spPr>
        <p:txBody>
          <a:bodyPr>
            <a:normAutofit/>
          </a:bodyPr>
          <a:lstStyle/>
          <a:p>
            <a:pPr marL="0" indent="0" algn="ctr">
              <a:buNone/>
            </a:pPr>
            <a:r>
              <a:rPr lang="en-GB" sz="3600" b="1" dirty="0" smtClean="0"/>
              <a:t>Fire </a:t>
            </a:r>
            <a:r>
              <a:rPr lang="en-GB" sz="3600" b="1" dirty="0"/>
              <a:t>and Rescue Services in England and Scotland:</a:t>
            </a:r>
          </a:p>
          <a:p>
            <a:pPr marL="0" indent="0" algn="ctr">
              <a:buNone/>
            </a:pPr>
            <a:r>
              <a:rPr lang="en-GB" sz="3600" b="1" dirty="0"/>
              <a:t>Governance, performance and service configuration since devolution.</a:t>
            </a:r>
            <a:r>
              <a:rPr lang="en-GB" sz="3600" b="1" dirty="0">
                <a:solidFill>
                  <a:srgbClr val="0F04A0"/>
                </a:solidFill>
              </a:rPr>
              <a:t> </a:t>
            </a:r>
          </a:p>
          <a:p>
            <a:pPr marL="0" indent="0" algn="ctr">
              <a:buNone/>
            </a:pPr>
            <a:endParaRPr lang="en-GB" sz="3600" b="1" dirty="0">
              <a:solidFill>
                <a:srgbClr val="0F04A0"/>
              </a:solidFill>
            </a:endParaRPr>
          </a:p>
          <a:p>
            <a:pPr marL="0" indent="0" algn="ctr">
              <a:buNone/>
            </a:pPr>
            <a:r>
              <a:rPr lang="en-GB" sz="1800" dirty="0"/>
              <a:t>Pete Murphy, Lynda Taylor Kirsten Greenhalgh</a:t>
            </a:r>
          </a:p>
          <a:p>
            <a:pPr marL="0" indent="0" algn="ctr">
              <a:buNone/>
            </a:pPr>
            <a:endParaRPr lang="en-GB" sz="3200" dirty="0">
              <a:solidFill>
                <a:srgbClr val="0F04A0"/>
              </a:solidFill>
            </a:endParaRPr>
          </a:p>
          <a:p>
            <a:pPr marL="0" indent="0" algn="ctr">
              <a:buNone/>
            </a:pPr>
            <a:endParaRPr lang="en-GB" sz="24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120" y="4539916"/>
            <a:ext cx="1533877" cy="1821479"/>
          </a:xfrm>
          <a:prstGeom prst="rect">
            <a:avLst/>
          </a:prstGeom>
        </p:spPr>
      </p:pic>
      <p:pic>
        <p:nvPicPr>
          <p:cNvPr id="8" name="Picture 7"/>
          <p:cNvPicPr>
            <a:picLocks noChangeAspect="1"/>
          </p:cNvPicPr>
          <p:nvPr/>
        </p:nvPicPr>
        <p:blipFill>
          <a:blip r:embed="rId3"/>
          <a:stretch>
            <a:fillRect/>
          </a:stretch>
        </p:blipFill>
        <p:spPr>
          <a:xfrm>
            <a:off x="8675843" y="4867684"/>
            <a:ext cx="2781393" cy="149371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0532" y="399393"/>
            <a:ext cx="2475785" cy="1849821"/>
          </a:xfrm>
          <a:prstGeom prst="rect">
            <a:avLst/>
          </a:prstGeom>
        </p:spPr>
      </p:pic>
    </p:spTree>
    <p:extLst>
      <p:ext uri="{BB962C8B-B14F-4D97-AF65-F5344CB8AC3E}">
        <p14:creationId xmlns:p14="http://schemas.microsoft.com/office/powerpoint/2010/main" val="1021320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04664"/>
            <a:ext cx="8229600" cy="936104"/>
          </a:xfrm>
        </p:spPr>
        <p:txBody>
          <a:bodyPr/>
          <a:lstStyle/>
          <a:p>
            <a:pPr algn="ctr"/>
            <a:r>
              <a:rPr lang="en-GB" sz="4000" b="1" dirty="0">
                <a:solidFill>
                  <a:srgbClr val="FF0000"/>
                </a:solidFill>
              </a:rPr>
              <a:t>England </a:t>
            </a:r>
            <a:r>
              <a:rPr lang="en-GB" sz="4000" b="1" dirty="0" smtClean="0">
                <a:solidFill>
                  <a:srgbClr val="FF0000"/>
                </a:solidFill>
              </a:rPr>
              <a:t>pre-2010 </a:t>
            </a:r>
            <a:endParaRPr lang="en-GB" sz="4000" b="1" dirty="0">
              <a:solidFill>
                <a:srgbClr val="FF0000"/>
              </a:solidFill>
            </a:endParaRPr>
          </a:p>
        </p:txBody>
      </p:sp>
      <p:sp>
        <p:nvSpPr>
          <p:cNvPr id="4" name="Content Placeholder 3"/>
          <p:cNvSpPr>
            <a:spLocks noGrp="1"/>
          </p:cNvSpPr>
          <p:nvPr>
            <p:ph sz="quarter" idx="4294967295"/>
          </p:nvPr>
        </p:nvSpPr>
        <p:spPr>
          <a:xfrm>
            <a:off x="705853" y="1772816"/>
            <a:ext cx="7299158" cy="4536504"/>
          </a:xfrm>
          <a:prstGeom prst="rect">
            <a:avLst/>
          </a:prstGeom>
        </p:spPr>
        <p:txBody>
          <a:bodyPr>
            <a:normAutofit lnSpcReduction="10000"/>
          </a:bodyPr>
          <a:lstStyle/>
          <a:p>
            <a:r>
              <a:rPr lang="en-GB" dirty="0"/>
              <a:t>2004/2005 Fire and Rescue Acts and 2004 Civil Contingencies Act. – </a:t>
            </a:r>
            <a:r>
              <a:rPr lang="en-GB" dirty="0">
                <a:solidFill>
                  <a:srgbClr val="FF0000"/>
                </a:solidFill>
              </a:rPr>
              <a:t>changes to risk assessments</a:t>
            </a:r>
            <a:r>
              <a:rPr lang="en-GB" dirty="0"/>
              <a:t>.</a:t>
            </a:r>
          </a:p>
          <a:p>
            <a:endParaRPr lang="en-GB" sz="1300" dirty="0"/>
          </a:p>
          <a:p>
            <a:r>
              <a:rPr lang="en-GB" dirty="0"/>
              <a:t>Governance and leadership </a:t>
            </a:r>
            <a:r>
              <a:rPr lang="en-GB" dirty="0">
                <a:solidFill>
                  <a:srgbClr val="FF0000"/>
                </a:solidFill>
              </a:rPr>
              <a:t>- 46 Local authority based Fire and Rescue services </a:t>
            </a:r>
            <a:r>
              <a:rPr lang="en-GB" dirty="0"/>
              <a:t>plus the Fire Service  College.</a:t>
            </a:r>
          </a:p>
          <a:p>
            <a:endParaRPr lang="en-GB" dirty="0"/>
          </a:p>
          <a:p>
            <a:r>
              <a:rPr lang="en-GB" dirty="0"/>
              <a:t>National Framework 2008, Audit Commission 2008, 2009, Andrews 2010 all show …..</a:t>
            </a:r>
            <a:r>
              <a:rPr lang="en-GB" dirty="0">
                <a:solidFill>
                  <a:srgbClr val="FF0000"/>
                </a:solidFill>
              </a:rPr>
              <a:t>continuous improvement in services 2002-2010.</a:t>
            </a:r>
          </a:p>
          <a:p>
            <a:endParaRPr lang="en-GB" sz="1200" dirty="0"/>
          </a:p>
          <a:p>
            <a:endParaRPr lang="en-GB" sz="12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488817" y="2024844"/>
            <a:ext cx="2713058" cy="2016224"/>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4375" y="4725144"/>
            <a:ext cx="2857500" cy="1038225"/>
          </a:xfrm>
          <a:prstGeom prst="rect">
            <a:avLst/>
          </a:prstGeom>
        </p:spPr>
      </p:pic>
    </p:spTree>
    <p:extLst>
      <p:ext uri="{BB962C8B-B14F-4D97-AF65-F5344CB8AC3E}">
        <p14:creationId xmlns:p14="http://schemas.microsoft.com/office/powerpoint/2010/main" val="3110013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337" y="385011"/>
            <a:ext cx="8558463" cy="1138989"/>
          </a:xfrm>
        </p:spPr>
        <p:txBody>
          <a:bodyPr/>
          <a:lstStyle/>
          <a:p>
            <a:pPr algn="ctr"/>
            <a:r>
              <a:rPr lang="en-GB" sz="4000" b="1" dirty="0">
                <a:solidFill>
                  <a:srgbClr val="FF0000"/>
                </a:solidFill>
              </a:rPr>
              <a:t>England: </a:t>
            </a:r>
            <a:r>
              <a:rPr lang="en-GB" sz="4000" b="1" dirty="0" smtClean="0">
                <a:solidFill>
                  <a:srgbClr val="FF0000"/>
                </a:solidFill>
              </a:rPr>
              <a:t>Post-2010</a:t>
            </a:r>
            <a:endParaRPr lang="en-GB" sz="4000" b="1" dirty="0">
              <a:solidFill>
                <a:srgbClr val="FF0000"/>
              </a:solidFill>
            </a:endParaRPr>
          </a:p>
        </p:txBody>
      </p:sp>
      <p:sp>
        <p:nvSpPr>
          <p:cNvPr id="3" name="Content Placeholder 2"/>
          <p:cNvSpPr>
            <a:spLocks noGrp="1"/>
          </p:cNvSpPr>
          <p:nvPr>
            <p:ph sz="half" idx="2"/>
          </p:nvPr>
        </p:nvSpPr>
        <p:spPr>
          <a:xfrm>
            <a:off x="4411579" y="1828800"/>
            <a:ext cx="6978315" cy="4297364"/>
          </a:xfrm>
        </p:spPr>
        <p:txBody>
          <a:bodyPr>
            <a:normAutofit fontScale="92500" lnSpcReduction="20000"/>
          </a:bodyPr>
          <a:lstStyle/>
          <a:p>
            <a:r>
              <a:rPr lang="en-GB" dirty="0">
                <a:solidFill>
                  <a:srgbClr val="FF0000"/>
                </a:solidFill>
              </a:rPr>
              <a:t>Austerity Localism </a:t>
            </a:r>
            <a:r>
              <a:rPr lang="en-GB" dirty="0"/>
              <a:t>and a new national framework with reduced role for central government.</a:t>
            </a:r>
          </a:p>
          <a:p>
            <a:endParaRPr lang="en-GB" sz="1300" dirty="0"/>
          </a:p>
          <a:p>
            <a:r>
              <a:rPr lang="en-GB" dirty="0"/>
              <a:t>No completed mergers, </a:t>
            </a:r>
            <a:r>
              <a:rPr lang="en-GB" dirty="0">
                <a:solidFill>
                  <a:srgbClr val="FF0000"/>
                </a:solidFill>
              </a:rPr>
              <a:t>little operational efficiency </a:t>
            </a:r>
            <a:r>
              <a:rPr lang="en-GB" dirty="0"/>
              <a:t>improvement of shared services</a:t>
            </a:r>
          </a:p>
          <a:p>
            <a:endParaRPr lang="en-GB" sz="1300" dirty="0"/>
          </a:p>
          <a:p>
            <a:r>
              <a:rPr lang="en-GB" dirty="0"/>
              <a:t>Local Accountability and Audit Act, and </a:t>
            </a:r>
            <a:r>
              <a:rPr lang="en-GB" dirty="0">
                <a:solidFill>
                  <a:srgbClr val="FF0000"/>
                </a:solidFill>
              </a:rPr>
              <a:t>Sector led Improvement </a:t>
            </a:r>
            <a:r>
              <a:rPr lang="en-GB" dirty="0"/>
              <a:t>via the Operational Assessment and Fire Peer Challenge.</a:t>
            </a:r>
          </a:p>
          <a:p>
            <a:endParaRPr lang="en-GB" sz="1300" dirty="0"/>
          </a:p>
          <a:p>
            <a:r>
              <a:rPr lang="en-GB" dirty="0"/>
              <a:t>Based on continuing notions of </a:t>
            </a:r>
            <a:r>
              <a:rPr lang="en-GB" dirty="0">
                <a:solidFill>
                  <a:srgbClr val="FF0000"/>
                </a:solidFill>
              </a:rPr>
              <a:t>New Public Management</a:t>
            </a:r>
            <a:r>
              <a:rPr lang="en-GB" dirty="0"/>
              <a:t>, Localism, neo-liberalism.</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15" y="2734979"/>
            <a:ext cx="3561347" cy="2136808"/>
          </a:xfrm>
          <a:prstGeom prst="rect">
            <a:avLst/>
          </a:prstGeom>
        </p:spPr>
      </p:pic>
    </p:spTree>
    <p:extLst>
      <p:ext uri="{BB962C8B-B14F-4D97-AF65-F5344CB8AC3E}">
        <p14:creationId xmlns:p14="http://schemas.microsoft.com/office/powerpoint/2010/main" val="3370826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957" y="513346"/>
            <a:ext cx="9384631" cy="1122949"/>
          </a:xfrm>
        </p:spPr>
        <p:txBody>
          <a:bodyPr/>
          <a:lstStyle/>
          <a:p>
            <a:pPr algn="ctr"/>
            <a:r>
              <a:rPr lang="en-GB" sz="4000" b="1" dirty="0">
                <a:solidFill>
                  <a:srgbClr val="FF0000"/>
                </a:solidFill>
              </a:rPr>
              <a:t>England: findings</a:t>
            </a:r>
          </a:p>
        </p:txBody>
      </p:sp>
      <p:sp>
        <p:nvSpPr>
          <p:cNvPr id="3" name="Content Placeholder 2"/>
          <p:cNvSpPr>
            <a:spLocks noGrp="1"/>
          </p:cNvSpPr>
          <p:nvPr>
            <p:ph idx="1"/>
          </p:nvPr>
        </p:nvSpPr>
        <p:spPr>
          <a:xfrm flipH="1">
            <a:off x="615141" y="1636295"/>
            <a:ext cx="10742670" cy="4673026"/>
          </a:xfrm>
        </p:spPr>
        <p:txBody>
          <a:bodyPr>
            <a:normAutofit/>
          </a:bodyPr>
          <a:lstStyle/>
          <a:p>
            <a:pPr lvl="1">
              <a:buFont typeface="Arial" panose="020B0604020202020204" pitchFamily="34" charset="0"/>
              <a:buChar char="•"/>
            </a:pPr>
            <a:r>
              <a:rPr lang="en-GB" b="1" dirty="0">
                <a:solidFill>
                  <a:srgbClr val="FF0000"/>
                </a:solidFill>
                <a:latin typeface="Calibri" panose="020F0502020204030204" pitchFamily="34" charset="0"/>
              </a:rPr>
              <a:t>Service Reconfiguration</a:t>
            </a:r>
            <a:r>
              <a:rPr lang="en-GB" b="1" dirty="0">
                <a:latin typeface="Calibri" panose="020F0502020204030204" pitchFamily="34" charset="0"/>
              </a:rPr>
              <a:t>: </a:t>
            </a:r>
            <a:r>
              <a:rPr lang="en-GB" dirty="0">
                <a:latin typeface="Calibri Light" panose="020F0302020204030204" pitchFamily="34" charset="0"/>
              </a:rPr>
              <a:t>2 local mergers approved but not yet implemented.</a:t>
            </a:r>
          </a:p>
          <a:p>
            <a:pPr lvl="1">
              <a:buFont typeface="Arial" panose="020B0604020202020204" pitchFamily="34" charset="0"/>
              <a:buChar char="•"/>
            </a:pPr>
            <a:endParaRPr lang="en-GB" sz="1000" dirty="0">
              <a:latin typeface="Calibri" panose="020F0502020204030204" pitchFamily="34" charset="0"/>
            </a:endParaRPr>
          </a:p>
          <a:p>
            <a:pPr lvl="1">
              <a:buFont typeface="Arial" panose="020B0604020202020204" pitchFamily="34" charset="0"/>
              <a:buChar char="•"/>
            </a:pPr>
            <a:r>
              <a:rPr lang="en-US" b="1" dirty="0">
                <a:solidFill>
                  <a:srgbClr val="FF0000"/>
                </a:solidFill>
                <a:latin typeface="Calibri" panose="020F0502020204030204" pitchFamily="34" charset="0"/>
              </a:rPr>
              <a:t>Governance</a:t>
            </a:r>
            <a:r>
              <a:rPr lang="en-US" dirty="0">
                <a:solidFill>
                  <a:srgbClr val="FF0000"/>
                </a:solidFill>
                <a:latin typeface="Calibri" panose="020F0502020204030204" pitchFamily="34" charset="0"/>
              </a:rPr>
              <a:t>: </a:t>
            </a:r>
            <a:r>
              <a:rPr lang="en-US" dirty="0">
                <a:latin typeface="Calibri Light" panose="020F0302020204030204" pitchFamily="34" charset="0"/>
              </a:rPr>
              <a:t>Transparency as alternative to formal accountability? – the effects of transparency remain unproven and accountability significantly poorer.</a:t>
            </a:r>
          </a:p>
          <a:p>
            <a:pPr lvl="1">
              <a:buFont typeface="Arial" panose="020B0604020202020204" pitchFamily="34" charset="0"/>
              <a:buChar char="•"/>
            </a:pPr>
            <a:endParaRPr lang="en-GB" sz="1000" dirty="0">
              <a:latin typeface="Calibri" panose="020F0502020204030204" pitchFamily="34" charset="0"/>
            </a:endParaRPr>
          </a:p>
          <a:p>
            <a:pPr lvl="1">
              <a:buFont typeface="Arial" panose="020B0604020202020204" pitchFamily="34" charset="0"/>
              <a:buChar char="•"/>
            </a:pPr>
            <a:r>
              <a:rPr lang="en-GB" b="1" dirty="0">
                <a:solidFill>
                  <a:srgbClr val="FF0000"/>
                </a:solidFill>
                <a:latin typeface="Calibri" panose="020F0502020204030204" pitchFamily="34" charset="0"/>
              </a:rPr>
              <a:t>Operational and Financial Performance and Assurance</a:t>
            </a:r>
            <a:r>
              <a:rPr lang="en-GB" dirty="0">
                <a:solidFill>
                  <a:srgbClr val="FF0000"/>
                </a:solidFill>
                <a:latin typeface="Calibri" panose="020F0502020204030204" pitchFamily="34" charset="0"/>
              </a:rPr>
              <a:t>: </a:t>
            </a:r>
            <a:r>
              <a:rPr lang="en-GB" dirty="0">
                <a:latin typeface="Calibri Light" panose="020F0302020204030204" pitchFamily="34" charset="0"/>
              </a:rPr>
              <a:t>(designed for organisational improvement not public assurance) is partial, voluntary discretionary and subject to gaming </a:t>
            </a:r>
          </a:p>
          <a:p>
            <a:pPr lvl="1">
              <a:buFont typeface="Arial" panose="020B0604020202020204" pitchFamily="34" charset="0"/>
              <a:buChar char="•"/>
            </a:pPr>
            <a:endParaRPr lang="en-GB" sz="1100" dirty="0">
              <a:latin typeface="Calibri Light" panose="020F0302020204030204" pitchFamily="34" charset="0"/>
            </a:endParaRPr>
          </a:p>
          <a:p>
            <a:pPr lvl="1">
              <a:buFont typeface="Arial" panose="020B0604020202020204" pitchFamily="34" charset="0"/>
              <a:buChar char="•"/>
            </a:pPr>
            <a:r>
              <a:rPr lang="en-GB" b="1" dirty="0">
                <a:solidFill>
                  <a:srgbClr val="FF0000"/>
                </a:solidFill>
                <a:latin typeface="Calibri Light" panose="020F0302020204030204" pitchFamily="34" charset="0"/>
              </a:rPr>
              <a:t>Local Audit and Accountability Act </a:t>
            </a:r>
            <a:r>
              <a:rPr lang="en-GB" dirty="0">
                <a:latin typeface="Calibri Light" panose="020F0302020204030204" pitchFamily="34" charset="0"/>
              </a:rPr>
              <a:t>focuses on short term financial reporting</a:t>
            </a:r>
            <a:r>
              <a:rPr lang="en-GB" dirty="0">
                <a:latin typeface="Calibri" panose="020F0502020204030204" pitchFamily="34" charset="0"/>
              </a:rPr>
              <a:t>.</a:t>
            </a:r>
          </a:p>
          <a:p>
            <a:pPr lvl="1">
              <a:buFont typeface="Arial" panose="020B0604020202020204" pitchFamily="34" charset="0"/>
              <a:buChar char="•"/>
            </a:pPr>
            <a:endParaRPr lang="en-GB" sz="1000" dirty="0">
              <a:latin typeface="Calibri" panose="020F0502020204030204" pitchFamily="34" charset="0"/>
            </a:endParaRPr>
          </a:p>
          <a:p>
            <a:pPr lvl="1">
              <a:buFont typeface="Arial" panose="020B0604020202020204" pitchFamily="34" charset="0"/>
              <a:buChar char="•"/>
            </a:pPr>
            <a:r>
              <a:rPr lang="en-US" b="1" dirty="0">
                <a:solidFill>
                  <a:srgbClr val="FF0000"/>
                </a:solidFill>
                <a:latin typeface="Calibri" panose="020F0502020204030204" pitchFamily="34" charset="0"/>
              </a:rPr>
              <a:t>Scrutiny</a:t>
            </a:r>
            <a:r>
              <a:rPr lang="en-US" dirty="0">
                <a:solidFill>
                  <a:srgbClr val="FF0000"/>
                </a:solidFill>
                <a:latin typeface="Calibri" panose="020F0502020204030204" pitchFamily="34" charset="0"/>
              </a:rPr>
              <a:t>: </a:t>
            </a:r>
            <a:r>
              <a:rPr lang="en-US" dirty="0">
                <a:latin typeface="Calibri Light" panose="020F0302020204030204" pitchFamily="34" charset="0"/>
              </a:rPr>
              <a:t>Appears to be fragmenting and deteriorating. Chief Fire and Rescue Advisor role is not independent and is not primarily an external public assurance role.</a:t>
            </a:r>
          </a:p>
          <a:p>
            <a:pPr lvl="1"/>
            <a:endParaRPr lang="en-GB" dirty="0"/>
          </a:p>
        </p:txBody>
      </p:sp>
    </p:spTree>
    <p:extLst>
      <p:ext uri="{BB962C8B-B14F-4D97-AF65-F5344CB8AC3E}">
        <p14:creationId xmlns:p14="http://schemas.microsoft.com/office/powerpoint/2010/main" val="311413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0648"/>
            <a:ext cx="8229600" cy="1520026"/>
          </a:xfrm>
        </p:spPr>
        <p:txBody>
          <a:bodyPr/>
          <a:lstStyle/>
          <a:p>
            <a:pPr algn="ctr"/>
            <a:r>
              <a:rPr lang="en-GB" b="1" dirty="0"/>
              <a:t>Conclusions</a:t>
            </a:r>
            <a:r>
              <a:rPr lang="en-GB" sz="4000" b="1" dirty="0"/>
              <a:t> </a:t>
            </a:r>
          </a:p>
        </p:txBody>
      </p:sp>
      <p:sp>
        <p:nvSpPr>
          <p:cNvPr id="3" name="Content Placeholder 2"/>
          <p:cNvSpPr>
            <a:spLocks noGrp="1"/>
          </p:cNvSpPr>
          <p:nvPr>
            <p:ph idx="1"/>
          </p:nvPr>
        </p:nvSpPr>
        <p:spPr>
          <a:xfrm>
            <a:off x="649705" y="1563171"/>
            <a:ext cx="10892590" cy="4525963"/>
          </a:xfrm>
        </p:spPr>
        <p:txBody>
          <a:bodyPr>
            <a:normAutofit/>
          </a:bodyPr>
          <a:lstStyle/>
          <a:p>
            <a:pPr marL="0" indent="0">
              <a:buNone/>
            </a:pPr>
            <a:endParaRPr lang="en-GB" dirty="0"/>
          </a:p>
          <a:p>
            <a:pPr marL="0" indent="0">
              <a:buNone/>
            </a:pPr>
            <a:r>
              <a:rPr lang="en-GB" b="1" dirty="0">
                <a:solidFill>
                  <a:srgbClr val="0F04A0"/>
                </a:solidFill>
              </a:rPr>
              <a:t>Scotland</a:t>
            </a:r>
            <a:r>
              <a:rPr lang="en-GB" dirty="0"/>
              <a:t> – a successful transformation project, demonstrating individual and collective leadership and a coherent strategic approach leading to better policy governance and delivery outcomes.</a:t>
            </a:r>
          </a:p>
          <a:p>
            <a:pPr marL="0" indent="0">
              <a:buNone/>
            </a:pPr>
            <a:endParaRPr lang="en-GB" dirty="0"/>
          </a:p>
          <a:p>
            <a:pPr marL="0" indent="0">
              <a:buNone/>
            </a:pPr>
            <a:r>
              <a:rPr lang="en-GB" b="1" dirty="0">
                <a:solidFill>
                  <a:srgbClr val="FF0000"/>
                </a:solidFill>
              </a:rPr>
              <a:t>England</a:t>
            </a:r>
            <a:r>
              <a:rPr lang="en-GB" dirty="0"/>
              <a:t> – </a:t>
            </a:r>
            <a:r>
              <a:rPr lang="en-GB" dirty="0" smtClean="0"/>
              <a:t>an abdication </a:t>
            </a:r>
            <a:r>
              <a:rPr lang="en-GB" dirty="0"/>
              <a:t>of leadership responsibilities, </a:t>
            </a:r>
            <a:r>
              <a:rPr lang="en-GB" dirty="0" smtClean="0"/>
              <a:t>and unplanned </a:t>
            </a:r>
            <a:r>
              <a:rPr lang="en-GB" dirty="0"/>
              <a:t>restructuring resulting in loss of public accountability, sub-optimal delivery and rising risks to achieving value for money.</a:t>
            </a:r>
          </a:p>
          <a:p>
            <a:pPr marL="0" indent="0">
              <a:buNone/>
            </a:pPr>
            <a:endParaRPr lang="en-GB" sz="4000" dirty="0">
              <a:solidFill>
                <a:schemeClr val="accent5">
                  <a:lumMod val="75000"/>
                </a:schemeClr>
              </a:solidFill>
            </a:endParaRPr>
          </a:p>
        </p:txBody>
      </p:sp>
    </p:spTree>
    <p:extLst>
      <p:ext uri="{BB962C8B-B14F-4D97-AF65-F5344CB8AC3E}">
        <p14:creationId xmlns:p14="http://schemas.microsoft.com/office/powerpoint/2010/main" val="329487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2D3594-0D4F-4C17-8685-3D444EFD88B7}"/>
              </a:ext>
            </a:extLst>
          </p:cNvPr>
          <p:cNvSpPr>
            <a:spLocks noGrp="1"/>
          </p:cNvSpPr>
          <p:nvPr>
            <p:ph type="title"/>
          </p:nvPr>
        </p:nvSpPr>
        <p:spPr/>
        <p:txBody>
          <a:bodyPr/>
          <a:lstStyle/>
          <a:p>
            <a:pPr algn="ctr"/>
            <a:r>
              <a:rPr lang="en-GB" b="1" dirty="0"/>
              <a:t>Postscripts</a:t>
            </a:r>
          </a:p>
        </p:txBody>
      </p:sp>
      <p:sp>
        <p:nvSpPr>
          <p:cNvPr id="3" name="Content Placeholder 2">
            <a:extLst>
              <a:ext uri="{FF2B5EF4-FFF2-40B4-BE49-F238E27FC236}">
                <a16:creationId xmlns:a16="http://schemas.microsoft.com/office/drawing/2014/main" xmlns="" id="{48226038-E972-43DD-9FE9-FD0F28395C85}"/>
              </a:ext>
            </a:extLst>
          </p:cNvPr>
          <p:cNvSpPr>
            <a:spLocks noGrp="1"/>
          </p:cNvSpPr>
          <p:nvPr>
            <p:ph idx="1"/>
          </p:nvPr>
        </p:nvSpPr>
        <p:spPr/>
        <p:txBody>
          <a:bodyPr>
            <a:normAutofit/>
          </a:bodyPr>
          <a:lstStyle/>
          <a:p>
            <a:r>
              <a:rPr lang="en-GB" dirty="0"/>
              <a:t>The Review of the Scottish Fire and Rescue Framework </a:t>
            </a:r>
            <a:r>
              <a:rPr lang="en-GB" dirty="0" smtClean="0"/>
              <a:t>2016.</a:t>
            </a:r>
            <a:endParaRPr lang="en-GB" dirty="0"/>
          </a:p>
          <a:p>
            <a:endParaRPr lang="en-GB" dirty="0"/>
          </a:p>
          <a:p>
            <a:r>
              <a:rPr lang="en-GB" dirty="0"/>
              <a:t>The Crime and Policing Act 2017 Chapters 1-4 and the new ‘independent’ (sic) </a:t>
            </a:r>
            <a:r>
              <a:rPr lang="en-GB" dirty="0" smtClean="0"/>
              <a:t>Inspectorate.</a:t>
            </a:r>
            <a:endParaRPr lang="en-GB" dirty="0"/>
          </a:p>
          <a:p>
            <a:endParaRPr lang="en-GB" dirty="0"/>
          </a:p>
          <a:p>
            <a:endParaRPr lang="en-GB" dirty="0"/>
          </a:p>
          <a:p>
            <a:endParaRPr lang="en-GB" dirty="0"/>
          </a:p>
          <a:p>
            <a:pPr marL="0" indent="0">
              <a:buNone/>
            </a:pPr>
            <a:r>
              <a:rPr lang="en-GB" dirty="0"/>
              <a:t> </a:t>
            </a:r>
          </a:p>
        </p:txBody>
      </p:sp>
    </p:spTree>
    <p:extLst>
      <p:ext uri="{BB962C8B-B14F-4D97-AF65-F5344CB8AC3E}">
        <p14:creationId xmlns:p14="http://schemas.microsoft.com/office/powerpoint/2010/main" val="879748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C5477-757C-4808-B8C6-5ADE5A1ECA37}"/>
              </a:ext>
            </a:extLst>
          </p:cNvPr>
          <p:cNvSpPr>
            <a:spLocks noGrp="1"/>
          </p:cNvSpPr>
          <p:nvPr>
            <p:ph type="title"/>
          </p:nvPr>
        </p:nvSpPr>
        <p:spPr>
          <a:xfrm>
            <a:off x="486032" y="365125"/>
            <a:ext cx="11417644" cy="2880583"/>
          </a:xfrm>
        </p:spPr>
        <p:txBody>
          <a:bodyPr>
            <a:normAutofit/>
          </a:bodyPr>
          <a:lstStyle/>
          <a:p>
            <a:pPr lvl="0" algn="ctr">
              <a:spcBef>
                <a:spcPts val="1000"/>
              </a:spcBef>
            </a:pPr>
            <a:r>
              <a:rPr lang="en-GB" sz="3200" b="1" dirty="0">
                <a:solidFill>
                  <a:prstClr val="black"/>
                </a:solidFill>
                <a:latin typeface="Calibri" panose="020F0502020204030204"/>
                <a:ea typeface="+mn-ea"/>
                <a:cs typeface="+mn-cs"/>
              </a:rPr>
              <a:t>Fire and Rescue Services: </a:t>
            </a:r>
            <a:br>
              <a:rPr lang="en-GB" sz="3200" b="1" dirty="0">
                <a:solidFill>
                  <a:prstClr val="black"/>
                </a:solidFill>
                <a:latin typeface="Calibri" panose="020F0502020204030204"/>
                <a:ea typeface="+mn-ea"/>
                <a:cs typeface="+mn-cs"/>
              </a:rPr>
            </a:br>
            <a:r>
              <a:rPr lang="en-GB" sz="3200" b="1" dirty="0">
                <a:solidFill>
                  <a:prstClr val="black"/>
                </a:solidFill>
                <a:latin typeface="Calibri" panose="020F0502020204030204"/>
                <a:ea typeface="+mn-ea"/>
                <a:cs typeface="+mn-cs"/>
              </a:rPr>
              <a:t>Leadership and Management Perspectives </a:t>
            </a:r>
            <a:r>
              <a:rPr lang="en-GB" sz="2800" dirty="0">
                <a:solidFill>
                  <a:prstClr val="black"/>
                </a:solidFill>
                <a:latin typeface="Calibri" panose="020F0502020204030204"/>
                <a:ea typeface="+mn-ea"/>
                <a:cs typeface="+mn-cs"/>
              </a:rPr>
              <a:t/>
            </a:r>
            <a:br>
              <a:rPr lang="en-GB" sz="2800" dirty="0">
                <a:solidFill>
                  <a:prstClr val="black"/>
                </a:solidFill>
                <a:latin typeface="Calibri" panose="020F0502020204030204"/>
                <a:ea typeface="+mn-ea"/>
                <a:cs typeface="+mn-cs"/>
              </a:rPr>
            </a:br>
            <a:r>
              <a:rPr lang="en-GB" sz="2800" dirty="0">
                <a:solidFill>
                  <a:prstClr val="black"/>
                </a:solidFill>
                <a:latin typeface="Calibri" panose="020F0502020204030204"/>
                <a:ea typeface="+mn-ea"/>
                <a:cs typeface="+mn-cs"/>
              </a:rPr>
              <a:t/>
            </a:r>
            <a:br>
              <a:rPr lang="en-GB" sz="2800" dirty="0">
                <a:solidFill>
                  <a:prstClr val="black"/>
                </a:solidFill>
                <a:latin typeface="Calibri" panose="020F0502020204030204"/>
                <a:ea typeface="+mn-ea"/>
                <a:cs typeface="+mn-cs"/>
              </a:rPr>
            </a:br>
            <a:r>
              <a:rPr lang="en-GB" sz="2400" dirty="0">
                <a:solidFill>
                  <a:prstClr val="black"/>
                </a:solidFill>
                <a:latin typeface="Calibri" panose="020F0502020204030204"/>
                <a:ea typeface="+mn-ea"/>
                <a:cs typeface="+mn-cs"/>
              </a:rPr>
              <a:t>Editors: Murphy, Peter, Greenhalgh, Kirsten (Eds.) </a:t>
            </a:r>
            <a:r>
              <a:rPr lang="en-GB" sz="2800" dirty="0">
                <a:solidFill>
                  <a:prstClr val="black"/>
                </a:solidFill>
                <a:latin typeface="Calibri" panose="020F0502020204030204"/>
                <a:ea typeface="+mn-ea"/>
                <a:cs typeface="+mn-cs"/>
              </a:rPr>
              <a:t/>
            </a:r>
            <a:br>
              <a:rPr lang="en-GB" sz="2800" dirty="0">
                <a:solidFill>
                  <a:prstClr val="black"/>
                </a:solidFill>
                <a:latin typeface="Calibri" panose="020F0502020204030204"/>
                <a:ea typeface="+mn-ea"/>
                <a:cs typeface="+mn-cs"/>
              </a:rPr>
            </a:br>
            <a:endParaRPr lang="en-GB" dirty="0"/>
          </a:p>
        </p:txBody>
      </p:sp>
      <p:pic>
        <p:nvPicPr>
          <p:cNvPr id="5" name="Content Placeholder 4">
            <a:extLst>
              <a:ext uri="{FF2B5EF4-FFF2-40B4-BE49-F238E27FC236}">
                <a16:creationId xmlns:a16="http://schemas.microsoft.com/office/drawing/2014/main" xmlns="" id="{380DDC18-2AF4-41B7-AE8D-0C2429653D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9627" y="2702582"/>
            <a:ext cx="2298031" cy="3454556"/>
          </a:xfrm>
        </p:spPr>
      </p:pic>
    </p:spTree>
    <p:extLst>
      <p:ext uri="{BB962C8B-B14F-4D97-AF65-F5344CB8AC3E}">
        <p14:creationId xmlns:p14="http://schemas.microsoft.com/office/powerpoint/2010/main" val="1482815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9811" y="260648"/>
            <a:ext cx="10892588" cy="1471899"/>
          </a:xfrm>
        </p:spPr>
        <p:txBody>
          <a:bodyPr>
            <a:normAutofit/>
          </a:bodyPr>
          <a:lstStyle/>
          <a:p>
            <a:pPr algn="ctr">
              <a:lnSpc>
                <a:spcPct val="100000"/>
              </a:lnSpc>
            </a:pPr>
            <a:r>
              <a:rPr lang="en-GB" sz="3200" b="1" dirty="0" smtClean="0">
                <a:solidFill>
                  <a:srgbClr val="0000CC"/>
                </a:solidFill>
              </a:rPr>
              <a:t>Antecedents: Governance</a:t>
            </a:r>
            <a:r>
              <a:rPr lang="en-GB" sz="3200" b="1" dirty="0">
                <a:solidFill>
                  <a:srgbClr val="0000CC"/>
                </a:solidFill>
              </a:rPr>
              <a:t>,  performance and service configuration </a:t>
            </a:r>
            <a:r>
              <a:rPr lang="en-GB" sz="3200" b="1" dirty="0" smtClean="0">
                <a:solidFill>
                  <a:srgbClr val="0000CC"/>
                </a:solidFill>
              </a:rPr>
              <a:t>Fire and Rescue Services</a:t>
            </a:r>
            <a:endParaRPr lang="en-GB" sz="3200" b="1" dirty="0">
              <a:solidFill>
                <a:srgbClr val="0000CC"/>
              </a:solidFill>
            </a:endParaRPr>
          </a:p>
        </p:txBody>
      </p:sp>
      <p:sp>
        <p:nvSpPr>
          <p:cNvPr id="6" name="Content Placeholder 5"/>
          <p:cNvSpPr>
            <a:spLocks noGrp="1"/>
          </p:cNvSpPr>
          <p:nvPr>
            <p:ph sz="quarter" idx="4294967295"/>
          </p:nvPr>
        </p:nvSpPr>
        <p:spPr>
          <a:xfrm>
            <a:off x="689811" y="1916832"/>
            <a:ext cx="6448926" cy="4536504"/>
          </a:xfrm>
          <a:prstGeom prst="rect">
            <a:avLst/>
          </a:prstGeom>
        </p:spPr>
        <p:txBody>
          <a:bodyPr>
            <a:normAutofit fontScale="32500" lnSpcReduction="20000"/>
          </a:bodyPr>
          <a:lstStyle/>
          <a:p>
            <a:pPr marL="0" indent="0">
              <a:buNone/>
            </a:pPr>
            <a:r>
              <a:rPr lang="en-GB" sz="7400" b="1" dirty="0">
                <a:solidFill>
                  <a:srgbClr val="0F04A0"/>
                </a:solidFill>
                <a:latin typeface="Calibri" panose="020F0502020204030204" pitchFamily="34" charset="0"/>
              </a:rPr>
              <a:t>Prior to 2010</a:t>
            </a:r>
            <a:r>
              <a:rPr lang="en-GB" sz="7400" dirty="0">
                <a:latin typeface="Calibri" panose="020F0502020204030204" pitchFamily="34" charset="0"/>
              </a:rPr>
              <a:t>.               </a:t>
            </a:r>
          </a:p>
          <a:p>
            <a:r>
              <a:rPr lang="en-GB" sz="7400" dirty="0"/>
              <a:t>Governance, service configuration, strategic and operational service management were all on the same models.</a:t>
            </a:r>
          </a:p>
          <a:p>
            <a:pPr marL="0" indent="0">
              <a:buNone/>
            </a:pPr>
            <a:endParaRPr lang="en-GB" sz="2500" dirty="0">
              <a:latin typeface="Calibri" panose="020F0502020204030204" pitchFamily="34" charset="0"/>
            </a:endParaRPr>
          </a:p>
          <a:p>
            <a:pPr marL="0" indent="0">
              <a:buNone/>
            </a:pPr>
            <a:r>
              <a:rPr lang="en-GB" sz="7400" b="1" dirty="0">
                <a:solidFill>
                  <a:srgbClr val="0F04A0"/>
                </a:solidFill>
                <a:latin typeface="Calibri" panose="020F0502020204030204" pitchFamily="34" charset="0"/>
              </a:rPr>
              <a:t>Post 2010.                                    </a:t>
            </a:r>
          </a:p>
          <a:p>
            <a:r>
              <a:rPr lang="en-GB" sz="7400" dirty="0"/>
              <a:t>Although the options considered for delivering the service have looked remarkably similar the response have radically differed.</a:t>
            </a:r>
          </a:p>
          <a:p>
            <a:endParaRPr lang="en-GB" sz="6200" dirty="0"/>
          </a:p>
          <a:p>
            <a:pPr marL="0" indent="0">
              <a:buNone/>
            </a:pPr>
            <a:r>
              <a:rPr lang="en-GB" sz="6200" dirty="0">
                <a:latin typeface="Calibri" panose="020F0502020204030204" pitchFamily="34" charset="0"/>
              </a:rPr>
              <a:t> </a:t>
            </a:r>
            <a:r>
              <a:rPr lang="en-GB" sz="7400" b="1" dirty="0">
                <a:solidFill>
                  <a:srgbClr val="0F04A0"/>
                </a:solidFill>
                <a:latin typeface="Calibri" panose="020F0502020204030204" pitchFamily="34" charset="0"/>
              </a:rPr>
              <a:t>Simple Research Questions.</a:t>
            </a:r>
          </a:p>
          <a:p>
            <a:r>
              <a:rPr lang="en-GB" sz="7400" dirty="0"/>
              <a:t>How do governance, leadership and strategic alignments compare and which arrangements provide Public Assurance and Value for Money</a:t>
            </a:r>
            <a:r>
              <a:rPr lang="en-GB" sz="7400" dirty="0">
                <a:latin typeface="Calibri" panose="020F0502020204030204" pitchFamily="34" charset="0"/>
              </a:rPr>
              <a:t>?</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89484" y="2060848"/>
            <a:ext cx="4092915"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67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332656"/>
            <a:ext cx="8435280" cy="792088"/>
          </a:xfrm>
        </p:spPr>
        <p:txBody>
          <a:bodyPr/>
          <a:lstStyle/>
          <a:p>
            <a:pPr algn="ctr"/>
            <a:r>
              <a:rPr lang="en-GB" sz="4000" b="1" dirty="0">
                <a:solidFill>
                  <a:srgbClr val="0000CC"/>
                </a:solidFill>
              </a:rPr>
              <a:t>Background – some common issues</a:t>
            </a:r>
          </a:p>
        </p:txBody>
      </p:sp>
      <p:sp>
        <p:nvSpPr>
          <p:cNvPr id="3" name="Content Placeholder 2"/>
          <p:cNvSpPr>
            <a:spLocks noGrp="1"/>
          </p:cNvSpPr>
          <p:nvPr>
            <p:ph idx="1"/>
          </p:nvPr>
        </p:nvSpPr>
        <p:spPr>
          <a:xfrm>
            <a:off x="625642" y="1484784"/>
            <a:ext cx="10972800" cy="4104456"/>
          </a:xfrm>
        </p:spPr>
        <p:txBody>
          <a:bodyPr>
            <a:normAutofit fontScale="92500" lnSpcReduction="10000"/>
          </a:bodyPr>
          <a:lstStyle/>
          <a:p>
            <a:r>
              <a:rPr lang="en-GB" b="1" dirty="0">
                <a:solidFill>
                  <a:srgbClr val="0000CC"/>
                </a:solidFill>
                <a:latin typeface="Calibri Light" panose="020F0302020204030204" pitchFamily="34" charset="0"/>
              </a:rPr>
              <a:t>Leadership</a:t>
            </a:r>
            <a:r>
              <a:rPr lang="en-GB" b="1" dirty="0">
                <a:latin typeface="Calibri Light" panose="020F0302020204030204" pitchFamily="34" charset="0"/>
              </a:rPr>
              <a:t> -</a:t>
            </a:r>
            <a:r>
              <a:rPr lang="en-GB" dirty="0">
                <a:latin typeface="Calibri Light" panose="020F0302020204030204" pitchFamily="34" charset="0"/>
              </a:rPr>
              <a:t> tackling change, austerity and financial resilience issues</a:t>
            </a:r>
          </a:p>
          <a:p>
            <a:endParaRPr lang="en-GB" sz="1000" dirty="0">
              <a:latin typeface="Calibri Light" panose="020F0302020204030204" pitchFamily="34" charset="0"/>
            </a:endParaRPr>
          </a:p>
          <a:p>
            <a:r>
              <a:rPr lang="en-GB" b="1" dirty="0">
                <a:solidFill>
                  <a:srgbClr val="0000CC"/>
                </a:solidFill>
                <a:latin typeface="Calibri Light" panose="020F0302020204030204" pitchFamily="34" charset="0"/>
              </a:rPr>
              <a:t>Operational</a:t>
            </a:r>
            <a:r>
              <a:rPr lang="en-GB" b="1" dirty="0">
                <a:latin typeface="Calibri Light" panose="020F0302020204030204" pitchFamily="34" charset="0"/>
              </a:rPr>
              <a:t> </a:t>
            </a:r>
            <a:r>
              <a:rPr lang="en-GB" dirty="0">
                <a:latin typeface="Calibri Light" panose="020F0302020204030204" pitchFamily="34" charset="0"/>
              </a:rPr>
              <a:t>- Integrated Risk Management Planning introduced in FRS in both countries</a:t>
            </a:r>
          </a:p>
          <a:p>
            <a:endParaRPr lang="en-GB" sz="1000" dirty="0">
              <a:latin typeface="Calibri Light" panose="020F0302020204030204" pitchFamily="34" charset="0"/>
            </a:endParaRPr>
          </a:p>
          <a:p>
            <a:r>
              <a:rPr lang="en-GB" b="1" dirty="0">
                <a:solidFill>
                  <a:srgbClr val="0000CC"/>
                </a:solidFill>
                <a:latin typeface="Calibri Light" panose="020F0302020204030204" pitchFamily="34" charset="0"/>
              </a:rPr>
              <a:t>Changing services </a:t>
            </a:r>
            <a:r>
              <a:rPr lang="en-GB" b="1" dirty="0">
                <a:latin typeface="Calibri Light" panose="020F0302020204030204" pitchFamily="34" charset="0"/>
              </a:rPr>
              <a:t>- </a:t>
            </a:r>
            <a:r>
              <a:rPr lang="en-GB" dirty="0">
                <a:latin typeface="Calibri Light" panose="020F0302020204030204" pitchFamily="34" charset="0"/>
              </a:rPr>
              <a:t>falling numbers of fire incidents but diversification in the types of incident attended </a:t>
            </a:r>
          </a:p>
          <a:p>
            <a:endParaRPr lang="en-GB" sz="1000" dirty="0">
              <a:latin typeface="Calibri Light" panose="020F0302020204030204" pitchFamily="34" charset="0"/>
            </a:endParaRPr>
          </a:p>
          <a:p>
            <a:r>
              <a:rPr lang="en-GB" b="1" dirty="0">
                <a:solidFill>
                  <a:srgbClr val="0000CC"/>
                </a:solidFill>
                <a:latin typeface="Calibri Light" panose="020F0302020204030204" pitchFamily="34" charset="0"/>
              </a:rPr>
              <a:t>Challenges</a:t>
            </a:r>
            <a:r>
              <a:rPr lang="en-GB" dirty="0">
                <a:solidFill>
                  <a:srgbClr val="0000CC"/>
                </a:solidFill>
                <a:latin typeface="Calibri Light" panose="020F0302020204030204" pitchFamily="34" charset="0"/>
              </a:rPr>
              <a:t> </a:t>
            </a:r>
            <a:r>
              <a:rPr lang="en-GB" dirty="0">
                <a:latin typeface="Calibri Light" panose="020F0302020204030204" pitchFamily="34" charset="0"/>
              </a:rPr>
              <a:t>– with </a:t>
            </a:r>
            <a:r>
              <a:rPr lang="en-GB" b="1" dirty="0">
                <a:latin typeface="Calibri Light" panose="020F0302020204030204" pitchFamily="34" charset="0"/>
              </a:rPr>
              <a:t>criticisms of Governance, Scrutiny and Performance</a:t>
            </a:r>
            <a:r>
              <a:rPr lang="en-GB" dirty="0">
                <a:latin typeface="Calibri Light" panose="020F0302020204030204" pitchFamily="34" charset="0"/>
              </a:rPr>
              <a:t>.</a:t>
            </a:r>
          </a:p>
          <a:p>
            <a:endParaRPr lang="en-GB" sz="1000" dirty="0">
              <a:latin typeface="Calibri Light" panose="020F0302020204030204" pitchFamily="34" charset="0"/>
            </a:endParaRPr>
          </a:p>
          <a:p>
            <a:r>
              <a:rPr lang="en-GB" b="1" dirty="0">
                <a:solidFill>
                  <a:srgbClr val="0000CC"/>
                </a:solidFill>
                <a:latin typeface="Calibri Light" panose="020F0302020204030204" pitchFamily="34" charset="0"/>
              </a:rPr>
              <a:t>Strategic Alignment </a:t>
            </a:r>
            <a:r>
              <a:rPr lang="en-GB" dirty="0">
                <a:latin typeface="Calibri Light" panose="020F0302020204030204" pitchFamily="34" charset="0"/>
              </a:rPr>
              <a:t>– better interoperability of the emergency services and collaboration with wider public services was seen (or asserted as needed).</a:t>
            </a:r>
            <a:endParaRPr lang="en-GB" dirty="0">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888" y="5445224"/>
            <a:ext cx="2088232" cy="1409830"/>
          </a:xfrm>
          <a:prstGeom prst="rect">
            <a:avLst/>
          </a:prstGeom>
        </p:spPr>
      </p:pic>
    </p:spTree>
    <p:extLst>
      <p:ext uri="{BB962C8B-B14F-4D97-AF65-F5344CB8AC3E}">
        <p14:creationId xmlns:p14="http://schemas.microsoft.com/office/powerpoint/2010/main" val="429781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979" y="274638"/>
            <a:ext cx="10443410" cy="1570186"/>
          </a:xfrm>
        </p:spPr>
        <p:txBody>
          <a:bodyPr>
            <a:noAutofit/>
          </a:bodyPr>
          <a:lstStyle/>
          <a:p>
            <a:pPr algn="ctr">
              <a:lnSpc>
                <a:spcPct val="100000"/>
              </a:lnSpc>
            </a:pPr>
            <a:r>
              <a:rPr lang="en-GB" sz="3200" b="1" dirty="0">
                <a:solidFill>
                  <a:srgbClr val="0000CC"/>
                </a:solidFill>
              </a:rPr>
              <a:t>A fundamental Change!</a:t>
            </a:r>
            <a:r>
              <a:rPr lang="en-GB" sz="2800" b="1" dirty="0">
                <a:solidFill>
                  <a:srgbClr val="0000CC"/>
                </a:solidFill>
              </a:rPr>
              <a:t/>
            </a:r>
            <a:br>
              <a:rPr lang="en-GB" sz="2800" b="1" dirty="0">
                <a:solidFill>
                  <a:srgbClr val="0000CC"/>
                </a:solidFill>
              </a:rPr>
            </a:br>
            <a:r>
              <a:rPr lang="en-GB" sz="2800" b="1" dirty="0">
                <a:solidFill>
                  <a:srgbClr val="0000CC"/>
                </a:solidFill>
              </a:rPr>
              <a:t>The 2004 Fire and Rescue Services Act, the IRMP and the assessment of Risk  </a:t>
            </a:r>
          </a:p>
        </p:txBody>
      </p:sp>
      <p:sp>
        <p:nvSpPr>
          <p:cNvPr id="3" name="Content Placeholder 2"/>
          <p:cNvSpPr>
            <a:spLocks noGrp="1"/>
          </p:cNvSpPr>
          <p:nvPr>
            <p:ph idx="1"/>
          </p:nvPr>
        </p:nvSpPr>
        <p:spPr>
          <a:xfrm>
            <a:off x="753979" y="2276872"/>
            <a:ext cx="10443410" cy="4104456"/>
          </a:xfrm>
        </p:spPr>
        <p:txBody>
          <a:bodyPr>
            <a:normAutofit/>
          </a:bodyPr>
          <a:lstStyle/>
          <a:p>
            <a:r>
              <a:rPr lang="en-GB" sz="2400" dirty="0"/>
              <a:t>The act changed the </a:t>
            </a:r>
            <a:r>
              <a:rPr lang="en-GB" sz="2400" b="1" dirty="0"/>
              <a:t>purpose and responsibility </a:t>
            </a:r>
            <a:r>
              <a:rPr lang="en-GB" sz="2400" dirty="0"/>
              <a:t>of the service from assessing risk to ‘Buildings and Premises’ to assessing risk to ‘People and Communities’ </a:t>
            </a:r>
          </a:p>
          <a:p>
            <a:endParaRPr lang="en-GB" sz="1600" dirty="0"/>
          </a:p>
          <a:p>
            <a:r>
              <a:rPr lang="en-GB" sz="2400" dirty="0"/>
              <a:t>Introduced the </a:t>
            </a:r>
            <a:r>
              <a:rPr lang="en-GB" sz="2400" b="1" dirty="0"/>
              <a:t>Integrated Risk Management Planning </a:t>
            </a:r>
            <a:r>
              <a:rPr lang="en-GB" sz="2400" dirty="0"/>
              <a:t>process to operationalise assessments with consequent implications for service deployment and reconfiguration.</a:t>
            </a:r>
          </a:p>
          <a:p>
            <a:endParaRPr lang="en-GB" sz="1600" dirty="0"/>
          </a:p>
          <a:p>
            <a:r>
              <a:rPr lang="en-GB" sz="2400" dirty="0"/>
              <a:t>Overtly and explicitly committed the sector to </a:t>
            </a:r>
            <a:r>
              <a:rPr lang="en-GB" sz="2400" b="1" dirty="0"/>
              <a:t>evidence based policy making</a:t>
            </a:r>
            <a:r>
              <a:rPr lang="en-GB" sz="2400" b="1" dirty="0">
                <a:solidFill>
                  <a:srgbClr val="FF0000"/>
                </a:solidFill>
              </a:rPr>
              <a:t>.</a:t>
            </a:r>
          </a:p>
          <a:p>
            <a:endParaRPr lang="en-GB" sz="1700" dirty="0"/>
          </a:p>
          <a:p>
            <a:endParaRPr lang="en-GB" dirty="0"/>
          </a:p>
        </p:txBody>
      </p:sp>
      <p:pic>
        <p:nvPicPr>
          <p:cNvPr id="4" name="Picture 3"/>
          <p:cNvPicPr>
            <a:picLocks noChangeAspect="1"/>
          </p:cNvPicPr>
          <p:nvPr/>
        </p:nvPicPr>
        <p:blipFill>
          <a:blip r:embed="rId2"/>
          <a:stretch>
            <a:fillRect/>
          </a:stretch>
        </p:blipFill>
        <p:spPr>
          <a:xfrm>
            <a:off x="484904" y="5456976"/>
            <a:ext cx="1115665" cy="1329043"/>
          </a:xfrm>
          <a:prstGeom prst="rect">
            <a:avLst/>
          </a:prstGeom>
        </p:spPr>
      </p:pic>
      <p:pic>
        <p:nvPicPr>
          <p:cNvPr id="5" name="Picture 4"/>
          <p:cNvPicPr>
            <a:picLocks noChangeAspect="1"/>
          </p:cNvPicPr>
          <p:nvPr/>
        </p:nvPicPr>
        <p:blipFill>
          <a:blip r:embed="rId3"/>
          <a:stretch>
            <a:fillRect/>
          </a:stretch>
        </p:blipFill>
        <p:spPr>
          <a:xfrm>
            <a:off x="9728409" y="5612437"/>
            <a:ext cx="1902117" cy="1018120"/>
          </a:xfrm>
          <a:prstGeom prst="rect">
            <a:avLst/>
          </a:prstGeom>
        </p:spPr>
      </p:pic>
    </p:spTree>
    <p:extLst>
      <p:ext uri="{BB962C8B-B14F-4D97-AF65-F5344CB8AC3E}">
        <p14:creationId xmlns:p14="http://schemas.microsoft.com/office/powerpoint/2010/main" val="4256341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01052"/>
            <a:ext cx="8229600" cy="1155739"/>
          </a:xfrm>
        </p:spPr>
        <p:txBody>
          <a:bodyPr/>
          <a:lstStyle/>
          <a:p>
            <a:pPr algn="ctr"/>
            <a:r>
              <a:rPr lang="en-GB" sz="4000" b="1" dirty="0">
                <a:solidFill>
                  <a:srgbClr val="0000CC"/>
                </a:solidFill>
              </a:rPr>
              <a:t>Research Approach and Methods</a:t>
            </a:r>
          </a:p>
        </p:txBody>
      </p:sp>
      <p:sp>
        <p:nvSpPr>
          <p:cNvPr id="3" name="Content Placeholder 2"/>
          <p:cNvSpPr>
            <a:spLocks noGrp="1"/>
          </p:cNvSpPr>
          <p:nvPr>
            <p:ph idx="1"/>
          </p:nvPr>
        </p:nvSpPr>
        <p:spPr>
          <a:xfrm>
            <a:off x="898357" y="1556792"/>
            <a:ext cx="10170695" cy="4896544"/>
          </a:xfrm>
        </p:spPr>
        <p:txBody>
          <a:bodyPr>
            <a:normAutofit/>
          </a:bodyPr>
          <a:lstStyle/>
          <a:p>
            <a:endParaRPr lang="en-GB" sz="1000" dirty="0"/>
          </a:p>
          <a:p>
            <a:r>
              <a:rPr lang="en-GB" dirty="0"/>
              <a:t>Literature Review and Document Analysis</a:t>
            </a:r>
          </a:p>
          <a:p>
            <a:endParaRPr lang="en-GB" sz="1000" dirty="0"/>
          </a:p>
          <a:p>
            <a:r>
              <a:rPr lang="en-GB" dirty="0"/>
              <a:t>A series of elite interviews drawn from key stakeholders </a:t>
            </a:r>
          </a:p>
          <a:p>
            <a:pPr lvl="1"/>
            <a:r>
              <a:rPr lang="en-GB" sz="2800" dirty="0"/>
              <a:t>The Fire and Rescue Services Chief Fire Officers Association</a:t>
            </a:r>
          </a:p>
          <a:p>
            <a:pPr lvl="1"/>
            <a:r>
              <a:rPr lang="en-GB" sz="2800" dirty="0"/>
              <a:t>External Auditors Regulators and Inspectorate</a:t>
            </a:r>
          </a:p>
          <a:p>
            <a:pPr lvl="1"/>
            <a:r>
              <a:rPr lang="en-GB" sz="2800" dirty="0"/>
              <a:t>Central Government </a:t>
            </a:r>
          </a:p>
          <a:p>
            <a:pPr lvl="1"/>
            <a:r>
              <a:rPr lang="en-GB" sz="2800" dirty="0"/>
              <a:t>Local Government</a:t>
            </a:r>
          </a:p>
          <a:p>
            <a:pPr lvl="1"/>
            <a:r>
              <a:rPr lang="en-GB" sz="2800" dirty="0"/>
              <a:t>Improvement Agencies</a:t>
            </a:r>
          </a:p>
          <a:p>
            <a:pPr lvl="1"/>
            <a:r>
              <a:rPr lang="en-GB" sz="2800" dirty="0"/>
              <a:t>National Regulators and Auditors</a:t>
            </a:r>
          </a:p>
          <a:p>
            <a:pPr lvl="1"/>
            <a:endParaRPr lang="en-GB" sz="2000" dirty="0"/>
          </a:p>
          <a:p>
            <a:pPr marL="0" indent="0">
              <a:buNone/>
            </a:pPr>
            <a:endParaRPr lang="en-GB"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740" y="4320480"/>
            <a:ext cx="2119828" cy="2132856"/>
          </a:xfrm>
          <a:prstGeom prst="rect">
            <a:avLst/>
          </a:prstGeom>
        </p:spPr>
      </p:pic>
    </p:spTree>
    <p:extLst>
      <p:ext uri="{BB962C8B-B14F-4D97-AF65-F5344CB8AC3E}">
        <p14:creationId xmlns:p14="http://schemas.microsoft.com/office/powerpoint/2010/main" val="129342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038" y="329514"/>
            <a:ext cx="7974227" cy="1103870"/>
          </a:xfrm>
        </p:spPr>
        <p:txBody>
          <a:bodyPr/>
          <a:lstStyle/>
          <a:p>
            <a:pPr algn="ctr"/>
            <a:r>
              <a:rPr lang="en-GB" sz="4000" b="1" dirty="0">
                <a:solidFill>
                  <a:srgbClr val="0000CC"/>
                </a:solidFill>
              </a:rPr>
              <a:t>Scotland </a:t>
            </a:r>
            <a:r>
              <a:rPr lang="en-GB" sz="4000" b="1" dirty="0" smtClean="0">
                <a:solidFill>
                  <a:srgbClr val="0000CC"/>
                </a:solidFill>
              </a:rPr>
              <a:t>pre-2011 </a:t>
            </a:r>
            <a:endParaRPr lang="en-GB" sz="4000" b="1" dirty="0">
              <a:solidFill>
                <a:srgbClr val="0000CC"/>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42174" y="1772816"/>
            <a:ext cx="3406114" cy="4353664"/>
          </a:xfrm>
        </p:spPr>
      </p:pic>
      <p:sp>
        <p:nvSpPr>
          <p:cNvPr id="4" name="Content Placeholder 3"/>
          <p:cNvSpPr>
            <a:spLocks noGrp="1"/>
          </p:cNvSpPr>
          <p:nvPr>
            <p:ph sz="quarter" idx="4294967295"/>
          </p:nvPr>
        </p:nvSpPr>
        <p:spPr>
          <a:xfrm>
            <a:off x="609600" y="1772816"/>
            <a:ext cx="6946232" cy="4536504"/>
          </a:xfrm>
          <a:prstGeom prst="rect">
            <a:avLst/>
          </a:prstGeom>
        </p:spPr>
        <p:txBody>
          <a:bodyPr>
            <a:normAutofit fontScale="92500" lnSpcReduction="10000"/>
          </a:bodyPr>
          <a:lstStyle/>
          <a:p>
            <a:r>
              <a:rPr lang="en-GB" dirty="0"/>
              <a:t>2004/2005 Fire and Rescue Acts and 2004 Civil Contingencies Act. – </a:t>
            </a:r>
            <a:r>
              <a:rPr lang="en-GB" b="1" dirty="0">
                <a:solidFill>
                  <a:srgbClr val="0000CC"/>
                </a:solidFill>
              </a:rPr>
              <a:t>changes to risk assessments.</a:t>
            </a:r>
          </a:p>
          <a:p>
            <a:endParaRPr lang="en-GB" sz="1300" dirty="0"/>
          </a:p>
          <a:p>
            <a:r>
              <a:rPr lang="en-GB" dirty="0"/>
              <a:t>Governance and leadership</a:t>
            </a:r>
            <a:r>
              <a:rPr lang="en-GB" dirty="0">
                <a:solidFill>
                  <a:srgbClr val="0000CC"/>
                </a:solidFill>
              </a:rPr>
              <a:t> </a:t>
            </a:r>
            <a:r>
              <a:rPr lang="en-GB" dirty="0">
                <a:solidFill>
                  <a:srgbClr val="0000CC"/>
                </a:solidFill>
                <a:effectLst>
                  <a:outerShdw blurRad="38100" dist="38100" dir="2700000" algn="tl">
                    <a:srgbClr val="000000">
                      <a:alpha val="43137"/>
                    </a:srgbClr>
                  </a:outerShdw>
                </a:effectLst>
              </a:rPr>
              <a:t>- </a:t>
            </a:r>
            <a:r>
              <a:rPr lang="en-GB" b="1" dirty="0">
                <a:solidFill>
                  <a:srgbClr val="0000CC"/>
                </a:solidFill>
              </a:rPr>
              <a:t>8 Local authority based Fire and Rescue services</a:t>
            </a:r>
            <a:r>
              <a:rPr lang="en-GB" dirty="0"/>
              <a:t> plus a National training College.</a:t>
            </a:r>
          </a:p>
          <a:p>
            <a:endParaRPr lang="en-GB" sz="1200" dirty="0"/>
          </a:p>
          <a:p>
            <a:r>
              <a:rPr lang="en-GB" b="1" dirty="0">
                <a:solidFill>
                  <a:srgbClr val="0000CC"/>
                </a:solidFill>
              </a:rPr>
              <a:t>Manifesto commitments </a:t>
            </a:r>
            <a:r>
              <a:rPr lang="en-GB" dirty="0"/>
              <a:t>to investigating restructuring in 3 main parties – SNP explicitly favouring a single service, (as delivery, performance management and scrutiny arrangements considered unacceptable).</a:t>
            </a:r>
          </a:p>
        </p:txBody>
      </p:sp>
    </p:spTree>
    <p:extLst>
      <p:ext uri="{BB962C8B-B14F-4D97-AF65-F5344CB8AC3E}">
        <p14:creationId xmlns:p14="http://schemas.microsoft.com/office/powerpoint/2010/main" val="258482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253" y="476672"/>
            <a:ext cx="8590547" cy="1015244"/>
          </a:xfrm>
        </p:spPr>
        <p:txBody>
          <a:bodyPr/>
          <a:lstStyle/>
          <a:p>
            <a:pPr algn="ctr"/>
            <a:r>
              <a:rPr lang="en-GB" sz="4000" b="1" dirty="0">
                <a:solidFill>
                  <a:srgbClr val="0000CC"/>
                </a:solidFill>
              </a:rPr>
              <a:t>Scotland </a:t>
            </a:r>
            <a:r>
              <a:rPr lang="en-GB" sz="4000" b="1" dirty="0" smtClean="0">
                <a:solidFill>
                  <a:srgbClr val="0000CC"/>
                </a:solidFill>
              </a:rPr>
              <a:t>Post-2011</a:t>
            </a:r>
            <a:endParaRPr lang="en-GB" sz="4000" b="1" dirty="0">
              <a:solidFill>
                <a:srgbClr val="0000CC"/>
              </a:solidFill>
            </a:endParaRPr>
          </a:p>
        </p:txBody>
      </p:sp>
      <p:sp>
        <p:nvSpPr>
          <p:cNvPr id="3" name="Content Placeholder 2"/>
          <p:cNvSpPr>
            <a:spLocks noGrp="1"/>
          </p:cNvSpPr>
          <p:nvPr>
            <p:ph sz="half" idx="2"/>
          </p:nvPr>
        </p:nvSpPr>
        <p:spPr>
          <a:xfrm>
            <a:off x="4876799" y="1772815"/>
            <a:ext cx="6545179" cy="4708195"/>
          </a:xfrm>
        </p:spPr>
        <p:txBody>
          <a:bodyPr>
            <a:normAutofit fontScale="92500" lnSpcReduction="10000"/>
          </a:bodyPr>
          <a:lstStyle/>
          <a:p>
            <a:r>
              <a:rPr lang="en-GB" dirty="0"/>
              <a:t>Christie Commission;                                 Outline Business Case and                       </a:t>
            </a:r>
            <a:r>
              <a:rPr lang="en-GB" dirty="0">
                <a:solidFill>
                  <a:srgbClr val="0000CC"/>
                </a:solidFill>
              </a:rPr>
              <a:t>Options Appraisal of 3 Alternatives</a:t>
            </a:r>
            <a:r>
              <a:rPr lang="en-GB" dirty="0"/>
              <a:t>.</a:t>
            </a:r>
          </a:p>
          <a:p>
            <a:endParaRPr lang="en-GB" dirty="0"/>
          </a:p>
          <a:p>
            <a:r>
              <a:rPr lang="en-GB" dirty="0">
                <a:solidFill>
                  <a:srgbClr val="0000CC"/>
                </a:solidFill>
              </a:rPr>
              <a:t>Transformation strategy </a:t>
            </a:r>
            <a:r>
              <a:rPr lang="en-GB" dirty="0"/>
              <a:t>for a new single national service by 2013  (Similar to new Policing Service).</a:t>
            </a:r>
          </a:p>
          <a:p>
            <a:endParaRPr lang="en-GB" dirty="0"/>
          </a:p>
          <a:p>
            <a:r>
              <a:rPr lang="en-GB" dirty="0"/>
              <a:t>Clearly and explicitly based on notions of  </a:t>
            </a:r>
            <a:r>
              <a:rPr lang="en-GB" dirty="0">
                <a:solidFill>
                  <a:srgbClr val="0000CC"/>
                </a:solidFill>
              </a:rPr>
              <a:t>Public Value,                                           Intelligent Information Systems and           New Public Service</a:t>
            </a:r>
          </a:p>
          <a:p>
            <a:pPr marL="0" indent="0">
              <a:buNone/>
            </a:pPr>
            <a:endParaRPr lang="en-GB" dirty="0"/>
          </a:p>
        </p:txBody>
      </p:sp>
      <p:pic>
        <p:nvPicPr>
          <p:cNvPr id="5" name="Content Placeholder 4"/>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1160872" y="2605555"/>
            <a:ext cx="3324894" cy="2304256"/>
          </a:xfrm>
          <a:prstGeom prst="rect">
            <a:avLst/>
          </a:prstGeom>
        </p:spPr>
      </p:pic>
    </p:spTree>
    <p:extLst>
      <p:ext uri="{BB962C8B-B14F-4D97-AF65-F5344CB8AC3E}">
        <p14:creationId xmlns:p14="http://schemas.microsoft.com/office/powerpoint/2010/main" val="2669852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335462"/>
            <a:ext cx="8229600" cy="1021329"/>
          </a:xfrm>
        </p:spPr>
        <p:txBody>
          <a:bodyPr/>
          <a:lstStyle/>
          <a:p>
            <a:pPr algn="ctr"/>
            <a:r>
              <a:rPr lang="en-GB" sz="4000" b="1" dirty="0">
                <a:solidFill>
                  <a:srgbClr val="0000CC"/>
                </a:solidFill>
                <a:latin typeface="Palatino Linotype" panose="02040502050505030304" pitchFamily="18" charset="0"/>
              </a:rPr>
              <a:t>Scotland - findings</a:t>
            </a:r>
          </a:p>
        </p:txBody>
      </p:sp>
      <p:sp>
        <p:nvSpPr>
          <p:cNvPr id="3" name="Content Placeholder 2"/>
          <p:cNvSpPr>
            <a:spLocks noGrp="1"/>
          </p:cNvSpPr>
          <p:nvPr>
            <p:ph idx="1"/>
          </p:nvPr>
        </p:nvSpPr>
        <p:spPr>
          <a:xfrm>
            <a:off x="433137" y="1540041"/>
            <a:ext cx="11261558" cy="5037221"/>
          </a:xfrm>
        </p:spPr>
        <p:txBody>
          <a:bodyPr>
            <a:normAutofit fontScale="92500" lnSpcReduction="20000"/>
          </a:bodyPr>
          <a:lstStyle/>
          <a:p>
            <a:endParaRPr lang="en-GB" sz="800" dirty="0">
              <a:latin typeface="Calibri" panose="020F0502020204030204" pitchFamily="34" charset="0"/>
            </a:endParaRPr>
          </a:p>
          <a:p>
            <a:pPr lvl="1">
              <a:buFont typeface="Arial" panose="020B0604020202020204" pitchFamily="34" charset="0"/>
              <a:buChar char="•"/>
            </a:pPr>
            <a:r>
              <a:rPr lang="en-GB" sz="2600" dirty="0">
                <a:latin typeface="Calibri Light" panose="020F0302020204030204" pitchFamily="34" charset="0"/>
              </a:rPr>
              <a:t>Service Reconfiguration: </a:t>
            </a:r>
            <a:r>
              <a:rPr lang="en-GB" sz="2600" b="1" dirty="0">
                <a:solidFill>
                  <a:srgbClr val="0000CC"/>
                </a:solidFill>
                <a:latin typeface="Calibri Light" panose="020F0302020204030204" pitchFamily="34" charset="0"/>
              </a:rPr>
              <a:t>Successfully merged 8 services into one </a:t>
            </a:r>
            <a:r>
              <a:rPr lang="en-GB" sz="2600" dirty="0">
                <a:latin typeface="Calibri Light" panose="020F0302020204030204" pitchFamily="34" charset="0"/>
              </a:rPr>
              <a:t>National service since April 2013 following Christie Commission report (2011) identifying ‘we need to do more with less’ (explicitly financially led)</a:t>
            </a:r>
          </a:p>
          <a:p>
            <a:pPr lvl="1">
              <a:buFont typeface="Arial" panose="020B0604020202020204" pitchFamily="34" charset="0"/>
              <a:buChar char="•"/>
            </a:pPr>
            <a:endParaRPr lang="en-GB" sz="1200" dirty="0">
              <a:latin typeface="Calibri Light" panose="020F0302020204030204" pitchFamily="34" charset="0"/>
            </a:endParaRPr>
          </a:p>
          <a:p>
            <a:pPr lvl="1">
              <a:buFont typeface="Arial" panose="020B0604020202020204" pitchFamily="34" charset="0"/>
              <a:buChar char="•"/>
            </a:pPr>
            <a:r>
              <a:rPr lang="en-GB" sz="2600" dirty="0">
                <a:latin typeface="Calibri Light" panose="020F0302020204030204" pitchFamily="34" charset="0"/>
              </a:rPr>
              <a:t>Change was characterised by cross party political agreement </a:t>
            </a:r>
            <a:r>
              <a:rPr lang="en-GB" sz="2600" b="1" dirty="0">
                <a:solidFill>
                  <a:srgbClr val="0000CC"/>
                </a:solidFill>
                <a:latin typeface="Calibri Light" panose="020F0302020204030204" pitchFamily="34" charset="0"/>
              </a:rPr>
              <a:t>collaboration and co-production</a:t>
            </a:r>
            <a:r>
              <a:rPr lang="en-GB" sz="2600" dirty="0">
                <a:solidFill>
                  <a:srgbClr val="0000CC"/>
                </a:solidFill>
                <a:effectLst>
                  <a:outerShdw blurRad="38100" dist="38100" dir="2700000" algn="tl">
                    <a:srgbClr val="000000">
                      <a:alpha val="43137"/>
                    </a:srgbClr>
                  </a:outerShdw>
                </a:effectLst>
                <a:latin typeface="Calibri Light" panose="020F0302020204030204" pitchFamily="34" charset="0"/>
              </a:rPr>
              <a:t> </a:t>
            </a:r>
            <a:r>
              <a:rPr lang="en-GB" sz="2600" dirty="0">
                <a:latin typeface="Calibri Light" panose="020F0302020204030204" pitchFamily="34" charset="0"/>
              </a:rPr>
              <a:t>between government and the service.</a:t>
            </a:r>
          </a:p>
          <a:p>
            <a:pPr lvl="1">
              <a:buFont typeface="Arial" panose="020B0604020202020204" pitchFamily="34" charset="0"/>
              <a:buChar char="•"/>
            </a:pPr>
            <a:endParaRPr lang="en-GB" sz="1200" dirty="0">
              <a:latin typeface="Calibri Light" panose="020F0302020204030204" pitchFamily="34" charset="0"/>
            </a:endParaRPr>
          </a:p>
          <a:p>
            <a:pPr lvl="1">
              <a:buFont typeface="Arial" panose="020B0604020202020204" pitchFamily="34" charset="0"/>
              <a:buChar char="•"/>
            </a:pPr>
            <a:r>
              <a:rPr lang="en-GB" sz="2600" b="1" dirty="0">
                <a:solidFill>
                  <a:srgbClr val="0000CC"/>
                </a:solidFill>
                <a:latin typeface="Calibri Light" panose="020F0302020204030204" pitchFamily="34" charset="0"/>
              </a:rPr>
              <a:t>Governance</a:t>
            </a:r>
            <a:r>
              <a:rPr lang="en-GB" sz="2600" b="1" dirty="0">
                <a:latin typeface="Calibri Light" panose="020F0302020204030204" pitchFamily="34" charset="0"/>
              </a:rPr>
              <a:t>: </a:t>
            </a:r>
            <a:r>
              <a:rPr lang="en-GB" sz="2600" dirty="0">
                <a:latin typeface="Calibri Light" panose="020F0302020204030204" pitchFamily="34" charset="0"/>
              </a:rPr>
              <a:t>Moved from Local Authority Control to reporting directly to the National Board, appointed by ministers.</a:t>
            </a:r>
          </a:p>
          <a:p>
            <a:pPr lvl="1">
              <a:buFont typeface="Arial" panose="020B0604020202020204" pitchFamily="34" charset="0"/>
              <a:buChar char="•"/>
            </a:pPr>
            <a:endParaRPr lang="en-GB" sz="1300" dirty="0">
              <a:latin typeface="Calibri Light" panose="020F0302020204030204" pitchFamily="34" charset="0"/>
            </a:endParaRPr>
          </a:p>
          <a:p>
            <a:pPr lvl="1">
              <a:buFont typeface="Arial" panose="020B0604020202020204" pitchFamily="34" charset="0"/>
              <a:buChar char="•"/>
            </a:pPr>
            <a:r>
              <a:rPr lang="en-GB" sz="2600" dirty="0">
                <a:latin typeface="Calibri Light" panose="020F0302020204030204" pitchFamily="34" charset="0"/>
              </a:rPr>
              <a:t>This movement to centralisation (of control) counter-intuitively has </a:t>
            </a:r>
            <a:r>
              <a:rPr lang="en-GB" sz="2600" b="1" dirty="0">
                <a:solidFill>
                  <a:srgbClr val="0000CC"/>
                </a:solidFill>
                <a:latin typeface="Calibri Light" panose="020F0302020204030204" pitchFamily="34" charset="0"/>
              </a:rPr>
              <a:t>strengthened the relationship at local levels.</a:t>
            </a:r>
          </a:p>
          <a:p>
            <a:pPr lvl="1">
              <a:buFont typeface="Arial" panose="020B0604020202020204" pitchFamily="34" charset="0"/>
              <a:buChar char="•"/>
            </a:pPr>
            <a:endParaRPr lang="en-GB" sz="1300" dirty="0">
              <a:latin typeface="Calibri Light" panose="020F0302020204030204" pitchFamily="34" charset="0"/>
            </a:endParaRPr>
          </a:p>
          <a:p>
            <a:pPr lvl="1">
              <a:buFont typeface="Arial" panose="020B0604020202020204" pitchFamily="34" charset="0"/>
              <a:buChar char="•"/>
            </a:pPr>
            <a:r>
              <a:rPr lang="en-GB" sz="2600" dirty="0">
                <a:latin typeface="Calibri Light" panose="020F0302020204030204" pitchFamily="34" charset="0"/>
              </a:rPr>
              <a:t>Scrutiny: </a:t>
            </a:r>
            <a:r>
              <a:rPr lang="en-GB" sz="2600" b="1" dirty="0">
                <a:solidFill>
                  <a:srgbClr val="0000CC"/>
                </a:solidFill>
                <a:latin typeface="Calibri Light" panose="020F0302020204030204" pitchFamily="34" charset="0"/>
              </a:rPr>
              <a:t>robust horizontal and vertical scrutiny</a:t>
            </a:r>
            <a:r>
              <a:rPr lang="en-GB" sz="2600" dirty="0">
                <a:latin typeface="Calibri Light" panose="020F0302020204030204" pitchFamily="34" charset="0"/>
              </a:rPr>
              <a:t>. Subject to multiple layers and perspectives of scrutiny (including independent scrutiny)</a:t>
            </a:r>
          </a:p>
          <a:p>
            <a:pPr lvl="1">
              <a:buFont typeface="Arial" panose="020B0604020202020204" pitchFamily="34" charset="0"/>
              <a:buChar char="•"/>
            </a:pPr>
            <a:endParaRPr lang="en-GB" sz="1300" b="1" dirty="0">
              <a:latin typeface="Calibri Light" panose="020F0302020204030204" pitchFamily="34" charset="0"/>
            </a:endParaRPr>
          </a:p>
          <a:p>
            <a:pPr lvl="1">
              <a:buFont typeface="Arial" panose="020B0604020202020204" pitchFamily="34" charset="0"/>
              <a:buChar char="•"/>
            </a:pPr>
            <a:r>
              <a:rPr lang="en-GB" sz="2600" dirty="0">
                <a:latin typeface="Calibri Light" panose="020F0302020204030204" pitchFamily="34" charset="0"/>
              </a:rPr>
              <a:t>Operational and Financial Performance: Not yet appropriate to compare aggregated performance pre merger with post merger.</a:t>
            </a:r>
          </a:p>
          <a:p>
            <a:pPr lvl="1"/>
            <a:endParaRPr lang="en-GB" sz="2000" dirty="0">
              <a:latin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1144" y="116329"/>
            <a:ext cx="1647530" cy="88072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 y="335463"/>
            <a:ext cx="1647530" cy="880727"/>
          </a:xfrm>
          <a:prstGeom prst="rect">
            <a:avLst/>
          </a:prstGeom>
        </p:spPr>
      </p:pic>
    </p:spTree>
    <p:extLst>
      <p:ext uri="{BB962C8B-B14F-4D97-AF65-F5344CB8AC3E}">
        <p14:creationId xmlns:p14="http://schemas.microsoft.com/office/powerpoint/2010/main" val="236022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0"/>
            <a:ext cx="8742946" cy="1600200"/>
          </a:xfrm>
        </p:spPr>
        <p:txBody>
          <a:bodyPr>
            <a:normAutofit/>
          </a:bodyPr>
          <a:lstStyle/>
          <a:p>
            <a:pPr algn="ctr"/>
            <a:r>
              <a:rPr lang="en-GB" sz="4000" b="1" dirty="0">
                <a:solidFill>
                  <a:srgbClr val="0000CC"/>
                </a:solidFill>
              </a:rPr>
              <a:t>Scotland - findings confirmed</a:t>
            </a:r>
          </a:p>
        </p:txBody>
      </p:sp>
      <p:sp>
        <p:nvSpPr>
          <p:cNvPr id="4" name="Content Placeholder 3"/>
          <p:cNvSpPr>
            <a:spLocks noGrp="1"/>
          </p:cNvSpPr>
          <p:nvPr>
            <p:ph idx="1"/>
          </p:nvPr>
        </p:nvSpPr>
        <p:spPr>
          <a:xfrm>
            <a:off x="802105" y="1600200"/>
            <a:ext cx="10732169" cy="4925144"/>
          </a:xfrm>
        </p:spPr>
        <p:txBody>
          <a:bodyPr>
            <a:normAutofit fontScale="92500"/>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Scottish Government and the Scottish Fire and Rescue Service </a:t>
            </a:r>
            <a:r>
              <a:rPr lang="en-GB"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managed the 2013 merger of the eight fire and rescue services effectively</a:t>
            </a:r>
            <a:r>
              <a:rPr lang="en-GB"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There was </a:t>
            </a:r>
            <a:r>
              <a:rPr lang="en-GB"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no impact on the public </a:t>
            </a:r>
            <a:r>
              <a:rPr lang="en-GB" dirty="0">
                <a:latin typeface="Calibri" panose="020F0502020204030204" pitchFamily="34" charset="0"/>
                <a:ea typeface="Calibri" panose="020F0502020204030204" pitchFamily="34" charset="0"/>
                <a:cs typeface="Times New Roman" panose="02020603050405020304" pitchFamily="18" charset="0"/>
              </a:rPr>
              <a:t>during the merger and the Scottish Fire and Rescue Service's </a:t>
            </a:r>
            <a:r>
              <a:rPr lang="en-GB"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performance is improving</a:t>
            </a:r>
            <a:r>
              <a:rPr lang="en-GB" dirty="0">
                <a:latin typeface="Calibri" panose="020F0502020204030204" pitchFamily="34" charset="0"/>
                <a:ea typeface="Calibri" panose="020F0502020204030204" pitchFamily="34" charset="0"/>
                <a:cs typeface="Times New Roman" panose="02020603050405020304" pitchFamily="18" charset="0"/>
              </a:rPr>
              <a: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move from eight local fire and rescue services to a national organisation has </a:t>
            </a:r>
            <a:r>
              <a:rPr lang="en-GB"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enhanced the scrutiny and challenge </a:t>
            </a:r>
            <a:r>
              <a:rPr lang="en-GB" dirty="0">
                <a:latin typeface="Calibri" panose="020F0502020204030204" pitchFamily="34" charset="0"/>
                <a:ea typeface="Calibri" panose="020F0502020204030204" pitchFamily="34" charset="0"/>
                <a:cs typeface="Times New Roman" panose="02020603050405020304" pitchFamily="18" charset="0"/>
              </a:rPr>
              <a:t>of the fire and rescue service…</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Reported </a:t>
            </a:r>
            <a:r>
              <a:rPr lang="en-GB"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savings to date </a:t>
            </a:r>
            <a:r>
              <a:rPr lang="en-GB" dirty="0">
                <a:latin typeface="Calibri" panose="020F0502020204030204" pitchFamily="34" charset="0"/>
                <a:ea typeface="Calibri" panose="020F0502020204030204" pitchFamily="34" charset="0"/>
                <a:cs typeface="Times New Roman" panose="02020603050405020304" pitchFamily="18" charset="0"/>
              </a:rPr>
              <a:t>puts the Scottish Fire and Rescue Service on track to </a:t>
            </a:r>
            <a:r>
              <a:rPr lang="en-GB"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exceed expected savings </a:t>
            </a:r>
            <a:r>
              <a:rPr lang="en-GB" dirty="0">
                <a:latin typeface="Calibri" panose="020F0502020204030204" pitchFamily="34" charset="0"/>
                <a:ea typeface="Calibri" panose="020F0502020204030204" pitchFamily="34" charset="0"/>
                <a:cs typeface="Times New Roman" panose="02020603050405020304" pitchFamily="18" charset="0"/>
              </a:rPr>
              <a:t>of £328 million by 2027/28”. (2015 p5)</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631" y="6265578"/>
            <a:ext cx="2801444" cy="592421"/>
          </a:xfrm>
          <a:prstGeom prst="rect">
            <a:avLst/>
          </a:prstGeom>
        </p:spPr>
      </p:pic>
      <p:graphicFrame>
        <p:nvGraphicFramePr>
          <p:cNvPr id="6" name="Content Placeholder 6"/>
          <p:cNvGraphicFramePr>
            <a:graphicFrameLocks noChangeAspect="1"/>
          </p:cNvGraphicFramePr>
          <p:nvPr>
            <p:extLst>
              <p:ext uri="{D42A27DB-BD31-4B8C-83A1-F6EECF244321}">
                <p14:modId xmlns:p14="http://schemas.microsoft.com/office/powerpoint/2010/main" val="1114041227"/>
              </p:ext>
            </p:extLst>
          </p:nvPr>
        </p:nvGraphicFramePr>
        <p:xfrm>
          <a:off x="168539" y="0"/>
          <a:ext cx="1267132" cy="1552765"/>
        </p:xfrm>
        <a:graphic>
          <a:graphicData uri="http://schemas.openxmlformats.org/presentationml/2006/ole">
            <mc:AlternateContent xmlns:mc="http://schemas.openxmlformats.org/markup-compatibility/2006">
              <mc:Choice xmlns:v="urn:schemas-microsoft-com:vml" Requires="v">
                <p:oleObj spid="_x0000_s1045" name="Acrobat Document" r:id="rId4" imgW="5667139" imgH="8019997" progId="AcroExch.Document.7">
                  <p:embed/>
                </p:oleObj>
              </mc:Choice>
              <mc:Fallback>
                <p:oleObj name="Acrobat Document" r:id="rId4" imgW="5667139" imgH="8019997"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539" y="0"/>
                        <a:ext cx="1267132" cy="155276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28313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730</TotalTime>
  <Words>2240</Words>
  <Application>Microsoft Office PowerPoint</Application>
  <PresentationFormat>Widescreen</PresentationFormat>
  <Paragraphs>178</Paragraphs>
  <Slides>15</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Calibri</vt:lpstr>
      <vt:lpstr>Calibri Light</vt:lpstr>
      <vt:lpstr>Palatino Linotype</vt:lpstr>
      <vt:lpstr>Times New Roman</vt:lpstr>
      <vt:lpstr>Office Theme</vt:lpstr>
      <vt:lpstr>Acrobat Document</vt:lpstr>
      <vt:lpstr>PowerPoint Presentation</vt:lpstr>
      <vt:lpstr>Antecedents: Governance,  performance and service configuration Fire and Rescue Services</vt:lpstr>
      <vt:lpstr>Background – some common issues</vt:lpstr>
      <vt:lpstr>A fundamental Change! The 2004 Fire and Rescue Services Act, the IRMP and the assessment of Risk  </vt:lpstr>
      <vt:lpstr>Research Approach and Methods</vt:lpstr>
      <vt:lpstr>Scotland pre-2011 </vt:lpstr>
      <vt:lpstr>Scotland Post-2011</vt:lpstr>
      <vt:lpstr>Scotland - findings</vt:lpstr>
      <vt:lpstr>Scotland - findings confirmed</vt:lpstr>
      <vt:lpstr>England pre-2010 </vt:lpstr>
      <vt:lpstr>England: Post-2010</vt:lpstr>
      <vt:lpstr>England: findings</vt:lpstr>
      <vt:lpstr>Conclusions </vt:lpstr>
      <vt:lpstr>Postscripts</vt:lpstr>
      <vt:lpstr>Fire and Rescue Services:  Leadership and Management Perspectives   Editors: Murphy, Peter, Greenhalgh, Kirsten (Eds.)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Comparative Review of  Financial Sustainability, Accountability and Transparency of Local Public Service Bodies in England  under  Austerity</dc:title>
  <dc:creator>lfpmkh</dc:creator>
  <cp:lastModifiedBy>Sullivan, Linda</cp:lastModifiedBy>
  <cp:revision>83</cp:revision>
  <dcterms:created xsi:type="dcterms:W3CDTF">2015-03-22T11:59:08Z</dcterms:created>
  <dcterms:modified xsi:type="dcterms:W3CDTF">2017-09-21T08:28:25Z</dcterms:modified>
</cp:coreProperties>
</file>