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9" r:id="rId2"/>
  </p:sldMasterIdLst>
  <p:notesMasterIdLst>
    <p:notesMasterId r:id="rId26"/>
  </p:notesMasterIdLst>
  <p:handoutMasterIdLst>
    <p:handoutMasterId r:id="rId27"/>
  </p:handoutMasterIdLst>
  <p:sldIdLst>
    <p:sldId id="532" r:id="rId3"/>
    <p:sldId id="551" r:id="rId4"/>
    <p:sldId id="549" r:id="rId5"/>
    <p:sldId id="553" r:id="rId6"/>
    <p:sldId id="545" r:id="rId7"/>
    <p:sldId id="554" r:id="rId8"/>
    <p:sldId id="536" r:id="rId9"/>
    <p:sldId id="537" r:id="rId10"/>
    <p:sldId id="620" r:id="rId11"/>
    <p:sldId id="614" r:id="rId12"/>
    <p:sldId id="615" r:id="rId13"/>
    <p:sldId id="616" r:id="rId14"/>
    <p:sldId id="617" r:id="rId15"/>
    <p:sldId id="612" r:id="rId16"/>
    <p:sldId id="621" r:id="rId17"/>
    <p:sldId id="622" r:id="rId18"/>
    <p:sldId id="623" r:id="rId19"/>
    <p:sldId id="624" r:id="rId20"/>
    <p:sldId id="625" r:id="rId21"/>
    <p:sldId id="626" r:id="rId22"/>
    <p:sldId id="627" r:id="rId23"/>
    <p:sldId id="619" r:id="rId24"/>
    <p:sldId id="538" r:id="rId25"/>
  </p:sldIdLst>
  <p:sldSz cx="9144000" cy="6858000" type="screen4x3"/>
  <p:notesSz cx="6797675" cy="9926638"/>
  <p:defaultTextStyle>
    <a:defPPr>
      <a:defRPr lang="en-GB"/>
    </a:defPPr>
    <a:lvl1pPr algn="l" rtl="0" eaLnBrk="0" fontAlgn="base" hangingPunct="0">
      <a:spcBef>
        <a:spcPct val="0"/>
      </a:spcBef>
      <a:spcAft>
        <a:spcPct val="0"/>
      </a:spcAft>
      <a:defRPr sz="2800" kern="1200">
        <a:solidFill>
          <a:srgbClr val="004D75"/>
        </a:solidFill>
        <a:latin typeface="Verdana" pitchFamily="34" charset="0"/>
        <a:ea typeface="+mn-ea"/>
        <a:cs typeface="Arial" charset="0"/>
      </a:defRPr>
    </a:lvl1pPr>
    <a:lvl2pPr marL="457200" algn="l" rtl="0" eaLnBrk="0" fontAlgn="base" hangingPunct="0">
      <a:spcBef>
        <a:spcPct val="0"/>
      </a:spcBef>
      <a:spcAft>
        <a:spcPct val="0"/>
      </a:spcAft>
      <a:defRPr sz="2800" kern="1200">
        <a:solidFill>
          <a:srgbClr val="004D75"/>
        </a:solidFill>
        <a:latin typeface="Verdana" pitchFamily="34" charset="0"/>
        <a:ea typeface="+mn-ea"/>
        <a:cs typeface="Arial" charset="0"/>
      </a:defRPr>
    </a:lvl2pPr>
    <a:lvl3pPr marL="914400" algn="l" rtl="0" eaLnBrk="0" fontAlgn="base" hangingPunct="0">
      <a:spcBef>
        <a:spcPct val="0"/>
      </a:spcBef>
      <a:spcAft>
        <a:spcPct val="0"/>
      </a:spcAft>
      <a:defRPr sz="2800" kern="1200">
        <a:solidFill>
          <a:srgbClr val="004D75"/>
        </a:solidFill>
        <a:latin typeface="Verdana" pitchFamily="34" charset="0"/>
        <a:ea typeface="+mn-ea"/>
        <a:cs typeface="Arial" charset="0"/>
      </a:defRPr>
    </a:lvl3pPr>
    <a:lvl4pPr marL="1371600" algn="l" rtl="0" eaLnBrk="0" fontAlgn="base" hangingPunct="0">
      <a:spcBef>
        <a:spcPct val="0"/>
      </a:spcBef>
      <a:spcAft>
        <a:spcPct val="0"/>
      </a:spcAft>
      <a:defRPr sz="2800" kern="1200">
        <a:solidFill>
          <a:srgbClr val="004D75"/>
        </a:solidFill>
        <a:latin typeface="Verdana" pitchFamily="34" charset="0"/>
        <a:ea typeface="+mn-ea"/>
        <a:cs typeface="Arial" charset="0"/>
      </a:defRPr>
    </a:lvl4pPr>
    <a:lvl5pPr marL="1828800" algn="l" rtl="0" eaLnBrk="0" fontAlgn="base" hangingPunct="0">
      <a:spcBef>
        <a:spcPct val="0"/>
      </a:spcBef>
      <a:spcAft>
        <a:spcPct val="0"/>
      </a:spcAft>
      <a:defRPr sz="2800" kern="1200">
        <a:solidFill>
          <a:srgbClr val="004D75"/>
        </a:solidFill>
        <a:latin typeface="Verdana" pitchFamily="34" charset="0"/>
        <a:ea typeface="+mn-ea"/>
        <a:cs typeface="Arial" charset="0"/>
      </a:defRPr>
    </a:lvl5pPr>
    <a:lvl6pPr marL="2286000" algn="l" defTabSz="914400" rtl="0" eaLnBrk="1" latinLnBrk="0" hangingPunct="1">
      <a:defRPr sz="2800" kern="1200">
        <a:solidFill>
          <a:srgbClr val="004D75"/>
        </a:solidFill>
        <a:latin typeface="Verdana" pitchFamily="34" charset="0"/>
        <a:ea typeface="+mn-ea"/>
        <a:cs typeface="Arial" charset="0"/>
      </a:defRPr>
    </a:lvl6pPr>
    <a:lvl7pPr marL="2743200" algn="l" defTabSz="914400" rtl="0" eaLnBrk="1" latinLnBrk="0" hangingPunct="1">
      <a:defRPr sz="2800" kern="1200">
        <a:solidFill>
          <a:srgbClr val="004D75"/>
        </a:solidFill>
        <a:latin typeface="Verdana" pitchFamily="34" charset="0"/>
        <a:ea typeface="+mn-ea"/>
        <a:cs typeface="Arial" charset="0"/>
      </a:defRPr>
    </a:lvl7pPr>
    <a:lvl8pPr marL="3200400" algn="l" defTabSz="914400" rtl="0" eaLnBrk="1" latinLnBrk="0" hangingPunct="1">
      <a:defRPr sz="2800" kern="1200">
        <a:solidFill>
          <a:srgbClr val="004D75"/>
        </a:solidFill>
        <a:latin typeface="Verdana" pitchFamily="34" charset="0"/>
        <a:ea typeface="+mn-ea"/>
        <a:cs typeface="Arial" charset="0"/>
      </a:defRPr>
    </a:lvl8pPr>
    <a:lvl9pPr marL="3657600" algn="l" defTabSz="914400" rtl="0" eaLnBrk="1" latinLnBrk="0" hangingPunct="1">
      <a:defRPr sz="2800" kern="1200">
        <a:solidFill>
          <a:srgbClr val="004D75"/>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B1"/>
    <a:srgbClr val="004D75"/>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5411" autoAdjust="0"/>
  </p:normalViewPr>
  <p:slideViewPr>
    <p:cSldViewPr>
      <p:cViewPr varScale="1">
        <p:scale>
          <a:sx n="97" d="100"/>
          <a:sy n="97" d="100"/>
        </p:scale>
        <p:origin x="73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7923"/>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49899" y="0"/>
            <a:ext cx="2946189" cy="497923"/>
          </a:xfrm>
          <a:prstGeom prst="rect">
            <a:avLst/>
          </a:prstGeom>
        </p:spPr>
        <p:txBody>
          <a:bodyPr vert="horz" lIns="91568" tIns="45784" rIns="91568" bIns="45784" rtlCol="0"/>
          <a:lstStyle>
            <a:lvl1pPr algn="r">
              <a:defRPr sz="1200"/>
            </a:lvl1pPr>
          </a:lstStyle>
          <a:p>
            <a:fld id="{1A663529-A9F2-423D-9E54-5296990D673E}" type="datetimeFigureOut">
              <a:rPr lang="en-GB" smtClean="0"/>
              <a:t>29/09/2017</a:t>
            </a:fld>
            <a:endParaRPr lang="en-GB"/>
          </a:p>
        </p:txBody>
      </p:sp>
      <p:sp>
        <p:nvSpPr>
          <p:cNvPr id="4" name="Footer Placeholder 3"/>
          <p:cNvSpPr>
            <a:spLocks noGrp="1"/>
          </p:cNvSpPr>
          <p:nvPr>
            <p:ph type="ftr" sz="quarter" idx="2"/>
          </p:nvPr>
        </p:nvSpPr>
        <p:spPr>
          <a:xfrm>
            <a:off x="1" y="9428716"/>
            <a:ext cx="2946189" cy="497922"/>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49899" y="9428716"/>
            <a:ext cx="2946189" cy="497922"/>
          </a:xfrm>
          <a:prstGeom prst="rect">
            <a:avLst/>
          </a:prstGeom>
        </p:spPr>
        <p:txBody>
          <a:bodyPr vert="horz" lIns="91568" tIns="45784" rIns="91568" bIns="45784" rtlCol="0" anchor="b"/>
          <a:lstStyle>
            <a:lvl1pPr algn="r">
              <a:defRPr sz="1200"/>
            </a:lvl1pPr>
          </a:lstStyle>
          <a:p>
            <a:fld id="{706BEC6E-F8F4-47DA-8A11-19997C6F76B1}" type="slidenum">
              <a:rPr lang="en-GB" smtClean="0"/>
              <a:t>‹#›</a:t>
            </a:fld>
            <a:endParaRPr lang="en-GB"/>
          </a:p>
        </p:txBody>
      </p:sp>
    </p:spTree>
    <p:extLst>
      <p:ext uri="{BB962C8B-B14F-4D97-AF65-F5344CB8AC3E}">
        <p14:creationId xmlns:p14="http://schemas.microsoft.com/office/powerpoint/2010/main" val="78005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0"/>
            <a:ext cx="294518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eaLnBrk="1" hangingPunct="1">
              <a:defRPr sz="1200">
                <a:solidFill>
                  <a:schemeClr val="tx1"/>
                </a:solidFill>
                <a:latin typeface="Arial" charset="0"/>
              </a:defRPr>
            </a:lvl1pPr>
          </a:lstStyle>
          <a:p>
            <a:endParaRPr lang="en-US"/>
          </a:p>
        </p:txBody>
      </p:sp>
      <p:sp>
        <p:nvSpPr>
          <p:cNvPr id="116739" name="Rectangle 3"/>
          <p:cNvSpPr>
            <a:spLocks noGrp="1" noChangeArrowheads="1"/>
          </p:cNvSpPr>
          <p:nvPr>
            <p:ph type="dt" idx="1"/>
          </p:nvPr>
        </p:nvSpPr>
        <p:spPr bwMode="auto">
          <a:xfrm>
            <a:off x="3850899" y="0"/>
            <a:ext cx="294518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eaLnBrk="1" hangingPunct="1">
              <a:defRPr sz="1200">
                <a:solidFill>
                  <a:schemeClr val="tx1"/>
                </a:solidFill>
                <a:latin typeface="Arial" charset="0"/>
              </a:defRPr>
            </a:lvl1pPr>
          </a:lstStyle>
          <a:p>
            <a:endParaRPr lang="en-US"/>
          </a:p>
        </p:txBody>
      </p:sp>
      <p:sp>
        <p:nvSpPr>
          <p:cNvPr id="2867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679291" y="4715153"/>
            <a:ext cx="5439096"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6742" name="Rectangle 6"/>
          <p:cNvSpPr>
            <a:spLocks noGrp="1" noChangeArrowheads="1"/>
          </p:cNvSpPr>
          <p:nvPr>
            <p:ph type="ftr" sz="quarter" idx="4"/>
          </p:nvPr>
        </p:nvSpPr>
        <p:spPr bwMode="auto">
          <a:xfrm>
            <a:off x="1" y="9428716"/>
            <a:ext cx="294518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eaLnBrk="1" hangingPunct="1">
              <a:defRPr sz="1200">
                <a:solidFill>
                  <a:schemeClr val="tx1"/>
                </a:solidFill>
                <a:latin typeface="Arial" charset="0"/>
              </a:defRPr>
            </a:lvl1pPr>
          </a:lstStyle>
          <a:p>
            <a:endParaRPr lang="en-US"/>
          </a:p>
        </p:txBody>
      </p:sp>
      <p:sp>
        <p:nvSpPr>
          <p:cNvPr id="116743" name="Rectangle 7"/>
          <p:cNvSpPr>
            <a:spLocks noGrp="1" noChangeArrowheads="1"/>
          </p:cNvSpPr>
          <p:nvPr>
            <p:ph type="sldNum" sz="quarter" idx="5"/>
          </p:nvPr>
        </p:nvSpPr>
        <p:spPr bwMode="auto">
          <a:xfrm>
            <a:off x="3850899" y="9428716"/>
            <a:ext cx="294518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eaLnBrk="1" hangingPunct="1">
              <a:defRPr sz="1200">
                <a:solidFill>
                  <a:schemeClr val="tx1"/>
                </a:solidFill>
                <a:latin typeface="Arial" charset="0"/>
              </a:defRPr>
            </a:lvl1pPr>
          </a:lstStyle>
          <a:p>
            <a:fld id="{E4A3C169-5007-4C7A-9AD2-CDA3A6362C72}" type="slidenum">
              <a:rPr lang="en-GB"/>
              <a:pPr/>
              <a:t>‹#›</a:t>
            </a:fld>
            <a:endParaRPr lang="en-GB"/>
          </a:p>
        </p:txBody>
      </p:sp>
    </p:spTree>
    <p:extLst>
      <p:ext uri="{BB962C8B-B14F-4D97-AF65-F5344CB8AC3E}">
        <p14:creationId xmlns:p14="http://schemas.microsoft.com/office/powerpoint/2010/main" val="509230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7BF27-571C-4CB6-B992-1A9BD9211948}" type="slidenum">
              <a:rPr lang="en-GB"/>
              <a:pPr/>
              <a:t>1</a:t>
            </a:fld>
            <a:endParaRPr lang="en-GB"/>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GB"/>
          </a:p>
        </p:txBody>
      </p:sp>
    </p:spTree>
    <p:extLst>
      <p:ext uri="{BB962C8B-B14F-4D97-AF65-F5344CB8AC3E}">
        <p14:creationId xmlns:p14="http://schemas.microsoft.com/office/powerpoint/2010/main" val="336820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EFADA-C48B-40D2-9E50-A38BE31A659F}" type="slidenum">
              <a:rPr lang="en-GB" altLang="en-US">
                <a:solidFill>
                  <a:srgbClr val="000000"/>
                </a:solidFill>
              </a:rPr>
              <a:pPr/>
              <a:t>8</a:t>
            </a:fld>
            <a:endParaRPr lang="en-GB" altLang="en-US">
              <a:solidFill>
                <a:srgbClr val="000000"/>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buFontTx/>
              <a:buChar char="•"/>
            </a:pPr>
            <a:endParaRPr lang="en-GB" altLang="en-US" dirty="0"/>
          </a:p>
          <a:p>
            <a:pPr>
              <a:buFontTx/>
              <a:buNone/>
            </a:pPr>
            <a:endParaRPr lang="en-GB" altLang="en-US" dirty="0"/>
          </a:p>
          <a:p>
            <a:pPr>
              <a:buFontTx/>
              <a:buChar char="•"/>
            </a:pPr>
            <a:endParaRPr lang="en-GB" altLang="en-US" dirty="0"/>
          </a:p>
        </p:txBody>
      </p:sp>
    </p:spTree>
    <p:extLst>
      <p:ext uri="{BB962C8B-B14F-4D97-AF65-F5344CB8AC3E}">
        <p14:creationId xmlns:p14="http://schemas.microsoft.com/office/powerpoint/2010/main" val="1949918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chemeClr val="tx1"/>
              </a:solidFill>
              <a:latin typeface="Times" pitchFamily="48"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3850"/>
            <a:ext cx="2435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noProof="0"/>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200727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F0D46124-59ED-47AA-89B8-3BE3D8415302}" type="datetime4">
              <a:rPr lang="en-GB"/>
              <a:pPr/>
              <a:t>29 September 2017</a:t>
            </a:fld>
            <a:endParaRPr lang="en-GB"/>
          </a:p>
        </p:txBody>
      </p:sp>
      <p:sp>
        <p:nvSpPr>
          <p:cNvPr id="5" name="Rectangle 8"/>
          <p:cNvSpPr>
            <a:spLocks noGrp="1" noChangeArrowheads="1"/>
          </p:cNvSpPr>
          <p:nvPr>
            <p:ph type="sldNum" sz="quarter" idx="11"/>
          </p:nvPr>
        </p:nvSpPr>
        <p:spPr>
          <a:ln/>
        </p:spPr>
        <p:txBody>
          <a:bodyPr/>
          <a:lstStyle>
            <a:lvl1pPr>
              <a:defRPr/>
            </a:lvl1pPr>
          </a:lstStyle>
          <a:p>
            <a:fld id="{3BD0B9FD-F5A7-4AE2-9D93-6763E753A7D3}" type="slidenum">
              <a:rPr lang="en-GB"/>
              <a:pPr/>
              <a:t>‹#›</a:t>
            </a:fld>
            <a:endParaRPr lang="en-GB"/>
          </a:p>
        </p:txBody>
      </p:sp>
    </p:spTree>
    <p:extLst>
      <p:ext uri="{BB962C8B-B14F-4D97-AF65-F5344CB8AC3E}">
        <p14:creationId xmlns:p14="http://schemas.microsoft.com/office/powerpoint/2010/main" val="411221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D5FFE876-13C3-4E73-9625-59BCBFAD9D21}" type="datetime4">
              <a:rPr lang="en-GB"/>
              <a:pPr/>
              <a:t>29 September 2017</a:t>
            </a:fld>
            <a:endParaRPr lang="en-GB"/>
          </a:p>
        </p:txBody>
      </p:sp>
      <p:sp>
        <p:nvSpPr>
          <p:cNvPr id="5" name="Rectangle 8"/>
          <p:cNvSpPr>
            <a:spLocks noGrp="1" noChangeArrowheads="1"/>
          </p:cNvSpPr>
          <p:nvPr>
            <p:ph type="sldNum" sz="quarter" idx="11"/>
          </p:nvPr>
        </p:nvSpPr>
        <p:spPr>
          <a:ln/>
        </p:spPr>
        <p:txBody>
          <a:bodyPr/>
          <a:lstStyle>
            <a:lvl1pPr>
              <a:defRPr/>
            </a:lvl1pPr>
          </a:lstStyle>
          <a:p>
            <a:fld id="{BABD3B88-DB31-44EB-8E27-26A5F1EE2897}" type="slidenum">
              <a:rPr lang="en-GB"/>
              <a:pPr/>
              <a:t>‹#›</a:t>
            </a:fld>
            <a:endParaRPr lang="en-GB"/>
          </a:p>
        </p:txBody>
      </p:sp>
    </p:spTree>
    <p:extLst>
      <p:ext uri="{BB962C8B-B14F-4D97-AF65-F5344CB8AC3E}">
        <p14:creationId xmlns:p14="http://schemas.microsoft.com/office/powerpoint/2010/main" val="391388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9144000" cy="6858000"/>
            <a:chOff x="0" y="0"/>
            <a:chExt cx="5760" cy="4320"/>
          </a:xfrm>
        </p:grpSpPr>
        <p:sp>
          <p:nvSpPr>
            <p:cNvPr id="2150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08"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grpSp>
          <p:nvGrpSpPr>
            <p:cNvPr id="21509" name="Group 5"/>
            <p:cNvGrpSpPr>
              <a:grpSpLocks/>
            </p:cNvGrpSpPr>
            <p:nvPr/>
          </p:nvGrpSpPr>
          <p:grpSpPr bwMode="auto">
            <a:xfrm>
              <a:off x="0" y="672"/>
              <a:ext cx="1806" cy="1989"/>
              <a:chOff x="0" y="672"/>
              <a:chExt cx="1806" cy="1989"/>
            </a:xfrm>
          </p:grpSpPr>
          <p:sp>
            <p:nvSpPr>
              <p:cNvPr id="21510"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1"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2"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3"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4"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5"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6"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7"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8"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1519"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grpSp>
      </p:grpSp>
      <p:sp>
        <p:nvSpPr>
          <p:cNvPr id="21520" name="Rectangle 16"/>
          <p:cNvSpPr>
            <a:spLocks noGrp="1" noChangeArrowheads="1"/>
          </p:cNvSpPr>
          <p:nvPr>
            <p:ph type="dt" sz="half" idx="2"/>
          </p:nvPr>
        </p:nvSpPr>
        <p:spPr>
          <a:xfrm>
            <a:off x="457200" y="6248400"/>
            <a:ext cx="2133600" cy="457200"/>
          </a:xfrm>
        </p:spPr>
        <p:txBody>
          <a:bodyPr/>
          <a:lstStyle>
            <a:lvl1pPr>
              <a:defRPr/>
            </a:lvl1pPr>
          </a:lstStyle>
          <a:p>
            <a:endParaRPr lang="en-GB" altLang="en-US">
              <a:solidFill>
                <a:srgbClr val="000000"/>
              </a:solidFill>
            </a:endParaRPr>
          </a:p>
        </p:txBody>
      </p:sp>
      <p:sp>
        <p:nvSpPr>
          <p:cNvPr id="21521" name="Rectangle 17"/>
          <p:cNvSpPr>
            <a:spLocks noGrp="1" noChangeArrowheads="1"/>
          </p:cNvSpPr>
          <p:nvPr>
            <p:ph type="ftr" sz="quarter" idx="3"/>
          </p:nvPr>
        </p:nvSpPr>
        <p:spPr/>
        <p:txBody>
          <a:bodyPr/>
          <a:lstStyle>
            <a:lvl1pPr>
              <a:defRPr/>
            </a:lvl1pPr>
          </a:lstStyle>
          <a:p>
            <a:endParaRPr lang="en-GB" altLang="en-US">
              <a:solidFill>
                <a:srgbClr val="000000"/>
              </a:solidFill>
            </a:endParaRPr>
          </a:p>
        </p:txBody>
      </p:sp>
      <p:sp>
        <p:nvSpPr>
          <p:cNvPr id="21522" name="Rectangle 18"/>
          <p:cNvSpPr>
            <a:spLocks noGrp="1" noChangeArrowheads="1"/>
          </p:cNvSpPr>
          <p:nvPr>
            <p:ph type="sldNum" sz="quarter" idx="4"/>
          </p:nvPr>
        </p:nvSpPr>
        <p:spPr/>
        <p:txBody>
          <a:bodyPr/>
          <a:lstStyle>
            <a:lvl1pPr>
              <a:defRPr/>
            </a:lvl1pPr>
          </a:lstStyle>
          <a:p>
            <a:fld id="{1DB2BD8B-F142-4BAB-9FF6-19235557F49F}" type="slidenum">
              <a:rPr lang="en-GB" altLang="en-US">
                <a:solidFill>
                  <a:srgbClr val="000000"/>
                </a:solidFill>
              </a:rPr>
              <a:pPr/>
              <a:t>‹#›</a:t>
            </a:fld>
            <a:endParaRPr lang="en-GB" altLang="en-US">
              <a:solidFill>
                <a:srgbClr val="000000"/>
              </a:solidFill>
            </a:endParaRPr>
          </a:p>
        </p:txBody>
      </p:sp>
      <p:sp>
        <p:nvSpPr>
          <p:cNvPr id="215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altLang="en-US" noProof="0"/>
              <a:t>Click to edit Master title style</a:t>
            </a:r>
          </a:p>
        </p:txBody>
      </p:sp>
      <p:sp>
        <p:nvSpPr>
          <p:cNvPr id="21524"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GB" altLang="en-US" noProof="0"/>
              <a:t>Click to edit Master subtitle style</a:t>
            </a:r>
          </a:p>
        </p:txBody>
      </p:sp>
    </p:spTree>
    <p:extLst>
      <p:ext uri="{BB962C8B-B14F-4D97-AF65-F5344CB8AC3E}">
        <p14:creationId xmlns:p14="http://schemas.microsoft.com/office/powerpoint/2010/main" val="234053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D1177AFB-3759-492F-845D-E73F1C9F5BC4}"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198013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4638202-1823-4361-AE12-F623DA671017}"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261092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71A6430E-2CA6-44F2-ACED-97A38001F6C8}"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364858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E3BC8EA2-A992-4BEE-889E-81BE57B1D070}" type="slidenum">
              <a:rPr lang="en-GB" altLang="en-US">
                <a:solidFill>
                  <a:srgbClr val="000000"/>
                </a:solidFill>
              </a:rPr>
              <a:pPr/>
              <a:t>‹#›</a:t>
            </a:fld>
            <a:endParaRPr lang="en-GB" altLang="en-US">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6415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7D2ECBAC-B4AA-41E3-954F-478EDF450B93}" type="slidenum">
              <a:rPr lang="en-GB" altLang="en-US">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413012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87A1AF23-FA46-4A35-8967-D157288FABCA}" type="slidenum">
              <a:rPr lang="en-GB" altLang="en-US">
                <a:solidFill>
                  <a:srgbClr val="000000"/>
                </a:solidFill>
              </a:rPr>
              <a:pPr/>
              <a:t>‹#›</a:t>
            </a:fld>
            <a:endParaRPr lang="en-GB" altLang="en-US">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169280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02C18CA3-47C4-4E7A-AA02-88614EECE8C3}"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352662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3A11E2F9-F109-49C4-AF65-C8B49715BA8E}" type="datetime4">
              <a:rPr lang="en-GB"/>
              <a:pPr/>
              <a:t>29 September 2017</a:t>
            </a:fld>
            <a:endParaRPr lang="en-GB"/>
          </a:p>
        </p:txBody>
      </p:sp>
      <p:sp>
        <p:nvSpPr>
          <p:cNvPr id="5" name="Rectangle 8"/>
          <p:cNvSpPr>
            <a:spLocks noGrp="1" noChangeArrowheads="1"/>
          </p:cNvSpPr>
          <p:nvPr>
            <p:ph type="sldNum" sz="quarter" idx="11"/>
          </p:nvPr>
        </p:nvSpPr>
        <p:spPr>
          <a:ln/>
        </p:spPr>
        <p:txBody>
          <a:bodyPr/>
          <a:lstStyle>
            <a:lvl1pPr>
              <a:defRPr/>
            </a:lvl1pPr>
          </a:lstStyle>
          <a:p>
            <a:fld id="{AAC6C02E-F7D0-4B28-A938-9899C3ECB45A}" type="slidenum">
              <a:rPr lang="en-GB"/>
              <a:pPr/>
              <a:t>‹#›</a:t>
            </a:fld>
            <a:endParaRPr lang="en-GB"/>
          </a:p>
        </p:txBody>
      </p:sp>
    </p:spTree>
    <p:extLst>
      <p:ext uri="{BB962C8B-B14F-4D97-AF65-F5344CB8AC3E}">
        <p14:creationId xmlns:p14="http://schemas.microsoft.com/office/powerpoint/2010/main" val="3721217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C7D7BB24-867A-42EE-A078-AE6BE1ED656A}"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306095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A151572-A71D-4E85-8082-C8EBBC0E8745}"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4232940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4FE5556-3ED8-4F9F-BEB3-081A8E9A9A60}"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1239836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B49FEF80-A084-4360-BF28-064554C3CBB8}"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46643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CC17699E-B59C-4655-BD84-2B94693FDE14}" type="datetime4">
              <a:rPr lang="en-GB"/>
              <a:pPr/>
              <a:t>29 September 2017</a:t>
            </a:fld>
            <a:endParaRPr lang="en-GB"/>
          </a:p>
        </p:txBody>
      </p:sp>
      <p:sp>
        <p:nvSpPr>
          <p:cNvPr id="5" name="Rectangle 8"/>
          <p:cNvSpPr>
            <a:spLocks noGrp="1" noChangeArrowheads="1"/>
          </p:cNvSpPr>
          <p:nvPr>
            <p:ph type="sldNum" sz="quarter" idx="11"/>
          </p:nvPr>
        </p:nvSpPr>
        <p:spPr>
          <a:ln/>
        </p:spPr>
        <p:txBody>
          <a:bodyPr/>
          <a:lstStyle>
            <a:lvl1pPr>
              <a:defRPr/>
            </a:lvl1pPr>
          </a:lstStyle>
          <a:p>
            <a:fld id="{DC825D5D-CBF9-4245-B7B8-97F7CFEA90AA}" type="slidenum">
              <a:rPr lang="en-GB"/>
              <a:pPr/>
              <a:t>‹#›</a:t>
            </a:fld>
            <a:endParaRPr lang="en-GB"/>
          </a:p>
        </p:txBody>
      </p:sp>
    </p:spTree>
    <p:extLst>
      <p:ext uri="{BB962C8B-B14F-4D97-AF65-F5344CB8AC3E}">
        <p14:creationId xmlns:p14="http://schemas.microsoft.com/office/powerpoint/2010/main" val="253043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p:cNvSpPr>
            <a:spLocks noGrp="1" noChangeArrowheads="1"/>
          </p:cNvSpPr>
          <p:nvPr>
            <p:ph type="dt" sz="half" idx="10"/>
          </p:nvPr>
        </p:nvSpPr>
        <p:spPr>
          <a:ln/>
        </p:spPr>
        <p:txBody>
          <a:bodyPr/>
          <a:lstStyle>
            <a:lvl1pPr>
              <a:defRPr/>
            </a:lvl1pPr>
          </a:lstStyle>
          <a:p>
            <a:fld id="{C2845009-8B22-49B1-8124-E9E574182226}" type="datetime4">
              <a:rPr lang="en-GB"/>
              <a:pPr/>
              <a:t>29 September 2017</a:t>
            </a:fld>
            <a:endParaRPr lang="en-GB"/>
          </a:p>
        </p:txBody>
      </p:sp>
      <p:sp>
        <p:nvSpPr>
          <p:cNvPr id="6" name="Rectangle 8"/>
          <p:cNvSpPr>
            <a:spLocks noGrp="1" noChangeArrowheads="1"/>
          </p:cNvSpPr>
          <p:nvPr>
            <p:ph type="sldNum" sz="quarter" idx="11"/>
          </p:nvPr>
        </p:nvSpPr>
        <p:spPr>
          <a:ln/>
        </p:spPr>
        <p:txBody>
          <a:bodyPr/>
          <a:lstStyle>
            <a:lvl1pPr>
              <a:defRPr/>
            </a:lvl1pPr>
          </a:lstStyle>
          <a:p>
            <a:fld id="{0D783702-E2FC-488F-9127-80ABDCAC895C}" type="slidenum">
              <a:rPr lang="en-GB"/>
              <a:pPr/>
              <a:t>‹#›</a:t>
            </a:fld>
            <a:endParaRPr lang="en-GB"/>
          </a:p>
        </p:txBody>
      </p:sp>
    </p:spTree>
    <p:extLst>
      <p:ext uri="{BB962C8B-B14F-4D97-AF65-F5344CB8AC3E}">
        <p14:creationId xmlns:p14="http://schemas.microsoft.com/office/powerpoint/2010/main" val="170370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p:cNvSpPr>
            <a:spLocks noGrp="1" noChangeArrowheads="1"/>
          </p:cNvSpPr>
          <p:nvPr>
            <p:ph type="dt" sz="half" idx="10"/>
          </p:nvPr>
        </p:nvSpPr>
        <p:spPr>
          <a:ln/>
        </p:spPr>
        <p:txBody>
          <a:bodyPr/>
          <a:lstStyle>
            <a:lvl1pPr>
              <a:defRPr/>
            </a:lvl1pPr>
          </a:lstStyle>
          <a:p>
            <a:fld id="{97B68354-3349-4D04-84A7-BFA6431C08C3}" type="datetime4">
              <a:rPr lang="en-GB"/>
              <a:pPr/>
              <a:t>29 September 2017</a:t>
            </a:fld>
            <a:endParaRPr lang="en-GB"/>
          </a:p>
        </p:txBody>
      </p:sp>
      <p:sp>
        <p:nvSpPr>
          <p:cNvPr id="8" name="Rectangle 8"/>
          <p:cNvSpPr>
            <a:spLocks noGrp="1" noChangeArrowheads="1"/>
          </p:cNvSpPr>
          <p:nvPr>
            <p:ph type="sldNum" sz="quarter" idx="11"/>
          </p:nvPr>
        </p:nvSpPr>
        <p:spPr>
          <a:ln/>
        </p:spPr>
        <p:txBody>
          <a:bodyPr/>
          <a:lstStyle>
            <a:lvl1pPr>
              <a:defRPr/>
            </a:lvl1pPr>
          </a:lstStyle>
          <a:p>
            <a:fld id="{222B0929-6319-4A1D-BA38-143A826B8C4F}" type="slidenum">
              <a:rPr lang="en-GB"/>
              <a:pPr/>
              <a:t>‹#›</a:t>
            </a:fld>
            <a:endParaRPr lang="en-GB"/>
          </a:p>
        </p:txBody>
      </p:sp>
    </p:spTree>
    <p:extLst>
      <p:ext uri="{BB962C8B-B14F-4D97-AF65-F5344CB8AC3E}">
        <p14:creationId xmlns:p14="http://schemas.microsoft.com/office/powerpoint/2010/main" val="323269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fld id="{AD8222F6-6112-4DFA-A173-DE113264827C}" type="datetime4">
              <a:rPr lang="en-GB"/>
              <a:pPr/>
              <a:t>29 September 2017</a:t>
            </a:fld>
            <a:endParaRPr lang="en-GB"/>
          </a:p>
        </p:txBody>
      </p:sp>
      <p:sp>
        <p:nvSpPr>
          <p:cNvPr id="4" name="Rectangle 8"/>
          <p:cNvSpPr>
            <a:spLocks noGrp="1" noChangeArrowheads="1"/>
          </p:cNvSpPr>
          <p:nvPr>
            <p:ph type="sldNum" sz="quarter" idx="11"/>
          </p:nvPr>
        </p:nvSpPr>
        <p:spPr>
          <a:ln/>
        </p:spPr>
        <p:txBody>
          <a:bodyPr/>
          <a:lstStyle>
            <a:lvl1pPr>
              <a:defRPr/>
            </a:lvl1pPr>
          </a:lstStyle>
          <a:p>
            <a:fld id="{1AD60327-F696-4F6E-B3EB-4E97C33A49FB}" type="slidenum">
              <a:rPr lang="en-GB"/>
              <a:pPr/>
              <a:t>‹#›</a:t>
            </a:fld>
            <a:endParaRPr lang="en-GB"/>
          </a:p>
        </p:txBody>
      </p:sp>
    </p:spTree>
    <p:extLst>
      <p:ext uri="{BB962C8B-B14F-4D97-AF65-F5344CB8AC3E}">
        <p14:creationId xmlns:p14="http://schemas.microsoft.com/office/powerpoint/2010/main" val="236687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BFDC7522-60D5-4EF4-B218-4F91F8D53645}" type="datetime4">
              <a:rPr lang="en-GB"/>
              <a:pPr/>
              <a:t>29 September 2017</a:t>
            </a:fld>
            <a:endParaRPr lang="en-GB"/>
          </a:p>
        </p:txBody>
      </p:sp>
      <p:sp>
        <p:nvSpPr>
          <p:cNvPr id="3" name="Rectangle 8"/>
          <p:cNvSpPr>
            <a:spLocks noGrp="1" noChangeArrowheads="1"/>
          </p:cNvSpPr>
          <p:nvPr>
            <p:ph type="sldNum" sz="quarter" idx="11"/>
          </p:nvPr>
        </p:nvSpPr>
        <p:spPr>
          <a:ln/>
        </p:spPr>
        <p:txBody>
          <a:bodyPr/>
          <a:lstStyle>
            <a:lvl1pPr>
              <a:defRPr/>
            </a:lvl1pPr>
          </a:lstStyle>
          <a:p>
            <a:fld id="{83FF9F57-B6D4-4D31-A49D-78F99BB97563}" type="slidenum">
              <a:rPr lang="en-GB"/>
              <a:pPr/>
              <a:t>‹#›</a:t>
            </a:fld>
            <a:endParaRPr lang="en-GB"/>
          </a:p>
        </p:txBody>
      </p:sp>
    </p:spTree>
    <p:extLst>
      <p:ext uri="{BB962C8B-B14F-4D97-AF65-F5344CB8AC3E}">
        <p14:creationId xmlns:p14="http://schemas.microsoft.com/office/powerpoint/2010/main" val="417810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5EC53C84-744E-4215-A82C-C3EAD889D428}" type="datetime4">
              <a:rPr lang="en-GB"/>
              <a:pPr/>
              <a:t>29 September 2017</a:t>
            </a:fld>
            <a:endParaRPr lang="en-GB"/>
          </a:p>
        </p:txBody>
      </p:sp>
      <p:sp>
        <p:nvSpPr>
          <p:cNvPr id="6" name="Rectangle 8"/>
          <p:cNvSpPr>
            <a:spLocks noGrp="1" noChangeArrowheads="1"/>
          </p:cNvSpPr>
          <p:nvPr>
            <p:ph type="sldNum" sz="quarter" idx="11"/>
          </p:nvPr>
        </p:nvSpPr>
        <p:spPr>
          <a:ln/>
        </p:spPr>
        <p:txBody>
          <a:bodyPr/>
          <a:lstStyle>
            <a:lvl1pPr>
              <a:defRPr/>
            </a:lvl1pPr>
          </a:lstStyle>
          <a:p>
            <a:fld id="{457D8EBA-41E3-4435-8E0A-E819E41DC9CA}" type="slidenum">
              <a:rPr lang="en-GB"/>
              <a:pPr/>
              <a:t>‹#›</a:t>
            </a:fld>
            <a:endParaRPr lang="en-GB"/>
          </a:p>
        </p:txBody>
      </p:sp>
    </p:spTree>
    <p:extLst>
      <p:ext uri="{BB962C8B-B14F-4D97-AF65-F5344CB8AC3E}">
        <p14:creationId xmlns:p14="http://schemas.microsoft.com/office/powerpoint/2010/main" val="33145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95DB4A46-0E15-430D-A3C5-F9F68E4A8D15}" type="datetime4">
              <a:rPr lang="en-GB"/>
              <a:pPr/>
              <a:t>29 September 2017</a:t>
            </a:fld>
            <a:endParaRPr lang="en-GB"/>
          </a:p>
        </p:txBody>
      </p:sp>
      <p:sp>
        <p:nvSpPr>
          <p:cNvPr id="6" name="Rectangle 8"/>
          <p:cNvSpPr>
            <a:spLocks noGrp="1" noChangeArrowheads="1"/>
          </p:cNvSpPr>
          <p:nvPr>
            <p:ph type="sldNum" sz="quarter" idx="11"/>
          </p:nvPr>
        </p:nvSpPr>
        <p:spPr>
          <a:ln/>
        </p:spPr>
        <p:txBody>
          <a:bodyPr/>
          <a:lstStyle>
            <a:lvl1pPr>
              <a:defRPr/>
            </a:lvl1pPr>
          </a:lstStyle>
          <a:p>
            <a:fld id="{5D2D5A11-0EC2-48A8-8FDF-358346386F06}" type="slidenum">
              <a:rPr lang="en-GB"/>
              <a:pPr/>
              <a:t>‹#›</a:t>
            </a:fld>
            <a:endParaRPr lang="en-GB"/>
          </a:p>
        </p:txBody>
      </p:sp>
    </p:spTree>
    <p:extLst>
      <p:ext uri="{BB962C8B-B14F-4D97-AF65-F5344CB8AC3E}">
        <p14:creationId xmlns:p14="http://schemas.microsoft.com/office/powerpoint/2010/main" val="19023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81000" y="144780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0" y="6219825"/>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 name="Text Box 6"/>
          <p:cNvSpPr txBox="1">
            <a:spLocks noChangeArrowheads="1"/>
          </p:cNvSpPr>
          <p:nvPr/>
        </p:nvSpPr>
        <p:spPr bwMode="auto">
          <a:xfrm>
            <a:off x="39528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spcBef>
                <a:spcPct val="50000"/>
              </a:spcBef>
            </a:pPr>
            <a:endParaRPr lang="en-US" sz="2400">
              <a:solidFill>
                <a:schemeClr val="tx1"/>
              </a:solidFill>
              <a:latin typeface="Times" pitchFamily="48" charset="0"/>
            </a:endParaRPr>
          </a:p>
        </p:txBody>
      </p:sp>
      <p:sp>
        <p:nvSpPr>
          <p:cNvPr id="348167" name="Rectangle 7"/>
          <p:cNvSpPr>
            <a:spLocks noGrp="1" noChangeArrowheads="1"/>
          </p:cNvSpPr>
          <p:nvPr>
            <p:ph type="dt" sz="half" idx="2"/>
          </p:nvPr>
        </p:nvSpPr>
        <p:spPr bwMode="auto">
          <a:xfrm>
            <a:off x="457200"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fld id="{304FAE7B-2950-4A81-9992-01958D14D33E}" type="datetime4">
              <a:rPr lang="en-GB"/>
              <a:pPr/>
              <a:t>29 September 2017</a:t>
            </a:fld>
            <a:endParaRPr lang="en-GB"/>
          </a:p>
        </p:txBody>
      </p:sp>
      <p:sp>
        <p:nvSpPr>
          <p:cNvPr id="348168" name="Rectangle 8"/>
          <p:cNvSpPr>
            <a:spLocks noGrp="1" noChangeArrowheads="1"/>
          </p:cNvSpPr>
          <p:nvPr>
            <p:ph type="sldNum" sz="quarter" idx="4"/>
          </p:nvPr>
        </p:nvSpPr>
        <p:spPr bwMode="auto">
          <a:xfrm>
            <a:off x="5940425"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38AF4551-D782-48F1-A1FA-A4DFE1D6DBB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eaLnBrk="1" hangingPunct="1"/>
            <a:endParaRPr lang="en-GB" altLang="en-US">
              <a:solidFill>
                <a:srgbClr val="000000"/>
              </a:solidFill>
              <a:cs typeface="Arial" panose="020B0604020202020204" pitchFamily="34" charset="0"/>
            </a:endParaRPr>
          </a:p>
        </p:txBody>
      </p:sp>
      <p:sp>
        <p:nvSpPr>
          <p:cNvPr id="2048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pPr eaLnBrk="1" hangingPunct="1"/>
            <a:fld id="{71E90AC8-0023-4780-9B09-A4CEA907EACF}" type="slidenum">
              <a:rPr lang="en-GB" altLang="en-US" smtClean="0">
                <a:solidFill>
                  <a:srgbClr val="000000"/>
                </a:solidFill>
                <a:cs typeface="Arial" panose="020B0604020202020204" pitchFamily="34" charset="0"/>
              </a:rPr>
              <a:pPr eaLnBrk="1" hangingPunct="1"/>
              <a:t>‹#›</a:t>
            </a:fld>
            <a:endParaRPr lang="en-GB" altLang="en-US">
              <a:solidFill>
                <a:srgbClr val="000000"/>
              </a:solidFill>
              <a:cs typeface="Arial" panose="020B0604020202020204" pitchFamily="34" charset="0"/>
            </a:endParaRPr>
          </a:p>
        </p:txBody>
      </p:sp>
      <p:grpSp>
        <p:nvGrpSpPr>
          <p:cNvPr id="20484" name="Group 4"/>
          <p:cNvGrpSpPr>
            <a:grpSpLocks/>
          </p:cNvGrpSpPr>
          <p:nvPr/>
        </p:nvGrpSpPr>
        <p:grpSpPr bwMode="auto">
          <a:xfrm>
            <a:off x="0" y="0"/>
            <a:ext cx="9144000" cy="546100"/>
            <a:chOff x="0" y="0"/>
            <a:chExt cx="5760" cy="344"/>
          </a:xfrm>
        </p:grpSpPr>
        <p:sp>
          <p:nvSpPr>
            <p:cNvPr id="2048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048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048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666699"/>
                </a:solidFill>
                <a:latin typeface="Arial" panose="020B0604020202020204" pitchFamily="34" charset="0"/>
                <a:cs typeface="Arial" panose="020B0604020202020204" pitchFamily="34" charset="0"/>
              </a:endParaRPr>
            </a:p>
          </p:txBody>
        </p:sp>
        <p:sp>
          <p:nvSpPr>
            <p:cNvPr id="2048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666699"/>
                </a:solidFill>
                <a:latin typeface="Arial" panose="020B0604020202020204" pitchFamily="34" charset="0"/>
                <a:cs typeface="Arial" panose="020B0604020202020204" pitchFamily="34" charset="0"/>
              </a:endParaRPr>
            </a:p>
          </p:txBody>
        </p:sp>
        <p:sp>
          <p:nvSpPr>
            <p:cNvPr id="2048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9999CC"/>
                </a:solidFill>
                <a:latin typeface="Arial" panose="020B0604020202020204" pitchFamily="34" charset="0"/>
                <a:cs typeface="Arial" panose="020B0604020202020204" pitchFamily="34" charset="0"/>
              </a:endParaRPr>
            </a:p>
          </p:txBody>
        </p:sp>
        <p:sp>
          <p:nvSpPr>
            <p:cNvPr id="2049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666699"/>
                </a:solidFill>
                <a:latin typeface="Arial" panose="020B0604020202020204" pitchFamily="34" charset="0"/>
                <a:cs typeface="Arial" panose="020B0604020202020204" pitchFamily="34" charset="0"/>
              </a:endParaRPr>
            </a:p>
          </p:txBody>
        </p:sp>
        <p:sp>
          <p:nvSpPr>
            <p:cNvPr id="2049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049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9999CC"/>
                </a:solidFill>
                <a:latin typeface="Arial" panose="020B0604020202020204" pitchFamily="34" charset="0"/>
                <a:cs typeface="Arial" panose="020B0604020202020204" pitchFamily="34" charset="0"/>
              </a:endParaRPr>
            </a:p>
          </p:txBody>
        </p:sp>
        <p:sp>
          <p:nvSpPr>
            <p:cNvPr id="2049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9999CC"/>
                </a:solidFill>
                <a:latin typeface="Arial" panose="020B0604020202020204" pitchFamily="34" charset="0"/>
                <a:cs typeface="Arial" panose="020B0604020202020204" pitchFamily="34" charset="0"/>
              </a:endParaRPr>
            </a:p>
          </p:txBody>
        </p:sp>
      </p:grpSp>
      <p:sp>
        <p:nvSpPr>
          <p:cNvPr id="20494"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495"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49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eaLnBrk="1" hangingPunct="1"/>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7107259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79756" y="1844824"/>
            <a:ext cx="7772400" cy="990600"/>
          </a:xfrm>
        </p:spPr>
        <p:txBody>
          <a:bodyPr/>
          <a:lstStyle/>
          <a:p>
            <a:pPr algn="ctr"/>
            <a:r>
              <a:rPr lang="en-GB" sz="4000" dirty="0"/>
              <a:t>Marketisation of the UK Charity Sector: </a:t>
            </a:r>
            <a:br>
              <a:rPr lang="en-GB" sz="4000" dirty="0"/>
            </a:br>
            <a:r>
              <a:rPr lang="en-GB" sz="4000" dirty="0"/>
              <a:t/>
            </a:r>
            <a:br>
              <a:rPr lang="en-GB" sz="4000" dirty="0"/>
            </a:br>
            <a:r>
              <a:rPr lang="en-GB" sz="4000" i="1" dirty="0"/>
              <a:t>Public Service Governance and Accountability</a:t>
            </a:r>
            <a:r>
              <a:rPr lang="en-GB" sz="4000" dirty="0"/>
              <a:t/>
            </a:r>
            <a:br>
              <a:rPr lang="en-GB" sz="4000" dirty="0"/>
            </a:br>
            <a:r>
              <a:rPr lang="en-GB" sz="4000" dirty="0"/>
              <a:t/>
            </a:r>
            <a:br>
              <a:rPr lang="en-GB" sz="4000" dirty="0"/>
            </a:br>
            <a:r>
              <a:rPr lang="en-GB" sz="4000" dirty="0"/>
              <a:t/>
            </a:r>
            <a:br>
              <a:rPr lang="en-GB" sz="4000" dirty="0"/>
            </a:br>
            <a:endParaRPr lang="en-GB" sz="3200" dirty="0"/>
          </a:p>
        </p:txBody>
      </p:sp>
      <p:sp>
        <p:nvSpPr>
          <p:cNvPr id="3075" name="Rectangle 3"/>
          <p:cNvSpPr>
            <a:spLocks noGrp="1" noChangeArrowheads="1"/>
          </p:cNvSpPr>
          <p:nvPr>
            <p:ph type="subTitle" idx="1"/>
          </p:nvPr>
        </p:nvSpPr>
        <p:spPr>
          <a:xfrm>
            <a:off x="611560" y="5805264"/>
            <a:ext cx="7772400" cy="811889"/>
          </a:xfrm>
        </p:spPr>
        <p:txBody>
          <a:bodyPr/>
          <a:lstStyle/>
          <a:p>
            <a:pPr algn="ctr"/>
            <a:r>
              <a:rPr lang="en-GB" dirty="0"/>
              <a:t>Angela </a:t>
            </a:r>
            <a:r>
              <a:rPr lang="en-GB" dirty="0" err="1" smtClean="0"/>
              <a:t>Toothill</a:t>
            </a:r>
            <a:endParaRPr lang="en-GB" dirty="0"/>
          </a:p>
          <a:p>
            <a:pPr algn="ctr"/>
            <a:r>
              <a:rPr lang="en-GB" dirty="0" smtClean="0"/>
              <a:t>PAC Annual Conference, 14 September 2017</a:t>
            </a:r>
            <a:endParaRPr lang="en-GB" dirty="0"/>
          </a:p>
        </p:txBody>
      </p:sp>
    </p:spTree>
    <p:extLst>
      <p:ext uri="{BB962C8B-B14F-4D97-AF65-F5344CB8AC3E}">
        <p14:creationId xmlns:p14="http://schemas.microsoft.com/office/powerpoint/2010/main" val="311195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2462808" cy="1895872"/>
          </a:xfrm>
        </p:spPr>
        <p:txBody>
          <a:bodyPr/>
          <a:lstStyle/>
          <a:p>
            <a:r>
              <a:rPr lang="en-GB" b="1" dirty="0"/>
              <a:t>Theoretical Lens </a:t>
            </a:r>
            <a:br>
              <a:rPr lang="en-GB" b="1" dirty="0"/>
            </a:br>
            <a:r>
              <a:rPr lang="en-GB" b="1" dirty="0"/>
              <a:t>for Analysis of Results</a:t>
            </a:r>
            <a:r>
              <a:rPr lang="en-GB" dirty="0"/>
              <a:t/>
            </a:r>
            <a:br>
              <a:rPr lang="en-GB" dirty="0"/>
            </a:br>
            <a:endParaRPr lang="en-GB" dirty="0"/>
          </a:p>
        </p:txBody>
      </p:sp>
      <p:pic>
        <p:nvPicPr>
          <p:cNvPr id="5" name="Content Placeholder 4"/>
          <p:cNvPicPr>
            <a:picLocks noGrp="1" noChangeAspect="1"/>
          </p:cNvPicPr>
          <p:nvPr>
            <p:ph idx="1"/>
          </p:nvPr>
        </p:nvPicPr>
        <p:blipFill>
          <a:blip r:embed="rId2"/>
          <a:stretch>
            <a:fillRect/>
          </a:stretch>
        </p:blipFill>
        <p:spPr>
          <a:xfrm>
            <a:off x="3354641" y="-38100"/>
            <a:ext cx="4752528" cy="6020584"/>
          </a:xfrm>
          <a:prstGeom prst="rect">
            <a:avLst/>
          </a:prstGeom>
        </p:spPr>
      </p:pic>
      <p:sp>
        <p:nvSpPr>
          <p:cNvPr id="4" name="Slide Number Placeholder 3"/>
          <p:cNvSpPr>
            <a:spLocks noGrp="1"/>
          </p:cNvSpPr>
          <p:nvPr>
            <p:ph type="sldNum" sz="quarter" idx="11"/>
          </p:nvPr>
        </p:nvSpPr>
        <p:spPr/>
        <p:txBody>
          <a:bodyPr/>
          <a:lstStyle/>
          <a:p>
            <a:fld id="{AAC6C02E-F7D0-4B28-A938-9899C3ECB45A}" type="slidenum">
              <a:rPr lang="en-GB" smtClean="0"/>
              <a:pPr/>
              <a:t>10</a:t>
            </a:fld>
            <a:endParaRPr lang="en-GB"/>
          </a:p>
        </p:txBody>
      </p:sp>
    </p:spTree>
    <p:extLst>
      <p:ext uri="{BB962C8B-B14F-4D97-AF65-F5344CB8AC3E}">
        <p14:creationId xmlns:p14="http://schemas.microsoft.com/office/powerpoint/2010/main" val="75754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381000"/>
            <a:ext cx="8305801" cy="887760"/>
          </a:xfrm>
        </p:spPr>
        <p:txBody>
          <a:bodyPr/>
          <a:lstStyle/>
          <a:p>
            <a:r>
              <a:rPr lang="en-GB" b="1" dirty="0"/>
              <a:t>Theoretical Lens for Analysis of Results</a:t>
            </a:r>
            <a:r>
              <a:rPr lang="en-GB" dirty="0"/>
              <a:t/>
            </a:r>
            <a:br>
              <a:rPr lang="en-GB" dirty="0"/>
            </a:br>
            <a:endParaRPr lang="en-GB" dirty="0"/>
          </a:p>
        </p:txBody>
      </p:sp>
      <p:sp>
        <p:nvSpPr>
          <p:cNvPr id="4" name="Slide Number Placeholder 3"/>
          <p:cNvSpPr>
            <a:spLocks noGrp="1"/>
          </p:cNvSpPr>
          <p:nvPr>
            <p:ph type="sldNum" sz="quarter" idx="11"/>
          </p:nvPr>
        </p:nvSpPr>
        <p:spPr/>
        <p:txBody>
          <a:bodyPr/>
          <a:lstStyle/>
          <a:p>
            <a:fld id="{AAC6C02E-F7D0-4B28-A938-9899C3ECB45A}" type="slidenum">
              <a:rPr lang="en-GB" smtClean="0"/>
              <a:pPr/>
              <a:t>11</a:t>
            </a:fld>
            <a:endParaRPr lang="en-GB"/>
          </a:p>
        </p:txBody>
      </p:sp>
      <p:sp>
        <p:nvSpPr>
          <p:cNvPr id="3" name="Content Placeholder 2"/>
          <p:cNvSpPr>
            <a:spLocks noGrp="1"/>
          </p:cNvSpPr>
          <p:nvPr>
            <p:ph idx="1"/>
          </p:nvPr>
        </p:nvSpPr>
        <p:spPr>
          <a:xfrm>
            <a:off x="381000" y="1447800"/>
            <a:ext cx="8305800" cy="4274375"/>
          </a:xfrm>
        </p:spPr>
        <p:txBody>
          <a:bodyPr/>
          <a:lstStyle/>
          <a:p>
            <a:pPr marL="0" indent="0">
              <a:buNone/>
            </a:pPr>
            <a:r>
              <a:rPr lang="en-GB" u="sng" dirty="0"/>
              <a:t>Open-Systems Theory: EFFICIENCY</a:t>
            </a:r>
          </a:p>
          <a:p>
            <a:r>
              <a:rPr lang="en-GB" dirty="0"/>
              <a:t>In the first theoretical model, the pressure to deliver financial efficiencies is generated through the fact that the charity sector is an ‘open-system’ where organisations are competing for resources in a competitive environment. </a:t>
            </a:r>
          </a:p>
          <a:p>
            <a:r>
              <a:rPr lang="en-GB" dirty="0"/>
              <a:t>In this model innovation is generated through a ‘problem solving’ approach to address concerns for financial efficiency and performance. </a:t>
            </a:r>
          </a:p>
          <a:p>
            <a:r>
              <a:rPr lang="en-GB" b="1" dirty="0"/>
              <a:t>Evidence to substantiate this theoretical model would be in the form of a correlation between levels of marketisation and financial efficiency. </a:t>
            </a:r>
          </a:p>
          <a:p>
            <a:endParaRPr lang="en-GB" dirty="0"/>
          </a:p>
        </p:txBody>
      </p:sp>
    </p:spTree>
    <p:extLst>
      <p:ext uri="{BB962C8B-B14F-4D97-AF65-F5344CB8AC3E}">
        <p14:creationId xmlns:p14="http://schemas.microsoft.com/office/powerpoint/2010/main" val="317917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381000"/>
            <a:ext cx="8511481" cy="887760"/>
          </a:xfrm>
        </p:spPr>
        <p:txBody>
          <a:bodyPr/>
          <a:lstStyle/>
          <a:p>
            <a:r>
              <a:rPr lang="en-GB" b="1" dirty="0"/>
              <a:t>Theoretical Lens for Analysis of Results</a:t>
            </a:r>
            <a:r>
              <a:rPr lang="en-GB" dirty="0"/>
              <a:t/>
            </a:r>
            <a:br>
              <a:rPr lang="en-GB" dirty="0"/>
            </a:br>
            <a:endParaRPr lang="en-GB" dirty="0"/>
          </a:p>
        </p:txBody>
      </p:sp>
      <p:sp>
        <p:nvSpPr>
          <p:cNvPr id="4" name="Slide Number Placeholder 3"/>
          <p:cNvSpPr>
            <a:spLocks noGrp="1"/>
          </p:cNvSpPr>
          <p:nvPr>
            <p:ph type="sldNum" sz="quarter" idx="11"/>
          </p:nvPr>
        </p:nvSpPr>
        <p:spPr/>
        <p:txBody>
          <a:bodyPr/>
          <a:lstStyle/>
          <a:p>
            <a:fld id="{AAC6C02E-F7D0-4B28-A938-9899C3ECB45A}" type="slidenum">
              <a:rPr lang="en-GB" smtClean="0"/>
              <a:pPr/>
              <a:t>12</a:t>
            </a:fld>
            <a:endParaRPr lang="en-GB"/>
          </a:p>
        </p:txBody>
      </p:sp>
      <p:sp>
        <p:nvSpPr>
          <p:cNvPr id="3" name="Content Placeholder 2"/>
          <p:cNvSpPr>
            <a:spLocks noGrp="1"/>
          </p:cNvSpPr>
          <p:nvPr>
            <p:ph idx="1"/>
          </p:nvPr>
        </p:nvSpPr>
        <p:spPr>
          <a:xfrm>
            <a:off x="381000" y="1447800"/>
            <a:ext cx="8305800" cy="3969676"/>
          </a:xfrm>
        </p:spPr>
        <p:txBody>
          <a:bodyPr/>
          <a:lstStyle/>
          <a:p>
            <a:pPr marL="0" indent="0">
              <a:buNone/>
            </a:pPr>
            <a:r>
              <a:rPr lang="en-GB" u="sng" dirty="0"/>
              <a:t>Institutional Theory: LEGITIMACY</a:t>
            </a:r>
          </a:p>
          <a:p>
            <a:r>
              <a:rPr lang="en-GB" dirty="0"/>
              <a:t>The second, alternate theoretical model offered is based around institutional theory and the pressures (coercive, mimetic and normative) to adopt ideologically acceptable (legitimate) neoliberalist structures. </a:t>
            </a:r>
          </a:p>
          <a:p>
            <a:r>
              <a:rPr lang="en-GB" b="1" dirty="0"/>
              <a:t>Evidence in the data to substantiate this theoretical approach might be that ‘no significant link’ is found between levels of marketisation and financial efficiency. </a:t>
            </a:r>
          </a:p>
          <a:p>
            <a:r>
              <a:rPr lang="en-GB" b="1" dirty="0"/>
              <a:t>Also, examples of coercive, mimetic and normative pressures to act commercially would promote this theoretical stance.</a:t>
            </a:r>
          </a:p>
          <a:p>
            <a:endParaRPr lang="en-GB" dirty="0"/>
          </a:p>
        </p:txBody>
      </p:sp>
    </p:spTree>
    <p:extLst>
      <p:ext uri="{BB962C8B-B14F-4D97-AF65-F5344CB8AC3E}">
        <p14:creationId xmlns:p14="http://schemas.microsoft.com/office/powerpoint/2010/main" val="366241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4779"/>
            <a:ext cx="8305800" cy="1066800"/>
          </a:xfrm>
        </p:spPr>
        <p:txBody>
          <a:bodyPr/>
          <a:lstStyle/>
          <a:p>
            <a:r>
              <a:rPr lang="en-GB" b="1" dirty="0"/>
              <a:t>Regression Results:</a:t>
            </a:r>
            <a:br>
              <a:rPr lang="en-GB" b="1" dirty="0"/>
            </a:br>
            <a:r>
              <a:rPr lang="en-GB" b="1" dirty="0"/>
              <a:t/>
            </a:r>
            <a:br>
              <a:rPr lang="en-GB" b="1" dirty="0"/>
            </a:br>
            <a:r>
              <a:rPr lang="en-GB" b="1" dirty="0"/>
              <a:t>Weak form efficiency gain correlation between marketisation and financial efficiency </a:t>
            </a:r>
            <a:br>
              <a:rPr lang="en-GB" b="1" dirty="0"/>
            </a:br>
            <a:endParaRPr lang="en-GB" b="1" dirty="0"/>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C6C02E-F7D0-4B28-A938-9899C3ECB45A}"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srgbClr val="004D75"/>
              </a:solidFill>
              <a:effectLst/>
              <a:uLnTx/>
              <a:uFillTx/>
              <a:latin typeface="Verdana" pitchFamily="34" charset="0"/>
              <a:ea typeface="+mn-ea"/>
              <a:cs typeface="Arial" charset="0"/>
            </a:endParaRPr>
          </a:p>
        </p:txBody>
      </p:sp>
      <p:sp>
        <p:nvSpPr>
          <p:cNvPr id="5" name="Content Placeholder 4"/>
          <p:cNvSpPr>
            <a:spLocks noGrp="1"/>
          </p:cNvSpPr>
          <p:nvPr>
            <p:ph idx="1"/>
          </p:nvPr>
        </p:nvSpPr>
        <p:spPr>
          <a:xfrm>
            <a:off x="323528" y="1556792"/>
            <a:ext cx="8305800" cy="4362733"/>
          </a:xfrm>
        </p:spPr>
        <p:txBody>
          <a:bodyPr/>
          <a:lstStyle/>
          <a:p>
            <a:pPr marL="0" indent="0">
              <a:buNone/>
            </a:pPr>
            <a:endParaRPr lang="en-GB" b="1" dirty="0"/>
          </a:p>
          <a:p>
            <a:pPr marL="0" indent="0">
              <a:buNone/>
            </a:pPr>
            <a:endParaRPr lang="en-GB" b="1" dirty="0"/>
          </a:p>
          <a:p>
            <a:pPr marL="0" indent="0">
              <a:buNone/>
            </a:pPr>
            <a:endParaRPr lang="en-GB" dirty="0"/>
          </a:p>
          <a:p>
            <a:pPr marL="0" indent="0">
              <a:buNone/>
            </a:pPr>
            <a:r>
              <a:rPr lang="en-GB" dirty="0"/>
              <a:t>Favours the</a:t>
            </a:r>
            <a:r>
              <a:rPr lang="en-GB" b="1" dirty="0"/>
              <a:t> </a:t>
            </a:r>
            <a:r>
              <a:rPr lang="en-GB" b="1" i="1" dirty="0">
                <a:solidFill>
                  <a:srgbClr val="004DB1"/>
                </a:solidFill>
              </a:rPr>
              <a:t>legitimacy</a:t>
            </a:r>
            <a:r>
              <a:rPr lang="en-GB" b="1" dirty="0"/>
              <a:t> </a:t>
            </a:r>
            <a:r>
              <a:rPr lang="en-GB" dirty="0"/>
              <a:t>theoretical model:</a:t>
            </a:r>
          </a:p>
          <a:p>
            <a:pPr lvl="1">
              <a:spcBef>
                <a:spcPts val="1200"/>
              </a:spcBef>
            </a:pPr>
            <a:r>
              <a:rPr lang="en-GB" dirty="0"/>
              <a:t>An increase of 10% in the proportion of income generated through contractual activities in a charity may increase their allocative efficiency by approximately 1% (β = 0.85***)</a:t>
            </a:r>
          </a:p>
          <a:p>
            <a:pPr lvl="1">
              <a:spcBef>
                <a:spcPts val="1200"/>
              </a:spcBef>
            </a:pPr>
            <a:r>
              <a:rPr lang="en-GB" dirty="0"/>
              <a:t>Focus of attention on organisational goals rather than the commercial type behaviours of cost efficiencies and margins</a:t>
            </a:r>
          </a:p>
          <a:p>
            <a:pPr lvl="1">
              <a:spcBef>
                <a:spcPts val="1200"/>
              </a:spcBef>
            </a:pPr>
            <a:r>
              <a:rPr lang="en-GB" dirty="0"/>
              <a:t>Driven by contractual obligations to ensure the majority of income is ‘passing through’ to beneficiaries rather than cost savings just contributing toward surplus funds. </a:t>
            </a:r>
          </a:p>
          <a:p>
            <a:pPr marL="0" indent="0">
              <a:buNone/>
            </a:pPr>
            <a:endParaRPr lang="en-GB" dirty="0"/>
          </a:p>
        </p:txBody>
      </p:sp>
    </p:spTree>
    <p:extLst>
      <p:ext uri="{BB962C8B-B14F-4D97-AF65-F5344CB8AC3E}">
        <p14:creationId xmlns:p14="http://schemas.microsoft.com/office/powerpoint/2010/main" val="38688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4779"/>
            <a:ext cx="8305800" cy="683941"/>
          </a:xfrm>
        </p:spPr>
        <p:txBody>
          <a:bodyPr/>
          <a:lstStyle/>
          <a:p>
            <a:r>
              <a:rPr lang="en-GB" b="1" dirty="0"/>
              <a:t>Regression Results:</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C6C02E-F7D0-4B28-A938-9899C3ECB45A}"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4D75"/>
              </a:solidFill>
              <a:effectLst/>
              <a:uLnTx/>
              <a:uFillTx/>
              <a:latin typeface="Verdana" pitchFamily="34" charset="0"/>
              <a:ea typeface="+mn-ea"/>
              <a:cs typeface="Arial" charset="0"/>
            </a:endParaRPr>
          </a:p>
        </p:txBody>
      </p:sp>
      <p:sp>
        <p:nvSpPr>
          <p:cNvPr id="5" name="Content Placeholder 4"/>
          <p:cNvSpPr>
            <a:spLocks noGrp="1"/>
          </p:cNvSpPr>
          <p:nvPr>
            <p:ph idx="1"/>
          </p:nvPr>
        </p:nvSpPr>
        <p:spPr>
          <a:xfrm>
            <a:off x="323528" y="908720"/>
            <a:ext cx="8305800" cy="4279633"/>
          </a:xfrm>
        </p:spPr>
        <p:txBody>
          <a:bodyPr/>
          <a:lstStyle/>
          <a:p>
            <a:pPr marL="0" indent="0">
              <a:buNone/>
            </a:pPr>
            <a:r>
              <a:rPr lang="en-GB" sz="2800" b="1" dirty="0"/>
              <a:t>Evidence of Pressures to Act Commercially</a:t>
            </a:r>
          </a:p>
          <a:p>
            <a:pPr marL="0" indent="0">
              <a:buNone/>
            </a:pPr>
            <a:r>
              <a:rPr lang="en-GB" dirty="0"/>
              <a:t>Also favours the </a:t>
            </a:r>
            <a:r>
              <a:rPr lang="en-GB" b="1" i="1" dirty="0">
                <a:solidFill>
                  <a:srgbClr val="004DB1"/>
                </a:solidFill>
              </a:rPr>
              <a:t>legitimacy</a:t>
            </a:r>
            <a:r>
              <a:rPr lang="en-GB" dirty="0"/>
              <a:t> theoretical model. </a:t>
            </a:r>
          </a:p>
          <a:p>
            <a:pPr marL="0" indent="0">
              <a:buNone/>
            </a:pPr>
            <a:r>
              <a:rPr lang="en-GB" dirty="0"/>
              <a:t>It indicates that certain charities are </a:t>
            </a:r>
            <a:r>
              <a:rPr lang="en-GB" b="1" dirty="0"/>
              <a:t>reacting to pressures to act commercially:</a:t>
            </a:r>
            <a:endParaRPr lang="en-GB" dirty="0"/>
          </a:p>
          <a:p>
            <a:pPr lvl="1">
              <a:spcBef>
                <a:spcPts val="1200"/>
              </a:spcBef>
            </a:pPr>
            <a:r>
              <a:rPr lang="en-GB" dirty="0"/>
              <a:t>advertising was significantly correlated with lower allocative efficiencies across the whole sector database (β = -1.02***) and also in the Top 500 sample       (β = -1.18***)</a:t>
            </a:r>
          </a:p>
          <a:p>
            <a:pPr lvl="1">
              <a:spcBef>
                <a:spcPts val="1200"/>
              </a:spcBef>
            </a:pPr>
            <a:r>
              <a:rPr lang="en-GB" dirty="0"/>
              <a:t>governance expenditure was significantly correlated with increased technical efficiencies across the whole sector database (β = -0.53***) </a:t>
            </a:r>
          </a:p>
          <a:p>
            <a:pPr lvl="1">
              <a:spcBef>
                <a:spcPts val="1200"/>
              </a:spcBef>
            </a:pPr>
            <a:r>
              <a:rPr lang="en-GB" dirty="0"/>
              <a:t>reinforces the </a:t>
            </a:r>
            <a:r>
              <a:rPr lang="en-GB" i="1" dirty="0">
                <a:solidFill>
                  <a:srgbClr val="004DB1"/>
                </a:solidFill>
              </a:rPr>
              <a:t>legitimacy</a:t>
            </a:r>
            <a:r>
              <a:rPr lang="en-GB" dirty="0"/>
              <a:t> theoretical approach as governance processes are professionalised under institutional pressures</a:t>
            </a:r>
          </a:p>
        </p:txBody>
      </p:sp>
    </p:spTree>
    <p:extLst>
      <p:ext uri="{BB962C8B-B14F-4D97-AF65-F5344CB8AC3E}">
        <p14:creationId xmlns:p14="http://schemas.microsoft.com/office/powerpoint/2010/main" val="260832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4779"/>
            <a:ext cx="8305800" cy="683941"/>
          </a:xfrm>
        </p:spPr>
        <p:txBody>
          <a:bodyPr/>
          <a:lstStyle/>
          <a:p>
            <a:r>
              <a:rPr lang="en-GB" b="1" dirty="0"/>
              <a:t>Ironically…</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C6C02E-F7D0-4B28-A938-9899C3ECB45A}"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4D75"/>
              </a:solidFill>
              <a:effectLst/>
              <a:uLnTx/>
              <a:uFillTx/>
              <a:latin typeface="Verdana" pitchFamily="34" charset="0"/>
              <a:ea typeface="+mn-ea"/>
              <a:cs typeface="Arial" charset="0"/>
            </a:endParaRPr>
          </a:p>
        </p:txBody>
      </p:sp>
      <p:sp>
        <p:nvSpPr>
          <p:cNvPr id="5" name="Content Placeholder 4"/>
          <p:cNvSpPr>
            <a:spLocks noGrp="1"/>
          </p:cNvSpPr>
          <p:nvPr>
            <p:ph idx="1"/>
          </p:nvPr>
        </p:nvSpPr>
        <p:spPr>
          <a:xfrm>
            <a:off x="395536" y="1196752"/>
            <a:ext cx="8305800" cy="4282711"/>
          </a:xfrm>
        </p:spPr>
        <p:txBody>
          <a:bodyPr/>
          <a:lstStyle/>
          <a:p>
            <a:pPr marL="0" indent="0">
              <a:buNone/>
            </a:pPr>
            <a:r>
              <a:rPr lang="en-GB" dirty="0"/>
              <a:t>Side effects of the marketised system include some dysfunctional behaviour:</a:t>
            </a:r>
          </a:p>
          <a:p>
            <a:pPr marL="0" indent="0">
              <a:buNone/>
            </a:pPr>
            <a:endParaRPr lang="en-GB" sz="800" dirty="0"/>
          </a:p>
          <a:p>
            <a:pPr lvl="1"/>
            <a:r>
              <a:rPr lang="en-GB" dirty="0"/>
              <a:t>commercially aggressive stances around fundraising</a:t>
            </a:r>
          </a:p>
          <a:p>
            <a:pPr lvl="2"/>
            <a:r>
              <a:rPr lang="en-GB" dirty="0"/>
              <a:t>this aggressive behaviour was exhibited by the RSPCA and British Heart Foundation as they ‘secretly screened millions of their donors so they could target them for more money’                     (Information Commissioner’s Office, 2016) </a:t>
            </a:r>
          </a:p>
          <a:p>
            <a:pPr lvl="1">
              <a:lnSpc>
                <a:spcPct val="150000"/>
              </a:lnSpc>
            </a:pPr>
            <a:r>
              <a:rPr lang="en-GB" dirty="0"/>
              <a:t>organisational failure </a:t>
            </a:r>
          </a:p>
          <a:p>
            <a:pPr lvl="2">
              <a:lnSpc>
                <a:spcPct val="150000"/>
              </a:lnSpc>
            </a:pPr>
            <a:r>
              <a:rPr lang="en-GB" dirty="0"/>
              <a:t>the collapse of Kids’ Company in 2015 led to high profile news coverage of its financial mismanagement of £46 million of public money (BBC, 2016) </a:t>
            </a:r>
          </a:p>
          <a:p>
            <a:pPr lvl="1">
              <a:lnSpc>
                <a:spcPct val="150000"/>
              </a:lnSpc>
            </a:pPr>
            <a:r>
              <a:rPr lang="en-GB" dirty="0"/>
              <a:t>reputational damage</a:t>
            </a:r>
          </a:p>
          <a:p>
            <a:pPr lvl="2">
              <a:lnSpc>
                <a:spcPct val="150000"/>
              </a:lnSpc>
            </a:pPr>
            <a:r>
              <a:rPr lang="en-GB" dirty="0"/>
              <a:t>Age UK also brought the sector into disrepute with its commercially aggressive relationship with E.ON plc for which it received a commission of £6 million (Siddique, 2016) </a:t>
            </a:r>
          </a:p>
          <a:p>
            <a:pPr lvl="1">
              <a:lnSpc>
                <a:spcPct val="150000"/>
              </a:lnSpc>
            </a:pPr>
            <a:r>
              <a:rPr lang="en-GB" dirty="0"/>
              <a:t>subsequent new legislation (Charities Act 2016)</a:t>
            </a:r>
          </a:p>
        </p:txBody>
      </p:sp>
    </p:spTree>
    <p:extLst>
      <p:ext uri="{BB962C8B-B14F-4D97-AF65-F5344CB8AC3E}">
        <p14:creationId xmlns:p14="http://schemas.microsoft.com/office/powerpoint/2010/main" val="162339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Oversight and Trust</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C6C02E-F7D0-4B28-A938-9899C3ECB45A}"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4D75"/>
              </a:solidFill>
              <a:effectLst/>
              <a:uLnTx/>
              <a:uFillTx/>
              <a:latin typeface="Verdana" pitchFamily="34" charset="0"/>
              <a:ea typeface="+mn-ea"/>
              <a:cs typeface="Arial" charset="0"/>
            </a:endParaRPr>
          </a:p>
        </p:txBody>
      </p:sp>
      <p:sp>
        <p:nvSpPr>
          <p:cNvPr id="3" name="Content Placeholder 2"/>
          <p:cNvSpPr>
            <a:spLocks noGrp="1"/>
          </p:cNvSpPr>
          <p:nvPr>
            <p:ph idx="1"/>
          </p:nvPr>
        </p:nvSpPr>
        <p:spPr>
          <a:xfrm>
            <a:off x="381000" y="1447800"/>
            <a:ext cx="8305800" cy="4745915"/>
          </a:xfrm>
        </p:spPr>
        <p:txBody>
          <a:bodyPr/>
          <a:lstStyle/>
          <a:p>
            <a:pPr>
              <a:lnSpc>
                <a:spcPct val="150000"/>
              </a:lnSpc>
            </a:pPr>
            <a:r>
              <a:rPr lang="en-GB" dirty="0"/>
              <a:t>The sector has become the focus of public scrutiny following on from governance failures in the UK and </a:t>
            </a:r>
            <a:r>
              <a:rPr lang="en-GB" b="1" dirty="0"/>
              <a:t>public trust </a:t>
            </a:r>
            <a:r>
              <a:rPr lang="en-GB" dirty="0"/>
              <a:t>in charities is at its </a:t>
            </a:r>
            <a:r>
              <a:rPr lang="en-GB" b="1" dirty="0"/>
              <a:t>lowest</a:t>
            </a:r>
            <a:r>
              <a:rPr lang="en-GB" dirty="0"/>
              <a:t> since records began (Weakley, 2016)</a:t>
            </a:r>
          </a:p>
          <a:p>
            <a:pPr>
              <a:lnSpc>
                <a:spcPct val="150000"/>
              </a:lnSpc>
            </a:pPr>
            <a:endParaRPr lang="en-GB" dirty="0"/>
          </a:p>
          <a:p>
            <a:pPr>
              <a:lnSpc>
                <a:spcPct val="150000"/>
              </a:lnSpc>
            </a:pPr>
            <a:r>
              <a:rPr lang="en-GB" b="1" dirty="0"/>
              <a:t>Trustee boards </a:t>
            </a:r>
            <a:r>
              <a:rPr lang="en-GB" dirty="0"/>
              <a:t>struggling to provide the necessary challenge and oversight of executive management</a:t>
            </a:r>
          </a:p>
          <a:p>
            <a:pPr lvl="1">
              <a:lnSpc>
                <a:spcPct val="150000"/>
              </a:lnSpc>
            </a:pPr>
            <a:r>
              <a:rPr lang="en-GB" dirty="0"/>
              <a:t>mostly unpaid lay persons </a:t>
            </a:r>
          </a:p>
          <a:p>
            <a:pPr lvl="1">
              <a:lnSpc>
                <a:spcPct val="150000"/>
              </a:lnSpc>
            </a:pPr>
            <a:r>
              <a:rPr lang="en-GB" dirty="0"/>
              <a:t>often large and complex organisations </a:t>
            </a:r>
          </a:p>
          <a:p>
            <a:pPr marL="190500" lvl="1" indent="0" algn="r">
              <a:lnSpc>
                <a:spcPct val="150000"/>
              </a:lnSpc>
              <a:buNone/>
            </a:pPr>
            <a:r>
              <a:rPr lang="en-GB" sz="1800" dirty="0"/>
              <a:t>(Corfe, 2016) </a:t>
            </a:r>
          </a:p>
          <a:p>
            <a:pPr>
              <a:lnSpc>
                <a:spcPct val="150000"/>
              </a:lnSpc>
            </a:pPr>
            <a:endParaRPr lang="en-GB" dirty="0"/>
          </a:p>
        </p:txBody>
      </p:sp>
    </p:spTree>
    <p:extLst>
      <p:ext uri="{BB962C8B-B14F-4D97-AF65-F5344CB8AC3E}">
        <p14:creationId xmlns:p14="http://schemas.microsoft.com/office/powerpoint/2010/main" val="210597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Governance and Accountability</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C6C02E-F7D0-4B28-A938-9899C3ECB45A}"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4D75"/>
              </a:solidFill>
              <a:effectLst/>
              <a:uLnTx/>
              <a:uFillTx/>
              <a:latin typeface="Verdana" pitchFamily="34" charset="0"/>
              <a:ea typeface="+mn-ea"/>
              <a:cs typeface="Arial" charset="0"/>
            </a:endParaRPr>
          </a:p>
        </p:txBody>
      </p:sp>
      <p:sp>
        <p:nvSpPr>
          <p:cNvPr id="5" name="Content Placeholder 4"/>
          <p:cNvSpPr>
            <a:spLocks noGrp="1"/>
          </p:cNvSpPr>
          <p:nvPr>
            <p:ph idx="1"/>
          </p:nvPr>
        </p:nvSpPr>
        <p:spPr>
          <a:xfrm>
            <a:off x="251520" y="1213206"/>
            <a:ext cx="8305800" cy="4053417"/>
          </a:xfrm>
        </p:spPr>
        <p:txBody>
          <a:bodyPr/>
          <a:lstStyle/>
          <a:p>
            <a:r>
              <a:rPr lang="en-GB" dirty="0"/>
              <a:t>Tougher regulations and enforcement are called for by Eisenberg (2008) who states that non-profits are: </a:t>
            </a:r>
          </a:p>
          <a:p>
            <a:pPr marL="673100" lvl="3" indent="0">
              <a:buNone/>
            </a:pPr>
            <a:r>
              <a:rPr lang="en-GB" sz="1800" dirty="0"/>
              <a:t>’…</a:t>
            </a:r>
            <a:r>
              <a:rPr lang="en-GB" sz="1800" b="1" dirty="0"/>
              <a:t>fighting hard against more regulation and scrutiny</a:t>
            </a:r>
            <a:r>
              <a:rPr lang="en-GB" sz="1800" dirty="0"/>
              <a:t>…’ but there is no substitute for this. </a:t>
            </a:r>
          </a:p>
          <a:p>
            <a:pPr marL="673100" lvl="3" indent="0">
              <a:buNone/>
            </a:pPr>
            <a:endParaRPr lang="en-GB" sz="1800" dirty="0"/>
          </a:p>
          <a:p>
            <a:pPr marL="673100" lvl="3" indent="0">
              <a:buNone/>
            </a:pPr>
            <a:r>
              <a:rPr lang="en-GB" sz="1800" dirty="0"/>
              <a:t>He goes further to say that self-regulation is not acceptable: </a:t>
            </a:r>
          </a:p>
          <a:p>
            <a:pPr marL="673100" lvl="3" indent="0">
              <a:buNone/>
            </a:pPr>
            <a:r>
              <a:rPr lang="en-GB" sz="1800" dirty="0"/>
              <a:t>‘…</a:t>
            </a:r>
            <a:r>
              <a:rPr lang="en-GB" sz="1800" b="1" dirty="0"/>
              <a:t>self-reform</a:t>
            </a:r>
            <a:r>
              <a:rPr lang="en-GB" sz="1800" dirty="0"/>
              <a:t>, however attractive to a self-indulgent charity community, is </a:t>
            </a:r>
            <a:r>
              <a:rPr lang="en-GB" sz="1800" b="1" dirty="0"/>
              <a:t>not an adequate substitute</a:t>
            </a:r>
            <a:r>
              <a:rPr lang="en-GB" sz="1800" dirty="0"/>
              <a:t>…’. </a:t>
            </a:r>
          </a:p>
          <a:p>
            <a:pPr marL="673100" lvl="3" indent="0">
              <a:buNone/>
            </a:pPr>
            <a:endParaRPr lang="en-GB" sz="1800" dirty="0"/>
          </a:p>
          <a:p>
            <a:r>
              <a:rPr lang="en-GB" dirty="0"/>
              <a:t>Bruce &amp; Chew (2011) agree that charities may need to </a:t>
            </a:r>
            <a:r>
              <a:rPr lang="en-GB" b="1" dirty="0"/>
              <a:t>adopt private sector governance</a:t>
            </a:r>
            <a:r>
              <a:rPr lang="en-GB" dirty="0"/>
              <a:t> and management systems to remain economically viable. </a:t>
            </a:r>
          </a:p>
        </p:txBody>
      </p:sp>
    </p:spTree>
    <p:extLst>
      <p:ext uri="{BB962C8B-B14F-4D97-AF65-F5344CB8AC3E}">
        <p14:creationId xmlns:p14="http://schemas.microsoft.com/office/powerpoint/2010/main" val="186183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Legitimacy</a:t>
            </a:r>
            <a:r>
              <a:rPr lang="en-GB" dirty="0"/>
              <a:t/>
            </a:r>
            <a:br>
              <a:rPr lang="en-GB" dirty="0"/>
            </a:br>
            <a:endParaRPr lang="en-GB" dirty="0"/>
          </a:p>
        </p:txBody>
      </p:sp>
      <p:sp>
        <p:nvSpPr>
          <p:cNvPr id="3" name="Content Placeholder 2"/>
          <p:cNvSpPr>
            <a:spLocks noGrp="1"/>
          </p:cNvSpPr>
          <p:nvPr>
            <p:ph idx="1"/>
          </p:nvPr>
        </p:nvSpPr>
        <p:spPr>
          <a:xfrm>
            <a:off x="323528" y="1313504"/>
            <a:ext cx="8712968" cy="4884414"/>
          </a:xfrm>
        </p:spPr>
        <p:txBody>
          <a:bodyPr/>
          <a:lstStyle/>
          <a:p>
            <a:r>
              <a:rPr lang="en-GB" dirty="0"/>
              <a:t>Trustees heavily exposed in terms of personal responsibility/ accountability:</a:t>
            </a:r>
          </a:p>
          <a:p>
            <a:pPr lvl="1"/>
            <a:r>
              <a:rPr lang="en-GB" dirty="0"/>
              <a:t>level of complexity of role</a:t>
            </a:r>
          </a:p>
          <a:p>
            <a:pPr lvl="1"/>
            <a:r>
              <a:rPr lang="en-GB" dirty="0"/>
              <a:t>part-time commitment</a:t>
            </a:r>
          </a:p>
          <a:p>
            <a:pPr lvl="1"/>
            <a:r>
              <a:rPr lang="en-GB" dirty="0"/>
              <a:t>information asymmetry (suffered in comparison to executives)</a:t>
            </a:r>
          </a:p>
          <a:p>
            <a:pPr lvl="1"/>
            <a:r>
              <a:rPr lang="en-GB" dirty="0"/>
              <a:t>unpaid/ layperson</a:t>
            </a:r>
          </a:p>
          <a:p>
            <a:pPr lvl="1"/>
            <a:endParaRPr lang="en-GB" dirty="0"/>
          </a:p>
          <a:p>
            <a:r>
              <a:rPr lang="en-GB" dirty="0"/>
              <a:t>Improvements to governance</a:t>
            </a:r>
          </a:p>
          <a:p>
            <a:pPr lvl="1"/>
            <a:r>
              <a:rPr lang="en-GB" dirty="0"/>
              <a:t>‘Direction’ and ‘Control’ (Cadbury, 1992) </a:t>
            </a:r>
          </a:p>
          <a:p>
            <a:pPr lvl="1"/>
            <a:endParaRPr lang="en-GB" dirty="0"/>
          </a:p>
          <a:p>
            <a:r>
              <a:rPr lang="en-GB" dirty="0"/>
              <a:t>Combining the theoretical analysis of trustee roles with Suchman’s legitimacy strategies (1995) behaviours may be embedded within organisational practices to help to improve overall legitimacy for UK charities (see FIGURE).</a:t>
            </a:r>
          </a:p>
          <a:p>
            <a:endParaRPr lang="en-GB" dirty="0"/>
          </a:p>
        </p:txBody>
      </p:sp>
      <p:sp>
        <p:nvSpPr>
          <p:cNvPr id="4" name="Slide Number Placeholder 3"/>
          <p:cNvSpPr>
            <a:spLocks noGrp="1"/>
          </p:cNvSpPr>
          <p:nvPr>
            <p:ph type="sldNum" sz="quarter" idx="11"/>
          </p:nvPr>
        </p:nvSpPr>
        <p:spPr/>
        <p:txBody>
          <a:bodyPr/>
          <a:lstStyle/>
          <a:p>
            <a:fld id="{AAC6C02E-F7D0-4B28-A938-9899C3ECB45A}" type="slidenum">
              <a:rPr lang="en-GB" smtClean="0"/>
              <a:pPr/>
              <a:t>18</a:t>
            </a:fld>
            <a:endParaRPr lang="en-GB" dirty="0"/>
          </a:p>
        </p:txBody>
      </p:sp>
    </p:spTree>
    <p:extLst>
      <p:ext uri="{BB962C8B-B14F-4D97-AF65-F5344CB8AC3E}">
        <p14:creationId xmlns:p14="http://schemas.microsoft.com/office/powerpoint/2010/main" val="388196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Pragmatic Legitimacy </a:t>
            </a:r>
            <a:r>
              <a:rPr lang="en-GB" dirty="0"/>
              <a:t/>
            </a:r>
            <a:br>
              <a:rPr lang="en-GB" dirty="0"/>
            </a:br>
            <a:endParaRPr lang="en-GB" dirty="0"/>
          </a:p>
        </p:txBody>
      </p:sp>
      <p:sp>
        <p:nvSpPr>
          <p:cNvPr id="3" name="Content Placeholder 2"/>
          <p:cNvSpPr>
            <a:spLocks noGrp="1"/>
          </p:cNvSpPr>
          <p:nvPr>
            <p:ph idx="1"/>
          </p:nvPr>
        </p:nvSpPr>
        <p:spPr>
          <a:xfrm>
            <a:off x="381000" y="1447800"/>
            <a:ext cx="8305800" cy="3998018"/>
          </a:xfrm>
        </p:spPr>
        <p:txBody>
          <a:bodyPr/>
          <a:lstStyle/>
          <a:p>
            <a:r>
              <a:rPr lang="en-GB" dirty="0"/>
              <a:t>Where organisational action affects an audience, the legitimacy of the action taken is determined by the audience in relation to the consequences for them. </a:t>
            </a:r>
          </a:p>
          <a:p>
            <a:r>
              <a:rPr lang="en-GB" dirty="0"/>
              <a:t>Suchman (1995) describes this type of legitimacy as resting ‘…on the </a:t>
            </a:r>
            <a:r>
              <a:rPr lang="en-GB" b="1" dirty="0"/>
              <a:t>self-interested calculations of an organisation’s most immediate audiences’ </a:t>
            </a:r>
            <a:r>
              <a:rPr lang="en-GB" dirty="0"/>
              <a:t>(Suchman, 1995, 578).</a:t>
            </a:r>
          </a:p>
          <a:p>
            <a:r>
              <a:rPr lang="en-GB" dirty="0"/>
              <a:t>Gaining pragmatic legitimacy may be attempted through responding to constituents’ needs and demands and building a reputation.</a:t>
            </a:r>
          </a:p>
          <a:p>
            <a:r>
              <a:rPr lang="en-GB" dirty="0"/>
              <a:t>Advertising may also be used to promote a specific image and locate friendly audiences (Suchman, 1995).</a:t>
            </a:r>
          </a:p>
          <a:p>
            <a:endParaRPr lang="en-GB" dirty="0"/>
          </a:p>
        </p:txBody>
      </p:sp>
      <p:sp>
        <p:nvSpPr>
          <p:cNvPr id="4" name="Slide Number Placeholder 3"/>
          <p:cNvSpPr>
            <a:spLocks noGrp="1"/>
          </p:cNvSpPr>
          <p:nvPr>
            <p:ph type="sldNum" sz="quarter" idx="11"/>
          </p:nvPr>
        </p:nvSpPr>
        <p:spPr/>
        <p:txBody>
          <a:bodyPr/>
          <a:lstStyle/>
          <a:p>
            <a:fld id="{AAC6C02E-F7D0-4B28-A938-9899C3ECB45A}" type="slidenum">
              <a:rPr lang="en-GB" smtClean="0"/>
              <a:pPr/>
              <a:t>19</a:t>
            </a:fld>
            <a:endParaRPr lang="en-GB"/>
          </a:p>
        </p:txBody>
      </p:sp>
    </p:spTree>
    <p:extLst>
      <p:ext uri="{BB962C8B-B14F-4D97-AF65-F5344CB8AC3E}">
        <p14:creationId xmlns:p14="http://schemas.microsoft.com/office/powerpoint/2010/main" val="978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Charities</a:t>
            </a:r>
          </a:p>
        </p:txBody>
      </p:sp>
      <p:sp>
        <p:nvSpPr>
          <p:cNvPr id="4" name="Slide Number Placeholder 3"/>
          <p:cNvSpPr>
            <a:spLocks noGrp="1"/>
          </p:cNvSpPr>
          <p:nvPr>
            <p:ph type="sldNum" sz="quarter" idx="11"/>
          </p:nvPr>
        </p:nvSpPr>
        <p:spPr/>
        <p:txBody>
          <a:bodyPr/>
          <a:lstStyle/>
          <a:p>
            <a:fld id="{AAC6C02E-F7D0-4B28-A938-9899C3ECB45A}" type="slidenum">
              <a:rPr lang="en-GB" smtClean="0"/>
              <a:pPr/>
              <a:t>2</a:t>
            </a:fld>
            <a:endParaRPr lang="en-GB"/>
          </a:p>
        </p:txBody>
      </p:sp>
      <p:sp>
        <p:nvSpPr>
          <p:cNvPr id="5" name="Content Placeholder 4"/>
          <p:cNvSpPr>
            <a:spLocks noGrp="1"/>
          </p:cNvSpPr>
          <p:nvPr>
            <p:ph idx="1"/>
          </p:nvPr>
        </p:nvSpPr>
        <p:spPr>
          <a:xfrm>
            <a:off x="381000" y="1447800"/>
            <a:ext cx="8305800" cy="4052776"/>
          </a:xfrm>
        </p:spPr>
        <p:txBody>
          <a:bodyPr/>
          <a:lstStyle/>
          <a:p>
            <a:pPr>
              <a:lnSpc>
                <a:spcPct val="150000"/>
              </a:lnSpc>
            </a:pPr>
            <a:r>
              <a:rPr lang="en-GB" dirty="0"/>
              <a:t>Charities are non-profit organisations that exist to provide </a:t>
            </a:r>
            <a:r>
              <a:rPr lang="en-GB" b="1" dirty="0"/>
              <a:t>a public benefit</a:t>
            </a:r>
            <a:r>
              <a:rPr lang="en-GB" dirty="0"/>
              <a:t>. </a:t>
            </a:r>
          </a:p>
          <a:p>
            <a:pPr>
              <a:lnSpc>
                <a:spcPct val="150000"/>
              </a:lnSpc>
            </a:pPr>
            <a:r>
              <a:rPr lang="en-GB" dirty="0"/>
              <a:t>They traditionally facilitated the flow of resources, including time and money, from </a:t>
            </a:r>
            <a:r>
              <a:rPr lang="en-GB" b="1" dirty="0"/>
              <a:t>donors to beneficiaries </a:t>
            </a:r>
            <a:r>
              <a:rPr lang="en-GB" dirty="0"/>
              <a:t>(Hyndman &amp; McDonnell, 2009). </a:t>
            </a:r>
          </a:p>
          <a:p>
            <a:pPr>
              <a:lnSpc>
                <a:spcPct val="150000"/>
              </a:lnSpc>
            </a:pPr>
            <a:r>
              <a:rPr lang="en-GB" dirty="0"/>
              <a:t>The UK charity sector has grown significantly in recent years with the </a:t>
            </a:r>
            <a:r>
              <a:rPr lang="en-GB" b="1" dirty="0"/>
              <a:t>number of UK charities </a:t>
            </a:r>
            <a:r>
              <a:rPr lang="en-GB" dirty="0"/>
              <a:t>increasing from 169,000 in 2006 (NCVO) to </a:t>
            </a:r>
            <a:r>
              <a:rPr lang="en-GB" b="1" dirty="0"/>
              <a:t>188,000</a:t>
            </a:r>
            <a:r>
              <a:rPr lang="en-GB" dirty="0"/>
              <a:t> by 2015 (Charity Commission, 2015; OCSR, 2015).</a:t>
            </a:r>
          </a:p>
        </p:txBody>
      </p:sp>
    </p:spTree>
    <p:extLst>
      <p:ext uri="{BB962C8B-B14F-4D97-AF65-F5344CB8AC3E}">
        <p14:creationId xmlns:p14="http://schemas.microsoft.com/office/powerpoint/2010/main" val="152265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Moral Legitimacy</a:t>
            </a:r>
            <a:r>
              <a:rPr lang="en-GB" dirty="0"/>
              <a:t/>
            </a:r>
            <a:br>
              <a:rPr lang="en-GB" dirty="0"/>
            </a:br>
            <a:endParaRPr lang="en-GB" dirty="0"/>
          </a:p>
        </p:txBody>
      </p:sp>
      <p:sp>
        <p:nvSpPr>
          <p:cNvPr id="3" name="Content Placeholder 2"/>
          <p:cNvSpPr>
            <a:spLocks noGrp="1"/>
          </p:cNvSpPr>
          <p:nvPr>
            <p:ph idx="1"/>
          </p:nvPr>
        </p:nvSpPr>
        <p:spPr>
          <a:xfrm>
            <a:off x="381000" y="1447800"/>
            <a:ext cx="8305800" cy="3831177"/>
          </a:xfrm>
        </p:spPr>
        <p:txBody>
          <a:bodyPr/>
          <a:lstStyle/>
          <a:p>
            <a:r>
              <a:rPr lang="en-GB" dirty="0"/>
              <a:t>Not based upon the audiences’ self-interest, as in the case of pragmatic legitimacy, but on the audiences socially constructed value system.</a:t>
            </a:r>
          </a:p>
          <a:p>
            <a:r>
              <a:rPr lang="en-GB" dirty="0"/>
              <a:t>‘Unlike pragmatic legitimacy, moral legitimacy is “sociotropic” – it rests not on judgements about whether a given activity benefits the evaluator, but rather on judgements about whether the activity is </a:t>
            </a:r>
            <a:r>
              <a:rPr lang="en-GB" b="1" dirty="0"/>
              <a:t>“the right thing to do” </a:t>
            </a:r>
            <a:r>
              <a:rPr lang="en-GB" dirty="0"/>
              <a:t>’ (Suchman, 1995, 579).</a:t>
            </a:r>
          </a:p>
          <a:p>
            <a:r>
              <a:rPr lang="en-GB" dirty="0"/>
              <a:t>Gaining moral legitimacy may be undertaken through conforming to ideals and setting goals that align with ethical behaviours (Suchman, 1995).</a:t>
            </a:r>
          </a:p>
          <a:p>
            <a:endParaRPr lang="en-GB" dirty="0"/>
          </a:p>
        </p:txBody>
      </p:sp>
      <p:sp>
        <p:nvSpPr>
          <p:cNvPr id="4" name="Slide Number Placeholder 3"/>
          <p:cNvSpPr>
            <a:spLocks noGrp="1"/>
          </p:cNvSpPr>
          <p:nvPr>
            <p:ph type="sldNum" sz="quarter" idx="11"/>
          </p:nvPr>
        </p:nvSpPr>
        <p:spPr/>
        <p:txBody>
          <a:bodyPr/>
          <a:lstStyle/>
          <a:p>
            <a:fld id="{AAC6C02E-F7D0-4B28-A938-9899C3ECB45A}" type="slidenum">
              <a:rPr lang="en-GB" smtClean="0"/>
              <a:pPr/>
              <a:t>20</a:t>
            </a:fld>
            <a:endParaRPr lang="en-GB"/>
          </a:p>
        </p:txBody>
      </p:sp>
    </p:spTree>
    <p:extLst>
      <p:ext uri="{BB962C8B-B14F-4D97-AF65-F5344CB8AC3E}">
        <p14:creationId xmlns:p14="http://schemas.microsoft.com/office/powerpoint/2010/main" val="223317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Cognitive Legitimacy </a:t>
            </a:r>
            <a:r>
              <a:rPr lang="en-GB" dirty="0"/>
              <a:t/>
            </a:r>
            <a:br>
              <a:rPr lang="en-GB" dirty="0"/>
            </a:br>
            <a:endParaRPr lang="en-GB" dirty="0"/>
          </a:p>
        </p:txBody>
      </p:sp>
      <p:sp>
        <p:nvSpPr>
          <p:cNvPr id="3" name="Content Placeholder 2"/>
          <p:cNvSpPr>
            <a:spLocks noGrp="1"/>
          </p:cNvSpPr>
          <p:nvPr>
            <p:ph idx="1"/>
          </p:nvPr>
        </p:nvSpPr>
        <p:spPr>
          <a:xfrm>
            <a:off x="381000" y="1447800"/>
            <a:ext cx="8305800" cy="3831818"/>
          </a:xfrm>
        </p:spPr>
        <p:txBody>
          <a:bodyPr/>
          <a:lstStyle/>
          <a:p>
            <a:r>
              <a:rPr lang="en-GB" dirty="0"/>
              <a:t>Not based on self-interest (pragmatic) or evaluation (moral)</a:t>
            </a:r>
          </a:p>
          <a:p>
            <a:r>
              <a:rPr lang="en-GB" dirty="0"/>
              <a:t>Something that is </a:t>
            </a:r>
            <a:r>
              <a:rPr lang="en-GB" b="1" dirty="0"/>
              <a:t>accepted as necessary or inevitable </a:t>
            </a:r>
            <a:r>
              <a:rPr lang="en-GB" dirty="0"/>
              <a:t>through a cognitive process (Aldrich &amp; </a:t>
            </a:r>
            <a:r>
              <a:rPr lang="en-GB" dirty="0" err="1"/>
              <a:t>Fiol</a:t>
            </a:r>
            <a:r>
              <a:rPr lang="en-GB" dirty="0"/>
              <a:t>, 1994).</a:t>
            </a:r>
          </a:p>
          <a:p>
            <a:r>
              <a:rPr lang="en-GB" dirty="0"/>
              <a:t>This may be something that is culturally ‘taken for granted’ and a ‘given priority’ (Suchman, 1995).</a:t>
            </a:r>
          </a:p>
          <a:p>
            <a:r>
              <a:rPr lang="en-GB" dirty="0"/>
              <a:t>Gaining cognitive legitimacy may be attempted through conforming to standards of professionalised behaviour.</a:t>
            </a:r>
          </a:p>
          <a:p>
            <a:r>
              <a:rPr lang="en-GB" dirty="0"/>
              <a:t>Certification of confirmation to standards enhances legitimacy (Suchman, 1995). </a:t>
            </a:r>
          </a:p>
          <a:p>
            <a:endParaRPr lang="en-GB" dirty="0"/>
          </a:p>
        </p:txBody>
      </p:sp>
      <p:sp>
        <p:nvSpPr>
          <p:cNvPr id="4" name="Slide Number Placeholder 3"/>
          <p:cNvSpPr>
            <a:spLocks noGrp="1"/>
          </p:cNvSpPr>
          <p:nvPr>
            <p:ph type="sldNum" sz="quarter" idx="11"/>
          </p:nvPr>
        </p:nvSpPr>
        <p:spPr/>
        <p:txBody>
          <a:bodyPr/>
          <a:lstStyle/>
          <a:p>
            <a:fld id="{AAC6C02E-F7D0-4B28-A938-9899C3ECB45A}" type="slidenum">
              <a:rPr lang="en-GB" smtClean="0"/>
              <a:pPr/>
              <a:t>21</a:t>
            </a:fld>
            <a:endParaRPr lang="en-GB"/>
          </a:p>
        </p:txBody>
      </p:sp>
    </p:spTree>
    <p:extLst>
      <p:ext uri="{BB962C8B-B14F-4D97-AF65-F5344CB8AC3E}">
        <p14:creationId xmlns:p14="http://schemas.microsoft.com/office/powerpoint/2010/main" val="73763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3527" y="188640"/>
            <a:ext cx="8710411" cy="6192688"/>
          </a:xfrm>
          <a:prstGeom prst="rect">
            <a:avLst/>
          </a:prstGeom>
        </p:spPr>
      </p:pic>
      <p:sp>
        <p:nvSpPr>
          <p:cNvPr id="4" name="Slide Number Placeholder 3"/>
          <p:cNvSpPr>
            <a:spLocks noGrp="1"/>
          </p:cNvSpPr>
          <p:nvPr>
            <p:ph type="sldNum" sz="quarter" idx="11"/>
          </p:nvPr>
        </p:nvSpPr>
        <p:spPr/>
        <p:txBody>
          <a:bodyPr/>
          <a:lstStyle/>
          <a:p>
            <a:fld id="{AAC6C02E-F7D0-4B28-A938-9899C3ECB45A}" type="slidenum">
              <a:rPr lang="en-GB" smtClean="0"/>
              <a:pPr/>
              <a:t>22</a:t>
            </a:fld>
            <a:endParaRPr lang="en-GB"/>
          </a:p>
        </p:txBody>
      </p:sp>
      <p:pic>
        <p:nvPicPr>
          <p:cNvPr id="3" name="Picture 2"/>
          <p:cNvPicPr>
            <a:picLocks noChangeAspect="1"/>
          </p:cNvPicPr>
          <p:nvPr/>
        </p:nvPicPr>
        <p:blipFill>
          <a:blip r:embed="rId3"/>
          <a:stretch>
            <a:fillRect/>
          </a:stretch>
        </p:blipFill>
        <p:spPr>
          <a:xfrm>
            <a:off x="2123728" y="1484784"/>
            <a:ext cx="4752528" cy="3240360"/>
          </a:xfrm>
          <a:prstGeom prst="rect">
            <a:avLst/>
          </a:prstGeom>
        </p:spPr>
      </p:pic>
    </p:spTree>
    <p:extLst>
      <p:ext uri="{BB962C8B-B14F-4D97-AF65-F5344CB8AC3E}">
        <p14:creationId xmlns:p14="http://schemas.microsoft.com/office/powerpoint/2010/main" val="458250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Thank you.</a:t>
            </a:r>
            <a:br>
              <a:rPr lang="en-GB" sz="3600"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sz="3600" b="1" dirty="0"/>
              <a:t>Any questions</a:t>
            </a:r>
          </a:p>
        </p:txBody>
      </p:sp>
      <p:sp>
        <p:nvSpPr>
          <p:cNvPr id="4" name="Slide Number Placeholder 3"/>
          <p:cNvSpPr>
            <a:spLocks noGrp="1"/>
          </p:cNvSpPr>
          <p:nvPr>
            <p:ph type="sldNum" sz="quarter" idx="11"/>
          </p:nvPr>
        </p:nvSpPr>
        <p:spPr/>
        <p:txBody>
          <a:bodyPr/>
          <a:lstStyle/>
          <a:p>
            <a:fld id="{AAC6C02E-F7D0-4B28-A938-9899C3ECB45A}" type="slidenum">
              <a:rPr lang="en-GB" smtClean="0"/>
              <a:pPr/>
              <a:t>23</a:t>
            </a:fld>
            <a:endParaRPr lang="en-GB"/>
          </a:p>
        </p:txBody>
      </p:sp>
      <p:pic>
        <p:nvPicPr>
          <p:cNvPr id="5" name="Picture 5" descr="biq-questio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83968" y="764704"/>
            <a:ext cx="4274526" cy="48943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764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Marketisation</a:t>
            </a:r>
          </a:p>
        </p:txBody>
      </p:sp>
      <p:sp>
        <p:nvSpPr>
          <p:cNvPr id="4" name="Slide Number Placeholder 3"/>
          <p:cNvSpPr>
            <a:spLocks noGrp="1"/>
          </p:cNvSpPr>
          <p:nvPr>
            <p:ph type="sldNum" sz="quarter" idx="11"/>
          </p:nvPr>
        </p:nvSpPr>
        <p:spPr/>
        <p:txBody>
          <a:bodyPr/>
          <a:lstStyle/>
          <a:p>
            <a:fld id="{AAC6C02E-F7D0-4B28-A938-9899C3ECB45A}" type="slidenum">
              <a:rPr lang="en-GB" smtClean="0"/>
              <a:pPr/>
              <a:t>3</a:t>
            </a:fld>
            <a:endParaRPr lang="en-GB"/>
          </a:p>
        </p:txBody>
      </p:sp>
      <p:sp>
        <p:nvSpPr>
          <p:cNvPr id="6" name="Content Placeholder 5"/>
          <p:cNvSpPr>
            <a:spLocks noGrp="1"/>
          </p:cNvSpPr>
          <p:nvPr>
            <p:ph idx="1"/>
          </p:nvPr>
        </p:nvSpPr>
        <p:spPr>
          <a:xfrm>
            <a:off x="381000" y="1079165"/>
            <a:ext cx="8305800" cy="5078313"/>
          </a:xfrm>
        </p:spPr>
        <p:txBody>
          <a:bodyPr/>
          <a:lstStyle/>
          <a:p>
            <a:pPr>
              <a:lnSpc>
                <a:spcPct val="150000"/>
              </a:lnSpc>
            </a:pPr>
            <a:r>
              <a:rPr lang="en-GB" dirty="0"/>
              <a:t>The </a:t>
            </a:r>
            <a:r>
              <a:rPr lang="en-GB" b="1" dirty="0"/>
              <a:t>contracting out of public services </a:t>
            </a:r>
            <a:r>
              <a:rPr lang="en-GB" dirty="0"/>
              <a:t>has been categorised by Bruce &amp; Chew as a ‘marketisation’ effect (2011)</a:t>
            </a:r>
          </a:p>
          <a:p>
            <a:pPr>
              <a:lnSpc>
                <a:spcPct val="150000"/>
              </a:lnSpc>
            </a:pPr>
            <a:endParaRPr lang="en-GB" sz="900" dirty="0"/>
          </a:p>
          <a:p>
            <a:pPr>
              <a:lnSpc>
                <a:spcPct val="150000"/>
              </a:lnSpc>
            </a:pPr>
            <a:r>
              <a:rPr lang="en-GB" b="1" dirty="0"/>
              <a:t>Echoes the US </a:t>
            </a:r>
            <a:r>
              <a:rPr lang="en-GB" dirty="0"/>
              <a:t>reformation of public services (Eikenberry &amp; Kluver, 2004)</a:t>
            </a:r>
          </a:p>
          <a:p>
            <a:pPr>
              <a:lnSpc>
                <a:spcPct val="150000"/>
              </a:lnSpc>
            </a:pPr>
            <a:endParaRPr lang="en-GB" sz="900" dirty="0"/>
          </a:p>
          <a:p>
            <a:pPr>
              <a:lnSpc>
                <a:spcPct val="150000"/>
              </a:lnSpc>
            </a:pPr>
            <a:r>
              <a:rPr lang="en-GB" dirty="0"/>
              <a:t>Changes in government funding - from </a:t>
            </a:r>
            <a:r>
              <a:rPr lang="en-GB" b="1" dirty="0"/>
              <a:t>grants to contracts</a:t>
            </a:r>
          </a:p>
          <a:p>
            <a:pPr marL="0" indent="0">
              <a:lnSpc>
                <a:spcPct val="150000"/>
              </a:lnSpc>
              <a:buNone/>
            </a:pPr>
            <a:endParaRPr lang="en-GB" b="1" dirty="0"/>
          </a:p>
          <a:p>
            <a:pPr>
              <a:lnSpc>
                <a:spcPct val="150000"/>
              </a:lnSpc>
            </a:pPr>
            <a:r>
              <a:rPr lang="en-GB" dirty="0"/>
              <a:t>Greater </a:t>
            </a:r>
            <a:r>
              <a:rPr lang="en-GB" b="1" dirty="0"/>
              <a:t>performance monitoring</a:t>
            </a:r>
            <a:r>
              <a:rPr lang="en-GB" dirty="0"/>
              <a:t> and inspection (Cornforth, 2003) </a:t>
            </a:r>
          </a:p>
          <a:p>
            <a:pPr>
              <a:lnSpc>
                <a:spcPct val="150000"/>
              </a:lnSpc>
            </a:pPr>
            <a:endParaRPr lang="en-GB" dirty="0"/>
          </a:p>
        </p:txBody>
      </p:sp>
    </p:spTree>
    <p:extLst>
      <p:ext uri="{BB962C8B-B14F-4D97-AF65-F5344CB8AC3E}">
        <p14:creationId xmlns:p14="http://schemas.microsoft.com/office/powerpoint/2010/main" val="369591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50" y="122585"/>
            <a:ext cx="8305800" cy="1066800"/>
          </a:xfrm>
        </p:spPr>
        <p:txBody>
          <a:bodyPr/>
          <a:lstStyle/>
          <a:p>
            <a:r>
              <a:rPr lang="en-GB" b="1" dirty="0"/>
              <a:t>Marketisation</a:t>
            </a:r>
          </a:p>
        </p:txBody>
      </p:sp>
      <p:sp>
        <p:nvSpPr>
          <p:cNvPr id="4" name="Slide Number Placeholder 3"/>
          <p:cNvSpPr>
            <a:spLocks noGrp="1"/>
          </p:cNvSpPr>
          <p:nvPr>
            <p:ph type="sldNum" sz="quarter" idx="11"/>
          </p:nvPr>
        </p:nvSpPr>
        <p:spPr>
          <a:xfrm>
            <a:off x="6012160" y="6237312"/>
            <a:ext cx="2133600" cy="476250"/>
          </a:xfrm>
        </p:spPr>
        <p:txBody>
          <a:bodyPr/>
          <a:lstStyle/>
          <a:p>
            <a:fld id="{AAC6C02E-F7D0-4B28-A938-9899C3ECB45A}" type="slidenum">
              <a:rPr lang="en-GB" smtClean="0"/>
              <a:pPr/>
              <a:t>4</a:t>
            </a:fld>
            <a:endParaRPr lang="en-GB"/>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42727" y="1340768"/>
            <a:ext cx="6382345" cy="4069432"/>
          </a:xfrm>
          <a:prstGeom prst="rect">
            <a:avLst/>
          </a:prstGeom>
          <a:noFill/>
        </p:spPr>
      </p:pic>
      <p:sp>
        <p:nvSpPr>
          <p:cNvPr id="5" name="Rectangle 4"/>
          <p:cNvSpPr/>
          <p:nvPr/>
        </p:nvSpPr>
        <p:spPr>
          <a:xfrm>
            <a:off x="3923928" y="5517232"/>
            <a:ext cx="4572000" cy="461665"/>
          </a:xfrm>
          <a:prstGeom prst="rect">
            <a:avLst/>
          </a:prstGeom>
        </p:spPr>
        <p:txBody>
          <a:bodyPr>
            <a:spAutoFit/>
          </a:bodyPr>
          <a:lstStyle/>
          <a:p>
            <a:pPr algn="r">
              <a:lnSpc>
                <a:spcPct val="150000"/>
              </a:lnSpc>
              <a:spcAft>
                <a:spcPts val="0"/>
              </a:spcAft>
            </a:pPr>
            <a:r>
              <a:rPr lang="en-GB" sz="1600" dirty="0">
                <a:solidFill>
                  <a:srgbClr val="000000"/>
                </a:solidFill>
                <a:latin typeface="+mn-lt"/>
                <a:ea typeface="Calibri" panose="020F0502020204030204" pitchFamily="34" charset="0"/>
              </a:rPr>
              <a:t>UK Civil Society Almanac, NCVO 2015</a:t>
            </a:r>
            <a:endParaRPr lang="en-GB" sz="1600" dirty="0">
              <a:solidFill>
                <a:srgbClr val="000000"/>
              </a:solidFill>
              <a:effectLst/>
              <a:latin typeface="+mn-lt"/>
              <a:ea typeface="Calibri" panose="020F0502020204030204" pitchFamily="34" charset="0"/>
            </a:endParaRPr>
          </a:p>
        </p:txBody>
      </p:sp>
      <p:sp>
        <p:nvSpPr>
          <p:cNvPr id="8" name="Rectangle 7"/>
          <p:cNvSpPr/>
          <p:nvPr/>
        </p:nvSpPr>
        <p:spPr>
          <a:xfrm>
            <a:off x="1251369" y="914400"/>
            <a:ext cx="6912768" cy="338554"/>
          </a:xfrm>
          <a:prstGeom prst="rect">
            <a:avLst/>
          </a:prstGeom>
        </p:spPr>
        <p:txBody>
          <a:bodyPr wrap="square">
            <a:spAutoFit/>
          </a:bodyPr>
          <a:lstStyle/>
          <a:p>
            <a:r>
              <a:rPr lang="en-GB" sz="1600" b="1" dirty="0">
                <a:latin typeface="Calibri" panose="020F0502020204030204" pitchFamily="34" charset="0"/>
                <a:ea typeface="Calibri" panose="020F0502020204030204" pitchFamily="34" charset="0"/>
                <a:cs typeface="Times New Roman" panose="02020603050405020304" pitchFamily="18" charset="0"/>
              </a:rPr>
              <a:t>Figure A: Income trend over 12 years from 2001 to 2013</a:t>
            </a:r>
            <a:endParaRPr lang="en-GB" sz="1600" dirty="0"/>
          </a:p>
        </p:txBody>
      </p:sp>
    </p:spTree>
    <p:extLst>
      <p:ext uri="{BB962C8B-B14F-4D97-AF65-F5344CB8AC3E}">
        <p14:creationId xmlns:p14="http://schemas.microsoft.com/office/powerpoint/2010/main" val="416057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20" y="116632"/>
            <a:ext cx="8305800" cy="1066800"/>
          </a:xfrm>
        </p:spPr>
        <p:txBody>
          <a:bodyPr/>
          <a:lstStyle/>
          <a:p>
            <a:r>
              <a:rPr lang="en-GB" b="1" dirty="0"/>
              <a:t>Government Influence</a:t>
            </a:r>
          </a:p>
        </p:txBody>
      </p:sp>
      <p:sp>
        <p:nvSpPr>
          <p:cNvPr id="3" name="Content Placeholder 2"/>
          <p:cNvSpPr>
            <a:spLocks noGrp="1"/>
          </p:cNvSpPr>
          <p:nvPr>
            <p:ph idx="1"/>
          </p:nvPr>
        </p:nvSpPr>
        <p:spPr>
          <a:xfrm>
            <a:off x="367204" y="1052736"/>
            <a:ext cx="8305800" cy="4912114"/>
          </a:xfrm>
        </p:spPr>
        <p:txBody>
          <a:bodyPr/>
          <a:lstStyle/>
          <a:p>
            <a:pPr>
              <a:lnSpc>
                <a:spcPct val="150000"/>
              </a:lnSpc>
            </a:pPr>
            <a:r>
              <a:rPr lang="en-GB" b="1" dirty="0"/>
              <a:t>Considerable flow of public funds </a:t>
            </a:r>
            <a:r>
              <a:rPr lang="en-GB" dirty="0"/>
              <a:t>into the sector </a:t>
            </a:r>
          </a:p>
          <a:p>
            <a:pPr marL="190500" lvl="1" indent="0">
              <a:lnSpc>
                <a:spcPct val="150000"/>
              </a:lnSpc>
              <a:buNone/>
            </a:pPr>
            <a:r>
              <a:rPr lang="en-GB" dirty="0"/>
              <a:t>- </a:t>
            </a:r>
            <a:r>
              <a:rPr lang="en-GB" b="1" dirty="0"/>
              <a:t>£15bn </a:t>
            </a:r>
            <a:r>
              <a:rPr lang="en-GB" dirty="0"/>
              <a:t>income from government 2013/14 (NCVO, 2016)</a:t>
            </a:r>
          </a:p>
          <a:p>
            <a:pPr>
              <a:lnSpc>
                <a:spcPct val="150000"/>
              </a:lnSpc>
            </a:pPr>
            <a:r>
              <a:rPr lang="en-GB" dirty="0"/>
              <a:t>Resulted in charities having to:</a:t>
            </a:r>
          </a:p>
          <a:p>
            <a:pPr lvl="1"/>
            <a:r>
              <a:rPr lang="en-GB" sz="1800" dirty="0"/>
              <a:t>focus on </a:t>
            </a:r>
            <a:r>
              <a:rPr lang="en-GB" sz="1800" b="1" dirty="0"/>
              <a:t>priorities</a:t>
            </a:r>
            <a:r>
              <a:rPr lang="en-GB" sz="1800" dirty="0"/>
              <a:t> identified by government </a:t>
            </a:r>
          </a:p>
          <a:p>
            <a:pPr lvl="1"/>
            <a:r>
              <a:rPr lang="en-GB" sz="1800" b="1" dirty="0"/>
              <a:t>operate</a:t>
            </a:r>
            <a:r>
              <a:rPr lang="en-GB" sz="1800" dirty="0"/>
              <a:t> in ways prescribed by government and </a:t>
            </a:r>
          </a:p>
          <a:p>
            <a:pPr lvl="1"/>
            <a:r>
              <a:rPr lang="en-GB" sz="1800" dirty="0"/>
              <a:t>provide considerable amounts of </a:t>
            </a:r>
            <a:r>
              <a:rPr lang="en-GB" sz="1800" b="1" dirty="0"/>
              <a:t>performance data </a:t>
            </a:r>
            <a:r>
              <a:rPr lang="en-GB" sz="1800" dirty="0"/>
              <a:t>to them under contractual terms and conditions </a:t>
            </a:r>
          </a:p>
          <a:p>
            <a:pPr marL="190500" lvl="1" indent="0">
              <a:buNone/>
            </a:pPr>
            <a:r>
              <a:rPr lang="en-GB" sz="1800" dirty="0"/>
              <a:t>					(Hyndman &amp; Jones, 2011). </a:t>
            </a:r>
          </a:p>
          <a:p>
            <a:pPr marL="190500" lvl="1" indent="0">
              <a:buNone/>
            </a:pPr>
            <a:endParaRPr lang="en-GB" sz="1800" dirty="0"/>
          </a:p>
          <a:p>
            <a:pPr>
              <a:lnSpc>
                <a:spcPct val="150000"/>
              </a:lnSpc>
            </a:pPr>
            <a:r>
              <a:rPr lang="en-GB" dirty="0"/>
              <a:t>With some of the larger charities receiving as much as 90% of their income from government, the Financial Times has suggested that they have become ‘</a:t>
            </a:r>
            <a:r>
              <a:rPr lang="en-GB" b="1" dirty="0"/>
              <a:t>extensions of the state</a:t>
            </a:r>
            <a:r>
              <a:rPr lang="en-GB" dirty="0"/>
              <a:t>’ (Sergeant, 2016). </a:t>
            </a:r>
          </a:p>
        </p:txBody>
      </p:sp>
      <p:sp>
        <p:nvSpPr>
          <p:cNvPr id="4" name="Slide Number Placeholder 3"/>
          <p:cNvSpPr>
            <a:spLocks noGrp="1"/>
          </p:cNvSpPr>
          <p:nvPr>
            <p:ph type="sldNum" sz="quarter" idx="11"/>
          </p:nvPr>
        </p:nvSpPr>
        <p:spPr/>
        <p:txBody>
          <a:bodyPr/>
          <a:lstStyle/>
          <a:p>
            <a:fld id="{AAC6C02E-F7D0-4B28-A938-9899C3ECB45A}" type="slidenum">
              <a:rPr lang="en-GB" smtClean="0"/>
              <a:pPr/>
              <a:t>5</a:t>
            </a:fld>
            <a:endParaRPr lang="en-GB"/>
          </a:p>
        </p:txBody>
      </p:sp>
    </p:spTree>
    <p:extLst>
      <p:ext uri="{BB962C8B-B14F-4D97-AF65-F5344CB8AC3E}">
        <p14:creationId xmlns:p14="http://schemas.microsoft.com/office/powerpoint/2010/main" val="295866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3702"/>
            <a:ext cx="8305800" cy="599728"/>
          </a:xfrm>
        </p:spPr>
        <p:txBody>
          <a:bodyPr/>
          <a:lstStyle/>
          <a:p>
            <a:r>
              <a:rPr lang="en-GB" b="1" dirty="0"/>
              <a:t>Government Influence</a:t>
            </a:r>
          </a:p>
        </p:txBody>
      </p:sp>
      <p:sp>
        <p:nvSpPr>
          <p:cNvPr id="4" name="Slide Number Placeholder 3"/>
          <p:cNvSpPr>
            <a:spLocks noGrp="1"/>
          </p:cNvSpPr>
          <p:nvPr>
            <p:ph type="sldNum" sz="quarter" idx="11"/>
          </p:nvPr>
        </p:nvSpPr>
        <p:spPr/>
        <p:txBody>
          <a:bodyPr/>
          <a:lstStyle/>
          <a:p>
            <a:fld id="{AAC6C02E-F7D0-4B28-A938-9899C3ECB45A}" type="slidenum">
              <a:rPr lang="en-GB" smtClean="0"/>
              <a:pPr/>
              <a:t>6</a:t>
            </a:fld>
            <a:endParaRPr lang="en-GB"/>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47800"/>
            <a:ext cx="6624735" cy="3997424"/>
          </a:xfrm>
          <a:prstGeom prst="rect">
            <a:avLst/>
          </a:prstGeom>
          <a:noFill/>
        </p:spPr>
      </p:pic>
      <p:sp>
        <p:nvSpPr>
          <p:cNvPr id="7" name="Rectangle 6"/>
          <p:cNvSpPr/>
          <p:nvPr/>
        </p:nvSpPr>
        <p:spPr>
          <a:xfrm>
            <a:off x="3502025" y="5594548"/>
            <a:ext cx="4572000" cy="461665"/>
          </a:xfrm>
          <a:prstGeom prst="rect">
            <a:avLst/>
          </a:prstGeom>
        </p:spPr>
        <p:txBody>
          <a:bodyPr>
            <a:spAutoFit/>
          </a:bodyPr>
          <a:lstStyle/>
          <a:p>
            <a:pPr algn="r">
              <a:lnSpc>
                <a:spcPct val="150000"/>
              </a:lnSpc>
              <a:spcAft>
                <a:spcPts val="0"/>
              </a:spcAft>
            </a:pPr>
            <a:r>
              <a:rPr lang="en-GB" sz="1600" dirty="0">
                <a:solidFill>
                  <a:srgbClr val="000000"/>
                </a:solidFill>
                <a:latin typeface="Times New Roman" panose="02020603050405020304" pitchFamily="18" charset="0"/>
                <a:ea typeface="Calibri" panose="020F0502020204030204" pitchFamily="34" charset="0"/>
              </a:rPr>
              <a:t>UK Civil Society Almanac, NCVO 2015</a:t>
            </a:r>
            <a:endParaRPr lang="en-GB" sz="1600" dirty="0">
              <a:solidFill>
                <a:srgbClr val="000000"/>
              </a:solidFill>
              <a:effectLst/>
              <a:latin typeface="Times New Roman" panose="02020603050405020304" pitchFamily="18" charset="0"/>
              <a:ea typeface="Calibri" panose="020F0502020204030204" pitchFamily="34" charset="0"/>
            </a:endParaRPr>
          </a:p>
        </p:txBody>
      </p:sp>
      <p:sp>
        <p:nvSpPr>
          <p:cNvPr id="8" name="Rectangle 7"/>
          <p:cNvSpPr/>
          <p:nvPr/>
        </p:nvSpPr>
        <p:spPr>
          <a:xfrm>
            <a:off x="539552" y="957640"/>
            <a:ext cx="7272808" cy="415498"/>
          </a:xfrm>
          <a:prstGeom prst="rect">
            <a:avLst/>
          </a:prstGeom>
        </p:spPr>
        <p:txBody>
          <a:bodyPr wrap="square">
            <a:spAutoFit/>
          </a:bodyPr>
          <a:lstStyle/>
          <a:p>
            <a:pPr marL="457200" algn="just">
              <a:lnSpc>
                <a:spcPct val="150000"/>
              </a:lnSpc>
              <a:spcAft>
                <a:spcPts val="0"/>
              </a:spcAft>
            </a:pPr>
            <a:r>
              <a:rPr lang="en-GB" sz="1400" b="1" dirty="0">
                <a:solidFill>
                  <a:srgbClr val="000000"/>
                </a:solidFill>
                <a:latin typeface="+mn-lt"/>
                <a:ea typeface="Calibri" panose="020F0502020204030204" pitchFamily="34" charset="0"/>
              </a:rPr>
              <a:t>Figure B: Income analysis by size of organisation 2012/ 2013</a:t>
            </a:r>
            <a:endParaRPr lang="en-GB" sz="1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53484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2092882" cy="1066800"/>
          </a:xfrm>
        </p:spPr>
        <p:txBody>
          <a:bodyPr/>
          <a:lstStyle/>
          <a:p>
            <a:r>
              <a:rPr lang="en-GB" b="1" dirty="0"/>
              <a:t>Research Design</a:t>
            </a:r>
          </a:p>
        </p:txBody>
      </p:sp>
      <p:sp>
        <p:nvSpPr>
          <p:cNvPr id="4" name="Slide Number Placeholder 3"/>
          <p:cNvSpPr>
            <a:spLocks noGrp="1"/>
          </p:cNvSpPr>
          <p:nvPr>
            <p:ph type="sldNum" sz="quarter" idx="11"/>
          </p:nvPr>
        </p:nvSpPr>
        <p:spPr/>
        <p:txBody>
          <a:bodyPr/>
          <a:lstStyle/>
          <a:p>
            <a:fld id="{AAC6C02E-F7D0-4B28-A938-9899C3ECB45A}" type="slidenum">
              <a:rPr lang="en-GB" smtClean="0"/>
              <a:pPr/>
              <a:t>7</a:t>
            </a:fld>
            <a:endParaRPr lang="en-GB"/>
          </a:p>
        </p:txBody>
      </p:sp>
      <p:pic>
        <p:nvPicPr>
          <p:cNvPr id="5" name="Picture 4" descr="decision-ma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373216"/>
            <a:ext cx="1719974" cy="128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stretch>
            <a:fillRect/>
          </a:stretch>
        </p:blipFill>
        <p:spPr>
          <a:xfrm>
            <a:off x="2483768" y="260648"/>
            <a:ext cx="4608512" cy="6317084"/>
          </a:xfrm>
          <a:prstGeom prst="rect">
            <a:avLst/>
          </a:prstGeom>
        </p:spPr>
      </p:pic>
    </p:spTree>
    <p:extLst>
      <p:ext uri="{BB962C8B-B14F-4D97-AF65-F5344CB8AC3E}">
        <p14:creationId xmlns:p14="http://schemas.microsoft.com/office/powerpoint/2010/main" val="228335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16200000">
            <a:off x="1232694" y="-1232694"/>
            <a:ext cx="6858000" cy="9323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1" name="Rectangle 5"/>
          <p:cNvSpPr>
            <a:spLocks noGrp="1" noChangeArrowheads="1"/>
          </p:cNvSpPr>
          <p:nvPr>
            <p:ph type="title"/>
          </p:nvPr>
        </p:nvSpPr>
        <p:spPr>
          <a:xfrm>
            <a:off x="179388" y="476250"/>
            <a:ext cx="8964612" cy="1371600"/>
          </a:xfrm>
        </p:spPr>
        <p:txBody>
          <a:bodyPr/>
          <a:lstStyle/>
          <a:p>
            <a:r>
              <a:rPr lang="en-GB" altLang="en-US" sz="3600" u="sng" dirty="0"/>
              <a:t/>
            </a:r>
            <a:br>
              <a:rPr lang="en-GB" altLang="en-US" sz="3600" u="sng" dirty="0"/>
            </a:br>
            <a:r>
              <a:rPr lang="en-GB" altLang="en-US" sz="3600" b="1" dirty="0"/>
              <a:t>Robust Regression of Financial Statement Data from 2011 to 2013</a:t>
            </a:r>
            <a:r>
              <a:rPr lang="en-GB" altLang="en-US" sz="3600" dirty="0"/>
              <a:t/>
            </a:r>
            <a:br>
              <a:rPr lang="en-GB" altLang="en-US" sz="3600" dirty="0"/>
            </a:br>
            <a:endParaRPr lang="en-GB" altLang="en-US" sz="3600" u="sng" dirty="0"/>
          </a:p>
        </p:txBody>
      </p:sp>
      <p:sp>
        <p:nvSpPr>
          <p:cNvPr id="39944" name="Rectangle 8"/>
          <p:cNvSpPr>
            <a:spLocks noChangeArrowheads="1"/>
          </p:cNvSpPr>
          <p:nvPr/>
        </p:nvSpPr>
        <p:spPr bwMode="auto">
          <a:xfrm>
            <a:off x="359568" y="5157192"/>
            <a:ext cx="8604250" cy="1415772"/>
          </a:xfrm>
          <a:prstGeom prst="rect">
            <a:avLst/>
          </a:prstGeom>
          <a:solidFill>
            <a:schemeClr val="bg1">
              <a:alpha val="7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spcAft>
                <a:spcPct val="30000"/>
              </a:spcAft>
            </a:pPr>
            <a:r>
              <a:rPr lang="en-GB" sz="2000" b="1" dirty="0"/>
              <a:t>Financial statement data taken from a full set of the Charity Commission (England &amp; Wales) database:  </a:t>
            </a:r>
          </a:p>
          <a:p>
            <a:pPr algn="just" eaLnBrk="1" hangingPunct="1">
              <a:spcAft>
                <a:spcPct val="30000"/>
              </a:spcAft>
            </a:pPr>
            <a:r>
              <a:rPr lang="en-GB" sz="2000" b="1" dirty="0"/>
              <a:t>£151 billion in total represented by 27,428 sets of financial accounts</a:t>
            </a:r>
            <a:endParaRPr lang="en-GB" altLang="en-US" sz="2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15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84" y="116632"/>
            <a:ext cx="8305800" cy="1066800"/>
          </a:xfrm>
        </p:spPr>
        <p:txBody>
          <a:bodyPr/>
          <a:lstStyle/>
          <a:p>
            <a:r>
              <a:rPr lang="en-GB" b="1" dirty="0"/>
              <a:t>Robust regression of financial data set:</a:t>
            </a:r>
            <a:br>
              <a:rPr lang="en-GB" b="1" dirty="0"/>
            </a:br>
            <a:r>
              <a:rPr lang="en-GB" b="1" dirty="0"/>
              <a:t>Model Specifications</a:t>
            </a:r>
            <a:br>
              <a:rPr lang="en-GB" b="1" dirty="0"/>
            </a:br>
            <a:r>
              <a:rPr lang="en-GB" dirty="0"/>
              <a:t/>
            </a:r>
            <a:br>
              <a:rPr lang="en-GB" dirty="0"/>
            </a:br>
            <a:endParaRPr lang="en-GB" dirty="0"/>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C6C02E-F7D0-4B28-A938-9899C3ECB45A}"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4D75"/>
              </a:solidFill>
              <a:effectLst/>
              <a:uLnTx/>
              <a:uFillTx/>
              <a:latin typeface="Verdana" pitchFamily="34" charset="0"/>
              <a:ea typeface="+mn-ea"/>
              <a:cs typeface="Arial" charset="0"/>
            </a:endParaRPr>
          </a:p>
        </p:txBody>
      </p:sp>
      <p:pic>
        <p:nvPicPr>
          <p:cNvPr id="3" name="Picture 2"/>
          <p:cNvPicPr>
            <a:picLocks noChangeAspect="1"/>
          </p:cNvPicPr>
          <p:nvPr/>
        </p:nvPicPr>
        <p:blipFill>
          <a:blip r:embed="rId2"/>
          <a:stretch>
            <a:fillRect/>
          </a:stretch>
        </p:blipFill>
        <p:spPr>
          <a:xfrm>
            <a:off x="188535" y="1330311"/>
            <a:ext cx="8629587" cy="1820974"/>
          </a:xfrm>
          <a:prstGeom prst="rect">
            <a:avLst/>
          </a:prstGeom>
          <a:ln>
            <a:solidFill>
              <a:srgbClr val="0070C0"/>
            </a:solidFill>
          </a:ln>
        </p:spPr>
      </p:pic>
      <p:sp>
        <p:nvSpPr>
          <p:cNvPr id="5" name="TextBox 4"/>
          <p:cNvSpPr txBox="1"/>
          <p:nvPr/>
        </p:nvSpPr>
        <p:spPr>
          <a:xfrm>
            <a:off x="3995936" y="3311268"/>
            <a:ext cx="4822186" cy="2585323"/>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4D75"/>
                </a:solidFill>
                <a:effectLst/>
                <a:uLnTx/>
                <a:uFillTx/>
                <a:latin typeface="Verdana" pitchFamily="34" charset="0"/>
                <a:ea typeface="+mn-ea"/>
                <a:cs typeface="Arial" charset="0"/>
              </a:rPr>
              <a:t>Independent variables: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4D75"/>
              </a:solidFill>
              <a:effectLst/>
              <a:uLnTx/>
              <a:uFillTx/>
              <a:latin typeface="Verdana"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CONT = Contract Income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LEV = Leverage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VOL = Volunteers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GOV = Governance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ADV = Advertising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SIZE = Total Assets /Total Income (Ln)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Sect = Sector classifications 101 to 116</a:t>
            </a:r>
          </a:p>
        </p:txBody>
      </p:sp>
      <p:sp>
        <p:nvSpPr>
          <p:cNvPr id="7" name="TextBox 6"/>
          <p:cNvSpPr txBox="1"/>
          <p:nvPr/>
        </p:nvSpPr>
        <p:spPr>
          <a:xfrm>
            <a:off x="188535" y="3305758"/>
            <a:ext cx="3672408" cy="2585323"/>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4D75"/>
                </a:solidFill>
                <a:effectLst/>
                <a:uLnTx/>
                <a:uFillTx/>
                <a:latin typeface="Verdana" pitchFamily="34" charset="0"/>
                <a:ea typeface="+mn-ea"/>
                <a:cs typeface="Arial" charset="0"/>
              </a:rPr>
              <a:t>Dependent variables: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4D75"/>
              </a:solidFill>
              <a:effectLst/>
              <a:uLnTx/>
              <a:uFillTx/>
              <a:latin typeface="Verdana"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4D75"/>
                </a:solidFill>
                <a:effectLst/>
                <a:uLnTx/>
                <a:uFillTx/>
                <a:latin typeface="Verdana" pitchFamily="34" charset="0"/>
                <a:ea typeface="+mn-ea"/>
                <a:cs typeface="Arial" charset="0"/>
              </a:rPr>
              <a:t>Model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Performance denoted by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aEFF (‘passthrough’ metric)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4D75"/>
                </a:solidFill>
                <a:effectLst/>
                <a:uLnTx/>
                <a:uFillTx/>
                <a:latin typeface="Verdana" pitchFamily="34" charset="0"/>
                <a:ea typeface="+mn-ea"/>
                <a:cs typeface="Arial" charset="0"/>
              </a:rPr>
              <a:t>Model 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Performance denoted by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err="1">
                <a:ln>
                  <a:noFill/>
                </a:ln>
                <a:solidFill>
                  <a:srgbClr val="004D75"/>
                </a:solidFill>
                <a:effectLst/>
                <a:uLnTx/>
                <a:uFillTx/>
                <a:latin typeface="Verdana" pitchFamily="34" charset="0"/>
                <a:ea typeface="+mn-ea"/>
                <a:cs typeface="Arial" charset="0"/>
              </a:rPr>
              <a:t>tEFF</a:t>
            </a: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 (‘commercial’ metric)</a:t>
            </a:r>
            <a:endParaRPr kumimoji="0" lang="en-GB" sz="1800" b="1"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77751151"/>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2656</TotalTime>
  <Words>1368</Words>
  <Application>Microsoft Office PowerPoint</Application>
  <PresentationFormat>On-screen Show (4:3)</PresentationFormat>
  <Paragraphs>156</Paragraphs>
  <Slides>23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Black</vt:lpstr>
      <vt:lpstr>Calibri</vt:lpstr>
      <vt:lpstr>Times</vt:lpstr>
      <vt:lpstr>Times New Roman</vt:lpstr>
      <vt:lpstr>Verdana</vt:lpstr>
      <vt:lpstr>Wingdings</vt:lpstr>
      <vt:lpstr>blank</vt:lpstr>
      <vt:lpstr>Pixel</vt:lpstr>
      <vt:lpstr>Marketisation of the UK Charity Sector:   Public Service Governance and Accountability   </vt:lpstr>
      <vt:lpstr>Charities</vt:lpstr>
      <vt:lpstr>Marketisation</vt:lpstr>
      <vt:lpstr>Marketisation</vt:lpstr>
      <vt:lpstr>Government Influence</vt:lpstr>
      <vt:lpstr>Government Influence</vt:lpstr>
      <vt:lpstr>Research Design</vt:lpstr>
      <vt:lpstr> Robust Regression of Financial Statement Data from 2011 to 2013 </vt:lpstr>
      <vt:lpstr>Robust regression of financial data set: Model Specifications  </vt:lpstr>
      <vt:lpstr>Theoretical Lens  for Analysis of Results </vt:lpstr>
      <vt:lpstr>Theoretical Lens for Analysis of Results </vt:lpstr>
      <vt:lpstr>Theoretical Lens for Analysis of Results </vt:lpstr>
      <vt:lpstr>Regression Results:  Weak form efficiency gain correlation between marketisation and financial efficiency  </vt:lpstr>
      <vt:lpstr>Regression Results:</vt:lpstr>
      <vt:lpstr>Ironically…</vt:lpstr>
      <vt:lpstr>Oversight and Trust</vt:lpstr>
      <vt:lpstr>Governance and Accountability</vt:lpstr>
      <vt:lpstr>Legitimacy </vt:lpstr>
      <vt:lpstr>Pragmatic Legitimacy  </vt:lpstr>
      <vt:lpstr>Moral Legitimacy </vt:lpstr>
      <vt:lpstr>Cognitive Legitimacy  </vt:lpstr>
      <vt:lpstr>PowerPoint Presentation</vt:lpstr>
      <vt:lpstr>Thank you.      Any questions</vt:lpstr>
    </vt:vector>
  </TitlesOfParts>
  <Company>NTU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DIR3SMITHG</dc:creator>
  <cp:lastModifiedBy>Sullivan, Linda</cp:lastModifiedBy>
  <cp:revision>232</cp:revision>
  <cp:lastPrinted>2017-09-13T17:16:25Z</cp:lastPrinted>
  <dcterms:created xsi:type="dcterms:W3CDTF">2004-10-15T09:28:11Z</dcterms:created>
  <dcterms:modified xsi:type="dcterms:W3CDTF">2017-09-29T10:34:07Z</dcterms:modified>
</cp:coreProperties>
</file>