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0"/>
    <p:restoredTop sz="94695"/>
  </p:normalViewPr>
  <p:slideViewPr>
    <p:cSldViewPr snapToGrid="0" snapToObjects="1">
      <p:cViewPr varScale="1">
        <p:scale>
          <a:sx n="47" d="100"/>
          <a:sy n="47" d="100"/>
        </p:scale>
        <p:origin x="31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9C8B7-C09C-7B45-92B0-9C3F1E038F55}" type="datetimeFigureOut">
              <a:rPr lang="en-GB" smtClean="0"/>
              <a:t>17/11/2017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44B6-5812-AB40-9D8B-7D3607A621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9C8B7-C09C-7B45-92B0-9C3F1E038F55}" type="datetimeFigureOut">
              <a:rPr lang="en-GB" smtClean="0"/>
              <a:t>17/11/2017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44B6-5812-AB40-9D8B-7D3607A621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9C8B7-C09C-7B45-92B0-9C3F1E038F55}" type="datetimeFigureOut">
              <a:rPr lang="en-GB" smtClean="0"/>
              <a:t>17/11/2017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44B6-5812-AB40-9D8B-7D3607A621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9C8B7-C09C-7B45-92B0-9C3F1E038F55}" type="datetimeFigureOut">
              <a:rPr lang="en-GB" smtClean="0"/>
              <a:t>17/11/2017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44B6-5812-AB40-9D8B-7D3607A621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9C8B7-C09C-7B45-92B0-9C3F1E038F55}" type="datetimeFigureOut">
              <a:rPr lang="en-GB" smtClean="0"/>
              <a:t>17/11/2017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44B6-5812-AB40-9D8B-7D3607A621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9C8B7-C09C-7B45-92B0-9C3F1E038F55}" type="datetimeFigureOut">
              <a:rPr lang="en-GB" smtClean="0"/>
              <a:t>17/11/2017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44B6-5812-AB40-9D8B-7D3607A621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9C8B7-C09C-7B45-92B0-9C3F1E038F55}" type="datetimeFigureOut">
              <a:rPr lang="en-GB" smtClean="0"/>
              <a:t>17/11/2017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44B6-5812-AB40-9D8B-7D3607A621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9C8B7-C09C-7B45-92B0-9C3F1E038F55}" type="datetimeFigureOut">
              <a:rPr lang="en-GB" smtClean="0"/>
              <a:t>17/11/2017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44B6-5812-AB40-9D8B-7D3607A621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9C8B7-C09C-7B45-92B0-9C3F1E038F55}" type="datetimeFigureOut">
              <a:rPr lang="en-GB" smtClean="0"/>
              <a:t>17/11/2017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44B6-5812-AB40-9D8B-7D3607A621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9C8B7-C09C-7B45-92B0-9C3F1E038F55}" type="datetimeFigureOut">
              <a:rPr lang="en-GB" smtClean="0"/>
              <a:t>17/11/2017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44B6-5812-AB40-9D8B-7D3607A621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9C8B7-C09C-7B45-92B0-9C3F1E038F55}" type="datetimeFigureOut">
              <a:rPr lang="en-GB" smtClean="0"/>
              <a:t>17/11/2017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44B6-5812-AB40-9D8B-7D3607A621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9C8B7-C09C-7B45-92B0-9C3F1E038F55}" type="datetimeFigureOut">
              <a:rPr lang="en-GB" smtClean="0"/>
              <a:t>17/11/2017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B44B6-5812-AB40-9D8B-7D3607A62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Straight Arrow Connector 88"/>
          <p:cNvCxnSpPr/>
          <p:nvPr/>
        </p:nvCxnSpPr>
        <p:spPr>
          <a:xfrm>
            <a:off x="3337517" y="5525738"/>
            <a:ext cx="489712" cy="0"/>
          </a:xfrm>
          <a:prstGeom prst="straightConnector1">
            <a:avLst/>
          </a:prstGeom>
          <a:ln w="31750">
            <a:headEnd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rot="16200000">
            <a:off x="3322333" y="4989547"/>
            <a:ext cx="436704" cy="404623"/>
          </a:xfrm>
          <a:prstGeom prst="straightConnector1">
            <a:avLst/>
          </a:prstGeom>
          <a:ln w="31750">
            <a:headEnd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4227293" y="1032991"/>
            <a:ext cx="489712" cy="0"/>
          </a:xfrm>
          <a:prstGeom prst="straightConnector1">
            <a:avLst/>
          </a:prstGeom>
          <a:ln w="31750">
            <a:headEnd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3775610" y="2230082"/>
            <a:ext cx="489712" cy="0"/>
          </a:xfrm>
          <a:prstGeom prst="straightConnector1">
            <a:avLst/>
          </a:prstGeom>
          <a:ln w="31750">
            <a:headEnd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3211623" y="3249998"/>
            <a:ext cx="489712" cy="0"/>
          </a:xfrm>
          <a:prstGeom prst="straightConnector1">
            <a:avLst/>
          </a:prstGeom>
          <a:ln w="31750">
            <a:headEnd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3337517" y="5644360"/>
            <a:ext cx="436704" cy="404623"/>
          </a:xfrm>
          <a:prstGeom prst="straightConnector1">
            <a:avLst/>
          </a:prstGeom>
          <a:ln w="31750">
            <a:headEnd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23"/>
          <p:cNvGrpSpPr>
            <a:grpSpLocks noChangeAspect="1"/>
          </p:cNvGrpSpPr>
          <p:nvPr/>
        </p:nvGrpSpPr>
        <p:grpSpPr bwMode="auto">
          <a:xfrm>
            <a:off x="277700" y="2236386"/>
            <a:ext cx="881341" cy="1908000"/>
            <a:chOff x="1344" y="1104"/>
            <a:chExt cx="1064" cy="2303"/>
          </a:xfrm>
        </p:grpSpPr>
        <p:sp>
          <p:nvSpPr>
            <p:cNvPr id="5" name="Freeform 120"/>
            <p:cNvSpPr>
              <a:spLocks noChangeAspect="1"/>
            </p:cNvSpPr>
            <p:nvPr/>
          </p:nvSpPr>
          <p:spPr bwMode="auto">
            <a:xfrm>
              <a:off x="1344" y="1104"/>
              <a:ext cx="1064" cy="2303"/>
            </a:xfrm>
            <a:custGeom>
              <a:avLst/>
              <a:gdLst>
                <a:gd name="T0" fmla="*/ 405 w 532"/>
                <a:gd name="T1" fmla="*/ 214 h 1151"/>
                <a:gd name="T2" fmla="*/ 459 w 532"/>
                <a:gd name="T3" fmla="*/ 450 h 1151"/>
                <a:gd name="T4" fmla="*/ 532 w 532"/>
                <a:gd name="T5" fmla="*/ 604 h 1151"/>
                <a:gd name="T6" fmla="*/ 499 w 532"/>
                <a:gd name="T7" fmla="*/ 593 h 1151"/>
                <a:gd name="T8" fmla="*/ 500 w 532"/>
                <a:gd name="T9" fmla="*/ 659 h 1151"/>
                <a:gd name="T10" fmla="*/ 466 w 532"/>
                <a:gd name="T11" fmla="*/ 626 h 1151"/>
                <a:gd name="T12" fmla="*/ 447 w 532"/>
                <a:gd name="T13" fmla="*/ 565 h 1151"/>
                <a:gd name="T14" fmla="*/ 373 w 532"/>
                <a:gd name="T15" fmla="*/ 370 h 1151"/>
                <a:gd name="T16" fmla="*/ 359 w 532"/>
                <a:gd name="T17" fmla="*/ 463 h 1151"/>
                <a:gd name="T18" fmla="*/ 374 w 532"/>
                <a:gd name="T19" fmla="*/ 588 h 1151"/>
                <a:gd name="T20" fmla="*/ 348 w 532"/>
                <a:gd name="T21" fmla="*/ 791 h 1151"/>
                <a:gd name="T22" fmla="*/ 355 w 532"/>
                <a:gd name="T23" fmla="*/ 961 h 1151"/>
                <a:gd name="T24" fmla="*/ 358 w 532"/>
                <a:gd name="T25" fmla="*/ 1111 h 1151"/>
                <a:gd name="T26" fmla="*/ 367 w 532"/>
                <a:gd name="T27" fmla="*/ 1129 h 1151"/>
                <a:gd name="T28" fmla="*/ 353 w 532"/>
                <a:gd name="T29" fmla="*/ 1133 h 1151"/>
                <a:gd name="T30" fmla="*/ 342 w 532"/>
                <a:gd name="T31" fmla="*/ 1144 h 1151"/>
                <a:gd name="T32" fmla="*/ 297 w 532"/>
                <a:gd name="T33" fmla="*/ 1096 h 1151"/>
                <a:gd name="T34" fmla="*/ 299 w 532"/>
                <a:gd name="T35" fmla="*/ 1013 h 1151"/>
                <a:gd name="T36" fmla="*/ 277 w 532"/>
                <a:gd name="T37" fmla="*/ 782 h 1151"/>
                <a:gd name="T38" fmla="*/ 265 w 532"/>
                <a:gd name="T39" fmla="*/ 606 h 1151"/>
                <a:gd name="T40" fmla="*/ 239 w 532"/>
                <a:gd name="T41" fmla="*/ 854 h 1151"/>
                <a:gd name="T42" fmla="*/ 231 w 532"/>
                <a:gd name="T43" fmla="*/ 1044 h 1151"/>
                <a:gd name="T44" fmla="*/ 228 w 532"/>
                <a:gd name="T45" fmla="*/ 1121 h 1151"/>
                <a:gd name="T46" fmla="*/ 188 w 532"/>
                <a:gd name="T47" fmla="*/ 1137 h 1151"/>
                <a:gd name="T48" fmla="*/ 170 w 532"/>
                <a:gd name="T49" fmla="*/ 1135 h 1151"/>
                <a:gd name="T50" fmla="*/ 164 w 532"/>
                <a:gd name="T51" fmla="*/ 1124 h 1151"/>
                <a:gd name="T52" fmla="*/ 181 w 532"/>
                <a:gd name="T53" fmla="*/ 1100 h 1151"/>
                <a:gd name="T54" fmla="*/ 169 w 532"/>
                <a:gd name="T55" fmla="*/ 898 h 1151"/>
                <a:gd name="T56" fmla="*/ 169 w 532"/>
                <a:gd name="T57" fmla="*/ 738 h 1151"/>
                <a:gd name="T58" fmla="*/ 161 w 532"/>
                <a:gd name="T59" fmla="*/ 535 h 1151"/>
                <a:gd name="T60" fmla="*/ 178 w 532"/>
                <a:gd name="T61" fmla="*/ 420 h 1151"/>
                <a:gd name="T62" fmla="*/ 145 w 532"/>
                <a:gd name="T63" fmla="*/ 411 h 1151"/>
                <a:gd name="T64" fmla="*/ 78 w 532"/>
                <a:gd name="T65" fmla="*/ 620 h 1151"/>
                <a:gd name="T66" fmla="*/ 51 w 532"/>
                <a:gd name="T67" fmla="*/ 661 h 1151"/>
                <a:gd name="T68" fmla="*/ 40 w 532"/>
                <a:gd name="T69" fmla="*/ 620 h 1151"/>
                <a:gd name="T70" fmla="*/ 17 w 532"/>
                <a:gd name="T71" fmla="*/ 604 h 1151"/>
                <a:gd name="T72" fmla="*/ 18 w 532"/>
                <a:gd name="T73" fmla="*/ 585 h 1151"/>
                <a:gd name="T74" fmla="*/ 93 w 532"/>
                <a:gd name="T75" fmla="*/ 398 h 1151"/>
                <a:gd name="T76" fmla="*/ 194 w 532"/>
                <a:gd name="T77" fmla="*/ 189 h 1151"/>
                <a:gd name="T78" fmla="*/ 218 w 532"/>
                <a:gd name="T79" fmla="*/ 102 h 1151"/>
                <a:gd name="T80" fmla="*/ 265 w 532"/>
                <a:gd name="T81" fmla="*/ 0 h 1151"/>
                <a:gd name="T82" fmla="*/ 326 w 532"/>
                <a:gd name="T83" fmla="*/ 67 h 1151"/>
                <a:gd name="T84" fmla="*/ 297 w 532"/>
                <a:gd name="T85" fmla="*/ 13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2" h="1151">
                  <a:moveTo>
                    <a:pt x="297" y="134"/>
                  </a:moveTo>
                  <a:cubicBezTo>
                    <a:pt x="298" y="179"/>
                    <a:pt x="326" y="186"/>
                    <a:pt x="337" y="189"/>
                  </a:cubicBezTo>
                  <a:cubicBezTo>
                    <a:pt x="352" y="194"/>
                    <a:pt x="393" y="207"/>
                    <a:pt x="405" y="214"/>
                  </a:cubicBezTo>
                  <a:cubicBezTo>
                    <a:pt x="430" y="232"/>
                    <a:pt x="428" y="294"/>
                    <a:pt x="433" y="324"/>
                  </a:cubicBezTo>
                  <a:cubicBezTo>
                    <a:pt x="437" y="349"/>
                    <a:pt x="433" y="381"/>
                    <a:pt x="438" y="398"/>
                  </a:cubicBezTo>
                  <a:cubicBezTo>
                    <a:pt x="441" y="414"/>
                    <a:pt x="452" y="432"/>
                    <a:pt x="459" y="450"/>
                  </a:cubicBezTo>
                  <a:cubicBezTo>
                    <a:pt x="465" y="469"/>
                    <a:pt x="478" y="546"/>
                    <a:pt x="483" y="557"/>
                  </a:cubicBezTo>
                  <a:cubicBezTo>
                    <a:pt x="489" y="566"/>
                    <a:pt x="510" y="581"/>
                    <a:pt x="513" y="585"/>
                  </a:cubicBezTo>
                  <a:cubicBezTo>
                    <a:pt x="518" y="590"/>
                    <a:pt x="532" y="601"/>
                    <a:pt x="532" y="604"/>
                  </a:cubicBezTo>
                  <a:cubicBezTo>
                    <a:pt x="532" y="606"/>
                    <a:pt x="528" y="609"/>
                    <a:pt x="525" y="609"/>
                  </a:cubicBezTo>
                  <a:cubicBezTo>
                    <a:pt x="522" y="609"/>
                    <a:pt x="518" y="607"/>
                    <a:pt x="514" y="604"/>
                  </a:cubicBezTo>
                  <a:cubicBezTo>
                    <a:pt x="511" y="601"/>
                    <a:pt x="500" y="592"/>
                    <a:pt x="499" y="593"/>
                  </a:cubicBezTo>
                  <a:cubicBezTo>
                    <a:pt x="491" y="599"/>
                    <a:pt x="525" y="644"/>
                    <a:pt x="518" y="650"/>
                  </a:cubicBezTo>
                  <a:cubicBezTo>
                    <a:pt x="511" y="655"/>
                    <a:pt x="493" y="618"/>
                    <a:pt x="491" y="620"/>
                  </a:cubicBezTo>
                  <a:cubicBezTo>
                    <a:pt x="489" y="622"/>
                    <a:pt x="507" y="656"/>
                    <a:pt x="500" y="659"/>
                  </a:cubicBezTo>
                  <a:cubicBezTo>
                    <a:pt x="493" y="663"/>
                    <a:pt x="483" y="623"/>
                    <a:pt x="479" y="624"/>
                  </a:cubicBezTo>
                  <a:cubicBezTo>
                    <a:pt x="475" y="625"/>
                    <a:pt x="489" y="659"/>
                    <a:pt x="480" y="661"/>
                  </a:cubicBezTo>
                  <a:cubicBezTo>
                    <a:pt x="474" y="662"/>
                    <a:pt x="471" y="624"/>
                    <a:pt x="466" y="626"/>
                  </a:cubicBezTo>
                  <a:cubicBezTo>
                    <a:pt x="461" y="626"/>
                    <a:pt x="467" y="657"/>
                    <a:pt x="464" y="658"/>
                  </a:cubicBezTo>
                  <a:cubicBezTo>
                    <a:pt x="459" y="658"/>
                    <a:pt x="456" y="631"/>
                    <a:pt x="453" y="620"/>
                  </a:cubicBezTo>
                  <a:cubicBezTo>
                    <a:pt x="447" y="602"/>
                    <a:pt x="450" y="577"/>
                    <a:pt x="447" y="565"/>
                  </a:cubicBezTo>
                  <a:cubicBezTo>
                    <a:pt x="444" y="552"/>
                    <a:pt x="402" y="471"/>
                    <a:pt x="395" y="453"/>
                  </a:cubicBezTo>
                  <a:cubicBezTo>
                    <a:pt x="389" y="434"/>
                    <a:pt x="389" y="425"/>
                    <a:pt x="386" y="411"/>
                  </a:cubicBezTo>
                  <a:cubicBezTo>
                    <a:pt x="383" y="397"/>
                    <a:pt x="377" y="385"/>
                    <a:pt x="373" y="370"/>
                  </a:cubicBezTo>
                  <a:cubicBezTo>
                    <a:pt x="368" y="354"/>
                    <a:pt x="361" y="323"/>
                    <a:pt x="359" y="318"/>
                  </a:cubicBezTo>
                  <a:cubicBezTo>
                    <a:pt x="369" y="355"/>
                    <a:pt x="353" y="404"/>
                    <a:pt x="353" y="420"/>
                  </a:cubicBezTo>
                  <a:cubicBezTo>
                    <a:pt x="353" y="434"/>
                    <a:pt x="356" y="449"/>
                    <a:pt x="359" y="463"/>
                  </a:cubicBezTo>
                  <a:cubicBezTo>
                    <a:pt x="361" y="475"/>
                    <a:pt x="361" y="483"/>
                    <a:pt x="362" y="496"/>
                  </a:cubicBezTo>
                  <a:cubicBezTo>
                    <a:pt x="364" y="508"/>
                    <a:pt x="369" y="519"/>
                    <a:pt x="370" y="535"/>
                  </a:cubicBezTo>
                  <a:cubicBezTo>
                    <a:pt x="370" y="551"/>
                    <a:pt x="374" y="566"/>
                    <a:pt x="374" y="588"/>
                  </a:cubicBezTo>
                  <a:cubicBezTo>
                    <a:pt x="374" y="610"/>
                    <a:pt x="372" y="643"/>
                    <a:pt x="372" y="668"/>
                  </a:cubicBezTo>
                  <a:cubicBezTo>
                    <a:pt x="370" y="691"/>
                    <a:pt x="366" y="716"/>
                    <a:pt x="362" y="738"/>
                  </a:cubicBezTo>
                  <a:cubicBezTo>
                    <a:pt x="358" y="759"/>
                    <a:pt x="350" y="777"/>
                    <a:pt x="348" y="791"/>
                  </a:cubicBezTo>
                  <a:cubicBezTo>
                    <a:pt x="345" y="806"/>
                    <a:pt x="344" y="807"/>
                    <a:pt x="345" y="824"/>
                  </a:cubicBezTo>
                  <a:cubicBezTo>
                    <a:pt x="348" y="842"/>
                    <a:pt x="361" y="875"/>
                    <a:pt x="362" y="898"/>
                  </a:cubicBezTo>
                  <a:cubicBezTo>
                    <a:pt x="364" y="920"/>
                    <a:pt x="361" y="931"/>
                    <a:pt x="355" y="961"/>
                  </a:cubicBezTo>
                  <a:cubicBezTo>
                    <a:pt x="350" y="989"/>
                    <a:pt x="331" y="1047"/>
                    <a:pt x="331" y="1071"/>
                  </a:cubicBezTo>
                  <a:cubicBezTo>
                    <a:pt x="331" y="1094"/>
                    <a:pt x="344" y="1093"/>
                    <a:pt x="350" y="1100"/>
                  </a:cubicBezTo>
                  <a:cubicBezTo>
                    <a:pt x="354" y="1104"/>
                    <a:pt x="355" y="1107"/>
                    <a:pt x="358" y="1111"/>
                  </a:cubicBezTo>
                  <a:cubicBezTo>
                    <a:pt x="362" y="1114"/>
                    <a:pt x="368" y="1117"/>
                    <a:pt x="369" y="1122"/>
                  </a:cubicBezTo>
                  <a:cubicBezTo>
                    <a:pt x="370" y="1125"/>
                    <a:pt x="367" y="1124"/>
                    <a:pt x="367" y="1124"/>
                  </a:cubicBezTo>
                  <a:cubicBezTo>
                    <a:pt x="367" y="1124"/>
                    <a:pt x="369" y="1127"/>
                    <a:pt x="367" y="1129"/>
                  </a:cubicBezTo>
                  <a:cubicBezTo>
                    <a:pt x="365" y="1132"/>
                    <a:pt x="363" y="1131"/>
                    <a:pt x="361" y="1129"/>
                  </a:cubicBezTo>
                  <a:cubicBezTo>
                    <a:pt x="362" y="1131"/>
                    <a:pt x="363" y="1133"/>
                    <a:pt x="361" y="1135"/>
                  </a:cubicBezTo>
                  <a:cubicBezTo>
                    <a:pt x="355" y="1139"/>
                    <a:pt x="353" y="1133"/>
                    <a:pt x="353" y="1133"/>
                  </a:cubicBezTo>
                  <a:cubicBezTo>
                    <a:pt x="354" y="1134"/>
                    <a:pt x="355" y="1138"/>
                    <a:pt x="351" y="1140"/>
                  </a:cubicBezTo>
                  <a:cubicBezTo>
                    <a:pt x="347" y="1143"/>
                    <a:pt x="346" y="1141"/>
                    <a:pt x="344" y="1139"/>
                  </a:cubicBezTo>
                  <a:cubicBezTo>
                    <a:pt x="342" y="1139"/>
                    <a:pt x="345" y="1141"/>
                    <a:pt x="342" y="1144"/>
                  </a:cubicBezTo>
                  <a:cubicBezTo>
                    <a:pt x="333" y="1151"/>
                    <a:pt x="321" y="1133"/>
                    <a:pt x="317" y="1130"/>
                  </a:cubicBezTo>
                  <a:cubicBezTo>
                    <a:pt x="315" y="1129"/>
                    <a:pt x="307" y="1125"/>
                    <a:pt x="304" y="1121"/>
                  </a:cubicBezTo>
                  <a:cubicBezTo>
                    <a:pt x="301" y="1117"/>
                    <a:pt x="297" y="1103"/>
                    <a:pt x="297" y="1096"/>
                  </a:cubicBezTo>
                  <a:cubicBezTo>
                    <a:pt x="297" y="1091"/>
                    <a:pt x="293" y="1086"/>
                    <a:pt x="293" y="1078"/>
                  </a:cubicBezTo>
                  <a:cubicBezTo>
                    <a:pt x="295" y="1068"/>
                    <a:pt x="299" y="1055"/>
                    <a:pt x="301" y="1044"/>
                  </a:cubicBezTo>
                  <a:cubicBezTo>
                    <a:pt x="301" y="1033"/>
                    <a:pt x="301" y="1035"/>
                    <a:pt x="299" y="1013"/>
                  </a:cubicBezTo>
                  <a:cubicBezTo>
                    <a:pt x="297" y="992"/>
                    <a:pt x="286" y="944"/>
                    <a:pt x="286" y="918"/>
                  </a:cubicBezTo>
                  <a:cubicBezTo>
                    <a:pt x="285" y="890"/>
                    <a:pt x="294" y="876"/>
                    <a:pt x="293" y="854"/>
                  </a:cubicBezTo>
                  <a:cubicBezTo>
                    <a:pt x="291" y="832"/>
                    <a:pt x="279" y="804"/>
                    <a:pt x="277" y="782"/>
                  </a:cubicBezTo>
                  <a:cubicBezTo>
                    <a:pt x="275" y="760"/>
                    <a:pt x="283" y="749"/>
                    <a:pt x="282" y="721"/>
                  </a:cubicBezTo>
                  <a:cubicBezTo>
                    <a:pt x="280" y="693"/>
                    <a:pt x="267" y="610"/>
                    <a:pt x="266" y="606"/>
                  </a:cubicBezTo>
                  <a:cubicBezTo>
                    <a:pt x="265" y="606"/>
                    <a:pt x="265" y="606"/>
                    <a:pt x="265" y="606"/>
                  </a:cubicBezTo>
                  <a:cubicBezTo>
                    <a:pt x="264" y="610"/>
                    <a:pt x="251" y="693"/>
                    <a:pt x="250" y="721"/>
                  </a:cubicBezTo>
                  <a:cubicBezTo>
                    <a:pt x="248" y="749"/>
                    <a:pt x="256" y="760"/>
                    <a:pt x="254" y="782"/>
                  </a:cubicBezTo>
                  <a:cubicBezTo>
                    <a:pt x="253" y="804"/>
                    <a:pt x="240" y="832"/>
                    <a:pt x="239" y="854"/>
                  </a:cubicBezTo>
                  <a:cubicBezTo>
                    <a:pt x="237" y="876"/>
                    <a:pt x="246" y="890"/>
                    <a:pt x="245" y="918"/>
                  </a:cubicBezTo>
                  <a:cubicBezTo>
                    <a:pt x="245" y="944"/>
                    <a:pt x="234" y="992"/>
                    <a:pt x="232" y="1013"/>
                  </a:cubicBezTo>
                  <a:cubicBezTo>
                    <a:pt x="231" y="1035"/>
                    <a:pt x="231" y="1033"/>
                    <a:pt x="231" y="1044"/>
                  </a:cubicBezTo>
                  <a:cubicBezTo>
                    <a:pt x="232" y="1055"/>
                    <a:pt x="235" y="1068"/>
                    <a:pt x="237" y="1078"/>
                  </a:cubicBezTo>
                  <a:cubicBezTo>
                    <a:pt x="237" y="1086"/>
                    <a:pt x="233" y="1091"/>
                    <a:pt x="234" y="1096"/>
                  </a:cubicBezTo>
                  <a:cubicBezTo>
                    <a:pt x="234" y="1103"/>
                    <a:pt x="230" y="1117"/>
                    <a:pt x="228" y="1121"/>
                  </a:cubicBezTo>
                  <a:cubicBezTo>
                    <a:pt x="224" y="1125"/>
                    <a:pt x="216" y="1129"/>
                    <a:pt x="214" y="1130"/>
                  </a:cubicBezTo>
                  <a:cubicBezTo>
                    <a:pt x="210" y="1133"/>
                    <a:pt x="198" y="1151"/>
                    <a:pt x="189" y="1144"/>
                  </a:cubicBezTo>
                  <a:cubicBezTo>
                    <a:pt x="185" y="1141"/>
                    <a:pt x="189" y="1137"/>
                    <a:pt x="188" y="1137"/>
                  </a:cubicBezTo>
                  <a:cubicBezTo>
                    <a:pt x="186" y="1138"/>
                    <a:pt x="184" y="1143"/>
                    <a:pt x="180" y="1140"/>
                  </a:cubicBezTo>
                  <a:cubicBezTo>
                    <a:pt x="176" y="1138"/>
                    <a:pt x="178" y="1135"/>
                    <a:pt x="178" y="1134"/>
                  </a:cubicBezTo>
                  <a:cubicBezTo>
                    <a:pt x="178" y="1134"/>
                    <a:pt x="175" y="1139"/>
                    <a:pt x="170" y="1135"/>
                  </a:cubicBezTo>
                  <a:cubicBezTo>
                    <a:pt x="167" y="1133"/>
                    <a:pt x="168" y="1131"/>
                    <a:pt x="169" y="1129"/>
                  </a:cubicBezTo>
                  <a:cubicBezTo>
                    <a:pt x="167" y="1131"/>
                    <a:pt x="166" y="1132"/>
                    <a:pt x="164" y="1129"/>
                  </a:cubicBezTo>
                  <a:cubicBezTo>
                    <a:pt x="162" y="1127"/>
                    <a:pt x="164" y="1124"/>
                    <a:pt x="164" y="1124"/>
                  </a:cubicBezTo>
                  <a:cubicBezTo>
                    <a:pt x="164" y="1124"/>
                    <a:pt x="161" y="1126"/>
                    <a:pt x="161" y="1122"/>
                  </a:cubicBezTo>
                  <a:cubicBezTo>
                    <a:pt x="162" y="1118"/>
                    <a:pt x="169" y="1114"/>
                    <a:pt x="174" y="1111"/>
                  </a:cubicBezTo>
                  <a:cubicBezTo>
                    <a:pt x="177" y="1107"/>
                    <a:pt x="177" y="1104"/>
                    <a:pt x="181" y="1100"/>
                  </a:cubicBezTo>
                  <a:cubicBezTo>
                    <a:pt x="187" y="1093"/>
                    <a:pt x="200" y="1094"/>
                    <a:pt x="200" y="1071"/>
                  </a:cubicBezTo>
                  <a:cubicBezTo>
                    <a:pt x="200" y="1047"/>
                    <a:pt x="181" y="989"/>
                    <a:pt x="177" y="961"/>
                  </a:cubicBezTo>
                  <a:cubicBezTo>
                    <a:pt x="170" y="931"/>
                    <a:pt x="167" y="920"/>
                    <a:pt x="169" y="898"/>
                  </a:cubicBezTo>
                  <a:cubicBezTo>
                    <a:pt x="170" y="875"/>
                    <a:pt x="183" y="842"/>
                    <a:pt x="186" y="824"/>
                  </a:cubicBezTo>
                  <a:cubicBezTo>
                    <a:pt x="188" y="807"/>
                    <a:pt x="186" y="806"/>
                    <a:pt x="183" y="791"/>
                  </a:cubicBezTo>
                  <a:cubicBezTo>
                    <a:pt x="181" y="777"/>
                    <a:pt x="174" y="759"/>
                    <a:pt x="169" y="738"/>
                  </a:cubicBezTo>
                  <a:cubicBezTo>
                    <a:pt x="166" y="716"/>
                    <a:pt x="161" y="691"/>
                    <a:pt x="159" y="668"/>
                  </a:cubicBezTo>
                  <a:cubicBezTo>
                    <a:pt x="159" y="643"/>
                    <a:pt x="156" y="609"/>
                    <a:pt x="156" y="587"/>
                  </a:cubicBezTo>
                  <a:cubicBezTo>
                    <a:pt x="156" y="565"/>
                    <a:pt x="161" y="551"/>
                    <a:pt x="161" y="535"/>
                  </a:cubicBezTo>
                  <a:cubicBezTo>
                    <a:pt x="163" y="519"/>
                    <a:pt x="167" y="508"/>
                    <a:pt x="169" y="496"/>
                  </a:cubicBezTo>
                  <a:cubicBezTo>
                    <a:pt x="170" y="483"/>
                    <a:pt x="170" y="475"/>
                    <a:pt x="172" y="463"/>
                  </a:cubicBezTo>
                  <a:cubicBezTo>
                    <a:pt x="175" y="449"/>
                    <a:pt x="178" y="434"/>
                    <a:pt x="178" y="420"/>
                  </a:cubicBezTo>
                  <a:cubicBezTo>
                    <a:pt x="178" y="404"/>
                    <a:pt x="162" y="355"/>
                    <a:pt x="171" y="318"/>
                  </a:cubicBezTo>
                  <a:cubicBezTo>
                    <a:pt x="170" y="323"/>
                    <a:pt x="163" y="354"/>
                    <a:pt x="158" y="370"/>
                  </a:cubicBezTo>
                  <a:cubicBezTo>
                    <a:pt x="153" y="385"/>
                    <a:pt x="148" y="397"/>
                    <a:pt x="145" y="411"/>
                  </a:cubicBezTo>
                  <a:cubicBezTo>
                    <a:pt x="141" y="425"/>
                    <a:pt x="142" y="434"/>
                    <a:pt x="136" y="453"/>
                  </a:cubicBezTo>
                  <a:cubicBezTo>
                    <a:pt x="130" y="471"/>
                    <a:pt x="87" y="552"/>
                    <a:pt x="84" y="565"/>
                  </a:cubicBezTo>
                  <a:cubicBezTo>
                    <a:pt x="81" y="577"/>
                    <a:pt x="83" y="602"/>
                    <a:pt x="78" y="620"/>
                  </a:cubicBezTo>
                  <a:cubicBezTo>
                    <a:pt x="75" y="631"/>
                    <a:pt x="72" y="658"/>
                    <a:pt x="67" y="658"/>
                  </a:cubicBezTo>
                  <a:cubicBezTo>
                    <a:pt x="63" y="657"/>
                    <a:pt x="69" y="626"/>
                    <a:pt x="65" y="626"/>
                  </a:cubicBezTo>
                  <a:cubicBezTo>
                    <a:pt x="60" y="624"/>
                    <a:pt x="56" y="662"/>
                    <a:pt x="51" y="661"/>
                  </a:cubicBezTo>
                  <a:cubicBezTo>
                    <a:pt x="43" y="659"/>
                    <a:pt x="55" y="625"/>
                    <a:pt x="52" y="624"/>
                  </a:cubicBezTo>
                  <a:cubicBezTo>
                    <a:pt x="47" y="623"/>
                    <a:pt x="37" y="663"/>
                    <a:pt x="31" y="659"/>
                  </a:cubicBezTo>
                  <a:cubicBezTo>
                    <a:pt x="24" y="656"/>
                    <a:pt x="42" y="622"/>
                    <a:pt x="40" y="620"/>
                  </a:cubicBezTo>
                  <a:cubicBezTo>
                    <a:pt x="37" y="618"/>
                    <a:pt x="20" y="655"/>
                    <a:pt x="14" y="650"/>
                  </a:cubicBezTo>
                  <a:cubicBezTo>
                    <a:pt x="5" y="644"/>
                    <a:pt x="40" y="599"/>
                    <a:pt x="33" y="593"/>
                  </a:cubicBezTo>
                  <a:cubicBezTo>
                    <a:pt x="31" y="592"/>
                    <a:pt x="20" y="601"/>
                    <a:pt x="17" y="604"/>
                  </a:cubicBezTo>
                  <a:cubicBezTo>
                    <a:pt x="14" y="607"/>
                    <a:pt x="9" y="609"/>
                    <a:pt x="6" y="609"/>
                  </a:cubicBezTo>
                  <a:cubicBezTo>
                    <a:pt x="3" y="609"/>
                    <a:pt x="0" y="606"/>
                    <a:pt x="0" y="604"/>
                  </a:cubicBezTo>
                  <a:cubicBezTo>
                    <a:pt x="0" y="601"/>
                    <a:pt x="14" y="590"/>
                    <a:pt x="18" y="585"/>
                  </a:cubicBezTo>
                  <a:cubicBezTo>
                    <a:pt x="22" y="581"/>
                    <a:pt x="42" y="566"/>
                    <a:pt x="48" y="557"/>
                  </a:cubicBezTo>
                  <a:cubicBezTo>
                    <a:pt x="53" y="546"/>
                    <a:pt x="65" y="469"/>
                    <a:pt x="72" y="450"/>
                  </a:cubicBezTo>
                  <a:cubicBezTo>
                    <a:pt x="78" y="432"/>
                    <a:pt x="90" y="414"/>
                    <a:pt x="93" y="398"/>
                  </a:cubicBezTo>
                  <a:cubicBezTo>
                    <a:pt x="98" y="381"/>
                    <a:pt x="94" y="349"/>
                    <a:pt x="98" y="324"/>
                  </a:cubicBezTo>
                  <a:cubicBezTo>
                    <a:pt x="102" y="294"/>
                    <a:pt x="101" y="232"/>
                    <a:pt x="127" y="214"/>
                  </a:cubicBezTo>
                  <a:cubicBezTo>
                    <a:pt x="138" y="207"/>
                    <a:pt x="179" y="194"/>
                    <a:pt x="194" y="189"/>
                  </a:cubicBezTo>
                  <a:cubicBezTo>
                    <a:pt x="204" y="186"/>
                    <a:pt x="233" y="180"/>
                    <a:pt x="234" y="134"/>
                  </a:cubicBezTo>
                  <a:cubicBezTo>
                    <a:pt x="234" y="133"/>
                    <a:pt x="234" y="133"/>
                    <a:pt x="234" y="133"/>
                  </a:cubicBezTo>
                  <a:cubicBezTo>
                    <a:pt x="225" y="124"/>
                    <a:pt x="220" y="112"/>
                    <a:pt x="218" y="102"/>
                  </a:cubicBezTo>
                  <a:cubicBezTo>
                    <a:pt x="203" y="106"/>
                    <a:pt x="194" y="70"/>
                    <a:pt x="205" y="67"/>
                  </a:cubicBezTo>
                  <a:cubicBezTo>
                    <a:pt x="209" y="66"/>
                    <a:pt x="212" y="69"/>
                    <a:pt x="212" y="69"/>
                  </a:cubicBezTo>
                  <a:cubicBezTo>
                    <a:pt x="206" y="22"/>
                    <a:pt x="239" y="0"/>
                    <a:pt x="265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93" y="0"/>
                    <a:pt x="326" y="22"/>
                    <a:pt x="319" y="69"/>
                  </a:cubicBezTo>
                  <a:cubicBezTo>
                    <a:pt x="319" y="69"/>
                    <a:pt x="322" y="66"/>
                    <a:pt x="326" y="67"/>
                  </a:cubicBezTo>
                  <a:cubicBezTo>
                    <a:pt x="337" y="70"/>
                    <a:pt x="328" y="106"/>
                    <a:pt x="313" y="102"/>
                  </a:cubicBezTo>
                  <a:cubicBezTo>
                    <a:pt x="312" y="112"/>
                    <a:pt x="305" y="124"/>
                    <a:pt x="297" y="134"/>
                  </a:cubicBezTo>
                  <a:cubicBezTo>
                    <a:pt x="297" y="134"/>
                    <a:pt x="297" y="134"/>
                    <a:pt x="297" y="134"/>
                  </a:cubicBezTo>
                  <a:close/>
                </a:path>
              </a:pathLst>
            </a:custGeom>
            <a:solidFill>
              <a:srgbClr val="FFF5EE"/>
            </a:solidFill>
            <a:ln w="6350" cap="rnd" cmpd="sng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" name="Freeform 121"/>
            <p:cNvSpPr>
              <a:spLocks noChangeAspect="1"/>
            </p:cNvSpPr>
            <p:nvPr/>
          </p:nvSpPr>
          <p:spPr bwMode="auto">
            <a:xfrm>
              <a:off x="1814" y="1369"/>
              <a:ext cx="124" cy="30"/>
            </a:xfrm>
            <a:custGeom>
              <a:avLst/>
              <a:gdLst>
                <a:gd name="T0" fmla="*/ 62 w 62"/>
                <a:gd name="T1" fmla="*/ 0 h 15"/>
                <a:gd name="T2" fmla="*/ 32 w 62"/>
                <a:gd name="T3" fmla="*/ 15 h 15"/>
                <a:gd name="T4" fmla="*/ 31 w 62"/>
                <a:gd name="T5" fmla="*/ 15 h 15"/>
                <a:gd name="T6" fmla="*/ 2 w 62"/>
                <a:gd name="T7" fmla="*/ 3 h 15"/>
                <a:gd name="T8" fmla="*/ 0 w 6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5">
                  <a:moveTo>
                    <a:pt x="62" y="0"/>
                  </a:moveTo>
                  <a:cubicBezTo>
                    <a:pt x="55" y="9"/>
                    <a:pt x="44" y="15"/>
                    <a:pt x="32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9" y="15"/>
                    <a:pt x="10" y="10"/>
                    <a:pt x="2" y="3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noFill/>
            <a:ln w="6350" cap="rnd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5EE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20947" y="1334649"/>
            <a:ext cx="8194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smtClean="0">
                <a:latin typeface="Arial" charset="0"/>
                <a:ea typeface="Arial" charset="0"/>
                <a:cs typeface="Arial" charset="0"/>
              </a:rPr>
              <a:t>Lymph node</a:t>
            </a:r>
            <a:endParaRPr lang="en-GB" sz="90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9" name="Group 29"/>
          <p:cNvGrpSpPr>
            <a:grpSpLocks noChangeAspect="1"/>
          </p:cNvGrpSpPr>
          <p:nvPr/>
        </p:nvGrpSpPr>
        <p:grpSpPr bwMode="auto">
          <a:xfrm>
            <a:off x="1776548" y="1625744"/>
            <a:ext cx="508253" cy="540000"/>
            <a:chOff x="1423" y="870"/>
            <a:chExt cx="2705" cy="2874"/>
          </a:xfrm>
        </p:grpSpPr>
        <p:sp>
          <p:nvSpPr>
            <p:cNvPr id="10" name="Freeform 6"/>
            <p:cNvSpPr>
              <a:spLocks noChangeAspect="1"/>
            </p:cNvSpPr>
            <p:nvPr/>
          </p:nvSpPr>
          <p:spPr bwMode="auto">
            <a:xfrm>
              <a:off x="1869" y="974"/>
              <a:ext cx="1914" cy="2580"/>
            </a:xfrm>
            <a:custGeom>
              <a:avLst/>
              <a:gdLst>
                <a:gd name="T0" fmla="*/ 778 w 988"/>
                <a:gd name="T1" fmla="*/ 558 h 1332"/>
                <a:gd name="T2" fmla="*/ 760 w 988"/>
                <a:gd name="T3" fmla="*/ 756 h 1332"/>
                <a:gd name="T4" fmla="*/ 587 w 988"/>
                <a:gd name="T5" fmla="*/ 1332 h 1332"/>
                <a:gd name="T6" fmla="*/ 0 w 988"/>
                <a:gd name="T7" fmla="*/ 666 h 1332"/>
                <a:gd name="T8" fmla="*/ 587 w 988"/>
                <a:gd name="T9" fmla="*/ 0 h 1332"/>
                <a:gd name="T10" fmla="*/ 778 w 988"/>
                <a:gd name="T11" fmla="*/ 558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8" h="1332">
                  <a:moveTo>
                    <a:pt x="778" y="558"/>
                  </a:moveTo>
                  <a:cubicBezTo>
                    <a:pt x="796" y="666"/>
                    <a:pt x="778" y="720"/>
                    <a:pt x="760" y="756"/>
                  </a:cubicBezTo>
                  <a:cubicBezTo>
                    <a:pt x="949" y="847"/>
                    <a:pt x="988" y="1332"/>
                    <a:pt x="587" y="1332"/>
                  </a:cubicBezTo>
                  <a:cubicBezTo>
                    <a:pt x="263" y="1332"/>
                    <a:pt x="0" y="1034"/>
                    <a:pt x="0" y="666"/>
                  </a:cubicBezTo>
                  <a:cubicBezTo>
                    <a:pt x="0" y="298"/>
                    <a:pt x="263" y="0"/>
                    <a:pt x="587" y="0"/>
                  </a:cubicBezTo>
                  <a:cubicBezTo>
                    <a:pt x="963" y="0"/>
                    <a:pt x="971" y="558"/>
                    <a:pt x="778" y="558"/>
                  </a:cubicBezTo>
                  <a:close/>
                </a:path>
              </a:pathLst>
            </a:custGeom>
            <a:solidFill>
              <a:srgbClr val="CCFFCC"/>
            </a:solidFill>
            <a:ln w="6350" cap="flat">
              <a:solidFill>
                <a:srgbClr val="339966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Freeform 8"/>
            <p:cNvSpPr>
              <a:spLocks noChangeAspect="1"/>
            </p:cNvSpPr>
            <p:nvPr/>
          </p:nvSpPr>
          <p:spPr bwMode="auto">
            <a:xfrm>
              <a:off x="1494" y="870"/>
              <a:ext cx="2626" cy="2858"/>
            </a:xfrm>
            <a:custGeom>
              <a:avLst/>
              <a:gdLst>
                <a:gd name="T0" fmla="*/ 1314 w 1356"/>
                <a:gd name="T1" fmla="*/ 774 h 1476"/>
                <a:gd name="T2" fmla="*/ 1008 w 1356"/>
                <a:gd name="T3" fmla="*/ 648 h 1476"/>
                <a:gd name="T4" fmla="*/ 802 w 1356"/>
                <a:gd name="T5" fmla="*/ 0 h 1476"/>
                <a:gd name="T6" fmla="*/ 415 w 1356"/>
                <a:gd name="T7" fmla="*/ 138 h 1476"/>
                <a:gd name="T8" fmla="*/ 306 w 1356"/>
                <a:gd name="T9" fmla="*/ 18 h 1476"/>
                <a:gd name="T10" fmla="*/ 234 w 1356"/>
                <a:gd name="T11" fmla="*/ 72 h 1476"/>
                <a:gd name="T12" fmla="*/ 353 w 1356"/>
                <a:gd name="T13" fmla="*/ 193 h 1476"/>
                <a:gd name="T14" fmla="*/ 145 w 1356"/>
                <a:gd name="T15" fmla="*/ 688 h 1476"/>
                <a:gd name="T16" fmla="*/ 0 w 1356"/>
                <a:gd name="T17" fmla="*/ 666 h 1476"/>
                <a:gd name="T18" fmla="*/ 0 w 1356"/>
                <a:gd name="T19" fmla="*/ 756 h 1476"/>
                <a:gd name="T20" fmla="*/ 146 w 1356"/>
                <a:gd name="T21" fmla="*/ 771 h 1476"/>
                <a:gd name="T22" fmla="*/ 423 w 1356"/>
                <a:gd name="T23" fmla="*/ 1309 h 1476"/>
                <a:gd name="T24" fmla="*/ 360 w 1356"/>
                <a:gd name="T25" fmla="*/ 1440 h 1476"/>
                <a:gd name="T26" fmla="*/ 432 w 1356"/>
                <a:gd name="T27" fmla="*/ 1476 h 1476"/>
                <a:gd name="T28" fmla="*/ 492 w 1356"/>
                <a:gd name="T29" fmla="*/ 1355 h 1476"/>
                <a:gd name="T30" fmla="*/ 802 w 1356"/>
                <a:gd name="T31" fmla="*/ 1440 h 1476"/>
                <a:gd name="T32" fmla="*/ 1008 w 1356"/>
                <a:gd name="T33" fmla="*/ 792 h 1476"/>
                <a:gd name="T34" fmla="*/ 1277 w 1356"/>
                <a:gd name="T35" fmla="*/ 879 h 1476"/>
                <a:gd name="T36" fmla="*/ 1314 w 1356"/>
                <a:gd name="T37" fmla="*/ 774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6" h="1476">
                  <a:moveTo>
                    <a:pt x="1314" y="774"/>
                  </a:moveTo>
                  <a:cubicBezTo>
                    <a:pt x="1356" y="774"/>
                    <a:pt x="1044" y="738"/>
                    <a:pt x="1008" y="648"/>
                  </a:cubicBezTo>
                  <a:cubicBezTo>
                    <a:pt x="1224" y="648"/>
                    <a:pt x="1223" y="0"/>
                    <a:pt x="802" y="0"/>
                  </a:cubicBezTo>
                  <a:cubicBezTo>
                    <a:pt x="657" y="0"/>
                    <a:pt x="523" y="51"/>
                    <a:pt x="415" y="138"/>
                  </a:cubicBezTo>
                  <a:cubicBezTo>
                    <a:pt x="415" y="138"/>
                    <a:pt x="306" y="72"/>
                    <a:pt x="306" y="18"/>
                  </a:cubicBezTo>
                  <a:cubicBezTo>
                    <a:pt x="288" y="54"/>
                    <a:pt x="252" y="72"/>
                    <a:pt x="234" y="72"/>
                  </a:cubicBezTo>
                  <a:cubicBezTo>
                    <a:pt x="288" y="108"/>
                    <a:pt x="306" y="126"/>
                    <a:pt x="353" y="193"/>
                  </a:cubicBezTo>
                  <a:cubicBezTo>
                    <a:pt x="231" y="318"/>
                    <a:pt x="152" y="493"/>
                    <a:pt x="145" y="688"/>
                  </a:cubicBezTo>
                  <a:cubicBezTo>
                    <a:pt x="145" y="688"/>
                    <a:pt x="36" y="684"/>
                    <a:pt x="0" y="666"/>
                  </a:cubicBezTo>
                  <a:cubicBezTo>
                    <a:pt x="18" y="702"/>
                    <a:pt x="18" y="720"/>
                    <a:pt x="0" y="756"/>
                  </a:cubicBezTo>
                  <a:cubicBezTo>
                    <a:pt x="72" y="738"/>
                    <a:pt x="146" y="771"/>
                    <a:pt x="146" y="771"/>
                  </a:cubicBezTo>
                  <a:cubicBezTo>
                    <a:pt x="160" y="993"/>
                    <a:pt x="266" y="1188"/>
                    <a:pt x="423" y="1309"/>
                  </a:cubicBezTo>
                  <a:cubicBezTo>
                    <a:pt x="423" y="1309"/>
                    <a:pt x="396" y="1404"/>
                    <a:pt x="360" y="1440"/>
                  </a:cubicBezTo>
                  <a:cubicBezTo>
                    <a:pt x="378" y="1440"/>
                    <a:pt x="414" y="1458"/>
                    <a:pt x="432" y="1476"/>
                  </a:cubicBezTo>
                  <a:cubicBezTo>
                    <a:pt x="432" y="1404"/>
                    <a:pt x="492" y="1355"/>
                    <a:pt x="492" y="1355"/>
                  </a:cubicBezTo>
                  <a:cubicBezTo>
                    <a:pt x="584" y="1409"/>
                    <a:pt x="690" y="1440"/>
                    <a:pt x="802" y="1440"/>
                  </a:cubicBezTo>
                  <a:cubicBezTo>
                    <a:pt x="1251" y="1440"/>
                    <a:pt x="1220" y="890"/>
                    <a:pt x="1008" y="792"/>
                  </a:cubicBezTo>
                  <a:cubicBezTo>
                    <a:pt x="989" y="783"/>
                    <a:pt x="1247" y="864"/>
                    <a:pt x="1277" y="879"/>
                  </a:cubicBezTo>
                  <a:cubicBezTo>
                    <a:pt x="1242" y="810"/>
                    <a:pt x="1261" y="792"/>
                    <a:pt x="1314" y="774"/>
                  </a:cubicBezTo>
                  <a:close/>
                </a:path>
              </a:pathLst>
            </a:custGeom>
            <a:noFill/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Freeform 9"/>
            <p:cNvSpPr>
              <a:spLocks noChangeAspect="1"/>
            </p:cNvSpPr>
            <p:nvPr/>
          </p:nvSpPr>
          <p:spPr bwMode="auto">
            <a:xfrm>
              <a:off x="2297" y="1395"/>
              <a:ext cx="1205" cy="1768"/>
            </a:xfrm>
            <a:custGeom>
              <a:avLst/>
              <a:gdLst>
                <a:gd name="T0" fmla="*/ 544 w 622"/>
                <a:gd name="T1" fmla="*/ 708 h 913"/>
                <a:gd name="T2" fmla="*/ 600 w 622"/>
                <a:gd name="T3" fmla="*/ 679 h 913"/>
                <a:gd name="T4" fmla="*/ 539 w 622"/>
                <a:gd name="T5" fmla="*/ 539 h 913"/>
                <a:gd name="T6" fmla="*/ 557 w 622"/>
                <a:gd name="T7" fmla="*/ 341 h 913"/>
                <a:gd name="T8" fmla="*/ 605 w 622"/>
                <a:gd name="T9" fmla="*/ 211 h 913"/>
                <a:gd name="T10" fmla="*/ 524 w 622"/>
                <a:gd name="T11" fmla="*/ 191 h 913"/>
                <a:gd name="T12" fmla="*/ 563 w 622"/>
                <a:gd name="T13" fmla="*/ 116 h 913"/>
                <a:gd name="T14" fmla="*/ 545 w 622"/>
                <a:gd name="T15" fmla="*/ 91 h 913"/>
                <a:gd name="T16" fmla="*/ 428 w 622"/>
                <a:gd name="T17" fmla="*/ 109 h 913"/>
                <a:gd name="T18" fmla="*/ 433 w 622"/>
                <a:gd name="T19" fmla="*/ 11 h 913"/>
                <a:gd name="T20" fmla="*/ 379 w 622"/>
                <a:gd name="T21" fmla="*/ 0 h 913"/>
                <a:gd name="T22" fmla="*/ 313 w 622"/>
                <a:gd name="T23" fmla="*/ 85 h 913"/>
                <a:gd name="T24" fmla="*/ 219 w 622"/>
                <a:gd name="T25" fmla="*/ 36 h 913"/>
                <a:gd name="T26" fmla="*/ 176 w 622"/>
                <a:gd name="T27" fmla="*/ 64 h 913"/>
                <a:gd name="T28" fmla="*/ 189 w 622"/>
                <a:gd name="T29" fmla="*/ 154 h 913"/>
                <a:gd name="T30" fmla="*/ 68 w 622"/>
                <a:gd name="T31" fmla="*/ 189 h 913"/>
                <a:gd name="T32" fmla="*/ 46 w 622"/>
                <a:gd name="T33" fmla="*/ 233 h 913"/>
                <a:gd name="T34" fmla="*/ 104 w 622"/>
                <a:gd name="T35" fmla="*/ 324 h 913"/>
                <a:gd name="T36" fmla="*/ 4 w 622"/>
                <a:gd name="T37" fmla="*/ 381 h 913"/>
                <a:gd name="T38" fmla="*/ 0 w 622"/>
                <a:gd name="T39" fmla="*/ 432 h 913"/>
                <a:gd name="T40" fmla="*/ 88 w 622"/>
                <a:gd name="T41" fmla="*/ 503 h 913"/>
                <a:gd name="T42" fmla="*/ 13 w 622"/>
                <a:gd name="T43" fmla="*/ 586 h 913"/>
                <a:gd name="T44" fmla="*/ 25 w 622"/>
                <a:gd name="T45" fmla="*/ 630 h 913"/>
                <a:gd name="T46" fmla="*/ 122 w 622"/>
                <a:gd name="T47" fmla="*/ 665 h 913"/>
                <a:gd name="T48" fmla="*/ 91 w 622"/>
                <a:gd name="T49" fmla="*/ 763 h 913"/>
                <a:gd name="T50" fmla="*/ 126 w 622"/>
                <a:gd name="T51" fmla="*/ 807 h 913"/>
                <a:gd name="T52" fmla="*/ 228 w 622"/>
                <a:gd name="T53" fmla="*/ 793 h 913"/>
                <a:gd name="T54" fmla="*/ 240 w 622"/>
                <a:gd name="T55" fmla="*/ 890 h 913"/>
                <a:gd name="T56" fmla="*/ 283 w 622"/>
                <a:gd name="T57" fmla="*/ 906 h 913"/>
                <a:gd name="T58" fmla="*/ 351 w 622"/>
                <a:gd name="T59" fmla="*/ 860 h 913"/>
                <a:gd name="T60" fmla="*/ 409 w 622"/>
                <a:gd name="T61" fmla="*/ 913 h 913"/>
                <a:gd name="T62" fmla="*/ 468 w 622"/>
                <a:gd name="T63" fmla="*/ 894 h 913"/>
                <a:gd name="T64" fmla="*/ 467 w 622"/>
                <a:gd name="T65" fmla="*/ 816 h 913"/>
                <a:gd name="T66" fmla="*/ 564 w 622"/>
                <a:gd name="T67" fmla="*/ 803 h 913"/>
                <a:gd name="T68" fmla="*/ 578 w 622"/>
                <a:gd name="T69" fmla="*/ 775 h 913"/>
                <a:gd name="T70" fmla="*/ 544 w 622"/>
                <a:gd name="T71" fmla="*/ 708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2" h="913">
                  <a:moveTo>
                    <a:pt x="544" y="708"/>
                  </a:moveTo>
                  <a:cubicBezTo>
                    <a:pt x="551" y="689"/>
                    <a:pt x="573" y="679"/>
                    <a:pt x="600" y="679"/>
                  </a:cubicBezTo>
                  <a:cubicBezTo>
                    <a:pt x="602" y="617"/>
                    <a:pt x="581" y="562"/>
                    <a:pt x="539" y="539"/>
                  </a:cubicBezTo>
                  <a:cubicBezTo>
                    <a:pt x="557" y="503"/>
                    <a:pt x="575" y="413"/>
                    <a:pt x="557" y="341"/>
                  </a:cubicBezTo>
                  <a:cubicBezTo>
                    <a:pt x="607" y="341"/>
                    <a:pt x="622" y="281"/>
                    <a:pt x="605" y="211"/>
                  </a:cubicBezTo>
                  <a:cubicBezTo>
                    <a:pt x="568" y="220"/>
                    <a:pt x="534" y="213"/>
                    <a:pt x="524" y="191"/>
                  </a:cubicBezTo>
                  <a:cubicBezTo>
                    <a:pt x="514" y="168"/>
                    <a:pt x="531" y="137"/>
                    <a:pt x="563" y="116"/>
                  </a:cubicBezTo>
                  <a:cubicBezTo>
                    <a:pt x="558" y="107"/>
                    <a:pt x="552" y="99"/>
                    <a:pt x="545" y="91"/>
                  </a:cubicBezTo>
                  <a:cubicBezTo>
                    <a:pt x="507" y="128"/>
                    <a:pt x="455" y="136"/>
                    <a:pt x="428" y="109"/>
                  </a:cubicBezTo>
                  <a:cubicBezTo>
                    <a:pt x="406" y="86"/>
                    <a:pt x="409" y="45"/>
                    <a:pt x="433" y="11"/>
                  </a:cubicBezTo>
                  <a:cubicBezTo>
                    <a:pt x="416" y="5"/>
                    <a:pt x="398" y="1"/>
                    <a:pt x="379" y="0"/>
                  </a:cubicBezTo>
                  <a:cubicBezTo>
                    <a:pt x="374" y="43"/>
                    <a:pt x="349" y="77"/>
                    <a:pt x="313" y="85"/>
                  </a:cubicBezTo>
                  <a:cubicBezTo>
                    <a:pt x="278" y="93"/>
                    <a:pt x="241" y="72"/>
                    <a:pt x="219" y="36"/>
                  </a:cubicBezTo>
                  <a:cubicBezTo>
                    <a:pt x="204" y="44"/>
                    <a:pt x="190" y="53"/>
                    <a:pt x="176" y="64"/>
                  </a:cubicBezTo>
                  <a:cubicBezTo>
                    <a:pt x="197" y="91"/>
                    <a:pt x="204" y="126"/>
                    <a:pt x="189" y="154"/>
                  </a:cubicBezTo>
                  <a:cubicBezTo>
                    <a:pt x="169" y="194"/>
                    <a:pt x="117" y="208"/>
                    <a:pt x="68" y="189"/>
                  </a:cubicBezTo>
                  <a:cubicBezTo>
                    <a:pt x="60" y="203"/>
                    <a:pt x="52" y="217"/>
                    <a:pt x="46" y="233"/>
                  </a:cubicBezTo>
                  <a:cubicBezTo>
                    <a:pt x="87" y="254"/>
                    <a:pt x="112" y="290"/>
                    <a:pt x="104" y="324"/>
                  </a:cubicBezTo>
                  <a:cubicBezTo>
                    <a:pt x="96" y="360"/>
                    <a:pt x="54" y="383"/>
                    <a:pt x="4" y="381"/>
                  </a:cubicBezTo>
                  <a:cubicBezTo>
                    <a:pt x="2" y="398"/>
                    <a:pt x="0" y="415"/>
                    <a:pt x="0" y="432"/>
                  </a:cubicBezTo>
                  <a:cubicBezTo>
                    <a:pt x="48" y="438"/>
                    <a:pt x="85" y="466"/>
                    <a:pt x="88" y="503"/>
                  </a:cubicBezTo>
                  <a:cubicBezTo>
                    <a:pt x="91" y="539"/>
                    <a:pt x="60" y="572"/>
                    <a:pt x="13" y="586"/>
                  </a:cubicBezTo>
                  <a:cubicBezTo>
                    <a:pt x="17" y="601"/>
                    <a:pt x="21" y="615"/>
                    <a:pt x="25" y="630"/>
                  </a:cubicBezTo>
                  <a:cubicBezTo>
                    <a:pt x="68" y="622"/>
                    <a:pt x="107" y="635"/>
                    <a:pt x="122" y="665"/>
                  </a:cubicBezTo>
                  <a:cubicBezTo>
                    <a:pt x="137" y="695"/>
                    <a:pt x="123" y="734"/>
                    <a:pt x="91" y="763"/>
                  </a:cubicBezTo>
                  <a:cubicBezTo>
                    <a:pt x="102" y="779"/>
                    <a:pt x="114" y="793"/>
                    <a:pt x="126" y="807"/>
                  </a:cubicBezTo>
                  <a:cubicBezTo>
                    <a:pt x="158" y="778"/>
                    <a:pt x="201" y="771"/>
                    <a:pt x="228" y="793"/>
                  </a:cubicBezTo>
                  <a:cubicBezTo>
                    <a:pt x="254" y="814"/>
                    <a:pt x="258" y="854"/>
                    <a:pt x="240" y="890"/>
                  </a:cubicBezTo>
                  <a:cubicBezTo>
                    <a:pt x="254" y="897"/>
                    <a:pt x="268" y="902"/>
                    <a:pt x="283" y="906"/>
                  </a:cubicBezTo>
                  <a:cubicBezTo>
                    <a:pt x="296" y="877"/>
                    <a:pt x="322" y="857"/>
                    <a:pt x="351" y="860"/>
                  </a:cubicBezTo>
                  <a:cubicBezTo>
                    <a:pt x="379" y="862"/>
                    <a:pt x="401" y="884"/>
                    <a:pt x="409" y="913"/>
                  </a:cubicBezTo>
                  <a:cubicBezTo>
                    <a:pt x="430" y="909"/>
                    <a:pt x="450" y="903"/>
                    <a:pt x="468" y="894"/>
                  </a:cubicBezTo>
                  <a:cubicBezTo>
                    <a:pt x="452" y="868"/>
                    <a:pt x="450" y="838"/>
                    <a:pt x="467" y="816"/>
                  </a:cubicBezTo>
                  <a:cubicBezTo>
                    <a:pt x="488" y="788"/>
                    <a:pt x="529" y="783"/>
                    <a:pt x="564" y="803"/>
                  </a:cubicBezTo>
                  <a:cubicBezTo>
                    <a:pt x="569" y="794"/>
                    <a:pt x="574" y="785"/>
                    <a:pt x="578" y="775"/>
                  </a:cubicBezTo>
                  <a:cubicBezTo>
                    <a:pt x="550" y="757"/>
                    <a:pt x="535" y="730"/>
                    <a:pt x="544" y="708"/>
                  </a:cubicBezTo>
                  <a:close/>
                </a:path>
              </a:pathLst>
            </a:custGeom>
            <a:solidFill>
              <a:srgbClr val="C0C0C0"/>
            </a:solidFill>
            <a:ln w="3175" cap="flat">
              <a:solidFill>
                <a:srgbClr val="333333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" name="Freeform 10"/>
            <p:cNvSpPr>
              <a:spLocks noChangeAspect="1"/>
            </p:cNvSpPr>
            <p:nvPr/>
          </p:nvSpPr>
          <p:spPr bwMode="auto">
            <a:xfrm>
              <a:off x="2574" y="1672"/>
              <a:ext cx="698" cy="1150"/>
            </a:xfrm>
            <a:custGeom>
              <a:avLst/>
              <a:gdLst>
                <a:gd name="T0" fmla="*/ 324 w 360"/>
                <a:gd name="T1" fmla="*/ 54 h 594"/>
                <a:gd name="T2" fmla="*/ 360 w 360"/>
                <a:gd name="T3" fmla="*/ 144 h 594"/>
                <a:gd name="T4" fmla="*/ 342 w 360"/>
                <a:gd name="T5" fmla="*/ 234 h 594"/>
                <a:gd name="T6" fmla="*/ 342 w 360"/>
                <a:gd name="T7" fmla="*/ 324 h 594"/>
                <a:gd name="T8" fmla="*/ 342 w 360"/>
                <a:gd name="T9" fmla="*/ 414 h 594"/>
                <a:gd name="T10" fmla="*/ 306 w 360"/>
                <a:gd name="T11" fmla="*/ 540 h 594"/>
                <a:gd name="T12" fmla="*/ 180 w 360"/>
                <a:gd name="T13" fmla="*/ 594 h 594"/>
                <a:gd name="T14" fmla="*/ 36 w 360"/>
                <a:gd name="T15" fmla="*/ 522 h 594"/>
                <a:gd name="T16" fmla="*/ 0 w 360"/>
                <a:gd name="T17" fmla="*/ 378 h 594"/>
                <a:gd name="T18" fmla="*/ 0 w 360"/>
                <a:gd name="T19" fmla="*/ 252 h 594"/>
                <a:gd name="T20" fmla="*/ 18 w 360"/>
                <a:gd name="T21" fmla="*/ 144 h 594"/>
                <a:gd name="T22" fmla="*/ 90 w 360"/>
                <a:gd name="T23" fmla="*/ 36 h 594"/>
                <a:gd name="T24" fmla="*/ 216 w 360"/>
                <a:gd name="T25" fmla="*/ 0 h 594"/>
                <a:gd name="T26" fmla="*/ 324 w 360"/>
                <a:gd name="T27" fmla="*/ 5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0" h="594">
                  <a:moveTo>
                    <a:pt x="324" y="54"/>
                  </a:moveTo>
                  <a:cubicBezTo>
                    <a:pt x="306" y="108"/>
                    <a:pt x="324" y="126"/>
                    <a:pt x="360" y="144"/>
                  </a:cubicBezTo>
                  <a:cubicBezTo>
                    <a:pt x="306" y="162"/>
                    <a:pt x="270" y="198"/>
                    <a:pt x="342" y="234"/>
                  </a:cubicBezTo>
                  <a:cubicBezTo>
                    <a:pt x="288" y="252"/>
                    <a:pt x="252" y="288"/>
                    <a:pt x="342" y="324"/>
                  </a:cubicBezTo>
                  <a:cubicBezTo>
                    <a:pt x="252" y="342"/>
                    <a:pt x="270" y="414"/>
                    <a:pt x="342" y="414"/>
                  </a:cubicBezTo>
                  <a:cubicBezTo>
                    <a:pt x="288" y="432"/>
                    <a:pt x="234" y="468"/>
                    <a:pt x="306" y="540"/>
                  </a:cubicBezTo>
                  <a:cubicBezTo>
                    <a:pt x="234" y="486"/>
                    <a:pt x="198" y="540"/>
                    <a:pt x="180" y="594"/>
                  </a:cubicBezTo>
                  <a:cubicBezTo>
                    <a:pt x="180" y="540"/>
                    <a:pt x="90" y="504"/>
                    <a:pt x="36" y="522"/>
                  </a:cubicBezTo>
                  <a:cubicBezTo>
                    <a:pt x="72" y="486"/>
                    <a:pt x="36" y="396"/>
                    <a:pt x="0" y="378"/>
                  </a:cubicBezTo>
                  <a:cubicBezTo>
                    <a:pt x="72" y="342"/>
                    <a:pt x="54" y="270"/>
                    <a:pt x="0" y="252"/>
                  </a:cubicBezTo>
                  <a:cubicBezTo>
                    <a:pt x="54" y="270"/>
                    <a:pt x="72" y="162"/>
                    <a:pt x="18" y="144"/>
                  </a:cubicBezTo>
                  <a:cubicBezTo>
                    <a:pt x="72" y="144"/>
                    <a:pt x="108" y="90"/>
                    <a:pt x="90" y="36"/>
                  </a:cubicBezTo>
                  <a:cubicBezTo>
                    <a:pt x="126" y="72"/>
                    <a:pt x="198" y="36"/>
                    <a:pt x="216" y="0"/>
                  </a:cubicBezTo>
                  <a:cubicBezTo>
                    <a:pt x="234" y="36"/>
                    <a:pt x="288" y="72"/>
                    <a:pt x="324" y="54"/>
                  </a:cubicBezTo>
                  <a:close/>
                </a:path>
              </a:pathLst>
            </a:custGeom>
            <a:solidFill>
              <a:srgbClr val="FF99CC"/>
            </a:solidFill>
            <a:ln w="3175" cap="flat">
              <a:solidFill>
                <a:srgbClr val="FF00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Freeform 11"/>
            <p:cNvSpPr>
              <a:spLocks noChangeAspect="1"/>
            </p:cNvSpPr>
            <p:nvPr/>
          </p:nvSpPr>
          <p:spPr bwMode="auto">
            <a:xfrm>
              <a:off x="3658" y="2362"/>
              <a:ext cx="470" cy="153"/>
            </a:xfrm>
            <a:custGeom>
              <a:avLst/>
              <a:gdLst>
                <a:gd name="T0" fmla="*/ 0 w 470"/>
                <a:gd name="T1" fmla="*/ 0 h 153"/>
                <a:gd name="T2" fmla="*/ 470 w 470"/>
                <a:gd name="T3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70" h="153">
                  <a:moveTo>
                    <a:pt x="0" y="0"/>
                  </a:moveTo>
                  <a:lnTo>
                    <a:pt x="470" y="153"/>
                  </a:lnTo>
                </a:path>
              </a:pathLst>
            </a:custGeom>
            <a:noFill/>
            <a:ln w="38100" cap="flat" cmpd="sng">
              <a:solidFill>
                <a:srgbClr val="008000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" name="Freeform 12"/>
            <p:cNvSpPr>
              <a:spLocks noChangeAspect="1"/>
            </p:cNvSpPr>
            <p:nvPr/>
          </p:nvSpPr>
          <p:spPr bwMode="auto">
            <a:xfrm>
              <a:off x="1941" y="888"/>
              <a:ext cx="213" cy="224"/>
            </a:xfrm>
            <a:custGeom>
              <a:avLst/>
              <a:gdLst>
                <a:gd name="T0" fmla="*/ 0 w 213"/>
                <a:gd name="T1" fmla="*/ 0 h 224"/>
                <a:gd name="T2" fmla="*/ 213 w 213"/>
                <a:gd name="T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3" h="224">
                  <a:moveTo>
                    <a:pt x="0" y="0"/>
                  </a:moveTo>
                  <a:lnTo>
                    <a:pt x="213" y="224"/>
                  </a:lnTo>
                </a:path>
              </a:pathLst>
            </a:custGeom>
            <a:noFill/>
            <a:ln w="25400" cap="flat" cmpd="sng">
              <a:solidFill>
                <a:srgbClr val="008000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" name="Freeform 13"/>
            <p:cNvSpPr>
              <a:spLocks noChangeAspect="1"/>
            </p:cNvSpPr>
            <p:nvPr/>
          </p:nvSpPr>
          <p:spPr bwMode="auto">
            <a:xfrm>
              <a:off x="1423" y="2247"/>
              <a:ext cx="307" cy="22"/>
            </a:xfrm>
            <a:custGeom>
              <a:avLst/>
              <a:gdLst>
                <a:gd name="T0" fmla="*/ 0 w 307"/>
                <a:gd name="T1" fmla="*/ 0 h 22"/>
                <a:gd name="T2" fmla="*/ 307 w 307"/>
                <a:gd name="T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7" h="22">
                  <a:moveTo>
                    <a:pt x="0" y="0"/>
                  </a:moveTo>
                  <a:lnTo>
                    <a:pt x="307" y="22"/>
                  </a:lnTo>
                </a:path>
              </a:pathLst>
            </a:custGeom>
            <a:noFill/>
            <a:ln w="25400" cap="flat" cmpd="sng">
              <a:solidFill>
                <a:srgbClr val="008000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7" name="Freeform 14"/>
            <p:cNvSpPr>
              <a:spLocks noChangeAspect="1"/>
            </p:cNvSpPr>
            <p:nvPr/>
          </p:nvSpPr>
          <p:spPr bwMode="auto">
            <a:xfrm>
              <a:off x="2235" y="3462"/>
              <a:ext cx="138" cy="282"/>
            </a:xfrm>
            <a:custGeom>
              <a:avLst/>
              <a:gdLst>
                <a:gd name="T0" fmla="*/ 0 w 138"/>
                <a:gd name="T1" fmla="*/ 282 h 282"/>
                <a:gd name="T2" fmla="*/ 138 w 138"/>
                <a:gd name="T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8" h="282">
                  <a:moveTo>
                    <a:pt x="0" y="282"/>
                  </a:moveTo>
                  <a:lnTo>
                    <a:pt x="138" y="0"/>
                  </a:lnTo>
                </a:path>
              </a:pathLst>
            </a:custGeom>
            <a:noFill/>
            <a:ln w="25400" cap="flat" cmpd="sng">
              <a:solidFill>
                <a:srgbClr val="008000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8" name="Oval 15"/>
            <p:cNvSpPr>
              <a:spLocks noChangeAspect="1" noChangeArrowheads="1"/>
            </p:cNvSpPr>
            <p:nvPr/>
          </p:nvSpPr>
          <p:spPr bwMode="auto">
            <a:xfrm rot="2965863">
              <a:off x="2320" y="1460"/>
              <a:ext cx="340" cy="262"/>
            </a:xfrm>
            <a:prstGeom prst="ellipse">
              <a:avLst/>
            </a:prstGeom>
            <a:solidFill>
              <a:srgbClr val="FFCC00"/>
            </a:solidFill>
            <a:ln w="63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Oval 16"/>
            <p:cNvSpPr>
              <a:spLocks noChangeAspect="1" noChangeArrowheads="1"/>
            </p:cNvSpPr>
            <p:nvPr/>
          </p:nvSpPr>
          <p:spPr bwMode="auto">
            <a:xfrm rot="4760369">
              <a:off x="2692" y="1227"/>
              <a:ext cx="340" cy="262"/>
            </a:xfrm>
            <a:prstGeom prst="ellipse">
              <a:avLst/>
            </a:prstGeom>
            <a:solidFill>
              <a:srgbClr val="FFCC00"/>
            </a:solidFill>
            <a:ln w="63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Oval 17"/>
            <p:cNvSpPr>
              <a:spLocks noChangeAspect="1" noChangeArrowheads="1"/>
            </p:cNvSpPr>
            <p:nvPr/>
          </p:nvSpPr>
          <p:spPr bwMode="auto">
            <a:xfrm rot="8452805">
              <a:off x="3108" y="1383"/>
              <a:ext cx="293" cy="194"/>
            </a:xfrm>
            <a:prstGeom prst="ellipse">
              <a:avLst/>
            </a:prstGeom>
            <a:solidFill>
              <a:srgbClr val="FFCC00"/>
            </a:solidFill>
            <a:ln w="63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1" name="Oval 18"/>
            <p:cNvSpPr>
              <a:spLocks noChangeAspect="1" noChangeArrowheads="1"/>
            </p:cNvSpPr>
            <p:nvPr/>
          </p:nvSpPr>
          <p:spPr bwMode="auto">
            <a:xfrm rot="9432992">
              <a:off x="3336" y="1626"/>
              <a:ext cx="245" cy="144"/>
            </a:xfrm>
            <a:prstGeom prst="ellipse">
              <a:avLst/>
            </a:prstGeom>
            <a:solidFill>
              <a:srgbClr val="FFCC00"/>
            </a:solidFill>
            <a:ln w="63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2" name="Oval 19"/>
            <p:cNvSpPr>
              <a:spLocks noChangeAspect="1" noChangeArrowheads="1"/>
            </p:cNvSpPr>
            <p:nvPr/>
          </p:nvSpPr>
          <p:spPr bwMode="auto">
            <a:xfrm rot="11847369">
              <a:off x="3379" y="2737"/>
              <a:ext cx="174" cy="144"/>
            </a:xfrm>
            <a:prstGeom prst="ellipse">
              <a:avLst/>
            </a:prstGeom>
            <a:solidFill>
              <a:srgbClr val="FFCC00"/>
            </a:solidFill>
            <a:ln w="63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3" name="Oval 20"/>
            <p:cNvSpPr>
              <a:spLocks noChangeAspect="1" noChangeArrowheads="1"/>
            </p:cNvSpPr>
            <p:nvPr/>
          </p:nvSpPr>
          <p:spPr bwMode="auto">
            <a:xfrm rot="507037">
              <a:off x="2115" y="1845"/>
              <a:ext cx="340" cy="262"/>
            </a:xfrm>
            <a:prstGeom prst="ellipse">
              <a:avLst/>
            </a:prstGeom>
            <a:solidFill>
              <a:srgbClr val="FFCC00"/>
            </a:solidFill>
            <a:ln w="63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4" name="Oval 21"/>
            <p:cNvSpPr>
              <a:spLocks noChangeAspect="1" noChangeArrowheads="1"/>
            </p:cNvSpPr>
            <p:nvPr/>
          </p:nvSpPr>
          <p:spPr bwMode="auto">
            <a:xfrm rot="-133437">
              <a:off x="2088" y="2250"/>
              <a:ext cx="340" cy="262"/>
            </a:xfrm>
            <a:prstGeom prst="ellipse">
              <a:avLst/>
            </a:prstGeom>
            <a:solidFill>
              <a:srgbClr val="FFCC00"/>
            </a:solidFill>
            <a:ln w="63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5" name="Oval 22"/>
            <p:cNvSpPr>
              <a:spLocks noChangeAspect="1" noChangeArrowheads="1"/>
            </p:cNvSpPr>
            <p:nvPr/>
          </p:nvSpPr>
          <p:spPr bwMode="auto">
            <a:xfrm rot="-1843829">
              <a:off x="2178" y="2646"/>
              <a:ext cx="340" cy="262"/>
            </a:xfrm>
            <a:prstGeom prst="ellipse">
              <a:avLst/>
            </a:prstGeom>
            <a:solidFill>
              <a:srgbClr val="FFCC00"/>
            </a:solidFill>
            <a:ln w="63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" name="Oval 23"/>
            <p:cNvSpPr>
              <a:spLocks noChangeAspect="1" noChangeArrowheads="1"/>
            </p:cNvSpPr>
            <p:nvPr/>
          </p:nvSpPr>
          <p:spPr bwMode="auto">
            <a:xfrm rot="-3020901">
              <a:off x="2430" y="2984"/>
              <a:ext cx="340" cy="214"/>
            </a:xfrm>
            <a:prstGeom prst="ellipse">
              <a:avLst/>
            </a:prstGeom>
            <a:solidFill>
              <a:srgbClr val="FFCC00"/>
            </a:solidFill>
            <a:ln w="63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7" name="Oval 24"/>
            <p:cNvSpPr>
              <a:spLocks noChangeAspect="1" noChangeArrowheads="1"/>
            </p:cNvSpPr>
            <p:nvPr/>
          </p:nvSpPr>
          <p:spPr bwMode="auto">
            <a:xfrm rot="-5175485">
              <a:off x="2787" y="3159"/>
              <a:ext cx="340" cy="214"/>
            </a:xfrm>
            <a:prstGeom prst="ellipse">
              <a:avLst/>
            </a:prstGeom>
            <a:solidFill>
              <a:srgbClr val="FFCC00"/>
            </a:solidFill>
            <a:ln w="63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8" name="Oval 25"/>
            <p:cNvSpPr>
              <a:spLocks noChangeAspect="1" noChangeArrowheads="1"/>
            </p:cNvSpPr>
            <p:nvPr/>
          </p:nvSpPr>
          <p:spPr bwMode="auto">
            <a:xfrm rot="-8108197">
              <a:off x="3195" y="2979"/>
              <a:ext cx="288" cy="228"/>
            </a:xfrm>
            <a:prstGeom prst="ellipse">
              <a:avLst/>
            </a:prstGeom>
            <a:solidFill>
              <a:srgbClr val="FFCC00"/>
            </a:solidFill>
            <a:ln w="63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29" name="Group 28"/>
            <p:cNvGrpSpPr>
              <a:grpSpLocks noChangeAspect="1"/>
            </p:cNvGrpSpPr>
            <p:nvPr/>
          </p:nvGrpSpPr>
          <p:grpSpPr bwMode="auto">
            <a:xfrm>
              <a:off x="2400" y="1488"/>
              <a:ext cx="144" cy="144"/>
              <a:chOff x="4224" y="1632"/>
              <a:chExt cx="144" cy="144"/>
            </a:xfrm>
          </p:grpSpPr>
          <p:sp>
            <p:nvSpPr>
              <p:cNvPr id="30" name="Oval 26"/>
              <p:cNvSpPr>
                <a:spLocks noChangeAspect="1" noChangeArrowheads="1"/>
              </p:cNvSpPr>
              <p:nvPr/>
            </p:nvSpPr>
            <p:spPr bwMode="auto">
              <a:xfrm>
                <a:off x="4224" y="1632"/>
                <a:ext cx="144" cy="14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1" name="Oval 27"/>
              <p:cNvSpPr>
                <a:spLocks noChangeAspect="1" noChangeArrowheads="1"/>
              </p:cNvSpPr>
              <p:nvPr/>
            </p:nvSpPr>
            <p:spPr bwMode="auto">
              <a:xfrm>
                <a:off x="4259" y="1667"/>
                <a:ext cx="75" cy="7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1579269" y="2817298"/>
            <a:ext cx="9028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>
                <a:latin typeface="Arial" charset="0"/>
                <a:ea typeface="Arial" charset="0"/>
                <a:cs typeface="Arial" charset="0"/>
              </a:rPr>
              <a:t>Bone marrow</a:t>
            </a:r>
            <a:endParaRPr lang="en-GB" sz="9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85492" y="3710232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smtClean="0">
                <a:latin typeface="Arial" charset="0"/>
                <a:ea typeface="Arial" charset="0"/>
                <a:cs typeface="Arial" charset="0"/>
              </a:rPr>
              <a:t>Blood</a:t>
            </a:r>
            <a:endParaRPr lang="en-GB" sz="9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7" name="Group 58"/>
          <p:cNvGrpSpPr>
            <a:grpSpLocks noChangeAspect="1"/>
          </p:cNvGrpSpPr>
          <p:nvPr/>
        </p:nvGrpSpPr>
        <p:grpSpPr bwMode="auto">
          <a:xfrm>
            <a:off x="1807700" y="3062715"/>
            <a:ext cx="445949" cy="360000"/>
            <a:chOff x="1902" y="1197"/>
            <a:chExt cx="1944" cy="1567"/>
          </a:xfrm>
        </p:grpSpPr>
        <p:sp>
          <p:nvSpPr>
            <p:cNvPr id="38" name="Freeform 59"/>
            <p:cNvSpPr>
              <a:spLocks noChangeAspect="1"/>
            </p:cNvSpPr>
            <p:nvPr/>
          </p:nvSpPr>
          <p:spPr bwMode="auto">
            <a:xfrm>
              <a:off x="1902" y="1197"/>
              <a:ext cx="1944" cy="1567"/>
            </a:xfrm>
            <a:custGeom>
              <a:avLst/>
              <a:gdLst>
                <a:gd name="T0" fmla="*/ 116 w 227"/>
                <a:gd name="T1" fmla="*/ 141 h 183"/>
                <a:gd name="T2" fmla="*/ 118 w 227"/>
                <a:gd name="T3" fmla="*/ 134 h 183"/>
                <a:gd name="T4" fmla="*/ 122 w 227"/>
                <a:gd name="T5" fmla="*/ 127 h 183"/>
                <a:gd name="T6" fmla="*/ 120 w 227"/>
                <a:gd name="T7" fmla="*/ 115 h 183"/>
                <a:gd name="T8" fmla="*/ 136 w 227"/>
                <a:gd name="T9" fmla="*/ 107 h 183"/>
                <a:gd name="T10" fmla="*/ 145 w 227"/>
                <a:gd name="T11" fmla="*/ 93 h 183"/>
                <a:gd name="T12" fmla="*/ 153 w 227"/>
                <a:gd name="T13" fmla="*/ 86 h 183"/>
                <a:gd name="T14" fmla="*/ 161 w 227"/>
                <a:gd name="T15" fmla="*/ 95 h 183"/>
                <a:gd name="T16" fmla="*/ 152 w 227"/>
                <a:gd name="T17" fmla="*/ 113 h 183"/>
                <a:gd name="T18" fmla="*/ 147 w 227"/>
                <a:gd name="T19" fmla="*/ 128 h 183"/>
                <a:gd name="T20" fmla="*/ 122 w 227"/>
                <a:gd name="T21" fmla="*/ 137 h 183"/>
                <a:gd name="T22" fmla="*/ 120 w 227"/>
                <a:gd name="T23" fmla="*/ 161 h 183"/>
                <a:gd name="T24" fmla="*/ 141 w 227"/>
                <a:gd name="T25" fmla="*/ 178 h 183"/>
                <a:gd name="T26" fmla="*/ 164 w 227"/>
                <a:gd name="T27" fmla="*/ 174 h 183"/>
                <a:gd name="T28" fmla="*/ 175 w 227"/>
                <a:gd name="T29" fmla="*/ 143 h 183"/>
                <a:gd name="T30" fmla="*/ 184 w 227"/>
                <a:gd name="T31" fmla="*/ 121 h 183"/>
                <a:gd name="T32" fmla="*/ 199 w 227"/>
                <a:gd name="T33" fmla="*/ 108 h 183"/>
                <a:gd name="T34" fmla="*/ 219 w 227"/>
                <a:gd name="T35" fmla="*/ 71 h 183"/>
                <a:gd name="T36" fmla="*/ 225 w 227"/>
                <a:gd name="T37" fmla="*/ 27 h 183"/>
                <a:gd name="T38" fmla="*/ 197 w 227"/>
                <a:gd name="T39" fmla="*/ 3 h 183"/>
                <a:gd name="T40" fmla="*/ 143 w 227"/>
                <a:gd name="T41" fmla="*/ 43 h 183"/>
                <a:gd name="T42" fmla="*/ 136 w 227"/>
                <a:gd name="T43" fmla="*/ 43 h 183"/>
                <a:gd name="T44" fmla="*/ 125 w 227"/>
                <a:gd name="T45" fmla="*/ 38 h 183"/>
                <a:gd name="T46" fmla="*/ 120 w 227"/>
                <a:gd name="T47" fmla="*/ 44 h 183"/>
                <a:gd name="T48" fmla="*/ 115 w 227"/>
                <a:gd name="T49" fmla="*/ 40 h 183"/>
                <a:gd name="T50" fmla="*/ 113 w 227"/>
                <a:gd name="T51" fmla="*/ 40 h 183"/>
                <a:gd name="T52" fmla="*/ 107 w 227"/>
                <a:gd name="T53" fmla="*/ 44 h 183"/>
                <a:gd name="T54" fmla="*/ 103 w 227"/>
                <a:gd name="T55" fmla="*/ 38 h 183"/>
                <a:gd name="T56" fmla="*/ 91 w 227"/>
                <a:gd name="T57" fmla="*/ 43 h 183"/>
                <a:gd name="T58" fmla="*/ 84 w 227"/>
                <a:gd name="T59" fmla="*/ 43 h 183"/>
                <a:gd name="T60" fmla="*/ 31 w 227"/>
                <a:gd name="T61" fmla="*/ 3 h 183"/>
                <a:gd name="T62" fmla="*/ 2 w 227"/>
                <a:gd name="T63" fmla="*/ 27 h 183"/>
                <a:gd name="T64" fmla="*/ 8 w 227"/>
                <a:gd name="T65" fmla="*/ 71 h 183"/>
                <a:gd name="T66" fmla="*/ 28 w 227"/>
                <a:gd name="T67" fmla="*/ 108 h 183"/>
                <a:gd name="T68" fmla="*/ 43 w 227"/>
                <a:gd name="T69" fmla="*/ 121 h 183"/>
                <a:gd name="T70" fmla="*/ 52 w 227"/>
                <a:gd name="T71" fmla="*/ 143 h 183"/>
                <a:gd name="T72" fmla="*/ 63 w 227"/>
                <a:gd name="T73" fmla="*/ 174 h 183"/>
                <a:gd name="T74" fmla="*/ 86 w 227"/>
                <a:gd name="T75" fmla="*/ 178 h 183"/>
                <a:gd name="T76" fmla="*/ 108 w 227"/>
                <a:gd name="T77" fmla="*/ 161 h 183"/>
                <a:gd name="T78" fmla="*/ 105 w 227"/>
                <a:gd name="T79" fmla="*/ 137 h 183"/>
                <a:gd name="T80" fmla="*/ 80 w 227"/>
                <a:gd name="T81" fmla="*/ 128 h 183"/>
                <a:gd name="T82" fmla="*/ 75 w 227"/>
                <a:gd name="T83" fmla="*/ 113 h 183"/>
                <a:gd name="T84" fmla="*/ 67 w 227"/>
                <a:gd name="T85" fmla="*/ 95 h 183"/>
                <a:gd name="T86" fmla="*/ 75 w 227"/>
                <a:gd name="T87" fmla="*/ 86 h 183"/>
                <a:gd name="T88" fmla="*/ 83 w 227"/>
                <a:gd name="T89" fmla="*/ 93 h 183"/>
                <a:gd name="T90" fmla="*/ 92 w 227"/>
                <a:gd name="T91" fmla="*/ 107 h 183"/>
                <a:gd name="T92" fmla="*/ 107 w 227"/>
                <a:gd name="T93" fmla="*/ 115 h 183"/>
                <a:gd name="T94" fmla="*/ 105 w 227"/>
                <a:gd name="T95" fmla="*/ 127 h 183"/>
                <a:gd name="T96" fmla="*/ 109 w 227"/>
                <a:gd name="T97" fmla="*/ 134 h 183"/>
                <a:gd name="T98" fmla="*/ 112 w 227"/>
                <a:gd name="T99" fmla="*/ 141 h 183"/>
                <a:gd name="T100" fmla="*/ 116 w 227"/>
                <a:gd name="T101" fmla="*/ 14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7" h="183">
                  <a:moveTo>
                    <a:pt x="116" y="141"/>
                  </a:moveTo>
                  <a:cubicBezTo>
                    <a:pt x="118" y="141"/>
                    <a:pt x="121" y="137"/>
                    <a:pt x="118" y="134"/>
                  </a:cubicBezTo>
                  <a:cubicBezTo>
                    <a:pt x="123" y="132"/>
                    <a:pt x="124" y="129"/>
                    <a:pt x="122" y="127"/>
                  </a:cubicBezTo>
                  <a:cubicBezTo>
                    <a:pt x="127" y="127"/>
                    <a:pt x="134" y="122"/>
                    <a:pt x="120" y="115"/>
                  </a:cubicBezTo>
                  <a:cubicBezTo>
                    <a:pt x="121" y="111"/>
                    <a:pt x="130" y="111"/>
                    <a:pt x="136" y="107"/>
                  </a:cubicBezTo>
                  <a:cubicBezTo>
                    <a:pt x="141" y="104"/>
                    <a:pt x="143" y="103"/>
                    <a:pt x="145" y="93"/>
                  </a:cubicBezTo>
                  <a:cubicBezTo>
                    <a:pt x="146" y="85"/>
                    <a:pt x="149" y="86"/>
                    <a:pt x="153" y="86"/>
                  </a:cubicBezTo>
                  <a:cubicBezTo>
                    <a:pt x="156" y="86"/>
                    <a:pt x="160" y="89"/>
                    <a:pt x="161" y="95"/>
                  </a:cubicBezTo>
                  <a:cubicBezTo>
                    <a:pt x="161" y="101"/>
                    <a:pt x="155" y="110"/>
                    <a:pt x="152" y="113"/>
                  </a:cubicBezTo>
                  <a:cubicBezTo>
                    <a:pt x="148" y="116"/>
                    <a:pt x="142" y="123"/>
                    <a:pt x="147" y="128"/>
                  </a:cubicBezTo>
                  <a:cubicBezTo>
                    <a:pt x="144" y="133"/>
                    <a:pt x="134" y="141"/>
                    <a:pt x="122" y="137"/>
                  </a:cubicBezTo>
                  <a:cubicBezTo>
                    <a:pt x="120" y="147"/>
                    <a:pt x="123" y="150"/>
                    <a:pt x="120" y="161"/>
                  </a:cubicBezTo>
                  <a:cubicBezTo>
                    <a:pt x="121" y="167"/>
                    <a:pt x="130" y="173"/>
                    <a:pt x="141" y="178"/>
                  </a:cubicBezTo>
                  <a:cubicBezTo>
                    <a:pt x="153" y="183"/>
                    <a:pt x="157" y="180"/>
                    <a:pt x="164" y="174"/>
                  </a:cubicBezTo>
                  <a:cubicBezTo>
                    <a:pt x="172" y="168"/>
                    <a:pt x="180" y="146"/>
                    <a:pt x="175" y="143"/>
                  </a:cubicBezTo>
                  <a:cubicBezTo>
                    <a:pt x="171" y="138"/>
                    <a:pt x="179" y="128"/>
                    <a:pt x="184" y="121"/>
                  </a:cubicBezTo>
                  <a:cubicBezTo>
                    <a:pt x="190" y="112"/>
                    <a:pt x="195" y="109"/>
                    <a:pt x="199" y="108"/>
                  </a:cubicBezTo>
                  <a:cubicBezTo>
                    <a:pt x="194" y="102"/>
                    <a:pt x="209" y="80"/>
                    <a:pt x="219" y="71"/>
                  </a:cubicBezTo>
                  <a:cubicBezTo>
                    <a:pt x="226" y="65"/>
                    <a:pt x="227" y="39"/>
                    <a:pt x="225" y="27"/>
                  </a:cubicBezTo>
                  <a:cubicBezTo>
                    <a:pt x="224" y="18"/>
                    <a:pt x="208" y="7"/>
                    <a:pt x="197" y="3"/>
                  </a:cubicBezTo>
                  <a:cubicBezTo>
                    <a:pt x="185" y="0"/>
                    <a:pt x="150" y="8"/>
                    <a:pt x="143" y="43"/>
                  </a:cubicBezTo>
                  <a:cubicBezTo>
                    <a:pt x="142" y="46"/>
                    <a:pt x="136" y="47"/>
                    <a:pt x="136" y="43"/>
                  </a:cubicBezTo>
                  <a:cubicBezTo>
                    <a:pt x="139" y="27"/>
                    <a:pt x="127" y="33"/>
                    <a:pt x="125" y="38"/>
                  </a:cubicBezTo>
                  <a:cubicBezTo>
                    <a:pt x="123" y="43"/>
                    <a:pt x="124" y="43"/>
                    <a:pt x="120" y="44"/>
                  </a:cubicBezTo>
                  <a:cubicBezTo>
                    <a:pt x="118" y="44"/>
                    <a:pt x="118" y="41"/>
                    <a:pt x="115" y="4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109" y="41"/>
                    <a:pt x="110" y="44"/>
                    <a:pt x="107" y="44"/>
                  </a:cubicBezTo>
                  <a:cubicBezTo>
                    <a:pt x="103" y="43"/>
                    <a:pt x="105" y="43"/>
                    <a:pt x="103" y="38"/>
                  </a:cubicBezTo>
                  <a:cubicBezTo>
                    <a:pt x="100" y="33"/>
                    <a:pt x="88" y="27"/>
                    <a:pt x="91" y="43"/>
                  </a:cubicBezTo>
                  <a:cubicBezTo>
                    <a:pt x="92" y="47"/>
                    <a:pt x="85" y="46"/>
                    <a:pt x="84" y="43"/>
                  </a:cubicBezTo>
                  <a:cubicBezTo>
                    <a:pt x="78" y="8"/>
                    <a:pt x="43" y="0"/>
                    <a:pt x="31" y="3"/>
                  </a:cubicBezTo>
                  <a:cubicBezTo>
                    <a:pt x="19" y="7"/>
                    <a:pt x="4" y="18"/>
                    <a:pt x="2" y="27"/>
                  </a:cubicBezTo>
                  <a:cubicBezTo>
                    <a:pt x="0" y="39"/>
                    <a:pt x="1" y="65"/>
                    <a:pt x="8" y="71"/>
                  </a:cubicBezTo>
                  <a:cubicBezTo>
                    <a:pt x="19" y="80"/>
                    <a:pt x="33" y="102"/>
                    <a:pt x="28" y="108"/>
                  </a:cubicBezTo>
                  <a:cubicBezTo>
                    <a:pt x="33" y="109"/>
                    <a:pt x="37" y="112"/>
                    <a:pt x="43" y="121"/>
                  </a:cubicBezTo>
                  <a:cubicBezTo>
                    <a:pt x="48" y="128"/>
                    <a:pt x="56" y="138"/>
                    <a:pt x="52" y="143"/>
                  </a:cubicBezTo>
                  <a:cubicBezTo>
                    <a:pt x="47" y="146"/>
                    <a:pt x="56" y="168"/>
                    <a:pt x="63" y="174"/>
                  </a:cubicBezTo>
                  <a:cubicBezTo>
                    <a:pt x="71" y="180"/>
                    <a:pt x="75" y="183"/>
                    <a:pt x="86" y="178"/>
                  </a:cubicBezTo>
                  <a:cubicBezTo>
                    <a:pt x="98" y="173"/>
                    <a:pt x="106" y="167"/>
                    <a:pt x="108" y="161"/>
                  </a:cubicBezTo>
                  <a:cubicBezTo>
                    <a:pt x="105" y="150"/>
                    <a:pt x="107" y="147"/>
                    <a:pt x="105" y="137"/>
                  </a:cubicBezTo>
                  <a:cubicBezTo>
                    <a:pt x="93" y="141"/>
                    <a:pt x="83" y="133"/>
                    <a:pt x="80" y="128"/>
                  </a:cubicBezTo>
                  <a:cubicBezTo>
                    <a:pt x="85" y="123"/>
                    <a:pt x="79" y="116"/>
                    <a:pt x="75" y="113"/>
                  </a:cubicBezTo>
                  <a:cubicBezTo>
                    <a:pt x="72" y="110"/>
                    <a:pt x="66" y="101"/>
                    <a:pt x="67" y="95"/>
                  </a:cubicBezTo>
                  <a:cubicBezTo>
                    <a:pt x="67" y="89"/>
                    <a:pt x="71" y="86"/>
                    <a:pt x="75" y="86"/>
                  </a:cubicBezTo>
                  <a:cubicBezTo>
                    <a:pt x="78" y="86"/>
                    <a:pt x="81" y="85"/>
                    <a:pt x="83" y="93"/>
                  </a:cubicBezTo>
                  <a:cubicBezTo>
                    <a:pt x="84" y="103"/>
                    <a:pt x="87" y="104"/>
                    <a:pt x="92" y="107"/>
                  </a:cubicBezTo>
                  <a:cubicBezTo>
                    <a:pt x="98" y="111"/>
                    <a:pt x="106" y="111"/>
                    <a:pt x="107" y="115"/>
                  </a:cubicBezTo>
                  <a:cubicBezTo>
                    <a:pt x="93" y="122"/>
                    <a:pt x="101" y="127"/>
                    <a:pt x="105" y="127"/>
                  </a:cubicBezTo>
                  <a:cubicBezTo>
                    <a:pt x="103" y="129"/>
                    <a:pt x="105" y="132"/>
                    <a:pt x="109" y="134"/>
                  </a:cubicBezTo>
                  <a:cubicBezTo>
                    <a:pt x="106" y="137"/>
                    <a:pt x="109" y="141"/>
                    <a:pt x="112" y="141"/>
                  </a:cubicBezTo>
                  <a:lnTo>
                    <a:pt x="116" y="141"/>
                  </a:lnTo>
                  <a:close/>
                </a:path>
              </a:pathLst>
            </a:custGeom>
            <a:solidFill>
              <a:srgbClr val="FFDAB9"/>
            </a:solidFill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9" name="Freeform 60"/>
            <p:cNvSpPr>
              <a:spLocks noChangeAspect="1"/>
            </p:cNvSpPr>
            <p:nvPr/>
          </p:nvSpPr>
          <p:spPr bwMode="auto">
            <a:xfrm>
              <a:off x="2544" y="2379"/>
              <a:ext cx="178" cy="233"/>
            </a:xfrm>
            <a:custGeom>
              <a:avLst/>
              <a:gdLst>
                <a:gd name="T0" fmla="*/ 0 w 21"/>
                <a:gd name="T1" fmla="*/ 3 h 27"/>
                <a:gd name="T2" fmla="*/ 11 w 21"/>
                <a:gd name="T3" fmla="*/ 25 h 27"/>
                <a:gd name="T4" fmla="*/ 16 w 21"/>
                <a:gd name="T5" fmla="*/ 10 h 27"/>
                <a:gd name="T6" fmla="*/ 0 w 21"/>
                <a:gd name="T7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7">
                  <a:moveTo>
                    <a:pt x="0" y="3"/>
                  </a:moveTo>
                  <a:cubicBezTo>
                    <a:pt x="1" y="9"/>
                    <a:pt x="2" y="27"/>
                    <a:pt x="11" y="25"/>
                  </a:cubicBezTo>
                  <a:cubicBezTo>
                    <a:pt x="21" y="24"/>
                    <a:pt x="19" y="15"/>
                    <a:pt x="16" y="10"/>
                  </a:cubicBezTo>
                  <a:cubicBezTo>
                    <a:pt x="8" y="0"/>
                    <a:pt x="2" y="2"/>
                    <a:pt x="0" y="3"/>
                  </a:cubicBezTo>
                  <a:close/>
                </a:path>
              </a:pathLst>
            </a:custGeom>
            <a:noFill/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0" name="Freeform 61"/>
            <p:cNvSpPr>
              <a:spLocks noChangeAspect="1"/>
            </p:cNvSpPr>
            <p:nvPr/>
          </p:nvSpPr>
          <p:spPr bwMode="auto">
            <a:xfrm>
              <a:off x="2595" y="1592"/>
              <a:ext cx="69" cy="410"/>
            </a:xfrm>
            <a:custGeom>
              <a:avLst/>
              <a:gdLst>
                <a:gd name="T0" fmla="*/ 8 w 8"/>
                <a:gd name="T1" fmla="*/ 0 h 48"/>
                <a:gd name="T2" fmla="*/ 1 w 8"/>
                <a:gd name="T3" fmla="*/ 22 h 48"/>
                <a:gd name="T4" fmla="*/ 2 w 8"/>
                <a:gd name="T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8">
                  <a:moveTo>
                    <a:pt x="8" y="0"/>
                  </a:moveTo>
                  <a:cubicBezTo>
                    <a:pt x="6" y="11"/>
                    <a:pt x="2" y="9"/>
                    <a:pt x="1" y="22"/>
                  </a:cubicBezTo>
                  <a:cubicBezTo>
                    <a:pt x="0" y="33"/>
                    <a:pt x="5" y="37"/>
                    <a:pt x="2" y="48"/>
                  </a:cubicBezTo>
                </a:path>
              </a:pathLst>
            </a:custGeom>
            <a:noFill/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1" name="Freeform 62"/>
            <p:cNvSpPr>
              <a:spLocks noChangeAspect="1"/>
            </p:cNvSpPr>
            <p:nvPr/>
          </p:nvSpPr>
          <p:spPr bwMode="auto">
            <a:xfrm>
              <a:off x="1916" y="1513"/>
              <a:ext cx="251" cy="496"/>
            </a:xfrm>
            <a:custGeom>
              <a:avLst/>
              <a:gdLst>
                <a:gd name="T0" fmla="*/ 0 w 29"/>
                <a:gd name="T1" fmla="*/ 0 h 58"/>
                <a:gd name="T2" fmla="*/ 28 w 29"/>
                <a:gd name="T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9" h="58">
                  <a:moveTo>
                    <a:pt x="0" y="0"/>
                  </a:moveTo>
                  <a:cubicBezTo>
                    <a:pt x="29" y="24"/>
                    <a:pt x="28" y="55"/>
                    <a:pt x="28" y="58"/>
                  </a:cubicBezTo>
                </a:path>
              </a:pathLst>
            </a:custGeom>
            <a:noFill/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2" name="Freeform 63"/>
            <p:cNvSpPr>
              <a:spLocks noChangeAspect="1"/>
            </p:cNvSpPr>
            <p:nvPr/>
          </p:nvSpPr>
          <p:spPr bwMode="auto">
            <a:xfrm>
              <a:off x="2319" y="1386"/>
              <a:ext cx="181" cy="478"/>
            </a:xfrm>
            <a:custGeom>
              <a:avLst/>
              <a:gdLst>
                <a:gd name="T0" fmla="*/ 13 w 21"/>
                <a:gd name="T1" fmla="*/ 0 h 56"/>
                <a:gd name="T2" fmla="*/ 12 w 21"/>
                <a:gd name="T3" fmla="*/ 30 h 56"/>
                <a:gd name="T4" fmla="*/ 0 w 21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56">
                  <a:moveTo>
                    <a:pt x="13" y="0"/>
                  </a:moveTo>
                  <a:cubicBezTo>
                    <a:pt x="21" y="12"/>
                    <a:pt x="17" y="25"/>
                    <a:pt x="12" y="30"/>
                  </a:cubicBezTo>
                  <a:cubicBezTo>
                    <a:pt x="1" y="42"/>
                    <a:pt x="1" y="45"/>
                    <a:pt x="0" y="56"/>
                  </a:cubicBezTo>
                </a:path>
              </a:pathLst>
            </a:custGeom>
            <a:noFill/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3" name="Freeform 64"/>
            <p:cNvSpPr>
              <a:spLocks noChangeAspect="1"/>
            </p:cNvSpPr>
            <p:nvPr/>
          </p:nvSpPr>
          <p:spPr bwMode="auto">
            <a:xfrm>
              <a:off x="2707" y="1549"/>
              <a:ext cx="94" cy="83"/>
            </a:xfrm>
            <a:custGeom>
              <a:avLst/>
              <a:gdLst>
                <a:gd name="T0" fmla="*/ 9 w 11"/>
                <a:gd name="T1" fmla="*/ 0 h 10"/>
                <a:gd name="T2" fmla="*/ 0 w 11"/>
                <a:gd name="T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0">
                  <a:moveTo>
                    <a:pt x="9" y="0"/>
                  </a:moveTo>
                  <a:cubicBezTo>
                    <a:pt x="11" y="7"/>
                    <a:pt x="5" y="10"/>
                    <a:pt x="0" y="6"/>
                  </a:cubicBezTo>
                </a:path>
              </a:pathLst>
            </a:custGeom>
            <a:noFill/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4" name="Freeform 65"/>
            <p:cNvSpPr>
              <a:spLocks noChangeAspect="1"/>
            </p:cNvSpPr>
            <p:nvPr/>
          </p:nvSpPr>
          <p:spPr bwMode="auto">
            <a:xfrm>
              <a:off x="2783" y="1719"/>
              <a:ext cx="8" cy="345"/>
            </a:xfrm>
            <a:custGeom>
              <a:avLst/>
              <a:gdLst>
                <a:gd name="T0" fmla="*/ 0 w 1"/>
                <a:gd name="T1" fmla="*/ 0 h 40"/>
                <a:gd name="T2" fmla="*/ 1 w 1"/>
                <a:gd name="T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40">
                  <a:moveTo>
                    <a:pt x="0" y="0"/>
                  </a:moveTo>
                  <a:cubicBezTo>
                    <a:pt x="0" y="10"/>
                    <a:pt x="0" y="36"/>
                    <a:pt x="1" y="40"/>
                  </a:cubicBezTo>
                </a:path>
              </a:pathLst>
            </a:custGeom>
            <a:noFill/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5" name="Oval 66"/>
            <p:cNvSpPr>
              <a:spLocks noChangeAspect="1" noChangeArrowheads="1"/>
            </p:cNvSpPr>
            <p:nvPr/>
          </p:nvSpPr>
          <p:spPr bwMode="auto">
            <a:xfrm>
              <a:off x="2707" y="1788"/>
              <a:ext cx="76" cy="51"/>
            </a:xfrm>
            <a:prstGeom prst="ellipse">
              <a:avLst/>
            </a:prstGeom>
            <a:noFill/>
            <a:ln w="6350" cap="rnd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6" name="Oval 67"/>
            <p:cNvSpPr>
              <a:spLocks noChangeAspect="1" noChangeArrowheads="1"/>
            </p:cNvSpPr>
            <p:nvPr/>
          </p:nvSpPr>
          <p:spPr bwMode="auto">
            <a:xfrm>
              <a:off x="2707" y="1901"/>
              <a:ext cx="69" cy="50"/>
            </a:xfrm>
            <a:prstGeom prst="ellipse">
              <a:avLst/>
            </a:prstGeom>
            <a:noFill/>
            <a:ln w="6350" cap="rnd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7" name="Oval 68"/>
            <p:cNvSpPr>
              <a:spLocks noChangeAspect="1" noChangeArrowheads="1"/>
            </p:cNvSpPr>
            <p:nvPr/>
          </p:nvSpPr>
          <p:spPr bwMode="auto">
            <a:xfrm>
              <a:off x="2722" y="2028"/>
              <a:ext cx="69" cy="43"/>
            </a:xfrm>
            <a:prstGeom prst="ellipse">
              <a:avLst/>
            </a:prstGeom>
            <a:noFill/>
            <a:ln w="6350" cap="rnd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8" name="Freeform 69"/>
            <p:cNvSpPr>
              <a:spLocks noChangeAspect="1"/>
            </p:cNvSpPr>
            <p:nvPr/>
          </p:nvSpPr>
          <p:spPr bwMode="auto">
            <a:xfrm>
              <a:off x="2816" y="2330"/>
              <a:ext cx="121" cy="278"/>
            </a:xfrm>
            <a:custGeom>
              <a:avLst/>
              <a:gdLst>
                <a:gd name="T0" fmla="*/ 1 w 13"/>
                <a:gd name="T1" fmla="*/ 5 h 30"/>
                <a:gd name="T2" fmla="*/ 2 w 13"/>
                <a:gd name="T3" fmla="*/ 26 h 30"/>
                <a:gd name="T4" fmla="*/ 12 w 13"/>
                <a:gd name="T5" fmla="*/ 24 h 30"/>
                <a:gd name="T6" fmla="*/ 13 w 13"/>
                <a:gd name="T7" fmla="*/ 7 h 30"/>
                <a:gd name="T8" fmla="*/ 1 w 13"/>
                <a:gd name="T9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0">
                  <a:moveTo>
                    <a:pt x="1" y="5"/>
                  </a:moveTo>
                  <a:cubicBezTo>
                    <a:pt x="0" y="8"/>
                    <a:pt x="0" y="22"/>
                    <a:pt x="2" y="26"/>
                  </a:cubicBezTo>
                  <a:cubicBezTo>
                    <a:pt x="3" y="30"/>
                    <a:pt x="11" y="30"/>
                    <a:pt x="12" y="24"/>
                  </a:cubicBezTo>
                  <a:cubicBezTo>
                    <a:pt x="13" y="15"/>
                    <a:pt x="13" y="14"/>
                    <a:pt x="13" y="7"/>
                  </a:cubicBezTo>
                  <a:cubicBezTo>
                    <a:pt x="12" y="0"/>
                    <a:pt x="2" y="2"/>
                    <a:pt x="1" y="5"/>
                  </a:cubicBezTo>
                  <a:close/>
                </a:path>
              </a:pathLst>
            </a:custGeom>
            <a:noFill/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9" name="Freeform 70"/>
            <p:cNvSpPr>
              <a:spLocks noChangeAspect="1"/>
            </p:cNvSpPr>
            <p:nvPr/>
          </p:nvSpPr>
          <p:spPr bwMode="auto">
            <a:xfrm>
              <a:off x="3030" y="2379"/>
              <a:ext cx="174" cy="233"/>
            </a:xfrm>
            <a:custGeom>
              <a:avLst/>
              <a:gdLst>
                <a:gd name="T0" fmla="*/ 20 w 20"/>
                <a:gd name="T1" fmla="*/ 3 h 27"/>
                <a:gd name="T2" fmla="*/ 9 w 20"/>
                <a:gd name="T3" fmla="*/ 25 h 27"/>
                <a:gd name="T4" fmla="*/ 5 w 20"/>
                <a:gd name="T5" fmla="*/ 10 h 27"/>
                <a:gd name="T6" fmla="*/ 20 w 20"/>
                <a:gd name="T7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7">
                  <a:moveTo>
                    <a:pt x="20" y="3"/>
                  </a:moveTo>
                  <a:cubicBezTo>
                    <a:pt x="19" y="9"/>
                    <a:pt x="18" y="27"/>
                    <a:pt x="9" y="25"/>
                  </a:cubicBezTo>
                  <a:cubicBezTo>
                    <a:pt x="0" y="24"/>
                    <a:pt x="1" y="15"/>
                    <a:pt x="5" y="10"/>
                  </a:cubicBezTo>
                  <a:cubicBezTo>
                    <a:pt x="12" y="0"/>
                    <a:pt x="18" y="2"/>
                    <a:pt x="20" y="3"/>
                  </a:cubicBezTo>
                  <a:close/>
                </a:path>
              </a:pathLst>
            </a:custGeom>
            <a:noFill/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0" name="Freeform 71"/>
            <p:cNvSpPr>
              <a:spLocks noChangeAspect="1"/>
            </p:cNvSpPr>
            <p:nvPr/>
          </p:nvSpPr>
          <p:spPr bwMode="auto">
            <a:xfrm>
              <a:off x="3092" y="1592"/>
              <a:ext cx="58" cy="410"/>
            </a:xfrm>
            <a:custGeom>
              <a:avLst/>
              <a:gdLst>
                <a:gd name="T0" fmla="*/ 0 w 7"/>
                <a:gd name="T1" fmla="*/ 0 h 48"/>
                <a:gd name="T2" fmla="*/ 6 w 7"/>
                <a:gd name="T3" fmla="*/ 22 h 48"/>
                <a:gd name="T4" fmla="*/ 5 w 7"/>
                <a:gd name="T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8">
                  <a:moveTo>
                    <a:pt x="0" y="0"/>
                  </a:moveTo>
                  <a:cubicBezTo>
                    <a:pt x="1" y="11"/>
                    <a:pt x="5" y="9"/>
                    <a:pt x="6" y="22"/>
                  </a:cubicBezTo>
                  <a:cubicBezTo>
                    <a:pt x="7" y="33"/>
                    <a:pt x="2" y="37"/>
                    <a:pt x="5" y="48"/>
                  </a:cubicBezTo>
                </a:path>
              </a:pathLst>
            </a:custGeom>
            <a:noFill/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1" name="Freeform 72"/>
            <p:cNvSpPr>
              <a:spLocks noChangeAspect="1"/>
            </p:cNvSpPr>
            <p:nvPr/>
          </p:nvSpPr>
          <p:spPr bwMode="auto">
            <a:xfrm>
              <a:off x="3581" y="1513"/>
              <a:ext cx="254" cy="496"/>
            </a:xfrm>
            <a:custGeom>
              <a:avLst/>
              <a:gdLst>
                <a:gd name="T0" fmla="*/ 30 w 30"/>
                <a:gd name="T1" fmla="*/ 0 h 58"/>
                <a:gd name="T2" fmla="*/ 2 w 30"/>
                <a:gd name="T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" h="58">
                  <a:moveTo>
                    <a:pt x="30" y="0"/>
                  </a:moveTo>
                  <a:cubicBezTo>
                    <a:pt x="0" y="24"/>
                    <a:pt x="2" y="55"/>
                    <a:pt x="2" y="58"/>
                  </a:cubicBezTo>
                </a:path>
              </a:pathLst>
            </a:custGeom>
            <a:noFill/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2" name="Freeform 73"/>
            <p:cNvSpPr>
              <a:spLocks noChangeAspect="1"/>
            </p:cNvSpPr>
            <p:nvPr/>
          </p:nvSpPr>
          <p:spPr bwMode="auto">
            <a:xfrm>
              <a:off x="3244" y="1386"/>
              <a:ext cx="181" cy="478"/>
            </a:xfrm>
            <a:custGeom>
              <a:avLst/>
              <a:gdLst>
                <a:gd name="T0" fmla="*/ 8 w 21"/>
                <a:gd name="T1" fmla="*/ 0 h 56"/>
                <a:gd name="T2" fmla="*/ 9 w 21"/>
                <a:gd name="T3" fmla="*/ 30 h 56"/>
                <a:gd name="T4" fmla="*/ 21 w 21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56">
                  <a:moveTo>
                    <a:pt x="8" y="0"/>
                  </a:moveTo>
                  <a:cubicBezTo>
                    <a:pt x="0" y="12"/>
                    <a:pt x="4" y="25"/>
                    <a:pt x="9" y="30"/>
                  </a:cubicBezTo>
                  <a:cubicBezTo>
                    <a:pt x="21" y="42"/>
                    <a:pt x="20" y="45"/>
                    <a:pt x="21" y="56"/>
                  </a:cubicBezTo>
                </a:path>
              </a:pathLst>
            </a:custGeom>
            <a:noFill/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3" name="Freeform 74"/>
            <p:cNvSpPr>
              <a:spLocks noChangeAspect="1"/>
            </p:cNvSpPr>
            <p:nvPr/>
          </p:nvSpPr>
          <p:spPr bwMode="auto">
            <a:xfrm>
              <a:off x="2946" y="1549"/>
              <a:ext cx="95" cy="83"/>
            </a:xfrm>
            <a:custGeom>
              <a:avLst/>
              <a:gdLst>
                <a:gd name="T0" fmla="*/ 2 w 11"/>
                <a:gd name="T1" fmla="*/ 0 h 10"/>
                <a:gd name="T2" fmla="*/ 11 w 11"/>
                <a:gd name="T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0">
                  <a:moveTo>
                    <a:pt x="2" y="0"/>
                  </a:moveTo>
                  <a:cubicBezTo>
                    <a:pt x="0" y="7"/>
                    <a:pt x="6" y="10"/>
                    <a:pt x="11" y="6"/>
                  </a:cubicBezTo>
                </a:path>
              </a:pathLst>
            </a:custGeom>
            <a:noFill/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4" name="Freeform 75"/>
            <p:cNvSpPr>
              <a:spLocks noChangeAspect="1"/>
            </p:cNvSpPr>
            <p:nvPr/>
          </p:nvSpPr>
          <p:spPr bwMode="auto">
            <a:xfrm>
              <a:off x="2954" y="1719"/>
              <a:ext cx="11" cy="345"/>
            </a:xfrm>
            <a:custGeom>
              <a:avLst/>
              <a:gdLst>
                <a:gd name="T0" fmla="*/ 1 w 1"/>
                <a:gd name="T1" fmla="*/ 0 h 40"/>
                <a:gd name="T2" fmla="*/ 0 w 1"/>
                <a:gd name="T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40">
                  <a:moveTo>
                    <a:pt x="1" y="0"/>
                  </a:moveTo>
                  <a:cubicBezTo>
                    <a:pt x="1" y="10"/>
                    <a:pt x="1" y="36"/>
                    <a:pt x="0" y="40"/>
                  </a:cubicBezTo>
                </a:path>
              </a:pathLst>
            </a:custGeom>
            <a:noFill/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5" name="Oval 76"/>
            <p:cNvSpPr>
              <a:spLocks noChangeAspect="1" noChangeArrowheads="1"/>
            </p:cNvSpPr>
            <p:nvPr/>
          </p:nvSpPr>
          <p:spPr bwMode="auto">
            <a:xfrm>
              <a:off x="2965" y="1788"/>
              <a:ext cx="83" cy="51"/>
            </a:xfrm>
            <a:prstGeom prst="ellipse">
              <a:avLst/>
            </a:prstGeom>
            <a:noFill/>
            <a:ln w="6350" cap="rnd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6" name="Oval 77"/>
            <p:cNvSpPr>
              <a:spLocks noChangeAspect="1" noChangeArrowheads="1"/>
            </p:cNvSpPr>
            <p:nvPr/>
          </p:nvSpPr>
          <p:spPr bwMode="auto">
            <a:xfrm>
              <a:off x="2972" y="1901"/>
              <a:ext cx="69" cy="50"/>
            </a:xfrm>
            <a:prstGeom prst="ellipse">
              <a:avLst/>
            </a:prstGeom>
            <a:noFill/>
            <a:ln w="6350" cap="rnd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7" name="Oval 78"/>
            <p:cNvSpPr>
              <a:spLocks noChangeAspect="1" noChangeArrowheads="1"/>
            </p:cNvSpPr>
            <p:nvPr/>
          </p:nvSpPr>
          <p:spPr bwMode="auto">
            <a:xfrm>
              <a:off x="2965" y="2028"/>
              <a:ext cx="65" cy="43"/>
            </a:xfrm>
            <a:prstGeom prst="ellipse">
              <a:avLst/>
            </a:prstGeom>
            <a:noFill/>
            <a:ln w="6350" cap="rnd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8" name="Freeform 79"/>
            <p:cNvSpPr>
              <a:spLocks noChangeAspect="1"/>
            </p:cNvSpPr>
            <p:nvPr/>
          </p:nvSpPr>
          <p:spPr bwMode="auto">
            <a:xfrm>
              <a:off x="2816" y="2173"/>
              <a:ext cx="112" cy="11"/>
            </a:xfrm>
            <a:custGeom>
              <a:avLst/>
              <a:gdLst>
                <a:gd name="T0" fmla="*/ 0 w 13"/>
                <a:gd name="T1" fmla="*/ 1 h 1"/>
                <a:gd name="T2" fmla="*/ 13 w 13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cubicBezTo>
                    <a:pt x="5" y="1"/>
                    <a:pt x="10" y="0"/>
                    <a:pt x="13" y="1"/>
                  </a:cubicBezTo>
                </a:path>
              </a:pathLst>
            </a:custGeom>
            <a:noFill/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9" name="Freeform 80"/>
            <p:cNvSpPr>
              <a:spLocks noChangeAspect="1"/>
            </p:cNvSpPr>
            <p:nvPr/>
          </p:nvSpPr>
          <p:spPr bwMode="auto">
            <a:xfrm>
              <a:off x="2801" y="2278"/>
              <a:ext cx="145" cy="7"/>
            </a:xfrm>
            <a:custGeom>
              <a:avLst/>
              <a:gdLst>
                <a:gd name="T0" fmla="*/ 0 w 17"/>
                <a:gd name="T1" fmla="*/ 1 h 1"/>
                <a:gd name="T2" fmla="*/ 17 w 17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" h="1">
                  <a:moveTo>
                    <a:pt x="0" y="1"/>
                  </a:moveTo>
                  <a:cubicBezTo>
                    <a:pt x="5" y="0"/>
                    <a:pt x="14" y="0"/>
                    <a:pt x="17" y="1"/>
                  </a:cubicBezTo>
                </a:path>
              </a:pathLst>
            </a:custGeom>
            <a:noFill/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0" name="Freeform 81"/>
            <p:cNvSpPr>
              <a:spLocks noChangeAspect="1"/>
            </p:cNvSpPr>
            <p:nvPr/>
          </p:nvSpPr>
          <p:spPr bwMode="auto">
            <a:xfrm>
              <a:off x="2834" y="2329"/>
              <a:ext cx="76" cy="14"/>
            </a:xfrm>
            <a:custGeom>
              <a:avLst/>
              <a:gdLst>
                <a:gd name="T0" fmla="*/ 0 w 9"/>
                <a:gd name="T1" fmla="*/ 2 h 2"/>
                <a:gd name="T2" fmla="*/ 9 w 9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2">
                  <a:moveTo>
                    <a:pt x="0" y="2"/>
                  </a:moveTo>
                  <a:cubicBezTo>
                    <a:pt x="5" y="0"/>
                    <a:pt x="6" y="0"/>
                    <a:pt x="9" y="2"/>
                  </a:cubicBezTo>
                </a:path>
              </a:pathLst>
            </a:custGeom>
            <a:noFill/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1" name="Freeform 82"/>
            <p:cNvSpPr>
              <a:spLocks noChangeAspect="1"/>
            </p:cNvSpPr>
            <p:nvPr/>
          </p:nvSpPr>
          <p:spPr bwMode="auto">
            <a:xfrm>
              <a:off x="2852" y="1752"/>
              <a:ext cx="58" cy="36"/>
            </a:xfrm>
            <a:custGeom>
              <a:avLst/>
              <a:gdLst>
                <a:gd name="T0" fmla="*/ 0 w 7"/>
                <a:gd name="T1" fmla="*/ 0 h 4"/>
                <a:gd name="T2" fmla="*/ 7 w 7"/>
                <a:gd name="T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0" y="4"/>
                    <a:pt x="7" y="4"/>
                    <a:pt x="7" y="0"/>
                  </a:cubicBezTo>
                </a:path>
              </a:pathLst>
            </a:custGeom>
            <a:noFill/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2" name="Freeform 83"/>
            <p:cNvSpPr>
              <a:spLocks noChangeAspect="1"/>
            </p:cNvSpPr>
            <p:nvPr/>
          </p:nvSpPr>
          <p:spPr bwMode="auto">
            <a:xfrm>
              <a:off x="2852" y="1581"/>
              <a:ext cx="58" cy="37"/>
            </a:xfrm>
            <a:custGeom>
              <a:avLst/>
              <a:gdLst>
                <a:gd name="T0" fmla="*/ 0 w 7"/>
                <a:gd name="T1" fmla="*/ 0 h 4"/>
                <a:gd name="T2" fmla="*/ 7 w 7"/>
                <a:gd name="T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0" y="4"/>
                    <a:pt x="7" y="4"/>
                    <a:pt x="7" y="0"/>
                  </a:cubicBezTo>
                </a:path>
              </a:pathLst>
            </a:custGeom>
            <a:noFill/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3" name="Freeform 84"/>
            <p:cNvSpPr>
              <a:spLocks noChangeAspect="1"/>
            </p:cNvSpPr>
            <p:nvPr/>
          </p:nvSpPr>
          <p:spPr bwMode="auto">
            <a:xfrm>
              <a:off x="2852" y="1883"/>
              <a:ext cx="58" cy="43"/>
            </a:xfrm>
            <a:custGeom>
              <a:avLst/>
              <a:gdLst>
                <a:gd name="T0" fmla="*/ 0 w 7"/>
                <a:gd name="T1" fmla="*/ 0 h 5"/>
                <a:gd name="T2" fmla="*/ 7 w 7"/>
                <a:gd name="T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0" y="5"/>
                    <a:pt x="7" y="5"/>
                    <a:pt x="7" y="1"/>
                  </a:cubicBezTo>
                </a:path>
              </a:pathLst>
            </a:custGeom>
            <a:noFill/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4" name="Freeform 85"/>
            <p:cNvSpPr>
              <a:spLocks noChangeAspect="1"/>
            </p:cNvSpPr>
            <p:nvPr/>
          </p:nvSpPr>
          <p:spPr bwMode="auto">
            <a:xfrm>
              <a:off x="2852" y="2002"/>
              <a:ext cx="58" cy="33"/>
            </a:xfrm>
            <a:custGeom>
              <a:avLst/>
              <a:gdLst>
                <a:gd name="T0" fmla="*/ 0 w 7"/>
                <a:gd name="T1" fmla="*/ 0 h 4"/>
                <a:gd name="T2" fmla="*/ 7 w 7"/>
                <a:gd name="T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0" y="4"/>
                    <a:pt x="7" y="4"/>
                    <a:pt x="7" y="0"/>
                  </a:cubicBezTo>
                </a:path>
              </a:pathLst>
            </a:custGeom>
            <a:noFill/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5" name="Freeform 86"/>
            <p:cNvSpPr>
              <a:spLocks noChangeAspect="1"/>
            </p:cNvSpPr>
            <p:nvPr/>
          </p:nvSpPr>
          <p:spPr bwMode="auto">
            <a:xfrm>
              <a:off x="2852" y="2104"/>
              <a:ext cx="58" cy="43"/>
            </a:xfrm>
            <a:custGeom>
              <a:avLst/>
              <a:gdLst>
                <a:gd name="T0" fmla="*/ 0 w 7"/>
                <a:gd name="T1" fmla="*/ 0 h 5"/>
                <a:gd name="T2" fmla="*/ 7 w 7"/>
                <a:gd name="T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0" y="5"/>
                    <a:pt x="7" y="5"/>
                    <a:pt x="7" y="1"/>
                  </a:cubicBezTo>
                </a:path>
              </a:pathLst>
            </a:custGeom>
            <a:noFill/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301" y="3941064"/>
            <a:ext cx="360000" cy="360000"/>
          </a:xfrm>
          <a:prstGeom prst="rect">
            <a:avLst/>
          </a:prstGeom>
        </p:spPr>
      </p:pic>
      <p:sp>
        <p:nvSpPr>
          <p:cNvPr id="73" name="Left Brace 72"/>
          <p:cNvSpPr/>
          <p:nvPr/>
        </p:nvSpPr>
        <p:spPr>
          <a:xfrm>
            <a:off x="2396991" y="1026087"/>
            <a:ext cx="185531" cy="450817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643205" y="5387239"/>
            <a:ext cx="705642" cy="2769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smtClean="0">
                <a:latin typeface="Arial" charset="0"/>
                <a:ea typeface="Arial" charset="0"/>
                <a:cs typeface="Arial" charset="0"/>
              </a:rPr>
              <a:t>PBMCs</a:t>
            </a:r>
            <a:endParaRPr lang="en-GB" sz="1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865190" y="5387669"/>
            <a:ext cx="1922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charset="0"/>
                <a:ea typeface="Arial" charset="0"/>
                <a:cs typeface="Arial" charset="0"/>
              </a:rPr>
              <a:t>Gene expression profiling</a:t>
            </a:r>
            <a:endParaRPr lang="en-GB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643205" y="1986442"/>
            <a:ext cx="1148071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charset="0"/>
                <a:ea typeface="Arial" charset="0"/>
                <a:cs typeface="Arial" charset="0"/>
              </a:rPr>
              <a:t>Fresh frozen </a:t>
            </a:r>
          </a:p>
          <a:p>
            <a:r>
              <a:rPr lang="en-GB" sz="1200" dirty="0" smtClean="0">
                <a:latin typeface="Arial" charset="0"/>
                <a:ea typeface="Arial" charset="0"/>
                <a:cs typeface="Arial" charset="0"/>
              </a:rPr>
              <a:t>tumour biopsy</a:t>
            </a:r>
            <a:endParaRPr lang="en-GB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643205" y="3111283"/>
            <a:ext cx="579005" cy="2769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charset="0"/>
                <a:ea typeface="Arial" charset="0"/>
                <a:cs typeface="Arial" charset="0"/>
              </a:rPr>
              <a:t>FFPE</a:t>
            </a:r>
            <a:endParaRPr lang="en-GB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718553" y="3117111"/>
            <a:ext cx="2143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charset="0"/>
                <a:ea typeface="Arial" charset="0"/>
                <a:cs typeface="Arial" charset="0"/>
              </a:rPr>
              <a:t>Spatially-resolved digital IHC</a:t>
            </a:r>
            <a:endParaRPr lang="en-GB" sz="12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5921072" y="3255610"/>
            <a:ext cx="841513" cy="0"/>
          </a:xfrm>
          <a:prstGeom prst="straightConnector1">
            <a:avLst/>
          </a:prstGeom>
          <a:ln w="31750">
            <a:headEnd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5851498" y="5532840"/>
            <a:ext cx="841513" cy="0"/>
          </a:xfrm>
          <a:prstGeom prst="straightConnector1">
            <a:avLst/>
          </a:prstGeom>
          <a:ln w="31750">
            <a:headEnd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718449" y="5302007"/>
            <a:ext cx="2802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charset="0"/>
                <a:ea typeface="Arial" charset="0"/>
                <a:cs typeface="Arial" charset="0"/>
              </a:rPr>
              <a:t>Predictive, mechanistic and prognostic</a:t>
            </a:r>
          </a:p>
          <a:p>
            <a:r>
              <a:rPr lang="en-GB" sz="1200" dirty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GB" sz="1200" dirty="0" smtClean="0">
                <a:latin typeface="Arial" charset="0"/>
                <a:ea typeface="Arial" charset="0"/>
                <a:cs typeface="Arial" charset="0"/>
              </a:rPr>
              <a:t>mmune gene signatures (Th1, IFN-</a:t>
            </a:r>
            <a:r>
              <a:rPr lang="en-GB" sz="1200" dirty="0" smtClean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GB" sz="120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GB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870507" y="5877353"/>
            <a:ext cx="1941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charset="0"/>
                <a:ea typeface="Arial" charset="0"/>
                <a:cs typeface="Arial" charset="0"/>
              </a:rPr>
              <a:t>Proteomics/metabolomics</a:t>
            </a:r>
            <a:endParaRPr lang="en-GB" sz="12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5829698" y="6016543"/>
            <a:ext cx="841513" cy="0"/>
          </a:xfrm>
          <a:prstGeom prst="straightConnector1">
            <a:avLst/>
          </a:prstGeom>
          <a:ln w="31750">
            <a:headEnd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6698571" y="5787037"/>
            <a:ext cx="2903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charset="0"/>
                <a:ea typeface="Arial" charset="0"/>
                <a:cs typeface="Arial" charset="0"/>
              </a:rPr>
              <a:t>Identification and validation of metabolic</a:t>
            </a:r>
          </a:p>
          <a:p>
            <a:r>
              <a:rPr lang="en-GB" sz="1200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GB" sz="1200" dirty="0" smtClean="0">
                <a:latin typeface="Arial" charset="0"/>
                <a:ea typeface="Arial" charset="0"/>
                <a:cs typeface="Arial" charset="0"/>
              </a:rPr>
              <a:t>argets (IDO1, ARG2, adenosine)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643205" y="892787"/>
            <a:ext cx="1584088" cy="2769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charset="0"/>
                <a:ea typeface="Arial" charset="0"/>
                <a:cs typeface="Arial" charset="0"/>
              </a:rPr>
              <a:t>Fresh tumour biopsy</a:t>
            </a:r>
            <a:endParaRPr lang="en-GB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787030" y="2933420"/>
            <a:ext cx="289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200" dirty="0" smtClean="0">
                <a:latin typeface="Arial" charset="0"/>
                <a:ea typeface="Arial" charset="0"/>
                <a:cs typeface="Arial" charset="0"/>
              </a:rPr>
              <a:t>‘Inflamed’ vs. ‘non-inflamed’ tumours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 smtClean="0">
                <a:latin typeface="Arial" charset="0"/>
                <a:ea typeface="Arial" charset="0"/>
                <a:cs typeface="Arial" charset="0"/>
              </a:rPr>
              <a:t>PD-L1 expression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 smtClean="0">
                <a:latin typeface="Arial" charset="0"/>
                <a:ea typeface="Arial" charset="0"/>
                <a:cs typeface="Arial" charset="0"/>
              </a:rPr>
              <a:t>Immune topography</a:t>
            </a:r>
            <a:endParaRPr lang="en-GB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730488" y="528606"/>
            <a:ext cx="48590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200" dirty="0" smtClean="0">
                <a:latin typeface="Arial" charset="0"/>
                <a:ea typeface="Arial" charset="0"/>
                <a:cs typeface="Arial" charset="0"/>
              </a:rPr>
              <a:t>Multi-colour flow cytometry (MDSCs, TAMs, DCs)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 smtClean="0">
                <a:latin typeface="Arial" charset="0"/>
                <a:ea typeface="Arial" charset="0"/>
                <a:cs typeface="Arial" charset="0"/>
              </a:rPr>
              <a:t>Isolation of MILs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 smtClean="0">
                <a:latin typeface="Arial" charset="0"/>
                <a:ea typeface="Arial" charset="0"/>
                <a:cs typeface="Arial" charset="0"/>
              </a:rPr>
              <a:t>Next-generation sequencing of TCRs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latin typeface="Arial" charset="0"/>
                <a:ea typeface="Arial" charset="0"/>
                <a:cs typeface="Arial" charset="0"/>
              </a:rPr>
              <a:t>Establishment of patient-derived </a:t>
            </a:r>
            <a:r>
              <a:rPr lang="en-GB" sz="1200" dirty="0" smtClean="0">
                <a:latin typeface="Arial" charset="0"/>
                <a:ea typeface="Arial" charset="0"/>
                <a:cs typeface="Arial" charset="0"/>
              </a:rPr>
              <a:t>xenografts for pre-clinical testing</a:t>
            </a:r>
          </a:p>
          <a:p>
            <a:r>
              <a:rPr lang="en-GB" sz="1200" dirty="0" smtClean="0">
                <a:latin typeface="Arial" charset="0"/>
                <a:ea typeface="Arial" charset="0"/>
                <a:cs typeface="Arial" charset="0"/>
              </a:rPr>
              <a:t>of immunotherapy agents</a:t>
            </a:r>
            <a:endParaRPr lang="en-GB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290031" y="1814584"/>
            <a:ext cx="25454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200" dirty="0" smtClean="0">
                <a:latin typeface="Arial" charset="0"/>
                <a:ea typeface="Arial" charset="0"/>
                <a:cs typeface="Arial" charset="0"/>
              </a:rPr>
              <a:t>Gene expression profiling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 smtClean="0">
                <a:latin typeface="Arial" charset="0"/>
                <a:ea typeface="Arial" charset="0"/>
                <a:cs typeface="Arial" charset="0"/>
              </a:rPr>
              <a:t>Whole-exome RNA sequencing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 smtClean="0">
                <a:latin typeface="Arial" charset="0"/>
                <a:ea typeface="Arial" charset="0"/>
                <a:cs typeface="Arial" charset="0"/>
              </a:rPr>
              <a:t>Whole-exome DNA sequencing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 smtClean="0">
                <a:latin typeface="Arial" charset="0"/>
                <a:ea typeface="Arial" charset="0"/>
                <a:cs typeface="Arial" charset="0"/>
              </a:rPr>
              <a:t>Mutational load (neo-antigens)</a:t>
            </a:r>
            <a:endParaRPr lang="en-GB" sz="12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1273187" y="3190233"/>
            <a:ext cx="447741" cy="581346"/>
          </a:xfrm>
          <a:prstGeom prst="straightConnector1">
            <a:avLst/>
          </a:prstGeom>
          <a:ln w="19050">
            <a:solidFill>
              <a:schemeClr val="accent2"/>
            </a:solidFill>
            <a:headEnd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1269273" y="2291973"/>
            <a:ext cx="599218" cy="776035"/>
          </a:xfrm>
          <a:prstGeom prst="straightConnector1">
            <a:avLst/>
          </a:prstGeom>
          <a:ln w="19050">
            <a:solidFill>
              <a:schemeClr val="accent2"/>
            </a:solidFill>
            <a:headEnd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273216" y="3134348"/>
            <a:ext cx="489712" cy="0"/>
          </a:xfrm>
          <a:prstGeom prst="straightConnector1">
            <a:avLst/>
          </a:prstGeom>
          <a:ln w="19050">
            <a:solidFill>
              <a:schemeClr val="accent2"/>
            </a:solidFill>
            <a:headEnd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3865190" y="4823889"/>
            <a:ext cx="2002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charset="0"/>
                <a:ea typeface="Arial" charset="0"/>
                <a:cs typeface="Arial" charset="0"/>
              </a:rPr>
              <a:t>Multi-colour flow cytometry</a:t>
            </a:r>
          </a:p>
        </p:txBody>
      </p:sp>
      <p:cxnSp>
        <p:nvCxnSpPr>
          <p:cNvPr id="120" name="Straight Arrow Connector 119"/>
          <p:cNvCxnSpPr/>
          <p:nvPr/>
        </p:nvCxnSpPr>
        <p:spPr>
          <a:xfrm>
            <a:off x="5829697" y="4962388"/>
            <a:ext cx="841513" cy="0"/>
          </a:xfrm>
          <a:prstGeom prst="straightConnector1">
            <a:avLst/>
          </a:prstGeom>
          <a:ln w="31750">
            <a:headEnd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6687764" y="4650016"/>
            <a:ext cx="3110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200" dirty="0" smtClean="0">
                <a:latin typeface="Arial" charset="0"/>
                <a:ea typeface="Arial" charset="0"/>
                <a:cs typeface="Arial" charset="0"/>
              </a:rPr>
              <a:t>General immune status (‘immunogram’)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 smtClean="0">
                <a:latin typeface="Arial" charset="0"/>
                <a:ea typeface="Arial" charset="0"/>
                <a:cs typeface="Arial" charset="0"/>
              </a:rPr>
              <a:t>Tumour antigen-specific T cells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 smtClean="0">
                <a:latin typeface="Arial" charset="0"/>
                <a:ea typeface="Arial" charset="0"/>
                <a:cs typeface="Arial" charset="0"/>
              </a:rPr>
              <a:t>B cells (including B-</a:t>
            </a:r>
            <a:r>
              <a:rPr lang="en-GB" sz="1200" dirty="0" err="1" smtClean="0">
                <a:latin typeface="Arial" charset="0"/>
                <a:ea typeface="Arial" charset="0"/>
                <a:cs typeface="Arial" charset="0"/>
              </a:rPr>
              <a:t>reg</a:t>
            </a:r>
            <a:r>
              <a:rPr lang="en-GB" sz="120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GB" sz="12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6834227" y="2230082"/>
            <a:ext cx="512223" cy="0"/>
          </a:xfrm>
          <a:prstGeom prst="straightConnector1">
            <a:avLst/>
          </a:prstGeom>
          <a:ln w="31750">
            <a:headEnd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7378336" y="1999250"/>
            <a:ext cx="2223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Arial" charset="0"/>
                <a:ea typeface="Arial" charset="0"/>
                <a:cs typeface="Arial" charset="0"/>
              </a:rPr>
              <a:t>Patient-tailored (personalised) immunotherapy approaches</a:t>
            </a:r>
            <a:endParaRPr lang="en-GB" sz="12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25" name="Group 29"/>
          <p:cNvGrpSpPr>
            <a:grpSpLocks noChangeAspect="1"/>
          </p:cNvGrpSpPr>
          <p:nvPr/>
        </p:nvGrpSpPr>
        <p:grpSpPr bwMode="auto">
          <a:xfrm>
            <a:off x="1830176" y="4774364"/>
            <a:ext cx="372651" cy="435600"/>
            <a:chOff x="2009" y="1259"/>
            <a:chExt cx="1775" cy="2074"/>
          </a:xfrm>
        </p:grpSpPr>
        <p:sp>
          <p:nvSpPr>
            <p:cNvPr id="126" name="Freeform 18"/>
            <p:cNvSpPr>
              <a:spLocks noChangeAspect="1"/>
            </p:cNvSpPr>
            <p:nvPr/>
          </p:nvSpPr>
          <p:spPr bwMode="auto">
            <a:xfrm>
              <a:off x="2009" y="1389"/>
              <a:ext cx="1775" cy="1944"/>
            </a:xfrm>
            <a:custGeom>
              <a:avLst/>
              <a:gdLst>
                <a:gd name="T0" fmla="*/ 308 w 751"/>
                <a:gd name="T1" fmla="*/ 263 h 823"/>
                <a:gd name="T2" fmla="*/ 133 w 751"/>
                <a:gd name="T3" fmla="*/ 201 h 823"/>
                <a:gd name="T4" fmla="*/ 133 w 751"/>
                <a:gd name="T5" fmla="*/ 326 h 823"/>
                <a:gd name="T6" fmla="*/ 170 w 751"/>
                <a:gd name="T7" fmla="*/ 450 h 823"/>
                <a:gd name="T8" fmla="*/ 228 w 751"/>
                <a:gd name="T9" fmla="*/ 447 h 823"/>
                <a:gd name="T10" fmla="*/ 446 w 751"/>
                <a:gd name="T11" fmla="*/ 447 h 823"/>
                <a:gd name="T12" fmla="*/ 191 w 751"/>
                <a:gd name="T13" fmla="*/ 383 h 823"/>
                <a:gd name="T14" fmla="*/ 477 w 751"/>
                <a:gd name="T15" fmla="*/ 312 h 823"/>
                <a:gd name="T16" fmla="*/ 359 w 751"/>
                <a:gd name="T17" fmla="*/ 285 h 823"/>
                <a:gd name="T18" fmla="*/ 502 w 751"/>
                <a:gd name="T19" fmla="*/ 268 h 823"/>
                <a:gd name="T20" fmla="*/ 461 w 751"/>
                <a:gd name="T21" fmla="*/ 383 h 823"/>
                <a:gd name="T22" fmla="*/ 425 w 751"/>
                <a:gd name="T23" fmla="*/ 382 h 823"/>
                <a:gd name="T24" fmla="*/ 308 w 751"/>
                <a:gd name="T25" fmla="*/ 451 h 823"/>
                <a:gd name="T26" fmla="*/ 173 w 751"/>
                <a:gd name="T27" fmla="*/ 505 h 823"/>
                <a:gd name="T28" fmla="*/ 223 w 751"/>
                <a:gd name="T29" fmla="*/ 592 h 823"/>
                <a:gd name="T30" fmla="*/ 41 w 751"/>
                <a:gd name="T31" fmla="*/ 509 h 823"/>
                <a:gd name="T32" fmla="*/ 19 w 751"/>
                <a:gd name="T33" fmla="*/ 349 h 823"/>
                <a:gd name="T34" fmla="*/ 16 w 751"/>
                <a:gd name="T35" fmla="*/ 182 h 823"/>
                <a:gd name="T36" fmla="*/ 78 w 751"/>
                <a:gd name="T37" fmla="*/ 54 h 823"/>
                <a:gd name="T38" fmla="*/ 268 w 751"/>
                <a:gd name="T39" fmla="*/ 126 h 823"/>
                <a:gd name="T40" fmla="*/ 417 w 751"/>
                <a:gd name="T41" fmla="*/ 157 h 823"/>
                <a:gd name="T42" fmla="*/ 548 w 751"/>
                <a:gd name="T43" fmla="*/ 107 h 823"/>
                <a:gd name="T44" fmla="*/ 693 w 751"/>
                <a:gd name="T45" fmla="*/ 57 h 823"/>
                <a:gd name="T46" fmla="*/ 709 w 751"/>
                <a:gd name="T47" fmla="*/ 204 h 823"/>
                <a:gd name="T48" fmla="*/ 678 w 751"/>
                <a:gd name="T49" fmla="*/ 375 h 823"/>
                <a:gd name="T50" fmla="*/ 642 w 751"/>
                <a:gd name="T51" fmla="*/ 569 h 823"/>
                <a:gd name="T52" fmla="*/ 500 w 751"/>
                <a:gd name="T53" fmla="*/ 711 h 823"/>
                <a:gd name="T54" fmla="*/ 369 w 751"/>
                <a:gd name="T55" fmla="*/ 823 h 823"/>
                <a:gd name="T56" fmla="*/ 293 w 751"/>
                <a:gd name="T57" fmla="*/ 729 h 823"/>
                <a:gd name="T58" fmla="*/ 349 w 751"/>
                <a:gd name="T59" fmla="*/ 559 h 823"/>
                <a:gd name="T60" fmla="*/ 488 w 751"/>
                <a:gd name="T61" fmla="*/ 599 h 823"/>
                <a:gd name="T62" fmla="*/ 564 w 751"/>
                <a:gd name="T63" fmla="*/ 456 h 823"/>
                <a:gd name="T64" fmla="*/ 594 w 751"/>
                <a:gd name="T65" fmla="*/ 267 h 823"/>
                <a:gd name="T66" fmla="*/ 579 w 751"/>
                <a:gd name="T67" fmla="*/ 241 h 823"/>
                <a:gd name="T68" fmla="*/ 502 w 751"/>
                <a:gd name="T69" fmla="*/ 268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1" h="823">
                  <a:moveTo>
                    <a:pt x="359" y="285"/>
                  </a:moveTo>
                  <a:cubicBezTo>
                    <a:pt x="330" y="282"/>
                    <a:pt x="305" y="271"/>
                    <a:pt x="308" y="263"/>
                  </a:cubicBezTo>
                  <a:cubicBezTo>
                    <a:pt x="295" y="278"/>
                    <a:pt x="210" y="266"/>
                    <a:pt x="209" y="228"/>
                  </a:cubicBezTo>
                  <a:cubicBezTo>
                    <a:pt x="172" y="243"/>
                    <a:pt x="142" y="211"/>
                    <a:pt x="133" y="201"/>
                  </a:cubicBezTo>
                  <a:cubicBezTo>
                    <a:pt x="138" y="223"/>
                    <a:pt x="134" y="245"/>
                    <a:pt x="127" y="247"/>
                  </a:cubicBezTo>
                  <a:cubicBezTo>
                    <a:pt x="146" y="252"/>
                    <a:pt x="145" y="319"/>
                    <a:pt x="133" y="326"/>
                  </a:cubicBezTo>
                  <a:cubicBezTo>
                    <a:pt x="146" y="334"/>
                    <a:pt x="157" y="392"/>
                    <a:pt x="148" y="410"/>
                  </a:cubicBezTo>
                  <a:cubicBezTo>
                    <a:pt x="173" y="422"/>
                    <a:pt x="170" y="450"/>
                    <a:pt x="170" y="450"/>
                  </a:cubicBezTo>
                  <a:cubicBezTo>
                    <a:pt x="192" y="444"/>
                    <a:pt x="212" y="443"/>
                    <a:pt x="229" y="449"/>
                  </a:cubicBezTo>
                  <a:cubicBezTo>
                    <a:pt x="228" y="447"/>
                    <a:pt x="228" y="447"/>
                    <a:pt x="228" y="447"/>
                  </a:cubicBezTo>
                  <a:cubicBezTo>
                    <a:pt x="201" y="348"/>
                    <a:pt x="386" y="396"/>
                    <a:pt x="402" y="507"/>
                  </a:cubicBezTo>
                  <a:cubicBezTo>
                    <a:pt x="382" y="439"/>
                    <a:pt x="449" y="455"/>
                    <a:pt x="446" y="447"/>
                  </a:cubicBezTo>
                  <a:cubicBezTo>
                    <a:pt x="368" y="467"/>
                    <a:pt x="347" y="409"/>
                    <a:pt x="294" y="393"/>
                  </a:cubicBezTo>
                  <a:cubicBezTo>
                    <a:pt x="239" y="375"/>
                    <a:pt x="221" y="397"/>
                    <a:pt x="191" y="383"/>
                  </a:cubicBezTo>
                  <a:cubicBezTo>
                    <a:pt x="119" y="349"/>
                    <a:pt x="156" y="261"/>
                    <a:pt x="220" y="260"/>
                  </a:cubicBezTo>
                  <a:cubicBezTo>
                    <a:pt x="291" y="259"/>
                    <a:pt x="465" y="347"/>
                    <a:pt x="477" y="312"/>
                  </a:cubicBezTo>
                  <a:cubicBezTo>
                    <a:pt x="442" y="331"/>
                    <a:pt x="376" y="293"/>
                    <a:pt x="369" y="290"/>
                  </a:cubicBezTo>
                  <a:cubicBezTo>
                    <a:pt x="359" y="285"/>
                    <a:pt x="359" y="285"/>
                    <a:pt x="359" y="285"/>
                  </a:cubicBezTo>
                  <a:cubicBezTo>
                    <a:pt x="384" y="287"/>
                    <a:pt x="411" y="284"/>
                    <a:pt x="427" y="269"/>
                  </a:cubicBezTo>
                  <a:cubicBezTo>
                    <a:pt x="438" y="287"/>
                    <a:pt x="474" y="280"/>
                    <a:pt x="502" y="268"/>
                  </a:cubicBezTo>
                  <a:cubicBezTo>
                    <a:pt x="504" y="268"/>
                    <a:pt x="504" y="268"/>
                    <a:pt x="504" y="268"/>
                  </a:cubicBezTo>
                  <a:cubicBezTo>
                    <a:pt x="561" y="282"/>
                    <a:pt x="572" y="379"/>
                    <a:pt x="461" y="383"/>
                  </a:cubicBezTo>
                  <a:cubicBezTo>
                    <a:pt x="373" y="386"/>
                    <a:pt x="295" y="310"/>
                    <a:pt x="237" y="323"/>
                  </a:cubicBezTo>
                  <a:cubicBezTo>
                    <a:pt x="302" y="316"/>
                    <a:pt x="359" y="390"/>
                    <a:pt x="425" y="382"/>
                  </a:cubicBezTo>
                  <a:cubicBezTo>
                    <a:pt x="515" y="372"/>
                    <a:pt x="547" y="513"/>
                    <a:pt x="464" y="503"/>
                  </a:cubicBezTo>
                  <a:cubicBezTo>
                    <a:pt x="423" y="609"/>
                    <a:pt x="362" y="539"/>
                    <a:pt x="308" y="451"/>
                  </a:cubicBezTo>
                  <a:cubicBezTo>
                    <a:pt x="410" y="599"/>
                    <a:pt x="256" y="609"/>
                    <a:pt x="230" y="522"/>
                  </a:cubicBezTo>
                  <a:cubicBezTo>
                    <a:pt x="200" y="475"/>
                    <a:pt x="173" y="505"/>
                    <a:pt x="173" y="505"/>
                  </a:cubicBezTo>
                  <a:cubicBezTo>
                    <a:pt x="178" y="521"/>
                    <a:pt x="181" y="526"/>
                    <a:pt x="177" y="535"/>
                  </a:cubicBezTo>
                  <a:cubicBezTo>
                    <a:pt x="186" y="535"/>
                    <a:pt x="243" y="562"/>
                    <a:pt x="223" y="592"/>
                  </a:cubicBezTo>
                  <a:cubicBezTo>
                    <a:pt x="208" y="550"/>
                    <a:pt x="180" y="571"/>
                    <a:pt x="168" y="552"/>
                  </a:cubicBezTo>
                  <a:cubicBezTo>
                    <a:pt x="109" y="608"/>
                    <a:pt x="10" y="560"/>
                    <a:pt x="41" y="509"/>
                  </a:cubicBezTo>
                  <a:cubicBezTo>
                    <a:pt x="4" y="512"/>
                    <a:pt x="11" y="425"/>
                    <a:pt x="24" y="425"/>
                  </a:cubicBezTo>
                  <a:cubicBezTo>
                    <a:pt x="6" y="403"/>
                    <a:pt x="3" y="369"/>
                    <a:pt x="19" y="349"/>
                  </a:cubicBezTo>
                  <a:cubicBezTo>
                    <a:pt x="7" y="325"/>
                    <a:pt x="6" y="286"/>
                    <a:pt x="18" y="272"/>
                  </a:cubicBezTo>
                  <a:cubicBezTo>
                    <a:pt x="0" y="250"/>
                    <a:pt x="8" y="191"/>
                    <a:pt x="16" y="182"/>
                  </a:cubicBezTo>
                  <a:cubicBezTo>
                    <a:pt x="5" y="166"/>
                    <a:pt x="5" y="135"/>
                    <a:pt x="10" y="119"/>
                  </a:cubicBezTo>
                  <a:cubicBezTo>
                    <a:pt x="20" y="89"/>
                    <a:pt x="56" y="63"/>
                    <a:pt x="78" y="54"/>
                  </a:cubicBezTo>
                  <a:cubicBezTo>
                    <a:pt x="117" y="38"/>
                    <a:pt x="184" y="53"/>
                    <a:pt x="188" y="89"/>
                  </a:cubicBezTo>
                  <a:cubicBezTo>
                    <a:pt x="196" y="79"/>
                    <a:pt x="269" y="101"/>
                    <a:pt x="268" y="126"/>
                  </a:cubicBezTo>
                  <a:cubicBezTo>
                    <a:pt x="287" y="107"/>
                    <a:pt x="338" y="128"/>
                    <a:pt x="340" y="148"/>
                  </a:cubicBezTo>
                  <a:cubicBezTo>
                    <a:pt x="368" y="119"/>
                    <a:pt x="415" y="151"/>
                    <a:pt x="417" y="157"/>
                  </a:cubicBezTo>
                  <a:cubicBezTo>
                    <a:pt x="417" y="141"/>
                    <a:pt x="484" y="129"/>
                    <a:pt x="493" y="144"/>
                  </a:cubicBezTo>
                  <a:cubicBezTo>
                    <a:pt x="492" y="126"/>
                    <a:pt x="531" y="101"/>
                    <a:pt x="548" y="107"/>
                  </a:cubicBezTo>
                  <a:cubicBezTo>
                    <a:pt x="544" y="88"/>
                    <a:pt x="608" y="57"/>
                    <a:pt x="610" y="70"/>
                  </a:cubicBezTo>
                  <a:cubicBezTo>
                    <a:pt x="607" y="49"/>
                    <a:pt x="684" y="0"/>
                    <a:pt x="693" y="57"/>
                  </a:cubicBezTo>
                  <a:cubicBezTo>
                    <a:pt x="703" y="56"/>
                    <a:pt x="751" y="81"/>
                    <a:pt x="723" y="133"/>
                  </a:cubicBezTo>
                  <a:cubicBezTo>
                    <a:pt x="734" y="144"/>
                    <a:pt x="724" y="191"/>
                    <a:pt x="709" y="204"/>
                  </a:cubicBezTo>
                  <a:cubicBezTo>
                    <a:pt x="726" y="213"/>
                    <a:pt x="703" y="272"/>
                    <a:pt x="687" y="284"/>
                  </a:cubicBezTo>
                  <a:cubicBezTo>
                    <a:pt x="703" y="294"/>
                    <a:pt x="693" y="365"/>
                    <a:pt x="678" y="375"/>
                  </a:cubicBezTo>
                  <a:cubicBezTo>
                    <a:pt x="700" y="402"/>
                    <a:pt x="687" y="452"/>
                    <a:pt x="666" y="470"/>
                  </a:cubicBezTo>
                  <a:cubicBezTo>
                    <a:pt x="693" y="483"/>
                    <a:pt x="662" y="567"/>
                    <a:pt x="642" y="569"/>
                  </a:cubicBezTo>
                  <a:cubicBezTo>
                    <a:pt x="656" y="602"/>
                    <a:pt x="596" y="658"/>
                    <a:pt x="578" y="646"/>
                  </a:cubicBezTo>
                  <a:cubicBezTo>
                    <a:pt x="582" y="680"/>
                    <a:pt x="516" y="720"/>
                    <a:pt x="500" y="711"/>
                  </a:cubicBezTo>
                  <a:cubicBezTo>
                    <a:pt x="493" y="741"/>
                    <a:pt x="455" y="764"/>
                    <a:pt x="401" y="743"/>
                  </a:cubicBezTo>
                  <a:cubicBezTo>
                    <a:pt x="385" y="755"/>
                    <a:pt x="365" y="802"/>
                    <a:pt x="369" y="823"/>
                  </a:cubicBezTo>
                  <a:cubicBezTo>
                    <a:pt x="351" y="807"/>
                    <a:pt x="349" y="815"/>
                    <a:pt x="337" y="823"/>
                  </a:cubicBezTo>
                  <a:cubicBezTo>
                    <a:pt x="336" y="770"/>
                    <a:pt x="309" y="787"/>
                    <a:pt x="293" y="729"/>
                  </a:cubicBezTo>
                  <a:cubicBezTo>
                    <a:pt x="265" y="695"/>
                    <a:pt x="276" y="642"/>
                    <a:pt x="292" y="627"/>
                  </a:cubicBezTo>
                  <a:cubicBezTo>
                    <a:pt x="279" y="604"/>
                    <a:pt x="323" y="567"/>
                    <a:pt x="349" y="559"/>
                  </a:cubicBezTo>
                  <a:cubicBezTo>
                    <a:pt x="376" y="550"/>
                    <a:pt x="439" y="545"/>
                    <a:pt x="447" y="607"/>
                  </a:cubicBezTo>
                  <a:cubicBezTo>
                    <a:pt x="457" y="603"/>
                    <a:pt x="467" y="594"/>
                    <a:pt x="488" y="599"/>
                  </a:cubicBezTo>
                  <a:cubicBezTo>
                    <a:pt x="482" y="577"/>
                    <a:pt x="508" y="535"/>
                    <a:pt x="536" y="531"/>
                  </a:cubicBezTo>
                  <a:cubicBezTo>
                    <a:pt x="524" y="521"/>
                    <a:pt x="551" y="459"/>
                    <a:pt x="564" y="456"/>
                  </a:cubicBezTo>
                  <a:cubicBezTo>
                    <a:pt x="552" y="447"/>
                    <a:pt x="558" y="376"/>
                    <a:pt x="575" y="363"/>
                  </a:cubicBezTo>
                  <a:cubicBezTo>
                    <a:pt x="566" y="352"/>
                    <a:pt x="572" y="272"/>
                    <a:pt x="594" y="267"/>
                  </a:cubicBezTo>
                  <a:cubicBezTo>
                    <a:pt x="585" y="264"/>
                    <a:pt x="586" y="250"/>
                    <a:pt x="586" y="237"/>
                  </a:cubicBezTo>
                  <a:cubicBezTo>
                    <a:pt x="579" y="241"/>
                    <a:pt x="579" y="241"/>
                    <a:pt x="579" y="241"/>
                  </a:cubicBezTo>
                  <a:cubicBezTo>
                    <a:pt x="565" y="250"/>
                    <a:pt x="554" y="250"/>
                    <a:pt x="534" y="246"/>
                  </a:cubicBezTo>
                  <a:cubicBezTo>
                    <a:pt x="532" y="252"/>
                    <a:pt x="519" y="261"/>
                    <a:pt x="502" y="268"/>
                  </a:cubicBezTo>
                </a:path>
              </a:pathLst>
            </a:custGeom>
            <a:solidFill>
              <a:srgbClr val="FFF5EE"/>
            </a:solidFill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Freeform 19"/>
            <p:cNvSpPr>
              <a:spLocks noChangeAspect="1"/>
            </p:cNvSpPr>
            <p:nvPr/>
          </p:nvSpPr>
          <p:spPr bwMode="auto">
            <a:xfrm>
              <a:off x="2340" y="1259"/>
              <a:ext cx="305" cy="234"/>
            </a:xfrm>
            <a:custGeom>
              <a:avLst/>
              <a:gdLst>
                <a:gd name="T0" fmla="*/ 129 w 129"/>
                <a:gd name="T1" fmla="*/ 66 h 99"/>
                <a:gd name="T2" fmla="*/ 0 w 129"/>
                <a:gd name="T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9" h="99">
                  <a:moveTo>
                    <a:pt x="129" y="66"/>
                  </a:moveTo>
                  <a:cubicBezTo>
                    <a:pt x="68" y="0"/>
                    <a:pt x="8" y="76"/>
                    <a:pt x="0" y="99"/>
                  </a:cubicBezTo>
                </a:path>
              </a:pathLst>
            </a:custGeom>
            <a:noFill/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Line 20"/>
            <p:cNvSpPr>
              <a:spLocks noChangeAspect="1" noChangeShapeType="1"/>
            </p:cNvSpPr>
            <p:nvPr/>
          </p:nvSpPr>
          <p:spPr bwMode="auto">
            <a:xfrm>
              <a:off x="3604" y="1467"/>
              <a:ext cx="0" cy="0"/>
            </a:xfrm>
            <a:prstGeom prst="line">
              <a:avLst/>
            </a:prstGeom>
            <a:noFill/>
            <a:ln w="6350" cap="rnd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Line 21"/>
            <p:cNvSpPr>
              <a:spLocks noChangeAspect="1" noChangeShapeType="1"/>
            </p:cNvSpPr>
            <p:nvPr/>
          </p:nvSpPr>
          <p:spPr bwMode="auto">
            <a:xfrm>
              <a:off x="2758" y="1679"/>
              <a:ext cx="0" cy="0"/>
            </a:xfrm>
            <a:prstGeom prst="line">
              <a:avLst/>
            </a:prstGeom>
            <a:noFill/>
            <a:ln w="6350" cap="rnd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Freeform 22"/>
            <p:cNvSpPr>
              <a:spLocks noChangeAspect="1"/>
            </p:cNvSpPr>
            <p:nvPr/>
          </p:nvSpPr>
          <p:spPr bwMode="auto">
            <a:xfrm>
              <a:off x="2487" y="1481"/>
              <a:ext cx="186" cy="106"/>
            </a:xfrm>
            <a:custGeom>
              <a:avLst/>
              <a:gdLst>
                <a:gd name="T0" fmla="*/ 1 w 79"/>
                <a:gd name="T1" fmla="*/ 45 h 45"/>
                <a:gd name="T2" fmla="*/ 25 w 79"/>
                <a:gd name="T3" fmla="*/ 6 h 45"/>
                <a:gd name="T4" fmla="*/ 79 w 79"/>
                <a:gd name="T5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45">
                  <a:moveTo>
                    <a:pt x="1" y="45"/>
                  </a:moveTo>
                  <a:cubicBezTo>
                    <a:pt x="0" y="28"/>
                    <a:pt x="19" y="0"/>
                    <a:pt x="25" y="6"/>
                  </a:cubicBezTo>
                  <a:cubicBezTo>
                    <a:pt x="31" y="13"/>
                    <a:pt x="55" y="42"/>
                    <a:pt x="79" y="43"/>
                  </a:cubicBezTo>
                </a:path>
              </a:pathLst>
            </a:custGeom>
            <a:noFill/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Freeform 23"/>
            <p:cNvSpPr>
              <a:spLocks noChangeAspect="1"/>
            </p:cNvSpPr>
            <p:nvPr/>
          </p:nvSpPr>
          <p:spPr bwMode="auto">
            <a:xfrm>
              <a:off x="2491" y="1550"/>
              <a:ext cx="709" cy="477"/>
            </a:xfrm>
            <a:custGeom>
              <a:avLst/>
              <a:gdLst>
                <a:gd name="T0" fmla="*/ 0 w 300"/>
                <a:gd name="T1" fmla="*/ 16 h 202"/>
                <a:gd name="T2" fmla="*/ 92 w 300"/>
                <a:gd name="T3" fmla="*/ 32 h 202"/>
                <a:gd name="T4" fmla="*/ 200 w 300"/>
                <a:gd name="T5" fmla="*/ 168 h 202"/>
                <a:gd name="T6" fmla="*/ 300 w 300"/>
                <a:gd name="T7" fmla="*/ 20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202">
                  <a:moveTo>
                    <a:pt x="0" y="16"/>
                  </a:moveTo>
                  <a:cubicBezTo>
                    <a:pt x="4" y="58"/>
                    <a:pt x="92" y="32"/>
                    <a:pt x="92" y="32"/>
                  </a:cubicBezTo>
                  <a:cubicBezTo>
                    <a:pt x="136" y="18"/>
                    <a:pt x="259" y="0"/>
                    <a:pt x="200" y="168"/>
                  </a:cubicBezTo>
                  <a:cubicBezTo>
                    <a:pt x="188" y="202"/>
                    <a:pt x="295" y="199"/>
                    <a:pt x="300" y="200"/>
                  </a:cubicBezTo>
                </a:path>
              </a:pathLst>
            </a:custGeom>
            <a:noFill/>
            <a:ln w="6350" cap="rnd">
              <a:solidFill>
                <a:srgbClr val="FF66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2" name="Freeform 24"/>
            <p:cNvSpPr>
              <a:spLocks noChangeAspect="1"/>
            </p:cNvSpPr>
            <p:nvPr/>
          </p:nvSpPr>
          <p:spPr bwMode="auto">
            <a:xfrm>
              <a:off x="2302" y="1502"/>
              <a:ext cx="560" cy="558"/>
            </a:xfrm>
            <a:custGeom>
              <a:avLst/>
              <a:gdLst>
                <a:gd name="T0" fmla="*/ 15 w 237"/>
                <a:gd name="T1" fmla="*/ 0 h 236"/>
                <a:gd name="T2" fmla="*/ 99 w 237"/>
                <a:gd name="T3" fmla="*/ 124 h 236"/>
                <a:gd name="T4" fmla="*/ 237 w 237"/>
                <a:gd name="T5" fmla="*/ 104 h 236"/>
                <a:gd name="T6" fmla="*/ 237 w 237"/>
                <a:gd name="T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236">
                  <a:moveTo>
                    <a:pt x="15" y="0"/>
                  </a:moveTo>
                  <a:cubicBezTo>
                    <a:pt x="0" y="65"/>
                    <a:pt x="62" y="113"/>
                    <a:pt x="99" y="124"/>
                  </a:cubicBezTo>
                  <a:cubicBezTo>
                    <a:pt x="147" y="138"/>
                    <a:pt x="200" y="120"/>
                    <a:pt x="237" y="104"/>
                  </a:cubicBezTo>
                  <a:cubicBezTo>
                    <a:pt x="216" y="147"/>
                    <a:pt x="208" y="214"/>
                    <a:pt x="237" y="236"/>
                  </a:cubicBezTo>
                </a:path>
              </a:pathLst>
            </a:custGeom>
            <a:noFill/>
            <a:ln w="6350" cap="rnd">
              <a:solidFill>
                <a:srgbClr val="FF66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Freeform 25"/>
            <p:cNvSpPr>
              <a:spLocks noChangeAspect="1"/>
            </p:cNvSpPr>
            <p:nvPr/>
          </p:nvSpPr>
          <p:spPr bwMode="auto">
            <a:xfrm>
              <a:off x="3394" y="1715"/>
              <a:ext cx="243" cy="234"/>
            </a:xfrm>
            <a:custGeom>
              <a:avLst/>
              <a:gdLst>
                <a:gd name="T0" fmla="*/ 0 w 103"/>
                <a:gd name="T1" fmla="*/ 99 h 99"/>
                <a:gd name="T2" fmla="*/ 33 w 103"/>
                <a:gd name="T3" fmla="*/ 55 h 99"/>
                <a:gd name="T4" fmla="*/ 103 w 103"/>
                <a:gd name="T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99">
                  <a:moveTo>
                    <a:pt x="0" y="99"/>
                  </a:moveTo>
                  <a:cubicBezTo>
                    <a:pt x="20" y="87"/>
                    <a:pt x="32" y="66"/>
                    <a:pt x="33" y="55"/>
                  </a:cubicBezTo>
                  <a:cubicBezTo>
                    <a:pt x="72" y="58"/>
                    <a:pt x="103" y="16"/>
                    <a:pt x="103" y="0"/>
                  </a:cubicBezTo>
                </a:path>
              </a:pathLst>
            </a:custGeom>
            <a:noFill/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Freeform 26"/>
            <p:cNvSpPr>
              <a:spLocks noChangeAspect="1"/>
            </p:cNvSpPr>
            <p:nvPr/>
          </p:nvSpPr>
          <p:spPr bwMode="auto">
            <a:xfrm>
              <a:off x="2550" y="2449"/>
              <a:ext cx="152" cy="185"/>
            </a:xfrm>
            <a:custGeom>
              <a:avLst/>
              <a:gdLst>
                <a:gd name="T0" fmla="*/ 64 w 64"/>
                <a:gd name="T1" fmla="*/ 78 h 78"/>
                <a:gd name="T2" fmla="*/ 0 w 64"/>
                <a:gd name="T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4" h="78">
                  <a:moveTo>
                    <a:pt x="64" y="78"/>
                  </a:moveTo>
                  <a:cubicBezTo>
                    <a:pt x="48" y="34"/>
                    <a:pt x="26" y="9"/>
                    <a:pt x="0" y="0"/>
                  </a:cubicBezTo>
                </a:path>
              </a:pathLst>
            </a:custGeom>
            <a:noFill/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5" name="Freeform 27"/>
            <p:cNvSpPr>
              <a:spLocks noChangeAspect="1"/>
            </p:cNvSpPr>
            <p:nvPr/>
          </p:nvSpPr>
          <p:spPr bwMode="auto">
            <a:xfrm>
              <a:off x="2798" y="2915"/>
              <a:ext cx="159" cy="229"/>
            </a:xfrm>
            <a:custGeom>
              <a:avLst/>
              <a:gdLst>
                <a:gd name="T0" fmla="*/ 10 w 67"/>
                <a:gd name="T1" fmla="*/ 0 h 97"/>
                <a:gd name="T2" fmla="*/ 27 w 67"/>
                <a:gd name="T3" fmla="*/ 49 h 97"/>
                <a:gd name="T4" fmla="*/ 67 w 67"/>
                <a:gd name="T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97">
                  <a:moveTo>
                    <a:pt x="10" y="0"/>
                  </a:moveTo>
                  <a:cubicBezTo>
                    <a:pt x="0" y="25"/>
                    <a:pt x="12" y="40"/>
                    <a:pt x="27" y="49"/>
                  </a:cubicBezTo>
                  <a:cubicBezTo>
                    <a:pt x="35" y="83"/>
                    <a:pt x="67" y="97"/>
                    <a:pt x="67" y="97"/>
                  </a:cubicBezTo>
                </a:path>
              </a:pathLst>
            </a:custGeom>
            <a:noFill/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6" name="Freeform 28"/>
            <p:cNvSpPr>
              <a:spLocks noChangeAspect="1"/>
            </p:cNvSpPr>
            <p:nvPr/>
          </p:nvSpPr>
          <p:spPr bwMode="auto">
            <a:xfrm>
              <a:off x="2142" y="1781"/>
              <a:ext cx="184" cy="85"/>
            </a:xfrm>
            <a:custGeom>
              <a:avLst/>
              <a:gdLst>
                <a:gd name="T0" fmla="*/ 0 w 78"/>
                <a:gd name="T1" fmla="*/ 0 h 36"/>
                <a:gd name="T2" fmla="*/ 58 w 78"/>
                <a:gd name="T3" fmla="*/ 13 h 36"/>
                <a:gd name="T4" fmla="*/ 78 w 78"/>
                <a:gd name="T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36">
                  <a:moveTo>
                    <a:pt x="0" y="0"/>
                  </a:moveTo>
                  <a:cubicBezTo>
                    <a:pt x="7" y="16"/>
                    <a:pt x="38" y="20"/>
                    <a:pt x="58" y="13"/>
                  </a:cubicBezTo>
                  <a:cubicBezTo>
                    <a:pt x="57" y="36"/>
                    <a:pt x="78" y="33"/>
                    <a:pt x="78" y="33"/>
                  </a:cubicBezTo>
                </a:path>
              </a:pathLst>
            </a:custGeom>
            <a:noFill/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1517006" y="4559129"/>
            <a:ext cx="9989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>
                <a:latin typeface="Arial" charset="0"/>
                <a:ea typeface="Arial" charset="0"/>
                <a:cs typeface="Arial" charset="0"/>
              </a:rPr>
              <a:t>Gut microbiome</a:t>
            </a:r>
            <a:endParaRPr lang="en-GB" sz="9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8" name="Straight Arrow Connector 137"/>
          <p:cNvCxnSpPr/>
          <p:nvPr/>
        </p:nvCxnSpPr>
        <p:spPr>
          <a:xfrm>
            <a:off x="1266414" y="3322170"/>
            <a:ext cx="278774" cy="1243585"/>
          </a:xfrm>
          <a:prstGeom prst="straightConnector1">
            <a:avLst/>
          </a:prstGeom>
          <a:ln w="19050">
            <a:solidFill>
              <a:schemeClr val="accent2"/>
            </a:solidFill>
            <a:headEnd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3311013" y="4249476"/>
            <a:ext cx="489712" cy="0"/>
          </a:xfrm>
          <a:prstGeom prst="straightConnector1">
            <a:avLst/>
          </a:prstGeom>
          <a:ln w="31750">
            <a:headEnd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2643205" y="4110761"/>
            <a:ext cx="688009" cy="2769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charset="0"/>
                <a:ea typeface="Arial" charset="0"/>
                <a:cs typeface="Arial" charset="0"/>
              </a:rPr>
              <a:t>Faeces</a:t>
            </a:r>
            <a:endParaRPr lang="en-GB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812182" y="4110760"/>
            <a:ext cx="2274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charset="0"/>
                <a:ea typeface="Arial" charset="0"/>
                <a:cs typeface="Arial" charset="0"/>
              </a:rPr>
              <a:t>Analysis of the gut microbiome</a:t>
            </a:r>
            <a:endParaRPr lang="en-GB" sz="12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6070913" y="4253124"/>
            <a:ext cx="489712" cy="0"/>
          </a:xfrm>
          <a:prstGeom prst="straightConnector1">
            <a:avLst/>
          </a:prstGeom>
          <a:ln w="31750">
            <a:headEnd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6572082" y="4034896"/>
            <a:ext cx="2904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200" dirty="0" smtClean="0">
                <a:latin typeface="Arial" charset="0"/>
                <a:ea typeface="Arial" charset="0"/>
                <a:cs typeface="Arial" charset="0"/>
              </a:rPr>
              <a:t>Modulation of anti-tumour responses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 smtClean="0">
                <a:latin typeface="Arial" charset="0"/>
                <a:ea typeface="Arial" charset="0"/>
                <a:cs typeface="Arial" charset="0"/>
              </a:rPr>
              <a:t>Control of infectious complications</a:t>
            </a:r>
            <a:endParaRPr lang="en-GB" sz="1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85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</TotalTime>
  <Words>142</Words>
  <Application>Microsoft Office PowerPoint</Application>
  <PresentationFormat>A4 Paper (210x297 mm)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RUTELLA, SERGIO</dc:creator>
  <cp:lastModifiedBy>Sullivan, Linda</cp:lastModifiedBy>
  <cp:revision>42</cp:revision>
  <dcterms:created xsi:type="dcterms:W3CDTF">2017-06-11T17:36:37Z</dcterms:created>
  <dcterms:modified xsi:type="dcterms:W3CDTF">2017-11-17T09:18:35Z</dcterms:modified>
</cp:coreProperties>
</file>