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70" r:id="rId5"/>
    <p:sldId id="271" r:id="rId6"/>
    <p:sldId id="258" r:id="rId7"/>
    <p:sldId id="260" r:id="rId8"/>
    <p:sldId id="273" r:id="rId9"/>
    <p:sldId id="262" r:id="rId10"/>
    <p:sldId id="274" r:id="rId11"/>
    <p:sldId id="265" r:id="rId12"/>
    <p:sldId id="266" r:id="rId13"/>
    <p:sldId id="27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4853" autoAdjust="0"/>
  </p:normalViewPr>
  <p:slideViewPr>
    <p:cSldViewPr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Analysis!$V$3</c:f>
              <c:strCache>
                <c:ptCount val="1"/>
                <c:pt idx="0">
                  <c:v>16-64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Analysis!$A$47:$A$287</c:f>
              <c:strCache>
                <c:ptCount val="241"/>
                <c:pt idx="0">
                  <c:v>Oct-Dec 1995</c:v>
                </c:pt>
                <c:pt idx="1">
                  <c:v>Nov-Jan 1996</c:v>
                </c:pt>
                <c:pt idx="2">
                  <c:v>Dec-Feb 1996</c:v>
                </c:pt>
                <c:pt idx="3">
                  <c:v>Jan-Mar 1996</c:v>
                </c:pt>
                <c:pt idx="4">
                  <c:v>Feb-Apr 1996</c:v>
                </c:pt>
                <c:pt idx="5">
                  <c:v>Mar-May 1996</c:v>
                </c:pt>
                <c:pt idx="6">
                  <c:v>Apr-Jun 1996</c:v>
                </c:pt>
                <c:pt idx="7">
                  <c:v>May-Jul 1996</c:v>
                </c:pt>
                <c:pt idx="8">
                  <c:v>Jun-Aug 1996</c:v>
                </c:pt>
                <c:pt idx="9">
                  <c:v>Jul-Sep 1996</c:v>
                </c:pt>
                <c:pt idx="10">
                  <c:v>Aug-Oct 1996</c:v>
                </c:pt>
                <c:pt idx="11">
                  <c:v>Sep-Nov 1996</c:v>
                </c:pt>
                <c:pt idx="12">
                  <c:v>Oct-Dec 1996</c:v>
                </c:pt>
                <c:pt idx="13">
                  <c:v>Nov-Jan 1997</c:v>
                </c:pt>
                <c:pt idx="14">
                  <c:v>Dec-Feb 1997</c:v>
                </c:pt>
                <c:pt idx="15">
                  <c:v>Jan-Mar 1997</c:v>
                </c:pt>
                <c:pt idx="16">
                  <c:v>Feb-Apr 1997</c:v>
                </c:pt>
                <c:pt idx="17">
                  <c:v>Mar-May 1997</c:v>
                </c:pt>
                <c:pt idx="18">
                  <c:v>Apr-Jun 1997</c:v>
                </c:pt>
                <c:pt idx="19">
                  <c:v>May-Jul 1997</c:v>
                </c:pt>
                <c:pt idx="20">
                  <c:v>Jun-Aug 1997</c:v>
                </c:pt>
                <c:pt idx="21">
                  <c:v>Jul-Sep 1997</c:v>
                </c:pt>
                <c:pt idx="22">
                  <c:v>Aug-Oct 1997</c:v>
                </c:pt>
                <c:pt idx="23">
                  <c:v>Sep-Nov 1997</c:v>
                </c:pt>
                <c:pt idx="24">
                  <c:v>Oct-Dec 1997</c:v>
                </c:pt>
                <c:pt idx="25">
                  <c:v>Nov-Jan 1998</c:v>
                </c:pt>
                <c:pt idx="26">
                  <c:v>Dec-Feb 1998</c:v>
                </c:pt>
                <c:pt idx="27">
                  <c:v>Jan-Mar 1998</c:v>
                </c:pt>
                <c:pt idx="28">
                  <c:v>Feb-Apr 1998</c:v>
                </c:pt>
                <c:pt idx="29">
                  <c:v>Mar-May 1998</c:v>
                </c:pt>
                <c:pt idx="30">
                  <c:v>Apr-Jun 1998</c:v>
                </c:pt>
                <c:pt idx="31">
                  <c:v>May-Jul 1998</c:v>
                </c:pt>
                <c:pt idx="32">
                  <c:v>Jun-Aug 1998</c:v>
                </c:pt>
                <c:pt idx="33">
                  <c:v>Jul-Sep 1998</c:v>
                </c:pt>
                <c:pt idx="34">
                  <c:v>Aug-Oct 1998</c:v>
                </c:pt>
                <c:pt idx="35">
                  <c:v>Sep-Nov 1998</c:v>
                </c:pt>
                <c:pt idx="36">
                  <c:v>Oct-Dec 1998</c:v>
                </c:pt>
                <c:pt idx="37">
                  <c:v>Nov-Jan 1999</c:v>
                </c:pt>
                <c:pt idx="38">
                  <c:v>Dec-Feb 1999</c:v>
                </c:pt>
                <c:pt idx="39">
                  <c:v>Jan-Mar 1999</c:v>
                </c:pt>
                <c:pt idx="40">
                  <c:v>Feb-Apr 1999</c:v>
                </c:pt>
                <c:pt idx="41">
                  <c:v>Mar-May 1999</c:v>
                </c:pt>
                <c:pt idx="42">
                  <c:v>Apr-Jun 1999</c:v>
                </c:pt>
                <c:pt idx="43">
                  <c:v>May-Jul 1999</c:v>
                </c:pt>
                <c:pt idx="44">
                  <c:v>Jun-Aug 1999</c:v>
                </c:pt>
                <c:pt idx="45">
                  <c:v>Jul-Sep 1999</c:v>
                </c:pt>
                <c:pt idx="46">
                  <c:v>Aug-Oct 1999</c:v>
                </c:pt>
                <c:pt idx="47">
                  <c:v>Sep-Nov 1999</c:v>
                </c:pt>
                <c:pt idx="48">
                  <c:v>Oct-Dec 1999</c:v>
                </c:pt>
                <c:pt idx="49">
                  <c:v>Nov-Jan 2000</c:v>
                </c:pt>
                <c:pt idx="50">
                  <c:v>Dec-Feb 2000</c:v>
                </c:pt>
                <c:pt idx="51">
                  <c:v>Jan-Mar 2000</c:v>
                </c:pt>
                <c:pt idx="52">
                  <c:v>Feb-Apr 2000</c:v>
                </c:pt>
                <c:pt idx="53">
                  <c:v>Mar-May 2000</c:v>
                </c:pt>
                <c:pt idx="54">
                  <c:v>Apr-Jun 2000</c:v>
                </c:pt>
                <c:pt idx="55">
                  <c:v>May-Jul 2000</c:v>
                </c:pt>
                <c:pt idx="56">
                  <c:v>Jun-Aug 2000</c:v>
                </c:pt>
                <c:pt idx="57">
                  <c:v>Jul-Sep 2000</c:v>
                </c:pt>
                <c:pt idx="58">
                  <c:v>Aug-Oct 2000</c:v>
                </c:pt>
                <c:pt idx="59">
                  <c:v>Sep-Nov 2000</c:v>
                </c:pt>
                <c:pt idx="60">
                  <c:v>Oct-Dec 2000</c:v>
                </c:pt>
                <c:pt idx="61">
                  <c:v>Nov-Jan 2001</c:v>
                </c:pt>
                <c:pt idx="62">
                  <c:v>Dec-Feb 2001</c:v>
                </c:pt>
                <c:pt idx="63">
                  <c:v>Jan-Mar 2001</c:v>
                </c:pt>
                <c:pt idx="64">
                  <c:v>Feb-Apr 2001</c:v>
                </c:pt>
                <c:pt idx="65">
                  <c:v>Mar-May 2001</c:v>
                </c:pt>
                <c:pt idx="66">
                  <c:v>Apr-Jun 2001</c:v>
                </c:pt>
                <c:pt idx="67">
                  <c:v>May-Jul 2001</c:v>
                </c:pt>
                <c:pt idx="68">
                  <c:v>Jun-Aug 2001</c:v>
                </c:pt>
                <c:pt idx="69">
                  <c:v>Jul-Sep 2001</c:v>
                </c:pt>
                <c:pt idx="70">
                  <c:v>Aug-Oct 2001</c:v>
                </c:pt>
                <c:pt idx="71">
                  <c:v>Sep-Nov 2001</c:v>
                </c:pt>
                <c:pt idx="72">
                  <c:v>Oct-Dec 2001</c:v>
                </c:pt>
                <c:pt idx="73">
                  <c:v>Nov-Jan 2002</c:v>
                </c:pt>
                <c:pt idx="74">
                  <c:v>Dec-Feb 2002</c:v>
                </c:pt>
                <c:pt idx="75">
                  <c:v>Jan-Mar 2002</c:v>
                </c:pt>
                <c:pt idx="76">
                  <c:v>Feb-Apr 2002</c:v>
                </c:pt>
                <c:pt idx="77">
                  <c:v>Mar-May 2002</c:v>
                </c:pt>
                <c:pt idx="78">
                  <c:v>Apr-Jun 2002</c:v>
                </c:pt>
                <c:pt idx="79">
                  <c:v>May-Jul 2002</c:v>
                </c:pt>
                <c:pt idx="80">
                  <c:v>Jun-Aug 2002</c:v>
                </c:pt>
                <c:pt idx="81">
                  <c:v>Jul-Sep 2002</c:v>
                </c:pt>
                <c:pt idx="82">
                  <c:v>Aug-Oct 2002</c:v>
                </c:pt>
                <c:pt idx="83">
                  <c:v>Sep-Nov 2002</c:v>
                </c:pt>
                <c:pt idx="84">
                  <c:v>Oct-Dec 2002</c:v>
                </c:pt>
                <c:pt idx="85">
                  <c:v>Nov-Jan 2003</c:v>
                </c:pt>
                <c:pt idx="86">
                  <c:v>Dec-Feb 2003</c:v>
                </c:pt>
                <c:pt idx="87">
                  <c:v>Jan-Mar 2003</c:v>
                </c:pt>
                <c:pt idx="88">
                  <c:v>Feb-Apr 2003</c:v>
                </c:pt>
                <c:pt idx="89">
                  <c:v>Mar-May 2003</c:v>
                </c:pt>
                <c:pt idx="90">
                  <c:v>Apr-Jun 2003</c:v>
                </c:pt>
                <c:pt idx="91">
                  <c:v>May-Jul 2003</c:v>
                </c:pt>
                <c:pt idx="92">
                  <c:v>Jun-Aug 2003</c:v>
                </c:pt>
                <c:pt idx="93">
                  <c:v>Jul-Sep 2003</c:v>
                </c:pt>
                <c:pt idx="94">
                  <c:v>Aug-Oct 2003</c:v>
                </c:pt>
                <c:pt idx="95">
                  <c:v>Sep-Nov 2003</c:v>
                </c:pt>
                <c:pt idx="96">
                  <c:v>Oct-Dec 2003</c:v>
                </c:pt>
                <c:pt idx="97">
                  <c:v>Nov-Jan 2004</c:v>
                </c:pt>
                <c:pt idx="98">
                  <c:v>Dec-Feb 2004</c:v>
                </c:pt>
                <c:pt idx="99">
                  <c:v>Jan-Mar 2004</c:v>
                </c:pt>
                <c:pt idx="100">
                  <c:v>Feb-Apr 2004</c:v>
                </c:pt>
                <c:pt idx="101">
                  <c:v>Mar-May 2004</c:v>
                </c:pt>
                <c:pt idx="102">
                  <c:v>Apr-Jun 2004</c:v>
                </c:pt>
                <c:pt idx="103">
                  <c:v>May-Jul 2004</c:v>
                </c:pt>
                <c:pt idx="104">
                  <c:v>Jun-Aug 2004</c:v>
                </c:pt>
                <c:pt idx="105">
                  <c:v>Jul-Sep 2004</c:v>
                </c:pt>
                <c:pt idx="106">
                  <c:v>Aug-Oct 2004</c:v>
                </c:pt>
                <c:pt idx="107">
                  <c:v>Sep-Nov 2004</c:v>
                </c:pt>
                <c:pt idx="108">
                  <c:v>Oct-Dec 2004</c:v>
                </c:pt>
                <c:pt idx="109">
                  <c:v>Nov-Jan 2005</c:v>
                </c:pt>
                <c:pt idx="110">
                  <c:v>Dec-Feb 2005</c:v>
                </c:pt>
                <c:pt idx="111">
                  <c:v>Jan-Mar 2005</c:v>
                </c:pt>
                <c:pt idx="112">
                  <c:v>Feb-Apr 2005</c:v>
                </c:pt>
                <c:pt idx="113">
                  <c:v>Mar-May 2005</c:v>
                </c:pt>
                <c:pt idx="114">
                  <c:v>Apr-Jun 2005</c:v>
                </c:pt>
                <c:pt idx="115">
                  <c:v>May-Jul 2005</c:v>
                </c:pt>
                <c:pt idx="116">
                  <c:v>Jun-Aug 2005</c:v>
                </c:pt>
                <c:pt idx="117">
                  <c:v>Jul-Sep 2005</c:v>
                </c:pt>
                <c:pt idx="118">
                  <c:v>Aug-Oct 2005</c:v>
                </c:pt>
                <c:pt idx="119">
                  <c:v>Sep-Nov 2005</c:v>
                </c:pt>
                <c:pt idx="120">
                  <c:v>Oct-Dec 2005</c:v>
                </c:pt>
                <c:pt idx="121">
                  <c:v>Nov-Jan 2006</c:v>
                </c:pt>
                <c:pt idx="122">
                  <c:v>Dec-Feb 2006</c:v>
                </c:pt>
                <c:pt idx="123">
                  <c:v>Jan-Mar 2006</c:v>
                </c:pt>
                <c:pt idx="124">
                  <c:v>Feb-Apr 2006</c:v>
                </c:pt>
                <c:pt idx="125">
                  <c:v>Mar-May 2006</c:v>
                </c:pt>
                <c:pt idx="126">
                  <c:v>Apr-Jun 2006</c:v>
                </c:pt>
                <c:pt idx="127">
                  <c:v>May-Jul 2006</c:v>
                </c:pt>
                <c:pt idx="128">
                  <c:v>Jun-Aug 2006</c:v>
                </c:pt>
                <c:pt idx="129">
                  <c:v>Jul-Sep 2006</c:v>
                </c:pt>
                <c:pt idx="130">
                  <c:v>Aug-Oct 2006</c:v>
                </c:pt>
                <c:pt idx="131">
                  <c:v>Sep-Nov 2006</c:v>
                </c:pt>
                <c:pt idx="132">
                  <c:v>Oct-Dec 2006</c:v>
                </c:pt>
                <c:pt idx="133">
                  <c:v>Nov-Jan 2007</c:v>
                </c:pt>
                <c:pt idx="134">
                  <c:v>Dec-Feb 2007</c:v>
                </c:pt>
                <c:pt idx="135">
                  <c:v>Jan-Mar 2007</c:v>
                </c:pt>
                <c:pt idx="136">
                  <c:v>Feb-Apr 2007</c:v>
                </c:pt>
                <c:pt idx="137">
                  <c:v>Mar-May 2007</c:v>
                </c:pt>
                <c:pt idx="138">
                  <c:v>Apr-Jun 2007</c:v>
                </c:pt>
                <c:pt idx="139">
                  <c:v>May-Jul 2007</c:v>
                </c:pt>
                <c:pt idx="140">
                  <c:v>Jun-Aug 2007</c:v>
                </c:pt>
                <c:pt idx="141">
                  <c:v>Jul-Sep 2007</c:v>
                </c:pt>
                <c:pt idx="142">
                  <c:v>Aug-Oct 2007</c:v>
                </c:pt>
                <c:pt idx="143">
                  <c:v>Sep-Nov 2007</c:v>
                </c:pt>
                <c:pt idx="144">
                  <c:v>Oct-Dec 2007</c:v>
                </c:pt>
                <c:pt idx="145">
                  <c:v>Nov-Jan 2008</c:v>
                </c:pt>
                <c:pt idx="146">
                  <c:v>Dec-Feb 2008</c:v>
                </c:pt>
                <c:pt idx="147">
                  <c:v>Jan-Mar 2008</c:v>
                </c:pt>
                <c:pt idx="148">
                  <c:v>Feb-Apr 2008</c:v>
                </c:pt>
                <c:pt idx="149">
                  <c:v>Mar-May 2008</c:v>
                </c:pt>
                <c:pt idx="150">
                  <c:v>Apr-Jun 2008</c:v>
                </c:pt>
                <c:pt idx="151">
                  <c:v>May-Jul 2008</c:v>
                </c:pt>
                <c:pt idx="152">
                  <c:v>Jun-Aug 2008</c:v>
                </c:pt>
                <c:pt idx="153">
                  <c:v>Jul-Sep 2008</c:v>
                </c:pt>
                <c:pt idx="154">
                  <c:v>Aug-Oct 2008</c:v>
                </c:pt>
                <c:pt idx="155">
                  <c:v>Sep-Nov 2008</c:v>
                </c:pt>
                <c:pt idx="156">
                  <c:v>Oct-Dec 2008</c:v>
                </c:pt>
                <c:pt idx="157">
                  <c:v>Nov-Jan 2009</c:v>
                </c:pt>
                <c:pt idx="158">
                  <c:v>Dec-Feb 2009</c:v>
                </c:pt>
                <c:pt idx="159">
                  <c:v>Jan-Mar 2009</c:v>
                </c:pt>
                <c:pt idx="160">
                  <c:v>Feb-Apr 2009</c:v>
                </c:pt>
                <c:pt idx="161">
                  <c:v>Mar-May 2009</c:v>
                </c:pt>
                <c:pt idx="162">
                  <c:v>Apr-Jun 2009</c:v>
                </c:pt>
                <c:pt idx="163">
                  <c:v>May-Jul 2009</c:v>
                </c:pt>
                <c:pt idx="164">
                  <c:v>Jun-Aug 2009</c:v>
                </c:pt>
                <c:pt idx="165">
                  <c:v>Jul-Sep 2009</c:v>
                </c:pt>
                <c:pt idx="166">
                  <c:v>Aug-Oct 2009</c:v>
                </c:pt>
                <c:pt idx="167">
                  <c:v>Sep-Nov 2009</c:v>
                </c:pt>
                <c:pt idx="168">
                  <c:v>Oct-Dec 2009</c:v>
                </c:pt>
                <c:pt idx="169">
                  <c:v>Nov-Jan 2010</c:v>
                </c:pt>
                <c:pt idx="170">
                  <c:v>Dec-Feb 2010</c:v>
                </c:pt>
                <c:pt idx="171">
                  <c:v>Jan-Mar 2010</c:v>
                </c:pt>
                <c:pt idx="172">
                  <c:v>Feb-Apr 2010</c:v>
                </c:pt>
                <c:pt idx="173">
                  <c:v>Mar-May 2010</c:v>
                </c:pt>
                <c:pt idx="174">
                  <c:v>Apr-Jun 2010</c:v>
                </c:pt>
                <c:pt idx="175">
                  <c:v>May-Jul 2010</c:v>
                </c:pt>
                <c:pt idx="176">
                  <c:v>Jun-Aug 2010</c:v>
                </c:pt>
                <c:pt idx="177">
                  <c:v>Jul-Sep 2010</c:v>
                </c:pt>
                <c:pt idx="178">
                  <c:v>Aug-Oct 2010</c:v>
                </c:pt>
                <c:pt idx="179">
                  <c:v>Sep-Nov 2010</c:v>
                </c:pt>
                <c:pt idx="180">
                  <c:v>Oct-Dec 2010</c:v>
                </c:pt>
                <c:pt idx="181">
                  <c:v>Nov-Jan 2011</c:v>
                </c:pt>
                <c:pt idx="182">
                  <c:v>Dec-Feb 2011</c:v>
                </c:pt>
                <c:pt idx="183">
                  <c:v>Jan-Mar 2011</c:v>
                </c:pt>
                <c:pt idx="184">
                  <c:v>Feb-Apr 2011</c:v>
                </c:pt>
                <c:pt idx="185">
                  <c:v>Mar-May 2011</c:v>
                </c:pt>
                <c:pt idx="186">
                  <c:v>Apr-Jun 2011</c:v>
                </c:pt>
                <c:pt idx="187">
                  <c:v>May-Jul 2011</c:v>
                </c:pt>
                <c:pt idx="188">
                  <c:v>Jun-Aug 2011</c:v>
                </c:pt>
                <c:pt idx="189">
                  <c:v>Jul-Sep 2011</c:v>
                </c:pt>
                <c:pt idx="190">
                  <c:v>Aug-Oct 2011</c:v>
                </c:pt>
                <c:pt idx="191">
                  <c:v>Sep-Nov 2011</c:v>
                </c:pt>
                <c:pt idx="192">
                  <c:v>Oct-Dec 2011</c:v>
                </c:pt>
                <c:pt idx="193">
                  <c:v>Nov-Jan 2012</c:v>
                </c:pt>
                <c:pt idx="194">
                  <c:v>Dec-Feb 2012</c:v>
                </c:pt>
                <c:pt idx="195">
                  <c:v>Jan-Mar 2012</c:v>
                </c:pt>
                <c:pt idx="196">
                  <c:v>Feb-Apr 2012</c:v>
                </c:pt>
                <c:pt idx="197">
                  <c:v>Mar-May 2012</c:v>
                </c:pt>
                <c:pt idx="198">
                  <c:v>Apr-Jun 2012</c:v>
                </c:pt>
                <c:pt idx="199">
                  <c:v>May-Jul 2012</c:v>
                </c:pt>
                <c:pt idx="200">
                  <c:v>Jun-Aug 2012</c:v>
                </c:pt>
                <c:pt idx="201">
                  <c:v>Jul-Sep 2012</c:v>
                </c:pt>
                <c:pt idx="202">
                  <c:v>Aug-Oct 2012</c:v>
                </c:pt>
                <c:pt idx="203">
                  <c:v>Sep-Nov 2012</c:v>
                </c:pt>
                <c:pt idx="204">
                  <c:v>Oct-Dec 2012</c:v>
                </c:pt>
                <c:pt idx="205">
                  <c:v>Nov-Jan 2013</c:v>
                </c:pt>
                <c:pt idx="206">
                  <c:v>Dec-Feb 2013</c:v>
                </c:pt>
                <c:pt idx="207">
                  <c:v>Jan-Mar 2013</c:v>
                </c:pt>
                <c:pt idx="208">
                  <c:v>Feb-Apr 2013</c:v>
                </c:pt>
                <c:pt idx="209">
                  <c:v>Mar-May 2013</c:v>
                </c:pt>
                <c:pt idx="210">
                  <c:v>Apr-Jun 2013</c:v>
                </c:pt>
                <c:pt idx="211">
                  <c:v>May-Jul 2013</c:v>
                </c:pt>
                <c:pt idx="212">
                  <c:v>Jun-Aug 2013</c:v>
                </c:pt>
                <c:pt idx="213">
                  <c:v>Jul-Sep 2013</c:v>
                </c:pt>
                <c:pt idx="214">
                  <c:v>Aug-Oct 2013</c:v>
                </c:pt>
                <c:pt idx="215">
                  <c:v>Sep-Nov 2013</c:v>
                </c:pt>
                <c:pt idx="216">
                  <c:v>Oct-Dec 2013</c:v>
                </c:pt>
                <c:pt idx="217">
                  <c:v>Nov-Jan 2014</c:v>
                </c:pt>
                <c:pt idx="218">
                  <c:v>Dec-Feb 2014</c:v>
                </c:pt>
                <c:pt idx="219">
                  <c:v>Jan-Mar 2014</c:v>
                </c:pt>
                <c:pt idx="220">
                  <c:v>Feb-Apr 2014</c:v>
                </c:pt>
                <c:pt idx="221">
                  <c:v>Mar-May 2014</c:v>
                </c:pt>
                <c:pt idx="222">
                  <c:v>Apr-Jun 2014</c:v>
                </c:pt>
                <c:pt idx="223">
                  <c:v>May-Jul 2014</c:v>
                </c:pt>
                <c:pt idx="224">
                  <c:v>Jun-Aug 2014</c:v>
                </c:pt>
                <c:pt idx="225">
                  <c:v>Jul-Sep 2014</c:v>
                </c:pt>
                <c:pt idx="226">
                  <c:v>Aug-Oct 2014</c:v>
                </c:pt>
                <c:pt idx="227">
                  <c:v>Sep-Nov 2014</c:v>
                </c:pt>
                <c:pt idx="228">
                  <c:v>Oct-Dec 2014</c:v>
                </c:pt>
                <c:pt idx="229">
                  <c:v>Nov-Jan 2015</c:v>
                </c:pt>
                <c:pt idx="230">
                  <c:v>Dec-Feb 2015</c:v>
                </c:pt>
                <c:pt idx="231">
                  <c:v>Jan-Mar 2015</c:v>
                </c:pt>
                <c:pt idx="232">
                  <c:v>Feb-Apr 2015</c:v>
                </c:pt>
                <c:pt idx="233">
                  <c:v>Mar-May 2015</c:v>
                </c:pt>
                <c:pt idx="234">
                  <c:v>Apr-Jun 2015</c:v>
                </c:pt>
                <c:pt idx="235">
                  <c:v>May-Jul 2015</c:v>
                </c:pt>
                <c:pt idx="236">
                  <c:v>Jun-Aug 2015</c:v>
                </c:pt>
                <c:pt idx="237">
                  <c:v>Jul-Sep 2015</c:v>
                </c:pt>
                <c:pt idx="238">
                  <c:v>Aug-Oct 2015</c:v>
                </c:pt>
                <c:pt idx="239">
                  <c:v>Sep-Nov 2015</c:v>
                </c:pt>
                <c:pt idx="240">
                  <c:v>Oct-Dec 2015</c:v>
                </c:pt>
              </c:strCache>
            </c:strRef>
          </c:cat>
          <c:val>
            <c:numRef>
              <c:f>Analysis!$W$47:$W$287</c:f>
              <c:numCache>
                <c:formatCode>0.0</c:formatCode>
                <c:ptCount val="241"/>
                <c:pt idx="0">
                  <c:v>69.94928117102971</c:v>
                </c:pt>
                <c:pt idx="1">
                  <c:v>69.964287210061002</c:v>
                </c:pt>
                <c:pt idx="2">
                  <c:v>69.935526680017432</c:v>
                </c:pt>
                <c:pt idx="3">
                  <c:v>69.904272243297996</c:v>
                </c:pt>
                <c:pt idx="4">
                  <c:v>69.895331093663714</c:v>
                </c:pt>
                <c:pt idx="5">
                  <c:v>69.939393226660755</c:v>
                </c:pt>
                <c:pt idx="6">
                  <c:v>69.937948026571078</c:v>
                </c:pt>
                <c:pt idx="7">
                  <c:v>69.906383683739122</c:v>
                </c:pt>
                <c:pt idx="8">
                  <c:v>70.022109513225402</c:v>
                </c:pt>
                <c:pt idx="9">
                  <c:v>70.016770089574948</c:v>
                </c:pt>
                <c:pt idx="10">
                  <c:v>70.138625806437659</c:v>
                </c:pt>
                <c:pt idx="11">
                  <c:v>70.2939039862801</c:v>
                </c:pt>
                <c:pt idx="12">
                  <c:v>70.338432555048769</c:v>
                </c:pt>
                <c:pt idx="13">
                  <c:v>70.468586805385485</c:v>
                </c:pt>
                <c:pt idx="14">
                  <c:v>70.628113447226369</c:v>
                </c:pt>
                <c:pt idx="15">
                  <c:v>70.762970688562234</c:v>
                </c:pt>
                <c:pt idx="16">
                  <c:v>70.868828754259241</c:v>
                </c:pt>
                <c:pt idx="17">
                  <c:v>70.886250161864751</c:v>
                </c:pt>
                <c:pt idx="18">
                  <c:v>71.022965158137339</c:v>
                </c:pt>
                <c:pt idx="19">
                  <c:v>70.926004915645834</c:v>
                </c:pt>
                <c:pt idx="20">
                  <c:v>70.935869351299502</c:v>
                </c:pt>
                <c:pt idx="21">
                  <c:v>71.076885942751375</c:v>
                </c:pt>
                <c:pt idx="22">
                  <c:v>71.143305483344363</c:v>
                </c:pt>
                <c:pt idx="23">
                  <c:v>71.169874403023215</c:v>
                </c:pt>
                <c:pt idx="24">
                  <c:v>71.200807502525578</c:v>
                </c:pt>
                <c:pt idx="25">
                  <c:v>71.177117213986136</c:v>
                </c:pt>
                <c:pt idx="26">
                  <c:v>71.24804685465557</c:v>
                </c:pt>
                <c:pt idx="27">
                  <c:v>71.277529504382628</c:v>
                </c:pt>
                <c:pt idx="28">
                  <c:v>71.313230466570701</c:v>
                </c:pt>
                <c:pt idx="29">
                  <c:v>71.291282446390767</c:v>
                </c:pt>
                <c:pt idx="30">
                  <c:v>71.278831214907115</c:v>
                </c:pt>
                <c:pt idx="31">
                  <c:v>71.417826974455565</c:v>
                </c:pt>
                <c:pt idx="32">
                  <c:v>71.555277576276893</c:v>
                </c:pt>
                <c:pt idx="33">
                  <c:v>71.561395723568509</c:v>
                </c:pt>
                <c:pt idx="34">
                  <c:v>71.646064602349597</c:v>
                </c:pt>
                <c:pt idx="35">
                  <c:v>71.775861875883265</c:v>
                </c:pt>
                <c:pt idx="36">
                  <c:v>71.78234663327224</c:v>
                </c:pt>
                <c:pt idx="37">
                  <c:v>71.859283787997313</c:v>
                </c:pt>
                <c:pt idx="38">
                  <c:v>71.863773833244807</c:v>
                </c:pt>
                <c:pt idx="39">
                  <c:v>71.858976543687646</c:v>
                </c:pt>
                <c:pt idx="40">
                  <c:v>71.827689181093717</c:v>
                </c:pt>
                <c:pt idx="41">
                  <c:v>71.812152648832395</c:v>
                </c:pt>
                <c:pt idx="42">
                  <c:v>71.88729260117627</c:v>
                </c:pt>
                <c:pt idx="43">
                  <c:v>71.927159467476855</c:v>
                </c:pt>
                <c:pt idx="44">
                  <c:v>72.025939259865368</c:v>
                </c:pt>
                <c:pt idx="45">
                  <c:v>72.117452725819234</c:v>
                </c:pt>
                <c:pt idx="46">
                  <c:v>72.074338058381258</c:v>
                </c:pt>
                <c:pt idx="47">
                  <c:v>72.195486302608003</c:v>
                </c:pt>
                <c:pt idx="48">
                  <c:v>72.273225725327848</c:v>
                </c:pt>
                <c:pt idx="49">
                  <c:v>72.204558557046013</c:v>
                </c:pt>
                <c:pt idx="50">
                  <c:v>72.161571621939629</c:v>
                </c:pt>
                <c:pt idx="51">
                  <c:v>72.264775930837274</c:v>
                </c:pt>
                <c:pt idx="52">
                  <c:v>72.34339476469961</c:v>
                </c:pt>
                <c:pt idx="53">
                  <c:v>72.435377733256544</c:v>
                </c:pt>
                <c:pt idx="54">
                  <c:v>72.475112632569832</c:v>
                </c:pt>
                <c:pt idx="55">
                  <c:v>72.595010562773311</c:v>
                </c:pt>
                <c:pt idx="56">
                  <c:v>72.669425477357734</c:v>
                </c:pt>
                <c:pt idx="57">
                  <c:v>72.626885669697316</c:v>
                </c:pt>
                <c:pt idx="58">
                  <c:v>72.506114963677589</c:v>
                </c:pt>
                <c:pt idx="59">
                  <c:v>72.426823786089798</c:v>
                </c:pt>
                <c:pt idx="60">
                  <c:v>72.501314376117833</c:v>
                </c:pt>
                <c:pt idx="61">
                  <c:v>72.719950028513722</c:v>
                </c:pt>
                <c:pt idx="62">
                  <c:v>72.634000664707898</c:v>
                </c:pt>
                <c:pt idx="63">
                  <c:v>72.641435225855872</c:v>
                </c:pt>
                <c:pt idx="64">
                  <c:v>72.698922780179046</c:v>
                </c:pt>
                <c:pt idx="65">
                  <c:v>72.736546709915629</c:v>
                </c:pt>
                <c:pt idx="66">
                  <c:v>72.679331875606678</c:v>
                </c:pt>
                <c:pt idx="67">
                  <c:v>72.582916131313951</c:v>
                </c:pt>
                <c:pt idx="68">
                  <c:v>72.596991093390656</c:v>
                </c:pt>
                <c:pt idx="69">
                  <c:v>72.529433652731669</c:v>
                </c:pt>
                <c:pt idx="70">
                  <c:v>72.53610235493278</c:v>
                </c:pt>
                <c:pt idx="71">
                  <c:v>72.611650687558594</c:v>
                </c:pt>
                <c:pt idx="72">
                  <c:v>72.581715750656429</c:v>
                </c:pt>
                <c:pt idx="73">
                  <c:v>72.46632088303042</c:v>
                </c:pt>
                <c:pt idx="74">
                  <c:v>72.462940396511954</c:v>
                </c:pt>
                <c:pt idx="75">
                  <c:v>72.4569508139394</c:v>
                </c:pt>
                <c:pt idx="76">
                  <c:v>72.57125653833991</c:v>
                </c:pt>
                <c:pt idx="77">
                  <c:v>72.607305771431825</c:v>
                </c:pt>
                <c:pt idx="78">
                  <c:v>72.684954067617994</c:v>
                </c:pt>
                <c:pt idx="79">
                  <c:v>72.575457678448046</c:v>
                </c:pt>
                <c:pt idx="80">
                  <c:v>72.665490399169784</c:v>
                </c:pt>
                <c:pt idx="81">
                  <c:v>72.571816513963597</c:v>
                </c:pt>
                <c:pt idx="82">
                  <c:v>72.743411995954716</c:v>
                </c:pt>
                <c:pt idx="83">
                  <c:v>72.779939144918586</c:v>
                </c:pt>
                <c:pt idx="84">
                  <c:v>72.872228864355449</c:v>
                </c:pt>
                <c:pt idx="85">
                  <c:v>72.754811515274298</c:v>
                </c:pt>
                <c:pt idx="86">
                  <c:v>72.63595628708201</c:v>
                </c:pt>
                <c:pt idx="87">
                  <c:v>72.681321704891118</c:v>
                </c:pt>
                <c:pt idx="88">
                  <c:v>72.734629464233123</c:v>
                </c:pt>
                <c:pt idx="89">
                  <c:v>72.825213761622891</c:v>
                </c:pt>
                <c:pt idx="90">
                  <c:v>72.881567822734738</c:v>
                </c:pt>
                <c:pt idx="91">
                  <c:v>72.837587122304853</c:v>
                </c:pt>
                <c:pt idx="92">
                  <c:v>72.755793662410071</c:v>
                </c:pt>
                <c:pt idx="93">
                  <c:v>72.780170645102231</c:v>
                </c:pt>
                <c:pt idx="94">
                  <c:v>72.818039166856067</c:v>
                </c:pt>
                <c:pt idx="95">
                  <c:v>72.812058742508967</c:v>
                </c:pt>
                <c:pt idx="96">
                  <c:v>72.768703373437688</c:v>
                </c:pt>
                <c:pt idx="97">
                  <c:v>72.984376437187009</c:v>
                </c:pt>
                <c:pt idx="98">
                  <c:v>73.043885351480242</c:v>
                </c:pt>
                <c:pt idx="99">
                  <c:v>73.034287106305811</c:v>
                </c:pt>
                <c:pt idx="100">
                  <c:v>72.958757815615115</c:v>
                </c:pt>
                <c:pt idx="101">
                  <c:v>72.935440770783899</c:v>
                </c:pt>
                <c:pt idx="102">
                  <c:v>72.878565774632392</c:v>
                </c:pt>
                <c:pt idx="103">
                  <c:v>72.828975275278239</c:v>
                </c:pt>
                <c:pt idx="104">
                  <c:v>72.817381036440707</c:v>
                </c:pt>
                <c:pt idx="105">
                  <c:v>72.867207149622786</c:v>
                </c:pt>
                <c:pt idx="106">
                  <c:v>72.867835585212887</c:v>
                </c:pt>
                <c:pt idx="107">
                  <c:v>72.998572930304832</c:v>
                </c:pt>
                <c:pt idx="108">
                  <c:v>73.041079602824041</c:v>
                </c:pt>
                <c:pt idx="109">
                  <c:v>73.101601195409714</c:v>
                </c:pt>
                <c:pt idx="110">
                  <c:v>73.174624279700026</c:v>
                </c:pt>
                <c:pt idx="111">
                  <c:v>73.07722817551138</c:v>
                </c:pt>
                <c:pt idx="112">
                  <c:v>72.922210691622496</c:v>
                </c:pt>
                <c:pt idx="113">
                  <c:v>72.903141416307207</c:v>
                </c:pt>
                <c:pt idx="114">
                  <c:v>72.89472333350011</c:v>
                </c:pt>
                <c:pt idx="115">
                  <c:v>72.970306458371098</c:v>
                </c:pt>
                <c:pt idx="116">
                  <c:v>73.040760252044322</c:v>
                </c:pt>
                <c:pt idx="117">
                  <c:v>73.045046454878516</c:v>
                </c:pt>
                <c:pt idx="118">
                  <c:v>72.901482926654737</c:v>
                </c:pt>
                <c:pt idx="119">
                  <c:v>72.754238618370394</c:v>
                </c:pt>
                <c:pt idx="120">
                  <c:v>72.673574337883082</c:v>
                </c:pt>
                <c:pt idx="121">
                  <c:v>72.757203056489985</c:v>
                </c:pt>
                <c:pt idx="122">
                  <c:v>72.820951678096833</c:v>
                </c:pt>
                <c:pt idx="123">
                  <c:v>72.90407284407982</c:v>
                </c:pt>
                <c:pt idx="124">
                  <c:v>72.911152561904586</c:v>
                </c:pt>
                <c:pt idx="125">
                  <c:v>72.811788793004396</c:v>
                </c:pt>
                <c:pt idx="126">
                  <c:v>72.843483990486988</c:v>
                </c:pt>
                <c:pt idx="127">
                  <c:v>72.893651384958773</c:v>
                </c:pt>
                <c:pt idx="128">
                  <c:v>73.022824330251098</c:v>
                </c:pt>
                <c:pt idx="129">
                  <c:v>72.816943218208223</c:v>
                </c:pt>
                <c:pt idx="130">
                  <c:v>72.779263405864484</c:v>
                </c:pt>
                <c:pt idx="131">
                  <c:v>72.745125142263305</c:v>
                </c:pt>
                <c:pt idx="132">
                  <c:v>72.707340806454624</c:v>
                </c:pt>
                <c:pt idx="133">
                  <c:v>72.631546478392096</c:v>
                </c:pt>
                <c:pt idx="134">
                  <c:v>72.498546365424261</c:v>
                </c:pt>
                <c:pt idx="135">
                  <c:v>72.502343411568219</c:v>
                </c:pt>
                <c:pt idx="136">
                  <c:v>72.535443179905101</c:v>
                </c:pt>
                <c:pt idx="137">
                  <c:v>72.691014317841407</c:v>
                </c:pt>
                <c:pt idx="138">
                  <c:v>72.65089577095857</c:v>
                </c:pt>
                <c:pt idx="139">
                  <c:v>72.637478043325785</c:v>
                </c:pt>
                <c:pt idx="140">
                  <c:v>72.644256639359057</c:v>
                </c:pt>
                <c:pt idx="141">
                  <c:v>72.682531882199584</c:v>
                </c:pt>
                <c:pt idx="142">
                  <c:v>72.766931546140469</c:v>
                </c:pt>
                <c:pt idx="143">
                  <c:v>72.829904473650259</c:v>
                </c:pt>
                <c:pt idx="144">
                  <c:v>72.908846710201388</c:v>
                </c:pt>
                <c:pt idx="145">
                  <c:v>72.9319820723601</c:v>
                </c:pt>
                <c:pt idx="146">
                  <c:v>73.02100277425123</c:v>
                </c:pt>
                <c:pt idx="147">
                  <c:v>72.975580438682286</c:v>
                </c:pt>
                <c:pt idx="148">
                  <c:v>72.963869861296189</c:v>
                </c:pt>
                <c:pt idx="149">
                  <c:v>73.027161104830199</c:v>
                </c:pt>
                <c:pt idx="150">
                  <c:v>72.899783223746084</c:v>
                </c:pt>
                <c:pt idx="151">
                  <c:v>72.787342539936418</c:v>
                </c:pt>
                <c:pt idx="152">
                  <c:v>72.555206823533766</c:v>
                </c:pt>
                <c:pt idx="153">
                  <c:v>72.436360412627252</c:v>
                </c:pt>
                <c:pt idx="154">
                  <c:v>72.280219825447475</c:v>
                </c:pt>
                <c:pt idx="155">
                  <c:v>72.291068223184823</c:v>
                </c:pt>
                <c:pt idx="156">
                  <c:v>72.174241721437852</c:v>
                </c:pt>
                <c:pt idx="157">
                  <c:v>72.194176184535493</c:v>
                </c:pt>
                <c:pt idx="158">
                  <c:v>71.881877953356039</c:v>
                </c:pt>
                <c:pt idx="159">
                  <c:v>71.673459332591463</c:v>
                </c:pt>
                <c:pt idx="160">
                  <c:v>71.395851360819478</c:v>
                </c:pt>
                <c:pt idx="161">
                  <c:v>71.049057577414942</c:v>
                </c:pt>
                <c:pt idx="162">
                  <c:v>70.840118937225711</c:v>
                </c:pt>
                <c:pt idx="163">
                  <c:v>70.615063596698619</c:v>
                </c:pt>
                <c:pt idx="164">
                  <c:v>70.660993106345714</c:v>
                </c:pt>
                <c:pt idx="165">
                  <c:v>70.616518350979419</c:v>
                </c:pt>
                <c:pt idx="166">
                  <c:v>70.599551760230966</c:v>
                </c:pt>
                <c:pt idx="167">
                  <c:v>70.579049338263118</c:v>
                </c:pt>
                <c:pt idx="168">
                  <c:v>70.551785584800342</c:v>
                </c:pt>
                <c:pt idx="169">
                  <c:v>70.416351190106283</c:v>
                </c:pt>
                <c:pt idx="170">
                  <c:v>70.280164805452742</c:v>
                </c:pt>
                <c:pt idx="171">
                  <c:v>70.195062335716159</c:v>
                </c:pt>
                <c:pt idx="172">
                  <c:v>70.213583181654712</c:v>
                </c:pt>
                <c:pt idx="173">
                  <c:v>70.397615885141107</c:v>
                </c:pt>
                <c:pt idx="174">
                  <c:v>70.422667390858052</c:v>
                </c:pt>
                <c:pt idx="175">
                  <c:v>70.621486151623955</c:v>
                </c:pt>
                <c:pt idx="176">
                  <c:v>70.638593680386805</c:v>
                </c:pt>
                <c:pt idx="177">
                  <c:v>70.70539955620329</c:v>
                </c:pt>
                <c:pt idx="178">
                  <c:v>70.490409187168154</c:v>
                </c:pt>
                <c:pt idx="179">
                  <c:v>70.338702077892563</c:v>
                </c:pt>
                <c:pt idx="180">
                  <c:v>70.389849408550106</c:v>
                </c:pt>
                <c:pt idx="181">
                  <c:v>70.468865143978917</c:v>
                </c:pt>
                <c:pt idx="182">
                  <c:v>70.586396738483273</c:v>
                </c:pt>
                <c:pt idx="183">
                  <c:v>70.546146885197288</c:v>
                </c:pt>
                <c:pt idx="184">
                  <c:v>70.481744775577468</c:v>
                </c:pt>
                <c:pt idx="185">
                  <c:v>70.512158476249269</c:v>
                </c:pt>
                <c:pt idx="186">
                  <c:v>70.450461862802683</c:v>
                </c:pt>
                <c:pt idx="187">
                  <c:v>70.219556850312316</c:v>
                </c:pt>
                <c:pt idx="188">
                  <c:v>70.194086904344474</c:v>
                </c:pt>
                <c:pt idx="189">
                  <c:v>70.095030984364755</c:v>
                </c:pt>
                <c:pt idx="190">
                  <c:v>70.124104556073306</c:v>
                </c:pt>
                <c:pt idx="191">
                  <c:v>70.135793240186359</c:v>
                </c:pt>
                <c:pt idx="192">
                  <c:v>70.211122562184329</c:v>
                </c:pt>
                <c:pt idx="193">
                  <c:v>70.253114322425319</c:v>
                </c:pt>
                <c:pt idx="194">
                  <c:v>70.327722507499345</c:v>
                </c:pt>
                <c:pt idx="195">
                  <c:v>70.48304536908968</c:v>
                </c:pt>
                <c:pt idx="196">
                  <c:v>70.532047937513397</c:v>
                </c:pt>
                <c:pt idx="197">
                  <c:v>70.652086632483375</c:v>
                </c:pt>
                <c:pt idx="198">
                  <c:v>70.900873271021354</c:v>
                </c:pt>
                <c:pt idx="199">
                  <c:v>71.06342304555973</c:v>
                </c:pt>
                <c:pt idx="200">
                  <c:v>71.170108407496784</c:v>
                </c:pt>
                <c:pt idx="201">
                  <c:v>71.128586438032357</c:v>
                </c:pt>
                <c:pt idx="202">
                  <c:v>71.063046423188382</c:v>
                </c:pt>
                <c:pt idx="203">
                  <c:v>71.28050381738521</c:v>
                </c:pt>
                <c:pt idx="204">
                  <c:v>71.389814446541891</c:v>
                </c:pt>
                <c:pt idx="205">
                  <c:v>71.343608181990447</c:v>
                </c:pt>
                <c:pt idx="206">
                  <c:v>71.152433777138867</c:v>
                </c:pt>
                <c:pt idx="207">
                  <c:v>71.177422696131558</c:v>
                </c:pt>
                <c:pt idx="208">
                  <c:v>71.230820217883732</c:v>
                </c:pt>
                <c:pt idx="209">
                  <c:v>71.209324924528531</c:v>
                </c:pt>
                <c:pt idx="210">
                  <c:v>71.347277195636153</c:v>
                </c:pt>
                <c:pt idx="211">
                  <c:v>71.496449261079306</c:v>
                </c:pt>
                <c:pt idx="212">
                  <c:v>71.524992621512723</c:v>
                </c:pt>
                <c:pt idx="213">
                  <c:v>71.649108035046481</c:v>
                </c:pt>
                <c:pt idx="214">
                  <c:v>71.854873549115993</c:v>
                </c:pt>
                <c:pt idx="215">
                  <c:v>72.014366995237381</c:v>
                </c:pt>
                <c:pt idx="216">
                  <c:v>71.975429705926857</c:v>
                </c:pt>
                <c:pt idx="217">
                  <c:v>72.084484528591901</c:v>
                </c:pt>
                <c:pt idx="218">
                  <c:v>72.354630729346795</c:v>
                </c:pt>
                <c:pt idx="219">
                  <c:v>72.462161103892299</c:v>
                </c:pt>
                <c:pt idx="220">
                  <c:v>72.673896989028478</c:v>
                </c:pt>
                <c:pt idx="221">
                  <c:v>72.91830699229628</c:v>
                </c:pt>
                <c:pt idx="222">
                  <c:v>72.860349543046908</c:v>
                </c:pt>
                <c:pt idx="223">
                  <c:v>72.800650799135369</c:v>
                </c:pt>
                <c:pt idx="224">
                  <c:v>73.00184685332853</c:v>
                </c:pt>
                <c:pt idx="225">
                  <c:v>73.034435409002086</c:v>
                </c:pt>
                <c:pt idx="226">
                  <c:v>72.970583928240671</c:v>
                </c:pt>
                <c:pt idx="227">
                  <c:v>72.968455676712395</c:v>
                </c:pt>
                <c:pt idx="228">
                  <c:v>73.180398032481065</c:v>
                </c:pt>
                <c:pt idx="229">
                  <c:v>73.284518727946221</c:v>
                </c:pt>
                <c:pt idx="230">
                  <c:v>73.406388215883595</c:v>
                </c:pt>
                <c:pt idx="231">
                  <c:v>73.4570309055416</c:v>
                </c:pt>
                <c:pt idx="232">
                  <c:v>73.423160270281329</c:v>
                </c:pt>
                <c:pt idx="233">
                  <c:v>73.350177643735549</c:v>
                </c:pt>
                <c:pt idx="234">
                  <c:v>73.443289158938001</c:v>
                </c:pt>
                <c:pt idx="235">
                  <c:v>73.515354310439065</c:v>
                </c:pt>
                <c:pt idx="236">
                  <c:v>73.606396100461694</c:v>
                </c:pt>
                <c:pt idx="237">
                  <c:v>73.772349240493895</c:v>
                </c:pt>
                <c:pt idx="238">
                  <c:v>73.936477279653019</c:v>
                </c:pt>
                <c:pt idx="239">
                  <c:v>74.039508030138663</c:v>
                </c:pt>
                <c:pt idx="240">
                  <c:v>74.107840369692482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C6-4680-876B-C598E9DF1372}"/>
            </c:ext>
          </c:extLst>
        </c:ser>
        <c:ser>
          <c:idx val="1"/>
          <c:order val="1"/>
          <c:tx>
            <c:strRef>
              <c:f>Analysis!$X$3</c:f>
              <c:strCache>
                <c:ptCount val="1"/>
                <c:pt idx="0">
                  <c:v>50-64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Analysis!$A$47:$A$287</c:f>
              <c:strCache>
                <c:ptCount val="241"/>
                <c:pt idx="0">
                  <c:v>Oct-Dec 1995</c:v>
                </c:pt>
                <c:pt idx="1">
                  <c:v>Nov-Jan 1996</c:v>
                </c:pt>
                <c:pt idx="2">
                  <c:v>Dec-Feb 1996</c:v>
                </c:pt>
                <c:pt idx="3">
                  <c:v>Jan-Mar 1996</c:v>
                </c:pt>
                <c:pt idx="4">
                  <c:v>Feb-Apr 1996</c:v>
                </c:pt>
                <c:pt idx="5">
                  <c:v>Mar-May 1996</c:v>
                </c:pt>
                <c:pt idx="6">
                  <c:v>Apr-Jun 1996</c:v>
                </c:pt>
                <c:pt idx="7">
                  <c:v>May-Jul 1996</c:v>
                </c:pt>
                <c:pt idx="8">
                  <c:v>Jun-Aug 1996</c:v>
                </c:pt>
                <c:pt idx="9">
                  <c:v>Jul-Sep 1996</c:v>
                </c:pt>
                <c:pt idx="10">
                  <c:v>Aug-Oct 1996</c:v>
                </c:pt>
                <c:pt idx="11">
                  <c:v>Sep-Nov 1996</c:v>
                </c:pt>
                <c:pt idx="12">
                  <c:v>Oct-Dec 1996</c:v>
                </c:pt>
                <c:pt idx="13">
                  <c:v>Nov-Jan 1997</c:v>
                </c:pt>
                <c:pt idx="14">
                  <c:v>Dec-Feb 1997</c:v>
                </c:pt>
                <c:pt idx="15">
                  <c:v>Jan-Mar 1997</c:v>
                </c:pt>
                <c:pt idx="16">
                  <c:v>Feb-Apr 1997</c:v>
                </c:pt>
                <c:pt idx="17">
                  <c:v>Mar-May 1997</c:v>
                </c:pt>
                <c:pt idx="18">
                  <c:v>Apr-Jun 1997</c:v>
                </c:pt>
                <c:pt idx="19">
                  <c:v>May-Jul 1997</c:v>
                </c:pt>
                <c:pt idx="20">
                  <c:v>Jun-Aug 1997</c:v>
                </c:pt>
                <c:pt idx="21">
                  <c:v>Jul-Sep 1997</c:v>
                </c:pt>
                <c:pt idx="22">
                  <c:v>Aug-Oct 1997</c:v>
                </c:pt>
                <c:pt idx="23">
                  <c:v>Sep-Nov 1997</c:v>
                </c:pt>
                <c:pt idx="24">
                  <c:v>Oct-Dec 1997</c:v>
                </c:pt>
                <c:pt idx="25">
                  <c:v>Nov-Jan 1998</c:v>
                </c:pt>
                <c:pt idx="26">
                  <c:v>Dec-Feb 1998</c:v>
                </c:pt>
                <c:pt idx="27">
                  <c:v>Jan-Mar 1998</c:v>
                </c:pt>
                <c:pt idx="28">
                  <c:v>Feb-Apr 1998</c:v>
                </c:pt>
                <c:pt idx="29">
                  <c:v>Mar-May 1998</c:v>
                </c:pt>
                <c:pt idx="30">
                  <c:v>Apr-Jun 1998</c:v>
                </c:pt>
                <c:pt idx="31">
                  <c:v>May-Jul 1998</c:v>
                </c:pt>
                <c:pt idx="32">
                  <c:v>Jun-Aug 1998</c:v>
                </c:pt>
                <c:pt idx="33">
                  <c:v>Jul-Sep 1998</c:v>
                </c:pt>
                <c:pt idx="34">
                  <c:v>Aug-Oct 1998</c:v>
                </c:pt>
                <c:pt idx="35">
                  <c:v>Sep-Nov 1998</c:v>
                </c:pt>
                <c:pt idx="36">
                  <c:v>Oct-Dec 1998</c:v>
                </c:pt>
                <c:pt idx="37">
                  <c:v>Nov-Jan 1999</c:v>
                </c:pt>
                <c:pt idx="38">
                  <c:v>Dec-Feb 1999</c:v>
                </c:pt>
                <c:pt idx="39">
                  <c:v>Jan-Mar 1999</c:v>
                </c:pt>
                <c:pt idx="40">
                  <c:v>Feb-Apr 1999</c:v>
                </c:pt>
                <c:pt idx="41">
                  <c:v>Mar-May 1999</c:v>
                </c:pt>
                <c:pt idx="42">
                  <c:v>Apr-Jun 1999</c:v>
                </c:pt>
                <c:pt idx="43">
                  <c:v>May-Jul 1999</c:v>
                </c:pt>
                <c:pt idx="44">
                  <c:v>Jun-Aug 1999</c:v>
                </c:pt>
                <c:pt idx="45">
                  <c:v>Jul-Sep 1999</c:v>
                </c:pt>
                <c:pt idx="46">
                  <c:v>Aug-Oct 1999</c:v>
                </c:pt>
                <c:pt idx="47">
                  <c:v>Sep-Nov 1999</c:v>
                </c:pt>
                <c:pt idx="48">
                  <c:v>Oct-Dec 1999</c:v>
                </c:pt>
                <c:pt idx="49">
                  <c:v>Nov-Jan 2000</c:v>
                </c:pt>
                <c:pt idx="50">
                  <c:v>Dec-Feb 2000</c:v>
                </c:pt>
                <c:pt idx="51">
                  <c:v>Jan-Mar 2000</c:v>
                </c:pt>
                <c:pt idx="52">
                  <c:v>Feb-Apr 2000</c:v>
                </c:pt>
                <c:pt idx="53">
                  <c:v>Mar-May 2000</c:v>
                </c:pt>
                <c:pt idx="54">
                  <c:v>Apr-Jun 2000</c:v>
                </c:pt>
                <c:pt idx="55">
                  <c:v>May-Jul 2000</c:v>
                </c:pt>
                <c:pt idx="56">
                  <c:v>Jun-Aug 2000</c:v>
                </c:pt>
                <c:pt idx="57">
                  <c:v>Jul-Sep 2000</c:v>
                </c:pt>
                <c:pt idx="58">
                  <c:v>Aug-Oct 2000</c:v>
                </c:pt>
                <c:pt idx="59">
                  <c:v>Sep-Nov 2000</c:v>
                </c:pt>
                <c:pt idx="60">
                  <c:v>Oct-Dec 2000</c:v>
                </c:pt>
                <c:pt idx="61">
                  <c:v>Nov-Jan 2001</c:v>
                </c:pt>
                <c:pt idx="62">
                  <c:v>Dec-Feb 2001</c:v>
                </c:pt>
                <c:pt idx="63">
                  <c:v>Jan-Mar 2001</c:v>
                </c:pt>
                <c:pt idx="64">
                  <c:v>Feb-Apr 2001</c:v>
                </c:pt>
                <c:pt idx="65">
                  <c:v>Mar-May 2001</c:v>
                </c:pt>
                <c:pt idx="66">
                  <c:v>Apr-Jun 2001</c:v>
                </c:pt>
                <c:pt idx="67">
                  <c:v>May-Jul 2001</c:v>
                </c:pt>
                <c:pt idx="68">
                  <c:v>Jun-Aug 2001</c:v>
                </c:pt>
                <c:pt idx="69">
                  <c:v>Jul-Sep 2001</c:v>
                </c:pt>
                <c:pt idx="70">
                  <c:v>Aug-Oct 2001</c:v>
                </c:pt>
                <c:pt idx="71">
                  <c:v>Sep-Nov 2001</c:v>
                </c:pt>
                <c:pt idx="72">
                  <c:v>Oct-Dec 2001</c:v>
                </c:pt>
                <c:pt idx="73">
                  <c:v>Nov-Jan 2002</c:v>
                </c:pt>
                <c:pt idx="74">
                  <c:v>Dec-Feb 2002</c:v>
                </c:pt>
                <c:pt idx="75">
                  <c:v>Jan-Mar 2002</c:v>
                </c:pt>
                <c:pt idx="76">
                  <c:v>Feb-Apr 2002</c:v>
                </c:pt>
                <c:pt idx="77">
                  <c:v>Mar-May 2002</c:v>
                </c:pt>
                <c:pt idx="78">
                  <c:v>Apr-Jun 2002</c:v>
                </c:pt>
                <c:pt idx="79">
                  <c:v>May-Jul 2002</c:v>
                </c:pt>
                <c:pt idx="80">
                  <c:v>Jun-Aug 2002</c:v>
                </c:pt>
                <c:pt idx="81">
                  <c:v>Jul-Sep 2002</c:v>
                </c:pt>
                <c:pt idx="82">
                  <c:v>Aug-Oct 2002</c:v>
                </c:pt>
                <c:pt idx="83">
                  <c:v>Sep-Nov 2002</c:v>
                </c:pt>
                <c:pt idx="84">
                  <c:v>Oct-Dec 2002</c:v>
                </c:pt>
                <c:pt idx="85">
                  <c:v>Nov-Jan 2003</c:v>
                </c:pt>
                <c:pt idx="86">
                  <c:v>Dec-Feb 2003</c:v>
                </c:pt>
                <c:pt idx="87">
                  <c:v>Jan-Mar 2003</c:v>
                </c:pt>
                <c:pt idx="88">
                  <c:v>Feb-Apr 2003</c:v>
                </c:pt>
                <c:pt idx="89">
                  <c:v>Mar-May 2003</c:v>
                </c:pt>
                <c:pt idx="90">
                  <c:v>Apr-Jun 2003</c:v>
                </c:pt>
                <c:pt idx="91">
                  <c:v>May-Jul 2003</c:v>
                </c:pt>
                <c:pt idx="92">
                  <c:v>Jun-Aug 2003</c:v>
                </c:pt>
                <c:pt idx="93">
                  <c:v>Jul-Sep 2003</c:v>
                </c:pt>
                <c:pt idx="94">
                  <c:v>Aug-Oct 2003</c:v>
                </c:pt>
                <c:pt idx="95">
                  <c:v>Sep-Nov 2003</c:v>
                </c:pt>
                <c:pt idx="96">
                  <c:v>Oct-Dec 2003</c:v>
                </c:pt>
                <c:pt idx="97">
                  <c:v>Nov-Jan 2004</c:v>
                </c:pt>
                <c:pt idx="98">
                  <c:v>Dec-Feb 2004</c:v>
                </c:pt>
                <c:pt idx="99">
                  <c:v>Jan-Mar 2004</c:v>
                </c:pt>
                <c:pt idx="100">
                  <c:v>Feb-Apr 2004</c:v>
                </c:pt>
                <c:pt idx="101">
                  <c:v>Mar-May 2004</c:v>
                </c:pt>
                <c:pt idx="102">
                  <c:v>Apr-Jun 2004</c:v>
                </c:pt>
                <c:pt idx="103">
                  <c:v>May-Jul 2004</c:v>
                </c:pt>
                <c:pt idx="104">
                  <c:v>Jun-Aug 2004</c:v>
                </c:pt>
                <c:pt idx="105">
                  <c:v>Jul-Sep 2004</c:v>
                </c:pt>
                <c:pt idx="106">
                  <c:v>Aug-Oct 2004</c:v>
                </c:pt>
                <c:pt idx="107">
                  <c:v>Sep-Nov 2004</c:v>
                </c:pt>
                <c:pt idx="108">
                  <c:v>Oct-Dec 2004</c:v>
                </c:pt>
                <c:pt idx="109">
                  <c:v>Nov-Jan 2005</c:v>
                </c:pt>
                <c:pt idx="110">
                  <c:v>Dec-Feb 2005</c:v>
                </c:pt>
                <c:pt idx="111">
                  <c:v>Jan-Mar 2005</c:v>
                </c:pt>
                <c:pt idx="112">
                  <c:v>Feb-Apr 2005</c:v>
                </c:pt>
                <c:pt idx="113">
                  <c:v>Mar-May 2005</c:v>
                </c:pt>
                <c:pt idx="114">
                  <c:v>Apr-Jun 2005</c:v>
                </c:pt>
                <c:pt idx="115">
                  <c:v>May-Jul 2005</c:v>
                </c:pt>
                <c:pt idx="116">
                  <c:v>Jun-Aug 2005</c:v>
                </c:pt>
                <c:pt idx="117">
                  <c:v>Jul-Sep 2005</c:v>
                </c:pt>
                <c:pt idx="118">
                  <c:v>Aug-Oct 2005</c:v>
                </c:pt>
                <c:pt idx="119">
                  <c:v>Sep-Nov 2005</c:v>
                </c:pt>
                <c:pt idx="120">
                  <c:v>Oct-Dec 2005</c:v>
                </c:pt>
                <c:pt idx="121">
                  <c:v>Nov-Jan 2006</c:v>
                </c:pt>
                <c:pt idx="122">
                  <c:v>Dec-Feb 2006</c:v>
                </c:pt>
                <c:pt idx="123">
                  <c:v>Jan-Mar 2006</c:v>
                </c:pt>
                <c:pt idx="124">
                  <c:v>Feb-Apr 2006</c:v>
                </c:pt>
                <c:pt idx="125">
                  <c:v>Mar-May 2006</c:v>
                </c:pt>
                <c:pt idx="126">
                  <c:v>Apr-Jun 2006</c:v>
                </c:pt>
                <c:pt idx="127">
                  <c:v>May-Jul 2006</c:v>
                </c:pt>
                <c:pt idx="128">
                  <c:v>Jun-Aug 2006</c:v>
                </c:pt>
                <c:pt idx="129">
                  <c:v>Jul-Sep 2006</c:v>
                </c:pt>
                <c:pt idx="130">
                  <c:v>Aug-Oct 2006</c:v>
                </c:pt>
                <c:pt idx="131">
                  <c:v>Sep-Nov 2006</c:v>
                </c:pt>
                <c:pt idx="132">
                  <c:v>Oct-Dec 2006</c:v>
                </c:pt>
                <c:pt idx="133">
                  <c:v>Nov-Jan 2007</c:v>
                </c:pt>
                <c:pt idx="134">
                  <c:v>Dec-Feb 2007</c:v>
                </c:pt>
                <c:pt idx="135">
                  <c:v>Jan-Mar 2007</c:v>
                </c:pt>
                <c:pt idx="136">
                  <c:v>Feb-Apr 2007</c:v>
                </c:pt>
                <c:pt idx="137">
                  <c:v>Mar-May 2007</c:v>
                </c:pt>
                <c:pt idx="138">
                  <c:v>Apr-Jun 2007</c:v>
                </c:pt>
                <c:pt idx="139">
                  <c:v>May-Jul 2007</c:v>
                </c:pt>
                <c:pt idx="140">
                  <c:v>Jun-Aug 2007</c:v>
                </c:pt>
                <c:pt idx="141">
                  <c:v>Jul-Sep 2007</c:v>
                </c:pt>
                <c:pt idx="142">
                  <c:v>Aug-Oct 2007</c:v>
                </c:pt>
                <c:pt idx="143">
                  <c:v>Sep-Nov 2007</c:v>
                </c:pt>
                <c:pt idx="144">
                  <c:v>Oct-Dec 2007</c:v>
                </c:pt>
                <c:pt idx="145">
                  <c:v>Nov-Jan 2008</c:v>
                </c:pt>
                <c:pt idx="146">
                  <c:v>Dec-Feb 2008</c:v>
                </c:pt>
                <c:pt idx="147">
                  <c:v>Jan-Mar 2008</c:v>
                </c:pt>
                <c:pt idx="148">
                  <c:v>Feb-Apr 2008</c:v>
                </c:pt>
                <c:pt idx="149">
                  <c:v>Mar-May 2008</c:v>
                </c:pt>
                <c:pt idx="150">
                  <c:v>Apr-Jun 2008</c:v>
                </c:pt>
                <c:pt idx="151">
                  <c:v>May-Jul 2008</c:v>
                </c:pt>
                <c:pt idx="152">
                  <c:v>Jun-Aug 2008</c:v>
                </c:pt>
                <c:pt idx="153">
                  <c:v>Jul-Sep 2008</c:v>
                </c:pt>
                <c:pt idx="154">
                  <c:v>Aug-Oct 2008</c:v>
                </c:pt>
                <c:pt idx="155">
                  <c:v>Sep-Nov 2008</c:v>
                </c:pt>
                <c:pt idx="156">
                  <c:v>Oct-Dec 2008</c:v>
                </c:pt>
                <c:pt idx="157">
                  <c:v>Nov-Jan 2009</c:v>
                </c:pt>
                <c:pt idx="158">
                  <c:v>Dec-Feb 2009</c:v>
                </c:pt>
                <c:pt idx="159">
                  <c:v>Jan-Mar 2009</c:v>
                </c:pt>
                <c:pt idx="160">
                  <c:v>Feb-Apr 2009</c:v>
                </c:pt>
                <c:pt idx="161">
                  <c:v>Mar-May 2009</c:v>
                </c:pt>
                <c:pt idx="162">
                  <c:v>Apr-Jun 2009</c:v>
                </c:pt>
                <c:pt idx="163">
                  <c:v>May-Jul 2009</c:v>
                </c:pt>
                <c:pt idx="164">
                  <c:v>Jun-Aug 2009</c:v>
                </c:pt>
                <c:pt idx="165">
                  <c:v>Jul-Sep 2009</c:v>
                </c:pt>
                <c:pt idx="166">
                  <c:v>Aug-Oct 2009</c:v>
                </c:pt>
                <c:pt idx="167">
                  <c:v>Sep-Nov 2009</c:v>
                </c:pt>
                <c:pt idx="168">
                  <c:v>Oct-Dec 2009</c:v>
                </c:pt>
                <c:pt idx="169">
                  <c:v>Nov-Jan 2010</c:v>
                </c:pt>
                <c:pt idx="170">
                  <c:v>Dec-Feb 2010</c:v>
                </c:pt>
                <c:pt idx="171">
                  <c:v>Jan-Mar 2010</c:v>
                </c:pt>
                <c:pt idx="172">
                  <c:v>Feb-Apr 2010</c:v>
                </c:pt>
                <c:pt idx="173">
                  <c:v>Mar-May 2010</c:v>
                </c:pt>
                <c:pt idx="174">
                  <c:v>Apr-Jun 2010</c:v>
                </c:pt>
                <c:pt idx="175">
                  <c:v>May-Jul 2010</c:v>
                </c:pt>
                <c:pt idx="176">
                  <c:v>Jun-Aug 2010</c:v>
                </c:pt>
                <c:pt idx="177">
                  <c:v>Jul-Sep 2010</c:v>
                </c:pt>
                <c:pt idx="178">
                  <c:v>Aug-Oct 2010</c:v>
                </c:pt>
                <c:pt idx="179">
                  <c:v>Sep-Nov 2010</c:v>
                </c:pt>
                <c:pt idx="180">
                  <c:v>Oct-Dec 2010</c:v>
                </c:pt>
                <c:pt idx="181">
                  <c:v>Nov-Jan 2011</c:v>
                </c:pt>
                <c:pt idx="182">
                  <c:v>Dec-Feb 2011</c:v>
                </c:pt>
                <c:pt idx="183">
                  <c:v>Jan-Mar 2011</c:v>
                </c:pt>
                <c:pt idx="184">
                  <c:v>Feb-Apr 2011</c:v>
                </c:pt>
                <c:pt idx="185">
                  <c:v>Mar-May 2011</c:v>
                </c:pt>
                <c:pt idx="186">
                  <c:v>Apr-Jun 2011</c:v>
                </c:pt>
                <c:pt idx="187">
                  <c:v>May-Jul 2011</c:v>
                </c:pt>
                <c:pt idx="188">
                  <c:v>Jun-Aug 2011</c:v>
                </c:pt>
                <c:pt idx="189">
                  <c:v>Jul-Sep 2011</c:v>
                </c:pt>
                <c:pt idx="190">
                  <c:v>Aug-Oct 2011</c:v>
                </c:pt>
                <c:pt idx="191">
                  <c:v>Sep-Nov 2011</c:v>
                </c:pt>
                <c:pt idx="192">
                  <c:v>Oct-Dec 2011</c:v>
                </c:pt>
                <c:pt idx="193">
                  <c:v>Nov-Jan 2012</c:v>
                </c:pt>
                <c:pt idx="194">
                  <c:v>Dec-Feb 2012</c:v>
                </c:pt>
                <c:pt idx="195">
                  <c:v>Jan-Mar 2012</c:v>
                </c:pt>
                <c:pt idx="196">
                  <c:v>Feb-Apr 2012</c:v>
                </c:pt>
                <c:pt idx="197">
                  <c:v>Mar-May 2012</c:v>
                </c:pt>
                <c:pt idx="198">
                  <c:v>Apr-Jun 2012</c:v>
                </c:pt>
                <c:pt idx="199">
                  <c:v>May-Jul 2012</c:v>
                </c:pt>
                <c:pt idx="200">
                  <c:v>Jun-Aug 2012</c:v>
                </c:pt>
                <c:pt idx="201">
                  <c:v>Jul-Sep 2012</c:v>
                </c:pt>
                <c:pt idx="202">
                  <c:v>Aug-Oct 2012</c:v>
                </c:pt>
                <c:pt idx="203">
                  <c:v>Sep-Nov 2012</c:v>
                </c:pt>
                <c:pt idx="204">
                  <c:v>Oct-Dec 2012</c:v>
                </c:pt>
                <c:pt idx="205">
                  <c:v>Nov-Jan 2013</c:v>
                </c:pt>
                <c:pt idx="206">
                  <c:v>Dec-Feb 2013</c:v>
                </c:pt>
                <c:pt idx="207">
                  <c:v>Jan-Mar 2013</c:v>
                </c:pt>
                <c:pt idx="208">
                  <c:v>Feb-Apr 2013</c:v>
                </c:pt>
                <c:pt idx="209">
                  <c:v>Mar-May 2013</c:v>
                </c:pt>
                <c:pt idx="210">
                  <c:v>Apr-Jun 2013</c:v>
                </c:pt>
                <c:pt idx="211">
                  <c:v>May-Jul 2013</c:v>
                </c:pt>
                <c:pt idx="212">
                  <c:v>Jun-Aug 2013</c:v>
                </c:pt>
                <c:pt idx="213">
                  <c:v>Jul-Sep 2013</c:v>
                </c:pt>
                <c:pt idx="214">
                  <c:v>Aug-Oct 2013</c:v>
                </c:pt>
                <c:pt idx="215">
                  <c:v>Sep-Nov 2013</c:v>
                </c:pt>
                <c:pt idx="216">
                  <c:v>Oct-Dec 2013</c:v>
                </c:pt>
                <c:pt idx="217">
                  <c:v>Nov-Jan 2014</c:v>
                </c:pt>
                <c:pt idx="218">
                  <c:v>Dec-Feb 2014</c:v>
                </c:pt>
                <c:pt idx="219">
                  <c:v>Jan-Mar 2014</c:v>
                </c:pt>
                <c:pt idx="220">
                  <c:v>Feb-Apr 2014</c:v>
                </c:pt>
                <c:pt idx="221">
                  <c:v>Mar-May 2014</c:v>
                </c:pt>
                <c:pt idx="222">
                  <c:v>Apr-Jun 2014</c:v>
                </c:pt>
                <c:pt idx="223">
                  <c:v>May-Jul 2014</c:v>
                </c:pt>
                <c:pt idx="224">
                  <c:v>Jun-Aug 2014</c:v>
                </c:pt>
                <c:pt idx="225">
                  <c:v>Jul-Sep 2014</c:v>
                </c:pt>
                <c:pt idx="226">
                  <c:v>Aug-Oct 2014</c:v>
                </c:pt>
                <c:pt idx="227">
                  <c:v>Sep-Nov 2014</c:v>
                </c:pt>
                <c:pt idx="228">
                  <c:v>Oct-Dec 2014</c:v>
                </c:pt>
                <c:pt idx="229">
                  <c:v>Nov-Jan 2015</c:v>
                </c:pt>
                <c:pt idx="230">
                  <c:v>Dec-Feb 2015</c:v>
                </c:pt>
                <c:pt idx="231">
                  <c:v>Jan-Mar 2015</c:v>
                </c:pt>
                <c:pt idx="232">
                  <c:v>Feb-Apr 2015</c:v>
                </c:pt>
                <c:pt idx="233">
                  <c:v>Mar-May 2015</c:v>
                </c:pt>
                <c:pt idx="234">
                  <c:v>Apr-Jun 2015</c:v>
                </c:pt>
                <c:pt idx="235">
                  <c:v>May-Jul 2015</c:v>
                </c:pt>
                <c:pt idx="236">
                  <c:v>Jun-Aug 2015</c:v>
                </c:pt>
                <c:pt idx="237">
                  <c:v>Jul-Sep 2015</c:v>
                </c:pt>
                <c:pt idx="238">
                  <c:v>Aug-Oct 2015</c:v>
                </c:pt>
                <c:pt idx="239">
                  <c:v>Sep-Nov 2015</c:v>
                </c:pt>
                <c:pt idx="240">
                  <c:v>Oct-Dec 2015</c:v>
                </c:pt>
              </c:strCache>
            </c:strRef>
          </c:cat>
          <c:val>
            <c:numRef>
              <c:f>Analysis!$Y$47:$Y$287</c:f>
              <c:numCache>
                <c:formatCode>0.0</c:formatCode>
                <c:ptCount val="241"/>
                <c:pt idx="0">
                  <c:v>57.360771591923076</c:v>
                </c:pt>
                <c:pt idx="1">
                  <c:v>57.436114573119767</c:v>
                </c:pt>
                <c:pt idx="2">
                  <c:v>57.365629310638255</c:v>
                </c:pt>
                <c:pt idx="3">
                  <c:v>57.38694556883587</c:v>
                </c:pt>
                <c:pt idx="4">
                  <c:v>57.529794690204021</c:v>
                </c:pt>
                <c:pt idx="5">
                  <c:v>57.515991421829398</c:v>
                </c:pt>
                <c:pt idx="6">
                  <c:v>57.452033250107931</c:v>
                </c:pt>
                <c:pt idx="7">
                  <c:v>57.579998430541977</c:v>
                </c:pt>
                <c:pt idx="8">
                  <c:v>57.737641044163226</c:v>
                </c:pt>
                <c:pt idx="9">
                  <c:v>57.786434993749296</c:v>
                </c:pt>
                <c:pt idx="10">
                  <c:v>58.014337949916708</c:v>
                </c:pt>
                <c:pt idx="11">
                  <c:v>57.939028195805939</c:v>
                </c:pt>
                <c:pt idx="12">
                  <c:v>57.812389538640751</c:v>
                </c:pt>
                <c:pt idx="13">
                  <c:v>58.14905028092268</c:v>
                </c:pt>
                <c:pt idx="14">
                  <c:v>58.385210237989135</c:v>
                </c:pt>
                <c:pt idx="15">
                  <c:v>58.731376656062551</c:v>
                </c:pt>
                <c:pt idx="16">
                  <c:v>58.800726875939006</c:v>
                </c:pt>
                <c:pt idx="17">
                  <c:v>58.760690219141971</c:v>
                </c:pt>
                <c:pt idx="18">
                  <c:v>58.862572477935473</c:v>
                </c:pt>
                <c:pt idx="19">
                  <c:v>58.698273431488033</c:v>
                </c:pt>
                <c:pt idx="20">
                  <c:v>58.716797336619102</c:v>
                </c:pt>
                <c:pt idx="21">
                  <c:v>58.806791633612484</c:v>
                </c:pt>
                <c:pt idx="22">
                  <c:v>58.763266261068431</c:v>
                </c:pt>
                <c:pt idx="23">
                  <c:v>58.657389202407344</c:v>
                </c:pt>
                <c:pt idx="24">
                  <c:v>58.714736141392308</c:v>
                </c:pt>
                <c:pt idx="25">
                  <c:v>58.890793697813926</c:v>
                </c:pt>
                <c:pt idx="26">
                  <c:v>59.123193520607629</c:v>
                </c:pt>
                <c:pt idx="27">
                  <c:v>59.026385556955773</c:v>
                </c:pt>
                <c:pt idx="28">
                  <c:v>59.16380425656849</c:v>
                </c:pt>
                <c:pt idx="29">
                  <c:v>59.195521745693412</c:v>
                </c:pt>
                <c:pt idx="30">
                  <c:v>59.117986277395218</c:v>
                </c:pt>
                <c:pt idx="31">
                  <c:v>59.408980735867104</c:v>
                </c:pt>
                <c:pt idx="32">
                  <c:v>59.621070338440653</c:v>
                </c:pt>
                <c:pt idx="33">
                  <c:v>59.618769614884336</c:v>
                </c:pt>
                <c:pt idx="34">
                  <c:v>59.925629716723371</c:v>
                </c:pt>
                <c:pt idx="35">
                  <c:v>60.175853529788107</c:v>
                </c:pt>
                <c:pt idx="36">
                  <c:v>60.215191413684536</c:v>
                </c:pt>
                <c:pt idx="37">
                  <c:v>60.234306621371154</c:v>
                </c:pt>
                <c:pt idx="38">
                  <c:v>60.172343145341316</c:v>
                </c:pt>
                <c:pt idx="39">
                  <c:v>60.132083299200104</c:v>
                </c:pt>
                <c:pt idx="40">
                  <c:v>60.046614700779749</c:v>
                </c:pt>
                <c:pt idx="41">
                  <c:v>59.991201710731644</c:v>
                </c:pt>
                <c:pt idx="42">
                  <c:v>60.060686574355493</c:v>
                </c:pt>
                <c:pt idx="43">
                  <c:v>59.988390274989229</c:v>
                </c:pt>
                <c:pt idx="44">
                  <c:v>60.004530969794196</c:v>
                </c:pt>
                <c:pt idx="45">
                  <c:v>60.038624945027792</c:v>
                </c:pt>
                <c:pt idx="46">
                  <c:v>60.116430206641297</c:v>
                </c:pt>
                <c:pt idx="47">
                  <c:v>60.268544103130047</c:v>
                </c:pt>
                <c:pt idx="48">
                  <c:v>60.342718523995508</c:v>
                </c:pt>
                <c:pt idx="49">
                  <c:v>60.447028161310442</c:v>
                </c:pt>
                <c:pt idx="50">
                  <c:v>60.254573804319108</c:v>
                </c:pt>
                <c:pt idx="51">
                  <c:v>60.395671899162124</c:v>
                </c:pt>
                <c:pt idx="52">
                  <c:v>60.445078237972794</c:v>
                </c:pt>
                <c:pt idx="53">
                  <c:v>60.631621407261818</c:v>
                </c:pt>
                <c:pt idx="54">
                  <c:v>60.875968129871282</c:v>
                </c:pt>
                <c:pt idx="55">
                  <c:v>61.027140911619171</c:v>
                </c:pt>
                <c:pt idx="56">
                  <c:v>61.063132451896671</c:v>
                </c:pt>
                <c:pt idx="57">
                  <c:v>61.025327177009473</c:v>
                </c:pt>
                <c:pt idx="58">
                  <c:v>61.068435429802747</c:v>
                </c:pt>
                <c:pt idx="59">
                  <c:v>61.093395808578784</c:v>
                </c:pt>
                <c:pt idx="60">
                  <c:v>61.175828457070395</c:v>
                </c:pt>
                <c:pt idx="61">
                  <c:v>61.399268809875991</c:v>
                </c:pt>
                <c:pt idx="62">
                  <c:v>61.508208787225939</c:v>
                </c:pt>
                <c:pt idx="63">
                  <c:v>61.701908862632649</c:v>
                </c:pt>
                <c:pt idx="64">
                  <c:v>61.909301495761589</c:v>
                </c:pt>
                <c:pt idx="65">
                  <c:v>62.01328325917013</c:v>
                </c:pt>
                <c:pt idx="66">
                  <c:v>61.90607687602823</c:v>
                </c:pt>
                <c:pt idx="67">
                  <c:v>61.957102294567129</c:v>
                </c:pt>
                <c:pt idx="68">
                  <c:v>62.087054328055743</c:v>
                </c:pt>
                <c:pt idx="69">
                  <c:v>61.860554098939566</c:v>
                </c:pt>
                <c:pt idx="70">
                  <c:v>61.81288372759586</c:v>
                </c:pt>
                <c:pt idx="71">
                  <c:v>62.192608474674635</c:v>
                </c:pt>
                <c:pt idx="72">
                  <c:v>62.277972907834254</c:v>
                </c:pt>
                <c:pt idx="73">
                  <c:v>61.9934721603966</c:v>
                </c:pt>
                <c:pt idx="74">
                  <c:v>62.002949774902348</c:v>
                </c:pt>
                <c:pt idx="75">
                  <c:v>61.905880074648529</c:v>
                </c:pt>
                <c:pt idx="76">
                  <c:v>62.012045637149605</c:v>
                </c:pt>
                <c:pt idx="77">
                  <c:v>62.089835484020512</c:v>
                </c:pt>
                <c:pt idx="78">
                  <c:v>62.273459841443511</c:v>
                </c:pt>
                <c:pt idx="79">
                  <c:v>62.301214524107031</c:v>
                </c:pt>
                <c:pt idx="80">
                  <c:v>62.459874017625992</c:v>
                </c:pt>
                <c:pt idx="81">
                  <c:v>62.607632941862271</c:v>
                </c:pt>
                <c:pt idx="82">
                  <c:v>62.716420971196051</c:v>
                </c:pt>
                <c:pt idx="83">
                  <c:v>62.88737073105267</c:v>
                </c:pt>
                <c:pt idx="84">
                  <c:v>63.048889222289901</c:v>
                </c:pt>
                <c:pt idx="85">
                  <c:v>63.049704382689903</c:v>
                </c:pt>
                <c:pt idx="86">
                  <c:v>62.919480649877372</c:v>
                </c:pt>
                <c:pt idx="87">
                  <c:v>63.135851007526604</c:v>
                </c:pt>
                <c:pt idx="88">
                  <c:v>63.489149976497153</c:v>
                </c:pt>
                <c:pt idx="89">
                  <c:v>63.651887394846142</c:v>
                </c:pt>
                <c:pt idx="90">
                  <c:v>63.953709506215745</c:v>
                </c:pt>
                <c:pt idx="91">
                  <c:v>63.98057768985759</c:v>
                </c:pt>
                <c:pt idx="92">
                  <c:v>63.959826375956766</c:v>
                </c:pt>
                <c:pt idx="93">
                  <c:v>63.85511388482626</c:v>
                </c:pt>
                <c:pt idx="94">
                  <c:v>63.87896891540538</c:v>
                </c:pt>
                <c:pt idx="95">
                  <c:v>63.684017129312039</c:v>
                </c:pt>
                <c:pt idx="96">
                  <c:v>63.633833155432903</c:v>
                </c:pt>
                <c:pt idx="97">
                  <c:v>63.822092539732886</c:v>
                </c:pt>
                <c:pt idx="98">
                  <c:v>63.962416039286595</c:v>
                </c:pt>
                <c:pt idx="99">
                  <c:v>64.029116123096458</c:v>
                </c:pt>
                <c:pt idx="100">
                  <c:v>64.03639901554277</c:v>
                </c:pt>
                <c:pt idx="101">
                  <c:v>63.970871608156223</c:v>
                </c:pt>
                <c:pt idx="102">
                  <c:v>64.011551480548647</c:v>
                </c:pt>
                <c:pt idx="103">
                  <c:v>64.022594322016786</c:v>
                </c:pt>
                <c:pt idx="104">
                  <c:v>63.96480950097866</c:v>
                </c:pt>
                <c:pt idx="105">
                  <c:v>63.933770461703475</c:v>
                </c:pt>
                <c:pt idx="106">
                  <c:v>64.065462482805046</c:v>
                </c:pt>
                <c:pt idx="107">
                  <c:v>64.361286796695111</c:v>
                </c:pt>
                <c:pt idx="108">
                  <c:v>64.358057839546504</c:v>
                </c:pt>
                <c:pt idx="109">
                  <c:v>64.426644786624777</c:v>
                </c:pt>
                <c:pt idx="110">
                  <c:v>64.50540241430069</c:v>
                </c:pt>
                <c:pt idx="111">
                  <c:v>64.449682622992029</c:v>
                </c:pt>
                <c:pt idx="112">
                  <c:v>64.317684163845769</c:v>
                </c:pt>
                <c:pt idx="113">
                  <c:v>64.444672994793891</c:v>
                </c:pt>
                <c:pt idx="114">
                  <c:v>64.401911365051205</c:v>
                </c:pt>
                <c:pt idx="115">
                  <c:v>64.448846690867327</c:v>
                </c:pt>
                <c:pt idx="116">
                  <c:v>64.460796966330875</c:v>
                </c:pt>
                <c:pt idx="117">
                  <c:v>64.664038909176639</c:v>
                </c:pt>
                <c:pt idx="118">
                  <c:v>64.577041927421817</c:v>
                </c:pt>
                <c:pt idx="119">
                  <c:v>64.639222263765234</c:v>
                </c:pt>
                <c:pt idx="120">
                  <c:v>64.603147837864626</c:v>
                </c:pt>
                <c:pt idx="121">
                  <c:v>64.718409535713832</c:v>
                </c:pt>
                <c:pt idx="122">
                  <c:v>64.719328579155743</c:v>
                </c:pt>
                <c:pt idx="123">
                  <c:v>64.746347132033037</c:v>
                </c:pt>
                <c:pt idx="124">
                  <c:v>64.800887159766745</c:v>
                </c:pt>
                <c:pt idx="125">
                  <c:v>64.693702692284234</c:v>
                </c:pt>
                <c:pt idx="126">
                  <c:v>64.937721136607379</c:v>
                </c:pt>
                <c:pt idx="127">
                  <c:v>65.130279288977476</c:v>
                </c:pt>
                <c:pt idx="128">
                  <c:v>65.203561254922164</c:v>
                </c:pt>
                <c:pt idx="129">
                  <c:v>64.910454954326795</c:v>
                </c:pt>
                <c:pt idx="130">
                  <c:v>64.903975412514498</c:v>
                </c:pt>
                <c:pt idx="131">
                  <c:v>64.87826123534569</c:v>
                </c:pt>
                <c:pt idx="132">
                  <c:v>64.802172023650655</c:v>
                </c:pt>
                <c:pt idx="133">
                  <c:v>64.849512961032517</c:v>
                </c:pt>
                <c:pt idx="134">
                  <c:v>64.72434050642488</c:v>
                </c:pt>
                <c:pt idx="135">
                  <c:v>64.680859817923746</c:v>
                </c:pt>
                <c:pt idx="136">
                  <c:v>64.726874095410551</c:v>
                </c:pt>
                <c:pt idx="137">
                  <c:v>65.029875785707105</c:v>
                </c:pt>
                <c:pt idx="138">
                  <c:v>65.009225504862371</c:v>
                </c:pt>
                <c:pt idx="139">
                  <c:v>64.909057140857001</c:v>
                </c:pt>
                <c:pt idx="140">
                  <c:v>64.912947930938074</c:v>
                </c:pt>
                <c:pt idx="141">
                  <c:v>64.999711089179442</c:v>
                </c:pt>
                <c:pt idx="142">
                  <c:v>65.242432702873899</c:v>
                </c:pt>
                <c:pt idx="143">
                  <c:v>65.411849540726692</c:v>
                </c:pt>
                <c:pt idx="144">
                  <c:v>65.518261655023906</c:v>
                </c:pt>
                <c:pt idx="145">
                  <c:v>65.454611662250812</c:v>
                </c:pt>
                <c:pt idx="146">
                  <c:v>65.615788695055301</c:v>
                </c:pt>
                <c:pt idx="147">
                  <c:v>65.657751313263347</c:v>
                </c:pt>
                <c:pt idx="148">
                  <c:v>65.747111713770792</c:v>
                </c:pt>
                <c:pt idx="149">
                  <c:v>65.533842891733698</c:v>
                </c:pt>
                <c:pt idx="150">
                  <c:v>65.631015521967768</c:v>
                </c:pt>
                <c:pt idx="151">
                  <c:v>65.564401094002804</c:v>
                </c:pt>
                <c:pt idx="152">
                  <c:v>65.439497913107317</c:v>
                </c:pt>
                <c:pt idx="153">
                  <c:v>65.315103363721832</c:v>
                </c:pt>
                <c:pt idx="154">
                  <c:v>65.364150933178124</c:v>
                </c:pt>
                <c:pt idx="155">
                  <c:v>65.59162907570277</c:v>
                </c:pt>
                <c:pt idx="156">
                  <c:v>65.354491510789501</c:v>
                </c:pt>
                <c:pt idx="157">
                  <c:v>65.394220108923676</c:v>
                </c:pt>
                <c:pt idx="158">
                  <c:v>65.187836552033446</c:v>
                </c:pt>
                <c:pt idx="159">
                  <c:v>65.282911031649363</c:v>
                </c:pt>
                <c:pt idx="160">
                  <c:v>65.287249317103885</c:v>
                </c:pt>
                <c:pt idx="161">
                  <c:v>65.133273153310157</c:v>
                </c:pt>
                <c:pt idx="162">
                  <c:v>65.070741515750115</c:v>
                </c:pt>
                <c:pt idx="163">
                  <c:v>64.982210136955288</c:v>
                </c:pt>
                <c:pt idx="164">
                  <c:v>65.072724945143761</c:v>
                </c:pt>
                <c:pt idx="165">
                  <c:v>64.995269937427523</c:v>
                </c:pt>
                <c:pt idx="166">
                  <c:v>64.81832280723782</c:v>
                </c:pt>
                <c:pt idx="167">
                  <c:v>64.765252388712312</c:v>
                </c:pt>
                <c:pt idx="168">
                  <c:v>64.752002390205149</c:v>
                </c:pt>
                <c:pt idx="169">
                  <c:v>64.787446666164016</c:v>
                </c:pt>
                <c:pt idx="170">
                  <c:v>64.87105611929853</c:v>
                </c:pt>
                <c:pt idx="171">
                  <c:v>64.955659730534379</c:v>
                </c:pt>
                <c:pt idx="172">
                  <c:v>64.846958110487364</c:v>
                </c:pt>
                <c:pt idx="173">
                  <c:v>64.852589371181764</c:v>
                </c:pt>
                <c:pt idx="174">
                  <c:v>64.654751374978318</c:v>
                </c:pt>
                <c:pt idx="175">
                  <c:v>64.955854649990997</c:v>
                </c:pt>
                <c:pt idx="176">
                  <c:v>64.970358977368178</c:v>
                </c:pt>
                <c:pt idx="177">
                  <c:v>65.114201985148966</c:v>
                </c:pt>
                <c:pt idx="178">
                  <c:v>64.850655804085719</c:v>
                </c:pt>
                <c:pt idx="179">
                  <c:v>64.718315714030254</c:v>
                </c:pt>
                <c:pt idx="180">
                  <c:v>64.687906756992859</c:v>
                </c:pt>
                <c:pt idx="181">
                  <c:v>64.947289106601232</c:v>
                </c:pt>
                <c:pt idx="182">
                  <c:v>65.080834710583105</c:v>
                </c:pt>
                <c:pt idx="183">
                  <c:v>64.992965427526713</c:v>
                </c:pt>
                <c:pt idx="184">
                  <c:v>65.010772029386089</c:v>
                </c:pt>
                <c:pt idx="185">
                  <c:v>65.098214643400127</c:v>
                </c:pt>
                <c:pt idx="186">
                  <c:v>64.928143478112716</c:v>
                </c:pt>
                <c:pt idx="187">
                  <c:v>64.837897990139851</c:v>
                </c:pt>
                <c:pt idx="188">
                  <c:v>64.969018930620223</c:v>
                </c:pt>
                <c:pt idx="189">
                  <c:v>65.000242045599123</c:v>
                </c:pt>
                <c:pt idx="190">
                  <c:v>65.157942439489403</c:v>
                </c:pt>
                <c:pt idx="191">
                  <c:v>65.163583794852485</c:v>
                </c:pt>
                <c:pt idx="192">
                  <c:v>65.106786525472501</c:v>
                </c:pt>
                <c:pt idx="193">
                  <c:v>65.35701492133299</c:v>
                </c:pt>
                <c:pt idx="194">
                  <c:v>65.225216978936572</c:v>
                </c:pt>
                <c:pt idx="195">
                  <c:v>65.51353227650786</c:v>
                </c:pt>
                <c:pt idx="196">
                  <c:v>65.727192278115865</c:v>
                </c:pt>
                <c:pt idx="197">
                  <c:v>65.680938038875865</c:v>
                </c:pt>
                <c:pt idx="198">
                  <c:v>66.033287297688091</c:v>
                </c:pt>
                <c:pt idx="199">
                  <c:v>66.052773914249698</c:v>
                </c:pt>
                <c:pt idx="200">
                  <c:v>66.228526338349383</c:v>
                </c:pt>
                <c:pt idx="201">
                  <c:v>66.361149803895145</c:v>
                </c:pt>
                <c:pt idx="202">
                  <c:v>66.321895798160341</c:v>
                </c:pt>
                <c:pt idx="203">
                  <c:v>66.653315913148361</c:v>
                </c:pt>
                <c:pt idx="204">
                  <c:v>66.903189056959633</c:v>
                </c:pt>
                <c:pt idx="205">
                  <c:v>66.93166489535399</c:v>
                </c:pt>
                <c:pt idx="206">
                  <c:v>66.921581063044954</c:v>
                </c:pt>
                <c:pt idx="207">
                  <c:v>66.878524608813606</c:v>
                </c:pt>
                <c:pt idx="208">
                  <c:v>66.868475982550436</c:v>
                </c:pt>
                <c:pt idx="209">
                  <c:v>67.030449034148802</c:v>
                </c:pt>
                <c:pt idx="210">
                  <c:v>67.356881115184052</c:v>
                </c:pt>
                <c:pt idx="211">
                  <c:v>67.619881054012907</c:v>
                </c:pt>
                <c:pt idx="212">
                  <c:v>67.664865493126939</c:v>
                </c:pt>
                <c:pt idx="213">
                  <c:v>67.790284150406606</c:v>
                </c:pt>
                <c:pt idx="214">
                  <c:v>68.102783664380638</c:v>
                </c:pt>
                <c:pt idx="215">
                  <c:v>68.239693093150592</c:v>
                </c:pt>
                <c:pt idx="216">
                  <c:v>68.298748745919852</c:v>
                </c:pt>
                <c:pt idx="217">
                  <c:v>68.285163616197934</c:v>
                </c:pt>
                <c:pt idx="218">
                  <c:v>68.409465276017769</c:v>
                </c:pt>
                <c:pt idx="219">
                  <c:v>68.471866313463806</c:v>
                </c:pt>
                <c:pt idx="220">
                  <c:v>68.450471514345281</c:v>
                </c:pt>
                <c:pt idx="221">
                  <c:v>68.763263142387586</c:v>
                </c:pt>
                <c:pt idx="222">
                  <c:v>68.482340169359219</c:v>
                </c:pt>
                <c:pt idx="223">
                  <c:v>68.621208823364867</c:v>
                </c:pt>
                <c:pt idx="224">
                  <c:v>68.840403979501332</c:v>
                </c:pt>
                <c:pt idx="225">
                  <c:v>68.877419872507957</c:v>
                </c:pt>
                <c:pt idx="226">
                  <c:v>68.784402227276402</c:v>
                </c:pt>
                <c:pt idx="227">
                  <c:v>68.935196976481848</c:v>
                </c:pt>
                <c:pt idx="228">
                  <c:v>68.982268307159288</c:v>
                </c:pt>
                <c:pt idx="229">
                  <c:v>69.165257781338923</c:v>
                </c:pt>
                <c:pt idx="230">
                  <c:v>69.183329351095253</c:v>
                </c:pt>
                <c:pt idx="231">
                  <c:v>69.226923749565657</c:v>
                </c:pt>
                <c:pt idx="232">
                  <c:v>69.368314983355461</c:v>
                </c:pt>
                <c:pt idx="233">
                  <c:v>69.175396667558346</c:v>
                </c:pt>
                <c:pt idx="234">
                  <c:v>69.41882916471323</c:v>
                </c:pt>
                <c:pt idx="235">
                  <c:v>69.456027531786617</c:v>
                </c:pt>
                <c:pt idx="236">
                  <c:v>69.376531676718002</c:v>
                </c:pt>
                <c:pt idx="237">
                  <c:v>69.732110270491646</c:v>
                </c:pt>
                <c:pt idx="238">
                  <c:v>69.961786856650264</c:v>
                </c:pt>
                <c:pt idx="239">
                  <c:v>70.024671190869142</c:v>
                </c:pt>
                <c:pt idx="240">
                  <c:v>70.068252283509608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C6-4680-876B-C598E9DF1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257000"/>
        <c:axId val="206257392"/>
      </c:lineChart>
      <c:catAx>
        <c:axId val="20625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06257392"/>
        <c:crosses val="autoZero"/>
        <c:auto val="1"/>
        <c:lblAlgn val="ctr"/>
        <c:lblOffset val="100"/>
        <c:noMultiLvlLbl val="0"/>
      </c:catAx>
      <c:valAx>
        <c:axId val="20625739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r>
                  <a:rPr lang="en-GB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Employment Rate (%)</a:t>
                </a:r>
              </a:p>
            </c:rich>
          </c:tx>
          <c:layout>
            <c:manualLayout>
              <c:xMode val="edge"/>
              <c:yMode val="edge"/>
              <c:x val="8.7317894482139783E-3"/>
              <c:y val="0.2562754074345357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06257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1975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Sheet1!$A$5:$A$53</c:f>
              <c:numCache>
                <c:formatCode>General</c:formatCode>
                <c:ptCount val="4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</c:numCache>
            </c:numRef>
          </c:cat>
          <c:val>
            <c:numRef>
              <c:f>Sheet1!$B$5:$B$53</c:f>
              <c:numCache>
                <c:formatCode>0.00</c:formatCode>
                <c:ptCount val="49"/>
                <c:pt idx="0">
                  <c:v>2.99</c:v>
                </c:pt>
                <c:pt idx="1">
                  <c:v>3.41</c:v>
                </c:pt>
                <c:pt idx="2">
                  <c:v>4.08</c:v>
                </c:pt>
                <c:pt idx="3">
                  <c:v>4.59</c:v>
                </c:pt>
                <c:pt idx="4">
                  <c:v>5.0599999999999996</c:v>
                </c:pt>
                <c:pt idx="5">
                  <c:v>5.49</c:v>
                </c:pt>
                <c:pt idx="6">
                  <c:v>5.82</c:v>
                </c:pt>
                <c:pt idx="7">
                  <c:v>6.19</c:v>
                </c:pt>
                <c:pt idx="8">
                  <c:v>6.46</c:v>
                </c:pt>
                <c:pt idx="9">
                  <c:v>6.58</c:v>
                </c:pt>
                <c:pt idx="10">
                  <c:v>6.79</c:v>
                </c:pt>
                <c:pt idx="11">
                  <c:v>6.94</c:v>
                </c:pt>
                <c:pt idx="12">
                  <c:v>6.99</c:v>
                </c:pt>
                <c:pt idx="13">
                  <c:v>7.09</c:v>
                </c:pt>
                <c:pt idx="14">
                  <c:v>7.05</c:v>
                </c:pt>
                <c:pt idx="15">
                  <c:v>6.97</c:v>
                </c:pt>
                <c:pt idx="16">
                  <c:v>6.96</c:v>
                </c:pt>
                <c:pt idx="17">
                  <c:v>7.06</c:v>
                </c:pt>
                <c:pt idx="18">
                  <c:v>6.9</c:v>
                </c:pt>
                <c:pt idx="19">
                  <c:v>6.9</c:v>
                </c:pt>
                <c:pt idx="20">
                  <c:v>6.92</c:v>
                </c:pt>
                <c:pt idx="21">
                  <c:v>6.88</c:v>
                </c:pt>
                <c:pt idx="22">
                  <c:v>6.91</c:v>
                </c:pt>
                <c:pt idx="23">
                  <c:v>6.82</c:v>
                </c:pt>
                <c:pt idx="24">
                  <c:v>6.7</c:v>
                </c:pt>
                <c:pt idx="25">
                  <c:v>6.63</c:v>
                </c:pt>
                <c:pt idx="26">
                  <c:v>6.57</c:v>
                </c:pt>
                <c:pt idx="27">
                  <c:v>6.62</c:v>
                </c:pt>
                <c:pt idx="28">
                  <c:v>6.51</c:v>
                </c:pt>
                <c:pt idx="29">
                  <c:v>6.53</c:v>
                </c:pt>
                <c:pt idx="30">
                  <c:v>6.49</c:v>
                </c:pt>
                <c:pt idx="31">
                  <c:v>6.49</c:v>
                </c:pt>
                <c:pt idx="32">
                  <c:v>6.42</c:v>
                </c:pt>
                <c:pt idx="33">
                  <c:v>6.44</c:v>
                </c:pt>
                <c:pt idx="34">
                  <c:v>6.46</c:v>
                </c:pt>
                <c:pt idx="35">
                  <c:v>6.4</c:v>
                </c:pt>
                <c:pt idx="36">
                  <c:v>6.38</c:v>
                </c:pt>
                <c:pt idx="37">
                  <c:v>6.27</c:v>
                </c:pt>
                <c:pt idx="38">
                  <c:v>6.33</c:v>
                </c:pt>
                <c:pt idx="39">
                  <c:v>6.3</c:v>
                </c:pt>
                <c:pt idx="40">
                  <c:v>6.27</c:v>
                </c:pt>
                <c:pt idx="41">
                  <c:v>6.2</c:v>
                </c:pt>
                <c:pt idx="42">
                  <c:v>6.26</c:v>
                </c:pt>
                <c:pt idx="43">
                  <c:v>6.14</c:v>
                </c:pt>
                <c:pt idx="44">
                  <c:v>6.14</c:v>
                </c:pt>
                <c:pt idx="45">
                  <c:v>6.14</c:v>
                </c:pt>
                <c:pt idx="46">
                  <c:v>5.98</c:v>
                </c:pt>
                <c:pt idx="47">
                  <c:v>6.02</c:v>
                </c:pt>
                <c:pt idx="48">
                  <c:v>5.79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70-44FC-BAB9-DDADE7799A9E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Sheet1!$A$5:$A$53</c:f>
              <c:numCache>
                <c:formatCode>General</c:formatCode>
                <c:ptCount val="4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</c:numCache>
            </c:numRef>
          </c:cat>
          <c:val>
            <c:numRef>
              <c:f>Sheet1!$C$5:$C$53</c:f>
              <c:numCache>
                <c:formatCode>0.00</c:formatCode>
                <c:ptCount val="49"/>
                <c:pt idx="0">
                  <c:v>4.83</c:v>
                </c:pt>
                <c:pt idx="1">
                  <c:v>5.19</c:v>
                </c:pt>
                <c:pt idx="2">
                  <c:v>5.82</c:v>
                </c:pt>
                <c:pt idx="3">
                  <c:v>6.18</c:v>
                </c:pt>
                <c:pt idx="4">
                  <c:v>6.65</c:v>
                </c:pt>
                <c:pt idx="5">
                  <c:v>7.18</c:v>
                </c:pt>
                <c:pt idx="6">
                  <c:v>7.81</c:v>
                </c:pt>
                <c:pt idx="7">
                  <c:v>8.19</c:v>
                </c:pt>
                <c:pt idx="8">
                  <c:v>8.5500000000000007</c:v>
                </c:pt>
                <c:pt idx="9">
                  <c:v>9.02</c:v>
                </c:pt>
                <c:pt idx="10">
                  <c:v>9.4</c:v>
                </c:pt>
                <c:pt idx="11">
                  <c:v>9.49</c:v>
                </c:pt>
                <c:pt idx="12">
                  <c:v>9.7899999999999991</c:v>
                </c:pt>
                <c:pt idx="13">
                  <c:v>9.84</c:v>
                </c:pt>
                <c:pt idx="14">
                  <c:v>10.23</c:v>
                </c:pt>
                <c:pt idx="15">
                  <c:v>10.220000000000001</c:v>
                </c:pt>
                <c:pt idx="16">
                  <c:v>10.11</c:v>
                </c:pt>
                <c:pt idx="17">
                  <c:v>10.25</c:v>
                </c:pt>
                <c:pt idx="18">
                  <c:v>10.01</c:v>
                </c:pt>
                <c:pt idx="19">
                  <c:v>10.16</c:v>
                </c:pt>
                <c:pt idx="20">
                  <c:v>10.09</c:v>
                </c:pt>
                <c:pt idx="21">
                  <c:v>10.210000000000001</c:v>
                </c:pt>
                <c:pt idx="22">
                  <c:v>10.08</c:v>
                </c:pt>
                <c:pt idx="23">
                  <c:v>9.92</c:v>
                </c:pt>
                <c:pt idx="24">
                  <c:v>9.75</c:v>
                </c:pt>
                <c:pt idx="25">
                  <c:v>9.75</c:v>
                </c:pt>
                <c:pt idx="26">
                  <c:v>9.9499999999999993</c:v>
                </c:pt>
                <c:pt idx="27">
                  <c:v>9.77</c:v>
                </c:pt>
                <c:pt idx="28">
                  <c:v>9.7100000000000009</c:v>
                </c:pt>
                <c:pt idx="29">
                  <c:v>9.58</c:v>
                </c:pt>
                <c:pt idx="30">
                  <c:v>9.5</c:v>
                </c:pt>
                <c:pt idx="31">
                  <c:v>9.4</c:v>
                </c:pt>
                <c:pt idx="32">
                  <c:v>9.2899999999999991</c:v>
                </c:pt>
                <c:pt idx="33">
                  <c:v>9.0299999999999994</c:v>
                </c:pt>
                <c:pt idx="34">
                  <c:v>9.14</c:v>
                </c:pt>
                <c:pt idx="35">
                  <c:v>8.91</c:v>
                </c:pt>
                <c:pt idx="36">
                  <c:v>8.8800000000000008</c:v>
                </c:pt>
                <c:pt idx="37">
                  <c:v>8.9700000000000006</c:v>
                </c:pt>
                <c:pt idx="38">
                  <c:v>8.86</c:v>
                </c:pt>
                <c:pt idx="39">
                  <c:v>8.77</c:v>
                </c:pt>
                <c:pt idx="40">
                  <c:v>8.49</c:v>
                </c:pt>
                <c:pt idx="41">
                  <c:v>8.4700000000000006</c:v>
                </c:pt>
                <c:pt idx="42">
                  <c:v>8.52</c:v>
                </c:pt>
                <c:pt idx="43">
                  <c:v>8.3699999999999992</c:v>
                </c:pt>
                <c:pt idx="44">
                  <c:v>8.0500000000000007</c:v>
                </c:pt>
                <c:pt idx="45">
                  <c:v>8.2100000000000009</c:v>
                </c:pt>
                <c:pt idx="46">
                  <c:v>8.0399999999999991</c:v>
                </c:pt>
                <c:pt idx="47">
                  <c:v>8.0399999999999991</c:v>
                </c:pt>
                <c:pt idx="48">
                  <c:v>7.56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70-44FC-BAB9-DDADE7799A9E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1995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Sheet1!$A$5:$A$53</c:f>
              <c:numCache>
                <c:formatCode>General</c:formatCode>
                <c:ptCount val="4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</c:numCache>
            </c:numRef>
          </c:cat>
          <c:val>
            <c:numRef>
              <c:f>Sheet1!$D$5:$D$53</c:f>
              <c:numCache>
                <c:formatCode>0.00</c:formatCode>
                <c:ptCount val="49"/>
                <c:pt idx="0">
                  <c:v>4.6900000000000004</c:v>
                </c:pt>
                <c:pt idx="1">
                  <c:v>5.05</c:v>
                </c:pt>
                <c:pt idx="2">
                  <c:v>5.35</c:v>
                </c:pt>
                <c:pt idx="3">
                  <c:v>5.65</c:v>
                </c:pt>
                <c:pt idx="4">
                  <c:v>6.09</c:v>
                </c:pt>
                <c:pt idx="5">
                  <c:v>6.57</c:v>
                </c:pt>
                <c:pt idx="6">
                  <c:v>7.25</c:v>
                </c:pt>
                <c:pt idx="7">
                  <c:v>7.82</c:v>
                </c:pt>
                <c:pt idx="8">
                  <c:v>8.0399999999999991</c:v>
                </c:pt>
                <c:pt idx="9">
                  <c:v>8.75</c:v>
                </c:pt>
                <c:pt idx="10">
                  <c:v>9.0399999999999991</c:v>
                </c:pt>
                <c:pt idx="11">
                  <c:v>9.7100000000000009</c:v>
                </c:pt>
                <c:pt idx="12">
                  <c:v>9.7799999999999994</c:v>
                </c:pt>
                <c:pt idx="13">
                  <c:v>10.050000000000001</c:v>
                </c:pt>
                <c:pt idx="14">
                  <c:v>10.27</c:v>
                </c:pt>
                <c:pt idx="15">
                  <c:v>10.45</c:v>
                </c:pt>
                <c:pt idx="16">
                  <c:v>10.51</c:v>
                </c:pt>
                <c:pt idx="17">
                  <c:v>10.58</c:v>
                </c:pt>
                <c:pt idx="18">
                  <c:v>10.67</c:v>
                </c:pt>
                <c:pt idx="19">
                  <c:v>10.97</c:v>
                </c:pt>
                <c:pt idx="20">
                  <c:v>10.75</c:v>
                </c:pt>
                <c:pt idx="21">
                  <c:v>10.69</c:v>
                </c:pt>
                <c:pt idx="22">
                  <c:v>10.72</c:v>
                </c:pt>
                <c:pt idx="23">
                  <c:v>10.3</c:v>
                </c:pt>
                <c:pt idx="24">
                  <c:v>10.47</c:v>
                </c:pt>
                <c:pt idx="25">
                  <c:v>10.49</c:v>
                </c:pt>
                <c:pt idx="26">
                  <c:v>10.76</c:v>
                </c:pt>
                <c:pt idx="27">
                  <c:v>10.71</c:v>
                </c:pt>
                <c:pt idx="28">
                  <c:v>10.51</c:v>
                </c:pt>
                <c:pt idx="29">
                  <c:v>10.27</c:v>
                </c:pt>
                <c:pt idx="30">
                  <c:v>10.130000000000001</c:v>
                </c:pt>
                <c:pt idx="31">
                  <c:v>10.41</c:v>
                </c:pt>
                <c:pt idx="32">
                  <c:v>10.17</c:v>
                </c:pt>
                <c:pt idx="33">
                  <c:v>10.25</c:v>
                </c:pt>
                <c:pt idx="34">
                  <c:v>9.94</c:v>
                </c:pt>
                <c:pt idx="35">
                  <c:v>9.8699999999999992</c:v>
                </c:pt>
                <c:pt idx="36">
                  <c:v>9.24</c:v>
                </c:pt>
                <c:pt idx="37">
                  <c:v>9.19</c:v>
                </c:pt>
                <c:pt idx="38">
                  <c:v>9.16</c:v>
                </c:pt>
                <c:pt idx="39">
                  <c:v>9.09</c:v>
                </c:pt>
                <c:pt idx="40">
                  <c:v>8.76</c:v>
                </c:pt>
                <c:pt idx="41">
                  <c:v>8.73</c:v>
                </c:pt>
                <c:pt idx="42">
                  <c:v>8.6300000000000008</c:v>
                </c:pt>
                <c:pt idx="43">
                  <c:v>8.73</c:v>
                </c:pt>
                <c:pt idx="44">
                  <c:v>8.2899999999999991</c:v>
                </c:pt>
                <c:pt idx="45">
                  <c:v>8.0299999999999994</c:v>
                </c:pt>
                <c:pt idx="46">
                  <c:v>7.68</c:v>
                </c:pt>
                <c:pt idx="47">
                  <c:v>8.0299999999999994</c:v>
                </c:pt>
                <c:pt idx="48">
                  <c:v>7.48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70-44FC-BAB9-DDADE7799A9E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Sheet1!$A$5:$A$53</c:f>
              <c:numCache>
                <c:formatCode>General</c:formatCode>
                <c:ptCount val="4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</c:numCache>
            </c:numRef>
          </c:cat>
          <c:val>
            <c:numRef>
              <c:f>Sheet1!$E$5:$E$53</c:f>
              <c:numCache>
                <c:formatCode>0.00</c:formatCode>
                <c:ptCount val="49"/>
                <c:pt idx="0">
                  <c:v>5.71</c:v>
                </c:pt>
                <c:pt idx="1">
                  <c:v>6.17</c:v>
                </c:pt>
                <c:pt idx="2">
                  <c:v>6.86</c:v>
                </c:pt>
                <c:pt idx="3">
                  <c:v>7.09</c:v>
                </c:pt>
                <c:pt idx="4">
                  <c:v>7.49</c:v>
                </c:pt>
                <c:pt idx="5">
                  <c:v>8.1</c:v>
                </c:pt>
                <c:pt idx="6">
                  <c:v>8.6999999999999993</c:v>
                </c:pt>
                <c:pt idx="7">
                  <c:v>9.44</c:v>
                </c:pt>
                <c:pt idx="8">
                  <c:v>10.29</c:v>
                </c:pt>
                <c:pt idx="9">
                  <c:v>10.98</c:v>
                </c:pt>
                <c:pt idx="10">
                  <c:v>11.69</c:v>
                </c:pt>
                <c:pt idx="11">
                  <c:v>12.25</c:v>
                </c:pt>
                <c:pt idx="12">
                  <c:v>13.14</c:v>
                </c:pt>
                <c:pt idx="13">
                  <c:v>13.24</c:v>
                </c:pt>
                <c:pt idx="14">
                  <c:v>14.02</c:v>
                </c:pt>
                <c:pt idx="15">
                  <c:v>13.96</c:v>
                </c:pt>
                <c:pt idx="16">
                  <c:v>14.67</c:v>
                </c:pt>
                <c:pt idx="17">
                  <c:v>14.82</c:v>
                </c:pt>
                <c:pt idx="18">
                  <c:v>15.01</c:v>
                </c:pt>
                <c:pt idx="19">
                  <c:v>14.79</c:v>
                </c:pt>
                <c:pt idx="20">
                  <c:v>14.87</c:v>
                </c:pt>
                <c:pt idx="21">
                  <c:v>14.88</c:v>
                </c:pt>
                <c:pt idx="22">
                  <c:v>14.51</c:v>
                </c:pt>
                <c:pt idx="23">
                  <c:v>14.66</c:v>
                </c:pt>
                <c:pt idx="24">
                  <c:v>14.45</c:v>
                </c:pt>
                <c:pt idx="25">
                  <c:v>14.44</c:v>
                </c:pt>
                <c:pt idx="26">
                  <c:v>14.34</c:v>
                </c:pt>
                <c:pt idx="27">
                  <c:v>14.24</c:v>
                </c:pt>
                <c:pt idx="28">
                  <c:v>14.03</c:v>
                </c:pt>
                <c:pt idx="29">
                  <c:v>14.36</c:v>
                </c:pt>
                <c:pt idx="30">
                  <c:v>14.44</c:v>
                </c:pt>
                <c:pt idx="31">
                  <c:v>14.29</c:v>
                </c:pt>
                <c:pt idx="32">
                  <c:v>14.05</c:v>
                </c:pt>
                <c:pt idx="33">
                  <c:v>14.14</c:v>
                </c:pt>
                <c:pt idx="34">
                  <c:v>13.75</c:v>
                </c:pt>
                <c:pt idx="35">
                  <c:v>13.66</c:v>
                </c:pt>
                <c:pt idx="36">
                  <c:v>13.98</c:v>
                </c:pt>
                <c:pt idx="37">
                  <c:v>13.31</c:v>
                </c:pt>
                <c:pt idx="38">
                  <c:v>13.2</c:v>
                </c:pt>
                <c:pt idx="39">
                  <c:v>12.96</c:v>
                </c:pt>
                <c:pt idx="40">
                  <c:v>13.01</c:v>
                </c:pt>
                <c:pt idx="41">
                  <c:v>12.93</c:v>
                </c:pt>
                <c:pt idx="42">
                  <c:v>12.43</c:v>
                </c:pt>
                <c:pt idx="43">
                  <c:v>12.32</c:v>
                </c:pt>
                <c:pt idx="44">
                  <c:v>11.9</c:v>
                </c:pt>
                <c:pt idx="45">
                  <c:v>11.48</c:v>
                </c:pt>
                <c:pt idx="46">
                  <c:v>11.5</c:v>
                </c:pt>
                <c:pt idx="47">
                  <c:v>11.45</c:v>
                </c:pt>
                <c:pt idx="48">
                  <c:v>10.95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70-44FC-BAB9-DDADE7799A9E}"/>
            </c:ext>
          </c:extLst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Sheet1!$A$5:$A$53</c:f>
              <c:numCache>
                <c:formatCode>General</c:formatCode>
                <c:ptCount val="4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</c:numCache>
            </c:numRef>
          </c:cat>
          <c:val>
            <c:numRef>
              <c:f>Sheet1!$F$5:$F$53</c:f>
              <c:numCache>
                <c:formatCode>0.00</c:formatCode>
                <c:ptCount val="49"/>
                <c:pt idx="0">
                  <c:v>5</c:v>
                </c:pt>
                <c:pt idx="1">
                  <c:v>5.37</c:v>
                </c:pt>
                <c:pt idx="2">
                  <c:v>6.24</c:v>
                </c:pt>
                <c:pt idx="3">
                  <c:v>6.5</c:v>
                </c:pt>
                <c:pt idx="4">
                  <c:v>6.75</c:v>
                </c:pt>
                <c:pt idx="5">
                  <c:v>7.14</c:v>
                </c:pt>
                <c:pt idx="6">
                  <c:v>7.66</c:v>
                </c:pt>
                <c:pt idx="7">
                  <c:v>8.4</c:v>
                </c:pt>
                <c:pt idx="8">
                  <c:v>9.11</c:v>
                </c:pt>
                <c:pt idx="9">
                  <c:v>9.83</c:v>
                </c:pt>
                <c:pt idx="10">
                  <c:v>10.09</c:v>
                </c:pt>
                <c:pt idx="11">
                  <c:v>10.8</c:v>
                </c:pt>
                <c:pt idx="12">
                  <c:v>11.19</c:v>
                </c:pt>
                <c:pt idx="13">
                  <c:v>11.71</c:v>
                </c:pt>
                <c:pt idx="14">
                  <c:v>12.19</c:v>
                </c:pt>
                <c:pt idx="15">
                  <c:v>12.6</c:v>
                </c:pt>
                <c:pt idx="16">
                  <c:v>12.9</c:v>
                </c:pt>
                <c:pt idx="17">
                  <c:v>13.29</c:v>
                </c:pt>
                <c:pt idx="18">
                  <c:v>13.72</c:v>
                </c:pt>
                <c:pt idx="19">
                  <c:v>13.58</c:v>
                </c:pt>
                <c:pt idx="20">
                  <c:v>13.83</c:v>
                </c:pt>
                <c:pt idx="21">
                  <c:v>13.9</c:v>
                </c:pt>
                <c:pt idx="22">
                  <c:v>13.93</c:v>
                </c:pt>
                <c:pt idx="23">
                  <c:v>13.49</c:v>
                </c:pt>
                <c:pt idx="24">
                  <c:v>13.6</c:v>
                </c:pt>
                <c:pt idx="25">
                  <c:v>13.41</c:v>
                </c:pt>
                <c:pt idx="26">
                  <c:v>13.18</c:v>
                </c:pt>
                <c:pt idx="27">
                  <c:v>13.4</c:v>
                </c:pt>
                <c:pt idx="28">
                  <c:v>13.22</c:v>
                </c:pt>
                <c:pt idx="29">
                  <c:v>13.06</c:v>
                </c:pt>
                <c:pt idx="30">
                  <c:v>12.79</c:v>
                </c:pt>
                <c:pt idx="31">
                  <c:v>12.84</c:v>
                </c:pt>
                <c:pt idx="32">
                  <c:v>12.67</c:v>
                </c:pt>
                <c:pt idx="33">
                  <c:v>12.89</c:v>
                </c:pt>
                <c:pt idx="34">
                  <c:v>12.79</c:v>
                </c:pt>
                <c:pt idx="35">
                  <c:v>12.69</c:v>
                </c:pt>
                <c:pt idx="36">
                  <c:v>12.76</c:v>
                </c:pt>
                <c:pt idx="37">
                  <c:v>12.68</c:v>
                </c:pt>
                <c:pt idx="38">
                  <c:v>12.4</c:v>
                </c:pt>
                <c:pt idx="39">
                  <c:v>12.45</c:v>
                </c:pt>
                <c:pt idx="40">
                  <c:v>12.39</c:v>
                </c:pt>
                <c:pt idx="41">
                  <c:v>11.98</c:v>
                </c:pt>
                <c:pt idx="42">
                  <c:v>11.75</c:v>
                </c:pt>
                <c:pt idx="43">
                  <c:v>11.63</c:v>
                </c:pt>
                <c:pt idx="44">
                  <c:v>11.3</c:v>
                </c:pt>
                <c:pt idx="45">
                  <c:v>11.6</c:v>
                </c:pt>
                <c:pt idx="46">
                  <c:v>11.04</c:v>
                </c:pt>
                <c:pt idx="47">
                  <c:v>11.1</c:v>
                </c:pt>
                <c:pt idx="48">
                  <c:v>10.69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70-44FC-BAB9-DDADE7799A9E}"/>
            </c:ext>
          </c:extLst>
        </c:ser>
        <c:ser>
          <c:idx val="5"/>
          <c:order val="5"/>
          <c:tx>
            <c:strRef>
              <c:f>Sheet1!$G$4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Sheet1!$A$5:$A$53</c:f>
              <c:numCache>
                <c:formatCode>General</c:formatCode>
                <c:ptCount val="4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</c:numCache>
            </c:numRef>
          </c:cat>
          <c:val>
            <c:numRef>
              <c:f>Sheet1!$G$5:$G$53</c:f>
              <c:numCache>
                <c:formatCode>0.00</c:formatCode>
                <c:ptCount val="49"/>
                <c:pt idx="0">
                  <c:v>5.04</c:v>
                </c:pt>
                <c:pt idx="1">
                  <c:v>5.41</c:v>
                </c:pt>
                <c:pt idx="2">
                  <c:v>6.42</c:v>
                </c:pt>
                <c:pt idx="3">
                  <c:v>6.83</c:v>
                </c:pt>
                <c:pt idx="4">
                  <c:v>7.11</c:v>
                </c:pt>
                <c:pt idx="5">
                  <c:v>7.48</c:v>
                </c:pt>
                <c:pt idx="6">
                  <c:v>7.87</c:v>
                </c:pt>
                <c:pt idx="7">
                  <c:v>8.5399999999999991</c:v>
                </c:pt>
                <c:pt idx="8">
                  <c:v>9.36</c:v>
                </c:pt>
                <c:pt idx="9">
                  <c:v>9.83</c:v>
                </c:pt>
                <c:pt idx="10">
                  <c:v>10.37</c:v>
                </c:pt>
                <c:pt idx="11">
                  <c:v>11.16</c:v>
                </c:pt>
                <c:pt idx="12">
                  <c:v>11.07</c:v>
                </c:pt>
                <c:pt idx="13">
                  <c:v>11.54</c:v>
                </c:pt>
                <c:pt idx="14">
                  <c:v>12.06</c:v>
                </c:pt>
                <c:pt idx="15">
                  <c:v>12.32</c:v>
                </c:pt>
                <c:pt idx="16">
                  <c:v>12.72</c:v>
                </c:pt>
                <c:pt idx="17">
                  <c:v>12.89</c:v>
                </c:pt>
                <c:pt idx="18">
                  <c:v>13.36</c:v>
                </c:pt>
                <c:pt idx="19">
                  <c:v>13.44</c:v>
                </c:pt>
                <c:pt idx="20">
                  <c:v>13.65</c:v>
                </c:pt>
                <c:pt idx="21">
                  <c:v>13.55</c:v>
                </c:pt>
                <c:pt idx="22">
                  <c:v>13.96</c:v>
                </c:pt>
                <c:pt idx="23">
                  <c:v>14.01</c:v>
                </c:pt>
                <c:pt idx="24">
                  <c:v>13.69</c:v>
                </c:pt>
                <c:pt idx="25">
                  <c:v>13.61</c:v>
                </c:pt>
                <c:pt idx="26">
                  <c:v>13.53</c:v>
                </c:pt>
                <c:pt idx="27">
                  <c:v>13.47</c:v>
                </c:pt>
                <c:pt idx="28">
                  <c:v>13.26</c:v>
                </c:pt>
                <c:pt idx="29">
                  <c:v>13.39</c:v>
                </c:pt>
                <c:pt idx="30">
                  <c:v>13.29</c:v>
                </c:pt>
                <c:pt idx="31">
                  <c:v>13.12</c:v>
                </c:pt>
                <c:pt idx="32">
                  <c:v>12.75</c:v>
                </c:pt>
                <c:pt idx="33">
                  <c:v>12.98</c:v>
                </c:pt>
                <c:pt idx="34">
                  <c:v>12.73</c:v>
                </c:pt>
                <c:pt idx="35">
                  <c:v>12.95</c:v>
                </c:pt>
                <c:pt idx="36">
                  <c:v>12.67</c:v>
                </c:pt>
                <c:pt idx="37">
                  <c:v>12.53</c:v>
                </c:pt>
                <c:pt idx="38">
                  <c:v>12.7</c:v>
                </c:pt>
                <c:pt idx="39">
                  <c:v>12.41</c:v>
                </c:pt>
                <c:pt idx="40">
                  <c:v>12.13</c:v>
                </c:pt>
                <c:pt idx="41">
                  <c:v>12.05</c:v>
                </c:pt>
                <c:pt idx="42">
                  <c:v>12.29</c:v>
                </c:pt>
                <c:pt idx="43">
                  <c:v>11.74</c:v>
                </c:pt>
                <c:pt idx="44">
                  <c:v>11.21</c:v>
                </c:pt>
                <c:pt idx="45">
                  <c:v>11.12</c:v>
                </c:pt>
                <c:pt idx="46">
                  <c:v>11.32</c:v>
                </c:pt>
                <c:pt idx="47">
                  <c:v>11.58</c:v>
                </c:pt>
                <c:pt idx="48">
                  <c:v>10.71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B70-44FC-BAB9-DDADE7799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904608"/>
        <c:axId val="206905000"/>
      </c:lineChart>
      <c:catAx>
        <c:axId val="20690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05000"/>
        <c:crosses val="autoZero"/>
        <c:auto val="1"/>
        <c:lblAlgn val="ctr"/>
        <c:lblOffset val="100"/>
        <c:noMultiLvlLbl val="0"/>
      </c:catAx>
      <c:valAx>
        <c:axId val="20690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£ Real Median Hourly Earnings (excluding overtime)</a:t>
                </a:r>
              </a:p>
            </c:rich>
          </c:tx>
          <c:layout>
            <c:manualLayout>
              <c:xMode val="edge"/>
              <c:yMode val="edge"/>
              <c:x val="1.2077294685990338E-3"/>
              <c:y val="4.8582987577614048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046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past research definitions of ‘older adults ‘ or ‘older workers’ vary considerably, from those aged over 40 to those aged over 75 (Bourne, 1982;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2000). However, increasingly it is accepted that older workers most appropriately refers to individuals aged 50 and over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Kooij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2008, 365).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acknowledged that chronological age provides an imperfect measure of ageing, as it ignores the variations present in physical and psychological well-being and other demographic and occupational factors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Kooij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2008, 365).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Nevertheless, the policy context remains focused around chronological age in the absence of an alternative method of categorizing individuals with respect to ageing.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Cluster 1</a:t>
            </a:r>
            <a:r>
              <a:rPr lang="en-GB" baseline="0" dirty="0" smtClean="0"/>
              <a:t> – EWL through choice</a:t>
            </a:r>
          </a:p>
          <a:p>
            <a:r>
              <a:rPr lang="en-GB" baseline="0" dirty="0" smtClean="0"/>
              <a:t>Cluster 2 – self-employed older workers</a:t>
            </a:r>
            <a:endParaRPr lang="en-GB" dirty="0" smtClean="0"/>
          </a:p>
          <a:p>
            <a:r>
              <a:rPr lang="en-GB" dirty="0" smtClean="0"/>
              <a:t>Cluster 3 – bridge employment</a:t>
            </a:r>
          </a:p>
          <a:p>
            <a:r>
              <a:rPr lang="en-GB" dirty="0" smtClean="0"/>
              <a:t>Cluster 4 – older workers with household constraints</a:t>
            </a:r>
          </a:p>
          <a:p>
            <a:r>
              <a:rPr lang="en-GB" dirty="0" smtClean="0"/>
              <a:t>Cluster 5 – financial necessity in low quality, low pay jobs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8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lawton@ntu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.wheatley@bh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717032"/>
            <a:ext cx="11162455" cy="1158446"/>
          </a:xfrm>
        </p:spPr>
        <p:txBody>
          <a:bodyPr>
            <a:noAutofit/>
          </a:bodyPr>
          <a:lstStyle/>
          <a:p>
            <a:r>
              <a:rPr lang="en-US" sz="4200" dirty="0" smtClean="0"/>
              <a:t>The Quality of Work Among Older Workers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013176"/>
            <a:ext cx="10658399" cy="1152128"/>
          </a:xfrm>
        </p:spPr>
        <p:txBody>
          <a:bodyPr>
            <a:normAutofit/>
          </a:bodyPr>
          <a:lstStyle/>
          <a:p>
            <a:r>
              <a:rPr lang="en-US" dirty="0"/>
              <a:t>Chris Lawton, NTU </a:t>
            </a:r>
            <a:r>
              <a:rPr lang="en-US" dirty="0" smtClean="0">
                <a:hlinkClick r:id="rId3"/>
              </a:rPr>
              <a:t>christopher.lawton@ntu.ac.uk</a:t>
            </a:r>
            <a:endParaRPr lang="en-US" dirty="0" smtClean="0"/>
          </a:p>
          <a:p>
            <a:r>
              <a:rPr lang="en-US" dirty="0" smtClean="0"/>
              <a:t>Daniel </a:t>
            </a:r>
            <a:r>
              <a:rPr lang="en-US" dirty="0"/>
              <a:t>Wheatley, University of </a:t>
            </a:r>
            <a:r>
              <a:rPr lang="en-US" dirty="0" smtClean="0"/>
              <a:t>Birmingham </a:t>
            </a:r>
            <a:r>
              <a:rPr lang="en-US" dirty="0" smtClean="0">
                <a:hlinkClick r:id="rId4"/>
              </a:rPr>
              <a:t>d.wheatley@bham.ac.uk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0"/>
            <a:ext cx="10515600" cy="1145224"/>
          </a:xfrm>
        </p:spPr>
        <p:txBody>
          <a:bodyPr/>
          <a:lstStyle/>
          <a:p>
            <a:r>
              <a:rPr lang="en-GB" dirty="0" smtClean="0"/>
              <a:t>Employment Options for Older Workers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951765"/>
              </p:ext>
            </p:extLst>
          </p:nvPr>
        </p:nvGraphicFramePr>
        <p:xfrm>
          <a:off x="911424" y="1556792"/>
          <a:ext cx="10225136" cy="43912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79407">
                  <a:extLst>
                    <a:ext uri="{9D8B030D-6E8A-4147-A177-3AD203B41FA5}">
                      <a16:colId xmlns:a16="http://schemas.microsoft.com/office/drawing/2014/main" xmlns="" val="1181784831"/>
                    </a:ext>
                  </a:extLst>
                </a:gridCol>
                <a:gridCol w="7745729">
                  <a:extLst>
                    <a:ext uri="{9D8B030D-6E8A-4147-A177-3AD203B41FA5}">
                      <a16:colId xmlns:a16="http://schemas.microsoft.com/office/drawing/2014/main" xmlns="" val="1747369692"/>
                    </a:ext>
                  </a:extLst>
                </a:gridCol>
              </a:tblGrid>
              <a:tr h="505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Employment Option</a:t>
                      </a:r>
                      <a:endParaRPr lang="en-GB" sz="1700" dirty="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Definition</a:t>
                      </a:r>
                      <a:endParaRPr lang="en-GB" sz="170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7633516"/>
                  </a:ext>
                </a:extLst>
              </a:tr>
              <a:tr h="10433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Phased retirement</a:t>
                      </a:r>
                      <a:endParaRPr lang="en-GB" sz="170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Non-standard work arrangement in which an employee remains in their existing employment while reducing their work contribution, often gradually, in terms of both working hours and effort (Hutchens, 2010).</a:t>
                      </a:r>
                      <a:endParaRPr lang="en-GB" sz="170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8241221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Partial retirement</a:t>
                      </a:r>
                      <a:endParaRPr lang="en-GB" sz="170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Usually used to describe a reduction in work effort outside of the career job (Gustman and Steinmeier, 1984a).</a:t>
                      </a:r>
                      <a:endParaRPr lang="en-GB" sz="170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3645820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Gradual retirement</a:t>
                      </a:r>
                      <a:endParaRPr lang="en-GB" sz="170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General term used in reference to reduced work effort during the final years of work (Hutchens, 2010).</a:t>
                      </a:r>
                      <a:endParaRPr lang="en-GB" sz="170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8437254"/>
                  </a:ext>
                </a:extLst>
              </a:tr>
              <a:tr h="1043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Bridge employment</a:t>
                      </a:r>
                      <a:endParaRPr lang="en-GB" sz="1700" dirty="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‘Bridge job’ (paid work) that is taken by an older worker, usually after career employment has ended in order to span the gap between a career job and retirement (</a:t>
                      </a:r>
                      <a:r>
                        <a:rPr lang="en-GB" sz="1700" dirty="0" err="1">
                          <a:effectLst/>
                        </a:rPr>
                        <a:t>Beehr</a:t>
                      </a:r>
                      <a:r>
                        <a:rPr lang="en-GB" sz="1700" dirty="0">
                          <a:effectLst/>
                        </a:rPr>
                        <a:t>, 2014, 1102; Hedge et al, 2006, 126).</a:t>
                      </a:r>
                      <a:endParaRPr lang="en-GB" sz="1700" dirty="0">
                        <a:effectLst/>
                        <a:latin typeface="BlissRegular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670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3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6881"/>
            <a:ext cx="10515600" cy="1145224"/>
          </a:xfrm>
        </p:spPr>
        <p:txBody>
          <a:bodyPr/>
          <a:lstStyle/>
          <a:p>
            <a:r>
              <a:rPr lang="en-GB" dirty="0" smtClean="0"/>
              <a:t>Structure of Work: Part-time and Full-time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higher proportion of workers over 50 work part-time</a:t>
            </a:r>
          </a:p>
          <a:p>
            <a:r>
              <a:rPr lang="en-GB" dirty="0" smtClean="0"/>
              <a:t>But this has remained very stable since 2004: the proportion of older workers working part-time has not increased significantly since the 2008 Recession</a:t>
            </a:r>
          </a:p>
          <a:p>
            <a:r>
              <a:rPr lang="en-GB" dirty="0" smtClean="0"/>
              <a:t>The exception is for the self-employed (the ‘rise of the odd jobbers’, TUC &amp; ONS, 2015)</a:t>
            </a:r>
          </a:p>
          <a:p>
            <a:r>
              <a:rPr lang="en-GB" dirty="0" smtClean="0"/>
              <a:t>The proportion of younger workers (16-24) working part-time has increased very significantly</a:t>
            </a:r>
          </a:p>
          <a:p>
            <a:r>
              <a:rPr lang="en-GB" dirty="0" smtClean="0"/>
              <a:t>This is due to long-term trends, particularly the increase in participation in Further and Higher Education, but also – with further increases since 2008 – due to the impacts of the Recession and recovery for young people (e.g. increasingly ‘precarious’ work)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6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0"/>
            <a:ext cx="10515600" cy="1145224"/>
          </a:xfrm>
        </p:spPr>
        <p:txBody>
          <a:bodyPr/>
          <a:lstStyle/>
          <a:p>
            <a:r>
              <a:rPr lang="en-GB" dirty="0" smtClean="0"/>
              <a:t>Trends in Median Earnings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49131"/>
              </p:ext>
            </p:extLst>
          </p:nvPr>
        </p:nvGraphicFramePr>
        <p:xfrm>
          <a:off x="839416" y="141277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7768" y="603166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Source: ONS Crown Copyright, 2016. ‘</a:t>
            </a:r>
            <a:r>
              <a:rPr lang="en-GB" sz="1200" i="1"/>
              <a:t>Statistical Bulletin: Annual Survey of Hours and Earnings, 2015 -  Table 17: Real median hourly earnings (excluding overtime) by ag</a:t>
            </a:r>
            <a:r>
              <a:rPr lang="en-GB" sz="1200"/>
              <a:t>e’, online resource [accessed on 7</a:t>
            </a:r>
            <a:r>
              <a:rPr lang="en-GB" sz="1200" baseline="30000"/>
              <a:t>th</a:t>
            </a:r>
            <a:r>
              <a:rPr lang="en-GB" sz="1200"/>
              <a:t> November, 2016].</a:t>
            </a:r>
          </a:p>
        </p:txBody>
      </p:sp>
      <p:sp>
        <p:nvSpPr>
          <p:cNvPr id="6" name="Oval 5"/>
          <p:cNvSpPr/>
          <p:nvPr/>
        </p:nvSpPr>
        <p:spPr>
          <a:xfrm>
            <a:off x="3935760" y="1268760"/>
            <a:ext cx="1944216" cy="1152128"/>
          </a:xfrm>
          <a:prstGeom prst="ellipse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44306" y="76644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2009: Peak wage (at 34) £4.06 higher than for 64 year-olds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9543492" y="1988840"/>
            <a:ext cx="1944216" cy="1152128"/>
          </a:xfrm>
          <a:prstGeom prst="ellipse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88288" y="1061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2015: Peak wage (at 39) £3.30 higher than for 64 year-olds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4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48" y="0"/>
            <a:ext cx="11856640" cy="114522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Understanding Society: </a:t>
            </a:r>
            <a:br>
              <a:rPr lang="en-GB" sz="3200" dirty="0" smtClean="0"/>
            </a:br>
            <a:r>
              <a:rPr lang="en-GB" sz="3200" dirty="0" smtClean="0"/>
              <a:t>Two-Step Cluster Analysis &amp; </a:t>
            </a:r>
            <a:r>
              <a:rPr lang="en-GB" sz="3200" dirty="0"/>
              <a:t>Multinomial </a:t>
            </a:r>
            <a:r>
              <a:rPr lang="en-GB" sz="3200" dirty="0" smtClean="0"/>
              <a:t>Regression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79376" y="1268760"/>
          <a:ext cx="11089230" cy="52643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8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7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507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Cluster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Cluster 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Cluster 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Cluster 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Cluster 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08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Characteristics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concentration in their 50s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even gender</a:t>
                      </a:r>
                      <a:r>
                        <a:rPr lang="en-GB" sz="1600" baseline="0" dirty="0" smtClean="0"/>
                        <a:t> split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skill levels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all employees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oldest cluster (av. 60)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self-employed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two-thirds 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high levels of voluntary</a:t>
                      </a:r>
                      <a:r>
                        <a:rPr lang="en-GB" sz="1600" baseline="0" dirty="0" smtClean="0"/>
                        <a:t> work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three-fifths women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part-timers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lowest skill</a:t>
                      </a:r>
                      <a:r>
                        <a:rPr lang="en-GB" sz="1600" baseline="0" dirty="0" smtClean="0"/>
                        <a:t> levels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three-fifths women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greatest</a:t>
                      </a:r>
                      <a:r>
                        <a:rPr lang="en-GB" sz="1600" baseline="0" dirty="0" smtClean="0"/>
                        <a:t> household contribution (housework, care)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youngest cluster (av.</a:t>
                      </a:r>
                      <a:r>
                        <a:rPr lang="en-GB" sz="1600" baseline="0" dirty="0" smtClean="0"/>
                        <a:t> early 50s)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three-fifths women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over 10% self-employed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 smtClean="0"/>
                        <a:t>divorced/split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71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Quality of Work Indicators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high-quality, high commitment jobs: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hours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managers/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incomes &amp; financial security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autonomy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job sat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profs or skilled trades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highest degrees of autonomy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least likely to want to stop 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incomes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job sat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low skilled jobs, reflecting</a:t>
                      </a:r>
                      <a:r>
                        <a:rPr lang="en-GB" sz="1600" baseline="0" dirty="0" smtClean="0"/>
                        <a:t> bridge employment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lower incomes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low autonomy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few negative feelings toward job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high job sat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associate prof, admin, caring &amp; leisure </a:t>
                      </a:r>
                      <a:r>
                        <a:rPr lang="en-GB" sz="1600" dirty="0" err="1" smtClean="0"/>
                        <a:t>occs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lower autonomy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high </a:t>
                      </a:r>
                      <a:r>
                        <a:rPr lang="en-GB" sz="1600" dirty="0" err="1" smtClean="0"/>
                        <a:t>prefs</a:t>
                      </a:r>
                      <a:r>
                        <a:rPr lang="en-GB" sz="1600" baseline="0" dirty="0" smtClean="0"/>
                        <a:t> for training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high sat with job/life, but</a:t>
                      </a:r>
                      <a:r>
                        <a:rPr lang="en-GB" sz="1600" baseline="0" dirty="0" smtClean="0"/>
                        <a:t> low sat with leisure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caring</a:t>
                      </a:r>
                      <a:r>
                        <a:rPr lang="en-GB" sz="1600" baseline="0" dirty="0" smtClean="0"/>
                        <a:t> &amp;</a:t>
                      </a:r>
                      <a:r>
                        <a:rPr lang="en-GB" sz="1600" dirty="0" smtClean="0"/>
                        <a:t> leisure, sales &amp; customer service </a:t>
                      </a:r>
                      <a:r>
                        <a:rPr lang="en-GB" sz="1600" dirty="0" err="1" smtClean="0"/>
                        <a:t>occs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longest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low incomes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low job sat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preferences for new job / stop 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low job sat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952" y="381305"/>
            <a:ext cx="10515600" cy="599423"/>
          </a:xfrm>
        </p:spPr>
        <p:txBody>
          <a:bodyPr/>
          <a:lstStyle/>
          <a:p>
            <a:r>
              <a:rPr lang="en-GB" dirty="0" smtClean="0"/>
              <a:t>Discussion and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196752"/>
            <a:ext cx="10515600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number of older people (aged 50+) has increased significantly in most advanced societies. In the UK, it is forecast to grow at more than double the average rate between 2014 and 2039</a:t>
            </a:r>
          </a:p>
          <a:p>
            <a:r>
              <a:rPr lang="en-GB" dirty="0" smtClean="0"/>
              <a:t>Participation in work is increasing due to structural, cultural and legal/policy drivers</a:t>
            </a:r>
          </a:p>
          <a:p>
            <a:r>
              <a:rPr lang="en-GB" dirty="0" smtClean="0"/>
              <a:t>‘Main’ reason for work past 65 overwhelmingly voluntary, rather than financial expedient</a:t>
            </a:r>
          </a:p>
          <a:p>
            <a:r>
              <a:rPr lang="en-GB" dirty="0" smtClean="0"/>
              <a:t>Older workers no more likely to be working part-time since 2008 than in 2004 and have been less affected by falling real earnings than workers in their 20s and 30s </a:t>
            </a:r>
            <a:endParaRPr lang="en-GB" dirty="0"/>
          </a:p>
          <a:p>
            <a:r>
              <a:rPr lang="en-GB" dirty="0" smtClean="0"/>
              <a:t>But our analysis suggests a portion of older workers work into older age due to economic necessity, and that many of these older workers are those employed in low quality jobs</a:t>
            </a:r>
          </a:p>
          <a:p>
            <a:r>
              <a:rPr lang="en-GB" dirty="0" smtClean="0"/>
              <a:t>It is important for policy makers to recognise the heterogeneity of experiences as well as career capital in enabling older workers to maintain quality work</a:t>
            </a:r>
          </a:p>
          <a:p>
            <a:r>
              <a:rPr lang="en-GB" dirty="0" smtClean="0"/>
              <a:t>Policy makers should also recognise trade-offs, including reduced time for volunteering, and for grand-parenting and other non-</a:t>
            </a:r>
            <a:r>
              <a:rPr lang="en-GB" dirty="0" err="1" smtClean="0"/>
              <a:t>marketized</a:t>
            </a:r>
            <a:r>
              <a:rPr lang="en-GB" dirty="0" smtClean="0"/>
              <a:t> care which may impact on participation of younger age groups </a:t>
            </a:r>
          </a:p>
          <a:p>
            <a:r>
              <a:rPr lang="en-GB" dirty="0" smtClean="0"/>
              <a:t>The </a:t>
            </a:r>
            <a:r>
              <a:rPr lang="en-GB" dirty="0"/>
              <a:t>p</a:t>
            </a:r>
            <a:r>
              <a:rPr lang="en-GB" dirty="0" smtClean="0"/>
              <a:t>ublication of Wave 6 of Understanding Society will enable analysis of panel data across waves, providing further insight</a:t>
            </a:r>
          </a:p>
        </p:txBody>
      </p:sp>
    </p:spTree>
    <p:extLst>
      <p:ext uri="{BB962C8B-B14F-4D97-AF65-F5344CB8AC3E}">
        <p14:creationId xmlns:p14="http://schemas.microsoft.com/office/powerpoint/2010/main" val="36836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0758"/>
            <a:ext cx="10515600" cy="114522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381918"/>
            <a:ext cx="10515600" cy="4351338"/>
          </a:xfrm>
        </p:spPr>
        <p:txBody>
          <a:bodyPr>
            <a:noAutofit/>
          </a:bodyPr>
          <a:lstStyle/>
          <a:p>
            <a:pPr lvl="1"/>
            <a:r>
              <a:rPr lang="en-GB" sz="2000" dirty="0"/>
              <a:t>This paper explores patterns of work among older adults and reflects, in particular, on the quality of work encountered by older </a:t>
            </a:r>
            <a:r>
              <a:rPr lang="en-GB" sz="2000" dirty="0" smtClean="0"/>
              <a:t>workers (defined as aged 50 and over)</a:t>
            </a:r>
            <a:endParaRPr lang="en-US" sz="2000" dirty="0"/>
          </a:p>
          <a:p>
            <a:pPr lvl="1"/>
            <a:r>
              <a:rPr lang="en-US" sz="2000" dirty="0"/>
              <a:t>In recent </a:t>
            </a:r>
            <a:r>
              <a:rPr lang="en-US" sz="2000" dirty="0" smtClean="0"/>
              <a:t>years p</a:t>
            </a:r>
            <a:r>
              <a:rPr lang="en-GB" sz="2000" dirty="0" err="1" smtClean="0"/>
              <a:t>ublic</a:t>
            </a:r>
            <a:r>
              <a:rPr lang="en-GB" sz="2000" dirty="0" smtClean="0"/>
              <a:t> </a:t>
            </a:r>
            <a:r>
              <a:rPr lang="en-GB" sz="2000" dirty="0"/>
              <a:t>and societal discourse </a:t>
            </a:r>
            <a:r>
              <a:rPr lang="en-GB" sz="2000" dirty="0" smtClean="0"/>
              <a:t>has </a:t>
            </a:r>
            <a:r>
              <a:rPr lang="en-GB" sz="2000" dirty="0"/>
              <a:t>increasingly focused on extending the working lives </a:t>
            </a:r>
            <a:r>
              <a:rPr lang="en-GB" sz="2000" dirty="0" smtClean="0"/>
              <a:t>of </a:t>
            </a:r>
            <a:r>
              <a:rPr lang="en-GB" sz="2000" dirty="0"/>
              <a:t>older adults (</a:t>
            </a:r>
            <a:r>
              <a:rPr lang="en-GB" sz="2000" dirty="0" err="1"/>
              <a:t>Felstead</a:t>
            </a:r>
            <a:r>
              <a:rPr lang="en-GB" sz="2000" dirty="0"/>
              <a:t>, 2010, 1294</a:t>
            </a:r>
            <a:r>
              <a:rPr lang="en-GB" sz="2000" dirty="0" smtClean="0"/>
              <a:t>) </a:t>
            </a:r>
          </a:p>
          <a:p>
            <a:pPr lvl="1"/>
            <a:r>
              <a:rPr lang="en-US" sz="2000" dirty="0" smtClean="0"/>
              <a:t>Driven by trends in population demographics and the changing age structure of the workforce, as well as the </a:t>
            </a:r>
            <a:r>
              <a:rPr lang="en-US" sz="2000" dirty="0"/>
              <a:t>impact of recession and </a:t>
            </a:r>
            <a:r>
              <a:rPr lang="en-US" sz="2000" dirty="0" smtClean="0"/>
              <a:t>recovery (austerity)</a:t>
            </a:r>
          </a:p>
          <a:p>
            <a:pPr lvl="1"/>
            <a:r>
              <a:rPr lang="en-US" sz="2000" dirty="0" smtClean="0"/>
              <a:t>Gaps in understanding surrounding the drivers of extended working lives (EWL) (voluntary </a:t>
            </a:r>
            <a:r>
              <a:rPr lang="en-US" sz="2000" dirty="0"/>
              <a:t>vs </a:t>
            </a:r>
            <a:r>
              <a:rPr lang="en-US" sz="2000" dirty="0" smtClean="0"/>
              <a:t>involuntary), and the quality of work encountered by older workers</a:t>
            </a:r>
          </a:p>
          <a:p>
            <a:pPr lvl="1"/>
            <a:r>
              <a:rPr lang="en-GB" sz="2000" dirty="0" smtClean="0"/>
              <a:t>Our analysis of the UK combines data </a:t>
            </a:r>
            <a:r>
              <a:rPr lang="en-GB" sz="2000" dirty="0"/>
              <a:t>from the </a:t>
            </a:r>
            <a:r>
              <a:rPr lang="en-GB" sz="2000" i="1" dirty="0"/>
              <a:t>Annual Population </a:t>
            </a:r>
            <a:r>
              <a:rPr lang="en-GB" sz="2000" i="1" dirty="0" smtClean="0"/>
              <a:t>Survey, </a:t>
            </a:r>
            <a:r>
              <a:rPr lang="en-GB" sz="2000" i="1" dirty="0"/>
              <a:t>Annual Survey of Hours and </a:t>
            </a:r>
            <a:r>
              <a:rPr lang="en-GB" sz="2000" i="1" dirty="0" smtClean="0"/>
              <a:t>Earnings</a:t>
            </a:r>
            <a:r>
              <a:rPr lang="en-GB" sz="2000" dirty="0" smtClean="0"/>
              <a:t>, </a:t>
            </a:r>
            <a:r>
              <a:rPr lang="en-GB" sz="2000" i="1" dirty="0"/>
              <a:t>Labour Force Survey</a:t>
            </a:r>
            <a:r>
              <a:rPr lang="en-GB" sz="2000" dirty="0"/>
              <a:t>, and </a:t>
            </a:r>
            <a:r>
              <a:rPr lang="en-GB" sz="2000" dirty="0" smtClean="0"/>
              <a:t>in-depth analysis of </a:t>
            </a:r>
            <a:r>
              <a:rPr lang="en-GB" sz="2000" i="1" dirty="0" smtClean="0"/>
              <a:t>Understanding Society </a:t>
            </a:r>
            <a:r>
              <a:rPr lang="en-GB" sz="2000" dirty="0" smtClean="0"/>
              <a:t>using Two-Step Cluster analysis and multinomial logistic regression</a:t>
            </a:r>
            <a:endParaRPr lang="en-US" sz="2000" dirty="0" smtClean="0"/>
          </a:p>
          <a:p>
            <a:pPr lvl="1"/>
            <a:r>
              <a:rPr lang="en-US" sz="2000" dirty="0" smtClean="0"/>
              <a:t>Generates findings with relevance to current debates and policy agendas, and suggestions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1145224"/>
          </a:xfrm>
        </p:spPr>
        <p:txBody>
          <a:bodyPr/>
          <a:lstStyle/>
          <a:p>
            <a:r>
              <a:rPr lang="en-GB" dirty="0" smtClean="0"/>
              <a:t>Legislative, Policy and Structural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Policy discourse promoting EWL</a:t>
            </a:r>
            <a:r>
              <a:rPr lang="en-GB" dirty="0"/>
              <a:t>,</a:t>
            </a:r>
            <a:r>
              <a:rPr lang="en-GB" dirty="0" smtClean="0"/>
              <a:t> e.g. European Commission promotion of ‘active old age’ (2003); OECD’s </a:t>
            </a:r>
            <a:r>
              <a:rPr lang="en-GB" i="1" dirty="0"/>
              <a:t>Live Longer, Work </a:t>
            </a:r>
            <a:r>
              <a:rPr lang="en-GB" i="1" dirty="0" smtClean="0"/>
              <a:t>Longer</a:t>
            </a:r>
            <a:r>
              <a:rPr lang="en-GB" dirty="0" smtClean="0"/>
              <a:t>, UK’s </a:t>
            </a:r>
            <a:r>
              <a:rPr lang="en-GB" i="1" dirty="0"/>
              <a:t>Opportunity </a:t>
            </a:r>
            <a:r>
              <a:rPr lang="en-GB" i="1" dirty="0" smtClean="0"/>
              <a:t>Age </a:t>
            </a:r>
            <a:r>
              <a:rPr lang="en-GB" dirty="0" smtClean="0"/>
              <a:t>launched in 2005; etc.</a:t>
            </a:r>
            <a:endParaRPr lang="en-GB" i="1" dirty="0"/>
          </a:p>
          <a:p>
            <a:r>
              <a:rPr lang="en-GB" dirty="0" smtClean="0"/>
              <a:t>Contrasts ‘lump of labour’ concept prevalent in 1970s</a:t>
            </a:r>
          </a:p>
          <a:p>
            <a:r>
              <a:rPr lang="en-GB" dirty="0" smtClean="0"/>
              <a:t>Changes to state pensions – planned increases in state pension age to 66 (2020), 67 (2028) and eventually 68 (2044-46) through </a:t>
            </a:r>
            <a:r>
              <a:rPr lang="en-GB" i="1" dirty="0" smtClean="0"/>
              <a:t>Pensions Act</a:t>
            </a:r>
            <a:endParaRPr lang="en-GB" dirty="0" smtClean="0"/>
          </a:p>
          <a:p>
            <a:r>
              <a:rPr lang="en-GB" dirty="0" smtClean="0"/>
              <a:t>Abolition of statutory retirement age </a:t>
            </a:r>
            <a:r>
              <a:rPr lang="en-GB" dirty="0"/>
              <a:t>through </a:t>
            </a:r>
            <a:r>
              <a:rPr lang="en-GB" i="1" dirty="0"/>
              <a:t>The Employment Equality (Repeal of Retirement Age </a:t>
            </a:r>
            <a:r>
              <a:rPr lang="en-GB" i="1" dirty="0" smtClean="0"/>
              <a:t>Provisions</a:t>
            </a:r>
            <a:r>
              <a:rPr lang="en-GB" i="1" dirty="0"/>
              <a:t>) Regulations 2011 (No. 1069</a:t>
            </a:r>
            <a:r>
              <a:rPr lang="en-GB" i="1" dirty="0" smtClean="0"/>
              <a:t>)</a:t>
            </a:r>
            <a:r>
              <a:rPr lang="en-GB" dirty="0" smtClean="0"/>
              <a:t> </a:t>
            </a:r>
          </a:p>
          <a:p>
            <a:r>
              <a:rPr lang="en-GB" dirty="0" smtClean="0"/>
              <a:t>Changes to welfare through </a:t>
            </a:r>
            <a:r>
              <a:rPr lang="en-GB" i="1" dirty="0"/>
              <a:t>Employment and Support Allowance</a:t>
            </a:r>
            <a:r>
              <a:rPr lang="en-GB" dirty="0"/>
              <a:t> (ESA</a:t>
            </a:r>
            <a:r>
              <a:rPr lang="en-GB" dirty="0" smtClean="0"/>
              <a:t>) and </a:t>
            </a:r>
            <a:r>
              <a:rPr lang="en-GB" i="1" dirty="0" smtClean="0"/>
              <a:t>Work Programme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7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44624"/>
            <a:ext cx="10515600" cy="1145224"/>
          </a:xfrm>
        </p:spPr>
        <p:txBody>
          <a:bodyPr/>
          <a:lstStyle/>
          <a:p>
            <a:r>
              <a:rPr lang="en-GB" dirty="0" smtClean="0"/>
              <a:t>Recent UK Policy Discourse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484784"/>
            <a:ext cx="10515600" cy="4351338"/>
          </a:xfrm>
        </p:spPr>
        <p:txBody>
          <a:bodyPr/>
          <a:lstStyle/>
          <a:p>
            <a:r>
              <a:rPr lang="en-GB" dirty="0" smtClean="0"/>
              <a:t>The Altman Review - ‘</a:t>
            </a:r>
            <a:r>
              <a:rPr lang="en-GB" i="1" dirty="0" smtClean="0"/>
              <a:t>A New Vision for Older Workers: Retain, Retrain, Recruit</a:t>
            </a:r>
            <a:r>
              <a:rPr lang="en-GB" dirty="0" smtClean="0"/>
              <a:t>’ (March 2015)</a:t>
            </a:r>
          </a:p>
          <a:p>
            <a:r>
              <a:rPr lang="en-GB" dirty="0" smtClean="0"/>
              <a:t>‘</a:t>
            </a:r>
            <a:r>
              <a:rPr lang="en-GB" i="1" dirty="0" smtClean="0"/>
              <a:t>Fuller Working Lives</a:t>
            </a:r>
            <a:r>
              <a:rPr lang="en-GB" dirty="0" smtClean="0"/>
              <a:t>’ strategy (DWP, February 2017)</a:t>
            </a:r>
          </a:p>
          <a:p>
            <a:r>
              <a:rPr lang="en-GB" dirty="0" smtClean="0"/>
              <a:t>Government’s Response (including 2017 Spring Budget) and Women &amp; Equalities Select Committee Inquiry (launched in March 2017, call for evidence suspended due to purdah prior to the General Election)</a:t>
            </a:r>
          </a:p>
          <a:p>
            <a:pPr marL="0" indent="0">
              <a:buNone/>
            </a:pPr>
            <a:r>
              <a:rPr lang="en-GB" dirty="0" smtClean="0"/>
              <a:t>Strong common assumption: longer working lives, including working past State Pension Age, are generally desirable and to be facilitated by addressing barriers that are principally on the demand-side e.g. age discrimination by employers  </a:t>
            </a:r>
          </a:p>
          <a:p>
            <a:pPr marL="0" indent="0">
              <a:buNone/>
            </a:pPr>
            <a:r>
              <a:rPr lang="en-GB" dirty="0" smtClean="0"/>
              <a:t>Government strategy does recognise challenges faced by carers (and that this is often highly gendered) and states aim for cross-Government ‘Carers’ Strategy’</a:t>
            </a:r>
          </a:p>
        </p:txBody>
      </p:sp>
    </p:spTree>
    <p:extLst>
      <p:ext uri="{BB962C8B-B14F-4D97-AF65-F5344CB8AC3E}">
        <p14:creationId xmlns:p14="http://schemas.microsoft.com/office/powerpoint/2010/main" val="8588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Descriptive statistics of UK secondary data sources including the Labour Force Survey/Annual Population Survey (LFS/APS), Mid-Year Population Estimates (MYE) and Sub-National Population Projections (SNPP) and Annual Survey of Hours and Earnings (ASHE)</a:t>
            </a:r>
          </a:p>
          <a:p>
            <a:r>
              <a:rPr lang="en-GB" dirty="0" smtClean="0"/>
              <a:t>Two-Step </a:t>
            </a:r>
            <a:r>
              <a:rPr lang="en-GB" dirty="0"/>
              <a:t>C</a:t>
            </a:r>
            <a:r>
              <a:rPr lang="en-GB" dirty="0" smtClean="0"/>
              <a:t>luster </a:t>
            </a:r>
            <a:r>
              <a:rPr lang="en-GB" dirty="0"/>
              <a:t>A</a:t>
            </a:r>
            <a:r>
              <a:rPr lang="en-GB" dirty="0" smtClean="0"/>
              <a:t>nalysis of Wave 4 of the Understanding Society Survey </a:t>
            </a:r>
          </a:p>
          <a:p>
            <a:pPr marL="265113" indent="0">
              <a:buNone/>
            </a:pPr>
            <a:r>
              <a:rPr lang="en-GB" dirty="0" smtClean="0"/>
              <a:t>Note: question on employment quality only included in every other Wave - Wave 6 data not published when research conducted</a:t>
            </a:r>
          </a:p>
          <a:p>
            <a:r>
              <a:rPr lang="en-GB" dirty="0" smtClean="0"/>
              <a:t>Extended through Multinomial Logistic Regression using cluster membership variable as dependent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8403"/>
            <a:ext cx="10515600" cy="1145224"/>
          </a:xfrm>
        </p:spPr>
        <p:txBody>
          <a:bodyPr/>
          <a:lstStyle/>
          <a:p>
            <a:r>
              <a:rPr lang="en-GB" dirty="0" smtClean="0"/>
              <a:t>The UK Population is Getting Older…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9856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… and is forecast to continue to do so</a:t>
            </a:r>
          </a:p>
          <a:p>
            <a:r>
              <a:rPr lang="en-GB" dirty="0" smtClean="0"/>
              <a:t>Life expectancy is increasing</a:t>
            </a:r>
          </a:p>
          <a:p>
            <a:r>
              <a:rPr lang="en-GB" dirty="0" smtClean="0"/>
              <a:t>There were two significant ‘spikes’ in birth rates, immediately after WWII and in the 1960s</a:t>
            </a:r>
          </a:p>
          <a:p>
            <a:r>
              <a:rPr lang="en-GB" dirty="0" smtClean="0"/>
              <a:t>The UK population aged 50 and over has increased from 18.3 million in 1995 to 23.6 million in 2015</a:t>
            </a:r>
          </a:p>
          <a:p>
            <a:r>
              <a:rPr lang="en-GB" dirty="0" smtClean="0"/>
              <a:t>The ONS project that the number of people aged over State Pension Age will increase by 33% by 2039, compared to 15% for the population as a whole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68" y="1556792"/>
            <a:ext cx="4391880" cy="428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4152" y="585379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ONS Crown Copyright, 2015. ‘</a:t>
            </a:r>
            <a:r>
              <a:rPr lang="en-GB" sz="1200" i="1" dirty="0"/>
              <a:t>National Population Projections: 2014-based, Statistical Bulletin’</a:t>
            </a:r>
            <a:r>
              <a:rPr lang="en-GB" sz="1200" dirty="0"/>
              <a:t>, online resource [accessed on 7</a:t>
            </a:r>
            <a:r>
              <a:rPr lang="en-GB" sz="1200" baseline="30000" dirty="0"/>
              <a:t>th</a:t>
            </a:r>
            <a:r>
              <a:rPr lang="en-GB" sz="1200" dirty="0"/>
              <a:t> November, 2016]. </a:t>
            </a:r>
          </a:p>
        </p:txBody>
      </p:sp>
    </p:spTree>
    <p:extLst>
      <p:ext uri="{BB962C8B-B14F-4D97-AF65-F5344CB8AC3E}">
        <p14:creationId xmlns:p14="http://schemas.microsoft.com/office/powerpoint/2010/main" val="9856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9068"/>
            <a:ext cx="10515600" cy="1145224"/>
          </a:xfrm>
        </p:spPr>
        <p:txBody>
          <a:bodyPr/>
          <a:lstStyle/>
          <a:p>
            <a:r>
              <a:rPr lang="en-GB" dirty="0" smtClean="0"/>
              <a:t>Demographic Factors are not the only Drivers…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268760"/>
            <a:ext cx="10801200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The number of older people is increasing AND the proportion participating in the labour market is growing</a:t>
            </a:r>
          </a:p>
          <a:p>
            <a:r>
              <a:rPr lang="en-GB" dirty="0" smtClean="0"/>
              <a:t>In 1996, the employment rate of 50-64 year olds was 58% (compared to a total UK working-age population average of 70%)</a:t>
            </a:r>
          </a:p>
          <a:p>
            <a:r>
              <a:rPr lang="en-GB" dirty="0" smtClean="0"/>
              <a:t>In 2016, this had increased to 71% (compared to a UK average of 75%)</a:t>
            </a:r>
          </a:p>
          <a:p>
            <a:r>
              <a:rPr lang="en-GB" dirty="0" smtClean="0"/>
              <a:t>The number of 50-64 year olds in employment has grown by 22% over the decade, to 8.6 million people, compared to an increase of 9% for the entire workforce aged 16+</a:t>
            </a:r>
          </a:p>
          <a:p>
            <a:r>
              <a:rPr lang="en-GB" dirty="0" smtClean="0"/>
              <a:t>The number of people aged 65+ in work has increased by 95% over the decade to 1.2 million</a:t>
            </a:r>
          </a:p>
          <a:p>
            <a:r>
              <a:rPr lang="en-GB" dirty="0" smtClean="0"/>
              <a:t>The majority (52%) of people over 65 state that their ‘main’ reason for working past retirement age is voluntary – they are “not ready” to stop working</a:t>
            </a:r>
          </a:p>
          <a:p>
            <a:r>
              <a:rPr lang="en-GB" dirty="0" smtClean="0"/>
              <a:t>However, 15% of those over 65 who were working in 2015 gave essential financial reasons (such as paying bills) as their ‘main’ reason for 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515600" cy="1145224"/>
          </a:xfrm>
        </p:spPr>
        <p:txBody>
          <a:bodyPr>
            <a:normAutofit/>
          </a:bodyPr>
          <a:lstStyle/>
          <a:p>
            <a:r>
              <a:rPr lang="en-GB" dirty="0" smtClean="0"/>
              <a:t>The Increasing Participation of Older Workers</a:t>
            </a:r>
            <a:br>
              <a:rPr lang="en-GB" dirty="0" smtClean="0"/>
            </a:br>
            <a:r>
              <a:rPr lang="en-GB" sz="2400" dirty="0" smtClean="0"/>
              <a:t>Employment Rates, Aged 50-64 and All Working Age (16-64)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73033"/>
              </p:ext>
            </p:extLst>
          </p:nvPr>
        </p:nvGraphicFramePr>
        <p:xfrm>
          <a:off x="838200" y="1510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279576" y="5871876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Source: ONS Crown Copyright, 2016. ‘</a:t>
            </a:r>
            <a:r>
              <a:rPr lang="en-GB" i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Table A05 NSA: Employment, unemployment and </a:t>
            </a:r>
            <a:r>
              <a:rPr lang="en-GB" i="1" dirty="0" smtClean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economic activity </a:t>
            </a:r>
            <a:r>
              <a:rPr lang="en-GB" i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by age group (not seasonally adjusted)</a:t>
            </a:r>
            <a:r>
              <a:rPr lang="en-GB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’, online resource [accessed on 27</a:t>
            </a:r>
            <a:r>
              <a:rPr lang="en-GB" baseline="30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th</a:t>
            </a:r>
            <a:r>
              <a:rPr lang="en-GB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October, 2016].</a:t>
            </a:r>
            <a:endParaRPr lang="en-GB" sz="2000" dirty="0">
              <a:effectLst/>
              <a:latin typeface="BlissRegular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Decisions to Leave or Remain in Paid Work: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Economic </a:t>
            </a:r>
            <a:r>
              <a:rPr lang="en-GB" dirty="0"/>
              <a:t>Necessity, Health and the Quality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Economic necessity:</a:t>
            </a:r>
            <a:r>
              <a:rPr lang="en-GB" dirty="0" smtClean="0"/>
              <a:t> likely to increase due to changes to public policy</a:t>
            </a:r>
          </a:p>
          <a:p>
            <a:r>
              <a:rPr lang="en-GB" b="1" dirty="0" smtClean="0"/>
              <a:t>Health:</a:t>
            </a:r>
            <a:r>
              <a:rPr lang="en-GB" dirty="0" smtClean="0"/>
              <a:t> key drivers affecting physical and/or mental ability to continue in paid work</a:t>
            </a:r>
          </a:p>
          <a:p>
            <a:r>
              <a:rPr lang="en-GB" b="1" dirty="0" smtClean="0"/>
              <a:t>Quality of work: </a:t>
            </a:r>
            <a:r>
              <a:rPr lang="en-GB" dirty="0" smtClean="0"/>
              <a:t>important factor influencing choice to remain in paid work, but also the experience of paid work in later life </a:t>
            </a:r>
          </a:p>
          <a:p>
            <a:r>
              <a:rPr lang="en-GB" dirty="0"/>
              <a:t>The quality of work refers to degree to which work exhibits characteristics which provide benefits or otherwise to the worker, including to physical and psychological well-being (Green, 2006</a:t>
            </a:r>
            <a:r>
              <a:rPr lang="en-GB" dirty="0" smtClean="0"/>
              <a:t>)</a:t>
            </a:r>
          </a:p>
          <a:p>
            <a:r>
              <a:rPr lang="en-GB" dirty="0" smtClean="0"/>
              <a:t>Careers </a:t>
            </a:r>
            <a:r>
              <a:rPr lang="en-GB" dirty="0"/>
              <a:t>of older workers </a:t>
            </a:r>
            <a:r>
              <a:rPr lang="en-GB" dirty="0" smtClean="0"/>
              <a:t>have been argued as </a:t>
            </a:r>
            <a:r>
              <a:rPr lang="en-GB" dirty="0"/>
              <a:t>becoming polarised into those with low and those with high career </a:t>
            </a:r>
            <a:r>
              <a:rPr lang="en-GB" dirty="0" smtClean="0"/>
              <a:t>capital (</a:t>
            </a:r>
            <a:r>
              <a:rPr lang="en-GB" dirty="0"/>
              <a:t>Tempest and </a:t>
            </a:r>
            <a:r>
              <a:rPr lang="en-GB" dirty="0" err="1"/>
              <a:t>Coupland</a:t>
            </a:r>
            <a:r>
              <a:rPr lang="en-GB" dirty="0"/>
              <a:t>, 2016</a:t>
            </a:r>
            <a:r>
              <a:rPr lang="en-GB" dirty="0" smtClean="0"/>
              <a:t>)</a:t>
            </a:r>
          </a:p>
          <a:p>
            <a:r>
              <a:rPr lang="en-GB" dirty="0"/>
              <a:t>Older workers with high career capital are likely to remain in secure employment in their career occupation and/or industry, making use of phased or partial retirement </a:t>
            </a:r>
            <a:r>
              <a:rPr lang="en-GB" dirty="0" smtClean="0"/>
              <a:t>arrangements</a:t>
            </a:r>
          </a:p>
          <a:p>
            <a:r>
              <a:rPr lang="en-GB" dirty="0" smtClean="0"/>
              <a:t>But, those </a:t>
            </a:r>
            <a:r>
              <a:rPr lang="en-GB" dirty="0"/>
              <a:t>with low career capital may find themselves employed, involuntarily, in temporary or ‘flexible’, low pay, low quality </a:t>
            </a:r>
            <a:r>
              <a:rPr lang="en-GB" dirty="0" smtClean="0"/>
              <a:t>jobs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6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903</TotalTime>
  <Words>1959</Words>
  <Application>Microsoft Office PowerPoint</Application>
  <PresentationFormat>Widescreen</PresentationFormat>
  <Paragraphs>147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BlissRegular</vt:lpstr>
      <vt:lpstr>DengXian</vt:lpstr>
      <vt:lpstr>Arial</vt:lpstr>
      <vt:lpstr>Calibri</vt:lpstr>
      <vt:lpstr>Century Schoolbook</vt:lpstr>
      <vt:lpstr>Times</vt:lpstr>
      <vt:lpstr>Times New Roman</vt:lpstr>
      <vt:lpstr>CITY SKETCH 16X9</vt:lpstr>
      <vt:lpstr>The Quality of Work Among Older Workers</vt:lpstr>
      <vt:lpstr>Introduction</vt:lpstr>
      <vt:lpstr>Legislative, Policy and Structural Factors</vt:lpstr>
      <vt:lpstr>Recent UK Policy Discourse</vt:lpstr>
      <vt:lpstr>Method</vt:lpstr>
      <vt:lpstr>The UK Population is Getting Older…</vt:lpstr>
      <vt:lpstr>Demographic Factors are not the only Drivers…</vt:lpstr>
      <vt:lpstr>The Increasing Participation of Older Workers Employment Rates, Aged 50-64 and All Working Age (16-64)</vt:lpstr>
      <vt:lpstr>Decisions to Leave or Remain in Paid Work:  Economic Necessity, Health and the Quality of Work</vt:lpstr>
      <vt:lpstr>Employment Options for Older Workers</vt:lpstr>
      <vt:lpstr>Structure of Work: Part-time and Full-time</vt:lpstr>
      <vt:lpstr>Trends in Median Earnings</vt:lpstr>
      <vt:lpstr>Understanding Society:  Two-Step Cluster Analysis &amp; Multinomial Regression</vt:lpstr>
      <vt:lpstr>Discussion and Conclusions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Quality of Work Among Older Workers</dc:title>
  <dc:creator>Lawton, Christopher</dc:creator>
  <cp:lastModifiedBy>Sullivan, Linda</cp:lastModifiedBy>
  <cp:revision>63</cp:revision>
  <dcterms:created xsi:type="dcterms:W3CDTF">2016-11-07T16:09:59Z</dcterms:created>
  <dcterms:modified xsi:type="dcterms:W3CDTF">2018-01-15T11:31:05Z</dcterms:modified>
</cp:coreProperties>
</file>