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docProps/core.xml" ContentType="application/vnd.openxmlformats-package.core-properties+xml"/>
  <Override PartName="/docProps/app.xml" ContentType="application/vnd.openxmlformats-officedocument.extended-properties+xml"/>
  <Override PartName="/ppt/charts/chartEx1.xml" ContentType="application/vnd.ms-office.chartex+xml"/>
  <Override PartName="/ppt/charts/colors20.xml" ContentType="application/vnd.ms-office.chartcolorstyle+xml"/>
  <Override PartName="/ppt/charts/style20.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14" r:id="rId3"/>
    <p:sldId id="315" r:id="rId4"/>
    <p:sldId id="316" r:id="rId5"/>
    <p:sldId id="317" r:id="rId6"/>
    <p:sldId id="318" r:id="rId7"/>
    <p:sldId id="319" r:id="rId8"/>
    <p:sldId id="305" r:id="rId9"/>
    <p:sldId id="306" r:id="rId10"/>
    <p:sldId id="307" r:id="rId11"/>
    <p:sldId id="304" r:id="rId12"/>
    <p:sldId id="296" r:id="rId13"/>
    <p:sldId id="297" r:id="rId14"/>
    <p:sldId id="298" r:id="rId15"/>
    <p:sldId id="299" r:id="rId16"/>
    <p:sldId id="300" r:id="rId17"/>
    <p:sldId id="303" r:id="rId18"/>
    <p:sldId id="301" r:id="rId19"/>
    <p:sldId id="302" r:id="rId20"/>
    <p:sldId id="320" r:id="rId21"/>
    <p:sldId id="266" r:id="rId22"/>
    <p:sldId id="267" r:id="rId23"/>
    <p:sldId id="268" r:id="rId24"/>
    <p:sldId id="269" r:id="rId25"/>
    <p:sldId id="295"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6D2CCE4-28D6-414D-9B47-57DEED7DF9F1}">
          <p14:sldIdLst>
            <p14:sldId id="256"/>
            <p14:sldId id="314"/>
            <p14:sldId id="315"/>
            <p14:sldId id="316"/>
            <p14:sldId id="317"/>
            <p14:sldId id="318"/>
            <p14:sldId id="319"/>
            <p14:sldId id="305"/>
            <p14:sldId id="306"/>
            <p14:sldId id="307"/>
            <p14:sldId id="304"/>
            <p14:sldId id="296"/>
            <p14:sldId id="297"/>
            <p14:sldId id="298"/>
            <p14:sldId id="299"/>
            <p14:sldId id="300"/>
            <p14:sldId id="303"/>
            <p14:sldId id="301"/>
            <p14:sldId id="302"/>
          </p14:sldIdLst>
        </p14:section>
        <p14:section name="Untitled Section" id="{679F85BE-4CA4-4695-9199-BAD6658245B0}">
          <p14:sldIdLst>
            <p14:sldId id="320"/>
            <p14:sldId id="266"/>
            <p14:sldId id="267"/>
            <p14:sldId id="268"/>
            <p14:sldId id="269"/>
            <p14:sldId id="29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2" autoAdjust="0"/>
    <p:restoredTop sz="94660"/>
  </p:normalViewPr>
  <p:slideViewPr>
    <p:cSldViewPr snapToGrid="0">
      <p:cViewPr varScale="1">
        <p:scale>
          <a:sx n="88" d="100"/>
          <a:sy n="88" d="100"/>
        </p:scale>
        <p:origin x="120" y="29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Imad\Dropbox\Imad%20Work\J-M%20Demonstration%20Data.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Imad\Dropbox\Imad%20Work\J-M%20Demonstration%20Data.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Imad\Dropbox\Imad%20Work\J-M%20Demonstration%20Data.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Imad\Dropbox\Imad%20Work\J-M%20Demonstration%20Data.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Imad\Dropbox\Imad%20Work\J-M%20Demonstration%20Data.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Imad\Dropbox\Imad%20Work\J-M%20Demonstration%20Data.xlsx" TargetMode="External"/><Relationship Id="rId2" Type="http://schemas.microsoft.com/office/2011/relationships/chartColorStyle" Target="colors6.xml"/><Relationship Id="rId1" Type="http://schemas.microsoft.com/office/2011/relationships/chartStyle" Target="style6.xml"/></Relationships>
</file>

<file path=ppt/charts/_rels/chartEx1.xml.rels><?xml version="1.0" encoding="UTF-8" standalone="yes"?>
<Relationships xmlns="http://schemas.openxmlformats.org/package/2006/relationships"><Relationship Id="rId3" Type="http://schemas.microsoft.com/office/2011/relationships/chartColorStyle" Target="colors20.xml"/><Relationship Id="rId2" Type="http://schemas.microsoft.com/office/2011/relationships/chartStyle" Target="style20.xml"/><Relationship Id="rId1" Type="http://schemas.openxmlformats.org/officeDocument/2006/relationships/oleObject" Target="file:///C:\Users\Imad\Dropbox\Imad%20Work\J-M%20Demonstration%20Dat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cat>
            <c:strRef>
              <c:f>'Data Analysis'!$B$5:$B$28</c:f>
              <c:strCache>
                <c:ptCount val="24"/>
                <c:pt idx="0">
                  <c:v>Fuel subsidies +/or prices</c:v>
                </c:pt>
                <c:pt idx="1">
                  <c:v>Food subsidies</c:v>
                </c:pt>
                <c:pt idx="2">
                  <c:v>Agricultural subsidies</c:v>
                </c:pt>
                <c:pt idx="3">
                  <c:v>Austerity (excl. subs.) + poverty + prices</c:v>
                </c:pt>
                <c:pt idx="4">
                  <c:v>Corruption</c:v>
                </c:pt>
                <c:pt idx="5">
                  <c:v>Employment/unemployment</c:v>
                </c:pt>
                <c:pt idx="6">
                  <c:v>Trade</c:v>
                </c:pt>
                <c:pt idx="7">
                  <c:v>Privatisation</c:v>
                </c:pt>
                <c:pt idx="8">
                  <c:v>Financial (e.g. currency, banking)</c:v>
                </c:pt>
                <c:pt idx="9">
                  <c:v>Salaries</c:v>
                </c:pt>
                <c:pt idx="10">
                  <c:v>Security (inc. war and occupation)</c:v>
                </c:pt>
                <c:pt idx="11">
                  <c:v>Foreign Policy</c:v>
                </c:pt>
                <c:pt idx="12">
                  <c:v>Authoritarianism</c:v>
                </c:pt>
                <c:pt idx="13">
                  <c:v>Free Speech</c:v>
                </c:pt>
                <c:pt idx="14">
                  <c:v>Religion</c:v>
                </c:pt>
                <c:pt idx="15">
                  <c:v>Prison Conditions</c:v>
                </c:pt>
                <c:pt idx="16">
                  <c:v>Refugee Camp Conditions</c:v>
                </c:pt>
                <c:pt idx="17">
                  <c:v>Islamists in prison (and/or without charge)</c:v>
                </c:pt>
                <c:pt idx="18">
                  <c:v>Police brutality</c:v>
                </c:pt>
                <c:pt idx="19">
                  <c:v>Return of Land</c:v>
                </c:pt>
                <c:pt idx="20">
                  <c:v>Vegetarianism + animal rights</c:v>
                </c:pt>
                <c:pt idx="21">
                  <c:v>Anti-terrorism</c:v>
                </c:pt>
                <c:pt idx="22">
                  <c:v>divorce law</c:v>
                </c:pt>
                <c:pt idx="23">
                  <c:v>border controls</c:v>
                </c:pt>
              </c:strCache>
            </c:strRef>
          </c:cat>
          <c:val>
            <c:numRef>
              <c:f>'Data Analysis'!$C$5:$C$28</c:f>
              <c:numCache>
                <c:formatCode>General</c:formatCode>
                <c:ptCount val="24"/>
                <c:pt idx="0">
                  <c:v>29</c:v>
                </c:pt>
                <c:pt idx="1">
                  <c:v>4</c:v>
                </c:pt>
                <c:pt idx="2">
                  <c:v>2</c:v>
                </c:pt>
                <c:pt idx="3">
                  <c:v>22</c:v>
                </c:pt>
                <c:pt idx="4">
                  <c:v>38</c:v>
                </c:pt>
                <c:pt idx="5">
                  <c:v>2</c:v>
                </c:pt>
                <c:pt idx="6">
                  <c:v>2</c:v>
                </c:pt>
                <c:pt idx="7">
                  <c:v>0</c:v>
                </c:pt>
                <c:pt idx="8">
                  <c:v>1</c:v>
                </c:pt>
                <c:pt idx="9">
                  <c:v>14</c:v>
                </c:pt>
                <c:pt idx="10">
                  <c:v>88</c:v>
                </c:pt>
                <c:pt idx="11">
                  <c:v>30</c:v>
                </c:pt>
                <c:pt idx="12">
                  <c:v>54</c:v>
                </c:pt>
                <c:pt idx="13">
                  <c:v>8</c:v>
                </c:pt>
                <c:pt idx="14">
                  <c:v>12</c:v>
                </c:pt>
                <c:pt idx="15">
                  <c:v>10</c:v>
                </c:pt>
                <c:pt idx="16">
                  <c:v>5</c:v>
                </c:pt>
                <c:pt idx="17">
                  <c:v>17</c:v>
                </c:pt>
                <c:pt idx="18">
                  <c:v>2</c:v>
                </c:pt>
                <c:pt idx="19">
                  <c:v>2</c:v>
                </c:pt>
                <c:pt idx="20">
                  <c:v>1</c:v>
                </c:pt>
                <c:pt idx="21">
                  <c:v>1</c:v>
                </c:pt>
                <c:pt idx="22">
                  <c:v>1</c:v>
                </c:pt>
                <c:pt idx="23">
                  <c:v>1</c:v>
                </c:pt>
              </c:numCache>
            </c:numRef>
          </c:val>
          <c:extLst xmlns:c16r2="http://schemas.microsoft.com/office/drawing/2015/06/chart">
            <c:ext xmlns:c16="http://schemas.microsoft.com/office/drawing/2014/chart" uri="{C3380CC4-5D6E-409C-BE32-E72D297353CC}">
              <c16:uniqueId val="{00000000-48FC-4F77-B452-60C39459993F}"/>
            </c:ext>
          </c:extLst>
        </c:ser>
        <c:dLbls>
          <c:showLegendKey val="0"/>
          <c:showVal val="0"/>
          <c:showCatName val="0"/>
          <c:showSerName val="0"/>
          <c:showPercent val="0"/>
          <c:showBubbleSize val="0"/>
        </c:dLbls>
        <c:gapWidth val="219"/>
        <c:overlap val="-27"/>
        <c:axId val="140664000"/>
        <c:axId val="140664392"/>
      </c:barChart>
      <c:catAx>
        <c:axId val="1406640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0664392"/>
        <c:crosses val="autoZero"/>
        <c:auto val="1"/>
        <c:lblAlgn val="ctr"/>
        <c:lblOffset val="100"/>
        <c:noMultiLvlLbl val="0"/>
      </c:catAx>
      <c:valAx>
        <c:axId val="1406643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06640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cat>
            <c:numRef>
              <c:f>'Data Analysis'!$B$37:$B$55</c:f>
              <c:numCache>
                <c:formatCode>General</c:formatCode>
                <c:ptCount val="19"/>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pt idx="16">
                  <c:v>2014</c:v>
                </c:pt>
                <c:pt idx="17">
                  <c:v>2015</c:v>
                </c:pt>
                <c:pt idx="18">
                  <c:v>2016</c:v>
                </c:pt>
              </c:numCache>
            </c:numRef>
          </c:cat>
          <c:val>
            <c:numRef>
              <c:f>'Data Analysis'!$C$37:$C$55</c:f>
              <c:numCache>
                <c:formatCode>General</c:formatCode>
                <c:ptCount val="19"/>
                <c:pt idx="0">
                  <c:v>7</c:v>
                </c:pt>
                <c:pt idx="1">
                  <c:v>2</c:v>
                </c:pt>
                <c:pt idx="2">
                  <c:v>15</c:v>
                </c:pt>
                <c:pt idx="3">
                  <c:v>10</c:v>
                </c:pt>
                <c:pt idx="4">
                  <c:v>32</c:v>
                </c:pt>
                <c:pt idx="5">
                  <c:v>14</c:v>
                </c:pt>
                <c:pt idx="6">
                  <c:v>5</c:v>
                </c:pt>
                <c:pt idx="7">
                  <c:v>6</c:v>
                </c:pt>
                <c:pt idx="8">
                  <c:v>11</c:v>
                </c:pt>
                <c:pt idx="9">
                  <c:v>5</c:v>
                </c:pt>
                <c:pt idx="10">
                  <c:v>8</c:v>
                </c:pt>
                <c:pt idx="11">
                  <c:v>6</c:v>
                </c:pt>
                <c:pt idx="12">
                  <c:v>2</c:v>
                </c:pt>
                <c:pt idx="13">
                  <c:v>41</c:v>
                </c:pt>
                <c:pt idx="14">
                  <c:v>48</c:v>
                </c:pt>
                <c:pt idx="15">
                  <c:v>10</c:v>
                </c:pt>
                <c:pt idx="16">
                  <c:v>4</c:v>
                </c:pt>
                <c:pt idx="17">
                  <c:v>1</c:v>
                </c:pt>
                <c:pt idx="18">
                  <c:v>1</c:v>
                </c:pt>
              </c:numCache>
            </c:numRef>
          </c:val>
          <c:extLst xmlns:c16r2="http://schemas.microsoft.com/office/drawing/2015/06/chart">
            <c:ext xmlns:c16="http://schemas.microsoft.com/office/drawing/2014/chart" uri="{C3380CC4-5D6E-409C-BE32-E72D297353CC}">
              <c16:uniqueId val="{00000000-499B-4EF8-BAD0-2A1FDFA43838}"/>
            </c:ext>
          </c:extLst>
        </c:ser>
        <c:dLbls>
          <c:showLegendKey val="0"/>
          <c:showVal val="0"/>
          <c:showCatName val="0"/>
          <c:showSerName val="0"/>
          <c:showPercent val="0"/>
          <c:showBubbleSize val="0"/>
        </c:dLbls>
        <c:gapWidth val="219"/>
        <c:overlap val="-27"/>
        <c:axId val="140664784"/>
        <c:axId val="140665176"/>
      </c:barChart>
      <c:catAx>
        <c:axId val="1406647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0665176"/>
        <c:crosses val="autoZero"/>
        <c:auto val="1"/>
        <c:lblAlgn val="ctr"/>
        <c:lblOffset val="100"/>
        <c:noMultiLvlLbl val="0"/>
      </c:catAx>
      <c:valAx>
        <c:axId val="14066517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066478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extLst xmlns:c16r2="http://schemas.microsoft.com/office/drawing/2015/06/chart">
              <c:ext xmlns:c16="http://schemas.microsoft.com/office/drawing/2014/chart" uri="{C3380CC4-5D6E-409C-BE32-E72D297353CC}">
                <c16:uniqueId val="{00000001-7A2A-4BD8-AF71-7DD9F0FF002D}"/>
              </c:ext>
            </c:extLst>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extLst xmlns:c16r2="http://schemas.microsoft.com/office/drawing/2015/06/chart">
              <c:ext xmlns:c16="http://schemas.microsoft.com/office/drawing/2014/chart" uri="{C3380CC4-5D6E-409C-BE32-E72D297353CC}">
                <c16:uniqueId val="{00000003-7A2A-4BD8-AF71-7DD9F0FF002D}"/>
              </c:ext>
            </c:extLst>
          </c:dPt>
          <c:dPt>
            <c:idx val="2"/>
            <c:bubble3D val="0"/>
            <c:spPr>
              <a:solidFill>
                <a:schemeClr val="accent3"/>
              </a:solidFill>
              <a:ln>
                <a:noFill/>
              </a:ln>
              <a:effectLst/>
              <a:scene3d>
                <a:camera prst="orthographicFront"/>
                <a:lightRig rig="brightRoom" dir="t"/>
              </a:scene3d>
              <a:sp3d prstMaterial="flat">
                <a:bevelT w="50800" h="101600" prst="angle"/>
                <a:contourClr>
                  <a:srgbClr val="000000"/>
                </a:contourClr>
              </a:sp3d>
            </c:spPr>
            <c:extLst xmlns:c16r2="http://schemas.microsoft.com/office/drawing/2015/06/chart">
              <c:ext xmlns:c16="http://schemas.microsoft.com/office/drawing/2014/chart" uri="{C3380CC4-5D6E-409C-BE32-E72D297353CC}">
                <c16:uniqueId val="{00000005-7A2A-4BD8-AF71-7DD9F0FF002D}"/>
              </c:ext>
            </c:extLst>
          </c:dPt>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'Data Analysis'!$B$2:$B$4</c:f>
              <c:strCache>
                <c:ptCount val="3"/>
                <c:pt idx="0">
                  <c:v>Government</c:v>
                </c:pt>
                <c:pt idx="1">
                  <c:v>Monarchy</c:v>
                </c:pt>
                <c:pt idx="2">
                  <c:v>External</c:v>
                </c:pt>
              </c:strCache>
            </c:strRef>
          </c:cat>
          <c:val>
            <c:numRef>
              <c:f>'Data Analysis'!$C$2:$C$4</c:f>
              <c:numCache>
                <c:formatCode>General</c:formatCode>
                <c:ptCount val="3"/>
                <c:pt idx="0">
                  <c:v>151</c:v>
                </c:pt>
                <c:pt idx="1">
                  <c:v>15</c:v>
                </c:pt>
                <c:pt idx="2">
                  <c:v>106</c:v>
                </c:pt>
              </c:numCache>
            </c:numRef>
          </c:val>
          <c:extLst xmlns:c16r2="http://schemas.microsoft.com/office/drawing/2015/06/chart">
            <c:ext xmlns:c16="http://schemas.microsoft.com/office/drawing/2014/chart" uri="{C3380CC4-5D6E-409C-BE32-E72D297353CC}">
              <c16:uniqueId val="{00000006-7A2A-4BD8-AF71-7DD9F0FF002D}"/>
            </c:ext>
          </c:extLst>
        </c:ser>
        <c:dLbls>
          <c:dLblPos val="inEnd"/>
          <c:showLegendKey val="0"/>
          <c:showVal val="0"/>
          <c:showCatName val="0"/>
          <c:showSerName val="0"/>
          <c:showPercent val="1"/>
          <c:showBubbleSize val="0"/>
          <c:showLeaderLines val="1"/>
        </c:dLbls>
        <c:firstSliceAng val="0"/>
      </c:pieChart>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'Data Analysis'!$B$29</c:f>
              <c:strCache>
                <c:ptCount val="1"/>
                <c:pt idx="0">
                  <c:v>Violent</c:v>
                </c:pt>
              </c:strCache>
            </c:strRef>
          </c:tx>
          <c:spPr>
            <a:solidFill>
              <a:schemeClr val="accent1"/>
            </a:solidFill>
            <a:ln w="19050">
              <a:solidFill>
                <a:schemeClr val="lt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'Data Analysis'!$C$29</c:f>
              <c:numCache>
                <c:formatCode>General</c:formatCode>
                <c:ptCount val="1"/>
                <c:pt idx="0">
                  <c:v>54</c:v>
                </c:pt>
              </c:numCache>
            </c:numRef>
          </c:val>
          <c:extLst xmlns:c16r2="http://schemas.microsoft.com/office/drawing/2015/06/chart">
            <c:ext xmlns:c16="http://schemas.microsoft.com/office/drawing/2014/chart" uri="{C3380CC4-5D6E-409C-BE32-E72D297353CC}">
              <c16:uniqueId val="{00000000-0FB4-453D-A197-157F93DEB36E}"/>
            </c:ext>
          </c:extLst>
        </c:ser>
        <c:ser>
          <c:idx val="1"/>
          <c:order val="1"/>
          <c:tx>
            <c:strRef>
              <c:f>'Data Analysis'!$B$30</c:f>
              <c:strCache>
                <c:ptCount val="1"/>
                <c:pt idx="0">
                  <c:v>Non-violent</c:v>
                </c:pt>
              </c:strCache>
            </c:strRef>
          </c:tx>
          <c:spPr>
            <a:solidFill>
              <a:schemeClr val="accent2"/>
            </a:solidFill>
            <a:ln w="19050">
              <a:solidFill>
                <a:schemeClr val="lt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'Data Analysis'!$C$30</c:f>
              <c:numCache>
                <c:formatCode>General</c:formatCode>
                <c:ptCount val="1"/>
                <c:pt idx="0">
                  <c:v>174</c:v>
                </c:pt>
              </c:numCache>
            </c:numRef>
          </c:val>
          <c:extLst xmlns:c16r2="http://schemas.microsoft.com/office/drawing/2015/06/chart">
            <c:ext xmlns:c16="http://schemas.microsoft.com/office/drawing/2014/chart" uri="{C3380CC4-5D6E-409C-BE32-E72D297353CC}">
              <c16:uniqueId val="{00000001-0FB4-453D-A197-157F93DEB36E}"/>
            </c:ext>
          </c:extLst>
        </c:ser>
        <c:ser>
          <c:idx val="2"/>
          <c:order val="2"/>
          <c:tx>
            <c:strRef>
              <c:f>'Data Analysis'!$B$31</c:f>
              <c:strCache>
                <c:ptCount val="1"/>
                <c:pt idx="0">
                  <c:v>Arrests</c:v>
                </c:pt>
              </c:strCache>
            </c:strRef>
          </c:tx>
          <c:spPr>
            <a:solidFill>
              <a:schemeClr val="accent3"/>
            </a:solidFill>
            <a:ln w="19050">
              <a:solidFill>
                <a:schemeClr val="lt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'Data Analysis'!$C$31</c:f>
              <c:numCache>
                <c:formatCode>General</c:formatCode>
                <c:ptCount val="1"/>
                <c:pt idx="0">
                  <c:v>638</c:v>
                </c:pt>
              </c:numCache>
            </c:numRef>
          </c:val>
          <c:extLst xmlns:c16r2="http://schemas.microsoft.com/office/drawing/2015/06/chart">
            <c:ext xmlns:c16="http://schemas.microsoft.com/office/drawing/2014/chart" uri="{C3380CC4-5D6E-409C-BE32-E72D297353CC}">
              <c16:uniqueId val="{00000002-0FB4-453D-A197-157F93DEB36E}"/>
            </c:ext>
          </c:extLst>
        </c:ser>
        <c:ser>
          <c:idx val="3"/>
          <c:order val="3"/>
          <c:tx>
            <c:strRef>
              <c:f>'Data Analysis'!$B$32</c:f>
              <c:strCache>
                <c:ptCount val="1"/>
                <c:pt idx="0">
                  <c:v>Casualties</c:v>
                </c:pt>
              </c:strCache>
            </c:strRef>
          </c:tx>
          <c:spPr>
            <a:solidFill>
              <a:schemeClr val="accent4"/>
            </a:solidFill>
            <a:ln w="19050">
              <a:solidFill>
                <a:schemeClr val="lt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'Data Analysis'!$C$32</c:f>
              <c:numCache>
                <c:formatCode>General</c:formatCode>
                <c:ptCount val="1"/>
                <c:pt idx="0">
                  <c:v>660</c:v>
                </c:pt>
              </c:numCache>
            </c:numRef>
          </c:val>
          <c:extLst xmlns:c16r2="http://schemas.microsoft.com/office/drawing/2015/06/chart">
            <c:ext xmlns:c16="http://schemas.microsoft.com/office/drawing/2014/chart" uri="{C3380CC4-5D6E-409C-BE32-E72D297353CC}">
              <c16:uniqueId val="{00000003-0FB4-453D-A197-157F93DEB36E}"/>
            </c:ext>
          </c:extLst>
        </c:ser>
        <c:ser>
          <c:idx val="4"/>
          <c:order val="4"/>
          <c:tx>
            <c:strRef>
              <c:f>'Data Analysis'!$B$33</c:f>
              <c:strCache>
                <c:ptCount val="1"/>
                <c:pt idx="0">
                  <c:v>Fatalities</c:v>
                </c:pt>
              </c:strCache>
            </c:strRef>
          </c:tx>
          <c:spPr>
            <a:solidFill>
              <a:schemeClr val="accent5"/>
            </a:solidFill>
            <a:ln w="19050">
              <a:solidFill>
                <a:schemeClr val="lt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'Data Analysis'!$C$33</c:f>
              <c:numCache>
                <c:formatCode>General</c:formatCode>
                <c:ptCount val="1"/>
                <c:pt idx="0">
                  <c:v>11</c:v>
                </c:pt>
              </c:numCache>
            </c:numRef>
          </c:val>
          <c:extLst xmlns:c16r2="http://schemas.microsoft.com/office/drawing/2015/06/chart">
            <c:ext xmlns:c16="http://schemas.microsoft.com/office/drawing/2014/chart" uri="{C3380CC4-5D6E-409C-BE32-E72D297353CC}">
              <c16:uniqueId val="{00000004-0FB4-453D-A197-157F93DEB36E}"/>
            </c:ext>
          </c:extLst>
        </c:ser>
        <c:dLbls>
          <c:showLegendKey val="0"/>
          <c:showVal val="0"/>
          <c:showCatName val="0"/>
          <c:showSerName val="0"/>
          <c:showPercent val="0"/>
          <c:showBubbleSize val="0"/>
        </c:dLbls>
        <c:gapWidth val="150"/>
        <c:axId val="140666352"/>
        <c:axId val="140666744"/>
      </c:barChart>
      <c:catAx>
        <c:axId val="140666352"/>
        <c:scaling>
          <c:orientation val="minMax"/>
        </c:scaling>
        <c:delete val="1"/>
        <c:axPos val="b"/>
        <c:numFmt formatCode="General" sourceLinked="1"/>
        <c:majorTickMark val="out"/>
        <c:minorTickMark val="none"/>
        <c:tickLblPos val="nextTo"/>
        <c:crossAx val="140666744"/>
        <c:crosses val="autoZero"/>
        <c:auto val="1"/>
        <c:lblAlgn val="ctr"/>
        <c:lblOffset val="100"/>
        <c:noMultiLvlLbl val="0"/>
      </c:catAx>
      <c:valAx>
        <c:axId val="14066674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06663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Focus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'Monarchy as Target'!$A$22:$B$26</c:f>
              <c:strCache>
                <c:ptCount val="5"/>
                <c:pt idx="0">
                  <c:v>Fuel subsidies +/or prices</c:v>
                </c:pt>
                <c:pt idx="1">
                  <c:v>Corruption</c:v>
                </c:pt>
                <c:pt idx="2">
                  <c:v>Authoritarianism</c:v>
                </c:pt>
                <c:pt idx="3">
                  <c:v>Prison Conditions</c:v>
                </c:pt>
                <c:pt idx="4">
                  <c:v>Islamists in prison (and/or without charge)</c:v>
                </c:pt>
              </c:strCache>
            </c:strRef>
          </c:cat>
          <c:val>
            <c:numRef>
              <c:f>'Monarchy as Target'!$C$22:$C$26</c:f>
              <c:numCache>
                <c:formatCode>General</c:formatCode>
                <c:ptCount val="5"/>
                <c:pt idx="0">
                  <c:v>10</c:v>
                </c:pt>
                <c:pt idx="1">
                  <c:v>3</c:v>
                </c:pt>
                <c:pt idx="2">
                  <c:v>12</c:v>
                </c:pt>
                <c:pt idx="3">
                  <c:v>1</c:v>
                </c:pt>
                <c:pt idx="4">
                  <c:v>1</c:v>
                </c:pt>
              </c:numCache>
            </c:numRef>
          </c:val>
          <c:extLst xmlns:c16r2="http://schemas.microsoft.com/office/drawing/2015/06/chart">
            <c:ext xmlns:c16="http://schemas.microsoft.com/office/drawing/2014/chart" uri="{C3380CC4-5D6E-409C-BE32-E72D297353CC}">
              <c16:uniqueId val="{00000000-6D69-4CC4-99C4-A527ECCB4954}"/>
            </c:ext>
          </c:extLst>
        </c:ser>
        <c:dLbls>
          <c:showLegendKey val="0"/>
          <c:showVal val="0"/>
          <c:showCatName val="0"/>
          <c:showSerName val="0"/>
          <c:showPercent val="0"/>
          <c:showBubbleSize val="0"/>
        </c:dLbls>
        <c:gapWidth val="219"/>
        <c:overlap val="-27"/>
        <c:axId val="142057376"/>
        <c:axId val="142057768"/>
      </c:barChart>
      <c:catAx>
        <c:axId val="1420573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2057768"/>
        <c:crosses val="autoZero"/>
        <c:auto val="1"/>
        <c:lblAlgn val="ctr"/>
        <c:lblOffset val="100"/>
        <c:noMultiLvlLbl val="0"/>
      </c:catAx>
      <c:valAx>
        <c:axId val="14205776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20573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Nature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cat>
            <c:strRef>
              <c:f>'Monarchy as Target'!$B$27:$B$31</c:f>
              <c:strCache>
                <c:ptCount val="5"/>
                <c:pt idx="0">
                  <c:v>Violent</c:v>
                </c:pt>
                <c:pt idx="1">
                  <c:v>Non-violent</c:v>
                </c:pt>
                <c:pt idx="2">
                  <c:v>Arrests</c:v>
                </c:pt>
                <c:pt idx="3">
                  <c:v>Casualties</c:v>
                </c:pt>
                <c:pt idx="4">
                  <c:v>Fatalities</c:v>
                </c:pt>
              </c:strCache>
            </c:strRef>
          </c:cat>
          <c:val>
            <c:numRef>
              <c:f>'Monarchy as Target'!$C$27:$C$31</c:f>
              <c:numCache>
                <c:formatCode>General</c:formatCode>
                <c:ptCount val="5"/>
                <c:pt idx="0">
                  <c:v>3</c:v>
                </c:pt>
                <c:pt idx="1">
                  <c:v>12</c:v>
                </c:pt>
                <c:pt idx="2">
                  <c:v>158</c:v>
                </c:pt>
                <c:pt idx="3">
                  <c:v>75</c:v>
                </c:pt>
                <c:pt idx="4">
                  <c:v>2</c:v>
                </c:pt>
              </c:numCache>
            </c:numRef>
          </c:val>
          <c:extLst xmlns:c16r2="http://schemas.microsoft.com/office/drawing/2015/06/chart">
            <c:ext xmlns:c16="http://schemas.microsoft.com/office/drawing/2014/chart" uri="{C3380CC4-5D6E-409C-BE32-E72D297353CC}">
              <c16:uniqueId val="{00000000-CFF0-47A3-B65F-68228C25D200}"/>
            </c:ext>
          </c:extLst>
        </c:ser>
        <c:dLbls>
          <c:showLegendKey val="0"/>
          <c:showVal val="0"/>
          <c:showCatName val="0"/>
          <c:showSerName val="0"/>
          <c:showPercent val="0"/>
          <c:showBubbleSize val="0"/>
        </c:dLbls>
        <c:gapWidth val="219"/>
        <c:overlap val="-27"/>
        <c:axId val="142058552"/>
        <c:axId val="142058944"/>
      </c:barChart>
      <c:catAx>
        <c:axId val="1420585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2058944"/>
        <c:crosses val="autoZero"/>
        <c:auto val="1"/>
        <c:lblAlgn val="ctr"/>
        <c:lblOffset val="100"/>
        <c:noMultiLvlLbl val="0"/>
      </c:catAx>
      <c:valAx>
        <c:axId val="14205894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205855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'Data Analysis'!$B$5:$B$28</cx:f>
        <cx:lvl ptCount="24">
          <cx:pt idx="0">Fuel subsidies +/or prices</cx:pt>
          <cx:pt idx="1">Food subsidies</cx:pt>
          <cx:pt idx="2">Agricultural subsidies</cx:pt>
          <cx:pt idx="3">Austerity (excl. subs.) + poverty + prices</cx:pt>
          <cx:pt idx="4">Corruption</cx:pt>
          <cx:pt idx="5">Employment/unemployment</cx:pt>
          <cx:pt idx="6">Trade</cx:pt>
          <cx:pt idx="7">Privatisation</cx:pt>
          <cx:pt idx="8">Financial (e.g. currency, banking)</cx:pt>
          <cx:pt idx="9">Salaries</cx:pt>
          <cx:pt idx="10">Security (inc. war and occupation)</cx:pt>
          <cx:pt idx="11">Foreign Policy</cx:pt>
          <cx:pt idx="12">Authoritarianism</cx:pt>
          <cx:pt idx="13">Free Speech</cx:pt>
          <cx:pt idx="14">Religion</cx:pt>
          <cx:pt idx="15">Prison Conditions</cx:pt>
          <cx:pt idx="16">Refugee Camp Conditions</cx:pt>
          <cx:pt idx="17">Islamists in prison (and/or without charge)</cx:pt>
          <cx:pt idx="18">Police brutality</cx:pt>
          <cx:pt idx="19">Return of Land</cx:pt>
          <cx:pt idx="20">Vegetarianism + animal rights</cx:pt>
          <cx:pt idx="21">Anti-terrorism</cx:pt>
          <cx:pt idx="22">divorce law</cx:pt>
          <cx:pt idx="23">border controls</cx:pt>
        </cx:lvl>
      </cx:strDim>
      <cx:numDim type="val">
        <cx:f>'Data Analysis'!$C$5:$C$28</cx:f>
        <cx:lvl ptCount="24" formatCode="General">
          <cx:pt idx="0">29</cx:pt>
          <cx:pt idx="1">4</cx:pt>
          <cx:pt idx="2">2</cx:pt>
          <cx:pt idx="3">22</cx:pt>
          <cx:pt idx="4">38</cx:pt>
          <cx:pt idx="5">2</cx:pt>
          <cx:pt idx="6">2</cx:pt>
          <cx:pt idx="7">0</cx:pt>
          <cx:pt idx="8">1</cx:pt>
          <cx:pt idx="9">14</cx:pt>
          <cx:pt idx="10">88</cx:pt>
          <cx:pt idx="11">30</cx:pt>
          <cx:pt idx="12">54</cx:pt>
          <cx:pt idx="13">8</cx:pt>
          <cx:pt idx="14">12</cx:pt>
          <cx:pt idx="15">10</cx:pt>
          <cx:pt idx="16">5</cx:pt>
          <cx:pt idx="17">17</cx:pt>
          <cx:pt idx="18">2</cx:pt>
          <cx:pt idx="19">2</cx:pt>
          <cx:pt idx="20">1</cx:pt>
          <cx:pt idx="21">1</cx:pt>
          <cx:pt idx="22">1</cx:pt>
          <cx:pt idx="23">1</cx:pt>
        </cx:lvl>
      </cx:numDim>
    </cx:data>
  </cx:chartData>
  <cx:chart>
    <cx:plotArea>
      <cx:plotAreaRegion>
        <cx:series layoutId="clusteredColumn" uniqueId="{B502DA65-03A7-42F2-A0B0-54BC59DB38D4}">
          <cx:dataId val="0"/>
          <cx:layoutPr>
            <cx:aggregation/>
          </cx:layoutPr>
          <cx:axisId val="1"/>
        </cx:series>
        <cx:series layoutId="paretoLine" ownerIdx="0" uniqueId="{A9036A0E-88E1-49CA-8F2A-175AED31B31C}">
          <cx:spPr>
            <a:ln>
              <a:solidFill>
                <a:schemeClr val="accent1">
                  <a:alpha val="0"/>
                </a:schemeClr>
              </a:solidFill>
            </a:ln>
          </cx:spPr>
          <cx:axisId val="2"/>
        </cx:series>
      </cx:plotAreaRegion>
      <cx:axis id="0">
        <cx:catScaling gapWidth="0"/>
        <cx:tickLabels/>
      </cx:axis>
      <cx:axis id="1">
        <cx:valScaling/>
        <cx:majorGridlines/>
        <cx:tickLabels/>
      </cx:axis>
      <cx:axis id="2" hidden="1">
        <cx:valScaling max="1" min="0"/>
        <cx:units unit="percentage"/>
        <cx:tickLabels/>
      </cx:axis>
    </cx:plotArea>
  </cx:chart>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366">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C4054B6-2BDE-4491-9E09-258D323DCB8C}" type="datetimeFigureOut">
              <a:rPr lang="en-GB" smtClean="0"/>
              <a:t>18/04/2018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13DA11-09F9-497A-9B3C-3B6859CE5BF5}" type="slidenum">
              <a:rPr lang="en-GB" smtClean="0"/>
              <a:t>‹#›</a:t>
            </a:fld>
            <a:endParaRPr lang="en-GB"/>
          </a:p>
        </p:txBody>
      </p:sp>
    </p:spTree>
    <p:extLst>
      <p:ext uri="{BB962C8B-B14F-4D97-AF65-F5344CB8AC3E}">
        <p14:creationId xmlns:p14="http://schemas.microsoft.com/office/powerpoint/2010/main" val="16031694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C4054B6-2BDE-4491-9E09-258D323DCB8C}" type="datetimeFigureOut">
              <a:rPr lang="en-GB" smtClean="0"/>
              <a:t>18/04/2018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13DA11-09F9-497A-9B3C-3B6859CE5BF5}" type="slidenum">
              <a:rPr lang="en-GB" smtClean="0"/>
              <a:t>‹#›</a:t>
            </a:fld>
            <a:endParaRPr lang="en-GB"/>
          </a:p>
        </p:txBody>
      </p:sp>
    </p:spTree>
    <p:extLst>
      <p:ext uri="{BB962C8B-B14F-4D97-AF65-F5344CB8AC3E}">
        <p14:creationId xmlns:p14="http://schemas.microsoft.com/office/powerpoint/2010/main" val="4058504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C4054B6-2BDE-4491-9E09-258D323DCB8C}" type="datetimeFigureOut">
              <a:rPr lang="en-GB" smtClean="0"/>
              <a:t>18/04/2018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13DA11-09F9-497A-9B3C-3B6859CE5BF5}" type="slidenum">
              <a:rPr lang="en-GB" smtClean="0"/>
              <a:t>‹#›</a:t>
            </a:fld>
            <a:endParaRPr lang="en-GB"/>
          </a:p>
        </p:txBody>
      </p:sp>
    </p:spTree>
    <p:extLst>
      <p:ext uri="{BB962C8B-B14F-4D97-AF65-F5344CB8AC3E}">
        <p14:creationId xmlns:p14="http://schemas.microsoft.com/office/powerpoint/2010/main" val="78450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C4054B6-2BDE-4491-9E09-258D323DCB8C}" type="datetimeFigureOut">
              <a:rPr lang="en-GB" smtClean="0"/>
              <a:t>18/04/2018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13DA11-09F9-497A-9B3C-3B6859CE5BF5}" type="slidenum">
              <a:rPr lang="en-GB" smtClean="0"/>
              <a:t>‹#›</a:t>
            </a:fld>
            <a:endParaRPr lang="en-GB"/>
          </a:p>
        </p:txBody>
      </p:sp>
    </p:spTree>
    <p:extLst>
      <p:ext uri="{BB962C8B-B14F-4D97-AF65-F5344CB8AC3E}">
        <p14:creationId xmlns:p14="http://schemas.microsoft.com/office/powerpoint/2010/main" val="2142943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4054B6-2BDE-4491-9E09-258D323DCB8C}" type="datetimeFigureOut">
              <a:rPr lang="en-GB" smtClean="0"/>
              <a:t>18/04/2018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13DA11-09F9-497A-9B3C-3B6859CE5BF5}" type="slidenum">
              <a:rPr lang="en-GB" smtClean="0"/>
              <a:t>‹#›</a:t>
            </a:fld>
            <a:endParaRPr lang="en-GB"/>
          </a:p>
        </p:txBody>
      </p:sp>
    </p:spTree>
    <p:extLst>
      <p:ext uri="{BB962C8B-B14F-4D97-AF65-F5344CB8AC3E}">
        <p14:creationId xmlns:p14="http://schemas.microsoft.com/office/powerpoint/2010/main" val="2694360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C4054B6-2BDE-4491-9E09-258D323DCB8C}" type="datetimeFigureOut">
              <a:rPr lang="en-GB" smtClean="0"/>
              <a:t>18/04/2018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413DA11-09F9-497A-9B3C-3B6859CE5BF5}" type="slidenum">
              <a:rPr lang="en-GB" smtClean="0"/>
              <a:t>‹#›</a:t>
            </a:fld>
            <a:endParaRPr lang="en-GB"/>
          </a:p>
        </p:txBody>
      </p:sp>
    </p:spTree>
    <p:extLst>
      <p:ext uri="{BB962C8B-B14F-4D97-AF65-F5344CB8AC3E}">
        <p14:creationId xmlns:p14="http://schemas.microsoft.com/office/powerpoint/2010/main" val="1806762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C4054B6-2BDE-4491-9E09-258D323DCB8C}" type="datetimeFigureOut">
              <a:rPr lang="en-GB" smtClean="0"/>
              <a:t>18/04/2018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413DA11-09F9-497A-9B3C-3B6859CE5BF5}" type="slidenum">
              <a:rPr lang="en-GB" smtClean="0"/>
              <a:t>‹#›</a:t>
            </a:fld>
            <a:endParaRPr lang="en-GB"/>
          </a:p>
        </p:txBody>
      </p:sp>
    </p:spTree>
    <p:extLst>
      <p:ext uri="{BB962C8B-B14F-4D97-AF65-F5344CB8AC3E}">
        <p14:creationId xmlns:p14="http://schemas.microsoft.com/office/powerpoint/2010/main" val="2685057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C4054B6-2BDE-4491-9E09-258D323DCB8C}" type="datetimeFigureOut">
              <a:rPr lang="en-GB" smtClean="0"/>
              <a:t>18/04/2018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413DA11-09F9-497A-9B3C-3B6859CE5BF5}" type="slidenum">
              <a:rPr lang="en-GB" smtClean="0"/>
              <a:t>‹#›</a:t>
            </a:fld>
            <a:endParaRPr lang="en-GB"/>
          </a:p>
        </p:txBody>
      </p:sp>
    </p:spTree>
    <p:extLst>
      <p:ext uri="{BB962C8B-B14F-4D97-AF65-F5344CB8AC3E}">
        <p14:creationId xmlns:p14="http://schemas.microsoft.com/office/powerpoint/2010/main" val="2498666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4054B6-2BDE-4491-9E09-258D323DCB8C}" type="datetimeFigureOut">
              <a:rPr lang="en-GB" smtClean="0"/>
              <a:t>18/04/2018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413DA11-09F9-497A-9B3C-3B6859CE5BF5}" type="slidenum">
              <a:rPr lang="en-GB" smtClean="0"/>
              <a:t>‹#›</a:t>
            </a:fld>
            <a:endParaRPr lang="en-GB"/>
          </a:p>
        </p:txBody>
      </p:sp>
    </p:spTree>
    <p:extLst>
      <p:ext uri="{BB962C8B-B14F-4D97-AF65-F5344CB8AC3E}">
        <p14:creationId xmlns:p14="http://schemas.microsoft.com/office/powerpoint/2010/main" val="2107086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C4054B6-2BDE-4491-9E09-258D323DCB8C}" type="datetimeFigureOut">
              <a:rPr lang="en-GB" smtClean="0"/>
              <a:t>18/04/2018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413DA11-09F9-497A-9B3C-3B6859CE5BF5}" type="slidenum">
              <a:rPr lang="en-GB" smtClean="0"/>
              <a:t>‹#›</a:t>
            </a:fld>
            <a:endParaRPr lang="en-GB"/>
          </a:p>
        </p:txBody>
      </p:sp>
    </p:spTree>
    <p:extLst>
      <p:ext uri="{BB962C8B-B14F-4D97-AF65-F5344CB8AC3E}">
        <p14:creationId xmlns:p14="http://schemas.microsoft.com/office/powerpoint/2010/main" val="4019042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C4054B6-2BDE-4491-9E09-258D323DCB8C}" type="datetimeFigureOut">
              <a:rPr lang="en-GB" smtClean="0"/>
              <a:t>18/04/2018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413DA11-09F9-497A-9B3C-3B6859CE5BF5}" type="slidenum">
              <a:rPr lang="en-GB" smtClean="0"/>
              <a:t>‹#›</a:t>
            </a:fld>
            <a:endParaRPr lang="en-GB"/>
          </a:p>
        </p:txBody>
      </p:sp>
    </p:spTree>
    <p:extLst>
      <p:ext uri="{BB962C8B-B14F-4D97-AF65-F5344CB8AC3E}">
        <p14:creationId xmlns:p14="http://schemas.microsoft.com/office/powerpoint/2010/main" val="2990412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4054B6-2BDE-4491-9E09-258D323DCB8C}" type="datetimeFigureOut">
              <a:rPr lang="en-GB" smtClean="0"/>
              <a:t>18/04/2018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13DA11-09F9-497A-9B3C-3B6859CE5BF5}" type="slidenum">
              <a:rPr lang="en-GB" smtClean="0"/>
              <a:t>‹#›</a:t>
            </a:fld>
            <a:endParaRPr lang="en-GB"/>
          </a:p>
        </p:txBody>
      </p:sp>
    </p:spTree>
    <p:extLst>
      <p:ext uri="{BB962C8B-B14F-4D97-AF65-F5344CB8AC3E}">
        <p14:creationId xmlns:p14="http://schemas.microsoft.com/office/powerpoint/2010/main" val="31086846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Tarik.oumazzane@ntu.ac.uk" TargetMode="External"/><Relationship Id="rId2" Type="http://schemas.openxmlformats.org/officeDocument/2006/relationships/hyperlink" Target="mailto:imad.el-anis@ntu.ac.uk"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microsoft.com/office/2014/relationships/chartEx" Target="../charts/chartEx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merip.org/mer/mer236/jordans-new-political-development-strategy"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612220"/>
            <a:ext cx="9144000" cy="1185408"/>
          </a:xfrm>
        </p:spPr>
        <p:txBody>
          <a:bodyPr>
            <a:noAutofit/>
          </a:bodyPr>
          <a:lstStyle/>
          <a:p>
            <a:r>
              <a:rPr lang="en-GB" sz="4000" dirty="0"/>
              <a:t>Neoliberalism and Public Dissent in Jordan and Morocco</a:t>
            </a:r>
          </a:p>
        </p:txBody>
      </p:sp>
      <p:sp>
        <p:nvSpPr>
          <p:cNvPr id="3" name="Subtitle 2"/>
          <p:cNvSpPr>
            <a:spLocks noGrp="1"/>
          </p:cNvSpPr>
          <p:nvPr>
            <p:ph type="subTitle" idx="1"/>
          </p:nvPr>
        </p:nvSpPr>
        <p:spPr>
          <a:xfrm>
            <a:off x="1524000" y="3086100"/>
            <a:ext cx="9144000" cy="2171700"/>
          </a:xfrm>
        </p:spPr>
        <p:txBody>
          <a:bodyPr>
            <a:normAutofit fontScale="85000" lnSpcReduction="20000"/>
          </a:bodyPr>
          <a:lstStyle/>
          <a:p>
            <a:r>
              <a:rPr lang="en-GB" dirty="0"/>
              <a:t>Dr Imad El-Anis, Senior Lecturer in International Relations</a:t>
            </a:r>
          </a:p>
          <a:p>
            <a:r>
              <a:rPr lang="en-GB" dirty="0"/>
              <a:t>(</a:t>
            </a:r>
            <a:r>
              <a:rPr lang="en-GB" dirty="0">
                <a:hlinkClick r:id="rId2"/>
              </a:rPr>
              <a:t>imad.el-anis@ntu.ac.uk</a:t>
            </a:r>
            <a:r>
              <a:rPr lang="en-GB" dirty="0"/>
              <a:t>)</a:t>
            </a:r>
          </a:p>
          <a:p>
            <a:r>
              <a:rPr lang="en-GB" dirty="0"/>
              <a:t>Nottingham Trent University, UK</a:t>
            </a:r>
          </a:p>
          <a:p>
            <a:r>
              <a:rPr lang="en-GB" dirty="0"/>
              <a:t>Tarik Oumazzane, PhD Candidate, International Political Economy</a:t>
            </a:r>
          </a:p>
          <a:p>
            <a:r>
              <a:rPr lang="en-GB" dirty="0">
                <a:hlinkClick r:id="rId3"/>
              </a:rPr>
              <a:t>tarik.oumazzane@ntu.ac.uk</a:t>
            </a:r>
            <a:r>
              <a:rPr lang="en-GB" dirty="0"/>
              <a:t> </a:t>
            </a:r>
          </a:p>
          <a:p>
            <a:r>
              <a:rPr lang="en-GB" dirty="0"/>
              <a:t>Nottingham Trent University, UK</a:t>
            </a:r>
          </a:p>
        </p:txBody>
      </p:sp>
    </p:spTree>
    <p:extLst>
      <p:ext uri="{BB962C8B-B14F-4D97-AF65-F5344CB8AC3E}">
        <p14:creationId xmlns:p14="http://schemas.microsoft.com/office/powerpoint/2010/main" val="22499766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Methodology</a:t>
            </a:r>
          </a:p>
        </p:txBody>
      </p:sp>
      <p:sp>
        <p:nvSpPr>
          <p:cNvPr id="3" name="Content Placeholder 2"/>
          <p:cNvSpPr>
            <a:spLocks noGrp="1"/>
          </p:cNvSpPr>
          <p:nvPr>
            <p:ph idx="1"/>
          </p:nvPr>
        </p:nvSpPr>
        <p:spPr/>
        <p:txBody>
          <a:bodyPr>
            <a:normAutofit/>
          </a:bodyPr>
          <a:lstStyle/>
          <a:p>
            <a:r>
              <a:rPr lang="en-GB" dirty="0"/>
              <a:t>Discourse analysis conducted on these 221 articles and observations recorded on the following:</a:t>
            </a:r>
          </a:p>
          <a:p>
            <a:pPr lvl="1"/>
            <a:r>
              <a:rPr lang="en-GB" dirty="0"/>
              <a:t>Target: was the event against the government; monarchy; or an external actor?</a:t>
            </a:r>
          </a:p>
          <a:p>
            <a:pPr lvl="1"/>
            <a:r>
              <a:rPr lang="en-GB" dirty="0"/>
              <a:t>Focus: what was the event motivated by? </a:t>
            </a:r>
          </a:p>
          <a:p>
            <a:pPr lvl="2"/>
            <a:r>
              <a:rPr lang="en-GB" dirty="0"/>
              <a:t>24 different types of observations (see table 1). </a:t>
            </a:r>
          </a:p>
          <a:p>
            <a:pPr lvl="1"/>
            <a:r>
              <a:rPr lang="en-GB" dirty="0"/>
              <a:t>Nature: was the event violent/non-violent? Were there any arrests, casualties, fatalities?</a:t>
            </a:r>
          </a:p>
          <a:p>
            <a:r>
              <a:rPr lang="en-GB" dirty="0"/>
              <a:t>Descriptive data analysis was then carried out on the results of the discourse analysis. </a:t>
            </a:r>
          </a:p>
        </p:txBody>
      </p:sp>
    </p:spTree>
    <p:extLst>
      <p:ext uri="{BB962C8B-B14F-4D97-AF65-F5344CB8AC3E}">
        <p14:creationId xmlns:p14="http://schemas.microsoft.com/office/powerpoint/2010/main" val="16575058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359" y="419450"/>
            <a:ext cx="3473742" cy="2927757"/>
          </a:xfrm>
        </p:spPr>
        <p:txBody>
          <a:bodyPr>
            <a:normAutofit/>
          </a:bodyPr>
          <a:lstStyle/>
          <a:p>
            <a:r>
              <a:rPr lang="en-GB" sz="3200" dirty="0"/>
              <a:t>Results – Table 1: overall data analysis</a:t>
            </a:r>
            <a:r>
              <a:rPr lang="en-GB" dirty="0"/>
              <a:t/>
            </a:r>
            <a:br>
              <a:rPr lang="en-GB" dirty="0"/>
            </a:br>
            <a:r>
              <a:rPr lang="en-GB" sz="2800" dirty="0"/>
              <a:t/>
            </a:r>
            <a:br>
              <a:rPr lang="en-GB" sz="2800" dirty="0"/>
            </a:br>
            <a:r>
              <a:rPr lang="en-GB" sz="2800" dirty="0"/>
              <a:t>Note: </a:t>
            </a:r>
            <a:r>
              <a:rPr lang="en-GB" sz="2400" dirty="0"/>
              <a:t>Total number of observations: 272 individual, politically relevant events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99709433"/>
              </p:ext>
            </p:extLst>
          </p:nvPr>
        </p:nvGraphicFramePr>
        <p:xfrm>
          <a:off x="4074984" y="272846"/>
          <a:ext cx="4574065" cy="6269277"/>
        </p:xfrm>
        <a:graphic>
          <a:graphicData uri="http://schemas.openxmlformats.org/drawingml/2006/table">
            <a:tbl>
              <a:tblPr>
                <a:tableStyleId>{5C22544A-7EE6-4342-B048-85BDC9FD1C3A}</a:tableStyleId>
              </a:tblPr>
              <a:tblGrid>
                <a:gridCol w="620212">
                  <a:extLst>
                    <a:ext uri="{9D8B030D-6E8A-4147-A177-3AD203B41FA5}">
                      <a16:colId xmlns:a16="http://schemas.microsoft.com/office/drawing/2014/main" xmlns="" val="3255847647"/>
                    </a:ext>
                  </a:extLst>
                </a:gridCol>
                <a:gridCol w="2674666">
                  <a:extLst>
                    <a:ext uri="{9D8B030D-6E8A-4147-A177-3AD203B41FA5}">
                      <a16:colId xmlns:a16="http://schemas.microsoft.com/office/drawing/2014/main" xmlns="" val="79771277"/>
                    </a:ext>
                  </a:extLst>
                </a:gridCol>
                <a:gridCol w="1279187">
                  <a:extLst>
                    <a:ext uri="{9D8B030D-6E8A-4147-A177-3AD203B41FA5}">
                      <a16:colId xmlns:a16="http://schemas.microsoft.com/office/drawing/2014/main" xmlns="" val="647582566"/>
                    </a:ext>
                  </a:extLst>
                </a:gridCol>
              </a:tblGrid>
              <a:tr h="188683">
                <a:tc>
                  <a:txBody>
                    <a:bodyPr/>
                    <a:lstStyle/>
                    <a:p>
                      <a:pPr algn="l" fontAlgn="b"/>
                      <a:r>
                        <a:rPr lang="en-GB" sz="1200" u="none" strike="noStrike" dirty="0">
                          <a:effectLst/>
                        </a:rPr>
                        <a:t> </a:t>
                      </a:r>
                      <a:endParaRPr lang="en-GB" sz="1200" b="0" i="0" u="none" strike="noStrike" dirty="0">
                        <a:solidFill>
                          <a:srgbClr val="000000"/>
                        </a:solidFill>
                        <a:effectLst/>
                        <a:latin typeface="Calibri" panose="020F0502020204030204" pitchFamily="34" charset="0"/>
                      </a:endParaRPr>
                    </a:p>
                  </a:txBody>
                  <a:tcPr marL="6573" marR="6573" marT="6573" marB="0" anchor="b"/>
                </a:tc>
                <a:tc>
                  <a:txBody>
                    <a:bodyPr/>
                    <a:lstStyle/>
                    <a:p>
                      <a:pPr algn="ctr" fontAlgn="b"/>
                      <a:r>
                        <a:rPr lang="en-GB" sz="1200" u="none" strike="noStrike">
                          <a:effectLst/>
                        </a:rPr>
                        <a:t>Characteristics</a:t>
                      </a:r>
                      <a:endParaRPr lang="en-GB" sz="1200" b="1" i="0" u="none" strike="noStrike">
                        <a:solidFill>
                          <a:srgbClr val="000000"/>
                        </a:solidFill>
                        <a:effectLst/>
                        <a:latin typeface="Calibri" panose="020F0502020204030204" pitchFamily="34" charset="0"/>
                      </a:endParaRPr>
                    </a:p>
                  </a:txBody>
                  <a:tcPr marL="6573" marR="6573" marT="6573" marB="0" anchor="b"/>
                </a:tc>
                <a:tc>
                  <a:txBody>
                    <a:bodyPr/>
                    <a:lstStyle/>
                    <a:p>
                      <a:pPr algn="ctr" fontAlgn="b"/>
                      <a:r>
                        <a:rPr lang="en-GB" sz="1200" u="none" strike="noStrike">
                          <a:effectLst/>
                        </a:rPr>
                        <a:t>No. of Observations</a:t>
                      </a:r>
                      <a:endParaRPr lang="en-GB" sz="1200" b="1" i="0" u="none" strike="noStrike">
                        <a:solidFill>
                          <a:srgbClr val="000000"/>
                        </a:solidFill>
                        <a:effectLst/>
                        <a:latin typeface="Calibri" panose="020F0502020204030204" pitchFamily="34" charset="0"/>
                      </a:endParaRPr>
                    </a:p>
                  </a:txBody>
                  <a:tcPr marL="6573" marR="6573" marT="6573" marB="0" anchor="b"/>
                </a:tc>
                <a:extLst>
                  <a:ext uri="{0D108BD9-81ED-4DB2-BD59-A6C34878D82A}">
                    <a16:rowId xmlns:a16="http://schemas.microsoft.com/office/drawing/2014/main" xmlns="" val="619842934"/>
                  </a:ext>
                </a:extLst>
              </a:tr>
              <a:tr h="188683">
                <a:tc>
                  <a:txBody>
                    <a:bodyPr/>
                    <a:lstStyle/>
                    <a:p>
                      <a:pPr algn="l" fontAlgn="b"/>
                      <a:r>
                        <a:rPr lang="en-GB" sz="1200" u="none" strike="noStrike">
                          <a:effectLst/>
                        </a:rPr>
                        <a:t>Target</a:t>
                      </a:r>
                      <a:endParaRPr lang="en-GB" sz="1200" b="1" i="0" u="none" strike="noStrike">
                        <a:solidFill>
                          <a:srgbClr val="000000"/>
                        </a:solidFill>
                        <a:effectLst/>
                        <a:latin typeface="Calibri" panose="020F0502020204030204" pitchFamily="34" charset="0"/>
                      </a:endParaRPr>
                    </a:p>
                  </a:txBody>
                  <a:tcPr marL="6573" marR="6573" marT="6573" marB="0" anchor="b"/>
                </a:tc>
                <a:tc>
                  <a:txBody>
                    <a:bodyPr/>
                    <a:lstStyle/>
                    <a:p>
                      <a:pPr algn="l" fontAlgn="b"/>
                      <a:r>
                        <a:rPr lang="en-GB" sz="1200" u="none" strike="noStrike">
                          <a:effectLst/>
                        </a:rPr>
                        <a:t>Government</a:t>
                      </a:r>
                      <a:endParaRPr lang="en-GB" sz="1200" b="0" i="0" u="none" strike="noStrike">
                        <a:solidFill>
                          <a:srgbClr val="000000"/>
                        </a:solidFill>
                        <a:effectLst/>
                        <a:latin typeface="Calibri" panose="020F0502020204030204" pitchFamily="34" charset="0"/>
                      </a:endParaRPr>
                    </a:p>
                  </a:txBody>
                  <a:tcPr marL="6573" marR="6573" marT="6573" marB="0" anchor="b"/>
                </a:tc>
                <a:tc>
                  <a:txBody>
                    <a:bodyPr/>
                    <a:lstStyle/>
                    <a:p>
                      <a:pPr algn="r" fontAlgn="b"/>
                      <a:r>
                        <a:rPr lang="en-GB" sz="1200" u="none" strike="noStrike">
                          <a:effectLst/>
                        </a:rPr>
                        <a:t>151</a:t>
                      </a:r>
                      <a:endParaRPr lang="en-GB" sz="1200" b="0" i="0" u="none" strike="noStrike">
                        <a:solidFill>
                          <a:srgbClr val="000000"/>
                        </a:solidFill>
                        <a:effectLst/>
                        <a:latin typeface="Calibri" panose="020F0502020204030204" pitchFamily="34" charset="0"/>
                      </a:endParaRPr>
                    </a:p>
                  </a:txBody>
                  <a:tcPr marL="6573" marR="6573" marT="6573" marB="0" anchor="b"/>
                </a:tc>
                <a:extLst>
                  <a:ext uri="{0D108BD9-81ED-4DB2-BD59-A6C34878D82A}">
                    <a16:rowId xmlns:a16="http://schemas.microsoft.com/office/drawing/2014/main" xmlns="" val="3708937786"/>
                  </a:ext>
                </a:extLst>
              </a:tr>
              <a:tr h="188683">
                <a:tc>
                  <a:txBody>
                    <a:bodyPr/>
                    <a:lstStyle/>
                    <a:p>
                      <a:pPr algn="l" fontAlgn="b"/>
                      <a:r>
                        <a:rPr lang="en-GB" sz="1200" u="none" strike="noStrike">
                          <a:effectLst/>
                        </a:rPr>
                        <a:t> </a:t>
                      </a:r>
                      <a:endParaRPr lang="en-GB" sz="1200" b="0" i="0" u="none" strike="noStrike">
                        <a:solidFill>
                          <a:srgbClr val="000000"/>
                        </a:solidFill>
                        <a:effectLst/>
                        <a:latin typeface="Calibri" panose="020F0502020204030204" pitchFamily="34" charset="0"/>
                      </a:endParaRPr>
                    </a:p>
                  </a:txBody>
                  <a:tcPr marL="6573" marR="6573" marT="6573" marB="0" anchor="b"/>
                </a:tc>
                <a:tc>
                  <a:txBody>
                    <a:bodyPr/>
                    <a:lstStyle/>
                    <a:p>
                      <a:pPr algn="l" fontAlgn="b"/>
                      <a:r>
                        <a:rPr lang="en-GB" sz="1200" u="none" strike="noStrike">
                          <a:effectLst/>
                        </a:rPr>
                        <a:t>Monarchy</a:t>
                      </a:r>
                      <a:endParaRPr lang="en-GB" sz="1200" b="0" i="0" u="none" strike="noStrike">
                        <a:solidFill>
                          <a:srgbClr val="000000"/>
                        </a:solidFill>
                        <a:effectLst/>
                        <a:latin typeface="Calibri" panose="020F0502020204030204" pitchFamily="34" charset="0"/>
                      </a:endParaRPr>
                    </a:p>
                  </a:txBody>
                  <a:tcPr marL="6573" marR="6573" marT="6573" marB="0" anchor="b"/>
                </a:tc>
                <a:tc>
                  <a:txBody>
                    <a:bodyPr/>
                    <a:lstStyle/>
                    <a:p>
                      <a:pPr algn="r" fontAlgn="b"/>
                      <a:r>
                        <a:rPr lang="en-GB" sz="1200" u="none" strike="noStrike">
                          <a:effectLst/>
                        </a:rPr>
                        <a:t>15</a:t>
                      </a:r>
                      <a:endParaRPr lang="en-GB" sz="1200" b="0" i="0" u="none" strike="noStrike">
                        <a:solidFill>
                          <a:srgbClr val="000000"/>
                        </a:solidFill>
                        <a:effectLst/>
                        <a:latin typeface="Calibri" panose="020F0502020204030204" pitchFamily="34" charset="0"/>
                      </a:endParaRPr>
                    </a:p>
                  </a:txBody>
                  <a:tcPr marL="6573" marR="6573" marT="6573" marB="0" anchor="b"/>
                </a:tc>
                <a:extLst>
                  <a:ext uri="{0D108BD9-81ED-4DB2-BD59-A6C34878D82A}">
                    <a16:rowId xmlns:a16="http://schemas.microsoft.com/office/drawing/2014/main" xmlns="" val="3149338688"/>
                  </a:ext>
                </a:extLst>
              </a:tr>
              <a:tr h="188683">
                <a:tc>
                  <a:txBody>
                    <a:bodyPr/>
                    <a:lstStyle/>
                    <a:p>
                      <a:pPr algn="l" fontAlgn="b"/>
                      <a:r>
                        <a:rPr lang="en-GB" sz="1200" u="none" strike="noStrike">
                          <a:effectLst/>
                        </a:rPr>
                        <a:t> </a:t>
                      </a:r>
                      <a:endParaRPr lang="en-GB" sz="1200" b="0" i="0" u="none" strike="noStrike">
                        <a:solidFill>
                          <a:srgbClr val="000000"/>
                        </a:solidFill>
                        <a:effectLst/>
                        <a:latin typeface="Calibri" panose="020F0502020204030204" pitchFamily="34" charset="0"/>
                      </a:endParaRPr>
                    </a:p>
                  </a:txBody>
                  <a:tcPr marL="6573" marR="6573" marT="6573" marB="0" anchor="b"/>
                </a:tc>
                <a:tc>
                  <a:txBody>
                    <a:bodyPr/>
                    <a:lstStyle/>
                    <a:p>
                      <a:pPr algn="l" fontAlgn="b"/>
                      <a:r>
                        <a:rPr lang="en-GB" sz="1200" u="none" strike="noStrike">
                          <a:effectLst/>
                        </a:rPr>
                        <a:t>External</a:t>
                      </a:r>
                      <a:endParaRPr lang="en-GB" sz="1200" b="0" i="0" u="none" strike="noStrike">
                        <a:solidFill>
                          <a:srgbClr val="000000"/>
                        </a:solidFill>
                        <a:effectLst/>
                        <a:latin typeface="Calibri" panose="020F0502020204030204" pitchFamily="34" charset="0"/>
                      </a:endParaRPr>
                    </a:p>
                  </a:txBody>
                  <a:tcPr marL="6573" marR="6573" marT="6573" marB="0" anchor="b"/>
                </a:tc>
                <a:tc>
                  <a:txBody>
                    <a:bodyPr/>
                    <a:lstStyle/>
                    <a:p>
                      <a:pPr algn="r" fontAlgn="b"/>
                      <a:r>
                        <a:rPr lang="en-GB" sz="1200" u="none" strike="noStrike">
                          <a:effectLst/>
                        </a:rPr>
                        <a:t>106</a:t>
                      </a:r>
                      <a:endParaRPr lang="en-GB" sz="1200" b="0" i="0" u="none" strike="noStrike">
                        <a:solidFill>
                          <a:srgbClr val="000000"/>
                        </a:solidFill>
                        <a:effectLst/>
                        <a:latin typeface="Calibri" panose="020F0502020204030204" pitchFamily="34" charset="0"/>
                      </a:endParaRPr>
                    </a:p>
                  </a:txBody>
                  <a:tcPr marL="6573" marR="6573" marT="6573" marB="0" anchor="b"/>
                </a:tc>
                <a:extLst>
                  <a:ext uri="{0D108BD9-81ED-4DB2-BD59-A6C34878D82A}">
                    <a16:rowId xmlns:a16="http://schemas.microsoft.com/office/drawing/2014/main" xmlns="" val="1243772720"/>
                  </a:ext>
                </a:extLst>
              </a:tr>
              <a:tr h="188683">
                <a:tc>
                  <a:txBody>
                    <a:bodyPr/>
                    <a:lstStyle/>
                    <a:p>
                      <a:pPr algn="l" fontAlgn="b"/>
                      <a:r>
                        <a:rPr lang="en-GB" sz="1200" u="none" strike="noStrike">
                          <a:effectLst/>
                        </a:rPr>
                        <a:t>Focus</a:t>
                      </a:r>
                      <a:endParaRPr lang="en-GB" sz="1200" b="1" i="0" u="none" strike="noStrike">
                        <a:solidFill>
                          <a:srgbClr val="000000"/>
                        </a:solidFill>
                        <a:effectLst/>
                        <a:latin typeface="Calibri" panose="020F0502020204030204" pitchFamily="34" charset="0"/>
                      </a:endParaRPr>
                    </a:p>
                  </a:txBody>
                  <a:tcPr marL="6573" marR="6573" marT="6573" marB="0" anchor="b"/>
                </a:tc>
                <a:tc>
                  <a:txBody>
                    <a:bodyPr/>
                    <a:lstStyle/>
                    <a:p>
                      <a:pPr algn="l" fontAlgn="b"/>
                      <a:r>
                        <a:rPr lang="en-GB" sz="1200" u="none" strike="noStrike">
                          <a:effectLst/>
                        </a:rPr>
                        <a:t>Fuel subsidies +/or prices</a:t>
                      </a:r>
                      <a:endParaRPr lang="en-GB" sz="1200" b="0" i="0" u="none" strike="noStrike">
                        <a:solidFill>
                          <a:srgbClr val="000000"/>
                        </a:solidFill>
                        <a:effectLst/>
                        <a:latin typeface="Calibri" panose="020F0502020204030204" pitchFamily="34" charset="0"/>
                      </a:endParaRPr>
                    </a:p>
                  </a:txBody>
                  <a:tcPr marL="6573" marR="6573" marT="6573" marB="0" anchor="b"/>
                </a:tc>
                <a:tc>
                  <a:txBody>
                    <a:bodyPr/>
                    <a:lstStyle/>
                    <a:p>
                      <a:pPr algn="r" fontAlgn="b"/>
                      <a:r>
                        <a:rPr lang="en-GB" sz="1200" u="none" strike="noStrike">
                          <a:effectLst/>
                        </a:rPr>
                        <a:t>29</a:t>
                      </a:r>
                      <a:endParaRPr lang="en-GB" sz="1200" b="0" i="0" u="none" strike="noStrike">
                        <a:solidFill>
                          <a:srgbClr val="000000"/>
                        </a:solidFill>
                        <a:effectLst/>
                        <a:latin typeface="Calibri" panose="020F0502020204030204" pitchFamily="34" charset="0"/>
                      </a:endParaRPr>
                    </a:p>
                  </a:txBody>
                  <a:tcPr marL="6573" marR="6573" marT="6573" marB="0" anchor="b"/>
                </a:tc>
                <a:extLst>
                  <a:ext uri="{0D108BD9-81ED-4DB2-BD59-A6C34878D82A}">
                    <a16:rowId xmlns:a16="http://schemas.microsoft.com/office/drawing/2014/main" xmlns="" val="686970820"/>
                  </a:ext>
                </a:extLst>
              </a:tr>
              <a:tr h="198117">
                <a:tc>
                  <a:txBody>
                    <a:bodyPr/>
                    <a:lstStyle/>
                    <a:p>
                      <a:pPr algn="l" fontAlgn="b"/>
                      <a:r>
                        <a:rPr lang="en-GB" sz="1200" u="none" strike="noStrike">
                          <a:effectLst/>
                        </a:rPr>
                        <a:t> </a:t>
                      </a:r>
                      <a:endParaRPr lang="en-GB" sz="1200" b="0" i="0" u="none" strike="noStrike">
                        <a:solidFill>
                          <a:srgbClr val="000000"/>
                        </a:solidFill>
                        <a:effectLst/>
                        <a:latin typeface="Calibri" panose="020F0502020204030204" pitchFamily="34" charset="0"/>
                      </a:endParaRPr>
                    </a:p>
                  </a:txBody>
                  <a:tcPr marL="6573" marR="6573" marT="6573" marB="0" anchor="b"/>
                </a:tc>
                <a:tc>
                  <a:txBody>
                    <a:bodyPr/>
                    <a:lstStyle/>
                    <a:p>
                      <a:pPr algn="l" fontAlgn="b"/>
                      <a:r>
                        <a:rPr lang="en-GB" sz="1200" u="none" strike="noStrike">
                          <a:effectLst/>
                        </a:rPr>
                        <a:t>Food subsidies</a:t>
                      </a:r>
                      <a:endParaRPr lang="en-GB" sz="1200" b="0" i="0" u="none" strike="noStrike">
                        <a:solidFill>
                          <a:srgbClr val="000000"/>
                        </a:solidFill>
                        <a:effectLst/>
                        <a:latin typeface="Calibri" panose="020F0502020204030204" pitchFamily="34" charset="0"/>
                      </a:endParaRPr>
                    </a:p>
                  </a:txBody>
                  <a:tcPr marL="6573" marR="6573" marT="6573" marB="0" anchor="b"/>
                </a:tc>
                <a:tc>
                  <a:txBody>
                    <a:bodyPr/>
                    <a:lstStyle/>
                    <a:p>
                      <a:pPr algn="r" fontAlgn="b"/>
                      <a:r>
                        <a:rPr lang="en-GB" sz="1200" u="none" strike="noStrike">
                          <a:effectLst/>
                        </a:rPr>
                        <a:t>4</a:t>
                      </a:r>
                      <a:endParaRPr lang="en-GB" sz="1200" b="0" i="0" u="none" strike="noStrike">
                        <a:solidFill>
                          <a:srgbClr val="000000"/>
                        </a:solidFill>
                        <a:effectLst/>
                        <a:latin typeface="Calibri" panose="020F0502020204030204" pitchFamily="34" charset="0"/>
                      </a:endParaRPr>
                    </a:p>
                  </a:txBody>
                  <a:tcPr marL="6573" marR="6573" marT="6573" marB="0" anchor="b"/>
                </a:tc>
                <a:extLst>
                  <a:ext uri="{0D108BD9-81ED-4DB2-BD59-A6C34878D82A}">
                    <a16:rowId xmlns:a16="http://schemas.microsoft.com/office/drawing/2014/main" xmlns="" val="3184304128"/>
                  </a:ext>
                </a:extLst>
              </a:tr>
              <a:tr h="198117">
                <a:tc>
                  <a:txBody>
                    <a:bodyPr/>
                    <a:lstStyle/>
                    <a:p>
                      <a:pPr algn="l" fontAlgn="b"/>
                      <a:r>
                        <a:rPr lang="en-GB" sz="1200" u="none" strike="noStrike">
                          <a:effectLst/>
                        </a:rPr>
                        <a:t> </a:t>
                      </a:r>
                      <a:endParaRPr lang="en-GB" sz="1200" b="0" i="0" u="none" strike="noStrike">
                        <a:solidFill>
                          <a:srgbClr val="000000"/>
                        </a:solidFill>
                        <a:effectLst/>
                        <a:latin typeface="Calibri" panose="020F0502020204030204" pitchFamily="34" charset="0"/>
                      </a:endParaRPr>
                    </a:p>
                  </a:txBody>
                  <a:tcPr marL="6573" marR="6573" marT="6573" marB="0" anchor="b"/>
                </a:tc>
                <a:tc>
                  <a:txBody>
                    <a:bodyPr/>
                    <a:lstStyle/>
                    <a:p>
                      <a:pPr algn="l" fontAlgn="b"/>
                      <a:r>
                        <a:rPr lang="en-GB" sz="1200" u="none" strike="noStrike">
                          <a:effectLst/>
                        </a:rPr>
                        <a:t>Agricultural subsidies</a:t>
                      </a:r>
                      <a:endParaRPr lang="en-GB" sz="1200" b="0" i="0" u="none" strike="noStrike">
                        <a:solidFill>
                          <a:srgbClr val="000000"/>
                        </a:solidFill>
                        <a:effectLst/>
                        <a:latin typeface="Calibri" panose="020F0502020204030204" pitchFamily="34" charset="0"/>
                      </a:endParaRPr>
                    </a:p>
                  </a:txBody>
                  <a:tcPr marL="6573" marR="6573" marT="6573" marB="0" anchor="b"/>
                </a:tc>
                <a:tc>
                  <a:txBody>
                    <a:bodyPr/>
                    <a:lstStyle/>
                    <a:p>
                      <a:pPr algn="r" fontAlgn="b"/>
                      <a:r>
                        <a:rPr lang="en-GB" sz="1200" u="none" strike="noStrike">
                          <a:effectLst/>
                        </a:rPr>
                        <a:t>2</a:t>
                      </a:r>
                      <a:endParaRPr lang="en-GB" sz="1200" b="0" i="0" u="none" strike="noStrike">
                        <a:solidFill>
                          <a:srgbClr val="000000"/>
                        </a:solidFill>
                        <a:effectLst/>
                        <a:latin typeface="Calibri" panose="020F0502020204030204" pitchFamily="34" charset="0"/>
                      </a:endParaRPr>
                    </a:p>
                  </a:txBody>
                  <a:tcPr marL="6573" marR="6573" marT="6573" marB="0" anchor="b"/>
                </a:tc>
                <a:extLst>
                  <a:ext uri="{0D108BD9-81ED-4DB2-BD59-A6C34878D82A}">
                    <a16:rowId xmlns:a16="http://schemas.microsoft.com/office/drawing/2014/main" xmlns="" val="4074160153"/>
                  </a:ext>
                </a:extLst>
              </a:tr>
              <a:tr h="188683">
                <a:tc>
                  <a:txBody>
                    <a:bodyPr/>
                    <a:lstStyle/>
                    <a:p>
                      <a:pPr algn="l" fontAlgn="b"/>
                      <a:r>
                        <a:rPr lang="en-GB" sz="1200" u="none" strike="noStrike">
                          <a:effectLst/>
                        </a:rPr>
                        <a:t> </a:t>
                      </a:r>
                      <a:endParaRPr lang="en-GB" sz="1200" b="0" i="0" u="none" strike="noStrike">
                        <a:solidFill>
                          <a:srgbClr val="000000"/>
                        </a:solidFill>
                        <a:effectLst/>
                        <a:latin typeface="Calibri" panose="020F0502020204030204" pitchFamily="34" charset="0"/>
                      </a:endParaRPr>
                    </a:p>
                  </a:txBody>
                  <a:tcPr marL="6573" marR="6573" marT="6573" marB="0" anchor="b"/>
                </a:tc>
                <a:tc>
                  <a:txBody>
                    <a:bodyPr/>
                    <a:lstStyle/>
                    <a:p>
                      <a:pPr algn="l" fontAlgn="b"/>
                      <a:r>
                        <a:rPr lang="en-GB" sz="1200" u="none" strike="noStrike">
                          <a:effectLst/>
                        </a:rPr>
                        <a:t>Austerity (excl. subs.) + poverty + prices</a:t>
                      </a:r>
                      <a:endParaRPr lang="en-GB" sz="1200" b="0" i="0" u="none" strike="noStrike">
                        <a:solidFill>
                          <a:srgbClr val="000000"/>
                        </a:solidFill>
                        <a:effectLst/>
                        <a:latin typeface="Calibri" panose="020F0502020204030204" pitchFamily="34" charset="0"/>
                      </a:endParaRPr>
                    </a:p>
                  </a:txBody>
                  <a:tcPr marL="6573" marR="6573" marT="6573" marB="0" anchor="b"/>
                </a:tc>
                <a:tc>
                  <a:txBody>
                    <a:bodyPr/>
                    <a:lstStyle/>
                    <a:p>
                      <a:pPr algn="r" fontAlgn="b"/>
                      <a:r>
                        <a:rPr lang="en-GB" sz="1200" u="none" strike="noStrike">
                          <a:effectLst/>
                        </a:rPr>
                        <a:t>22</a:t>
                      </a:r>
                      <a:endParaRPr lang="en-GB" sz="1200" b="0" i="0" u="none" strike="noStrike">
                        <a:solidFill>
                          <a:srgbClr val="000000"/>
                        </a:solidFill>
                        <a:effectLst/>
                        <a:latin typeface="Calibri" panose="020F0502020204030204" pitchFamily="34" charset="0"/>
                      </a:endParaRPr>
                    </a:p>
                  </a:txBody>
                  <a:tcPr marL="6573" marR="6573" marT="6573" marB="0" anchor="b"/>
                </a:tc>
                <a:extLst>
                  <a:ext uri="{0D108BD9-81ED-4DB2-BD59-A6C34878D82A}">
                    <a16:rowId xmlns:a16="http://schemas.microsoft.com/office/drawing/2014/main" xmlns="" val="2764184391"/>
                  </a:ext>
                </a:extLst>
              </a:tr>
              <a:tr h="188683">
                <a:tc>
                  <a:txBody>
                    <a:bodyPr/>
                    <a:lstStyle/>
                    <a:p>
                      <a:pPr algn="l" fontAlgn="b"/>
                      <a:r>
                        <a:rPr lang="en-GB" sz="1200" u="none" strike="noStrike">
                          <a:effectLst/>
                        </a:rPr>
                        <a:t> </a:t>
                      </a:r>
                      <a:endParaRPr lang="en-GB" sz="1200" b="0" i="0" u="none" strike="noStrike">
                        <a:solidFill>
                          <a:srgbClr val="000000"/>
                        </a:solidFill>
                        <a:effectLst/>
                        <a:latin typeface="Calibri" panose="020F0502020204030204" pitchFamily="34" charset="0"/>
                      </a:endParaRPr>
                    </a:p>
                  </a:txBody>
                  <a:tcPr marL="6573" marR="6573" marT="6573" marB="0" anchor="b"/>
                </a:tc>
                <a:tc>
                  <a:txBody>
                    <a:bodyPr/>
                    <a:lstStyle/>
                    <a:p>
                      <a:pPr algn="l" fontAlgn="b"/>
                      <a:r>
                        <a:rPr lang="en-GB" sz="1200" u="none" strike="noStrike">
                          <a:effectLst/>
                        </a:rPr>
                        <a:t>Corruption</a:t>
                      </a:r>
                      <a:endParaRPr lang="en-GB" sz="1200" b="0" i="0" u="none" strike="noStrike">
                        <a:solidFill>
                          <a:srgbClr val="000000"/>
                        </a:solidFill>
                        <a:effectLst/>
                        <a:latin typeface="Calibri" panose="020F0502020204030204" pitchFamily="34" charset="0"/>
                      </a:endParaRPr>
                    </a:p>
                  </a:txBody>
                  <a:tcPr marL="6573" marR="6573" marT="6573" marB="0" anchor="b"/>
                </a:tc>
                <a:tc>
                  <a:txBody>
                    <a:bodyPr/>
                    <a:lstStyle/>
                    <a:p>
                      <a:pPr algn="r" fontAlgn="b"/>
                      <a:r>
                        <a:rPr lang="en-GB" sz="1200" u="none" strike="noStrike">
                          <a:effectLst/>
                        </a:rPr>
                        <a:t>38</a:t>
                      </a:r>
                      <a:endParaRPr lang="en-GB" sz="1200" b="0" i="0" u="none" strike="noStrike">
                        <a:solidFill>
                          <a:srgbClr val="000000"/>
                        </a:solidFill>
                        <a:effectLst/>
                        <a:latin typeface="Calibri" panose="020F0502020204030204" pitchFamily="34" charset="0"/>
                      </a:endParaRPr>
                    </a:p>
                  </a:txBody>
                  <a:tcPr marL="6573" marR="6573" marT="6573" marB="0" anchor="b"/>
                </a:tc>
                <a:extLst>
                  <a:ext uri="{0D108BD9-81ED-4DB2-BD59-A6C34878D82A}">
                    <a16:rowId xmlns:a16="http://schemas.microsoft.com/office/drawing/2014/main" xmlns="" val="2635060244"/>
                  </a:ext>
                </a:extLst>
              </a:tr>
              <a:tr h="188683">
                <a:tc>
                  <a:txBody>
                    <a:bodyPr/>
                    <a:lstStyle/>
                    <a:p>
                      <a:pPr algn="l" fontAlgn="b"/>
                      <a:r>
                        <a:rPr lang="en-GB" sz="1200" u="none" strike="noStrike">
                          <a:effectLst/>
                        </a:rPr>
                        <a:t> </a:t>
                      </a:r>
                      <a:endParaRPr lang="en-GB" sz="1200" b="0" i="0" u="none" strike="noStrike">
                        <a:solidFill>
                          <a:srgbClr val="000000"/>
                        </a:solidFill>
                        <a:effectLst/>
                        <a:latin typeface="Calibri" panose="020F0502020204030204" pitchFamily="34" charset="0"/>
                      </a:endParaRPr>
                    </a:p>
                  </a:txBody>
                  <a:tcPr marL="6573" marR="6573" marT="6573" marB="0" anchor="b"/>
                </a:tc>
                <a:tc>
                  <a:txBody>
                    <a:bodyPr/>
                    <a:lstStyle/>
                    <a:p>
                      <a:pPr algn="l" fontAlgn="b"/>
                      <a:r>
                        <a:rPr lang="en-GB" sz="1200" u="none" strike="noStrike">
                          <a:effectLst/>
                        </a:rPr>
                        <a:t>Employment/unemployment</a:t>
                      </a:r>
                      <a:endParaRPr lang="en-GB" sz="1200" b="0" i="0" u="none" strike="noStrike">
                        <a:solidFill>
                          <a:srgbClr val="000000"/>
                        </a:solidFill>
                        <a:effectLst/>
                        <a:latin typeface="Calibri" panose="020F0502020204030204" pitchFamily="34" charset="0"/>
                      </a:endParaRPr>
                    </a:p>
                  </a:txBody>
                  <a:tcPr marL="6573" marR="6573" marT="6573" marB="0" anchor="b"/>
                </a:tc>
                <a:tc>
                  <a:txBody>
                    <a:bodyPr/>
                    <a:lstStyle/>
                    <a:p>
                      <a:pPr algn="r" fontAlgn="b"/>
                      <a:r>
                        <a:rPr lang="en-GB" sz="1200" u="none" strike="noStrike">
                          <a:effectLst/>
                        </a:rPr>
                        <a:t>2</a:t>
                      </a:r>
                      <a:endParaRPr lang="en-GB" sz="1200" b="0" i="0" u="none" strike="noStrike">
                        <a:solidFill>
                          <a:srgbClr val="000000"/>
                        </a:solidFill>
                        <a:effectLst/>
                        <a:latin typeface="Calibri" panose="020F0502020204030204" pitchFamily="34" charset="0"/>
                      </a:endParaRPr>
                    </a:p>
                  </a:txBody>
                  <a:tcPr marL="6573" marR="6573" marT="6573" marB="0" anchor="b"/>
                </a:tc>
                <a:extLst>
                  <a:ext uri="{0D108BD9-81ED-4DB2-BD59-A6C34878D82A}">
                    <a16:rowId xmlns:a16="http://schemas.microsoft.com/office/drawing/2014/main" xmlns="" val="1062421548"/>
                  </a:ext>
                </a:extLst>
              </a:tr>
              <a:tr h="188683">
                <a:tc>
                  <a:txBody>
                    <a:bodyPr/>
                    <a:lstStyle/>
                    <a:p>
                      <a:pPr algn="l" fontAlgn="b"/>
                      <a:r>
                        <a:rPr lang="en-GB" sz="1200" u="none" strike="noStrike">
                          <a:effectLst/>
                        </a:rPr>
                        <a:t> </a:t>
                      </a:r>
                      <a:endParaRPr lang="en-GB" sz="1200" b="0" i="0" u="none" strike="noStrike">
                        <a:solidFill>
                          <a:srgbClr val="000000"/>
                        </a:solidFill>
                        <a:effectLst/>
                        <a:latin typeface="Calibri" panose="020F0502020204030204" pitchFamily="34" charset="0"/>
                      </a:endParaRPr>
                    </a:p>
                  </a:txBody>
                  <a:tcPr marL="6573" marR="6573" marT="6573" marB="0" anchor="b"/>
                </a:tc>
                <a:tc>
                  <a:txBody>
                    <a:bodyPr/>
                    <a:lstStyle/>
                    <a:p>
                      <a:pPr algn="l" fontAlgn="b"/>
                      <a:r>
                        <a:rPr lang="en-GB" sz="1200" u="none" strike="noStrike">
                          <a:effectLst/>
                        </a:rPr>
                        <a:t>Trade</a:t>
                      </a:r>
                      <a:endParaRPr lang="en-GB" sz="1200" b="0" i="0" u="none" strike="noStrike">
                        <a:solidFill>
                          <a:srgbClr val="000000"/>
                        </a:solidFill>
                        <a:effectLst/>
                        <a:latin typeface="Calibri" panose="020F0502020204030204" pitchFamily="34" charset="0"/>
                      </a:endParaRPr>
                    </a:p>
                  </a:txBody>
                  <a:tcPr marL="6573" marR="6573" marT="6573" marB="0" anchor="b"/>
                </a:tc>
                <a:tc>
                  <a:txBody>
                    <a:bodyPr/>
                    <a:lstStyle/>
                    <a:p>
                      <a:pPr algn="r" fontAlgn="b"/>
                      <a:r>
                        <a:rPr lang="en-GB" sz="1200" u="none" strike="noStrike">
                          <a:effectLst/>
                        </a:rPr>
                        <a:t>2</a:t>
                      </a:r>
                      <a:endParaRPr lang="en-GB" sz="1200" b="0" i="0" u="none" strike="noStrike">
                        <a:solidFill>
                          <a:srgbClr val="000000"/>
                        </a:solidFill>
                        <a:effectLst/>
                        <a:latin typeface="Calibri" panose="020F0502020204030204" pitchFamily="34" charset="0"/>
                      </a:endParaRPr>
                    </a:p>
                  </a:txBody>
                  <a:tcPr marL="6573" marR="6573" marT="6573" marB="0" anchor="b"/>
                </a:tc>
                <a:extLst>
                  <a:ext uri="{0D108BD9-81ED-4DB2-BD59-A6C34878D82A}">
                    <a16:rowId xmlns:a16="http://schemas.microsoft.com/office/drawing/2014/main" xmlns="" val="1267400479"/>
                  </a:ext>
                </a:extLst>
              </a:tr>
              <a:tr h="188683">
                <a:tc>
                  <a:txBody>
                    <a:bodyPr/>
                    <a:lstStyle/>
                    <a:p>
                      <a:pPr algn="l" fontAlgn="b"/>
                      <a:r>
                        <a:rPr lang="en-GB" sz="1200" u="none" strike="noStrike">
                          <a:effectLst/>
                        </a:rPr>
                        <a:t> </a:t>
                      </a:r>
                      <a:endParaRPr lang="en-GB" sz="1200" b="0" i="0" u="none" strike="noStrike">
                        <a:solidFill>
                          <a:srgbClr val="000000"/>
                        </a:solidFill>
                        <a:effectLst/>
                        <a:latin typeface="Calibri" panose="020F0502020204030204" pitchFamily="34" charset="0"/>
                      </a:endParaRPr>
                    </a:p>
                  </a:txBody>
                  <a:tcPr marL="6573" marR="6573" marT="6573" marB="0" anchor="b"/>
                </a:tc>
                <a:tc>
                  <a:txBody>
                    <a:bodyPr/>
                    <a:lstStyle/>
                    <a:p>
                      <a:pPr algn="l" fontAlgn="b"/>
                      <a:r>
                        <a:rPr lang="en-GB" sz="1200" u="none" strike="noStrike">
                          <a:effectLst/>
                        </a:rPr>
                        <a:t>Privatisation</a:t>
                      </a:r>
                      <a:endParaRPr lang="en-GB" sz="1200" b="0" i="0" u="none" strike="noStrike">
                        <a:solidFill>
                          <a:srgbClr val="000000"/>
                        </a:solidFill>
                        <a:effectLst/>
                        <a:latin typeface="Calibri" panose="020F0502020204030204" pitchFamily="34" charset="0"/>
                      </a:endParaRPr>
                    </a:p>
                  </a:txBody>
                  <a:tcPr marL="6573" marR="6573" marT="6573" marB="0" anchor="b"/>
                </a:tc>
                <a:tc>
                  <a:txBody>
                    <a:bodyPr/>
                    <a:lstStyle/>
                    <a:p>
                      <a:pPr algn="r" fontAlgn="b"/>
                      <a:r>
                        <a:rPr lang="en-GB" sz="1200" u="none" strike="noStrike">
                          <a:effectLst/>
                        </a:rPr>
                        <a:t>0</a:t>
                      </a:r>
                      <a:endParaRPr lang="en-GB" sz="1200" b="0" i="0" u="none" strike="noStrike">
                        <a:solidFill>
                          <a:srgbClr val="000000"/>
                        </a:solidFill>
                        <a:effectLst/>
                        <a:latin typeface="Calibri" panose="020F0502020204030204" pitchFamily="34" charset="0"/>
                      </a:endParaRPr>
                    </a:p>
                  </a:txBody>
                  <a:tcPr marL="6573" marR="6573" marT="6573" marB="0" anchor="b"/>
                </a:tc>
                <a:extLst>
                  <a:ext uri="{0D108BD9-81ED-4DB2-BD59-A6C34878D82A}">
                    <a16:rowId xmlns:a16="http://schemas.microsoft.com/office/drawing/2014/main" xmlns="" val="4086127360"/>
                  </a:ext>
                </a:extLst>
              </a:tr>
              <a:tr h="188683">
                <a:tc>
                  <a:txBody>
                    <a:bodyPr/>
                    <a:lstStyle/>
                    <a:p>
                      <a:pPr algn="l" fontAlgn="b"/>
                      <a:r>
                        <a:rPr lang="en-GB" sz="1200" u="none" strike="noStrike">
                          <a:effectLst/>
                        </a:rPr>
                        <a:t> </a:t>
                      </a:r>
                      <a:endParaRPr lang="en-GB" sz="1200" b="0" i="0" u="none" strike="noStrike">
                        <a:solidFill>
                          <a:srgbClr val="000000"/>
                        </a:solidFill>
                        <a:effectLst/>
                        <a:latin typeface="Calibri" panose="020F0502020204030204" pitchFamily="34" charset="0"/>
                      </a:endParaRPr>
                    </a:p>
                  </a:txBody>
                  <a:tcPr marL="6573" marR="6573" marT="6573" marB="0" anchor="b"/>
                </a:tc>
                <a:tc>
                  <a:txBody>
                    <a:bodyPr/>
                    <a:lstStyle/>
                    <a:p>
                      <a:pPr algn="l" fontAlgn="b"/>
                      <a:r>
                        <a:rPr lang="en-GB" sz="1200" u="none" strike="noStrike">
                          <a:effectLst/>
                        </a:rPr>
                        <a:t>Financial (e.g. currency, banking)</a:t>
                      </a:r>
                      <a:endParaRPr lang="en-GB" sz="1200" b="0" i="0" u="none" strike="noStrike">
                        <a:solidFill>
                          <a:srgbClr val="000000"/>
                        </a:solidFill>
                        <a:effectLst/>
                        <a:latin typeface="Calibri" panose="020F0502020204030204" pitchFamily="34" charset="0"/>
                      </a:endParaRPr>
                    </a:p>
                  </a:txBody>
                  <a:tcPr marL="6573" marR="6573" marT="6573" marB="0" anchor="b"/>
                </a:tc>
                <a:tc>
                  <a:txBody>
                    <a:bodyPr/>
                    <a:lstStyle/>
                    <a:p>
                      <a:pPr algn="r" fontAlgn="b"/>
                      <a:r>
                        <a:rPr lang="en-GB" sz="1200" u="none" strike="noStrike">
                          <a:effectLst/>
                        </a:rPr>
                        <a:t>1</a:t>
                      </a:r>
                      <a:endParaRPr lang="en-GB" sz="1200" b="0" i="0" u="none" strike="noStrike">
                        <a:solidFill>
                          <a:srgbClr val="000000"/>
                        </a:solidFill>
                        <a:effectLst/>
                        <a:latin typeface="Calibri" panose="020F0502020204030204" pitchFamily="34" charset="0"/>
                      </a:endParaRPr>
                    </a:p>
                  </a:txBody>
                  <a:tcPr marL="6573" marR="6573" marT="6573" marB="0" anchor="b"/>
                </a:tc>
                <a:extLst>
                  <a:ext uri="{0D108BD9-81ED-4DB2-BD59-A6C34878D82A}">
                    <a16:rowId xmlns:a16="http://schemas.microsoft.com/office/drawing/2014/main" xmlns="" val="3444051358"/>
                  </a:ext>
                </a:extLst>
              </a:tr>
              <a:tr h="188683">
                <a:tc>
                  <a:txBody>
                    <a:bodyPr/>
                    <a:lstStyle/>
                    <a:p>
                      <a:pPr algn="l" fontAlgn="b"/>
                      <a:r>
                        <a:rPr lang="en-GB" sz="1200" u="none" strike="noStrike">
                          <a:effectLst/>
                        </a:rPr>
                        <a:t> </a:t>
                      </a:r>
                      <a:endParaRPr lang="en-GB" sz="1200" b="0" i="0" u="none" strike="noStrike">
                        <a:solidFill>
                          <a:srgbClr val="000000"/>
                        </a:solidFill>
                        <a:effectLst/>
                        <a:latin typeface="Calibri" panose="020F0502020204030204" pitchFamily="34" charset="0"/>
                      </a:endParaRPr>
                    </a:p>
                  </a:txBody>
                  <a:tcPr marL="6573" marR="6573" marT="6573" marB="0" anchor="b"/>
                </a:tc>
                <a:tc>
                  <a:txBody>
                    <a:bodyPr/>
                    <a:lstStyle/>
                    <a:p>
                      <a:pPr algn="l" fontAlgn="b"/>
                      <a:r>
                        <a:rPr lang="en-GB" sz="1200" u="none" strike="noStrike">
                          <a:effectLst/>
                        </a:rPr>
                        <a:t>Salaries</a:t>
                      </a:r>
                      <a:endParaRPr lang="en-GB" sz="1200" b="0" i="0" u="none" strike="noStrike">
                        <a:solidFill>
                          <a:srgbClr val="000000"/>
                        </a:solidFill>
                        <a:effectLst/>
                        <a:latin typeface="Calibri" panose="020F0502020204030204" pitchFamily="34" charset="0"/>
                      </a:endParaRPr>
                    </a:p>
                  </a:txBody>
                  <a:tcPr marL="6573" marR="6573" marT="6573" marB="0" anchor="b"/>
                </a:tc>
                <a:tc>
                  <a:txBody>
                    <a:bodyPr/>
                    <a:lstStyle/>
                    <a:p>
                      <a:pPr algn="r" fontAlgn="b"/>
                      <a:r>
                        <a:rPr lang="en-GB" sz="1200" u="none" strike="noStrike">
                          <a:effectLst/>
                        </a:rPr>
                        <a:t>14</a:t>
                      </a:r>
                      <a:endParaRPr lang="en-GB" sz="1200" b="0" i="0" u="none" strike="noStrike">
                        <a:solidFill>
                          <a:srgbClr val="000000"/>
                        </a:solidFill>
                        <a:effectLst/>
                        <a:latin typeface="Calibri" panose="020F0502020204030204" pitchFamily="34" charset="0"/>
                      </a:endParaRPr>
                    </a:p>
                  </a:txBody>
                  <a:tcPr marL="6573" marR="6573" marT="6573" marB="0" anchor="b"/>
                </a:tc>
                <a:extLst>
                  <a:ext uri="{0D108BD9-81ED-4DB2-BD59-A6C34878D82A}">
                    <a16:rowId xmlns:a16="http://schemas.microsoft.com/office/drawing/2014/main" xmlns="" val="3628091290"/>
                  </a:ext>
                </a:extLst>
              </a:tr>
              <a:tr h="188683">
                <a:tc>
                  <a:txBody>
                    <a:bodyPr/>
                    <a:lstStyle/>
                    <a:p>
                      <a:pPr algn="l" fontAlgn="b"/>
                      <a:r>
                        <a:rPr lang="en-GB" sz="1200" u="none" strike="noStrike">
                          <a:effectLst/>
                        </a:rPr>
                        <a:t> </a:t>
                      </a:r>
                      <a:endParaRPr lang="en-GB" sz="1200" b="0" i="0" u="none" strike="noStrike">
                        <a:solidFill>
                          <a:srgbClr val="000000"/>
                        </a:solidFill>
                        <a:effectLst/>
                        <a:latin typeface="Calibri" panose="020F0502020204030204" pitchFamily="34" charset="0"/>
                      </a:endParaRPr>
                    </a:p>
                  </a:txBody>
                  <a:tcPr marL="6573" marR="6573" marT="6573" marB="0" anchor="b"/>
                </a:tc>
                <a:tc>
                  <a:txBody>
                    <a:bodyPr/>
                    <a:lstStyle/>
                    <a:p>
                      <a:pPr algn="l" fontAlgn="b"/>
                      <a:r>
                        <a:rPr lang="en-GB" sz="1200" u="none" strike="noStrike">
                          <a:effectLst/>
                        </a:rPr>
                        <a:t>Security (inc. war and occupation)</a:t>
                      </a:r>
                      <a:endParaRPr lang="en-GB" sz="1200" b="0" i="0" u="none" strike="noStrike">
                        <a:solidFill>
                          <a:srgbClr val="000000"/>
                        </a:solidFill>
                        <a:effectLst/>
                        <a:latin typeface="Calibri" panose="020F0502020204030204" pitchFamily="34" charset="0"/>
                      </a:endParaRPr>
                    </a:p>
                  </a:txBody>
                  <a:tcPr marL="6573" marR="6573" marT="6573" marB="0" anchor="b"/>
                </a:tc>
                <a:tc>
                  <a:txBody>
                    <a:bodyPr/>
                    <a:lstStyle/>
                    <a:p>
                      <a:pPr algn="r" fontAlgn="b"/>
                      <a:r>
                        <a:rPr lang="en-GB" sz="1200" u="none" strike="noStrike" dirty="0">
                          <a:effectLst/>
                        </a:rPr>
                        <a:t>88</a:t>
                      </a:r>
                      <a:endParaRPr lang="en-GB" sz="1200" b="0" i="0" u="none" strike="noStrike" dirty="0">
                        <a:solidFill>
                          <a:srgbClr val="000000"/>
                        </a:solidFill>
                        <a:effectLst/>
                        <a:latin typeface="Calibri" panose="020F0502020204030204" pitchFamily="34" charset="0"/>
                      </a:endParaRPr>
                    </a:p>
                  </a:txBody>
                  <a:tcPr marL="6573" marR="6573" marT="6573" marB="0" anchor="b"/>
                </a:tc>
                <a:extLst>
                  <a:ext uri="{0D108BD9-81ED-4DB2-BD59-A6C34878D82A}">
                    <a16:rowId xmlns:a16="http://schemas.microsoft.com/office/drawing/2014/main" xmlns="" val="637207604"/>
                  </a:ext>
                </a:extLst>
              </a:tr>
              <a:tr h="188683">
                <a:tc>
                  <a:txBody>
                    <a:bodyPr/>
                    <a:lstStyle/>
                    <a:p>
                      <a:pPr algn="l" fontAlgn="b"/>
                      <a:r>
                        <a:rPr lang="en-GB" sz="1200" u="none" strike="noStrike">
                          <a:effectLst/>
                        </a:rPr>
                        <a:t> </a:t>
                      </a:r>
                      <a:endParaRPr lang="en-GB" sz="1200" b="0" i="0" u="none" strike="noStrike">
                        <a:solidFill>
                          <a:srgbClr val="000000"/>
                        </a:solidFill>
                        <a:effectLst/>
                        <a:latin typeface="Calibri" panose="020F0502020204030204" pitchFamily="34" charset="0"/>
                      </a:endParaRPr>
                    </a:p>
                  </a:txBody>
                  <a:tcPr marL="6573" marR="6573" marT="6573" marB="0" anchor="b"/>
                </a:tc>
                <a:tc>
                  <a:txBody>
                    <a:bodyPr/>
                    <a:lstStyle/>
                    <a:p>
                      <a:pPr algn="l" fontAlgn="b"/>
                      <a:r>
                        <a:rPr lang="en-GB" sz="1200" u="none" strike="noStrike">
                          <a:effectLst/>
                        </a:rPr>
                        <a:t>Foreign Policy</a:t>
                      </a:r>
                      <a:endParaRPr lang="en-GB" sz="1200" b="0" i="0" u="none" strike="noStrike">
                        <a:solidFill>
                          <a:srgbClr val="000000"/>
                        </a:solidFill>
                        <a:effectLst/>
                        <a:latin typeface="Calibri" panose="020F0502020204030204" pitchFamily="34" charset="0"/>
                      </a:endParaRPr>
                    </a:p>
                  </a:txBody>
                  <a:tcPr marL="6573" marR="6573" marT="6573" marB="0" anchor="b"/>
                </a:tc>
                <a:tc>
                  <a:txBody>
                    <a:bodyPr/>
                    <a:lstStyle/>
                    <a:p>
                      <a:pPr algn="r" fontAlgn="b"/>
                      <a:r>
                        <a:rPr lang="en-GB" sz="1200" u="none" strike="noStrike">
                          <a:effectLst/>
                        </a:rPr>
                        <a:t>30</a:t>
                      </a:r>
                      <a:endParaRPr lang="en-GB" sz="1200" b="0" i="0" u="none" strike="noStrike">
                        <a:solidFill>
                          <a:srgbClr val="000000"/>
                        </a:solidFill>
                        <a:effectLst/>
                        <a:latin typeface="Calibri" panose="020F0502020204030204" pitchFamily="34" charset="0"/>
                      </a:endParaRPr>
                    </a:p>
                  </a:txBody>
                  <a:tcPr marL="6573" marR="6573" marT="6573" marB="0" anchor="b"/>
                </a:tc>
                <a:extLst>
                  <a:ext uri="{0D108BD9-81ED-4DB2-BD59-A6C34878D82A}">
                    <a16:rowId xmlns:a16="http://schemas.microsoft.com/office/drawing/2014/main" xmlns="" val="863498222"/>
                  </a:ext>
                </a:extLst>
              </a:tr>
              <a:tr h="188683">
                <a:tc>
                  <a:txBody>
                    <a:bodyPr/>
                    <a:lstStyle/>
                    <a:p>
                      <a:pPr algn="l" fontAlgn="b"/>
                      <a:r>
                        <a:rPr lang="en-GB" sz="1200" u="none" strike="noStrike">
                          <a:effectLst/>
                        </a:rPr>
                        <a:t> </a:t>
                      </a:r>
                      <a:endParaRPr lang="en-GB" sz="1200" b="0" i="0" u="none" strike="noStrike">
                        <a:solidFill>
                          <a:srgbClr val="000000"/>
                        </a:solidFill>
                        <a:effectLst/>
                        <a:latin typeface="Calibri" panose="020F0502020204030204" pitchFamily="34" charset="0"/>
                      </a:endParaRPr>
                    </a:p>
                  </a:txBody>
                  <a:tcPr marL="6573" marR="6573" marT="6573" marB="0" anchor="b"/>
                </a:tc>
                <a:tc>
                  <a:txBody>
                    <a:bodyPr/>
                    <a:lstStyle/>
                    <a:p>
                      <a:pPr algn="l" fontAlgn="b"/>
                      <a:r>
                        <a:rPr lang="en-GB" sz="1200" u="none" strike="noStrike">
                          <a:effectLst/>
                        </a:rPr>
                        <a:t>Authoritarianism</a:t>
                      </a:r>
                      <a:endParaRPr lang="en-GB" sz="1200" b="0" i="0" u="none" strike="noStrike">
                        <a:solidFill>
                          <a:srgbClr val="000000"/>
                        </a:solidFill>
                        <a:effectLst/>
                        <a:latin typeface="Calibri" panose="020F0502020204030204" pitchFamily="34" charset="0"/>
                      </a:endParaRPr>
                    </a:p>
                  </a:txBody>
                  <a:tcPr marL="6573" marR="6573" marT="6573" marB="0" anchor="b"/>
                </a:tc>
                <a:tc>
                  <a:txBody>
                    <a:bodyPr/>
                    <a:lstStyle/>
                    <a:p>
                      <a:pPr algn="r" fontAlgn="b"/>
                      <a:r>
                        <a:rPr lang="en-GB" sz="1200" u="none" strike="noStrike">
                          <a:effectLst/>
                        </a:rPr>
                        <a:t>54</a:t>
                      </a:r>
                      <a:endParaRPr lang="en-GB" sz="1200" b="0" i="0" u="none" strike="noStrike">
                        <a:solidFill>
                          <a:srgbClr val="000000"/>
                        </a:solidFill>
                        <a:effectLst/>
                        <a:latin typeface="Calibri" panose="020F0502020204030204" pitchFamily="34" charset="0"/>
                      </a:endParaRPr>
                    </a:p>
                  </a:txBody>
                  <a:tcPr marL="6573" marR="6573" marT="6573" marB="0" anchor="b"/>
                </a:tc>
                <a:extLst>
                  <a:ext uri="{0D108BD9-81ED-4DB2-BD59-A6C34878D82A}">
                    <a16:rowId xmlns:a16="http://schemas.microsoft.com/office/drawing/2014/main" xmlns="" val="1562651303"/>
                  </a:ext>
                </a:extLst>
              </a:tr>
              <a:tr h="188683">
                <a:tc>
                  <a:txBody>
                    <a:bodyPr/>
                    <a:lstStyle/>
                    <a:p>
                      <a:pPr algn="l" fontAlgn="b"/>
                      <a:r>
                        <a:rPr lang="en-GB" sz="1200" u="none" strike="noStrike">
                          <a:effectLst/>
                        </a:rPr>
                        <a:t> </a:t>
                      </a:r>
                      <a:endParaRPr lang="en-GB" sz="1200" b="0" i="0" u="none" strike="noStrike">
                        <a:solidFill>
                          <a:srgbClr val="000000"/>
                        </a:solidFill>
                        <a:effectLst/>
                        <a:latin typeface="Calibri" panose="020F0502020204030204" pitchFamily="34" charset="0"/>
                      </a:endParaRPr>
                    </a:p>
                  </a:txBody>
                  <a:tcPr marL="6573" marR="6573" marT="6573" marB="0" anchor="b"/>
                </a:tc>
                <a:tc>
                  <a:txBody>
                    <a:bodyPr/>
                    <a:lstStyle/>
                    <a:p>
                      <a:pPr algn="l" fontAlgn="b"/>
                      <a:r>
                        <a:rPr lang="en-GB" sz="1200" u="none" strike="noStrike">
                          <a:effectLst/>
                        </a:rPr>
                        <a:t>Free Speech</a:t>
                      </a:r>
                      <a:endParaRPr lang="en-GB" sz="1200" b="0" i="0" u="none" strike="noStrike">
                        <a:solidFill>
                          <a:srgbClr val="000000"/>
                        </a:solidFill>
                        <a:effectLst/>
                        <a:latin typeface="Calibri" panose="020F0502020204030204" pitchFamily="34" charset="0"/>
                      </a:endParaRPr>
                    </a:p>
                  </a:txBody>
                  <a:tcPr marL="6573" marR="6573" marT="6573" marB="0" anchor="b"/>
                </a:tc>
                <a:tc>
                  <a:txBody>
                    <a:bodyPr/>
                    <a:lstStyle/>
                    <a:p>
                      <a:pPr algn="r" fontAlgn="b"/>
                      <a:r>
                        <a:rPr lang="en-GB" sz="1200" u="none" strike="noStrike">
                          <a:effectLst/>
                        </a:rPr>
                        <a:t>8</a:t>
                      </a:r>
                      <a:endParaRPr lang="en-GB" sz="1200" b="0" i="0" u="none" strike="noStrike">
                        <a:solidFill>
                          <a:srgbClr val="000000"/>
                        </a:solidFill>
                        <a:effectLst/>
                        <a:latin typeface="Calibri" panose="020F0502020204030204" pitchFamily="34" charset="0"/>
                      </a:endParaRPr>
                    </a:p>
                  </a:txBody>
                  <a:tcPr marL="6573" marR="6573" marT="6573" marB="0" anchor="b"/>
                </a:tc>
                <a:extLst>
                  <a:ext uri="{0D108BD9-81ED-4DB2-BD59-A6C34878D82A}">
                    <a16:rowId xmlns:a16="http://schemas.microsoft.com/office/drawing/2014/main" xmlns="" val="3456844251"/>
                  </a:ext>
                </a:extLst>
              </a:tr>
              <a:tr h="188683">
                <a:tc>
                  <a:txBody>
                    <a:bodyPr/>
                    <a:lstStyle/>
                    <a:p>
                      <a:pPr algn="l" fontAlgn="b"/>
                      <a:r>
                        <a:rPr lang="en-GB" sz="1200" u="none" strike="noStrike">
                          <a:effectLst/>
                        </a:rPr>
                        <a:t> </a:t>
                      </a:r>
                      <a:endParaRPr lang="en-GB" sz="1200" b="0" i="0" u="none" strike="noStrike">
                        <a:solidFill>
                          <a:srgbClr val="000000"/>
                        </a:solidFill>
                        <a:effectLst/>
                        <a:latin typeface="Calibri" panose="020F0502020204030204" pitchFamily="34" charset="0"/>
                      </a:endParaRPr>
                    </a:p>
                  </a:txBody>
                  <a:tcPr marL="6573" marR="6573" marT="6573" marB="0" anchor="b"/>
                </a:tc>
                <a:tc>
                  <a:txBody>
                    <a:bodyPr/>
                    <a:lstStyle/>
                    <a:p>
                      <a:pPr algn="l" fontAlgn="b"/>
                      <a:r>
                        <a:rPr lang="en-GB" sz="1200" u="none" strike="noStrike">
                          <a:effectLst/>
                        </a:rPr>
                        <a:t>Religion</a:t>
                      </a:r>
                      <a:endParaRPr lang="en-GB" sz="1200" b="0" i="0" u="none" strike="noStrike">
                        <a:solidFill>
                          <a:srgbClr val="000000"/>
                        </a:solidFill>
                        <a:effectLst/>
                        <a:latin typeface="Calibri" panose="020F0502020204030204" pitchFamily="34" charset="0"/>
                      </a:endParaRPr>
                    </a:p>
                  </a:txBody>
                  <a:tcPr marL="6573" marR="6573" marT="6573" marB="0" anchor="b"/>
                </a:tc>
                <a:tc>
                  <a:txBody>
                    <a:bodyPr/>
                    <a:lstStyle/>
                    <a:p>
                      <a:pPr algn="r" fontAlgn="b"/>
                      <a:r>
                        <a:rPr lang="en-GB" sz="1200" u="none" strike="noStrike">
                          <a:effectLst/>
                        </a:rPr>
                        <a:t>12</a:t>
                      </a:r>
                      <a:endParaRPr lang="en-GB" sz="1200" b="0" i="0" u="none" strike="noStrike">
                        <a:solidFill>
                          <a:srgbClr val="000000"/>
                        </a:solidFill>
                        <a:effectLst/>
                        <a:latin typeface="Calibri" panose="020F0502020204030204" pitchFamily="34" charset="0"/>
                      </a:endParaRPr>
                    </a:p>
                  </a:txBody>
                  <a:tcPr marL="6573" marR="6573" marT="6573" marB="0" anchor="b"/>
                </a:tc>
                <a:extLst>
                  <a:ext uri="{0D108BD9-81ED-4DB2-BD59-A6C34878D82A}">
                    <a16:rowId xmlns:a16="http://schemas.microsoft.com/office/drawing/2014/main" xmlns="" val="3584340083"/>
                  </a:ext>
                </a:extLst>
              </a:tr>
              <a:tr h="188683">
                <a:tc>
                  <a:txBody>
                    <a:bodyPr/>
                    <a:lstStyle/>
                    <a:p>
                      <a:pPr algn="l" fontAlgn="b"/>
                      <a:r>
                        <a:rPr lang="en-GB" sz="1200" u="none" strike="noStrike">
                          <a:effectLst/>
                        </a:rPr>
                        <a:t> </a:t>
                      </a:r>
                      <a:endParaRPr lang="en-GB" sz="1200" b="0" i="0" u="none" strike="noStrike">
                        <a:solidFill>
                          <a:srgbClr val="000000"/>
                        </a:solidFill>
                        <a:effectLst/>
                        <a:latin typeface="Calibri" panose="020F0502020204030204" pitchFamily="34" charset="0"/>
                      </a:endParaRPr>
                    </a:p>
                  </a:txBody>
                  <a:tcPr marL="6573" marR="6573" marT="6573" marB="0" anchor="b"/>
                </a:tc>
                <a:tc>
                  <a:txBody>
                    <a:bodyPr/>
                    <a:lstStyle/>
                    <a:p>
                      <a:pPr algn="l" fontAlgn="b"/>
                      <a:r>
                        <a:rPr lang="en-GB" sz="1200" u="none" strike="noStrike">
                          <a:effectLst/>
                        </a:rPr>
                        <a:t>Prison Conditions</a:t>
                      </a:r>
                      <a:endParaRPr lang="en-GB" sz="1200" b="0" i="0" u="none" strike="noStrike">
                        <a:solidFill>
                          <a:srgbClr val="000000"/>
                        </a:solidFill>
                        <a:effectLst/>
                        <a:latin typeface="Calibri" panose="020F0502020204030204" pitchFamily="34" charset="0"/>
                      </a:endParaRPr>
                    </a:p>
                  </a:txBody>
                  <a:tcPr marL="6573" marR="6573" marT="6573" marB="0" anchor="b"/>
                </a:tc>
                <a:tc>
                  <a:txBody>
                    <a:bodyPr/>
                    <a:lstStyle/>
                    <a:p>
                      <a:pPr algn="r" fontAlgn="b"/>
                      <a:r>
                        <a:rPr lang="en-GB" sz="1200" u="none" strike="noStrike">
                          <a:effectLst/>
                        </a:rPr>
                        <a:t>10</a:t>
                      </a:r>
                      <a:endParaRPr lang="en-GB" sz="1200" b="0" i="0" u="none" strike="noStrike">
                        <a:solidFill>
                          <a:srgbClr val="000000"/>
                        </a:solidFill>
                        <a:effectLst/>
                        <a:latin typeface="Calibri" panose="020F0502020204030204" pitchFamily="34" charset="0"/>
                      </a:endParaRPr>
                    </a:p>
                  </a:txBody>
                  <a:tcPr marL="6573" marR="6573" marT="6573" marB="0" anchor="b"/>
                </a:tc>
                <a:extLst>
                  <a:ext uri="{0D108BD9-81ED-4DB2-BD59-A6C34878D82A}">
                    <a16:rowId xmlns:a16="http://schemas.microsoft.com/office/drawing/2014/main" xmlns="" val="713203248"/>
                  </a:ext>
                </a:extLst>
              </a:tr>
              <a:tr h="188683">
                <a:tc>
                  <a:txBody>
                    <a:bodyPr/>
                    <a:lstStyle/>
                    <a:p>
                      <a:pPr algn="l" fontAlgn="b"/>
                      <a:r>
                        <a:rPr lang="en-GB" sz="1200" u="none" strike="noStrike">
                          <a:effectLst/>
                        </a:rPr>
                        <a:t> </a:t>
                      </a:r>
                      <a:endParaRPr lang="en-GB" sz="1200" b="0" i="0" u="none" strike="noStrike">
                        <a:solidFill>
                          <a:srgbClr val="000000"/>
                        </a:solidFill>
                        <a:effectLst/>
                        <a:latin typeface="Calibri" panose="020F0502020204030204" pitchFamily="34" charset="0"/>
                      </a:endParaRPr>
                    </a:p>
                  </a:txBody>
                  <a:tcPr marL="6573" marR="6573" marT="6573" marB="0" anchor="b"/>
                </a:tc>
                <a:tc>
                  <a:txBody>
                    <a:bodyPr/>
                    <a:lstStyle/>
                    <a:p>
                      <a:pPr algn="l" fontAlgn="b"/>
                      <a:r>
                        <a:rPr lang="en-GB" sz="1200" u="none" strike="noStrike">
                          <a:effectLst/>
                        </a:rPr>
                        <a:t>Refugee Camp Conditions</a:t>
                      </a:r>
                      <a:endParaRPr lang="en-GB" sz="1200" b="0" i="0" u="none" strike="noStrike">
                        <a:solidFill>
                          <a:srgbClr val="000000"/>
                        </a:solidFill>
                        <a:effectLst/>
                        <a:latin typeface="Calibri" panose="020F0502020204030204" pitchFamily="34" charset="0"/>
                      </a:endParaRPr>
                    </a:p>
                  </a:txBody>
                  <a:tcPr marL="6573" marR="6573" marT="6573" marB="0" anchor="b"/>
                </a:tc>
                <a:tc>
                  <a:txBody>
                    <a:bodyPr/>
                    <a:lstStyle/>
                    <a:p>
                      <a:pPr algn="r" fontAlgn="b"/>
                      <a:r>
                        <a:rPr lang="en-GB" sz="1200" u="none" strike="noStrike">
                          <a:effectLst/>
                        </a:rPr>
                        <a:t>5</a:t>
                      </a:r>
                      <a:endParaRPr lang="en-GB" sz="1200" b="0" i="0" u="none" strike="noStrike">
                        <a:solidFill>
                          <a:srgbClr val="000000"/>
                        </a:solidFill>
                        <a:effectLst/>
                        <a:latin typeface="Calibri" panose="020F0502020204030204" pitchFamily="34" charset="0"/>
                      </a:endParaRPr>
                    </a:p>
                  </a:txBody>
                  <a:tcPr marL="6573" marR="6573" marT="6573" marB="0" anchor="b"/>
                </a:tc>
                <a:extLst>
                  <a:ext uri="{0D108BD9-81ED-4DB2-BD59-A6C34878D82A}">
                    <a16:rowId xmlns:a16="http://schemas.microsoft.com/office/drawing/2014/main" xmlns="" val="2226137233"/>
                  </a:ext>
                </a:extLst>
              </a:tr>
              <a:tr h="188683">
                <a:tc>
                  <a:txBody>
                    <a:bodyPr/>
                    <a:lstStyle/>
                    <a:p>
                      <a:pPr algn="l" fontAlgn="b"/>
                      <a:r>
                        <a:rPr lang="en-GB" sz="1200" u="none" strike="noStrike">
                          <a:effectLst/>
                        </a:rPr>
                        <a:t> </a:t>
                      </a:r>
                      <a:endParaRPr lang="en-GB" sz="1200" b="0" i="0" u="none" strike="noStrike">
                        <a:solidFill>
                          <a:srgbClr val="000000"/>
                        </a:solidFill>
                        <a:effectLst/>
                        <a:latin typeface="Calibri" panose="020F0502020204030204" pitchFamily="34" charset="0"/>
                      </a:endParaRPr>
                    </a:p>
                  </a:txBody>
                  <a:tcPr marL="6573" marR="6573" marT="6573" marB="0" anchor="b"/>
                </a:tc>
                <a:tc>
                  <a:txBody>
                    <a:bodyPr/>
                    <a:lstStyle/>
                    <a:p>
                      <a:pPr algn="l" fontAlgn="b"/>
                      <a:r>
                        <a:rPr lang="en-GB" sz="1200" u="none" strike="noStrike">
                          <a:effectLst/>
                        </a:rPr>
                        <a:t>Islamists in prison (and/or without charge)</a:t>
                      </a:r>
                      <a:endParaRPr lang="en-GB" sz="1200" b="0" i="0" u="none" strike="noStrike">
                        <a:solidFill>
                          <a:srgbClr val="000000"/>
                        </a:solidFill>
                        <a:effectLst/>
                        <a:latin typeface="Calibri" panose="020F0502020204030204" pitchFamily="34" charset="0"/>
                      </a:endParaRPr>
                    </a:p>
                  </a:txBody>
                  <a:tcPr marL="6573" marR="6573" marT="6573" marB="0" anchor="b"/>
                </a:tc>
                <a:tc>
                  <a:txBody>
                    <a:bodyPr/>
                    <a:lstStyle/>
                    <a:p>
                      <a:pPr algn="r" fontAlgn="b"/>
                      <a:r>
                        <a:rPr lang="en-GB" sz="1200" u="none" strike="noStrike">
                          <a:effectLst/>
                        </a:rPr>
                        <a:t>17</a:t>
                      </a:r>
                      <a:endParaRPr lang="en-GB" sz="1200" b="0" i="0" u="none" strike="noStrike">
                        <a:solidFill>
                          <a:srgbClr val="000000"/>
                        </a:solidFill>
                        <a:effectLst/>
                        <a:latin typeface="Calibri" panose="020F0502020204030204" pitchFamily="34" charset="0"/>
                      </a:endParaRPr>
                    </a:p>
                  </a:txBody>
                  <a:tcPr marL="6573" marR="6573" marT="6573" marB="0" anchor="b"/>
                </a:tc>
                <a:extLst>
                  <a:ext uri="{0D108BD9-81ED-4DB2-BD59-A6C34878D82A}">
                    <a16:rowId xmlns:a16="http://schemas.microsoft.com/office/drawing/2014/main" xmlns="" val="1194740452"/>
                  </a:ext>
                </a:extLst>
              </a:tr>
              <a:tr h="188683">
                <a:tc>
                  <a:txBody>
                    <a:bodyPr/>
                    <a:lstStyle/>
                    <a:p>
                      <a:pPr algn="l" fontAlgn="b"/>
                      <a:r>
                        <a:rPr lang="en-GB" sz="1200" u="none" strike="noStrike">
                          <a:effectLst/>
                        </a:rPr>
                        <a:t> </a:t>
                      </a:r>
                      <a:endParaRPr lang="en-GB" sz="1200" b="0" i="0" u="none" strike="noStrike">
                        <a:solidFill>
                          <a:srgbClr val="000000"/>
                        </a:solidFill>
                        <a:effectLst/>
                        <a:latin typeface="Calibri" panose="020F0502020204030204" pitchFamily="34" charset="0"/>
                      </a:endParaRPr>
                    </a:p>
                  </a:txBody>
                  <a:tcPr marL="6573" marR="6573" marT="6573" marB="0" anchor="b"/>
                </a:tc>
                <a:tc>
                  <a:txBody>
                    <a:bodyPr/>
                    <a:lstStyle/>
                    <a:p>
                      <a:pPr algn="l" fontAlgn="b"/>
                      <a:r>
                        <a:rPr lang="en-GB" sz="1200" u="none" strike="noStrike">
                          <a:effectLst/>
                        </a:rPr>
                        <a:t>Police brutality</a:t>
                      </a:r>
                      <a:endParaRPr lang="en-GB" sz="1200" b="0" i="0" u="none" strike="noStrike">
                        <a:solidFill>
                          <a:srgbClr val="000000"/>
                        </a:solidFill>
                        <a:effectLst/>
                        <a:latin typeface="Calibri" panose="020F0502020204030204" pitchFamily="34" charset="0"/>
                      </a:endParaRPr>
                    </a:p>
                  </a:txBody>
                  <a:tcPr marL="6573" marR="6573" marT="6573" marB="0" anchor="b"/>
                </a:tc>
                <a:tc>
                  <a:txBody>
                    <a:bodyPr/>
                    <a:lstStyle/>
                    <a:p>
                      <a:pPr algn="r" fontAlgn="b"/>
                      <a:r>
                        <a:rPr lang="en-GB" sz="1200" u="none" strike="noStrike">
                          <a:effectLst/>
                        </a:rPr>
                        <a:t>2</a:t>
                      </a:r>
                      <a:endParaRPr lang="en-GB" sz="1200" b="0" i="0" u="none" strike="noStrike">
                        <a:solidFill>
                          <a:srgbClr val="000000"/>
                        </a:solidFill>
                        <a:effectLst/>
                        <a:latin typeface="Calibri" panose="020F0502020204030204" pitchFamily="34" charset="0"/>
                      </a:endParaRPr>
                    </a:p>
                  </a:txBody>
                  <a:tcPr marL="6573" marR="6573" marT="6573" marB="0" anchor="b"/>
                </a:tc>
                <a:extLst>
                  <a:ext uri="{0D108BD9-81ED-4DB2-BD59-A6C34878D82A}">
                    <a16:rowId xmlns:a16="http://schemas.microsoft.com/office/drawing/2014/main" xmlns="" val="718459781"/>
                  </a:ext>
                </a:extLst>
              </a:tr>
              <a:tr h="188683">
                <a:tc>
                  <a:txBody>
                    <a:bodyPr/>
                    <a:lstStyle/>
                    <a:p>
                      <a:pPr algn="l" fontAlgn="b"/>
                      <a:r>
                        <a:rPr lang="en-GB" sz="1200" u="none" strike="noStrike">
                          <a:effectLst/>
                        </a:rPr>
                        <a:t> </a:t>
                      </a:r>
                      <a:endParaRPr lang="en-GB" sz="1200" b="0" i="0" u="none" strike="noStrike">
                        <a:solidFill>
                          <a:srgbClr val="000000"/>
                        </a:solidFill>
                        <a:effectLst/>
                        <a:latin typeface="Calibri" panose="020F0502020204030204" pitchFamily="34" charset="0"/>
                      </a:endParaRPr>
                    </a:p>
                  </a:txBody>
                  <a:tcPr marL="6573" marR="6573" marT="6573" marB="0" anchor="b"/>
                </a:tc>
                <a:tc>
                  <a:txBody>
                    <a:bodyPr/>
                    <a:lstStyle/>
                    <a:p>
                      <a:pPr algn="l" fontAlgn="b"/>
                      <a:r>
                        <a:rPr lang="en-GB" sz="1200" u="none" strike="noStrike">
                          <a:effectLst/>
                        </a:rPr>
                        <a:t>Return of Land</a:t>
                      </a:r>
                      <a:endParaRPr lang="en-GB" sz="1200" b="0" i="0" u="none" strike="noStrike">
                        <a:solidFill>
                          <a:srgbClr val="000000"/>
                        </a:solidFill>
                        <a:effectLst/>
                        <a:latin typeface="Calibri" panose="020F0502020204030204" pitchFamily="34" charset="0"/>
                      </a:endParaRPr>
                    </a:p>
                  </a:txBody>
                  <a:tcPr marL="6573" marR="6573" marT="6573" marB="0" anchor="b"/>
                </a:tc>
                <a:tc>
                  <a:txBody>
                    <a:bodyPr/>
                    <a:lstStyle/>
                    <a:p>
                      <a:pPr algn="r" fontAlgn="b"/>
                      <a:r>
                        <a:rPr lang="en-GB" sz="1200" u="none" strike="noStrike">
                          <a:effectLst/>
                        </a:rPr>
                        <a:t>2</a:t>
                      </a:r>
                      <a:endParaRPr lang="en-GB" sz="1200" b="0" i="0" u="none" strike="noStrike">
                        <a:solidFill>
                          <a:srgbClr val="000000"/>
                        </a:solidFill>
                        <a:effectLst/>
                        <a:latin typeface="Calibri" panose="020F0502020204030204" pitchFamily="34" charset="0"/>
                      </a:endParaRPr>
                    </a:p>
                  </a:txBody>
                  <a:tcPr marL="6573" marR="6573" marT="6573" marB="0" anchor="b"/>
                </a:tc>
                <a:extLst>
                  <a:ext uri="{0D108BD9-81ED-4DB2-BD59-A6C34878D82A}">
                    <a16:rowId xmlns:a16="http://schemas.microsoft.com/office/drawing/2014/main" xmlns="" val="4154438766"/>
                  </a:ext>
                </a:extLst>
              </a:tr>
              <a:tr h="188683">
                <a:tc>
                  <a:txBody>
                    <a:bodyPr/>
                    <a:lstStyle/>
                    <a:p>
                      <a:pPr algn="l" fontAlgn="b"/>
                      <a:r>
                        <a:rPr lang="en-GB" sz="1200" u="none" strike="noStrike">
                          <a:effectLst/>
                        </a:rPr>
                        <a:t> </a:t>
                      </a:r>
                      <a:endParaRPr lang="en-GB" sz="1200" b="0" i="0" u="none" strike="noStrike">
                        <a:solidFill>
                          <a:srgbClr val="000000"/>
                        </a:solidFill>
                        <a:effectLst/>
                        <a:latin typeface="Calibri" panose="020F0502020204030204" pitchFamily="34" charset="0"/>
                      </a:endParaRPr>
                    </a:p>
                  </a:txBody>
                  <a:tcPr marL="6573" marR="6573" marT="6573" marB="0" anchor="b"/>
                </a:tc>
                <a:tc>
                  <a:txBody>
                    <a:bodyPr/>
                    <a:lstStyle/>
                    <a:p>
                      <a:pPr algn="l" fontAlgn="b"/>
                      <a:r>
                        <a:rPr lang="en-GB" sz="1200" u="none" strike="noStrike">
                          <a:effectLst/>
                        </a:rPr>
                        <a:t>Vegetarianism + animal rights</a:t>
                      </a:r>
                      <a:endParaRPr lang="en-GB" sz="1200" b="0" i="0" u="none" strike="noStrike">
                        <a:solidFill>
                          <a:srgbClr val="000000"/>
                        </a:solidFill>
                        <a:effectLst/>
                        <a:latin typeface="Calibri" panose="020F0502020204030204" pitchFamily="34" charset="0"/>
                      </a:endParaRPr>
                    </a:p>
                  </a:txBody>
                  <a:tcPr marL="6573" marR="6573" marT="6573" marB="0" anchor="b"/>
                </a:tc>
                <a:tc>
                  <a:txBody>
                    <a:bodyPr/>
                    <a:lstStyle/>
                    <a:p>
                      <a:pPr algn="r" fontAlgn="b"/>
                      <a:r>
                        <a:rPr lang="en-GB" sz="1200" u="none" strike="noStrike">
                          <a:effectLst/>
                        </a:rPr>
                        <a:t>1</a:t>
                      </a:r>
                      <a:endParaRPr lang="en-GB" sz="1200" b="0" i="0" u="none" strike="noStrike">
                        <a:solidFill>
                          <a:srgbClr val="000000"/>
                        </a:solidFill>
                        <a:effectLst/>
                        <a:latin typeface="Calibri" panose="020F0502020204030204" pitchFamily="34" charset="0"/>
                      </a:endParaRPr>
                    </a:p>
                  </a:txBody>
                  <a:tcPr marL="6573" marR="6573" marT="6573" marB="0" anchor="b"/>
                </a:tc>
                <a:extLst>
                  <a:ext uri="{0D108BD9-81ED-4DB2-BD59-A6C34878D82A}">
                    <a16:rowId xmlns:a16="http://schemas.microsoft.com/office/drawing/2014/main" xmlns="" val="4043821504"/>
                  </a:ext>
                </a:extLst>
              </a:tr>
              <a:tr h="188683">
                <a:tc>
                  <a:txBody>
                    <a:bodyPr/>
                    <a:lstStyle/>
                    <a:p>
                      <a:pPr algn="l" fontAlgn="b"/>
                      <a:r>
                        <a:rPr lang="en-GB" sz="1200" u="none" strike="noStrike">
                          <a:effectLst/>
                        </a:rPr>
                        <a:t> </a:t>
                      </a:r>
                      <a:endParaRPr lang="en-GB" sz="1200" b="0" i="0" u="none" strike="noStrike">
                        <a:solidFill>
                          <a:srgbClr val="000000"/>
                        </a:solidFill>
                        <a:effectLst/>
                        <a:latin typeface="Calibri" panose="020F0502020204030204" pitchFamily="34" charset="0"/>
                      </a:endParaRPr>
                    </a:p>
                  </a:txBody>
                  <a:tcPr marL="6573" marR="6573" marT="6573" marB="0" anchor="b"/>
                </a:tc>
                <a:tc>
                  <a:txBody>
                    <a:bodyPr/>
                    <a:lstStyle/>
                    <a:p>
                      <a:pPr algn="l" fontAlgn="b"/>
                      <a:r>
                        <a:rPr lang="en-GB" sz="1200" u="none" strike="noStrike">
                          <a:effectLst/>
                        </a:rPr>
                        <a:t>Anti-terrorism</a:t>
                      </a:r>
                      <a:endParaRPr lang="en-GB" sz="1200" b="0" i="0" u="none" strike="noStrike">
                        <a:solidFill>
                          <a:srgbClr val="000000"/>
                        </a:solidFill>
                        <a:effectLst/>
                        <a:latin typeface="Calibri" panose="020F0502020204030204" pitchFamily="34" charset="0"/>
                      </a:endParaRPr>
                    </a:p>
                  </a:txBody>
                  <a:tcPr marL="6573" marR="6573" marT="6573" marB="0" anchor="b"/>
                </a:tc>
                <a:tc>
                  <a:txBody>
                    <a:bodyPr/>
                    <a:lstStyle/>
                    <a:p>
                      <a:pPr algn="r" fontAlgn="b"/>
                      <a:r>
                        <a:rPr lang="en-GB" sz="1200" u="none" strike="noStrike">
                          <a:effectLst/>
                        </a:rPr>
                        <a:t>1</a:t>
                      </a:r>
                      <a:endParaRPr lang="en-GB" sz="1200" b="0" i="0" u="none" strike="noStrike">
                        <a:solidFill>
                          <a:srgbClr val="000000"/>
                        </a:solidFill>
                        <a:effectLst/>
                        <a:latin typeface="Calibri" panose="020F0502020204030204" pitchFamily="34" charset="0"/>
                      </a:endParaRPr>
                    </a:p>
                  </a:txBody>
                  <a:tcPr marL="6573" marR="6573" marT="6573" marB="0" anchor="b"/>
                </a:tc>
                <a:extLst>
                  <a:ext uri="{0D108BD9-81ED-4DB2-BD59-A6C34878D82A}">
                    <a16:rowId xmlns:a16="http://schemas.microsoft.com/office/drawing/2014/main" xmlns="" val="2885568752"/>
                  </a:ext>
                </a:extLst>
              </a:tr>
              <a:tr h="188683">
                <a:tc>
                  <a:txBody>
                    <a:bodyPr/>
                    <a:lstStyle/>
                    <a:p>
                      <a:pPr algn="l" fontAlgn="b"/>
                      <a:r>
                        <a:rPr lang="en-GB" sz="1200" u="none" strike="noStrike">
                          <a:effectLst/>
                        </a:rPr>
                        <a:t> </a:t>
                      </a:r>
                      <a:endParaRPr lang="en-GB" sz="1200" b="0" i="0" u="none" strike="noStrike">
                        <a:solidFill>
                          <a:srgbClr val="000000"/>
                        </a:solidFill>
                        <a:effectLst/>
                        <a:latin typeface="Calibri" panose="020F0502020204030204" pitchFamily="34" charset="0"/>
                      </a:endParaRPr>
                    </a:p>
                  </a:txBody>
                  <a:tcPr marL="6573" marR="6573" marT="6573" marB="0" anchor="b"/>
                </a:tc>
                <a:tc>
                  <a:txBody>
                    <a:bodyPr/>
                    <a:lstStyle/>
                    <a:p>
                      <a:pPr algn="l" fontAlgn="b"/>
                      <a:r>
                        <a:rPr lang="en-GB" sz="1200" u="none" strike="noStrike">
                          <a:effectLst/>
                        </a:rPr>
                        <a:t>divorce law</a:t>
                      </a:r>
                      <a:endParaRPr lang="en-GB" sz="1200" b="0" i="0" u="none" strike="noStrike">
                        <a:solidFill>
                          <a:srgbClr val="000000"/>
                        </a:solidFill>
                        <a:effectLst/>
                        <a:latin typeface="Calibri" panose="020F0502020204030204" pitchFamily="34" charset="0"/>
                      </a:endParaRPr>
                    </a:p>
                  </a:txBody>
                  <a:tcPr marL="6573" marR="6573" marT="6573" marB="0" anchor="b"/>
                </a:tc>
                <a:tc>
                  <a:txBody>
                    <a:bodyPr/>
                    <a:lstStyle/>
                    <a:p>
                      <a:pPr algn="r" fontAlgn="b"/>
                      <a:r>
                        <a:rPr lang="en-GB" sz="1200" u="none" strike="noStrike">
                          <a:effectLst/>
                        </a:rPr>
                        <a:t>1</a:t>
                      </a:r>
                      <a:endParaRPr lang="en-GB" sz="1200" b="0" i="0" u="none" strike="noStrike">
                        <a:solidFill>
                          <a:srgbClr val="000000"/>
                        </a:solidFill>
                        <a:effectLst/>
                        <a:latin typeface="Calibri" panose="020F0502020204030204" pitchFamily="34" charset="0"/>
                      </a:endParaRPr>
                    </a:p>
                  </a:txBody>
                  <a:tcPr marL="6573" marR="6573" marT="6573" marB="0" anchor="b"/>
                </a:tc>
                <a:extLst>
                  <a:ext uri="{0D108BD9-81ED-4DB2-BD59-A6C34878D82A}">
                    <a16:rowId xmlns:a16="http://schemas.microsoft.com/office/drawing/2014/main" xmlns="" val="1624553006"/>
                  </a:ext>
                </a:extLst>
              </a:tr>
              <a:tr h="188683">
                <a:tc>
                  <a:txBody>
                    <a:bodyPr/>
                    <a:lstStyle/>
                    <a:p>
                      <a:pPr algn="l" fontAlgn="b"/>
                      <a:r>
                        <a:rPr lang="en-GB" sz="1200" u="none" strike="noStrike">
                          <a:effectLst/>
                        </a:rPr>
                        <a:t> </a:t>
                      </a:r>
                      <a:endParaRPr lang="en-GB" sz="1200" b="0" i="0" u="none" strike="noStrike">
                        <a:solidFill>
                          <a:srgbClr val="000000"/>
                        </a:solidFill>
                        <a:effectLst/>
                        <a:latin typeface="Calibri" panose="020F0502020204030204" pitchFamily="34" charset="0"/>
                      </a:endParaRPr>
                    </a:p>
                  </a:txBody>
                  <a:tcPr marL="6573" marR="6573" marT="6573" marB="0" anchor="b"/>
                </a:tc>
                <a:tc>
                  <a:txBody>
                    <a:bodyPr/>
                    <a:lstStyle/>
                    <a:p>
                      <a:pPr algn="l" fontAlgn="b"/>
                      <a:r>
                        <a:rPr lang="en-GB" sz="1200" u="none" strike="noStrike">
                          <a:effectLst/>
                        </a:rPr>
                        <a:t>border controls</a:t>
                      </a:r>
                      <a:endParaRPr lang="en-GB" sz="1200" b="0" i="0" u="none" strike="noStrike">
                        <a:solidFill>
                          <a:srgbClr val="000000"/>
                        </a:solidFill>
                        <a:effectLst/>
                        <a:latin typeface="Calibri" panose="020F0502020204030204" pitchFamily="34" charset="0"/>
                      </a:endParaRPr>
                    </a:p>
                  </a:txBody>
                  <a:tcPr marL="6573" marR="6573" marT="6573" marB="0" anchor="b"/>
                </a:tc>
                <a:tc>
                  <a:txBody>
                    <a:bodyPr/>
                    <a:lstStyle/>
                    <a:p>
                      <a:pPr algn="r" fontAlgn="b"/>
                      <a:r>
                        <a:rPr lang="en-GB" sz="1200" u="none" strike="noStrike">
                          <a:effectLst/>
                        </a:rPr>
                        <a:t>1</a:t>
                      </a:r>
                      <a:endParaRPr lang="en-GB" sz="1200" b="0" i="0" u="none" strike="noStrike">
                        <a:solidFill>
                          <a:srgbClr val="000000"/>
                        </a:solidFill>
                        <a:effectLst/>
                        <a:latin typeface="Calibri" panose="020F0502020204030204" pitchFamily="34" charset="0"/>
                      </a:endParaRPr>
                    </a:p>
                  </a:txBody>
                  <a:tcPr marL="6573" marR="6573" marT="6573" marB="0" anchor="b"/>
                </a:tc>
                <a:extLst>
                  <a:ext uri="{0D108BD9-81ED-4DB2-BD59-A6C34878D82A}">
                    <a16:rowId xmlns:a16="http://schemas.microsoft.com/office/drawing/2014/main" xmlns="" val="3070853248"/>
                  </a:ext>
                </a:extLst>
              </a:tr>
              <a:tr h="188683">
                <a:tc>
                  <a:txBody>
                    <a:bodyPr/>
                    <a:lstStyle/>
                    <a:p>
                      <a:pPr algn="l" fontAlgn="b"/>
                      <a:r>
                        <a:rPr lang="en-GB" sz="1200" u="none" strike="noStrike">
                          <a:effectLst/>
                        </a:rPr>
                        <a:t>Nature</a:t>
                      </a:r>
                      <a:endParaRPr lang="en-GB" sz="1200" b="1" i="0" u="none" strike="noStrike">
                        <a:solidFill>
                          <a:srgbClr val="000000"/>
                        </a:solidFill>
                        <a:effectLst/>
                        <a:latin typeface="Calibri" panose="020F0502020204030204" pitchFamily="34" charset="0"/>
                      </a:endParaRPr>
                    </a:p>
                  </a:txBody>
                  <a:tcPr marL="6573" marR="6573" marT="6573" marB="0" anchor="b"/>
                </a:tc>
                <a:tc>
                  <a:txBody>
                    <a:bodyPr/>
                    <a:lstStyle/>
                    <a:p>
                      <a:pPr algn="l" fontAlgn="b"/>
                      <a:r>
                        <a:rPr lang="en-GB" sz="1200" u="none" strike="noStrike">
                          <a:effectLst/>
                        </a:rPr>
                        <a:t>Violent</a:t>
                      </a:r>
                      <a:endParaRPr lang="en-GB" sz="1200" b="0" i="0" u="none" strike="noStrike">
                        <a:solidFill>
                          <a:srgbClr val="000000"/>
                        </a:solidFill>
                        <a:effectLst/>
                        <a:latin typeface="Calibri" panose="020F0502020204030204" pitchFamily="34" charset="0"/>
                      </a:endParaRPr>
                    </a:p>
                  </a:txBody>
                  <a:tcPr marL="6573" marR="6573" marT="6573" marB="0" anchor="b"/>
                </a:tc>
                <a:tc>
                  <a:txBody>
                    <a:bodyPr/>
                    <a:lstStyle/>
                    <a:p>
                      <a:pPr algn="r" fontAlgn="b"/>
                      <a:r>
                        <a:rPr lang="en-GB" sz="1200" u="none" strike="noStrike">
                          <a:effectLst/>
                        </a:rPr>
                        <a:t>54</a:t>
                      </a:r>
                      <a:endParaRPr lang="en-GB" sz="1200" b="0" i="0" u="none" strike="noStrike">
                        <a:solidFill>
                          <a:srgbClr val="000000"/>
                        </a:solidFill>
                        <a:effectLst/>
                        <a:latin typeface="Calibri" panose="020F0502020204030204" pitchFamily="34" charset="0"/>
                      </a:endParaRPr>
                    </a:p>
                  </a:txBody>
                  <a:tcPr marL="6573" marR="6573" marT="6573" marB="0" anchor="b"/>
                </a:tc>
                <a:extLst>
                  <a:ext uri="{0D108BD9-81ED-4DB2-BD59-A6C34878D82A}">
                    <a16:rowId xmlns:a16="http://schemas.microsoft.com/office/drawing/2014/main" xmlns="" val="3522499072"/>
                  </a:ext>
                </a:extLst>
              </a:tr>
              <a:tr h="188683">
                <a:tc>
                  <a:txBody>
                    <a:bodyPr/>
                    <a:lstStyle/>
                    <a:p>
                      <a:pPr algn="l" fontAlgn="b"/>
                      <a:r>
                        <a:rPr lang="en-GB" sz="1200" u="none" strike="noStrike">
                          <a:effectLst/>
                        </a:rPr>
                        <a:t> </a:t>
                      </a:r>
                      <a:endParaRPr lang="en-GB" sz="1200" b="0" i="0" u="none" strike="noStrike">
                        <a:solidFill>
                          <a:srgbClr val="000000"/>
                        </a:solidFill>
                        <a:effectLst/>
                        <a:latin typeface="Calibri" panose="020F0502020204030204" pitchFamily="34" charset="0"/>
                      </a:endParaRPr>
                    </a:p>
                  </a:txBody>
                  <a:tcPr marL="6573" marR="6573" marT="6573" marB="0" anchor="b"/>
                </a:tc>
                <a:tc>
                  <a:txBody>
                    <a:bodyPr/>
                    <a:lstStyle/>
                    <a:p>
                      <a:pPr algn="l" fontAlgn="b"/>
                      <a:r>
                        <a:rPr lang="en-GB" sz="1200" u="none" strike="noStrike">
                          <a:effectLst/>
                        </a:rPr>
                        <a:t>Non-violent</a:t>
                      </a:r>
                      <a:endParaRPr lang="en-GB" sz="1200" b="0" i="0" u="none" strike="noStrike">
                        <a:solidFill>
                          <a:srgbClr val="000000"/>
                        </a:solidFill>
                        <a:effectLst/>
                        <a:latin typeface="Calibri" panose="020F0502020204030204" pitchFamily="34" charset="0"/>
                      </a:endParaRPr>
                    </a:p>
                  </a:txBody>
                  <a:tcPr marL="6573" marR="6573" marT="6573" marB="0" anchor="b"/>
                </a:tc>
                <a:tc>
                  <a:txBody>
                    <a:bodyPr/>
                    <a:lstStyle/>
                    <a:p>
                      <a:pPr algn="r" fontAlgn="b"/>
                      <a:r>
                        <a:rPr lang="en-GB" sz="1200" u="none" strike="noStrike">
                          <a:effectLst/>
                        </a:rPr>
                        <a:t>174</a:t>
                      </a:r>
                      <a:endParaRPr lang="en-GB" sz="1200" b="0" i="0" u="none" strike="noStrike">
                        <a:solidFill>
                          <a:srgbClr val="000000"/>
                        </a:solidFill>
                        <a:effectLst/>
                        <a:latin typeface="Calibri" panose="020F0502020204030204" pitchFamily="34" charset="0"/>
                      </a:endParaRPr>
                    </a:p>
                  </a:txBody>
                  <a:tcPr marL="6573" marR="6573" marT="6573" marB="0" anchor="b"/>
                </a:tc>
                <a:extLst>
                  <a:ext uri="{0D108BD9-81ED-4DB2-BD59-A6C34878D82A}">
                    <a16:rowId xmlns:a16="http://schemas.microsoft.com/office/drawing/2014/main" xmlns="" val="2641944322"/>
                  </a:ext>
                </a:extLst>
              </a:tr>
              <a:tr h="188683">
                <a:tc>
                  <a:txBody>
                    <a:bodyPr/>
                    <a:lstStyle/>
                    <a:p>
                      <a:pPr algn="l" fontAlgn="b"/>
                      <a:r>
                        <a:rPr lang="en-GB" sz="1200" u="none" strike="noStrike">
                          <a:effectLst/>
                        </a:rPr>
                        <a:t> </a:t>
                      </a:r>
                      <a:endParaRPr lang="en-GB" sz="1200" b="0" i="0" u="none" strike="noStrike">
                        <a:solidFill>
                          <a:srgbClr val="000000"/>
                        </a:solidFill>
                        <a:effectLst/>
                        <a:latin typeface="Calibri" panose="020F0502020204030204" pitchFamily="34" charset="0"/>
                      </a:endParaRPr>
                    </a:p>
                  </a:txBody>
                  <a:tcPr marL="6573" marR="6573" marT="6573" marB="0" anchor="b"/>
                </a:tc>
                <a:tc>
                  <a:txBody>
                    <a:bodyPr/>
                    <a:lstStyle/>
                    <a:p>
                      <a:pPr algn="l" fontAlgn="b"/>
                      <a:r>
                        <a:rPr lang="en-GB" sz="1200" u="none" strike="noStrike">
                          <a:effectLst/>
                        </a:rPr>
                        <a:t>Arrests</a:t>
                      </a:r>
                      <a:endParaRPr lang="en-GB" sz="1200" b="0" i="0" u="none" strike="noStrike">
                        <a:solidFill>
                          <a:srgbClr val="000000"/>
                        </a:solidFill>
                        <a:effectLst/>
                        <a:latin typeface="Calibri" panose="020F0502020204030204" pitchFamily="34" charset="0"/>
                      </a:endParaRPr>
                    </a:p>
                  </a:txBody>
                  <a:tcPr marL="6573" marR="6573" marT="6573" marB="0" anchor="b"/>
                </a:tc>
                <a:tc>
                  <a:txBody>
                    <a:bodyPr/>
                    <a:lstStyle/>
                    <a:p>
                      <a:pPr algn="r" fontAlgn="b"/>
                      <a:r>
                        <a:rPr lang="en-GB" sz="1200" u="none" strike="noStrike">
                          <a:effectLst/>
                        </a:rPr>
                        <a:t>638</a:t>
                      </a:r>
                      <a:endParaRPr lang="en-GB" sz="1200" b="0" i="0" u="none" strike="noStrike">
                        <a:solidFill>
                          <a:srgbClr val="000000"/>
                        </a:solidFill>
                        <a:effectLst/>
                        <a:latin typeface="Calibri" panose="020F0502020204030204" pitchFamily="34" charset="0"/>
                      </a:endParaRPr>
                    </a:p>
                  </a:txBody>
                  <a:tcPr marL="6573" marR="6573" marT="6573" marB="0" anchor="b"/>
                </a:tc>
                <a:extLst>
                  <a:ext uri="{0D108BD9-81ED-4DB2-BD59-A6C34878D82A}">
                    <a16:rowId xmlns:a16="http://schemas.microsoft.com/office/drawing/2014/main" xmlns="" val="4106801973"/>
                  </a:ext>
                </a:extLst>
              </a:tr>
              <a:tr h="188683">
                <a:tc>
                  <a:txBody>
                    <a:bodyPr/>
                    <a:lstStyle/>
                    <a:p>
                      <a:pPr algn="l" fontAlgn="b"/>
                      <a:r>
                        <a:rPr lang="en-GB" sz="1200" u="none" strike="noStrike">
                          <a:effectLst/>
                        </a:rPr>
                        <a:t> </a:t>
                      </a:r>
                      <a:endParaRPr lang="en-GB" sz="1200" b="0" i="0" u="none" strike="noStrike">
                        <a:solidFill>
                          <a:srgbClr val="000000"/>
                        </a:solidFill>
                        <a:effectLst/>
                        <a:latin typeface="Calibri" panose="020F0502020204030204" pitchFamily="34" charset="0"/>
                      </a:endParaRPr>
                    </a:p>
                  </a:txBody>
                  <a:tcPr marL="6573" marR="6573" marT="6573" marB="0" anchor="b"/>
                </a:tc>
                <a:tc>
                  <a:txBody>
                    <a:bodyPr/>
                    <a:lstStyle/>
                    <a:p>
                      <a:pPr algn="l" fontAlgn="b"/>
                      <a:r>
                        <a:rPr lang="en-GB" sz="1200" u="none" strike="noStrike">
                          <a:effectLst/>
                        </a:rPr>
                        <a:t>Casualties</a:t>
                      </a:r>
                      <a:endParaRPr lang="en-GB" sz="1200" b="0" i="0" u="none" strike="noStrike">
                        <a:solidFill>
                          <a:srgbClr val="000000"/>
                        </a:solidFill>
                        <a:effectLst/>
                        <a:latin typeface="Calibri" panose="020F0502020204030204" pitchFamily="34" charset="0"/>
                      </a:endParaRPr>
                    </a:p>
                  </a:txBody>
                  <a:tcPr marL="6573" marR="6573" marT="6573" marB="0" anchor="b"/>
                </a:tc>
                <a:tc>
                  <a:txBody>
                    <a:bodyPr/>
                    <a:lstStyle/>
                    <a:p>
                      <a:pPr algn="r" fontAlgn="b"/>
                      <a:r>
                        <a:rPr lang="en-GB" sz="1200" u="none" strike="noStrike">
                          <a:effectLst/>
                        </a:rPr>
                        <a:t>660</a:t>
                      </a:r>
                      <a:endParaRPr lang="en-GB" sz="1200" b="0" i="0" u="none" strike="noStrike">
                        <a:solidFill>
                          <a:srgbClr val="000000"/>
                        </a:solidFill>
                        <a:effectLst/>
                        <a:latin typeface="Calibri" panose="020F0502020204030204" pitchFamily="34" charset="0"/>
                      </a:endParaRPr>
                    </a:p>
                  </a:txBody>
                  <a:tcPr marL="6573" marR="6573" marT="6573" marB="0" anchor="b"/>
                </a:tc>
                <a:extLst>
                  <a:ext uri="{0D108BD9-81ED-4DB2-BD59-A6C34878D82A}">
                    <a16:rowId xmlns:a16="http://schemas.microsoft.com/office/drawing/2014/main" xmlns="" val="4015968213"/>
                  </a:ext>
                </a:extLst>
              </a:tr>
              <a:tr h="188683">
                <a:tc>
                  <a:txBody>
                    <a:bodyPr/>
                    <a:lstStyle/>
                    <a:p>
                      <a:pPr algn="l" fontAlgn="b"/>
                      <a:r>
                        <a:rPr lang="en-GB" sz="1200" u="none" strike="noStrike">
                          <a:effectLst/>
                        </a:rPr>
                        <a:t> </a:t>
                      </a:r>
                      <a:endParaRPr lang="en-GB" sz="1200" b="0" i="0" u="none" strike="noStrike">
                        <a:solidFill>
                          <a:srgbClr val="000000"/>
                        </a:solidFill>
                        <a:effectLst/>
                        <a:latin typeface="Calibri" panose="020F0502020204030204" pitchFamily="34" charset="0"/>
                      </a:endParaRPr>
                    </a:p>
                  </a:txBody>
                  <a:tcPr marL="6573" marR="6573" marT="6573" marB="0" anchor="b"/>
                </a:tc>
                <a:tc>
                  <a:txBody>
                    <a:bodyPr/>
                    <a:lstStyle/>
                    <a:p>
                      <a:pPr algn="l" fontAlgn="b"/>
                      <a:r>
                        <a:rPr lang="en-GB" sz="1200" u="none" strike="noStrike">
                          <a:effectLst/>
                        </a:rPr>
                        <a:t>Fatalities</a:t>
                      </a:r>
                      <a:endParaRPr lang="en-GB" sz="1200" b="0" i="0" u="none" strike="noStrike">
                        <a:solidFill>
                          <a:srgbClr val="000000"/>
                        </a:solidFill>
                        <a:effectLst/>
                        <a:latin typeface="Calibri" panose="020F0502020204030204" pitchFamily="34" charset="0"/>
                      </a:endParaRPr>
                    </a:p>
                  </a:txBody>
                  <a:tcPr marL="6573" marR="6573" marT="6573" marB="0" anchor="b"/>
                </a:tc>
                <a:tc>
                  <a:txBody>
                    <a:bodyPr/>
                    <a:lstStyle/>
                    <a:p>
                      <a:pPr algn="r" fontAlgn="b"/>
                      <a:r>
                        <a:rPr lang="en-GB" sz="1200" u="none" strike="noStrike" dirty="0">
                          <a:effectLst/>
                        </a:rPr>
                        <a:t>11</a:t>
                      </a:r>
                      <a:endParaRPr lang="en-GB" sz="1200" b="0" i="0" u="none" strike="noStrike" dirty="0">
                        <a:solidFill>
                          <a:srgbClr val="000000"/>
                        </a:solidFill>
                        <a:effectLst/>
                        <a:latin typeface="Calibri" panose="020F0502020204030204" pitchFamily="34" charset="0"/>
                      </a:endParaRPr>
                    </a:p>
                  </a:txBody>
                  <a:tcPr marL="6573" marR="6573" marT="6573" marB="0" anchor="b"/>
                </a:tc>
                <a:extLst>
                  <a:ext uri="{0D108BD9-81ED-4DB2-BD59-A6C34878D82A}">
                    <a16:rowId xmlns:a16="http://schemas.microsoft.com/office/drawing/2014/main" xmlns="" val="4011595210"/>
                  </a:ext>
                </a:extLst>
              </a:tr>
            </a:tbl>
          </a:graphicData>
        </a:graphic>
      </p:graphicFrame>
    </p:spTree>
    <p:extLst>
      <p:ext uri="{BB962C8B-B14F-4D97-AF65-F5344CB8AC3E}">
        <p14:creationId xmlns:p14="http://schemas.microsoft.com/office/powerpoint/2010/main" val="2399527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Results – Figure 1: Focus of event</a:t>
            </a:r>
          </a:p>
        </p:txBody>
      </p:sp>
      <p:graphicFrame>
        <p:nvGraphicFramePr>
          <p:cNvPr id="4" name="Content Placeholder 3">
            <a:extLst>
              <a:ext uri="{FF2B5EF4-FFF2-40B4-BE49-F238E27FC236}">
                <a16:creationId xmlns:a16="http://schemas.microsoft.com/office/drawing/2014/main" xmlns="" id="{AFF80BDB-F2EB-475E-8821-44F935ABDAB6}"/>
              </a:ext>
            </a:extLst>
          </p:cNvPr>
          <p:cNvGraphicFramePr>
            <a:graphicFrameLocks noGrp="1"/>
          </p:cNvGraphicFramePr>
          <p:nvPr>
            <p:ph idx="1"/>
            <p:extLst>
              <p:ext uri="{D42A27DB-BD31-4B8C-83A1-F6EECF244321}">
                <p14:modId xmlns:p14="http://schemas.microsoft.com/office/powerpoint/2010/main" val="3580883805"/>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71888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Results – Figure 2: Focus of event (rank order)</a:t>
            </a:r>
          </a:p>
        </p:txBody>
      </p:sp>
      <mc:AlternateContent xmlns:mc="http://schemas.openxmlformats.org/markup-compatibility/2006">
        <mc:Choice xmlns:cx1="http://schemas.microsoft.com/office/drawing/2015/9/8/chartex" xmlns="" Requires="cx1">
          <p:graphicFrame>
            <p:nvGraphicFramePr>
              <p:cNvPr id="4" name="Content Placeholder 3">
                <a:extLst>
                  <a:ext uri="{FF2B5EF4-FFF2-40B4-BE49-F238E27FC236}">
                    <a16:creationId xmlns:a16="http://schemas.microsoft.com/office/drawing/2014/main" id="{469A21A8-4901-4A4A-82C1-1C6AD389B753}"/>
                  </a:ext>
                </a:extLst>
              </p:cNvPr>
              <p:cNvGraphicFramePr>
                <a:graphicFrameLocks noGrp="1"/>
              </p:cNvGraphicFramePr>
              <p:nvPr>
                <p:ph idx="1"/>
                <p:extLst>
                  <p:ext uri="{D42A27DB-BD31-4B8C-83A1-F6EECF244321}">
                    <p14:modId xmlns:p14="http://schemas.microsoft.com/office/powerpoint/2010/main" val="1207865595"/>
                  </p:ext>
                </p:extLst>
              </p:nvPr>
            </p:nvGraphicFramePr>
            <p:xfrm>
              <a:off x="838200" y="1825625"/>
              <a:ext cx="10515600" cy="4351338"/>
            </p:xfrm>
            <a:graphic>
              <a:graphicData uri="http://schemas.microsoft.com/office/drawing/2014/chartex">
                <cx:chart xmlns:cx="http://schemas.microsoft.com/office/drawing/2014/chartex" xmlns:r="http://schemas.openxmlformats.org/officeDocument/2006/relationships" r:id="rId2"/>
              </a:graphicData>
            </a:graphic>
          </p:graphicFrame>
        </mc:Choice>
        <mc:Fallback>
          <p:pic>
            <p:nvPicPr>
              <p:cNvPr id="4" name="Content Placeholder 3">
                <a:extLst>
                  <a:ext uri="{FF2B5EF4-FFF2-40B4-BE49-F238E27FC236}">
                    <a16:creationId xmlns:a16="http://schemas.microsoft.com/office/drawing/2014/main" xmlns="" id="{469A21A8-4901-4A4A-82C1-1C6AD389B753}"/>
                  </a:ext>
                </a:extLst>
              </p:cNvPr>
              <p:cNvPicPr>
                <a:picLocks noGrp="1" noRot="1" noChangeAspect="1" noMove="1" noResize="1" noEditPoints="1" noAdjustHandles="1" noChangeArrowheads="1" noChangeShapeType="1"/>
              </p:cNvPicPr>
              <p:nvPr/>
            </p:nvPicPr>
            <p:blipFill>
              <a:blip r:embed="rId3"/>
              <a:stretch>
                <a:fillRect/>
              </a:stretch>
            </p:blipFill>
            <p:spPr>
              <a:xfrm>
                <a:off x="838200" y="1825625"/>
                <a:ext cx="10515600" cy="4351338"/>
              </a:xfrm>
              <a:prstGeom prst="rect">
                <a:avLst/>
              </a:prstGeom>
            </p:spPr>
          </p:pic>
        </mc:Fallback>
      </mc:AlternateContent>
    </p:spTree>
    <p:extLst>
      <p:ext uri="{BB962C8B-B14F-4D97-AF65-F5344CB8AC3E}">
        <p14:creationId xmlns:p14="http://schemas.microsoft.com/office/powerpoint/2010/main" val="30997790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1049000" cy="1325563"/>
          </a:xfrm>
        </p:spPr>
        <p:txBody>
          <a:bodyPr>
            <a:normAutofit/>
          </a:bodyPr>
          <a:lstStyle/>
          <a:p>
            <a:r>
              <a:rPr lang="en-GB" sz="4000" dirty="0"/>
              <a:t>Results – Figure 3: Number of protests by year</a:t>
            </a:r>
          </a:p>
        </p:txBody>
      </p:sp>
      <p:graphicFrame>
        <p:nvGraphicFramePr>
          <p:cNvPr id="4" name="Content Placeholder 3">
            <a:extLst>
              <a:ext uri="{FF2B5EF4-FFF2-40B4-BE49-F238E27FC236}">
                <a16:creationId xmlns:a16="http://schemas.microsoft.com/office/drawing/2014/main" xmlns="" id="{588602DB-1B53-40A3-948A-BF61DAB8F773}"/>
              </a:ext>
            </a:extLst>
          </p:cNvPr>
          <p:cNvGraphicFramePr>
            <a:graphicFrameLocks noGrp="1"/>
          </p:cNvGraphicFramePr>
          <p:nvPr>
            <p:ph idx="1"/>
            <p:extLst>
              <p:ext uri="{D42A27DB-BD31-4B8C-83A1-F6EECF244321}">
                <p14:modId xmlns:p14="http://schemas.microsoft.com/office/powerpoint/2010/main" val="1987329321"/>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886310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a:t>Results – Figure 4: Target (observations and %)</a:t>
            </a:r>
          </a:p>
        </p:txBody>
      </p:sp>
      <p:graphicFrame>
        <p:nvGraphicFramePr>
          <p:cNvPr id="5" name="Content Placeholder 4">
            <a:extLst>
              <a:ext uri="{FF2B5EF4-FFF2-40B4-BE49-F238E27FC236}">
                <a16:creationId xmlns:a16="http://schemas.microsoft.com/office/drawing/2014/main" xmlns="" id="{0E391FC2-DEB6-4136-8BF3-3075E9CBF092}"/>
              </a:ext>
            </a:extLst>
          </p:cNvPr>
          <p:cNvGraphicFramePr>
            <a:graphicFrameLocks noGrp="1"/>
          </p:cNvGraphicFramePr>
          <p:nvPr>
            <p:ph idx="1"/>
            <p:extLst>
              <p:ext uri="{D42A27DB-BD31-4B8C-83A1-F6EECF244321}">
                <p14:modId xmlns:p14="http://schemas.microsoft.com/office/powerpoint/2010/main" val="1747138954"/>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194397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Results – Figure 5: Nature of event</a:t>
            </a:r>
          </a:p>
        </p:txBody>
      </p:sp>
      <p:graphicFrame>
        <p:nvGraphicFramePr>
          <p:cNvPr id="4" name="Content Placeholder 3">
            <a:extLst>
              <a:ext uri="{FF2B5EF4-FFF2-40B4-BE49-F238E27FC236}">
                <a16:creationId xmlns:a16="http://schemas.microsoft.com/office/drawing/2014/main" xmlns="" id="{C1CAD10C-71CD-48CE-912D-243F4BB0D4C6}"/>
              </a:ext>
            </a:extLst>
          </p:cNvPr>
          <p:cNvGraphicFramePr>
            <a:graphicFrameLocks noGrp="1"/>
          </p:cNvGraphicFramePr>
          <p:nvPr>
            <p:ph idx="1"/>
            <p:extLst>
              <p:ext uri="{D42A27DB-BD31-4B8C-83A1-F6EECF244321}">
                <p14:modId xmlns:p14="http://schemas.microsoft.com/office/powerpoint/2010/main" val="3437006561"/>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10170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49275"/>
          </a:xfrm>
        </p:spPr>
        <p:txBody>
          <a:bodyPr>
            <a:normAutofit fontScale="90000"/>
          </a:bodyPr>
          <a:lstStyle/>
          <a:p>
            <a:r>
              <a:rPr lang="en-GB" dirty="0"/>
              <a:t>Results – Table 2: Monarchy as Target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2373948"/>
              </p:ext>
            </p:extLst>
          </p:nvPr>
        </p:nvGraphicFramePr>
        <p:xfrm>
          <a:off x="729843" y="914400"/>
          <a:ext cx="11098634" cy="5803830"/>
        </p:xfrm>
        <a:graphic>
          <a:graphicData uri="http://schemas.openxmlformats.org/drawingml/2006/table">
            <a:tbl>
              <a:tblPr>
                <a:tableStyleId>{5C22544A-7EE6-4342-B048-85BDC9FD1C3A}</a:tableStyleId>
              </a:tblPr>
              <a:tblGrid>
                <a:gridCol w="1941654">
                  <a:extLst>
                    <a:ext uri="{9D8B030D-6E8A-4147-A177-3AD203B41FA5}">
                      <a16:colId xmlns:a16="http://schemas.microsoft.com/office/drawing/2014/main" xmlns="" val="2232002250"/>
                    </a:ext>
                  </a:extLst>
                </a:gridCol>
                <a:gridCol w="3357734">
                  <a:extLst>
                    <a:ext uri="{9D8B030D-6E8A-4147-A177-3AD203B41FA5}">
                      <a16:colId xmlns:a16="http://schemas.microsoft.com/office/drawing/2014/main" xmlns="" val="1434251900"/>
                    </a:ext>
                  </a:extLst>
                </a:gridCol>
                <a:gridCol w="1680196">
                  <a:extLst>
                    <a:ext uri="{9D8B030D-6E8A-4147-A177-3AD203B41FA5}">
                      <a16:colId xmlns:a16="http://schemas.microsoft.com/office/drawing/2014/main" xmlns="" val="327801700"/>
                    </a:ext>
                  </a:extLst>
                </a:gridCol>
                <a:gridCol w="1735916">
                  <a:extLst>
                    <a:ext uri="{9D8B030D-6E8A-4147-A177-3AD203B41FA5}">
                      <a16:colId xmlns:a16="http://schemas.microsoft.com/office/drawing/2014/main" xmlns="" val="3044533980"/>
                    </a:ext>
                  </a:extLst>
                </a:gridCol>
                <a:gridCol w="2383134">
                  <a:extLst>
                    <a:ext uri="{9D8B030D-6E8A-4147-A177-3AD203B41FA5}">
                      <a16:colId xmlns:a16="http://schemas.microsoft.com/office/drawing/2014/main" xmlns="" val="2394153932"/>
                    </a:ext>
                  </a:extLst>
                </a:gridCol>
              </a:tblGrid>
              <a:tr h="267190">
                <a:tc>
                  <a:txBody>
                    <a:bodyPr/>
                    <a:lstStyle/>
                    <a:p>
                      <a:pPr algn="l" fontAlgn="b"/>
                      <a:r>
                        <a:rPr lang="en-GB" sz="1600" u="none" strike="noStrike" dirty="0">
                          <a:effectLst/>
                        </a:rPr>
                        <a:t> </a:t>
                      </a:r>
                      <a:endParaRPr lang="en-GB"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dirty="0">
                          <a:effectLst/>
                        </a:rPr>
                        <a:t>Characteristics</a:t>
                      </a:r>
                      <a:endParaRPr lang="en-GB" sz="16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No. of Observations</a:t>
                      </a:r>
                      <a:endParaRPr lang="en-GB" sz="16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 total observations</a:t>
                      </a:r>
                      <a:endParaRPr lang="en-GB" sz="16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 of 2011-2012 observations</a:t>
                      </a:r>
                      <a:endParaRPr lang="en-GB" sz="16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2809880026"/>
                  </a:ext>
                </a:extLst>
              </a:tr>
              <a:tr h="267190">
                <a:tc>
                  <a:txBody>
                    <a:bodyPr/>
                    <a:lstStyle/>
                    <a:p>
                      <a:pPr algn="l" fontAlgn="b"/>
                      <a:r>
                        <a:rPr lang="en-GB" sz="1600" u="none" strike="noStrike">
                          <a:effectLst/>
                        </a:rPr>
                        <a:t>Target</a:t>
                      </a:r>
                      <a:endParaRPr lang="en-GB" sz="16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600" u="none" strike="noStrike" dirty="0">
                          <a:effectLst/>
                        </a:rPr>
                        <a:t>Government</a:t>
                      </a:r>
                      <a:endParaRPr lang="en-GB"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GB" sz="1600" u="none" strike="noStrike">
                          <a:effectLst/>
                        </a:rPr>
                        <a:t>15</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600" u="none" strike="noStrike">
                          <a:effectLst/>
                        </a:rPr>
                        <a:t>6.5</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600" u="none" strike="noStrike">
                          <a:effectLst/>
                        </a:rPr>
                        <a:t> </a:t>
                      </a:r>
                      <a:endParaRPr lang="en-GB"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305381806"/>
                  </a:ext>
                </a:extLst>
              </a:tr>
              <a:tr h="267190">
                <a:tc>
                  <a:txBody>
                    <a:bodyPr/>
                    <a:lstStyle/>
                    <a:p>
                      <a:pPr algn="l" fontAlgn="b"/>
                      <a:r>
                        <a:rPr lang="en-GB" sz="1600" u="none" strike="noStrike">
                          <a:effectLst/>
                        </a:rPr>
                        <a:t> </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600" u="none" strike="noStrike" dirty="0">
                          <a:effectLst/>
                        </a:rPr>
                        <a:t>Monarchy</a:t>
                      </a:r>
                      <a:endParaRPr lang="en-GB"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GB" sz="1600" u="none" strike="noStrike">
                          <a:effectLst/>
                        </a:rPr>
                        <a:t>15</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600" u="none" strike="noStrike">
                          <a:effectLst/>
                        </a:rPr>
                        <a:t>6.5</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600" u="none" strike="noStrike">
                          <a:effectLst/>
                        </a:rPr>
                        <a:t>16.7</a:t>
                      </a:r>
                      <a:endParaRPr lang="en-GB"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480266515"/>
                  </a:ext>
                </a:extLst>
              </a:tr>
              <a:tr h="267190">
                <a:tc>
                  <a:txBody>
                    <a:bodyPr/>
                    <a:lstStyle/>
                    <a:p>
                      <a:pPr algn="l" fontAlgn="b"/>
                      <a:r>
                        <a:rPr lang="en-GB" sz="1600" u="none" strike="noStrike">
                          <a:effectLst/>
                        </a:rPr>
                        <a:t>Focus</a:t>
                      </a:r>
                      <a:endParaRPr lang="en-GB" sz="16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600" u="none" strike="noStrike">
                          <a:effectLst/>
                        </a:rPr>
                        <a:t>Fuel subsidies +/or prices</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600" u="none" strike="noStrike">
                          <a:effectLst/>
                        </a:rPr>
                        <a:t>10</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600" u="none" strike="noStrike">
                          <a:effectLst/>
                        </a:rPr>
                        <a:t>4.4</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600" u="none" strike="noStrike">
                          <a:effectLst/>
                        </a:rPr>
                        <a:t> </a:t>
                      </a:r>
                      <a:endParaRPr lang="en-GB"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2053805442"/>
                  </a:ext>
                </a:extLst>
              </a:tr>
              <a:tr h="267190">
                <a:tc>
                  <a:txBody>
                    <a:bodyPr/>
                    <a:lstStyle/>
                    <a:p>
                      <a:pPr algn="l" fontAlgn="b"/>
                      <a:r>
                        <a:rPr lang="en-GB" sz="1600" u="none" strike="noStrike">
                          <a:effectLst/>
                        </a:rPr>
                        <a:t> </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600" u="none" strike="noStrike" dirty="0">
                          <a:effectLst/>
                        </a:rPr>
                        <a:t>Corruption</a:t>
                      </a:r>
                      <a:endParaRPr lang="en-GB"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GB" sz="1600" u="none" strike="noStrike">
                          <a:effectLst/>
                        </a:rPr>
                        <a:t>3</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600" u="none" strike="noStrike">
                          <a:effectLst/>
                        </a:rPr>
                        <a:t>1.3</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600" u="none" strike="noStrike">
                          <a:effectLst/>
                        </a:rPr>
                        <a:t> </a:t>
                      </a:r>
                      <a:endParaRPr lang="en-GB"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3881918978"/>
                  </a:ext>
                </a:extLst>
              </a:tr>
              <a:tr h="267190">
                <a:tc>
                  <a:txBody>
                    <a:bodyPr/>
                    <a:lstStyle/>
                    <a:p>
                      <a:pPr algn="l" fontAlgn="b"/>
                      <a:r>
                        <a:rPr lang="en-GB" sz="1600" u="none" strike="noStrike">
                          <a:effectLst/>
                        </a:rPr>
                        <a:t> </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600" u="none" strike="noStrike">
                          <a:effectLst/>
                        </a:rPr>
                        <a:t>Authoritarianism</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600" u="none" strike="noStrike">
                          <a:effectLst/>
                        </a:rPr>
                        <a:t>12</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600" u="none" strike="noStrike">
                          <a:effectLst/>
                        </a:rPr>
                        <a:t>5.3</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600" u="none" strike="noStrike">
                          <a:effectLst/>
                        </a:rPr>
                        <a:t> </a:t>
                      </a:r>
                      <a:endParaRPr lang="en-GB"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843586901"/>
                  </a:ext>
                </a:extLst>
              </a:tr>
              <a:tr h="267190">
                <a:tc>
                  <a:txBody>
                    <a:bodyPr/>
                    <a:lstStyle/>
                    <a:p>
                      <a:pPr algn="l" fontAlgn="b"/>
                      <a:r>
                        <a:rPr lang="en-GB" sz="1600" u="none" strike="noStrike">
                          <a:effectLst/>
                        </a:rPr>
                        <a:t> </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600" u="none" strike="noStrike">
                          <a:effectLst/>
                        </a:rPr>
                        <a:t>Prison Conditions</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600" u="none" strike="noStrike">
                          <a:effectLst/>
                        </a:rPr>
                        <a:t>1</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600" u="none" strike="noStrike">
                          <a:effectLst/>
                        </a:rPr>
                        <a:t>0.4</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600" u="none" strike="noStrike">
                          <a:effectLst/>
                        </a:rPr>
                        <a:t> </a:t>
                      </a:r>
                      <a:endParaRPr lang="en-GB"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757690976"/>
                  </a:ext>
                </a:extLst>
              </a:tr>
              <a:tr h="267190">
                <a:tc>
                  <a:txBody>
                    <a:bodyPr/>
                    <a:lstStyle/>
                    <a:p>
                      <a:pPr algn="l" fontAlgn="b"/>
                      <a:r>
                        <a:rPr lang="en-GB" sz="1600" u="none" strike="noStrike">
                          <a:effectLst/>
                        </a:rPr>
                        <a:t> </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600" u="none" strike="noStrike" dirty="0">
                          <a:effectLst/>
                        </a:rPr>
                        <a:t>Islamists in prison (and/or without charge)</a:t>
                      </a:r>
                      <a:endParaRPr lang="en-GB"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GB" sz="1600" u="none" strike="noStrike" dirty="0">
                          <a:effectLst/>
                        </a:rPr>
                        <a:t>1</a:t>
                      </a:r>
                      <a:endParaRPr lang="en-GB"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GB" sz="1600" u="none" strike="noStrike">
                          <a:effectLst/>
                        </a:rPr>
                        <a:t>0.4</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600" u="none" strike="noStrike">
                          <a:effectLst/>
                        </a:rPr>
                        <a:t> </a:t>
                      </a:r>
                      <a:endParaRPr lang="en-GB"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3923761432"/>
                  </a:ext>
                </a:extLst>
              </a:tr>
              <a:tr h="267190">
                <a:tc>
                  <a:txBody>
                    <a:bodyPr/>
                    <a:lstStyle/>
                    <a:p>
                      <a:pPr algn="l" fontAlgn="b"/>
                      <a:r>
                        <a:rPr lang="en-GB" sz="1600" u="none" strike="noStrike">
                          <a:effectLst/>
                        </a:rPr>
                        <a:t>Nature</a:t>
                      </a:r>
                      <a:endParaRPr lang="en-GB" sz="16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600" u="none" strike="noStrike">
                          <a:effectLst/>
                        </a:rPr>
                        <a:t>Violent</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600" u="none" strike="noStrike">
                          <a:effectLst/>
                        </a:rPr>
                        <a:t>3</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600" u="none" strike="noStrike">
                          <a:effectLst/>
                        </a:rPr>
                        <a:t>1.3</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600" u="none" strike="noStrike">
                          <a:effectLst/>
                        </a:rPr>
                        <a:t> </a:t>
                      </a:r>
                      <a:endParaRPr lang="en-GB"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3097336973"/>
                  </a:ext>
                </a:extLst>
              </a:tr>
              <a:tr h="267190">
                <a:tc>
                  <a:txBody>
                    <a:bodyPr/>
                    <a:lstStyle/>
                    <a:p>
                      <a:pPr algn="l" fontAlgn="b"/>
                      <a:r>
                        <a:rPr lang="en-GB" sz="1600" u="none" strike="noStrike">
                          <a:effectLst/>
                        </a:rPr>
                        <a:t> </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600" u="none" strike="noStrike">
                          <a:effectLst/>
                        </a:rPr>
                        <a:t>Non-violent</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600" u="none" strike="noStrike">
                          <a:effectLst/>
                        </a:rPr>
                        <a:t>12</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600" u="none" strike="noStrike">
                          <a:effectLst/>
                        </a:rPr>
                        <a:t>5.3</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600" u="none" strike="noStrike">
                          <a:effectLst/>
                        </a:rPr>
                        <a:t> </a:t>
                      </a:r>
                      <a:endParaRPr lang="en-GB"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3949467569"/>
                  </a:ext>
                </a:extLst>
              </a:tr>
              <a:tr h="267190">
                <a:tc>
                  <a:txBody>
                    <a:bodyPr/>
                    <a:lstStyle/>
                    <a:p>
                      <a:pPr algn="l" fontAlgn="b"/>
                      <a:r>
                        <a:rPr lang="en-GB" sz="1600" u="none" strike="noStrike">
                          <a:effectLst/>
                        </a:rPr>
                        <a:t> </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600" u="none" strike="noStrike">
                          <a:effectLst/>
                        </a:rPr>
                        <a:t>Arrests</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600" u="none" strike="noStrike">
                          <a:effectLst/>
                        </a:rPr>
                        <a:t>158</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600" u="none" strike="noStrike">
                          <a:effectLst/>
                        </a:rPr>
                        <a:t>24.8</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600" u="none" strike="noStrike">
                          <a:effectLst/>
                        </a:rPr>
                        <a:t> </a:t>
                      </a:r>
                      <a:endParaRPr lang="en-GB"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93619041"/>
                  </a:ext>
                </a:extLst>
              </a:tr>
              <a:tr h="267190">
                <a:tc>
                  <a:txBody>
                    <a:bodyPr/>
                    <a:lstStyle/>
                    <a:p>
                      <a:pPr algn="l" fontAlgn="b"/>
                      <a:r>
                        <a:rPr lang="en-GB" sz="1600" u="none" strike="noStrike">
                          <a:effectLst/>
                        </a:rPr>
                        <a:t> </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600" u="none" strike="noStrike">
                          <a:effectLst/>
                        </a:rPr>
                        <a:t>Casualties</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600" u="none" strike="noStrike">
                          <a:effectLst/>
                        </a:rPr>
                        <a:t>75</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600" u="none" strike="noStrike">
                          <a:effectLst/>
                        </a:rPr>
                        <a:t>11.4</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600" u="none" strike="noStrike">
                          <a:effectLst/>
                        </a:rPr>
                        <a:t> </a:t>
                      </a:r>
                      <a:endParaRPr lang="en-GB"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2070258710"/>
                  </a:ext>
                </a:extLst>
              </a:tr>
              <a:tr h="267190">
                <a:tc>
                  <a:txBody>
                    <a:bodyPr/>
                    <a:lstStyle/>
                    <a:p>
                      <a:pPr algn="l" fontAlgn="b"/>
                      <a:r>
                        <a:rPr lang="en-GB" sz="1600" u="none" strike="noStrike">
                          <a:effectLst/>
                        </a:rPr>
                        <a:t> </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600" u="none" strike="noStrike">
                          <a:effectLst/>
                        </a:rPr>
                        <a:t>Fatalities</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600" u="none" strike="noStrike">
                          <a:effectLst/>
                        </a:rPr>
                        <a:t>2</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600" u="none" strike="noStrike">
                          <a:effectLst/>
                        </a:rPr>
                        <a:t>18</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600" u="none" strike="noStrike">
                          <a:effectLst/>
                        </a:rPr>
                        <a:t> </a:t>
                      </a:r>
                      <a:endParaRPr lang="en-GB"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2686152990"/>
                  </a:ext>
                </a:extLst>
              </a:tr>
              <a:tr h="267190">
                <a:tc>
                  <a:txBody>
                    <a:bodyPr/>
                    <a:lstStyle/>
                    <a:p>
                      <a:pPr algn="l" fontAlgn="b"/>
                      <a:r>
                        <a:rPr lang="en-GB" sz="1600" u="none" strike="noStrike">
                          <a:effectLst/>
                        </a:rPr>
                        <a:t>Location</a:t>
                      </a:r>
                      <a:endParaRPr lang="en-GB" sz="16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600" u="none" strike="noStrike">
                          <a:effectLst/>
                        </a:rPr>
                        <a:t>Amman</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600" u="none" strike="noStrike">
                          <a:effectLst/>
                        </a:rPr>
                        <a:t>6</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600" u="none" strike="noStrike">
                          <a:effectLst/>
                        </a:rPr>
                        <a:t> </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600" u="none" strike="noStrike">
                          <a:effectLst/>
                        </a:rPr>
                        <a:t> </a:t>
                      </a:r>
                      <a:endParaRPr lang="en-GB"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793937832"/>
                  </a:ext>
                </a:extLst>
              </a:tr>
              <a:tr h="267190">
                <a:tc>
                  <a:txBody>
                    <a:bodyPr/>
                    <a:lstStyle/>
                    <a:p>
                      <a:pPr algn="l" fontAlgn="b"/>
                      <a:r>
                        <a:rPr lang="en-GB" sz="1600" u="none" strike="noStrike">
                          <a:effectLst/>
                        </a:rPr>
                        <a:t> </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600" u="none" strike="noStrike">
                          <a:effectLst/>
                        </a:rPr>
                        <a:t>Other urban</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600" u="none" strike="noStrike">
                          <a:effectLst/>
                        </a:rPr>
                        <a:t>8</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600" u="none" strike="noStrike">
                          <a:effectLst/>
                        </a:rPr>
                        <a:t> </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600" u="none" strike="noStrike">
                          <a:effectLst/>
                        </a:rPr>
                        <a:t> </a:t>
                      </a:r>
                      <a:endParaRPr lang="en-GB"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3532389559"/>
                  </a:ext>
                </a:extLst>
              </a:tr>
              <a:tr h="267190">
                <a:tc>
                  <a:txBody>
                    <a:bodyPr/>
                    <a:lstStyle/>
                    <a:p>
                      <a:pPr algn="l" fontAlgn="b"/>
                      <a:r>
                        <a:rPr lang="en-GB" sz="1600" u="none" strike="noStrike">
                          <a:effectLst/>
                        </a:rPr>
                        <a:t> </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600" u="none" strike="noStrike">
                          <a:effectLst/>
                        </a:rPr>
                        <a:t>rural/other</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600" u="none" strike="noStrike">
                          <a:effectLst/>
                        </a:rPr>
                        <a:t>1</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600" u="none" strike="noStrike">
                          <a:effectLst/>
                        </a:rPr>
                        <a:t> </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600" u="none" strike="noStrike">
                          <a:effectLst/>
                        </a:rPr>
                        <a:t> </a:t>
                      </a:r>
                      <a:endParaRPr lang="en-GB"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805890967"/>
                  </a:ext>
                </a:extLst>
              </a:tr>
              <a:tr h="267190">
                <a:tc>
                  <a:txBody>
                    <a:bodyPr/>
                    <a:lstStyle/>
                    <a:p>
                      <a:pPr algn="l" fontAlgn="b"/>
                      <a:r>
                        <a:rPr lang="en-GB" sz="1600" u="none" strike="noStrike" dirty="0">
                          <a:effectLst/>
                        </a:rPr>
                        <a:t>Year</a:t>
                      </a:r>
                      <a:endParaRPr lang="en-GB" sz="16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GB" sz="1600" u="none" strike="noStrike" dirty="0">
                          <a:effectLst/>
                        </a:rPr>
                        <a:t> </a:t>
                      </a:r>
                      <a:endParaRPr lang="en-GB"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GB" sz="1600" u="none" strike="noStrike">
                          <a:effectLst/>
                        </a:rPr>
                        <a:t> </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600" u="none" strike="noStrike">
                          <a:effectLst/>
                        </a:rPr>
                        <a:t> </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600" u="none" strike="noStrike">
                          <a:effectLst/>
                        </a:rPr>
                        <a:t> </a:t>
                      </a:r>
                      <a:endParaRPr lang="en-GB"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286291513"/>
                  </a:ext>
                </a:extLst>
              </a:tr>
              <a:tr h="267190">
                <a:tc>
                  <a:txBody>
                    <a:bodyPr/>
                    <a:lstStyle/>
                    <a:p>
                      <a:pPr algn="l" fontAlgn="b"/>
                      <a:r>
                        <a:rPr lang="en-GB" sz="1600" u="none" strike="noStrike">
                          <a:effectLst/>
                        </a:rPr>
                        <a:t> </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600" u="none" strike="noStrike" dirty="0">
                          <a:effectLst/>
                        </a:rPr>
                        <a:t>2007</a:t>
                      </a:r>
                      <a:endParaRPr lang="en-GB"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GB" sz="1600" u="none" strike="noStrike" dirty="0">
                          <a:effectLst/>
                        </a:rPr>
                        <a:t>1</a:t>
                      </a:r>
                      <a:endParaRPr lang="en-GB"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GB" sz="1600" u="none" strike="noStrike">
                          <a:effectLst/>
                        </a:rPr>
                        <a:t>0.4</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600" u="none" strike="noStrike">
                          <a:effectLst/>
                        </a:rPr>
                        <a:t> </a:t>
                      </a:r>
                      <a:endParaRPr lang="en-GB"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453483497"/>
                  </a:ext>
                </a:extLst>
              </a:tr>
              <a:tr h="267190">
                <a:tc>
                  <a:txBody>
                    <a:bodyPr/>
                    <a:lstStyle/>
                    <a:p>
                      <a:pPr algn="l" fontAlgn="b"/>
                      <a:r>
                        <a:rPr lang="en-GB" sz="1600" u="none" strike="noStrike">
                          <a:effectLst/>
                        </a:rPr>
                        <a:t> </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600" u="none" strike="noStrike">
                          <a:effectLst/>
                        </a:rPr>
                        <a:t>2011</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600" u="none" strike="noStrike" dirty="0">
                          <a:effectLst/>
                        </a:rPr>
                        <a:t>3</a:t>
                      </a:r>
                      <a:endParaRPr lang="en-GB"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GB" sz="1600" u="none" strike="noStrike" dirty="0">
                          <a:effectLst/>
                        </a:rPr>
                        <a:t>1.3</a:t>
                      </a:r>
                      <a:endParaRPr lang="en-GB"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GB" sz="1600" u="none" strike="noStrike">
                          <a:effectLst/>
                        </a:rPr>
                        <a:t> </a:t>
                      </a:r>
                      <a:endParaRPr lang="en-GB"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805056898"/>
                  </a:ext>
                </a:extLst>
              </a:tr>
              <a:tr h="267190">
                <a:tc>
                  <a:txBody>
                    <a:bodyPr/>
                    <a:lstStyle/>
                    <a:p>
                      <a:pPr algn="l" fontAlgn="b"/>
                      <a:r>
                        <a:rPr lang="en-GB" sz="1600" u="none" strike="noStrike">
                          <a:effectLst/>
                        </a:rPr>
                        <a:t> </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600" u="none" strike="noStrike" dirty="0">
                          <a:effectLst/>
                        </a:rPr>
                        <a:t>2012</a:t>
                      </a:r>
                      <a:endParaRPr lang="en-GB"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GB" sz="1600" u="none" strike="noStrike">
                          <a:effectLst/>
                        </a:rPr>
                        <a:t>11</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600" u="none" strike="noStrike" dirty="0">
                          <a:effectLst/>
                        </a:rPr>
                        <a:t>4.8</a:t>
                      </a:r>
                      <a:endParaRPr lang="en-GB"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GB" sz="1600" u="none" strike="noStrike" dirty="0">
                          <a:effectLst/>
                        </a:rPr>
                        <a:t> </a:t>
                      </a:r>
                      <a:endParaRPr lang="en-GB"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875687906"/>
                  </a:ext>
                </a:extLst>
              </a:tr>
            </a:tbl>
          </a:graphicData>
        </a:graphic>
      </p:graphicFrame>
    </p:spTree>
    <p:extLst>
      <p:ext uri="{BB962C8B-B14F-4D97-AF65-F5344CB8AC3E}">
        <p14:creationId xmlns:p14="http://schemas.microsoft.com/office/powerpoint/2010/main" val="26578745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a:t>Results – Figure 6: Focus when Monarchy is a target</a:t>
            </a:r>
          </a:p>
        </p:txBody>
      </p:sp>
      <p:graphicFrame>
        <p:nvGraphicFramePr>
          <p:cNvPr id="4" name="Content Placeholder 3">
            <a:extLst>
              <a:ext uri="{FF2B5EF4-FFF2-40B4-BE49-F238E27FC236}">
                <a16:creationId xmlns:a16="http://schemas.microsoft.com/office/drawing/2014/main" xmlns="" id="{71120FFF-29C8-4FAB-B5F1-48DACFE2C4C4}"/>
              </a:ext>
            </a:extLst>
          </p:cNvPr>
          <p:cNvGraphicFramePr>
            <a:graphicFrameLocks noGrp="1"/>
          </p:cNvGraphicFramePr>
          <p:nvPr>
            <p:ph idx="1"/>
            <p:extLst>
              <p:ext uri="{D42A27DB-BD31-4B8C-83A1-F6EECF244321}">
                <p14:modId xmlns:p14="http://schemas.microsoft.com/office/powerpoint/2010/main" val="3384946699"/>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508921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a:t>Results – Figure 7: Nature when Monarchy is a target</a:t>
            </a:r>
          </a:p>
        </p:txBody>
      </p:sp>
      <p:graphicFrame>
        <p:nvGraphicFramePr>
          <p:cNvPr id="4" name="Content Placeholder 3">
            <a:extLst>
              <a:ext uri="{FF2B5EF4-FFF2-40B4-BE49-F238E27FC236}">
                <a16:creationId xmlns:a16="http://schemas.microsoft.com/office/drawing/2014/main" xmlns="" id="{34269B56-F333-4705-8F8A-E35CDD8D434E}"/>
              </a:ext>
            </a:extLst>
          </p:cNvPr>
          <p:cNvGraphicFramePr>
            <a:graphicFrameLocks noGrp="1"/>
          </p:cNvGraphicFramePr>
          <p:nvPr>
            <p:ph idx="1"/>
            <p:extLst>
              <p:ext uri="{D42A27DB-BD31-4B8C-83A1-F6EECF244321}">
                <p14:modId xmlns:p14="http://schemas.microsoft.com/office/powerpoint/2010/main" val="1872065454"/>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64131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Introduction</a:t>
            </a:r>
          </a:p>
        </p:txBody>
      </p:sp>
      <p:sp>
        <p:nvSpPr>
          <p:cNvPr id="3" name="Content Placeholder 2"/>
          <p:cNvSpPr>
            <a:spLocks noGrp="1"/>
          </p:cNvSpPr>
          <p:nvPr>
            <p:ph idx="1"/>
          </p:nvPr>
        </p:nvSpPr>
        <p:spPr/>
        <p:txBody>
          <a:bodyPr>
            <a:normAutofit lnSpcReduction="10000"/>
          </a:bodyPr>
          <a:lstStyle/>
          <a:p>
            <a:r>
              <a:rPr lang="en-GB" dirty="0"/>
              <a:t>In the post-Arab Spring era, the potential for political liberalisation in Jordan and Morocco remains limited with reforms achieved to date representing only modest progress towards greater democratisation. </a:t>
            </a:r>
          </a:p>
          <a:p>
            <a:r>
              <a:rPr lang="en-GB" dirty="0"/>
              <a:t>Many observers characterise democratisation in these states (pre-dating 2011) as an unfinished journey that has led only to a democratic façade thus far (Milton-Edwards, 2007; </a:t>
            </a:r>
            <a:r>
              <a:rPr lang="en-GB" dirty="0" err="1"/>
              <a:t>Alkidiri</a:t>
            </a:r>
            <a:r>
              <a:rPr lang="en-GB" dirty="0"/>
              <a:t>, 2007; Ryan, 2013).</a:t>
            </a:r>
          </a:p>
          <a:p>
            <a:r>
              <a:rPr lang="en-GB" dirty="0"/>
              <a:t>At the same time, however, economic liberalisation has rapidly progressed since the 1990s, with the monarchies in Jordan and Morocco both wholeheartedly adopting neo-classical economic policies (</a:t>
            </a:r>
            <a:r>
              <a:rPr lang="en-GB" dirty="0" err="1"/>
              <a:t>Baylouny</a:t>
            </a:r>
            <a:r>
              <a:rPr lang="en-GB" dirty="0"/>
              <a:t>, 2008).</a:t>
            </a:r>
          </a:p>
          <a:p>
            <a:endParaRPr lang="en-GB" dirty="0"/>
          </a:p>
        </p:txBody>
      </p:sp>
    </p:spTree>
    <p:extLst>
      <p:ext uri="{BB962C8B-B14F-4D97-AF65-F5344CB8AC3E}">
        <p14:creationId xmlns:p14="http://schemas.microsoft.com/office/powerpoint/2010/main" val="14230911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Conclusions</a:t>
            </a:r>
          </a:p>
        </p:txBody>
      </p:sp>
      <p:sp>
        <p:nvSpPr>
          <p:cNvPr id="3" name="Content Placeholder 2"/>
          <p:cNvSpPr>
            <a:spLocks noGrp="1"/>
          </p:cNvSpPr>
          <p:nvPr>
            <p:ph idx="1"/>
          </p:nvPr>
        </p:nvSpPr>
        <p:spPr>
          <a:xfrm>
            <a:off x="838200" y="1367406"/>
            <a:ext cx="10515600" cy="4809557"/>
          </a:xfrm>
        </p:spPr>
        <p:txBody>
          <a:bodyPr>
            <a:normAutofit fontScale="92500" lnSpcReduction="10000"/>
          </a:bodyPr>
          <a:lstStyle/>
          <a:p>
            <a:r>
              <a:rPr lang="en-GB" dirty="0"/>
              <a:t>There was a clear spike in events in 2011 and 2012, yet occurrence of public dissent has drastically declined since 2013.</a:t>
            </a:r>
          </a:p>
          <a:p>
            <a:r>
              <a:rPr lang="en-GB" dirty="0"/>
              <a:t>Authoritarianism and corruption are the focus of a large number of events, but foreign security issues (e.g. Israeli occupation in the West Bank and Gaza) have caused more public dissent.</a:t>
            </a:r>
          </a:p>
          <a:p>
            <a:r>
              <a:rPr lang="en-GB" dirty="0"/>
              <a:t>The data analysis leads us to conclude the following:</a:t>
            </a:r>
          </a:p>
          <a:p>
            <a:pPr lvl="1"/>
            <a:r>
              <a:rPr lang="en-GB" dirty="0"/>
              <a:t>Despite some sentiment against the monarchy, there has been little concerted, public dissent targeting King Abdullah. </a:t>
            </a:r>
          </a:p>
          <a:p>
            <a:r>
              <a:rPr lang="en-GB" dirty="0"/>
              <a:t>However, where events have targeted the monarchy in some way, they tend to be more violent, and result in more arrests and casualties than the average event over the past 20 years.</a:t>
            </a:r>
          </a:p>
          <a:p>
            <a:r>
              <a:rPr lang="en-GB" dirty="0"/>
              <a:t>They also focus more on authoritarianism and fuel and food prices than any other issue.</a:t>
            </a:r>
          </a:p>
          <a:p>
            <a:endParaRPr lang="en-GB" dirty="0"/>
          </a:p>
        </p:txBody>
      </p:sp>
    </p:spTree>
    <p:extLst>
      <p:ext uri="{BB962C8B-B14F-4D97-AF65-F5344CB8AC3E}">
        <p14:creationId xmlns:p14="http://schemas.microsoft.com/office/powerpoint/2010/main" val="6219983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Bibliography</a:t>
            </a:r>
          </a:p>
        </p:txBody>
      </p:sp>
      <p:sp>
        <p:nvSpPr>
          <p:cNvPr id="3" name="Content Placeholder 2"/>
          <p:cNvSpPr>
            <a:spLocks noGrp="1"/>
          </p:cNvSpPr>
          <p:nvPr>
            <p:ph idx="1"/>
          </p:nvPr>
        </p:nvSpPr>
        <p:spPr/>
        <p:txBody>
          <a:bodyPr>
            <a:normAutofit fontScale="85000" lnSpcReduction="20000"/>
          </a:bodyPr>
          <a:lstStyle/>
          <a:p>
            <a:r>
              <a:rPr lang="en-GB" dirty="0"/>
              <a:t>Abu </a:t>
            </a:r>
            <a:r>
              <a:rPr lang="en-GB" dirty="0" err="1"/>
              <a:t>Rumman</a:t>
            </a:r>
            <a:r>
              <a:rPr lang="en-GB" dirty="0"/>
              <a:t>, Mohamed and Hassan Abu </a:t>
            </a:r>
            <a:r>
              <a:rPr lang="en-GB" dirty="0" err="1"/>
              <a:t>Hanieh</a:t>
            </a:r>
            <a:r>
              <a:rPr lang="en-GB" dirty="0"/>
              <a:t>, 2013, </a:t>
            </a:r>
            <a:r>
              <a:rPr lang="en-GB" i="1" dirty="0"/>
              <a:t>The “Islamic Solution” in Jordan: Islamists, the State, and the Ventures of Democracy and Security</a:t>
            </a:r>
            <a:r>
              <a:rPr lang="en-GB" dirty="0"/>
              <a:t>. Amman: Friedrich-Ebert-</a:t>
            </a:r>
            <a:r>
              <a:rPr lang="en-GB" dirty="0" err="1"/>
              <a:t>Stiftung</a:t>
            </a:r>
            <a:r>
              <a:rPr lang="en-GB" dirty="0"/>
              <a:t>. </a:t>
            </a:r>
          </a:p>
          <a:p>
            <a:r>
              <a:rPr lang="en-GB" dirty="0"/>
              <a:t>Alissa, </a:t>
            </a:r>
            <a:r>
              <a:rPr lang="en-GB" dirty="0" err="1"/>
              <a:t>Sufyan</a:t>
            </a:r>
            <a:r>
              <a:rPr lang="en-GB" dirty="0"/>
              <a:t>, ‘Rethinking Economic Reform in Jordan: Confronting Socioeconomic Realities’, </a:t>
            </a:r>
            <a:r>
              <a:rPr lang="en-GB" i="1" dirty="0"/>
              <a:t>Carnegie </a:t>
            </a:r>
            <a:r>
              <a:rPr lang="en-GB" dirty="0"/>
              <a:t>Papers, July 2007, No. 4: 1-31.</a:t>
            </a:r>
          </a:p>
          <a:p>
            <a:r>
              <a:rPr lang="en-GB" dirty="0"/>
              <a:t>Al-</a:t>
            </a:r>
            <a:r>
              <a:rPr lang="en-GB" dirty="0" err="1"/>
              <a:t>Soudi</a:t>
            </a:r>
            <a:r>
              <a:rPr lang="en-GB" dirty="0"/>
              <a:t>, </a:t>
            </a:r>
            <a:r>
              <a:rPr lang="en-GB" dirty="0" err="1"/>
              <a:t>Abdelmahdi</a:t>
            </a:r>
            <a:r>
              <a:rPr lang="en-GB" dirty="0"/>
              <a:t>, ‘The Impact of the Arab Spring on the Political Future of the Muslim Brotherhood in the Middle East: Jordan as a Case Study’, </a:t>
            </a:r>
            <a:r>
              <a:rPr lang="en-GB" i="1" dirty="0"/>
              <a:t>Middle East Review of International Affairs</a:t>
            </a:r>
            <a:r>
              <a:rPr lang="en-GB" dirty="0"/>
              <a:t>, Fall 2015, Vol. 19, No. 3: 41-57.</a:t>
            </a:r>
          </a:p>
          <a:p>
            <a:r>
              <a:rPr lang="en-GB" dirty="0"/>
              <a:t>Alon, </a:t>
            </a:r>
            <a:r>
              <a:rPr lang="en-GB" dirty="0" err="1"/>
              <a:t>Yoav</a:t>
            </a:r>
            <a:r>
              <a:rPr lang="en-GB" dirty="0"/>
              <a:t>, 2009. </a:t>
            </a:r>
            <a:r>
              <a:rPr lang="en-GB" i="1" dirty="0"/>
              <a:t>The Making of Modern Jordan: Tribes, Colonialism and the Modern State</a:t>
            </a:r>
            <a:r>
              <a:rPr lang="en-GB" dirty="0"/>
              <a:t>, London: I. B. Tauris. </a:t>
            </a:r>
          </a:p>
          <a:p>
            <a:r>
              <a:rPr lang="en-GB" dirty="0" err="1"/>
              <a:t>Antoun</a:t>
            </a:r>
            <a:r>
              <a:rPr lang="en-GB" dirty="0"/>
              <a:t>, Richard, ‘Fundamentalism, Bureaucratization, and the State’s Co-optation of Religion: A Jordanian Case Study’, </a:t>
            </a:r>
            <a:r>
              <a:rPr lang="en-GB" i="1" dirty="0"/>
              <a:t>International Journal of Middle East Studies</a:t>
            </a:r>
            <a:r>
              <a:rPr lang="en-GB" dirty="0"/>
              <a:t>, August 2006, Vol. 38, No. 3: 369-393.</a:t>
            </a:r>
          </a:p>
          <a:p>
            <a:endParaRPr lang="en-GB" dirty="0"/>
          </a:p>
        </p:txBody>
      </p:sp>
    </p:spTree>
    <p:extLst>
      <p:ext uri="{BB962C8B-B14F-4D97-AF65-F5344CB8AC3E}">
        <p14:creationId xmlns:p14="http://schemas.microsoft.com/office/powerpoint/2010/main" val="18951653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70114"/>
            <a:ext cx="10515600" cy="5806849"/>
          </a:xfrm>
        </p:spPr>
        <p:txBody>
          <a:bodyPr>
            <a:normAutofit lnSpcReduction="10000"/>
          </a:bodyPr>
          <a:lstStyle/>
          <a:p>
            <a:r>
              <a:rPr lang="en-GB" dirty="0"/>
              <a:t>Bank, Andre and Anna Sunik, ‘Parliamentary Elections in Jordan, January 2013’, </a:t>
            </a:r>
            <a:r>
              <a:rPr lang="en-GB" i="1" dirty="0"/>
              <a:t>Electoral Studies</a:t>
            </a:r>
            <a:r>
              <a:rPr lang="en-GB" dirty="0"/>
              <a:t>, 2014, No. 34: 376-379. </a:t>
            </a:r>
          </a:p>
          <a:p>
            <a:r>
              <a:rPr lang="en-GB" dirty="0" err="1"/>
              <a:t>Barari</a:t>
            </a:r>
            <a:r>
              <a:rPr lang="en-GB" dirty="0"/>
              <a:t>, Hassan and Christina A. </a:t>
            </a:r>
            <a:r>
              <a:rPr lang="en-GB" dirty="0" err="1"/>
              <a:t>Satkowksi</a:t>
            </a:r>
            <a:r>
              <a:rPr lang="en-GB" dirty="0"/>
              <a:t>, ‘The Arab Spring: The Case of Jordan’, </a:t>
            </a:r>
            <a:r>
              <a:rPr lang="en-GB" i="1" dirty="0" err="1"/>
              <a:t>Ortadogu</a:t>
            </a:r>
            <a:r>
              <a:rPr lang="en-GB" i="1" dirty="0"/>
              <a:t> </a:t>
            </a:r>
            <a:r>
              <a:rPr lang="en-GB" i="1" dirty="0" err="1"/>
              <a:t>Etutleri</a:t>
            </a:r>
            <a:r>
              <a:rPr lang="en-GB" dirty="0"/>
              <a:t>, January 2012, Vol. 3, No. 2: 41-57.</a:t>
            </a:r>
          </a:p>
          <a:p>
            <a:r>
              <a:rPr lang="en-GB" dirty="0" err="1"/>
              <a:t>Barari</a:t>
            </a:r>
            <a:r>
              <a:rPr lang="en-GB" dirty="0"/>
              <a:t>, Hassan, ‘Reform and the Dynamics of In/stability in Jordan During the Arab Uprisings’, </a:t>
            </a:r>
            <a:r>
              <a:rPr lang="en-GB" i="1" dirty="0"/>
              <a:t>Perceptions: Journal of International </a:t>
            </a:r>
            <a:r>
              <a:rPr lang="en-GB" dirty="0"/>
              <a:t>Affairs, Winter 2015, Vol. 20, No. 4: 73-95.</a:t>
            </a:r>
          </a:p>
          <a:p>
            <a:r>
              <a:rPr lang="en-GB" dirty="0" err="1"/>
              <a:t>Baylouny</a:t>
            </a:r>
            <a:r>
              <a:rPr lang="en-GB" dirty="0"/>
              <a:t>, Anne Marie, ‘Jordan’s New “Political Development” Strategy, </a:t>
            </a:r>
            <a:r>
              <a:rPr lang="en-GB" i="1" dirty="0"/>
              <a:t>Middle East Report</a:t>
            </a:r>
            <a:r>
              <a:rPr lang="en-GB" dirty="0"/>
              <a:t>, Fall 2005. </a:t>
            </a:r>
            <a:r>
              <a:rPr lang="en-GB" u="sng" dirty="0">
                <a:hlinkClick r:id="rId2"/>
              </a:rPr>
              <a:t>http://www.merip.org/mer/mer236/jordans-new-political-development-strategy</a:t>
            </a:r>
            <a:r>
              <a:rPr lang="en-GB" dirty="0"/>
              <a:t> Accessed 16/08/2016.</a:t>
            </a:r>
          </a:p>
          <a:p>
            <a:r>
              <a:rPr lang="en-GB" dirty="0"/>
              <a:t>Brand, Laurie A., ‘National Narratives and Migration: Discursive Strategies of Inclusion and Exclusion in Jordan and Lebanon’, </a:t>
            </a:r>
            <a:r>
              <a:rPr lang="en-GB" i="1" dirty="0"/>
              <a:t>The International Migration Review</a:t>
            </a:r>
            <a:r>
              <a:rPr lang="en-GB" dirty="0"/>
              <a:t>, Spring 2010, Vol. 44, No. 1: 78-110.</a:t>
            </a:r>
          </a:p>
        </p:txBody>
      </p:sp>
    </p:spTree>
    <p:extLst>
      <p:ext uri="{BB962C8B-B14F-4D97-AF65-F5344CB8AC3E}">
        <p14:creationId xmlns:p14="http://schemas.microsoft.com/office/powerpoint/2010/main" val="23726064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13657"/>
            <a:ext cx="10515600" cy="5763306"/>
          </a:xfrm>
        </p:spPr>
        <p:txBody>
          <a:bodyPr>
            <a:normAutofit/>
          </a:bodyPr>
          <a:lstStyle/>
          <a:p>
            <a:r>
              <a:rPr lang="en-GB" dirty="0" err="1"/>
              <a:t>Brumberg</a:t>
            </a:r>
            <a:r>
              <a:rPr lang="en-GB" dirty="0"/>
              <a:t>, Daniel, ‘Liberalization Versus Democracy: Understanding Arab Political Reform’, </a:t>
            </a:r>
            <a:r>
              <a:rPr lang="en-GB" i="1" dirty="0"/>
              <a:t>Carnegie Working Papers</a:t>
            </a:r>
            <a:r>
              <a:rPr lang="en-GB" dirty="0"/>
              <a:t>, May 2003, No. 37: 3-22.</a:t>
            </a:r>
          </a:p>
          <a:p>
            <a:r>
              <a:rPr lang="en-GB" dirty="0"/>
              <a:t>Gutkowski, Stacey, ‘We Are the Very Model of a Moderate Muslim State: The Amman Message and Jordan’s Foreign Policy’, </a:t>
            </a:r>
            <a:r>
              <a:rPr lang="en-GB" i="1" dirty="0"/>
              <a:t>International Relations</a:t>
            </a:r>
            <a:r>
              <a:rPr lang="en-GB" dirty="0"/>
              <a:t>, 2016, Vol. 30, No. 2: 206-226.</a:t>
            </a:r>
          </a:p>
          <a:p>
            <a:r>
              <a:rPr lang="en-GB" dirty="0"/>
              <a:t>Jamal, </a:t>
            </a:r>
            <a:r>
              <a:rPr lang="en-GB" dirty="0" err="1"/>
              <a:t>Amaney</a:t>
            </a:r>
            <a:r>
              <a:rPr lang="en-GB" dirty="0"/>
              <a:t> A., ‘Reassessing Support for Islam and Democracy in the Arab World? Evidence from Egypt and Jordan’, </a:t>
            </a:r>
            <a:r>
              <a:rPr lang="en-GB" i="1" dirty="0"/>
              <a:t>World Affairs</a:t>
            </a:r>
            <a:r>
              <a:rPr lang="en-GB" dirty="0"/>
              <a:t>, Fall 2006, Vol. 169, No. 2: 51-63.</a:t>
            </a:r>
          </a:p>
          <a:p>
            <a:r>
              <a:rPr lang="en-GB" dirty="0"/>
              <a:t>Khakee, Anna, ‘A Long-Lasting Controversy: Western Democracy Promotion in Jordan’, </a:t>
            </a:r>
            <a:r>
              <a:rPr lang="en-GB" dirty="0" err="1"/>
              <a:t>EuroMeSCo</a:t>
            </a:r>
            <a:r>
              <a:rPr lang="en-GB" dirty="0"/>
              <a:t> Report, May 2009. </a:t>
            </a:r>
          </a:p>
          <a:p>
            <a:r>
              <a:rPr lang="en-GB" dirty="0" err="1"/>
              <a:t>Koprulu</a:t>
            </a:r>
            <a:r>
              <a:rPr lang="en-GB" dirty="0"/>
              <a:t>, </a:t>
            </a:r>
            <a:r>
              <a:rPr lang="en-GB" dirty="0" err="1"/>
              <a:t>Nur</a:t>
            </a:r>
            <a:r>
              <a:rPr lang="en-GB" dirty="0"/>
              <a:t>, ‘Jordan Since the Uprisings: Between Change and Stability’, </a:t>
            </a:r>
            <a:r>
              <a:rPr lang="en-GB" i="1" dirty="0"/>
              <a:t>Middle East Policy</a:t>
            </a:r>
            <a:r>
              <a:rPr lang="en-GB" dirty="0"/>
              <a:t>, Summer 2014, Vol. 21, No. 2: 111-126.</a:t>
            </a:r>
          </a:p>
        </p:txBody>
      </p:sp>
    </p:spTree>
    <p:extLst>
      <p:ext uri="{BB962C8B-B14F-4D97-AF65-F5344CB8AC3E}">
        <p14:creationId xmlns:p14="http://schemas.microsoft.com/office/powerpoint/2010/main" val="1412097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24542"/>
            <a:ext cx="10515600" cy="6090557"/>
          </a:xfrm>
        </p:spPr>
        <p:txBody>
          <a:bodyPr>
            <a:normAutofit fontScale="85000" lnSpcReduction="20000"/>
          </a:bodyPr>
          <a:lstStyle/>
          <a:p>
            <a:r>
              <a:rPr lang="en-GB" dirty="0"/>
              <a:t>Mahoney, J. (2012) ’The Logic of Process Tracing Tests in the Social Sciences’, </a:t>
            </a:r>
            <a:r>
              <a:rPr lang="en-GB" i="1" dirty="0"/>
              <a:t>Sociological Methods and Research</a:t>
            </a:r>
            <a:r>
              <a:rPr lang="en-GB" dirty="0"/>
              <a:t>, Vol. 41, No. 4: 570-597.</a:t>
            </a:r>
          </a:p>
          <a:p>
            <a:r>
              <a:rPr lang="en-GB" dirty="0" err="1"/>
              <a:t>Malantowicz</a:t>
            </a:r>
            <a:r>
              <a:rPr lang="en-GB" dirty="0"/>
              <a:t>, Artur, ‘“Crisis, Chaos, Violence – </a:t>
            </a:r>
            <a:r>
              <a:rPr lang="en-GB" dirty="0" err="1"/>
              <a:t>IsV</a:t>
            </a:r>
            <a:r>
              <a:rPr lang="en-GB" dirty="0"/>
              <a:t> That What We Want?” A Stalled Democratisation in Jordan’, </a:t>
            </a:r>
            <a:r>
              <a:rPr lang="en-GB" i="1" dirty="0"/>
              <a:t>The Copernicus Journal of Political Studies</a:t>
            </a:r>
            <a:r>
              <a:rPr lang="en-GB" dirty="0"/>
              <a:t>, 2013, Vol. 1, No. 3: 77-96.</a:t>
            </a:r>
          </a:p>
          <a:p>
            <a:r>
              <a:rPr lang="en-GB" dirty="0"/>
              <a:t>Martinez, Jose </a:t>
            </a:r>
            <a:r>
              <a:rPr lang="en-GB" dirty="0" err="1"/>
              <a:t>Ciro</a:t>
            </a:r>
            <a:r>
              <a:rPr lang="en-GB" dirty="0"/>
              <a:t>, ‘Jordan’s Self-Fulfilling Prophecy: The production of feeble political parties and the perceived perils of democracy’, </a:t>
            </a:r>
            <a:r>
              <a:rPr lang="en-GB" i="1" dirty="0"/>
              <a:t>British Journal of Middle Eastern Studies</a:t>
            </a:r>
            <a:r>
              <a:rPr lang="en-GB" dirty="0"/>
              <a:t>, 2017, Vol. 44, No. 3: 356-372. </a:t>
            </a:r>
          </a:p>
          <a:p>
            <a:r>
              <a:rPr lang="en-GB" dirty="0"/>
              <a:t>Martinez, Jose </a:t>
            </a:r>
            <a:r>
              <a:rPr lang="en-GB" dirty="0" err="1"/>
              <a:t>Ciro</a:t>
            </a:r>
            <a:r>
              <a:rPr lang="en-GB" dirty="0"/>
              <a:t>, ‘Leavening </a:t>
            </a:r>
            <a:r>
              <a:rPr lang="en-GB" dirty="0" err="1"/>
              <a:t>Neoliberalization’s</a:t>
            </a:r>
            <a:r>
              <a:rPr lang="en-GB" dirty="0"/>
              <a:t> Uneven Pathways: Bread, governance and political rationalities in the Hashemite Kingdom of Jordan’, </a:t>
            </a:r>
            <a:r>
              <a:rPr lang="en-GB" i="1" dirty="0"/>
              <a:t>Mediterranean Politics</a:t>
            </a:r>
            <a:r>
              <a:rPr lang="en-GB" dirty="0"/>
              <a:t>, published online 25 October 2016. P.1-20.</a:t>
            </a:r>
          </a:p>
          <a:p>
            <a:r>
              <a:rPr lang="en-GB" dirty="0"/>
              <a:t>Milton-Edwards, Beverley, ‘Façade Democracy and Jordan’, </a:t>
            </a:r>
            <a:r>
              <a:rPr lang="en-GB" i="1" dirty="0"/>
              <a:t>British Journal of Middle Eastern Studies</a:t>
            </a:r>
            <a:r>
              <a:rPr lang="en-GB" dirty="0"/>
              <a:t>, 1993, Vol. 20, No. 2: 191-203.</a:t>
            </a:r>
          </a:p>
          <a:p>
            <a:r>
              <a:rPr lang="en-GB" dirty="0"/>
              <a:t>Ryan, C. R., 2002, </a:t>
            </a:r>
            <a:r>
              <a:rPr lang="en-GB" i="1" dirty="0"/>
              <a:t>Jordan in Transition: From Hussein to Abdullah</a:t>
            </a:r>
            <a:r>
              <a:rPr lang="en-GB" dirty="0"/>
              <a:t>, Boulder, Colorado: Lynne </a:t>
            </a:r>
            <a:r>
              <a:rPr lang="en-GB" dirty="0" err="1"/>
              <a:t>Rienner</a:t>
            </a:r>
            <a:r>
              <a:rPr lang="en-GB" dirty="0"/>
              <a:t>. </a:t>
            </a:r>
          </a:p>
          <a:p>
            <a:r>
              <a:rPr lang="en-GB" dirty="0"/>
              <a:t>Ryan, Curtis, ‘Identity Politics, Reform, and Protest in Jordan’, </a:t>
            </a:r>
            <a:r>
              <a:rPr lang="en-GB" i="1" dirty="0"/>
              <a:t>Studies in Ethnicity and Nationalism</a:t>
            </a:r>
            <a:r>
              <a:rPr lang="en-GB" dirty="0"/>
              <a:t>, 2011, Vol. 11, No. 3: 564-578.</a:t>
            </a:r>
          </a:p>
          <a:p>
            <a:r>
              <a:rPr lang="en-GB" dirty="0"/>
              <a:t>Ryan, Curtis, ‘Jordanian Foreign Policy and the Arab Spring’, </a:t>
            </a:r>
            <a:r>
              <a:rPr lang="en-GB" i="1" dirty="0"/>
              <a:t>Middle East Policy</a:t>
            </a:r>
            <a:r>
              <a:rPr lang="en-GB" dirty="0"/>
              <a:t>, Spring 2014, Vol. 21, No. 1: 144-153.</a:t>
            </a:r>
          </a:p>
        </p:txBody>
      </p:sp>
    </p:spTree>
    <p:extLst>
      <p:ext uri="{BB962C8B-B14F-4D97-AF65-F5344CB8AC3E}">
        <p14:creationId xmlns:p14="http://schemas.microsoft.com/office/powerpoint/2010/main" val="23158348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04825"/>
            <a:ext cx="10515600" cy="5672138"/>
          </a:xfrm>
        </p:spPr>
        <p:txBody>
          <a:bodyPr>
            <a:normAutofit fontScale="92500" lnSpcReduction="10000"/>
          </a:bodyPr>
          <a:lstStyle/>
          <a:p>
            <a:r>
              <a:rPr lang="en-GB" altLang="en-US" dirty="0">
                <a:latin typeface="Calibri" panose="020F0502020204030204" pitchFamily="34" charset="0"/>
                <a:ea typeface="Calibri" panose="020F0502020204030204" pitchFamily="34" charset="0"/>
                <a:cs typeface="Arial" panose="020B0604020202020204" pitchFamily="34" charset="0"/>
              </a:rPr>
              <a:t>World Bank, 1996, </a:t>
            </a:r>
            <a:r>
              <a:rPr lang="en-GB" altLang="en-US" i="1" dirty="0">
                <a:latin typeface="Calibri" panose="020F0502020204030204" pitchFamily="34" charset="0"/>
                <a:ea typeface="Calibri" panose="020F0502020204030204" pitchFamily="34" charset="0"/>
                <a:cs typeface="Arial" panose="020B0604020202020204" pitchFamily="34" charset="0"/>
              </a:rPr>
              <a:t>Structural Adjustment in Jordan</a:t>
            </a:r>
            <a:r>
              <a:rPr lang="en-GB" altLang="en-US" dirty="0">
                <a:latin typeface="Calibri" panose="020F0502020204030204" pitchFamily="34" charset="0"/>
                <a:ea typeface="Calibri" panose="020F0502020204030204" pitchFamily="34" charset="0"/>
                <a:cs typeface="Arial" panose="020B0604020202020204" pitchFamily="34" charset="0"/>
              </a:rPr>
              <a:t>, Washington: World Bank.</a:t>
            </a:r>
            <a:endParaRPr lang="en-GB" altLang="en-US" sz="4400" dirty="0">
              <a:latin typeface="Arial" panose="020B0604020202020204" pitchFamily="34" charset="0"/>
            </a:endParaRPr>
          </a:p>
          <a:p>
            <a:r>
              <a:rPr lang="en-GB" dirty="0"/>
              <a:t>Yom, Sean L. ‘Jordan: The Ruse of Reform’, </a:t>
            </a:r>
            <a:r>
              <a:rPr lang="en-GB" i="1" dirty="0"/>
              <a:t>Journal of Democracy</a:t>
            </a:r>
            <a:r>
              <a:rPr lang="en-GB" dirty="0"/>
              <a:t>, July 2013, Vol. 24, No. 3: 127-139.</a:t>
            </a:r>
          </a:p>
          <a:p>
            <a:r>
              <a:rPr lang="en-GB" dirty="0"/>
              <a:t>Yom, Sean L. and Mohammad H. Al-Momani, ‘The International Dimensions of Authoritarian Regime Stability: Jordan in the Post-Cold War Era’, </a:t>
            </a:r>
            <a:r>
              <a:rPr lang="en-GB" i="1" dirty="0"/>
              <a:t>Arab Studies Quarterly</a:t>
            </a:r>
            <a:r>
              <a:rPr lang="en-GB" dirty="0"/>
              <a:t>, Winter 2008, Vol. 30, No. 1: 39-60.</a:t>
            </a:r>
          </a:p>
          <a:p>
            <a:r>
              <a:rPr lang="en-GB" dirty="0"/>
              <a:t>Yom, Sean L. and Mohammad H. Al-Momani, ‘The International Dimensions of Authoritarian Regime Stability: Jordan in the Post-Cold War Era’, </a:t>
            </a:r>
            <a:r>
              <a:rPr lang="en-GB" i="1" dirty="0"/>
              <a:t>Arab Studies Quarterly</a:t>
            </a:r>
            <a:r>
              <a:rPr lang="en-GB" dirty="0"/>
              <a:t>, Winter 2008, Vol. 30, No. 1: 39-60.</a:t>
            </a:r>
          </a:p>
          <a:p>
            <a:r>
              <a:rPr lang="en-GB" dirty="0"/>
              <a:t>Yom, Sean L., ‘Jordan: Ten More Years of Autocracy’, </a:t>
            </a:r>
            <a:r>
              <a:rPr lang="en-GB" i="1" dirty="0"/>
              <a:t>Journal of Democracy</a:t>
            </a:r>
            <a:r>
              <a:rPr lang="en-GB" dirty="0"/>
              <a:t>, October 2009, Vol. 20, No. 4: 151-166.</a:t>
            </a:r>
          </a:p>
          <a:p>
            <a:r>
              <a:rPr lang="en-GB" dirty="0"/>
              <a:t>Yom, Sean L., ‘Tribal Politics in Contemporary Jordan: The Case of the </a:t>
            </a:r>
            <a:r>
              <a:rPr lang="en-GB" dirty="0" err="1"/>
              <a:t>Hirak</a:t>
            </a:r>
            <a:r>
              <a:rPr lang="en-GB" dirty="0"/>
              <a:t> Movement’, </a:t>
            </a:r>
            <a:r>
              <a:rPr lang="en-GB" i="1" dirty="0"/>
              <a:t>The Middle East Journal</a:t>
            </a:r>
            <a:r>
              <a:rPr lang="en-GB" dirty="0"/>
              <a:t>, Spring 2014, Vol. 68, NO. 2: 229-247.</a:t>
            </a:r>
          </a:p>
          <a:p>
            <a:endParaRPr lang="en-GB" dirty="0"/>
          </a:p>
        </p:txBody>
      </p:sp>
    </p:spTree>
    <p:extLst>
      <p:ext uri="{BB962C8B-B14F-4D97-AF65-F5344CB8AC3E}">
        <p14:creationId xmlns:p14="http://schemas.microsoft.com/office/powerpoint/2010/main" val="1530702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Introduction</a:t>
            </a:r>
          </a:p>
        </p:txBody>
      </p:sp>
      <p:sp>
        <p:nvSpPr>
          <p:cNvPr id="3" name="Content Placeholder 2"/>
          <p:cNvSpPr>
            <a:spLocks noGrp="1"/>
          </p:cNvSpPr>
          <p:nvPr>
            <p:ph idx="1"/>
          </p:nvPr>
        </p:nvSpPr>
        <p:spPr/>
        <p:txBody>
          <a:bodyPr>
            <a:normAutofit/>
          </a:bodyPr>
          <a:lstStyle/>
          <a:p>
            <a:r>
              <a:rPr lang="en-GB" dirty="0"/>
              <a:t>It has been noted that significant challenges in domestic politics, and in domestic and foreign policy-making have been brewing since the late 1990s in Jordan and Morocco. </a:t>
            </a:r>
          </a:p>
          <a:p>
            <a:r>
              <a:rPr lang="en-GB" dirty="0"/>
              <a:t>In this paper we investigate the extent to which neo-liberal policies adopted under King Abdullah II and King Mohammed VI, have fed into challenges to these monarchies. </a:t>
            </a:r>
          </a:p>
          <a:p>
            <a:r>
              <a:rPr lang="en-GB" dirty="0"/>
              <a:t>We do this by examining whether there is evidence that the neo-liberal policies advocated by the monarchs have caused domestic dissent.</a:t>
            </a:r>
          </a:p>
          <a:p>
            <a:r>
              <a:rPr lang="en-GB" dirty="0"/>
              <a:t>The following deals with the Jordan side of this project</a:t>
            </a:r>
          </a:p>
        </p:txBody>
      </p:sp>
    </p:spTree>
    <p:extLst>
      <p:ext uri="{BB962C8B-B14F-4D97-AF65-F5344CB8AC3E}">
        <p14:creationId xmlns:p14="http://schemas.microsoft.com/office/powerpoint/2010/main" val="3197236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287" y="245383"/>
            <a:ext cx="10515600" cy="973818"/>
          </a:xfrm>
        </p:spPr>
        <p:txBody>
          <a:bodyPr/>
          <a:lstStyle/>
          <a:p>
            <a:r>
              <a:rPr lang="en-GB" dirty="0"/>
              <a:t>Neoliberal Policies in Jordan – the highlights</a:t>
            </a:r>
          </a:p>
        </p:txBody>
      </p:sp>
      <p:graphicFrame>
        <p:nvGraphicFramePr>
          <p:cNvPr id="4" name="Table 3"/>
          <p:cNvGraphicFramePr>
            <a:graphicFrameLocks noGrp="1"/>
          </p:cNvGraphicFramePr>
          <p:nvPr>
            <p:extLst/>
          </p:nvPr>
        </p:nvGraphicFramePr>
        <p:xfrm>
          <a:off x="544287" y="1124631"/>
          <a:ext cx="11157855" cy="5400040"/>
        </p:xfrm>
        <a:graphic>
          <a:graphicData uri="http://schemas.openxmlformats.org/drawingml/2006/table">
            <a:tbl>
              <a:tblPr firstRow="1" bandRow="1">
                <a:tableStyleId>{5C22544A-7EE6-4342-B048-85BDC9FD1C3A}</a:tableStyleId>
              </a:tblPr>
              <a:tblGrid>
                <a:gridCol w="3559627">
                  <a:extLst>
                    <a:ext uri="{9D8B030D-6E8A-4147-A177-3AD203B41FA5}">
                      <a16:colId xmlns:a16="http://schemas.microsoft.com/office/drawing/2014/main" xmlns="" val="20000"/>
                    </a:ext>
                  </a:extLst>
                </a:gridCol>
                <a:gridCol w="870857">
                  <a:extLst>
                    <a:ext uri="{9D8B030D-6E8A-4147-A177-3AD203B41FA5}">
                      <a16:colId xmlns:a16="http://schemas.microsoft.com/office/drawing/2014/main" xmlns="" val="20001"/>
                    </a:ext>
                  </a:extLst>
                </a:gridCol>
                <a:gridCol w="6727371">
                  <a:extLst>
                    <a:ext uri="{9D8B030D-6E8A-4147-A177-3AD203B41FA5}">
                      <a16:colId xmlns:a16="http://schemas.microsoft.com/office/drawing/2014/main" xmlns="" val="20002"/>
                    </a:ext>
                  </a:extLst>
                </a:gridCol>
              </a:tblGrid>
              <a:tr h="370840">
                <a:tc>
                  <a:txBody>
                    <a:bodyPr/>
                    <a:lstStyle/>
                    <a:p>
                      <a:pPr algn="ctr"/>
                      <a:r>
                        <a:rPr lang="en-GB" dirty="0"/>
                        <a:t>Policy</a:t>
                      </a:r>
                    </a:p>
                  </a:txBody>
                  <a:tcPr/>
                </a:tc>
                <a:tc>
                  <a:txBody>
                    <a:bodyPr/>
                    <a:lstStyle/>
                    <a:p>
                      <a:pPr algn="ctr"/>
                      <a:r>
                        <a:rPr lang="en-GB" dirty="0"/>
                        <a:t>Years</a:t>
                      </a:r>
                    </a:p>
                  </a:txBody>
                  <a:tcPr/>
                </a:tc>
                <a:tc>
                  <a:txBody>
                    <a:bodyPr/>
                    <a:lstStyle/>
                    <a:p>
                      <a:pPr algn="ctr"/>
                      <a:r>
                        <a:rPr lang="en-GB" dirty="0"/>
                        <a:t>Notes</a:t>
                      </a:r>
                    </a:p>
                  </a:txBody>
                  <a:tcPr/>
                </a:tc>
                <a:extLst>
                  <a:ext uri="{0D108BD9-81ED-4DB2-BD59-A6C34878D82A}">
                    <a16:rowId xmlns:a16="http://schemas.microsoft.com/office/drawing/2014/main" xmlns="" val="10000"/>
                  </a:ext>
                </a:extLst>
              </a:tr>
              <a:tr h="370840">
                <a:tc>
                  <a:txBody>
                    <a:bodyPr/>
                    <a:lstStyle/>
                    <a:p>
                      <a:r>
                        <a:rPr lang="en-GB" dirty="0"/>
                        <a:t>IMF &amp; World</a:t>
                      </a:r>
                      <a:r>
                        <a:rPr lang="en-GB" baseline="0" dirty="0"/>
                        <a:t> Bank </a:t>
                      </a:r>
                      <a:r>
                        <a:rPr lang="en-GB" dirty="0"/>
                        <a:t>Structural</a:t>
                      </a:r>
                      <a:r>
                        <a:rPr lang="en-GB" baseline="0" dirty="0"/>
                        <a:t> Adjustment Programmes</a:t>
                      </a:r>
                      <a:endParaRPr lang="en-GB" dirty="0"/>
                    </a:p>
                  </a:txBody>
                  <a:tcPr/>
                </a:tc>
                <a:tc>
                  <a:txBody>
                    <a:bodyPr/>
                    <a:lstStyle/>
                    <a:p>
                      <a:r>
                        <a:rPr lang="en-GB" dirty="0"/>
                        <a:t>1989-</a:t>
                      </a:r>
                    </a:p>
                  </a:txBody>
                  <a:tcPr/>
                </a:tc>
                <a:tc>
                  <a:txBody>
                    <a:bodyPr/>
                    <a:lstStyle/>
                    <a:p>
                      <a:r>
                        <a:rPr lang="en-GB" dirty="0"/>
                        <a:t>Fiscal adjustment;</a:t>
                      </a:r>
                      <a:r>
                        <a:rPr lang="en-GB" baseline="0" dirty="0"/>
                        <a:t> reduced spending: military, energy &amp; food subsidies; increased taxes; debt restructuring; liberalized trade regime</a:t>
                      </a:r>
                      <a:endParaRPr lang="en-GB" dirty="0"/>
                    </a:p>
                  </a:txBody>
                  <a:tcPr/>
                </a:tc>
                <a:extLst>
                  <a:ext uri="{0D108BD9-81ED-4DB2-BD59-A6C34878D82A}">
                    <a16:rowId xmlns:a16="http://schemas.microsoft.com/office/drawing/2014/main" xmlns="" val="10001"/>
                  </a:ext>
                </a:extLst>
              </a:tr>
              <a:tr h="370840">
                <a:tc>
                  <a:txBody>
                    <a:bodyPr/>
                    <a:lstStyle/>
                    <a:p>
                      <a:r>
                        <a:rPr lang="en-GB" dirty="0"/>
                        <a:t>Creation</a:t>
                      </a:r>
                      <a:r>
                        <a:rPr lang="en-GB" baseline="0" dirty="0"/>
                        <a:t> of the Jordan Investment Board</a:t>
                      </a:r>
                      <a:endParaRPr lang="en-GB" dirty="0"/>
                    </a:p>
                  </a:txBody>
                  <a:tcPr/>
                </a:tc>
                <a:tc>
                  <a:txBody>
                    <a:bodyPr/>
                    <a:lstStyle/>
                    <a:p>
                      <a:r>
                        <a:rPr lang="en-GB" dirty="0"/>
                        <a:t>1995-</a:t>
                      </a:r>
                    </a:p>
                  </a:txBody>
                  <a:tcPr/>
                </a:tc>
                <a:tc>
                  <a:txBody>
                    <a:bodyPr/>
                    <a:lstStyle/>
                    <a:p>
                      <a:r>
                        <a:rPr lang="en-GB" dirty="0"/>
                        <a:t>One stop shop to promote</a:t>
                      </a:r>
                      <a:r>
                        <a:rPr lang="en-GB" baseline="0" dirty="0"/>
                        <a:t> local &amp; foreign investment in Jordan </a:t>
                      </a:r>
                      <a:endParaRPr lang="en-GB" dirty="0"/>
                    </a:p>
                  </a:txBody>
                  <a:tcPr/>
                </a:tc>
                <a:extLst>
                  <a:ext uri="{0D108BD9-81ED-4DB2-BD59-A6C34878D82A}">
                    <a16:rowId xmlns:a16="http://schemas.microsoft.com/office/drawing/2014/main" xmlns="" val="10002"/>
                  </a:ext>
                </a:extLst>
              </a:tr>
              <a:tr h="370840">
                <a:tc>
                  <a:txBody>
                    <a:bodyPr/>
                    <a:lstStyle/>
                    <a:p>
                      <a:r>
                        <a:rPr lang="en-GB" dirty="0"/>
                        <a:t>Bilateral &amp;</a:t>
                      </a:r>
                      <a:r>
                        <a:rPr lang="en-GB" baseline="0" dirty="0"/>
                        <a:t> multilateral free trade agreements</a:t>
                      </a:r>
                      <a:endParaRPr lang="en-GB" dirty="0"/>
                    </a:p>
                  </a:txBody>
                  <a:tcPr/>
                </a:tc>
                <a:tc>
                  <a:txBody>
                    <a:bodyPr/>
                    <a:lstStyle/>
                    <a:p>
                      <a:r>
                        <a:rPr lang="en-GB" dirty="0"/>
                        <a:t>1997-</a:t>
                      </a:r>
                    </a:p>
                  </a:txBody>
                  <a:tcPr/>
                </a:tc>
                <a:tc>
                  <a:txBody>
                    <a:bodyPr/>
                    <a:lstStyle/>
                    <a:p>
                      <a:r>
                        <a:rPr lang="en-GB" dirty="0"/>
                        <a:t>Seven FTAs</a:t>
                      </a:r>
                    </a:p>
                    <a:p>
                      <a:r>
                        <a:rPr lang="en-GB" dirty="0"/>
                        <a:t>Covers 55 states</a:t>
                      </a:r>
                    </a:p>
                  </a:txBody>
                  <a:tcPr/>
                </a:tc>
                <a:extLst>
                  <a:ext uri="{0D108BD9-81ED-4DB2-BD59-A6C34878D82A}">
                    <a16:rowId xmlns:a16="http://schemas.microsoft.com/office/drawing/2014/main" xmlns="" val="10003"/>
                  </a:ext>
                </a:extLst>
              </a:tr>
              <a:tr h="370840">
                <a:tc>
                  <a:txBody>
                    <a:bodyPr/>
                    <a:lstStyle/>
                    <a:p>
                      <a:r>
                        <a:rPr lang="en-GB" dirty="0"/>
                        <a:t>World</a:t>
                      </a:r>
                      <a:r>
                        <a:rPr lang="en-GB" baseline="0" dirty="0"/>
                        <a:t> Trade Organization membership</a:t>
                      </a:r>
                      <a:endParaRPr lang="en-GB" dirty="0"/>
                    </a:p>
                  </a:txBody>
                  <a:tcPr/>
                </a:tc>
                <a:tc>
                  <a:txBody>
                    <a:bodyPr/>
                    <a:lstStyle/>
                    <a:p>
                      <a:r>
                        <a:rPr lang="en-GB" dirty="0"/>
                        <a:t>2000</a:t>
                      </a:r>
                    </a:p>
                  </a:txBody>
                  <a:tcPr/>
                </a:tc>
                <a:tc>
                  <a:txBody>
                    <a:bodyPr/>
                    <a:lstStyle/>
                    <a:p>
                      <a:r>
                        <a:rPr lang="en-GB" dirty="0"/>
                        <a:t>Full member</a:t>
                      </a:r>
                    </a:p>
                    <a:p>
                      <a:r>
                        <a:rPr lang="en-GB" dirty="0"/>
                        <a:t>TRIPS+</a:t>
                      </a:r>
                    </a:p>
                  </a:txBody>
                  <a:tcPr/>
                </a:tc>
                <a:extLst>
                  <a:ext uri="{0D108BD9-81ED-4DB2-BD59-A6C34878D82A}">
                    <a16:rowId xmlns:a16="http://schemas.microsoft.com/office/drawing/2014/main" xmlns="" val="10004"/>
                  </a:ext>
                </a:extLst>
              </a:tr>
              <a:tr h="370840">
                <a:tc>
                  <a:txBody>
                    <a:bodyPr/>
                    <a:lstStyle/>
                    <a:p>
                      <a:r>
                        <a:rPr lang="en-GB" dirty="0"/>
                        <a:t>Executive Privatization</a:t>
                      </a:r>
                      <a:r>
                        <a:rPr lang="en-GB" baseline="0" dirty="0"/>
                        <a:t> Commission</a:t>
                      </a:r>
                      <a:endParaRPr lang="en-GB" dirty="0"/>
                    </a:p>
                  </a:txBody>
                  <a:tcPr/>
                </a:tc>
                <a:tc>
                  <a:txBody>
                    <a:bodyPr/>
                    <a:lstStyle/>
                    <a:p>
                      <a:r>
                        <a:rPr lang="en-GB" dirty="0"/>
                        <a:t>2000-</a:t>
                      </a:r>
                    </a:p>
                  </a:txBody>
                  <a:tcPr/>
                </a:tc>
                <a:tc>
                  <a:txBody>
                    <a:bodyPr/>
                    <a:lstStyle/>
                    <a:p>
                      <a:r>
                        <a:rPr lang="en-GB" dirty="0"/>
                        <a:t>Promotes</a:t>
                      </a:r>
                      <a:r>
                        <a:rPr lang="en-GB" baseline="0" dirty="0"/>
                        <a:t> &amp; manages the privatization programme.</a:t>
                      </a:r>
                    </a:p>
                    <a:p>
                      <a:r>
                        <a:rPr lang="en-GB" dirty="0"/>
                        <a:t>18 large privatizations to date</a:t>
                      </a:r>
                    </a:p>
                    <a:p>
                      <a:r>
                        <a:rPr lang="en-GB" dirty="0"/>
                        <a:t>16 on-going</a:t>
                      </a:r>
                    </a:p>
                    <a:p>
                      <a:r>
                        <a:rPr lang="en-GB" dirty="0"/>
                        <a:t>Telecoms, transport, water, industry, agriculture,</a:t>
                      </a:r>
                      <a:r>
                        <a:rPr lang="en-GB" baseline="0" dirty="0"/>
                        <a:t> medical</a:t>
                      </a:r>
                      <a:endParaRPr lang="en-GB" dirty="0"/>
                    </a:p>
                  </a:txBody>
                  <a:tcPr/>
                </a:tc>
                <a:extLst>
                  <a:ext uri="{0D108BD9-81ED-4DB2-BD59-A6C34878D82A}">
                    <a16:rowId xmlns:a16="http://schemas.microsoft.com/office/drawing/2014/main" xmlns="" val="10005"/>
                  </a:ext>
                </a:extLst>
              </a:tr>
              <a:tr h="370840">
                <a:tc>
                  <a:txBody>
                    <a:bodyPr/>
                    <a:lstStyle/>
                    <a:p>
                      <a:r>
                        <a:rPr lang="en-GB" dirty="0"/>
                        <a:t>Jordan Anti-Corruption</a:t>
                      </a:r>
                      <a:r>
                        <a:rPr lang="en-GB" baseline="0" dirty="0"/>
                        <a:t> Commission </a:t>
                      </a:r>
                      <a:endParaRPr lang="en-GB" dirty="0"/>
                    </a:p>
                  </a:txBody>
                  <a:tcPr/>
                </a:tc>
                <a:tc>
                  <a:txBody>
                    <a:bodyPr/>
                    <a:lstStyle/>
                    <a:p>
                      <a:r>
                        <a:rPr lang="en-GB" dirty="0"/>
                        <a:t>2004</a:t>
                      </a:r>
                    </a:p>
                  </a:txBody>
                  <a:tcPr/>
                </a:tc>
                <a:tc>
                  <a:txBody>
                    <a:bodyPr/>
                    <a:lstStyle/>
                    <a:p>
                      <a:r>
                        <a:rPr lang="en-GB" dirty="0"/>
                        <a:t>Survey;</a:t>
                      </a:r>
                      <a:r>
                        <a:rPr lang="en-GB" baseline="0" dirty="0"/>
                        <a:t> inform &amp; implement policy; prevent: bribery, embezzlement, abuse of authority, illicit enrichment…</a:t>
                      </a:r>
                      <a:endParaRPr lang="en-GB" dirty="0"/>
                    </a:p>
                  </a:txBody>
                  <a:tcPr/>
                </a:tc>
                <a:extLst>
                  <a:ext uri="{0D108BD9-81ED-4DB2-BD59-A6C34878D82A}">
                    <a16:rowId xmlns:a16="http://schemas.microsoft.com/office/drawing/2014/main" xmlns="" val="10006"/>
                  </a:ext>
                </a:extLst>
              </a:tr>
              <a:tr h="370840">
                <a:tc>
                  <a:txBody>
                    <a:bodyPr/>
                    <a:lstStyle/>
                    <a:p>
                      <a:r>
                        <a:rPr lang="en-GB" dirty="0"/>
                        <a:t>Integrity</a:t>
                      </a:r>
                      <a:r>
                        <a:rPr lang="en-GB" baseline="0" dirty="0"/>
                        <a:t> &amp; Anti-Corruption Committee</a:t>
                      </a:r>
                      <a:endParaRPr lang="en-GB" dirty="0"/>
                    </a:p>
                  </a:txBody>
                  <a:tcPr/>
                </a:tc>
                <a:tc>
                  <a:txBody>
                    <a:bodyPr/>
                    <a:lstStyle/>
                    <a:p>
                      <a:r>
                        <a:rPr lang="en-GB" dirty="0"/>
                        <a:t>2016</a:t>
                      </a:r>
                    </a:p>
                  </a:txBody>
                  <a:tcPr/>
                </a:tc>
                <a:tc>
                  <a:txBody>
                    <a:bodyPr/>
                    <a:lstStyle/>
                    <a:p>
                      <a:r>
                        <a:rPr lang="en-GB" dirty="0"/>
                        <a:t>Ensures adherence to principles of national integrity;</a:t>
                      </a:r>
                      <a:r>
                        <a:rPr lang="en-GB" baseline="0" dirty="0"/>
                        <a:t> fights corruption; develops behavioural norms in the public administration </a:t>
                      </a:r>
                      <a:endParaRPr lang="en-GB" dirty="0"/>
                    </a:p>
                  </a:txBody>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2563599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805543"/>
            <a:ext cx="10798629" cy="5366657"/>
          </a:xfrm>
        </p:spPr>
        <p:txBody>
          <a:bodyPr/>
          <a:lstStyle/>
          <a:p>
            <a:r>
              <a:rPr lang="en-GB" dirty="0"/>
              <a:t>But why liberalise? </a:t>
            </a:r>
          </a:p>
          <a:p>
            <a:r>
              <a:rPr lang="en-GB" dirty="0"/>
              <a:t>Financial crisis 1989 – IMF as lender of last resort (World Bank, 1996).</a:t>
            </a:r>
          </a:p>
          <a:p>
            <a:r>
              <a:rPr lang="en-GB" dirty="0"/>
              <a:t>Economic development &amp; modernity (Abdullah’s views as informed by consultants &amp; specialists… &amp; his own educational &amp; professional background) (for an early discussion see: Knowles, 2005).</a:t>
            </a:r>
          </a:p>
          <a:p>
            <a:r>
              <a:rPr lang="en-GB" dirty="0"/>
              <a:t>Pushed by external actors (El-Anis, 2011: 73-102).</a:t>
            </a:r>
          </a:p>
          <a:p>
            <a:pPr lvl="1"/>
            <a:r>
              <a:rPr lang="en-GB" dirty="0"/>
              <a:t>appeasement of: USA, EU, WB, IMF and so on </a:t>
            </a:r>
          </a:p>
          <a:p>
            <a:r>
              <a:rPr lang="en-GB" dirty="0"/>
              <a:t>But mostly because Jordanian decision-makers adopted the Washington Consensus in the 1990s &amp; early 2000s</a:t>
            </a:r>
          </a:p>
          <a:p>
            <a:pPr lvl="1"/>
            <a:r>
              <a:rPr lang="en-GB" dirty="0"/>
              <a:t>They (including King Abdullah) largely believe in neoliberal remedies for Jordanian problems (ibid.).</a:t>
            </a:r>
          </a:p>
          <a:p>
            <a:endParaRPr lang="en-GB" dirty="0"/>
          </a:p>
        </p:txBody>
      </p:sp>
    </p:spTree>
    <p:extLst>
      <p:ext uri="{BB962C8B-B14F-4D97-AF65-F5344CB8AC3E}">
        <p14:creationId xmlns:p14="http://schemas.microsoft.com/office/powerpoint/2010/main" val="29714753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Traditional Politics in Jordan</a:t>
            </a:r>
          </a:p>
        </p:txBody>
      </p:sp>
      <p:sp>
        <p:nvSpPr>
          <p:cNvPr id="3" name="Content Placeholder 2"/>
          <p:cNvSpPr>
            <a:spLocks noGrp="1"/>
          </p:cNvSpPr>
          <p:nvPr>
            <p:ph idx="1"/>
          </p:nvPr>
        </p:nvSpPr>
        <p:spPr>
          <a:xfrm>
            <a:off x="838200" y="1502229"/>
            <a:ext cx="10515600" cy="4674734"/>
          </a:xfrm>
        </p:spPr>
        <p:txBody>
          <a:bodyPr/>
          <a:lstStyle/>
          <a:p>
            <a:r>
              <a:rPr lang="en-GB" dirty="0"/>
              <a:t>East Bank support; West Bankers marginalised from top-level decision-making and security roles (</a:t>
            </a:r>
            <a:r>
              <a:rPr lang="en-GB" dirty="0" err="1"/>
              <a:t>Antoun</a:t>
            </a:r>
            <a:r>
              <a:rPr lang="en-GB" dirty="0"/>
              <a:t>, 2006: 369-393).</a:t>
            </a:r>
          </a:p>
          <a:p>
            <a:r>
              <a:rPr lang="en-GB" i="1" dirty="0"/>
              <a:t>Wasta</a:t>
            </a:r>
            <a:r>
              <a:rPr lang="zh-CN" altLang="en-US" dirty="0"/>
              <a:t> </a:t>
            </a:r>
            <a:r>
              <a:rPr lang="en-GB" altLang="zh-CN" dirty="0"/>
              <a:t>is key here </a:t>
            </a:r>
            <a:r>
              <a:rPr lang="en-US" altLang="zh-CN" dirty="0"/>
              <a:t>–</a:t>
            </a:r>
            <a:r>
              <a:rPr lang="zh-CN" altLang="en-US" dirty="0"/>
              <a:t> </a:t>
            </a:r>
            <a:r>
              <a:rPr lang="en-GB" altLang="zh-CN" dirty="0"/>
              <a:t>think of the root Arabic word for ‘middle’: </a:t>
            </a:r>
            <a:r>
              <a:rPr lang="en-GB" altLang="zh-CN" i="1" dirty="0" err="1"/>
              <a:t>wasat</a:t>
            </a:r>
            <a:endParaRPr lang="en-GB" i="1" dirty="0"/>
          </a:p>
          <a:p>
            <a:r>
              <a:rPr lang="en-GB" dirty="0"/>
              <a:t>State-society contract includes public sector employment – unofficially guaranteed for some sectors of society (Loewe, 2008: 259-276). </a:t>
            </a:r>
          </a:p>
          <a:p>
            <a:r>
              <a:rPr lang="en-GB" dirty="0"/>
              <a:t>East Banker (esp. tribal) support for the monarchy as counter to West Banker groups; Islamists (IAF) as counter to communists &amp; pan-</a:t>
            </a:r>
            <a:r>
              <a:rPr lang="en-GB" dirty="0" err="1"/>
              <a:t>Arabists</a:t>
            </a:r>
            <a:r>
              <a:rPr lang="en-GB" dirty="0"/>
              <a:t> (Schwedler, 2006: 65-69). </a:t>
            </a:r>
          </a:p>
          <a:p>
            <a:r>
              <a:rPr lang="en-GB" dirty="0"/>
              <a:t>‘Favouritism &amp; favours’.</a:t>
            </a:r>
          </a:p>
        </p:txBody>
      </p:sp>
    </p:spTree>
    <p:extLst>
      <p:ext uri="{BB962C8B-B14F-4D97-AF65-F5344CB8AC3E}">
        <p14:creationId xmlns:p14="http://schemas.microsoft.com/office/powerpoint/2010/main" val="12056479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Jordan in the Arab Spring/Post-Arab Spring</a:t>
            </a:r>
          </a:p>
        </p:txBody>
      </p:sp>
      <p:sp>
        <p:nvSpPr>
          <p:cNvPr id="3" name="Content Placeholder 2"/>
          <p:cNvSpPr>
            <a:spLocks noGrp="1"/>
          </p:cNvSpPr>
          <p:nvPr>
            <p:ph idx="1"/>
          </p:nvPr>
        </p:nvSpPr>
        <p:spPr>
          <a:xfrm>
            <a:off x="838200" y="1567543"/>
            <a:ext cx="10515600" cy="4609420"/>
          </a:xfrm>
        </p:spPr>
        <p:txBody>
          <a:bodyPr/>
          <a:lstStyle/>
          <a:p>
            <a:r>
              <a:rPr lang="en-GB" dirty="0"/>
              <a:t>Arab Spring experience – evidence of erosion of the traditional support base (Martinez, 2016: 1-20).</a:t>
            </a:r>
          </a:p>
          <a:p>
            <a:r>
              <a:rPr lang="en-GB" dirty="0"/>
              <a:t>Some scholars find that the most vocal &amp; organised criticism came from East Bankers (youth (</a:t>
            </a:r>
            <a:r>
              <a:rPr lang="en-GB" i="1" dirty="0" err="1"/>
              <a:t>Hirak</a:t>
            </a:r>
            <a:r>
              <a:rPr lang="en-GB" i="1" dirty="0"/>
              <a:t> movement</a:t>
            </a:r>
            <a:r>
              <a:rPr lang="en-GB" dirty="0"/>
              <a:t>) community leaders &amp; public sector workers) (Yom, Sean 2014: 229-247). </a:t>
            </a:r>
          </a:p>
          <a:p>
            <a:r>
              <a:rPr lang="en-GB" i="1" dirty="0"/>
              <a:t>Criticism</a:t>
            </a:r>
            <a:r>
              <a:rPr lang="en-GB" dirty="0"/>
              <a:t> does not mean </a:t>
            </a:r>
            <a:r>
              <a:rPr lang="en-GB" i="1" dirty="0"/>
              <a:t>opposition</a:t>
            </a:r>
            <a:r>
              <a:rPr lang="en-GB" dirty="0"/>
              <a:t>, but it is unheard of for groups that traditionally have been the backbone of monarchical support to openly express concerns. </a:t>
            </a:r>
          </a:p>
          <a:p>
            <a:pPr marL="0" indent="0">
              <a:buNone/>
            </a:pPr>
            <a:endParaRPr lang="en-GB" dirty="0"/>
          </a:p>
        </p:txBody>
      </p:sp>
    </p:spTree>
    <p:extLst>
      <p:ext uri="{BB962C8B-B14F-4D97-AF65-F5344CB8AC3E}">
        <p14:creationId xmlns:p14="http://schemas.microsoft.com/office/powerpoint/2010/main" val="32661721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Methodology</a:t>
            </a:r>
          </a:p>
        </p:txBody>
      </p:sp>
      <p:sp>
        <p:nvSpPr>
          <p:cNvPr id="3" name="Content Placeholder 2"/>
          <p:cNvSpPr>
            <a:spLocks noGrp="1"/>
          </p:cNvSpPr>
          <p:nvPr>
            <p:ph idx="1"/>
          </p:nvPr>
        </p:nvSpPr>
        <p:spPr/>
        <p:txBody>
          <a:bodyPr/>
          <a:lstStyle/>
          <a:p>
            <a:r>
              <a:rPr lang="en-GB" dirty="0"/>
              <a:t>Event data analysis to investigate if there is a link between public dissent (or negative public sentiment) targeting the government and/or the monarchy.</a:t>
            </a:r>
          </a:p>
          <a:p>
            <a:r>
              <a:rPr lang="en-GB" dirty="0"/>
              <a:t>The most widely used event data systems (e.g. Computation Event Data System (CEDS); the Correlates of War (</a:t>
            </a:r>
            <a:r>
              <a:rPr lang="en-GB" dirty="0" err="1"/>
              <a:t>CoW</a:t>
            </a:r>
            <a:r>
              <a:rPr lang="en-GB" dirty="0"/>
              <a:t>); and the Cline </a:t>
            </a:r>
            <a:r>
              <a:rPr lang="en-GB" dirty="0" err="1"/>
              <a:t>Center’s</a:t>
            </a:r>
            <a:r>
              <a:rPr lang="en-GB" dirty="0"/>
              <a:t> PHOENIX) do not deal with sub-state level events (either at all, or in sufficient detail). </a:t>
            </a:r>
          </a:p>
          <a:p>
            <a:r>
              <a:rPr lang="en-GB" dirty="0"/>
              <a:t>So, we used LexisNexis’ Nexis database to search for events.</a:t>
            </a:r>
          </a:p>
        </p:txBody>
      </p:sp>
    </p:spTree>
    <p:extLst>
      <p:ext uri="{BB962C8B-B14F-4D97-AF65-F5344CB8AC3E}">
        <p14:creationId xmlns:p14="http://schemas.microsoft.com/office/powerpoint/2010/main" val="36853954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Methodology</a:t>
            </a:r>
          </a:p>
        </p:txBody>
      </p:sp>
      <p:sp>
        <p:nvSpPr>
          <p:cNvPr id="3" name="Content Placeholder 2"/>
          <p:cNvSpPr>
            <a:spLocks noGrp="1"/>
          </p:cNvSpPr>
          <p:nvPr>
            <p:ph idx="1"/>
          </p:nvPr>
        </p:nvSpPr>
        <p:spPr/>
        <p:txBody>
          <a:bodyPr>
            <a:normAutofit fontScale="92500" lnSpcReduction="20000"/>
          </a:bodyPr>
          <a:lstStyle/>
          <a:p>
            <a:r>
              <a:rPr lang="en-GB" dirty="0"/>
              <a:t>We used the following parameters:</a:t>
            </a:r>
          </a:p>
          <a:p>
            <a:pPr lvl="1"/>
            <a:r>
              <a:rPr lang="en-GB" dirty="0"/>
              <a:t>Search terms = (</a:t>
            </a:r>
            <a:r>
              <a:rPr lang="en-GB" dirty="0" err="1"/>
              <a:t>demonstrat</a:t>
            </a:r>
            <a:r>
              <a:rPr lang="en-GB" dirty="0"/>
              <a:t>* and Jordan*) or (protest* and Jordan*) or (</a:t>
            </a:r>
            <a:r>
              <a:rPr lang="en-GB" dirty="0" err="1"/>
              <a:t>strik</a:t>
            </a:r>
            <a:r>
              <a:rPr lang="en-GB" dirty="0"/>
              <a:t>* and Jordan) </a:t>
            </a:r>
          </a:p>
          <a:p>
            <a:pPr lvl="1"/>
            <a:r>
              <a:rPr lang="en-GB" dirty="0"/>
              <a:t>Date range = 20/08/1997 – 19/08/2017</a:t>
            </a:r>
          </a:p>
          <a:p>
            <a:pPr lvl="1"/>
            <a:r>
              <a:rPr lang="en-GB" dirty="0"/>
              <a:t>Filters</a:t>
            </a:r>
          </a:p>
          <a:p>
            <a:pPr lvl="2"/>
            <a:r>
              <a:rPr lang="en-GB" dirty="0"/>
              <a:t>Country: International </a:t>
            </a:r>
          </a:p>
          <a:p>
            <a:pPr lvl="2"/>
            <a:r>
              <a:rPr lang="en-GB" dirty="0"/>
              <a:t>Topics: All Topics</a:t>
            </a:r>
          </a:p>
          <a:p>
            <a:pPr lvl="2"/>
            <a:r>
              <a:rPr lang="en-GB" dirty="0"/>
              <a:t>Language: English</a:t>
            </a:r>
          </a:p>
          <a:p>
            <a:pPr lvl="2"/>
            <a:r>
              <a:rPr lang="en-GB" dirty="0"/>
              <a:t>Trail, Publication Type: News – Newswires and Press Releases – </a:t>
            </a:r>
            <a:r>
              <a:rPr lang="en-GB" dirty="0" err="1"/>
              <a:t>Agence</a:t>
            </a:r>
            <a:r>
              <a:rPr lang="en-GB" dirty="0"/>
              <a:t> France Presse-English</a:t>
            </a:r>
          </a:p>
          <a:p>
            <a:r>
              <a:rPr lang="en-GB" dirty="0"/>
              <a:t>Result = 886 articles</a:t>
            </a:r>
          </a:p>
          <a:p>
            <a:r>
              <a:rPr lang="en-GB" dirty="0"/>
              <a:t>The next step was to remove duplications and irrelevant items (e.g. where ‘strike’ referred to a military strike, or ‘protest’ referred to a government protesting against another government’s action). </a:t>
            </a:r>
          </a:p>
          <a:p>
            <a:r>
              <a:rPr lang="en-GB" dirty="0"/>
              <a:t>This resulted in 221 articles</a:t>
            </a:r>
          </a:p>
        </p:txBody>
      </p:sp>
    </p:spTree>
    <p:extLst>
      <p:ext uri="{BB962C8B-B14F-4D97-AF65-F5344CB8AC3E}">
        <p14:creationId xmlns:p14="http://schemas.microsoft.com/office/powerpoint/2010/main" val="27146248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1885</TotalTime>
  <Words>2028</Words>
  <Application>Microsoft Office PowerPoint</Application>
  <PresentationFormat>Widescreen</PresentationFormat>
  <Paragraphs>333</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宋体</vt:lpstr>
      <vt:lpstr>Arial</vt:lpstr>
      <vt:lpstr>Calibri</vt:lpstr>
      <vt:lpstr>Calibri Light</vt:lpstr>
      <vt:lpstr>Office Theme</vt:lpstr>
      <vt:lpstr>Neoliberalism and Public Dissent in Jordan and Morocco</vt:lpstr>
      <vt:lpstr>Introduction</vt:lpstr>
      <vt:lpstr>Introduction</vt:lpstr>
      <vt:lpstr>Neoliberal Policies in Jordan – the highlights</vt:lpstr>
      <vt:lpstr>PowerPoint Presentation</vt:lpstr>
      <vt:lpstr>Traditional Politics in Jordan</vt:lpstr>
      <vt:lpstr>Jordan in the Arab Spring/Post-Arab Spring</vt:lpstr>
      <vt:lpstr>Methodology</vt:lpstr>
      <vt:lpstr>Methodology</vt:lpstr>
      <vt:lpstr>Methodology</vt:lpstr>
      <vt:lpstr>Results – Table 1: overall data analysis  Note: Total number of observations: 272 individual, politically relevant events</vt:lpstr>
      <vt:lpstr>Results – Figure 1: Focus of event</vt:lpstr>
      <vt:lpstr>Results – Figure 2: Focus of event (rank order)</vt:lpstr>
      <vt:lpstr>Results – Figure 3: Number of protests by year</vt:lpstr>
      <vt:lpstr>Results – Figure 4: Target (observations and %)</vt:lpstr>
      <vt:lpstr>Results – Figure 5: Nature of event</vt:lpstr>
      <vt:lpstr>Results – Table 2: Monarchy as Target</vt:lpstr>
      <vt:lpstr>Results – Figure 6: Focus when Monarchy is a target</vt:lpstr>
      <vt:lpstr>Results – Figure 7: Nature when Monarchy is a target</vt:lpstr>
      <vt:lpstr>Conclusions</vt:lpstr>
      <vt:lpstr>Bibliography</vt:lpstr>
      <vt:lpstr>PowerPoint Presentation</vt:lpstr>
      <vt:lpstr>PowerPoint Presentation</vt:lpstr>
      <vt:lpstr>PowerPoint Presentation</vt:lpstr>
      <vt:lpstr>PowerPoint Presentation</vt:lpstr>
    </vt:vector>
  </TitlesOfParts>
  <Company>Nottingham Trent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King Abdullah’s Balancing Act: Neo-liberalism Versus ‘The Politics of Tradition’ in Post-Arab Spring Jordan</dc:title>
  <dc:creator>El-Anis, Imad</dc:creator>
  <cp:lastModifiedBy>Sullivan, Linda</cp:lastModifiedBy>
  <cp:revision>61</cp:revision>
  <dcterms:created xsi:type="dcterms:W3CDTF">2016-11-07T12:07:59Z</dcterms:created>
  <dcterms:modified xsi:type="dcterms:W3CDTF">2018-04-18T15:25:19Z</dcterms:modified>
</cp:coreProperties>
</file>