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55"/>
  </p:handoutMasterIdLst>
  <p:sldIdLst>
    <p:sldId id="256" r:id="rId2"/>
    <p:sldId id="260" r:id="rId3"/>
    <p:sldId id="395" r:id="rId4"/>
    <p:sldId id="335" r:id="rId5"/>
    <p:sldId id="398" r:id="rId6"/>
    <p:sldId id="399" r:id="rId7"/>
    <p:sldId id="370" r:id="rId8"/>
    <p:sldId id="396" r:id="rId9"/>
    <p:sldId id="397" r:id="rId10"/>
    <p:sldId id="377" r:id="rId11"/>
    <p:sldId id="342" r:id="rId12"/>
    <p:sldId id="344" r:id="rId13"/>
    <p:sldId id="337" r:id="rId14"/>
    <p:sldId id="391" r:id="rId15"/>
    <p:sldId id="392" r:id="rId16"/>
    <p:sldId id="404" r:id="rId17"/>
    <p:sldId id="419" r:id="rId18"/>
    <p:sldId id="420" r:id="rId19"/>
    <p:sldId id="421" r:id="rId20"/>
    <p:sldId id="373" r:id="rId21"/>
    <p:sldId id="372" r:id="rId22"/>
    <p:sldId id="371" r:id="rId23"/>
    <p:sldId id="380" r:id="rId24"/>
    <p:sldId id="381" r:id="rId25"/>
    <p:sldId id="382" r:id="rId26"/>
    <p:sldId id="383" r:id="rId27"/>
    <p:sldId id="385" r:id="rId28"/>
    <p:sldId id="386" r:id="rId29"/>
    <p:sldId id="422" r:id="rId30"/>
    <p:sldId id="423" r:id="rId31"/>
    <p:sldId id="387" r:id="rId32"/>
    <p:sldId id="257" r:id="rId33"/>
    <p:sldId id="340" r:id="rId34"/>
    <p:sldId id="388" r:id="rId35"/>
    <p:sldId id="359" r:id="rId36"/>
    <p:sldId id="403" r:id="rId37"/>
    <p:sldId id="363" r:id="rId38"/>
    <p:sldId id="360" r:id="rId39"/>
    <p:sldId id="405" r:id="rId40"/>
    <p:sldId id="406" r:id="rId41"/>
    <p:sldId id="26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Lst>
  <p:sldSz cx="9144000" cy="6858000" type="screen4x3"/>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A291E455-5FE3-4DDA-9772-EC93484FCCAA}" type="datetimeFigureOut">
              <a:rPr lang="en-GB" smtClean="0"/>
              <a:t>14/05/2018</a:t>
            </a:fld>
            <a:endParaRPr lang="en-GB"/>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C851B2E-4158-4847-AA02-28A91FBC7807}" type="slidenum">
              <a:rPr lang="en-GB" smtClean="0"/>
              <a:t>‹#›</a:t>
            </a:fld>
            <a:endParaRPr lang="en-GB"/>
          </a:p>
        </p:txBody>
      </p:sp>
    </p:spTree>
    <p:extLst>
      <p:ext uri="{BB962C8B-B14F-4D97-AF65-F5344CB8AC3E}">
        <p14:creationId xmlns:p14="http://schemas.microsoft.com/office/powerpoint/2010/main" val="1442182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E4FEB5-74D7-445D-8EFB-2662940AEBA0}" type="datetimeFigureOut">
              <a:rPr lang="en-GB" smtClean="0"/>
              <a:t>14/05/2018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2A580E6-49D4-4F1D-8501-08702DF4AC1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E4FEB5-74D7-445D-8EFB-2662940AEBA0}"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580E6-49D4-4F1D-8501-08702DF4AC1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E4FEB5-74D7-445D-8EFB-2662940AEBA0}"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580E6-49D4-4F1D-8501-08702DF4AC1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0668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381000" y="1447800"/>
            <a:ext cx="4076700" cy="1465263"/>
          </a:xfrm>
        </p:spPr>
        <p:txBody>
          <a:bodyPr/>
          <a:lstStyle/>
          <a:p>
            <a:pPr lvl="0"/>
            <a:endParaRPr lang="en-GB" noProof="0" smtClean="0"/>
          </a:p>
        </p:txBody>
      </p:sp>
      <p:sp>
        <p:nvSpPr>
          <p:cNvPr id="4" name="Text Placeholder 3"/>
          <p:cNvSpPr>
            <a:spLocks noGrp="1"/>
          </p:cNvSpPr>
          <p:nvPr>
            <p:ph type="body" sz="half" idx="2"/>
          </p:nvPr>
        </p:nvSpPr>
        <p:spPr>
          <a:xfrm>
            <a:off x="4610100" y="1447800"/>
            <a:ext cx="4076700" cy="1465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dt" sz="half" idx="10"/>
          </p:nvPr>
        </p:nvSpPr>
        <p:spPr>
          <a:ln/>
        </p:spPr>
        <p:txBody>
          <a:bodyPr/>
          <a:lstStyle>
            <a:lvl1pPr>
              <a:defRPr/>
            </a:lvl1pPr>
          </a:lstStyle>
          <a:p>
            <a:endParaRPr lang="en-GB" altLang="en-US"/>
          </a:p>
        </p:txBody>
      </p:sp>
      <p:sp>
        <p:nvSpPr>
          <p:cNvPr id="6" name="Rectangle 8"/>
          <p:cNvSpPr>
            <a:spLocks noGrp="1" noChangeArrowheads="1"/>
          </p:cNvSpPr>
          <p:nvPr>
            <p:ph type="sldNum" sz="quarter" idx="11"/>
          </p:nvPr>
        </p:nvSpPr>
        <p:spPr>
          <a:ln/>
        </p:spPr>
        <p:txBody>
          <a:bodyPr/>
          <a:lstStyle>
            <a:lvl1pPr>
              <a:defRPr/>
            </a:lvl1pPr>
          </a:lstStyle>
          <a:p>
            <a:fld id="{70B544B1-8177-4BA1-97ED-52CFEB8708CF}" type="slidenum">
              <a:rPr lang="en-GB" altLang="en-US"/>
              <a:pPr/>
              <a:t>‹#›</a:t>
            </a:fld>
            <a:endParaRPr lang="en-GB" altLang="en-US"/>
          </a:p>
        </p:txBody>
      </p:sp>
    </p:spTree>
    <p:extLst>
      <p:ext uri="{BB962C8B-B14F-4D97-AF65-F5344CB8AC3E}">
        <p14:creationId xmlns:p14="http://schemas.microsoft.com/office/powerpoint/2010/main" val="279881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FE4FEB5-74D7-445D-8EFB-2662940AEBA0}"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580E6-49D4-4F1D-8501-08702DF4AC16}" type="slidenum">
              <a:rPr lang="en-GB" smtClean="0"/>
              <a:t>‹#›</a:t>
            </a:fld>
            <a:endParaRPr lang="en-GB"/>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FE4FEB5-74D7-445D-8EFB-2662940AEBA0}" type="datetimeFigureOut">
              <a:rPr lang="en-GB" smtClean="0"/>
              <a:t>14/05/2018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A580E6-49D4-4F1D-8501-08702DF4AC1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FE4FEB5-74D7-445D-8EFB-2662940AEBA0}"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580E6-49D4-4F1D-8501-08702DF4AC16}" type="slidenum">
              <a:rPr lang="en-GB" smtClean="0"/>
              <a:t>‹#›</a:t>
            </a:fld>
            <a:endParaRPr lang="en-GB"/>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FE4FEB5-74D7-445D-8EFB-2662940AEBA0}" type="datetimeFigureOut">
              <a:rPr lang="en-GB" smtClean="0"/>
              <a:t>14/05/2018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A580E6-49D4-4F1D-8501-08702DF4AC1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E4FEB5-74D7-445D-8EFB-2662940AEBA0}" type="datetimeFigureOut">
              <a:rPr lang="en-GB" smtClean="0"/>
              <a:t>14/05/2018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A580E6-49D4-4F1D-8501-08702DF4AC16}" type="slidenum">
              <a:rPr lang="en-GB" smtClean="0"/>
              <a:t>‹#›</a:t>
            </a:fld>
            <a:endParaRPr lang="en-GB"/>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4FEB5-74D7-445D-8EFB-2662940AEBA0}" type="datetimeFigureOut">
              <a:rPr lang="en-GB" smtClean="0"/>
              <a:t>14/05/2018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A580E6-49D4-4F1D-8501-08702DF4AC1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FE4FEB5-74D7-445D-8EFB-2662940AEBA0}" type="datetimeFigureOut">
              <a:rPr lang="en-GB" smtClean="0"/>
              <a:t>14/05/2018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A580E6-49D4-4F1D-8501-08702DF4AC1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E4FEB5-74D7-445D-8EFB-2662940AEBA0}" type="datetimeFigureOut">
              <a:rPr lang="en-GB" smtClean="0"/>
              <a:t>14/05/2018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2A580E6-49D4-4F1D-8501-08702DF4AC1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E4FEB5-74D7-445D-8EFB-2662940AEBA0}" type="datetimeFigureOut">
              <a:rPr lang="en-GB" smtClean="0"/>
              <a:t>14/05/2018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2A580E6-49D4-4F1D-8501-08702DF4AC1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loomberg.com/news/articles/2017-01-17/sweden-gains-south-korea-reigns-as-world-s-most-innovative-economies" TargetMode="External"/><Relationship Id="rId2" Type="http://schemas.openxmlformats.org/officeDocument/2006/relationships/hyperlink" Target="https://www.globalinnovationindex.org/" TargetMode="External"/><Relationship Id="rId1" Type="http://schemas.openxmlformats.org/officeDocument/2006/relationships/slideLayout" Target="../slideLayouts/slideLayout2.xml"/><Relationship Id="rId4" Type="http://schemas.openxmlformats.org/officeDocument/2006/relationships/hyperlink" Target="https://www.weforum.org/reports/the-global-competitiveness-report-2017-2018"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united-kingdom.taylorwessing.com/en/taylor-wessing-launches-fifth-gipi-repor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utlook.office.com/owa/redir.aspx?REF=Q12t-BGg3Izx846xrGJ_h2ivHjTGI-rbgMEeepo4jaHBaTUGPKvVCAFodHRwOi8vd3d3Lm50dS5hYy51ay8." TargetMode="External"/><Relationship Id="rId7" Type="http://schemas.openxmlformats.org/officeDocument/2006/relationships/image" Target="../media/image3.jpeg"/><Relationship Id="rId2" Type="http://schemas.openxmlformats.org/officeDocument/2006/relationships/hyperlink" Target="https://outlook.office.com/owa/redir.aspx?REF=SXZ8lpB_TLvaiIIY7urs99lhmcVgRKcVGd9DE_LS-g7BaTUGPKvVCAFtYWlsdG86amFuaWNlLmRlbm9uY291cnRAbnR1LmFjLnVr" TargetMode="External"/><Relationship Id="rId1" Type="http://schemas.openxmlformats.org/officeDocument/2006/relationships/slideLayout" Target="../slideLayouts/slideLayout2.xml"/><Relationship Id="rId6" Type="http://schemas.openxmlformats.org/officeDocument/2006/relationships/hyperlink" Target="https://outlook.office.com/owa/redir.aspx?REF=8qMvJo04KC9uqzuIjwJhILFQ9Bq2JRGHXT7vm_7cDhTBaTUGPKvVCAFodHRwczovL3d3dy5yb3V0bGVkZ2UuY29tL1FBLUludGVsbGVjdHVhbC1Qcm9wZXJ0eS1MYXcvRGVub25jb3VydC9wL2Jvb2svOTc4MTEzODgzMTAwMQ.." TargetMode="External"/><Relationship Id="rId5" Type="http://schemas.openxmlformats.org/officeDocument/2006/relationships/hyperlink" Target="https://outlook.office.com/owa/redir.aspx?REF=e-VaK15QFXz_6gsQEtBXO6H3jSAmZ5fKSw2r1oSZINHBaTUGPKvVCAFodHRwczovL3d3dy5yb3V0bGVkZ2UuY29tL0ludGVsbGVjdHVhbC1Qcm9wZXJ0eS1GaW5hbmNlLWFuZC1Db3Jwb3JhdGUtR292ZXJuYW5jZS9EZW5vbmNvdXJ0L3AvYm9vay85NzgxMTM4MTg2MjU1" TargetMode="External"/><Relationship Id="rId4" Type="http://schemas.openxmlformats.org/officeDocument/2006/relationships/hyperlink" Target="https://outlook.office.com/owa/redir.aspx?REF=h98Aqp8Ph20_9augh0JE6MnstE1K2DkRWdcinlr6gR7BaTUGPKvVCAFodHRwczovL3d3dy5udHUuYWMudWsvcmVzZWFyY2gvZ3JvdXBzLWFuZC1jZW50cmVzL2dyb3Vwcy9pbnRlbGxlY3R1YWwtcHJvcGVydHktcmVzZWFyY2gtZ3JvdX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wipo.int/pressroom/en/articles/2017/article_0012.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wipo.int/pressroom/en/articles/2017/article_0012.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sustainabledevelopment.un.org/partnership/?p=762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ustainabledevelopment.un.org/partnership/?p=765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ustainabledevelopment.un.org/partnership/?p=764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Innov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1"/>
            <a:ext cx="3962400" cy="2214248"/>
          </a:xfrm>
        </p:spPr>
        <p:txBody>
          <a:bodyPr>
            <a:noAutofit/>
          </a:bodyPr>
          <a:lstStyle/>
          <a:p>
            <a:pPr algn="l"/>
            <a:r>
              <a:rPr lang="en-GB" sz="4400" dirty="0" smtClean="0">
                <a:solidFill>
                  <a:schemeClr val="bg2">
                    <a:lumMod val="50000"/>
                  </a:schemeClr>
                </a:solidFill>
              </a:rPr>
              <a:t>Corporate </a:t>
            </a:r>
            <a:br>
              <a:rPr lang="en-GB" sz="4400" dirty="0" smtClean="0">
                <a:solidFill>
                  <a:schemeClr val="bg2">
                    <a:lumMod val="50000"/>
                  </a:schemeClr>
                </a:solidFill>
              </a:rPr>
            </a:br>
            <a:r>
              <a:rPr lang="en-GB" sz="4400" dirty="0" smtClean="0">
                <a:solidFill>
                  <a:schemeClr val="bg2">
                    <a:lumMod val="50000"/>
                  </a:schemeClr>
                </a:solidFill>
              </a:rPr>
              <a:t>IP Assets &amp; Sustainability</a:t>
            </a:r>
            <a:endParaRPr lang="en-GB" sz="4400" dirty="0">
              <a:solidFill>
                <a:schemeClr val="bg2">
                  <a:lumMod val="50000"/>
                </a:schemeClr>
              </a:solidFill>
            </a:endParaRPr>
          </a:p>
        </p:txBody>
      </p:sp>
      <p:sp>
        <p:nvSpPr>
          <p:cNvPr id="3" name="Subtitle 2"/>
          <p:cNvSpPr>
            <a:spLocks noGrp="1"/>
          </p:cNvSpPr>
          <p:nvPr>
            <p:ph type="subTitle" idx="1"/>
          </p:nvPr>
        </p:nvSpPr>
        <p:spPr>
          <a:xfrm>
            <a:off x="685800" y="3505200"/>
            <a:ext cx="7772400" cy="1275904"/>
          </a:xfrm>
        </p:spPr>
        <p:txBody>
          <a:bodyPr>
            <a:normAutofit fontScale="85000" lnSpcReduction="20000"/>
          </a:bodyPr>
          <a:lstStyle/>
          <a:p>
            <a:pPr algn="l"/>
            <a:r>
              <a:rPr lang="en-GB" sz="2400" b="1" dirty="0"/>
              <a:t>Law and sustainability </a:t>
            </a:r>
            <a:r>
              <a:rPr lang="en-GB" sz="2400" b="1" dirty="0" smtClean="0"/>
              <a:t>in </a:t>
            </a:r>
            <a:r>
              <a:rPr lang="en-GB" sz="2400" b="1" dirty="0"/>
              <a:t>global value chains:</a:t>
            </a:r>
            <a:br>
              <a:rPr lang="en-GB" sz="2400" b="1" dirty="0"/>
            </a:br>
            <a:r>
              <a:rPr lang="en-GB" sz="2400" b="1" dirty="0"/>
              <a:t>Due diligence and contracts in </a:t>
            </a:r>
            <a:r>
              <a:rPr lang="en-GB" sz="2400" b="1" dirty="0" smtClean="0"/>
              <a:t>focus</a:t>
            </a:r>
          </a:p>
          <a:p>
            <a:pPr algn="l"/>
            <a:r>
              <a:rPr lang="en-GB" sz="1700" dirty="0" smtClean="0"/>
              <a:t>International </a:t>
            </a:r>
            <a:r>
              <a:rPr lang="en-GB" sz="1700" dirty="0"/>
              <a:t>symposium on 25-26 April </a:t>
            </a:r>
            <a:r>
              <a:rPr lang="en-GB" sz="1700" dirty="0" smtClean="0"/>
              <a:t>2018</a:t>
            </a:r>
          </a:p>
          <a:p>
            <a:pPr algn="l"/>
            <a:r>
              <a:rPr lang="en-GB" sz="1700" dirty="0" smtClean="0"/>
              <a:t>Aarhus University, Denmark</a:t>
            </a:r>
          </a:p>
          <a:p>
            <a:pPr algn="l"/>
            <a:r>
              <a:rPr lang="en-GB" sz="1500" dirty="0"/>
              <a:t>SMART and </a:t>
            </a:r>
            <a:r>
              <a:rPr lang="en-GB" sz="1500" dirty="0" err="1"/>
              <a:t>INTRAlaw</a:t>
            </a:r>
            <a:r>
              <a:rPr lang="en-GB" sz="1500" dirty="0"/>
              <a:t> </a:t>
            </a:r>
          </a:p>
          <a:p>
            <a:endParaRPr lang="en-GB" dirty="0"/>
          </a:p>
        </p:txBody>
      </p:sp>
      <p:pic>
        <p:nvPicPr>
          <p:cNvPr id="4" name="Picture 1" descr="5.1 Invention | Design Technolog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28255"/>
            <a:ext cx="3048000" cy="188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9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469" y="1066800"/>
            <a:ext cx="8229600" cy="4837112"/>
          </a:xfrm>
        </p:spPr>
        <p:txBody>
          <a:bodyPr>
            <a:normAutofit/>
          </a:bodyPr>
          <a:lstStyle/>
          <a:p>
            <a:endParaRPr lang="en-GB" dirty="0" smtClean="0"/>
          </a:p>
          <a:p>
            <a:r>
              <a:rPr lang="en-GB" dirty="0" smtClean="0"/>
              <a:t>One </a:t>
            </a:r>
            <a:r>
              <a:rPr lang="en-GB" dirty="0"/>
              <a:t>societal concern is </a:t>
            </a:r>
            <a:r>
              <a:rPr lang="en-GB" b="1" dirty="0"/>
              <a:t>sustainability</a:t>
            </a:r>
            <a:r>
              <a:rPr lang="en-GB" dirty="0"/>
              <a:t>, the four pillars of which are </a:t>
            </a:r>
            <a:r>
              <a:rPr lang="en-CA" i="1" dirty="0"/>
              <a:t>sustainable development, corporate social responsibility, stakeholder theory and accountability. </a:t>
            </a:r>
            <a:r>
              <a:rPr lang="en-CA" dirty="0"/>
              <a:t> </a:t>
            </a:r>
            <a:endParaRPr lang="en-CA" dirty="0" smtClean="0"/>
          </a:p>
          <a:p>
            <a:pPr marL="109728" indent="0">
              <a:buNone/>
            </a:pPr>
            <a:endParaRPr lang="en-CA" dirty="0" smtClean="0"/>
          </a:p>
          <a:p>
            <a:r>
              <a:rPr lang="en-GB" dirty="0"/>
              <a:t>Information and knowledge are fundamental for </a:t>
            </a:r>
            <a:r>
              <a:rPr lang="en-GB" b="1" dirty="0">
                <a:solidFill>
                  <a:srgbClr val="00B0F0"/>
                </a:solidFill>
              </a:rPr>
              <a:t>sustainable</a:t>
            </a:r>
            <a:r>
              <a:rPr lang="en-GB" dirty="0"/>
              <a:t>, and indeed </a:t>
            </a:r>
            <a:r>
              <a:rPr lang="en-GB" b="1" dirty="0">
                <a:solidFill>
                  <a:srgbClr val="00B0F0"/>
                </a:solidFill>
              </a:rPr>
              <a:t>profitable</a:t>
            </a:r>
            <a:r>
              <a:rPr lang="en-GB" dirty="0"/>
              <a:t>, IP management.    </a:t>
            </a:r>
            <a:endParaRPr lang="en-CA" dirty="0" smtClean="0"/>
          </a:p>
          <a:p>
            <a:pPr marL="109728" indent="0">
              <a:buNone/>
            </a:pPr>
            <a:endParaRPr lang="en-CA" dirty="0" smtClean="0"/>
          </a:p>
          <a:p>
            <a:endParaRPr lang="en-GB" dirty="0"/>
          </a:p>
        </p:txBody>
      </p:sp>
      <p:sp>
        <p:nvSpPr>
          <p:cNvPr id="3" name="Title 2"/>
          <p:cNvSpPr>
            <a:spLocks noGrp="1"/>
          </p:cNvSpPr>
          <p:nvPr>
            <p:ph type="title"/>
          </p:nvPr>
        </p:nvSpPr>
        <p:spPr>
          <a:xfrm>
            <a:off x="457200" y="-13855"/>
            <a:ext cx="8229600" cy="1143000"/>
          </a:xfrm>
        </p:spPr>
        <p:txBody>
          <a:bodyPr>
            <a:normAutofit fontScale="90000"/>
          </a:bodyPr>
          <a:lstStyle/>
          <a:p>
            <a:r>
              <a:rPr lang="en-GB" dirty="0">
                <a:solidFill>
                  <a:srgbClr val="00B0F0"/>
                </a:solidFill>
              </a:rPr>
              <a:t>C</a:t>
            </a:r>
            <a:r>
              <a:rPr lang="en-GB" dirty="0" smtClean="0">
                <a:solidFill>
                  <a:srgbClr val="00B0F0"/>
                </a:solidFill>
              </a:rPr>
              <a:t>orporate IP assets &amp; sustainability</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pic>
        <p:nvPicPr>
          <p:cNvPr id="8195" name="Picture 3" descr="C:\Users\home\AppData\Local\Microsoft\Windows\INetCache\IE\LFDBB664\Profit-Highfive-perspective-Simpletutorials.n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141" y="4648200"/>
            <a:ext cx="2548153" cy="1584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243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975" y="685800"/>
            <a:ext cx="8305800" cy="776288"/>
          </a:xfrm>
        </p:spPr>
        <p:txBody>
          <a:bodyPr>
            <a:normAutofit fontScale="90000"/>
          </a:bodyPr>
          <a:lstStyle/>
          <a:p>
            <a:pPr eaLnBrk="1" hangingPunct="1"/>
            <a:r>
              <a:rPr lang="en-GB" altLang="en-US" sz="3100" b="1" dirty="0" smtClean="0">
                <a:solidFill>
                  <a:srgbClr val="00B0F0"/>
                </a:solidFill>
              </a:rPr>
              <a:t>Introduction to intellectual property: </a:t>
            </a:r>
            <a:br>
              <a:rPr lang="en-GB" altLang="en-US" sz="3100" b="1" dirty="0" smtClean="0">
                <a:solidFill>
                  <a:srgbClr val="00B0F0"/>
                </a:solidFill>
              </a:rPr>
            </a:br>
            <a:r>
              <a:rPr lang="en-GB" altLang="en-US" sz="3100" b="1" dirty="0" smtClean="0">
                <a:solidFill>
                  <a:srgbClr val="00B0F0"/>
                </a:solidFill>
              </a:rPr>
              <a:t>where is the value? </a:t>
            </a:r>
            <a:r>
              <a:rPr lang="en-GB" altLang="en-US" b="1" dirty="0" smtClean="0"/>
              <a:t/>
            </a:r>
            <a:br>
              <a:rPr lang="en-GB" altLang="en-US" b="1" dirty="0" smtClean="0"/>
            </a:br>
            <a:endParaRPr lang="en-GB" altLang="en-US" b="1" dirty="0" smtClean="0"/>
          </a:p>
        </p:txBody>
      </p:sp>
      <p:sp>
        <p:nvSpPr>
          <p:cNvPr id="7171" name="Rectangle 3"/>
          <p:cNvSpPr>
            <a:spLocks noGrp="1" noChangeArrowheads="1"/>
          </p:cNvSpPr>
          <p:nvPr>
            <p:ph type="body" idx="1"/>
          </p:nvPr>
        </p:nvSpPr>
        <p:spPr>
          <a:xfrm>
            <a:off x="609600" y="1524000"/>
            <a:ext cx="8362950" cy="3846512"/>
          </a:xfrm>
        </p:spPr>
        <p:txBody>
          <a:bodyPr>
            <a:normAutofit fontScale="85000" lnSpcReduction="10000"/>
          </a:bodyPr>
          <a:lstStyle/>
          <a:p>
            <a:pPr marL="0" indent="0">
              <a:buFontTx/>
              <a:buNone/>
            </a:pPr>
            <a:r>
              <a:rPr lang="en-GB" altLang="en-US" i="1" dirty="0" smtClean="0"/>
              <a:t>Uber, the world’s largest taxi company, owns no vehicles.  </a:t>
            </a:r>
          </a:p>
          <a:p>
            <a:pPr marL="0" indent="0">
              <a:buFontTx/>
              <a:buNone/>
            </a:pPr>
            <a:r>
              <a:rPr lang="en-GB" altLang="en-US" i="1" dirty="0" smtClean="0"/>
              <a:t>Facebook, the world’s most popular media owner, creates no content.  </a:t>
            </a:r>
          </a:p>
          <a:p>
            <a:pPr marL="0" indent="0">
              <a:buFontTx/>
              <a:buNone/>
            </a:pPr>
            <a:r>
              <a:rPr lang="en-GB" altLang="en-US" i="1" dirty="0" smtClean="0"/>
              <a:t>Alibaba, the most valuable retailer, has no inventory.  </a:t>
            </a:r>
          </a:p>
          <a:p>
            <a:pPr marL="0" indent="0">
              <a:buFontTx/>
              <a:buNone/>
            </a:pPr>
            <a:r>
              <a:rPr lang="en-GB" altLang="en-US" i="1" dirty="0" smtClean="0"/>
              <a:t>Airbnb, the world’s largest accommodation provider, owns no real estate.  </a:t>
            </a:r>
          </a:p>
          <a:p>
            <a:pPr marL="0" indent="0">
              <a:buFontTx/>
              <a:buNone/>
            </a:pPr>
            <a:r>
              <a:rPr lang="en-GB" altLang="en-US" i="1" dirty="0" smtClean="0"/>
              <a:t>Something interesting is happening. </a:t>
            </a:r>
          </a:p>
          <a:p>
            <a:pPr marL="0" indent="0">
              <a:buFontTx/>
              <a:buNone/>
            </a:pPr>
            <a:r>
              <a:rPr lang="en-GB" altLang="en-US" dirty="0" smtClean="0"/>
              <a:t>			</a:t>
            </a:r>
            <a:r>
              <a:rPr lang="en-GB" altLang="en-US" b="1" dirty="0" smtClean="0"/>
              <a:t>Tom Goodwin, Senior Vice President </a:t>
            </a:r>
          </a:p>
          <a:p>
            <a:pPr marL="0" indent="0">
              <a:buFontTx/>
              <a:buNone/>
            </a:pPr>
            <a:r>
              <a:rPr lang="en-GB" altLang="en-US" b="1" dirty="0" smtClean="0"/>
              <a:t>			Strategy and Innovation, Havas Media</a:t>
            </a:r>
            <a:r>
              <a:rPr lang="en-GB" altLang="en-US" dirty="0" smtClean="0"/>
              <a:t>  </a:t>
            </a:r>
          </a:p>
          <a:p>
            <a:pPr marL="0" indent="0" eaLnBrk="1" hangingPunct="1"/>
            <a:endParaRPr lang="en-GB" altLang="en-US" sz="2000" dirty="0" smtClean="0"/>
          </a:p>
        </p:txBody>
      </p:sp>
      <p:pic>
        <p:nvPicPr>
          <p:cNvPr id="7172" name="Picture 1" descr="Spanish judge bans &lt;strong&gt;Uber&lt;/strong&gt; due to unfair competition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000067"/>
            <a:ext cx="1519238"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File:&lt;strong&gt;Alibaba&lt;/strong&gt;-512X512-For IOS.png - Wikimedia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0825" y="5341917"/>
            <a:ext cx="9874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Start Here - My Most Popular Post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5962" y="5163384"/>
            <a:ext cx="190817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descr="How to Create a &lt;strong&gt;Facebook&lt;/strong&gt; Account with Maximum Privacy ..."/>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19238" y="4404879"/>
            <a:ext cx="179387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 name="Picture 1" descr="C:\Users\home\AppData\Local\Microsoft\Windows\INetCache\IE\9VDPFD90\netflix-300x19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4137" y="5255779"/>
            <a:ext cx="1228426" cy="8066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home\AppData\Local\Microsoft\Windows\INetCache\IE\J3QAM59H\103px-Logo_Apple.inc[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4947804"/>
            <a:ext cx="981075"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280061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smtClean="0">
                <a:solidFill>
                  <a:schemeClr val="bg2">
                    <a:lumMod val="50000"/>
                  </a:schemeClr>
                </a:solidFill>
              </a:rPr>
              <a:t>Investment in intangibles overtakes tangibles</a:t>
            </a:r>
            <a:endParaRPr lang="en-GB" dirty="0">
              <a:solidFill>
                <a:schemeClr val="bg2">
                  <a:lumMod val="50000"/>
                </a:schemeClr>
              </a:solidFill>
            </a:endParaRPr>
          </a:p>
        </p:txBody>
      </p:sp>
      <p:pic>
        <p:nvPicPr>
          <p:cNvPr id="4" name="Picture 1" descr="File:Usain Bolt &lt;strong&gt;winning&lt;/strong&gt;-cropped2.jpg - Wikimedia Common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3245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818280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GB" altLang="en-US" b="1" dirty="0" smtClean="0">
                <a:solidFill>
                  <a:schemeClr val="bg2">
                    <a:lumMod val="50000"/>
                  </a:schemeClr>
                </a:solidFill>
              </a:rPr>
              <a:t>UK Corporate value</a:t>
            </a:r>
          </a:p>
        </p:txBody>
      </p:sp>
      <p:sp>
        <p:nvSpPr>
          <p:cNvPr id="1331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
        <p:nvSpPr>
          <p:cNvPr id="13316" name="Rectangle 1"/>
          <p:cNvSpPr>
            <a:spLocks noChangeArrowheads="1"/>
          </p:cNvSpPr>
          <p:nvPr/>
        </p:nvSpPr>
        <p:spPr bwMode="auto">
          <a:xfrm>
            <a:off x="688975" y="3219450"/>
            <a:ext cx="59928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endParaRPr lang="en-GB" altLang="en-US"/>
          </a:p>
          <a:p>
            <a:endParaRPr lang="en-GB" altLang="en-US" b="1"/>
          </a:p>
          <a:p>
            <a:endParaRPr lang="en-GB" altLang="en-US" b="1"/>
          </a:p>
          <a:p>
            <a:endParaRPr lang="en-GB" altLang="zh-CN">
              <a:ea typeface="宋体" pitchFamily="2" charset="-122"/>
            </a:endParaRPr>
          </a:p>
        </p:txBody>
      </p:sp>
      <p:pic>
        <p:nvPicPr>
          <p:cNvPr id="13317" name="Picture 2" descr="http://upload.wikimedia.org/wikipedia/en/1/1f/Intellectual_Property_Offi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825" y="3757613"/>
            <a:ext cx="47069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4"/>
          <p:cNvSpPr txBox="1">
            <a:spLocks noChangeArrowheads="1"/>
          </p:cNvSpPr>
          <p:nvPr/>
        </p:nvSpPr>
        <p:spPr bwMode="auto">
          <a:xfrm>
            <a:off x="3419475" y="1844675"/>
            <a:ext cx="53244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pPr algn="ctr"/>
            <a:r>
              <a:rPr lang="en-GB" altLang="en-US" sz="2400" dirty="0"/>
              <a:t>Intangible assets are now estimated to represent </a:t>
            </a:r>
          </a:p>
          <a:p>
            <a:pPr algn="ctr"/>
            <a:r>
              <a:rPr lang="en-GB" altLang="en-US" sz="2400" b="1" dirty="0">
                <a:solidFill>
                  <a:srgbClr val="7030A0"/>
                </a:solidFill>
              </a:rPr>
              <a:t>70-80%</a:t>
            </a:r>
            <a:r>
              <a:rPr lang="en-GB" altLang="en-US" sz="2400" dirty="0"/>
              <a:t>  </a:t>
            </a:r>
          </a:p>
          <a:p>
            <a:pPr algn="ctr"/>
            <a:r>
              <a:rPr lang="en-GB" altLang="en-US" sz="2400" dirty="0"/>
              <a:t>of the value of UK companies </a:t>
            </a:r>
          </a:p>
        </p:txBody>
      </p:sp>
      <p:pic>
        <p:nvPicPr>
          <p:cNvPr id="13319" name="Picture 6" descr="MPj044414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394" y="1652587"/>
            <a:ext cx="29479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1"/>
          <p:cNvSpPr>
            <a:spLocks noChangeArrowheads="1"/>
          </p:cNvSpPr>
          <p:nvPr/>
        </p:nvSpPr>
        <p:spPr bwMode="auto">
          <a:xfrm>
            <a:off x="703263" y="5105400"/>
            <a:ext cx="8064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a:t>Source: Goodridge, P., Haskell, J. and Wallis, G. </a:t>
            </a:r>
            <a:r>
              <a:rPr lang="en-GB" altLang="en-US" sz="1200" i="1"/>
              <a:t>UK Intangible Investment and Growth: New measures of UK investment in knowledge assets and intellectual property rights</a:t>
            </a:r>
            <a:r>
              <a:rPr lang="en-GB" altLang="en-US" sz="1200"/>
              <a:t> (September 2016) Independent Report commissioned by the UK Intellectual Property Office ISBN: 978-1-910790-25-0</a:t>
            </a:r>
          </a:p>
        </p:txBody>
      </p:sp>
    </p:spTree>
    <p:extLst>
      <p:ext uri="{BB962C8B-B14F-4D97-AF65-F5344CB8AC3E}">
        <p14:creationId xmlns:p14="http://schemas.microsoft.com/office/powerpoint/2010/main" val="62153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fontAlgn="base">
              <a:buNone/>
            </a:pPr>
            <a:r>
              <a:rPr lang="en-GB" dirty="0" smtClean="0"/>
              <a:t>Three main </a:t>
            </a:r>
            <a:r>
              <a:rPr lang="en-GB" dirty="0"/>
              <a:t>indices used to measure innovation. </a:t>
            </a:r>
            <a:endParaRPr lang="en-GB" dirty="0" smtClean="0"/>
          </a:p>
          <a:p>
            <a:pPr marL="624078" indent="-514350" fontAlgn="base">
              <a:buFont typeface="+mj-lt"/>
              <a:buAutoNum type="arabicPeriod"/>
            </a:pPr>
            <a:r>
              <a:rPr lang="en-GB" dirty="0"/>
              <a:t>M</a:t>
            </a:r>
            <a:r>
              <a:rPr lang="en-GB" dirty="0" smtClean="0"/>
              <a:t>ost </a:t>
            </a:r>
            <a:r>
              <a:rPr lang="en-GB" dirty="0"/>
              <a:t>prestigious innovation index is the </a:t>
            </a:r>
            <a:r>
              <a:rPr lang="en-GB" dirty="0">
                <a:hlinkClick r:id="rId2"/>
              </a:rPr>
              <a:t>Global Innovation Index</a:t>
            </a:r>
            <a:r>
              <a:rPr lang="en-GB" dirty="0"/>
              <a:t>, produced annually by INSEAD and the World Intellectual Property Organization. </a:t>
            </a:r>
            <a:endParaRPr lang="en-GB" dirty="0" smtClean="0"/>
          </a:p>
          <a:p>
            <a:pPr marL="624078" indent="-514350" fontAlgn="base">
              <a:buFont typeface="+mj-lt"/>
              <a:buAutoNum type="arabicPeriod"/>
            </a:pPr>
            <a:r>
              <a:rPr lang="en-GB" dirty="0" smtClean="0"/>
              <a:t>International </a:t>
            </a:r>
            <a:r>
              <a:rPr lang="en-GB" dirty="0"/>
              <a:t>Innovation Index, produced jointly by the Boston Consulting Group, the National Association of Manufacturers, </a:t>
            </a:r>
            <a:endParaRPr lang="en-GB" dirty="0" smtClean="0"/>
          </a:p>
          <a:p>
            <a:pPr marL="624078" indent="-514350" fontAlgn="base">
              <a:buFont typeface="+mj-lt"/>
              <a:buAutoNum type="arabicPeriod"/>
            </a:pPr>
            <a:r>
              <a:rPr lang="en-GB" dirty="0" smtClean="0">
                <a:hlinkClick r:id="rId3"/>
              </a:rPr>
              <a:t>Bloomberg </a:t>
            </a:r>
            <a:r>
              <a:rPr lang="en-GB" dirty="0">
                <a:hlinkClick r:id="rId3"/>
              </a:rPr>
              <a:t>Innovation Index</a:t>
            </a:r>
            <a:r>
              <a:rPr lang="en-GB" dirty="0"/>
              <a:t> and the World Economic Forum’s </a:t>
            </a:r>
            <a:r>
              <a:rPr lang="en-GB" dirty="0">
                <a:hlinkClick r:id="rId4"/>
              </a:rPr>
              <a:t>Global Competitiveness Report</a:t>
            </a:r>
            <a:r>
              <a:rPr lang="en-GB" dirty="0"/>
              <a:t> both look at innovation among other criteria. </a:t>
            </a:r>
            <a:endParaRPr lang="en-GB" dirty="0" smtClean="0"/>
          </a:p>
          <a:p>
            <a:pPr marL="109728" indent="0" fontAlgn="base">
              <a:buNone/>
            </a:pPr>
            <a:r>
              <a:rPr lang="en-GB" dirty="0" smtClean="0"/>
              <a:t>There </a:t>
            </a:r>
            <a:r>
              <a:rPr lang="en-GB" dirty="0"/>
              <a:t>are also a myriad of other global, local and national innovation </a:t>
            </a:r>
            <a:r>
              <a:rPr lang="en-GB" dirty="0" smtClean="0"/>
              <a:t>indices.</a:t>
            </a:r>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solidFill>
                  <a:srgbClr val="00B0F0"/>
                </a:solidFill>
              </a:rPr>
              <a:t>Existing measures of global innovation</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867718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smtClean="0"/>
              <a:t>Global </a:t>
            </a:r>
            <a:r>
              <a:rPr lang="en-GB" b="1" dirty="0"/>
              <a:t>Intellectual Property Index</a:t>
            </a:r>
            <a:r>
              <a:rPr lang="en-GB" dirty="0"/>
              <a:t> is the most comprehensive assessment of how </a:t>
            </a:r>
            <a:r>
              <a:rPr lang="en-GB" dirty="0" smtClean="0"/>
              <a:t>IP regimes </a:t>
            </a:r>
            <a:r>
              <a:rPr lang="en-GB" dirty="0"/>
              <a:t>around the world compare with each other. ... Having a credible and effective IP regime is increasingly recognised as a stimulus for home-grown innovation and investment</a:t>
            </a:r>
            <a:r>
              <a:rPr lang="en-GB" dirty="0" smtClean="0"/>
              <a:t>.”</a:t>
            </a:r>
          </a:p>
          <a:p>
            <a:r>
              <a:rPr lang="en-GB" dirty="0" smtClean="0"/>
              <a:t> </a:t>
            </a:r>
            <a:r>
              <a:rPr lang="en-GB" dirty="0" smtClean="0">
                <a:hlinkClick r:id="rId2"/>
              </a:rPr>
              <a:t>Taylor </a:t>
            </a:r>
            <a:r>
              <a:rPr lang="en-GB" dirty="0" err="1">
                <a:hlinkClick r:id="rId2"/>
              </a:rPr>
              <a:t>Wessing</a:t>
            </a:r>
            <a:r>
              <a:rPr lang="en-GB" dirty="0">
                <a:hlinkClick r:id="rId2"/>
              </a:rPr>
              <a:t> launches 5th GIPI report » Taylor </a:t>
            </a:r>
            <a:r>
              <a:rPr lang="en-GB" dirty="0" err="1">
                <a:hlinkClick r:id="rId2"/>
              </a:rPr>
              <a:t>Wessing</a:t>
            </a:r>
            <a:endParaRPr lang="en-GB" dirty="0"/>
          </a:p>
          <a:p>
            <a:pPr marL="109728" indent="0">
              <a:buNone/>
            </a:pPr>
            <a:endParaRPr lang="en-GB" dirty="0"/>
          </a:p>
          <a:p>
            <a:endParaRPr lang="en-GB" dirty="0"/>
          </a:p>
        </p:txBody>
      </p:sp>
      <p:sp>
        <p:nvSpPr>
          <p:cNvPr id="3" name="Title 2"/>
          <p:cNvSpPr>
            <a:spLocks noGrp="1"/>
          </p:cNvSpPr>
          <p:nvPr>
            <p:ph type="title"/>
          </p:nvPr>
        </p:nvSpPr>
        <p:spPr/>
        <p:txBody>
          <a:bodyPr/>
          <a:lstStyle/>
          <a:p>
            <a:r>
              <a:rPr lang="en-GB" dirty="0" smtClean="0">
                <a:solidFill>
                  <a:srgbClr val="00B0F0"/>
                </a:solidFill>
              </a:rPr>
              <a:t>Global IP specific indices </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896746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267200"/>
          </a:xfrm>
        </p:spPr>
        <p:txBody>
          <a:bodyPr>
            <a:normAutofit fontScale="25000" lnSpcReduction="20000"/>
          </a:bodyPr>
          <a:lstStyle/>
          <a:p>
            <a:pPr marL="109728" indent="0">
              <a:buNone/>
            </a:pPr>
            <a:endParaRPr lang="en-GB" dirty="0" smtClean="0"/>
          </a:p>
          <a:p>
            <a:pPr marL="109728" indent="0">
              <a:buNone/>
            </a:pPr>
            <a:endParaRPr lang="en-GB" sz="8000" dirty="0"/>
          </a:p>
          <a:p>
            <a:pPr marL="109728" indent="0">
              <a:buNone/>
            </a:pPr>
            <a:r>
              <a:rPr lang="en-GB" sz="8000" u="sng" dirty="0" smtClean="0"/>
              <a:t>Alternatives</a:t>
            </a:r>
            <a:r>
              <a:rPr lang="en-GB" sz="8000" dirty="0" smtClean="0"/>
              <a:t>:</a:t>
            </a:r>
          </a:p>
          <a:p>
            <a:pPr marL="109728" indent="0">
              <a:buNone/>
            </a:pPr>
            <a:endParaRPr lang="en-GB" sz="8000" dirty="0"/>
          </a:p>
          <a:p>
            <a:r>
              <a:rPr lang="en-GB" sz="8000" dirty="0" smtClean="0"/>
              <a:t>Keep innovation secret  (inhibits innovation) </a:t>
            </a:r>
          </a:p>
          <a:p>
            <a:endParaRPr lang="en-GB" sz="8000" dirty="0" smtClean="0"/>
          </a:p>
          <a:p>
            <a:r>
              <a:rPr lang="en-GB" sz="8000" dirty="0" smtClean="0"/>
              <a:t>Give it away, public domain, open source royalty-free technologies (no income stream, less profit, hinders sustainability) – some strategies for free tech.</a:t>
            </a:r>
          </a:p>
          <a:p>
            <a:endParaRPr lang="en-GB" sz="8000" dirty="0" smtClean="0"/>
          </a:p>
          <a:p>
            <a:r>
              <a:rPr lang="en-GB" sz="8000" dirty="0" smtClean="0"/>
              <a:t>But, MUST have freedom to operate – what if someone else innocently or as a predator patents innovation that prevents company from commercialising its products?</a:t>
            </a:r>
          </a:p>
          <a:p>
            <a:endParaRPr lang="en-GB" sz="8000" dirty="0"/>
          </a:p>
          <a:p>
            <a:r>
              <a:rPr lang="en-GB" sz="8000" dirty="0" smtClean="0"/>
              <a:t>One part of the solution is OPEN innovation.</a:t>
            </a:r>
          </a:p>
          <a:p>
            <a:pPr marL="109728" indent="0">
              <a:buNone/>
            </a:pPr>
            <a:r>
              <a:rPr lang="en-GB" dirty="0" smtClean="0"/>
              <a:t> </a:t>
            </a:r>
          </a:p>
          <a:p>
            <a:pPr marL="109728" indent="0">
              <a:buNone/>
            </a:pPr>
            <a:r>
              <a:rPr lang="en-GB" dirty="0" smtClean="0"/>
              <a:t> </a:t>
            </a:r>
          </a:p>
          <a:p>
            <a:pPr marL="109728" indent="0">
              <a:buNone/>
            </a:pPr>
            <a:r>
              <a:rPr lang="en-GB" dirty="0" smtClean="0"/>
              <a:t> </a:t>
            </a:r>
            <a:endParaRPr lang="en-GB" dirty="0"/>
          </a:p>
          <a:p>
            <a:endParaRPr lang="en-GB" dirty="0"/>
          </a:p>
        </p:txBody>
      </p:sp>
      <p:sp>
        <p:nvSpPr>
          <p:cNvPr id="3" name="Title 2"/>
          <p:cNvSpPr>
            <a:spLocks noGrp="1"/>
          </p:cNvSpPr>
          <p:nvPr>
            <p:ph type="title"/>
          </p:nvPr>
        </p:nvSpPr>
        <p:spPr>
          <a:xfrm>
            <a:off x="457200" y="457200"/>
            <a:ext cx="8229600" cy="1143000"/>
          </a:xfrm>
        </p:spPr>
        <p:txBody>
          <a:bodyPr>
            <a:normAutofit fontScale="90000"/>
          </a:bodyPr>
          <a:lstStyle/>
          <a:p>
            <a:r>
              <a:rPr lang="en-GB" dirty="0" smtClean="0">
                <a:solidFill>
                  <a:srgbClr val="00B0F0"/>
                </a:solidFill>
              </a:rPr>
              <a:t>Can companies opt out of global </a:t>
            </a:r>
            <a:br>
              <a:rPr lang="en-GB" dirty="0" smtClean="0">
                <a:solidFill>
                  <a:srgbClr val="00B0F0"/>
                </a:solidFill>
              </a:rPr>
            </a:br>
            <a:r>
              <a:rPr lang="en-GB" dirty="0" smtClean="0">
                <a:solidFill>
                  <a:srgbClr val="00B0F0"/>
                </a:solidFill>
              </a:rPr>
              <a:t>IP protection legal framework?</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4082303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772400" cy="4525963"/>
          </a:xfrm>
        </p:spPr>
        <p:txBody>
          <a:bodyPr>
            <a:normAutofit/>
          </a:bodyPr>
          <a:lstStyle/>
          <a:p>
            <a:r>
              <a:rPr lang="en-GB" dirty="0" smtClean="0"/>
              <a:t>Closed </a:t>
            </a:r>
            <a:r>
              <a:rPr lang="en-GB" dirty="0"/>
              <a:t>innovation is the historical approach, perhaps best epitomized by the old automotive giants such as Chrysler and Ford Motor Companies.  </a:t>
            </a:r>
          </a:p>
          <a:p>
            <a:r>
              <a:rPr lang="en-GB" dirty="0" smtClean="0"/>
              <a:t>Closed </a:t>
            </a:r>
            <a:r>
              <a:rPr lang="en-GB" dirty="0"/>
              <a:t>innovation consists </a:t>
            </a:r>
            <a:r>
              <a:rPr lang="en-GB" dirty="0" smtClean="0"/>
              <a:t>applied </a:t>
            </a:r>
            <a:r>
              <a:rPr lang="en-GB" dirty="0"/>
              <a:t>research to product development, manufacturing and </a:t>
            </a:r>
            <a:r>
              <a:rPr lang="en-GB" dirty="0" smtClean="0"/>
              <a:t>sales.</a:t>
            </a:r>
          </a:p>
          <a:p>
            <a:r>
              <a:rPr lang="en-GB" dirty="0"/>
              <a:t>F</a:t>
            </a:r>
            <a:r>
              <a:rPr lang="en-GB" dirty="0" smtClean="0"/>
              <a:t>requently </a:t>
            </a:r>
            <a:r>
              <a:rPr lang="en-GB" dirty="0"/>
              <a:t>done </a:t>
            </a:r>
            <a:r>
              <a:rPr lang="en-GB" dirty="0" smtClean="0"/>
              <a:t>in house</a:t>
            </a:r>
            <a:r>
              <a:rPr lang="en-GB" dirty="0"/>
              <a:t>, via subsidiaries, or carefully managed licensees and contractual arrangements.  </a:t>
            </a:r>
          </a:p>
        </p:txBody>
      </p:sp>
      <p:sp>
        <p:nvSpPr>
          <p:cNvPr id="3" name="Title 2"/>
          <p:cNvSpPr>
            <a:spLocks noGrp="1"/>
          </p:cNvSpPr>
          <p:nvPr>
            <p:ph type="title"/>
          </p:nvPr>
        </p:nvSpPr>
        <p:spPr/>
        <p:txBody>
          <a:bodyPr>
            <a:normAutofit/>
          </a:bodyPr>
          <a:lstStyle/>
          <a:p>
            <a:r>
              <a:rPr lang="en-GB" dirty="0" smtClean="0">
                <a:solidFill>
                  <a:schemeClr val="bg2">
                    <a:lumMod val="50000"/>
                  </a:schemeClr>
                </a:solidFill>
              </a:rPr>
              <a:t>Closed vs Open Innovation</a:t>
            </a:r>
            <a:endParaRPr lang="en-GB" dirty="0">
              <a:solidFill>
                <a:schemeClr val="bg2">
                  <a:lumMod val="50000"/>
                </a:schemeClr>
              </a:solidFill>
            </a:endParaRPr>
          </a:p>
        </p:txBody>
      </p:sp>
      <p:pic>
        <p:nvPicPr>
          <p:cNvPr id="1026" name="Picture 2" descr="C:\Users\home\AppData\Local\Microsoft\Windows\INetCache\IE\9VDPFD90\Chrysler_Group_logo.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5046" y="2971800"/>
            <a:ext cx="1722196" cy="9905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ome\AppData\Local\Microsoft\Windows\INetCache\IE\GZG29QNX\Ford_logo_192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895" y="5181600"/>
            <a:ext cx="2010347" cy="116827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974560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8153400" cy="4525963"/>
          </a:xfrm>
        </p:spPr>
        <p:txBody>
          <a:bodyPr>
            <a:normAutofit/>
          </a:bodyPr>
          <a:lstStyle/>
          <a:p>
            <a:r>
              <a:rPr lang="en-GB" dirty="0"/>
              <a:t>Global Vision, recognizing that the 21st century marketplace is planet </a:t>
            </a:r>
            <a:r>
              <a:rPr lang="en-GB" dirty="0" smtClean="0"/>
              <a:t>earth. </a:t>
            </a:r>
            <a:endParaRPr lang="en-GB" dirty="0"/>
          </a:p>
          <a:p>
            <a:r>
              <a:rPr lang="en-GB" dirty="0" smtClean="0"/>
              <a:t>Open innovation consists </a:t>
            </a:r>
            <a:r>
              <a:rPr lang="en-GB" dirty="0"/>
              <a:t>of vigorous networking with other companies, R&amp;D facilities, interacting with start-up ventures, public research institutes, universities, external suppliers and sharing and accessing outside information and technology. </a:t>
            </a:r>
            <a:endParaRPr lang="en-GB" dirty="0" smtClean="0"/>
          </a:p>
          <a:p>
            <a:r>
              <a:rPr lang="en-GB" dirty="0" smtClean="0"/>
              <a:t>But, still </a:t>
            </a:r>
            <a:r>
              <a:rPr lang="en-GB" dirty="0"/>
              <a:t>involve the (significant) payment of license fees for IP.  </a:t>
            </a:r>
          </a:p>
          <a:p>
            <a:endParaRPr lang="en-GB" dirty="0" smtClean="0"/>
          </a:p>
        </p:txBody>
      </p:sp>
      <p:sp>
        <p:nvSpPr>
          <p:cNvPr id="3" name="Title 2"/>
          <p:cNvSpPr>
            <a:spLocks noGrp="1"/>
          </p:cNvSpPr>
          <p:nvPr>
            <p:ph type="title"/>
          </p:nvPr>
        </p:nvSpPr>
        <p:spPr/>
        <p:txBody>
          <a:bodyPr>
            <a:normAutofit/>
          </a:bodyPr>
          <a:lstStyle/>
          <a:p>
            <a:r>
              <a:rPr lang="en-GB" dirty="0" smtClean="0">
                <a:solidFill>
                  <a:schemeClr val="bg2">
                    <a:lumMod val="50000"/>
                  </a:schemeClr>
                </a:solidFill>
              </a:rPr>
              <a:t>Open Innovation</a:t>
            </a:r>
            <a:endParaRPr lang="en-GB" dirty="0">
              <a:solidFill>
                <a:schemeClr val="bg2">
                  <a:lumMod val="50000"/>
                </a:schemeClr>
              </a:solidFill>
            </a:endParaRPr>
          </a:p>
        </p:txBody>
      </p:sp>
      <p:pic>
        <p:nvPicPr>
          <p:cNvPr id="2050" name="Picture 2" descr="C:\Users\home\AppData\Local\Microsoft\Windows\INetCache\IE\LFDBB664\the_planet_earth_by_technok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9345" y="304800"/>
            <a:ext cx="1930400"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1765486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normAutofit fontScale="92500" lnSpcReduction="20000"/>
          </a:bodyPr>
          <a:lstStyle/>
          <a:p>
            <a:r>
              <a:rPr lang="en-GB" dirty="0" smtClean="0"/>
              <a:t>NOT Free IP, rather COLLABORATION, </a:t>
            </a:r>
            <a:r>
              <a:rPr lang="en-GB" dirty="0"/>
              <a:t>working synergistically with </a:t>
            </a:r>
            <a:r>
              <a:rPr lang="en-GB" dirty="0" smtClean="0"/>
              <a:t>partners</a:t>
            </a:r>
          </a:p>
          <a:p>
            <a:r>
              <a:rPr lang="en-GB" dirty="0" smtClean="0"/>
              <a:t>IP </a:t>
            </a:r>
            <a:r>
              <a:rPr lang="en-GB" dirty="0"/>
              <a:t>management, maximizing </a:t>
            </a:r>
            <a:r>
              <a:rPr lang="en-GB" dirty="0" smtClean="0"/>
              <a:t>value</a:t>
            </a:r>
          </a:p>
          <a:p>
            <a:r>
              <a:rPr lang="en-GB" dirty="0" smtClean="0"/>
              <a:t>Knowledge</a:t>
            </a:r>
            <a:r>
              <a:rPr lang="en-GB" dirty="0"/>
              <a:t>, the key asset in the </a:t>
            </a:r>
            <a:r>
              <a:rPr lang="en-GB" dirty="0" smtClean="0"/>
              <a:t>global knowledge-based </a:t>
            </a:r>
            <a:r>
              <a:rPr lang="en-GB" dirty="0"/>
              <a:t>economy </a:t>
            </a:r>
          </a:p>
          <a:p>
            <a:r>
              <a:rPr lang="en-GB" dirty="0" smtClean="0"/>
              <a:t>Access </a:t>
            </a:r>
            <a:r>
              <a:rPr lang="en-GB" dirty="0"/>
              <a:t>to </a:t>
            </a:r>
            <a:r>
              <a:rPr lang="en-GB" dirty="0" smtClean="0"/>
              <a:t>finance </a:t>
            </a:r>
          </a:p>
          <a:p>
            <a:r>
              <a:rPr lang="en-GB" dirty="0" smtClean="0"/>
              <a:t>Access </a:t>
            </a:r>
            <a:r>
              <a:rPr lang="en-GB" dirty="0"/>
              <a:t>to information, which is the key driver of innovation </a:t>
            </a:r>
          </a:p>
          <a:p>
            <a:r>
              <a:rPr lang="en-GB" dirty="0"/>
              <a:t>K</a:t>
            </a:r>
            <a:r>
              <a:rPr lang="en-GB" dirty="0" smtClean="0"/>
              <a:t>nowledge </a:t>
            </a:r>
            <a:r>
              <a:rPr lang="en-GB" dirty="0"/>
              <a:t>itself has become the key resource. Open innovation needs to be embedded in an overall business strategy that emphasizes the interchange of ideas, knowledge and technology in value </a:t>
            </a:r>
            <a:r>
              <a:rPr lang="en-GB" dirty="0" smtClean="0"/>
              <a:t>creation.</a:t>
            </a:r>
            <a:endParaRPr lang="en-GB" dirty="0"/>
          </a:p>
        </p:txBody>
      </p:sp>
      <p:sp>
        <p:nvSpPr>
          <p:cNvPr id="3" name="Title 2"/>
          <p:cNvSpPr>
            <a:spLocks noGrp="1"/>
          </p:cNvSpPr>
          <p:nvPr>
            <p:ph type="title"/>
          </p:nvPr>
        </p:nvSpPr>
        <p:spPr/>
        <p:txBody>
          <a:bodyPr>
            <a:normAutofit fontScale="90000"/>
          </a:bodyPr>
          <a:lstStyle/>
          <a:p>
            <a:r>
              <a:rPr lang="en-GB" dirty="0" smtClean="0">
                <a:solidFill>
                  <a:schemeClr val="bg2">
                    <a:lumMod val="50000"/>
                  </a:schemeClr>
                </a:solidFill>
              </a:rPr>
              <a:t>Characteristics of Open Innovation</a:t>
            </a:r>
            <a:endParaRPr lang="en-GB" dirty="0">
              <a:solidFill>
                <a:schemeClr val="bg2">
                  <a:lumMod val="50000"/>
                </a:schemeClr>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788126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458200" cy="4419600"/>
          </a:xfrm>
        </p:spPr>
        <p:txBody>
          <a:bodyPr>
            <a:normAutofit fontScale="40000" lnSpcReduction="20000"/>
          </a:bodyPr>
          <a:lstStyle/>
          <a:p>
            <a:r>
              <a:rPr lang="en-GB" b="1" dirty="0"/>
              <a:t>Dr Janice </a:t>
            </a:r>
            <a:r>
              <a:rPr lang="en-GB" b="1" dirty="0" err="1"/>
              <a:t>Denoncourt</a:t>
            </a:r>
            <a:endParaRPr lang="en-GB" dirty="0"/>
          </a:p>
          <a:p>
            <a:r>
              <a:rPr lang="en-GB" dirty="0"/>
              <a:t>BA, LLB, LLM, PhD, SFHEA</a:t>
            </a:r>
          </a:p>
          <a:p>
            <a:r>
              <a:rPr lang="en-GB" dirty="0"/>
              <a:t>Senior Lecturer in Law</a:t>
            </a:r>
          </a:p>
          <a:p>
            <a:r>
              <a:rPr lang="en-GB" dirty="0"/>
              <a:t>Editor </a:t>
            </a:r>
            <a:r>
              <a:rPr lang="en-GB" i="1" dirty="0"/>
              <a:t>Nottingham Law Journal</a:t>
            </a:r>
          </a:p>
          <a:p>
            <a:r>
              <a:rPr lang="en-GB" dirty="0"/>
              <a:t>Solicitor (non-practising) </a:t>
            </a:r>
          </a:p>
          <a:p>
            <a:r>
              <a:rPr lang="en-GB" dirty="0"/>
              <a:t>Nottingham Law School</a:t>
            </a:r>
          </a:p>
          <a:p>
            <a:r>
              <a:rPr lang="en-GB" dirty="0"/>
              <a:t>Nottingham Trent University</a:t>
            </a:r>
          </a:p>
          <a:p>
            <a:r>
              <a:rPr lang="en-GB" dirty="0"/>
              <a:t>50 Shakespeare Street</a:t>
            </a:r>
          </a:p>
          <a:p>
            <a:r>
              <a:rPr lang="en-GB" dirty="0"/>
              <a:t>Nottingham NG1 4FQ</a:t>
            </a:r>
          </a:p>
          <a:p>
            <a:r>
              <a:rPr lang="en-GB" dirty="0" smtClean="0"/>
              <a:t>(Direct </a:t>
            </a:r>
            <a:r>
              <a:rPr lang="en-GB" dirty="0"/>
              <a:t>Tel:     </a:t>
            </a:r>
            <a:r>
              <a:rPr lang="en-GB" dirty="0" smtClean="0"/>
              <a:t> +</a:t>
            </a:r>
            <a:r>
              <a:rPr lang="en-GB" dirty="0"/>
              <a:t>44 (0)115 848 2130</a:t>
            </a:r>
            <a:br>
              <a:rPr lang="en-GB" dirty="0"/>
            </a:br>
            <a:r>
              <a:rPr lang="en-GB" dirty="0" smtClean="0"/>
              <a:t>E-mail</a:t>
            </a:r>
            <a:r>
              <a:rPr lang="en-GB" dirty="0"/>
              <a:t>:         </a:t>
            </a:r>
            <a:r>
              <a:rPr lang="en-GB" dirty="0">
                <a:hlinkClick r:id="rId2"/>
              </a:rPr>
              <a:t>janice.denoncourt@ntu.ac.uk</a:t>
            </a:r>
            <a:r>
              <a:rPr lang="en-GB" dirty="0"/>
              <a:t>     </a:t>
            </a:r>
            <a:br>
              <a:rPr lang="en-GB" dirty="0"/>
            </a:br>
            <a:r>
              <a:rPr lang="en-GB" dirty="0"/>
              <a:t>Website:            </a:t>
            </a:r>
            <a:r>
              <a:rPr lang="en-GB" dirty="0">
                <a:hlinkClick r:id="rId3"/>
              </a:rPr>
              <a:t>www.ntu.ac.uk</a:t>
            </a:r>
            <a:r>
              <a:rPr lang="en-GB" dirty="0"/>
              <a:t>   </a:t>
            </a:r>
          </a:p>
          <a:p>
            <a:r>
              <a:rPr lang="en-GB" dirty="0"/>
              <a:t>orcid.org/0000-0003-2176-8935</a:t>
            </a:r>
          </a:p>
          <a:p>
            <a:r>
              <a:rPr lang="en-GB" dirty="0"/>
              <a:t>Module Leader LLM Intellectual Property &amp; Innovation</a:t>
            </a:r>
          </a:p>
          <a:p>
            <a:r>
              <a:rPr lang="en-GB" dirty="0"/>
              <a:t>Module Leader LLM Intellectual Property Sport &amp; Commerce</a:t>
            </a:r>
          </a:p>
          <a:p>
            <a:r>
              <a:rPr lang="en-GB" dirty="0"/>
              <a:t>Module Leader LLM Competition and Intellectual Property Law</a:t>
            </a:r>
          </a:p>
          <a:p>
            <a:r>
              <a:rPr lang="en-GB" dirty="0"/>
              <a:t>Module Leader DL LLB Intellectual Property</a:t>
            </a:r>
          </a:p>
          <a:p>
            <a:r>
              <a:rPr lang="en-GB" dirty="0"/>
              <a:t>Director NLS IP Research Group </a:t>
            </a:r>
            <a:r>
              <a:rPr lang="en-GB" dirty="0">
                <a:hlinkClick r:id="rId4"/>
              </a:rPr>
              <a:t>https://www.ntu.ac.uk/research/groups-and-centres/groups/intellectual-property-research-group</a:t>
            </a:r>
            <a:endParaRPr lang="en-GB" dirty="0"/>
          </a:p>
          <a:p>
            <a:r>
              <a:rPr lang="en-GB" dirty="0"/>
              <a:t>Author Intellectual Property, Finance and Corporate Governance </a:t>
            </a:r>
            <a:r>
              <a:rPr lang="en-GB" dirty="0">
                <a:hlinkClick r:id="rId5"/>
              </a:rPr>
              <a:t>https://www.routledge.com/Intellectual-Property-Finance-and-Corporate-Governance/Denoncourt/p/book/9781138186255</a:t>
            </a:r>
            <a:endParaRPr lang="en-GB" dirty="0"/>
          </a:p>
          <a:p>
            <a:r>
              <a:rPr lang="en-GB" dirty="0"/>
              <a:t>Author Q &amp; A Intellectual Property 2016  </a:t>
            </a:r>
            <a:r>
              <a:rPr lang="en-GB" dirty="0">
                <a:hlinkClick r:id="rId6"/>
              </a:rPr>
              <a:t>https://www.routledge.com/QA-Intellectual-Property-Law/Denoncourt/p/book/9781138831001</a:t>
            </a:r>
            <a:endParaRPr lang="en-GB" dirty="0"/>
          </a:p>
          <a:p>
            <a:r>
              <a:rPr lang="en-GB" dirty="0"/>
              <a:t>Co-Chair European Intellectual Property Teachers’ Network (EIPTN)</a:t>
            </a:r>
          </a:p>
          <a:p>
            <a:endParaRPr lang="en-GB" dirty="0"/>
          </a:p>
        </p:txBody>
      </p:sp>
      <p:sp>
        <p:nvSpPr>
          <p:cNvPr id="3" name="Title 2"/>
          <p:cNvSpPr>
            <a:spLocks noGrp="1"/>
          </p:cNvSpPr>
          <p:nvPr>
            <p:ph type="title"/>
          </p:nvPr>
        </p:nvSpPr>
        <p:spPr>
          <a:xfrm>
            <a:off x="457200" y="274638"/>
            <a:ext cx="4800600" cy="1143000"/>
          </a:xfrm>
        </p:spPr>
        <p:txBody>
          <a:bodyPr>
            <a:normAutofit fontScale="90000"/>
          </a:bodyPr>
          <a:lstStyle/>
          <a:p>
            <a:r>
              <a:rPr lang="en-GB" dirty="0" smtClean="0">
                <a:solidFill>
                  <a:schemeClr val="bg2">
                    <a:lumMod val="50000"/>
                  </a:schemeClr>
                </a:solidFill>
              </a:rPr>
              <a:t>A little about me...</a:t>
            </a:r>
            <a:endParaRPr lang="en-GB" dirty="0">
              <a:solidFill>
                <a:schemeClr val="bg2">
                  <a:lumMod val="50000"/>
                </a:schemeClr>
              </a:solidFill>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943600" y="457200"/>
            <a:ext cx="1552575" cy="2070100"/>
          </a:xfrm>
          <a:prstGeom prst="rect">
            <a:avLst/>
          </a:prstGeom>
        </p:spPr>
      </p:pic>
      <p:sp>
        <p:nvSpPr>
          <p:cNvPr id="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165747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chemeClr val="bg2">
                    <a:lumMod val="50000"/>
                  </a:schemeClr>
                </a:solidFill>
              </a:rPr>
              <a:t>World IP Organization</a:t>
            </a:r>
            <a:endParaRPr lang="en-GB" dirty="0">
              <a:solidFill>
                <a:schemeClr val="bg2">
                  <a:lumMod val="50000"/>
                </a:schemeClr>
              </a:solidFill>
            </a:endParaRPr>
          </a:p>
        </p:txBody>
      </p:sp>
      <p:pic>
        <p:nvPicPr>
          <p:cNvPr id="4" name="Picture 6" descr="MPj043847500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2151" y="1524000"/>
            <a:ext cx="381969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28800" y="4876800"/>
            <a:ext cx="5867400" cy="923330"/>
          </a:xfrm>
          <a:prstGeom prst="rect">
            <a:avLst/>
          </a:prstGeom>
        </p:spPr>
        <p:txBody>
          <a:bodyPr wrap="square">
            <a:spAutoFit/>
          </a:bodyPr>
          <a:lstStyle/>
          <a:p>
            <a:pPr algn="ctr"/>
            <a:r>
              <a:rPr lang="en-GB" altLang="en-US" b="1" dirty="0" smtClean="0"/>
              <a:t>WIPO </a:t>
            </a:r>
            <a:r>
              <a:rPr lang="en-GB" altLang="en-US" dirty="0" smtClean="0"/>
              <a:t>is a specialist UN agency established in 2000 responsible for promoting IP worldwide.  </a:t>
            </a:r>
          </a:p>
          <a:p>
            <a:pPr algn="ctr"/>
            <a:r>
              <a:rPr lang="en-GB" altLang="en-US" dirty="0" smtClean="0"/>
              <a:t>It is an IP knowledge broker. </a:t>
            </a:r>
            <a:endParaRPr lang="en-GB" dirty="0"/>
          </a:p>
        </p:txBody>
      </p:sp>
      <p:sp>
        <p:nvSpPr>
          <p:cNvPr id="6"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2281250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123948"/>
            <a:ext cx="8229600" cy="3776472"/>
          </a:xfrm>
        </p:spPr>
        <p:txBody>
          <a:bodyPr>
            <a:normAutofit/>
          </a:bodyPr>
          <a:lstStyle/>
          <a:p>
            <a:pPr marL="109728" indent="0">
              <a:buNone/>
            </a:pPr>
            <a:r>
              <a:rPr lang="en-GB" dirty="0" smtClean="0">
                <a:hlinkClick r:id="rId2"/>
              </a:rPr>
              <a:t>http://www.wipo.int/pressroom/en/articles/2017/article_0012.html</a:t>
            </a:r>
            <a:endParaRPr lang="en-GB" dirty="0" smtClean="0"/>
          </a:p>
          <a:p>
            <a:pPr marL="109728" indent="0">
              <a:buNone/>
            </a:pPr>
            <a:endParaRPr lang="en-GB" dirty="0"/>
          </a:p>
        </p:txBody>
      </p:sp>
      <p:sp>
        <p:nvSpPr>
          <p:cNvPr id="3" name="Title 2"/>
          <p:cNvSpPr>
            <a:spLocks noGrp="1"/>
          </p:cNvSpPr>
          <p:nvPr>
            <p:ph type="title"/>
          </p:nvPr>
        </p:nvSpPr>
        <p:spPr>
          <a:xfrm>
            <a:off x="304800" y="685800"/>
            <a:ext cx="8317923" cy="1143000"/>
          </a:xfrm>
        </p:spPr>
        <p:txBody>
          <a:bodyPr>
            <a:normAutofit fontScale="90000"/>
          </a:bodyPr>
          <a:lstStyle/>
          <a:p>
            <a:r>
              <a:rPr lang="en-GB" dirty="0" smtClean="0">
                <a:solidFill>
                  <a:schemeClr val="bg2">
                    <a:lumMod val="50000"/>
                  </a:schemeClr>
                </a:solidFill>
              </a:rPr>
              <a:t>WIPO Intangible Capital in Global Value </a:t>
            </a:r>
            <a:r>
              <a:rPr lang="en-GB" dirty="0">
                <a:solidFill>
                  <a:schemeClr val="bg2">
                    <a:lumMod val="50000"/>
                  </a:schemeClr>
                </a:solidFill>
              </a:rPr>
              <a:t>Chains Report 2017 </a:t>
            </a:r>
          </a:p>
        </p:txBody>
      </p:sp>
      <p:sp>
        <p:nvSpPr>
          <p:cNvPr id="4" name="Rectangle 3"/>
          <p:cNvSpPr/>
          <p:nvPr/>
        </p:nvSpPr>
        <p:spPr>
          <a:xfrm>
            <a:off x="1524000" y="3276600"/>
            <a:ext cx="4572000" cy="2862322"/>
          </a:xfrm>
          <a:prstGeom prst="rect">
            <a:avLst/>
          </a:prstGeom>
        </p:spPr>
        <p:txBody>
          <a:bodyPr>
            <a:spAutoFit/>
          </a:bodyPr>
          <a:lstStyle/>
          <a:p>
            <a:r>
              <a:rPr lang="en-GB" sz="2000" dirty="0"/>
              <a:t>First-ever figures reveal that nearly one third of the value of manufactured products sold around the world comes from “intangible capital,” such as branding, design and technology, according to a WIPO study of the global value chains companies use to produce their goods.</a:t>
            </a:r>
          </a:p>
        </p:txBody>
      </p:sp>
      <p:pic>
        <p:nvPicPr>
          <p:cNvPr id="6146" name="Picture 2" descr="C:\Users\home\AppData\Local\Microsoft\Windows\INetCache\IE\GZG29QNX\wipo_log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335" y="3855273"/>
            <a:ext cx="2381250" cy="17049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1494923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fontScale="92500" lnSpcReduction="20000"/>
          </a:bodyPr>
          <a:lstStyle/>
          <a:p>
            <a:r>
              <a:rPr lang="en-GB" dirty="0" smtClean="0"/>
              <a:t>Considers how </a:t>
            </a:r>
            <a:r>
              <a:rPr lang="en-GB" dirty="0"/>
              <a:t>much income is credited to </a:t>
            </a:r>
            <a:r>
              <a:rPr lang="en-GB" dirty="0" smtClean="0"/>
              <a:t>labour</a:t>
            </a:r>
            <a:r>
              <a:rPr lang="en-GB" dirty="0"/>
              <a:t>, tangible capital and intangible capital in global value chain production across all manufacturing activities. </a:t>
            </a:r>
          </a:p>
          <a:p>
            <a:r>
              <a:rPr lang="en-GB" dirty="0" smtClean="0"/>
              <a:t>Report </a:t>
            </a:r>
            <a:r>
              <a:rPr lang="en-GB" dirty="0"/>
              <a:t>finds that intangible capital accounted, on average, for 30.4 </a:t>
            </a:r>
            <a:r>
              <a:rPr lang="en-GB" dirty="0" smtClean="0"/>
              <a:t>% of </a:t>
            </a:r>
            <a:r>
              <a:rPr lang="en-GB" dirty="0"/>
              <a:t>the total value of manufactured goods sold throughout 2000-2014. Overall, income from intangibles increased by </a:t>
            </a:r>
            <a:r>
              <a:rPr lang="en-GB" dirty="0" smtClean="0"/>
              <a:t>75% </a:t>
            </a:r>
            <a:r>
              <a:rPr lang="en-GB" dirty="0"/>
              <a:t>from 2000 to 2014 in real terms, amounting to $5.9 trillion in 2014, twice as much as tangible capital, such as buildings and machinery, contributed to the total value of manufactured goods. </a:t>
            </a:r>
            <a:endParaRPr lang="en-GB" dirty="0" smtClean="0"/>
          </a:p>
          <a:p>
            <a:r>
              <a:rPr lang="en-GB" sz="2400" dirty="0" smtClean="0">
                <a:hlinkClick r:id="rId2"/>
              </a:rPr>
              <a:t>Intangible </a:t>
            </a:r>
            <a:r>
              <a:rPr lang="en-GB" sz="2400" dirty="0">
                <a:hlinkClick r:id="rId2"/>
              </a:rPr>
              <a:t>Capital in Global Value Chains</a:t>
            </a:r>
            <a:endParaRPr lang="en-GB" sz="2400" dirty="0"/>
          </a:p>
          <a:p>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solidFill>
                  <a:schemeClr val="bg2">
                    <a:lumMod val="50000"/>
                  </a:schemeClr>
                </a:solidFill>
              </a:rPr>
              <a:t>WIPO Intangible Capital in Global Value Chains Report 2017</a:t>
            </a:r>
            <a:endParaRPr lang="en-GB" dirty="0">
              <a:solidFill>
                <a:schemeClr val="bg2">
                  <a:lumMod val="50000"/>
                </a:schemeClr>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68793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fontScale="92500" lnSpcReduction="20000"/>
          </a:bodyPr>
          <a:lstStyle/>
          <a:p>
            <a:r>
              <a:rPr lang="en-GB" dirty="0" smtClean="0"/>
              <a:t>Intangible </a:t>
            </a:r>
            <a:r>
              <a:rPr lang="en-GB" dirty="0"/>
              <a:t>capital accounted, on average, for </a:t>
            </a:r>
            <a:r>
              <a:rPr lang="en-GB" dirty="0" smtClean="0">
                <a:solidFill>
                  <a:srgbClr val="FF0000"/>
                </a:solidFill>
              </a:rPr>
              <a:t>30.4%</a:t>
            </a:r>
            <a:r>
              <a:rPr lang="en-GB" dirty="0" smtClean="0"/>
              <a:t> </a:t>
            </a:r>
            <a:r>
              <a:rPr lang="en-GB" dirty="0"/>
              <a:t>of the total value of manufactured goods sold throughout 2000-2014.</a:t>
            </a:r>
          </a:p>
          <a:p>
            <a:r>
              <a:rPr lang="en-GB" dirty="0"/>
              <a:t>The intangible capital share rose from </a:t>
            </a:r>
            <a:r>
              <a:rPr lang="en-GB" dirty="0" smtClean="0">
                <a:solidFill>
                  <a:srgbClr val="FF0000"/>
                </a:solidFill>
              </a:rPr>
              <a:t>27.8% </a:t>
            </a:r>
            <a:r>
              <a:rPr lang="en-GB" dirty="0" smtClean="0"/>
              <a:t>in </a:t>
            </a:r>
            <a:r>
              <a:rPr lang="en-GB" dirty="0"/>
              <a:t>2000 to </a:t>
            </a:r>
            <a:r>
              <a:rPr lang="en-GB" dirty="0">
                <a:solidFill>
                  <a:srgbClr val="FF0000"/>
                </a:solidFill>
              </a:rPr>
              <a:t>31.9 </a:t>
            </a:r>
            <a:r>
              <a:rPr lang="en-GB" dirty="0" smtClean="0">
                <a:solidFill>
                  <a:srgbClr val="FF0000"/>
                </a:solidFill>
              </a:rPr>
              <a:t>%</a:t>
            </a:r>
            <a:r>
              <a:rPr lang="en-GB" dirty="0" smtClean="0"/>
              <a:t> </a:t>
            </a:r>
            <a:r>
              <a:rPr lang="en-GB" dirty="0"/>
              <a:t>in 2007, but has remained stable since then.</a:t>
            </a:r>
          </a:p>
          <a:p>
            <a:r>
              <a:rPr lang="en-GB" dirty="0"/>
              <a:t>Overall, income from intangibles increased by </a:t>
            </a:r>
            <a:r>
              <a:rPr lang="en-GB" dirty="0" smtClean="0">
                <a:solidFill>
                  <a:srgbClr val="FF0000"/>
                </a:solidFill>
              </a:rPr>
              <a:t>75% </a:t>
            </a:r>
            <a:r>
              <a:rPr lang="en-GB" dirty="0" smtClean="0"/>
              <a:t>from </a:t>
            </a:r>
            <a:r>
              <a:rPr lang="en-GB" dirty="0"/>
              <a:t>2000 to 2014 in real terms, amounting to USD 5.9 trillion in 2014.</a:t>
            </a:r>
          </a:p>
          <a:p>
            <a:r>
              <a:rPr lang="en-GB" dirty="0"/>
              <a:t>Three product </a:t>
            </a:r>
            <a:r>
              <a:rPr lang="en-GB" dirty="0" smtClean="0"/>
              <a:t>groups: food </a:t>
            </a:r>
            <a:r>
              <a:rPr lang="en-GB" dirty="0"/>
              <a:t>products, motor vehicles and textiles – account for close to </a:t>
            </a:r>
            <a:r>
              <a:rPr lang="en-GB" dirty="0" smtClean="0">
                <a:solidFill>
                  <a:srgbClr val="FF0000"/>
                </a:solidFill>
              </a:rPr>
              <a:t>50%</a:t>
            </a:r>
            <a:r>
              <a:rPr lang="en-GB" dirty="0" smtClean="0"/>
              <a:t> </a:t>
            </a:r>
            <a:r>
              <a:rPr lang="en-GB" dirty="0"/>
              <a:t>of the total income generated by intangible capital in the manufacturing </a:t>
            </a:r>
            <a:r>
              <a:rPr lang="en-GB" b="1" dirty="0">
                <a:solidFill>
                  <a:srgbClr val="00B050"/>
                </a:solidFill>
              </a:rPr>
              <a:t>global value chains</a:t>
            </a:r>
            <a:r>
              <a:rPr lang="en-GB" dirty="0"/>
              <a:t>.</a:t>
            </a:r>
          </a:p>
          <a:p>
            <a:endParaRPr lang="en-GB" dirty="0"/>
          </a:p>
        </p:txBody>
      </p:sp>
      <p:sp>
        <p:nvSpPr>
          <p:cNvPr id="3" name="Title 2"/>
          <p:cNvSpPr>
            <a:spLocks noGrp="1"/>
          </p:cNvSpPr>
          <p:nvPr>
            <p:ph type="title"/>
          </p:nvPr>
        </p:nvSpPr>
        <p:spPr>
          <a:xfrm>
            <a:off x="381000" y="609600"/>
            <a:ext cx="8229600" cy="1143000"/>
          </a:xfrm>
        </p:spPr>
        <p:txBody>
          <a:bodyPr>
            <a:normAutofit fontScale="90000"/>
          </a:bodyPr>
          <a:lstStyle/>
          <a:p>
            <a:r>
              <a:rPr lang="en-GB" dirty="0">
                <a:solidFill>
                  <a:schemeClr val="bg2">
                    <a:lumMod val="50000"/>
                  </a:schemeClr>
                </a:solidFill>
              </a:rPr>
              <a:t>Some WIPR 2017 </a:t>
            </a:r>
            <a:r>
              <a:rPr lang="en-GB" dirty="0" smtClean="0">
                <a:solidFill>
                  <a:schemeClr val="bg2">
                    <a:lumMod val="50000"/>
                  </a:schemeClr>
                </a:solidFill>
              </a:rPr>
              <a:t>findings:</a:t>
            </a:r>
            <a:br>
              <a:rPr lang="en-GB" dirty="0" smtClean="0">
                <a:solidFill>
                  <a:schemeClr val="bg2">
                    <a:lumMod val="50000"/>
                  </a:schemeClr>
                </a:solidFill>
              </a:rPr>
            </a:br>
            <a:r>
              <a:rPr lang="en-GB" dirty="0" smtClean="0">
                <a:solidFill>
                  <a:schemeClr val="bg2">
                    <a:lumMod val="50000"/>
                  </a:schemeClr>
                </a:solidFill>
              </a:rPr>
              <a:t>IP and GVCs</a:t>
            </a:r>
            <a:r>
              <a:rPr lang="en-GB" dirty="0">
                <a:solidFill>
                  <a:schemeClr val="bg2">
                    <a:lumMod val="50000"/>
                  </a:schemeClr>
                </a:solidFill>
              </a:rPr>
              <a:t/>
            </a:r>
            <a:br>
              <a:rPr lang="en-GB" dirty="0">
                <a:solidFill>
                  <a:schemeClr val="bg2">
                    <a:lumMod val="50000"/>
                  </a:schemeClr>
                </a:solidFill>
              </a:rPr>
            </a:br>
            <a:endParaRPr lang="en-GB" dirty="0">
              <a:solidFill>
                <a:schemeClr val="bg2">
                  <a:lumMod val="50000"/>
                </a:schemeClr>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4698876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135" y="1524000"/>
            <a:ext cx="8763000" cy="4525963"/>
          </a:xfrm>
        </p:spPr>
        <p:txBody>
          <a:bodyPr>
            <a:normAutofit fontScale="77500" lnSpcReduction="20000"/>
          </a:bodyPr>
          <a:lstStyle/>
          <a:p>
            <a:endParaRPr lang="en-GB" dirty="0"/>
          </a:p>
          <a:p>
            <a:pPr marL="109728" indent="0">
              <a:buNone/>
            </a:pPr>
            <a:r>
              <a:rPr lang="en-GB" dirty="0"/>
              <a:t>Source: WIPO</a:t>
            </a:r>
          </a:p>
          <a:p>
            <a:r>
              <a:rPr lang="en-GB" dirty="0"/>
              <a:t>In the case of high-end smartphones, crucial intangible assets include technology, the design of hardware and software, and branding. Smartphone firms and technology providers rely heavily on </a:t>
            </a:r>
            <a:r>
              <a:rPr lang="en-GB" b="1" dirty="0"/>
              <a:t>patents</a:t>
            </a:r>
            <a:r>
              <a:rPr lang="en-GB" dirty="0"/>
              <a:t>, </a:t>
            </a:r>
            <a:r>
              <a:rPr lang="en-GB" b="1" dirty="0"/>
              <a:t>trademarks</a:t>
            </a:r>
            <a:r>
              <a:rPr lang="en-GB" dirty="0"/>
              <a:t> and industrial </a:t>
            </a:r>
            <a:r>
              <a:rPr lang="en-GB" b="1" dirty="0"/>
              <a:t>designs</a:t>
            </a:r>
            <a:r>
              <a:rPr lang="en-GB" dirty="0"/>
              <a:t>, generating a high return on their intangible capital.</a:t>
            </a:r>
          </a:p>
          <a:p>
            <a:r>
              <a:rPr lang="en-GB" dirty="0"/>
              <a:t>For every </a:t>
            </a:r>
            <a:r>
              <a:rPr lang="en-GB" b="1" dirty="0"/>
              <a:t>iPhone 7</a:t>
            </a:r>
            <a:r>
              <a:rPr lang="en-GB" dirty="0"/>
              <a:t> that Apple sells for about $810, about </a:t>
            </a:r>
            <a:r>
              <a:rPr lang="en-GB" dirty="0">
                <a:solidFill>
                  <a:srgbClr val="FF0000"/>
                </a:solidFill>
              </a:rPr>
              <a:t>42 </a:t>
            </a:r>
            <a:r>
              <a:rPr lang="en-GB" dirty="0" smtClean="0">
                <a:solidFill>
                  <a:srgbClr val="FF0000"/>
                </a:solidFill>
              </a:rPr>
              <a:t>% </a:t>
            </a:r>
            <a:r>
              <a:rPr lang="en-GB" dirty="0" smtClean="0"/>
              <a:t>of </a:t>
            </a:r>
            <a:r>
              <a:rPr lang="en-GB" dirty="0"/>
              <a:t>the sales price derives from intangibles. </a:t>
            </a:r>
            <a:endParaRPr lang="en-GB" dirty="0" smtClean="0"/>
          </a:p>
          <a:p>
            <a:r>
              <a:rPr lang="en-GB" dirty="0" smtClean="0"/>
              <a:t>Huawei </a:t>
            </a:r>
            <a:r>
              <a:rPr lang="en-GB" dirty="0"/>
              <a:t>and Samsung also capture significant value in their top-end smartphone models. </a:t>
            </a:r>
          </a:p>
          <a:p>
            <a:r>
              <a:rPr lang="en-GB" dirty="0"/>
              <a:t>Indeed, in the domain of patents, up to </a:t>
            </a:r>
            <a:r>
              <a:rPr lang="en-GB" dirty="0">
                <a:solidFill>
                  <a:srgbClr val="FF0000"/>
                </a:solidFill>
              </a:rPr>
              <a:t>35 </a:t>
            </a:r>
            <a:r>
              <a:rPr lang="en-GB" dirty="0" smtClean="0">
                <a:solidFill>
                  <a:srgbClr val="FF0000"/>
                </a:solidFill>
              </a:rPr>
              <a:t>% </a:t>
            </a:r>
            <a:r>
              <a:rPr lang="en-GB" dirty="0" smtClean="0"/>
              <a:t>of </a:t>
            </a:r>
            <a:r>
              <a:rPr lang="en-GB" dirty="0"/>
              <a:t>all first filings worldwide may relate to smartphones. </a:t>
            </a:r>
            <a:endParaRPr lang="en-GB" dirty="0" smtClean="0"/>
          </a:p>
          <a:p>
            <a:r>
              <a:rPr lang="en-GB" dirty="0" smtClean="0"/>
              <a:t>The </a:t>
            </a:r>
            <a:r>
              <a:rPr lang="en-GB" dirty="0"/>
              <a:t>report finds that the 4th-generation (4G) cellular standard used today is associated with close to </a:t>
            </a:r>
            <a:r>
              <a:rPr lang="en-GB" dirty="0" smtClean="0"/>
              <a:t>4x more </a:t>
            </a:r>
            <a:r>
              <a:rPr lang="en-GB" dirty="0"/>
              <a:t>patents than the 2nd-generation standard.</a:t>
            </a:r>
          </a:p>
          <a:p>
            <a:endParaRPr lang="en-GB" dirty="0"/>
          </a:p>
        </p:txBody>
      </p:sp>
      <p:pic>
        <p:nvPicPr>
          <p:cNvPr id="11266" name="Picture 2" descr="C:\Users\home\AppData\Local\Microsoft\Windows\INetCache\IE\GZG29QNX\iPhone-7-Plus-color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33" y="152400"/>
            <a:ext cx="2286005" cy="1933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2727882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u="sng" dirty="0">
                <a:hlinkClick r:id="rId2"/>
              </a:rPr>
              <a:t>Access to Research for Development and Innovation (ARDI)</a:t>
            </a:r>
            <a:r>
              <a:rPr lang="en-GB" dirty="0"/>
              <a:t> </a:t>
            </a:r>
            <a:endParaRPr lang="en-GB" dirty="0" smtClean="0"/>
          </a:p>
          <a:p>
            <a:r>
              <a:rPr lang="en-GB" dirty="0" smtClean="0"/>
              <a:t>ARDI </a:t>
            </a:r>
            <a:r>
              <a:rPr lang="en-GB" dirty="0"/>
              <a:t>program, administered by the </a:t>
            </a:r>
            <a:r>
              <a:rPr lang="en-GB" dirty="0" smtClean="0"/>
              <a:t>WIPO, </a:t>
            </a:r>
            <a:r>
              <a:rPr lang="en-GB" dirty="0"/>
              <a:t>provides patent offices and academic and research institutions in developing countries with free or low-cost access to over 20,000 journals, books and reference works across numerous scientific and technical disciplines</a:t>
            </a:r>
            <a:r>
              <a:rPr lang="en-GB" dirty="0" smtClean="0"/>
              <a:t>. </a:t>
            </a:r>
          </a:p>
          <a:p>
            <a:r>
              <a:rPr lang="en-GB" dirty="0" smtClean="0"/>
              <a:t>By </a:t>
            </a:r>
            <a:r>
              <a:rPr lang="en-GB" dirty="0"/>
              <a:t>improving access to scholarly literature from diverse fields of science and technology, ARDI seeks to:-reinforce the capacity of developing countries to participate in the global knowledge economy; and-support </a:t>
            </a:r>
            <a:r>
              <a:rPr lang="en-GB" dirty="0" smtClean="0"/>
              <a:t>researchers.</a:t>
            </a:r>
            <a:endParaRPr lang="en-GB" dirty="0"/>
          </a:p>
        </p:txBody>
      </p:sp>
      <p:sp>
        <p:nvSpPr>
          <p:cNvPr id="3" name="Title 2"/>
          <p:cNvSpPr>
            <a:spLocks noGrp="1"/>
          </p:cNvSpPr>
          <p:nvPr>
            <p:ph type="title"/>
          </p:nvPr>
        </p:nvSpPr>
        <p:spPr/>
        <p:txBody>
          <a:bodyPr>
            <a:normAutofit fontScale="90000"/>
          </a:bodyPr>
          <a:lstStyle/>
          <a:p>
            <a:r>
              <a:rPr lang="en-GB" dirty="0" smtClean="0">
                <a:solidFill>
                  <a:schemeClr val="bg2">
                    <a:lumMod val="50000"/>
                  </a:schemeClr>
                </a:solidFill>
              </a:rPr>
              <a:t>UN Sustainable Development Goals </a:t>
            </a:r>
            <a:r>
              <a:rPr lang="en-GB" dirty="0">
                <a:solidFill>
                  <a:schemeClr val="bg2">
                    <a:lumMod val="50000"/>
                  </a:schemeClr>
                </a:solidFill>
              </a:rPr>
              <a:t>&amp;</a:t>
            </a:r>
            <a:r>
              <a:rPr lang="en-GB" dirty="0" smtClean="0">
                <a:solidFill>
                  <a:schemeClr val="bg2">
                    <a:lumMod val="50000"/>
                  </a:schemeClr>
                </a:solidFill>
              </a:rPr>
              <a:t> WIPO Initiatives</a:t>
            </a:r>
            <a:endParaRPr lang="en-GB" dirty="0">
              <a:solidFill>
                <a:schemeClr val="bg2">
                  <a:lumMod val="50000"/>
                </a:schemeClr>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1821123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u="sng" dirty="0">
                <a:hlinkClick r:id="rId2"/>
              </a:rPr>
              <a:t>Access to Specialized Patent Information (ASPI)</a:t>
            </a:r>
            <a:r>
              <a:rPr lang="en-GB" dirty="0"/>
              <a:t> </a:t>
            </a:r>
            <a:r>
              <a:rPr lang="en-GB" dirty="0" smtClean="0"/>
              <a:t>administered </a:t>
            </a:r>
            <a:r>
              <a:rPr lang="en-GB" dirty="0"/>
              <a:t>by </a:t>
            </a:r>
            <a:r>
              <a:rPr lang="en-GB" dirty="0" smtClean="0"/>
              <a:t>WIPO, </a:t>
            </a:r>
            <a:r>
              <a:rPr lang="en-GB" dirty="0"/>
              <a:t>provides patent offices and academic and research institutions in developing countries with free or low-cost access to sophisticated tools and services for retrieving and </a:t>
            </a:r>
            <a:r>
              <a:rPr lang="en-GB" dirty="0" smtClean="0"/>
              <a:t>analysing </a:t>
            </a:r>
            <a:r>
              <a:rPr lang="en-GB" dirty="0"/>
              <a:t>patent data</a:t>
            </a:r>
            <a:r>
              <a:rPr lang="en-GB" dirty="0" smtClean="0"/>
              <a:t>.</a:t>
            </a:r>
          </a:p>
          <a:p>
            <a:r>
              <a:rPr lang="en-GB" dirty="0" smtClean="0"/>
              <a:t>ASPI </a:t>
            </a:r>
            <a:r>
              <a:rPr lang="en-GB" dirty="0"/>
              <a:t>aims to support developing countries in more fully exploiting their innovative potential by leveraging the valuable information contained in patent documents to develop new solutions to technical problems faced at the local and international levels. </a:t>
            </a:r>
          </a:p>
          <a:p>
            <a:endParaRPr lang="en-GB" dirty="0"/>
          </a:p>
        </p:txBody>
      </p:sp>
      <p:sp>
        <p:nvSpPr>
          <p:cNvPr id="3" name="Title 2"/>
          <p:cNvSpPr>
            <a:spLocks noGrp="1"/>
          </p:cNvSpPr>
          <p:nvPr>
            <p:ph type="title"/>
          </p:nvPr>
        </p:nvSpPr>
        <p:spPr/>
        <p:txBody>
          <a:bodyPr>
            <a:normAutofit fontScale="90000"/>
          </a:bodyPr>
          <a:lstStyle/>
          <a:p>
            <a:r>
              <a:rPr lang="en-GB" dirty="0" smtClean="0">
                <a:solidFill>
                  <a:srgbClr val="00B0F0"/>
                </a:solidFill>
              </a:rPr>
              <a:t>Access to Specialized Patent Information</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4136111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038600"/>
          </a:xfrm>
        </p:spPr>
        <p:txBody>
          <a:bodyPr>
            <a:normAutofit fontScale="92500" lnSpcReduction="10000"/>
          </a:bodyPr>
          <a:lstStyle/>
          <a:p>
            <a:r>
              <a:rPr lang="en-GB" dirty="0" smtClean="0"/>
              <a:t>WIPO supports TISCs, designed </a:t>
            </a:r>
            <a:r>
              <a:rPr lang="en-GB" dirty="0"/>
              <a:t>to provide innovators in developing countries with access to locally based, high quality services related to technology information. </a:t>
            </a:r>
            <a:endParaRPr lang="en-GB" dirty="0" smtClean="0"/>
          </a:p>
          <a:p>
            <a:r>
              <a:rPr lang="en-GB" dirty="0"/>
              <a:t>A</a:t>
            </a:r>
            <a:r>
              <a:rPr lang="en-GB" dirty="0" smtClean="0"/>
              <a:t>im </a:t>
            </a:r>
            <a:r>
              <a:rPr lang="en-GB" dirty="0"/>
              <a:t>of TISCs is to help innovators in developing countries to exploit their potential and to create, protect, and manage their </a:t>
            </a:r>
            <a:r>
              <a:rPr lang="en-GB" dirty="0" smtClean="0"/>
              <a:t>IP rights.</a:t>
            </a:r>
          </a:p>
          <a:p>
            <a:r>
              <a:rPr lang="en-GB" dirty="0" smtClean="0"/>
              <a:t>Services </a:t>
            </a:r>
            <a:r>
              <a:rPr lang="en-GB" dirty="0"/>
              <a:t>offered by TISCs may </a:t>
            </a:r>
            <a:r>
              <a:rPr lang="en-GB" dirty="0" smtClean="0"/>
              <a:t>include:</a:t>
            </a:r>
          </a:p>
          <a:p>
            <a:r>
              <a:rPr lang="en-GB" dirty="0"/>
              <a:t>A</a:t>
            </a:r>
            <a:r>
              <a:rPr lang="en-GB" dirty="0" smtClean="0"/>
              <a:t>ccess </a:t>
            </a:r>
            <a:r>
              <a:rPr lang="en-GB" dirty="0"/>
              <a:t>to online patent and non-patent (scientific and technical) </a:t>
            </a:r>
            <a:r>
              <a:rPr lang="en-GB" dirty="0" smtClean="0"/>
              <a:t>resources. </a:t>
            </a:r>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solidFill>
                  <a:srgbClr val="00B0F0"/>
                </a:solidFill>
              </a:rPr>
              <a:t>Technology and Innovation Support Centres</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1111929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u="sng" dirty="0">
                <a:solidFill>
                  <a:srgbClr val="00B050"/>
                </a:solidFill>
                <a:hlinkClick r:id="rId2"/>
              </a:rPr>
              <a:t>WIPO GREEN</a:t>
            </a:r>
            <a:r>
              <a:rPr lang="en-GB" dirty="0">
                <a:solidFill>
                  <a:srgbClr val="00B050"/>
                </a:solidFill>
              </a:rPr>
              <a:t> </a:t>
            </a:r>
            <a:r>
              <a:rPr lang="en-GB" dirty="0" smtClean="0"/>
              <a:t>is </a:t>
            </a:r>
            <a:r>
              <a:rPr lang="en-GB" dirty="0"/>
              <a:t>an interactive marketplace that promotes innovation and diffusion of green technologies by promoting skill and technology sharing. </a:t>
            </a:r>
            <a:endParaRPr lang="en-GB" dirty="0" smtClean="0"/>
          </a:p>
          <a:p>
            <a:r>
              <a:rPr lang="en-GB" dirty="0" smtClean="0">
                <a:solidFill>
                  <a:srgbClr val="00B050"/>
                </a:solidFill>
              </a:rPr>
              <a:t>WIPO </a:t>
            </a:r>
            <a:r>
              <a:rPr lang="en-GB" dirty="0">
                <a:solidFill>
                  <a:srgbClr val="00B050"/>
                </a:solidFill>
              </a:rPr>
              <a:t>GREEN </a:t>
            </a:r>
            <a:r>
              <a:rPr lang="en-GB" dirty="0"/>
              <a:t>consists of an online database and network that brings together a wide range of players in the green technology innovation value chain, and connects owners of new technologies with individuals or companies looking to commercialize, license or otherwise access or distribute a green technology. </a:t>
            </a:r>
            <a:endParaRPr lang="en-GB" dirty="0" smtClean="0"/>
          </a:p>
          <a:p>
            <a:r>
              <a:rPr lang="en-GB" dirty="0" smtClean="0"/>
              <a:t>SIDS </a:t>
            </a:r>
            <a:r>
              <a:rPr lang="en-GB" dirty="0"/>
              <a:t>will benefit from technological innovation in the areas of clean energy, energy efficiency, waste water treatment and sustainable </a:t>
            </a:r>
            <a:r>
              <a:rPr lang="en-GB" dirty="0" smtClean="0"/>
              <a:t>agriculture.</a:t>
            </a:r>
          </a:p>
        </p:txBody>
      </p:sp>
      <p:sp>
        <p:nvSpPr>
          <p:cNvPr id="3" name="Title 2"/>
          <p:cNvSpPr>
            <a:spLocks noGrp="1"/>
          </p:cNvSpPr>
          <p:nvPr>
            <p:ph type="title"/>
          </p:nvPr>
        </p:nvSpPr>
        <p:spPr/>
        <p:txBody>
          <a:bodyPr/>
          <a:lstStyle/>
          <a:p>
            <a:r>
              <a:rPr lang="en-GB" dirty="0" smtClean="0">
                <a:solidFill>
                  <a:srgbClr val="00B050"/>
                </a:solidFill>
              </a:rPr>
              <a:t>WIPO Green </a:t>
            </a:r>
            <a:endParaRPr lang="en-GB" dirty="0">
              <a:solidFill>
                <a:srgbClr val="00B05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6905741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848600" cy="4525963"/>
          </a:xfrm>
        </p:spPr>
        <p:txBody>
          <a:bodyPr>
            <a:normAutofit/>
          </a:bodyPr>
          <a:lstStyle/>
          <a:p>
            <a:r>
              <a:rPr lang="en-GB" sz="2400" dirty="0" smtClean="0"/>
              <a:t>Patent applicants seeking to file ‘Green technology’ patent examination prioritised to leapfrog patent examination backlogs.</a:t>
            </a:r>
          </a:p>
          <a:p>
            <a:r>
              <a:rPr lang="en-GB" sz="2400" dirty="0"/>
              <a:t>Current patent backlogs approx. 3 years.</a:t>
            </a:r>
          </a:p>
          <a:p>
            <a:r>
              <a:rPr lang="en-GB" sz="2400" dirty="0" smtClean="0"/>
              <a:t>Introduced </a:t>
            </a:r>
            <a:r>
              <a:rPr lang="en-GB" sz="2400" dirty="0"/>
              <a:t>in May 2009 to encourage and fast-track green technologies by accelerating the patent prosecution channel.  </a:t>
            </a:r>
            <a:endParaRPr lang="en-GB" sz="2400" dirty="0" smtClean="0"/>
          </a:p>
          <a:p>
            <a:r>
              <a:rPr lang="en-GB" sz="2400" dirty="0" smtClean="0"/>
              <a:t>Need more patent examiners in patent offices around the world with ‘Green’ technology expertise.  </a:t>
            </a:r>
          </a:p>
          <a:p>
            <a:endParaRPr lang="en-GB" dirty="0" smtClean="0"/>
          </a:p>
          <a:p>
            <a:endParaRPr lang="en-GB" dirty="0"/>
          </a:p>
        </p:txBody>
      </p:sp>
      <p:sp>
        <p:nvSpPr>
          <p:cNvPr id="3" name="Title 2"/>
          <p:cNvSpPr>
            <a:spLocks noGrp="1"/>
          </p:cNvSpPr>
          <p:nvPr>
            <p:ph type="title"/>
          </p:nvPr>
        </p:nvSpPr>
        <p:spPr/>
        <p:txBody>
          <a:bodyPr/>
          <a:lstStyle/>
          <a:p>
            <a:r>
              <a:rPr lang="en-GB" dirty="0" smtClean="0">
                <a:solidFill>
                  <a:srgbClr val="00B050"/>
                </a:solidFill>
              </a:rPr>
              <a:t>UKIPO Green Channel</a:t>
            </a:r>
            <a:endParaRPr lang="en-GB" dirty="0">
              <a:solidFill>
                <a:srgbClr val="00B050"/>
              </a:solidFill>
            </a:endParaRPr>
          </a:p>
        </p:txBody>
      </p:sp>
      <p:pic>
        <p:nvPicPr>
          <p:cNvPr id="1026" name="Picture 2" descr="C:\Users\home\AppData\Local\Microsoft\Windows\INetCache\IE\J3QAM59H\green-energ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953000"/>
            <a:ext cx="1301496" cy="15385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486314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686800" cy="838200"/>
          </a:xfrm>
        </p:spPr>
        <p:txBody>
          <a:bodyPr>
            <a:normAutofit/>
          </a:bodyPr>
          <a:lstStyle/>
          <a:p>
            <a:r>
              <a:rPr lang="en-GB" sz="2800" dirty="0" smtClean="0">
                <a:solidFill>
                  <a:srgbClr val="00B0F0"/>
                </a:solidFill>
                <a:effectLst/>
              </a:rPr>
              <a:t>World Intellectual Property Day 26 April 2018</a:t>
            </a:r>
            <a:endParaRPr lang="en-GB" sz="2800" dirty="0">
              <a:solidFill>
                <a:srgbClr val="00B0F0"/>
              </a:solidFill>
              <a:effectLst/>
            </a:endParaRPr>
          </a:p>
        </p:txBody>
      </p:sp>
      <p:sp>
        <p:nvSpPr>
          <p:cNvPr id="2" name="Content Placeholder 1"/>
          <p:cNvSpPr>
            <a:spLocks noGrp="1"/>
          </p:cNvSpPr>
          <p:nvPr>
            <p:ph idx="1"/>
          </p:nvPr>
        </p:nvSpPr>
        <p:spPr>
          <a:xfrm>
            <a:off x="457199" y="1066800"/>
            <a:ext cx="8410575" cy="4525963"/>
          </a:xfrm>
        </p:spPr>
        <p:txBody>
          <a:bodyPr>
            <a:normAutofit fontScale="70000" lnSpcReduction="20000"/>
          </a:bodyPr>
          <a:lstStyle/>
          <a:p>
            <a:endParaRPr lang="en-GB" dirty="0" smtClean="0"/>
          </a:p>
          <a:p>
            <a:pPr marL="109728" indent="0" algn="ctr">
              <a:buNone/>
            </a:pPr>
            <a:r>
              <a:rPr lang="en-GB" b="1" dirty="0" smtClean="0">
                <a:solidFill>
                  <a:srgbClr val="00B0F0"/>
                </a:solidFill>
              </a:rPr>
              <a:t>Powering </a:t>
            </a:r>
            <a:r>
              <a:rPr lang="en-GB" b="1" dirty="0">
                <a:solidFill>
                  <a:srgbClr val="00B0F0"/>
                </a:solidFill>
              </a:rPr>
              <a:t>change: Women in innovation and </a:t>
            </a:r>
            <a:r>
              <a:rPr lang="en-GB" b="1" dirty="0" smtClean="0">
                <a:solidFill>
                  <a:srgbClr val="00B0F0"/>
                </a:solidFill>
              </a:rPr>
              <a:t>creativity</a:t>
            </a:r>
          </a:p>
          <a:p>
            <a:pPr marL="109728" indent="0">
              <a:buNone/>
            </a:pPr>
            <a:endParaRPr lang="en-GB" b="1" dirty="0">
              <a:solidFill>
                <a:srgbClr val="00B0F0"/>
              </a:solidFill>
            </a:endParaRPr>
          </a:p>
          <a:p>
            <a:pPr marL="109728" indent="0">
              <a:buNone/>
            </a:pPr>
            <a:endParaRPr lang="en-GB" b="1" dirty="0" smtClean="0">
              <a:solidFill>
                <a:srgbClr val="00B0F0"/>
              </a:solidFill>
            </a:endParaRPr>
          </a:p>
          <a:p>
            <a:pPr marL="109728" indent="0">
              <a:buNone/>
            </a:pPr>
            <a:endParaRPr lang="en-GB" b="1" dirty="0">
              <a:solidFill>
                <a:srgbClr val="00B0F0"/>
              </a:solidFill>
            </a:endParaRPr>
          </a:p>
          <a:p>
            <a:pPr marL="109728" indent="0">
              <a:buNone/>
            </a:pPr>
            <a:endParaRPr lang="en-GB" b="1" dirty="0" smtClean="0">
              <a:solidFill>
                <a:srgbClr val="00B0F0"/>
              </a:solidFill>
            </a:endParaRPr>
          </a:p>
          <a:p>
            <a:pPr marL="109728" indent="0">
              <a:buNone/>
            </a:pPr>
            <a:endParaRPr lang="en-GB" b="1" dirty="0">
              <a:solidFill>
                <a:srgbClr val="00B0F0"/>
              </a:solidFill>
            </a:endParaRPr>
          </a:p>
          <a:p>
            <a:pPr marL="109728" indent="0">
              <a:buNone/>
            </a:pPr>
            <a:endParaRPr lang="en-GB" b="1" dirty="0" smtClean="0">
              <a:solidFill>
                <a:srgbClr val="00B0F0"/>
              </a:solidFill>
            </a:endParaRPr>
          </a:p>
          <a:p>
            <a:pPr marL="109728" indent="0">
              <a:buNone/>
            </a:pPr>
            <a:endParaRPr lang="en-GB" b="1" dirty="0" smtClean="0">
              <a:solidFill>
                <a:srgbClr val="00B0F0"/>
              </a:solidFill>
            </a:endParaRPr>
          </a:p>
          <a:p>
            <a:pPr marL="109728" indent="0">
              <a:buNone/>
            </a:pPr>
            <a:endParaRPr lang="en-GB" b="1" dirty="0">
              <a:solidFill>
                <a:srgbClr val="00B0F0"/>
              </a:solidFill>
            </a:endParaRPr>
          </a:p>
          <a:p>
            <a:r>
              <a:rPr lang="en-GB" dirty="0"/>
              <a:t>W</a:t>
            </a:r>
            <a:r>
              <a:rPr lang="en-GB" dirty="0" smtClean="0"/>
              <a:t>e </a:t>
            </a:r>
            <a:r>
              <a:rPr lang="en-GB" dirty="0"/>
              <a:t>celebrate World Intellectual Property Day to learn about the role that </a:t>
            </a:r>
            <a:r>
              <a:rPr lang="en-GB" dirty="0" smtClean="0"/>
              <a:t>IP rights </a:t>
            </a:r>
            <a:r>
              <a:rPr lang="en-GB" dirty="0"/>
              <a:t>(patents, trademarks, industrial designs, copyright) play in encouraging innovation and creativity.</a:t>
            </a:r>
          </a:p>
          <a:p>
            <a:r>
              <a:rPr lang="en-GB" dirty="0">
                <a:solidFill>
                  <a:srgbClr val="CC0099"/>
                </a:solidFill>
              </a:rPr>
              <a:t>This year’s </a:t>
            </a:r>
            <a:r>
              <a:rPr lang="en-GB" dirty="0" smtClean="0">
                <a:solidFill>
                  <a:srgbClr val="CC0099"/>
                </a:solidFill>
              </a:rPr>
              <a:t>campaign </a:t>
            </a:r>
            <a:r>
              <a:rPr lang="en-GB" dirty="0">
                <a:solidFill>
                  <a:srgbClr val="CC0099"/>
                </a:solidFill>
              </a:rPr>
              <a:t>celebrates the brilliance, ingenuity, curiosity and courage of the women who are driving change in our world and shaping our common future.</a:t>
            </a:r>
          </a:p>
          <a:p>
            <a:endParaRPr lang="en-GB" dirty="0"/>
          </a:p>
        </p:txBody>
      </p:sp>
      <p:pic>
        <p:nvPicPr>
          <p:cNvPr id="1026" name="Picture 2" descr="IP Day 2018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533" y="1752600"/>
            <a:ext cx="403746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265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solidFill>
                  <a:srgbClr val="00B050"/>
                </a:solidFill>
              </a:rPr>
              <a:t>UKIPO Green Channel</a:t>
            </a:r>
            <a:endParaRPr lang="en-GB" dirty="0">
              <a:solidFill>
                <a:srgbClr val="00B050"/>
              </a:solidFill>
            </a:endParaRPr>
          </a:p>
        </p:txBody>
      </p:sp>
      <p:pic>
        <p:nvPicPr>
          <p:cNvPr id="1026" name="Picture 2" descr="C:\Users\home\AppData\Local\Microsoft\Windows\INetCache\IE\J3QAM59H\green-energ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5804" y="239469"/>
            <a:ext cx="1301496" cy="153852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normAutofit fontScale="77500" lnSpcReduction="20000"/>
          </a:bodyPr>
          <a:lstStyle/>
          <a:p>
            <a:r>
              <a:rPr lang="en-GB" dirty="0" smtClean="0"/>
              <a:t>Applicant files a written request at any stage in the prosecution.</a:t>
            </a:r>
          </a:p>
          <a:p>
            <a:r>
              <a:rPr lang="en-GB" dirty="0" smtClean="0"/>
              <a:t>No </a:t>
            </a:r>
            <a:r>
              <a:rPr lang="en-GB" dirty="0"/>
              <a:t>specific environmental standard to meet in order to proceed via the Green Channel.  </a:t>
            </a:r>
            <a:endParaRPr lang="en-GB" dirty="0" smtClean="0"/>
          </a:p>
          <a:p>
            <a:r>
              <a:rPr lang="en-GB" dirty="0" smtClean="0"/>
              <a:t>UKIPO </a:t>
            </a:r>
            <a:r>
              <a:rPr lang="en-GB" dirty="0"/>
              <a:t>takes the generous view that an environmental benefit can arise in any area of </a:t>
            </a:r>
            <a:r>
              <a:rPr lang="en-GB" dirty="0" smtClean="0"/>
              <a:t>technology</a:t>
            </a:r>
            <a:r>
              <a:rPr lang="en-GB" dirty="0"/>
              <a:t> </a:t>
            </a:r>
            <a:r>
              <a:rPr lang="en-GB" dirty="0" smtClean="0"/>
              <a:t>(e.g</a:t>
            </a:r>
            <a:r>
              <a:rPr lang="en-GB" dirty="0"/>
              <a:t>. wind power, solar power etc.) </a:t>
            </a:r>
            <a:endParaRPr lang="en-GB" dirty="0" smtClean="0"/>
          </a:p>
          <a:p>
            <a:r>
              <a:rPr lang="en-GB" dirty="0"/>
              <a:t>T</a:t>
            </a:r>
            <a:r>
              <a:rPr lang="en-GB" dirty="0" smtClean="0"/>
              <a:t>echnologies can include </a:t>
            </a:r>
            <a:r>
              <a:rPr lang="en-GB" dirty="0"/>
              <a:t>processes which produce less waste or use recycled streams, devices which work more efficiently, and materials which are made from recycled or environmentally friendly substances.  </a:t>
            </a:r>
            <a:endParaRPr lang="en-GB" dirty="0" smtClean="0"/>
          </a:p>
          <a:p>
            <a:r>
              <a:rPr lang="en-GB" dirty="0" smtClean="0"/>
              <a:t>Applicants </a:t>
            </a:r>
            <a:r>
              <a:rPr lang="en-GB" dirty="0"/>
              <a:t>must simply provide an explanation, which may be as long or as short as the circumstance require (e.g. “it’s a solar panel”), to convince the UKIPO that there is an environmental benefit. </a:t>
            </a:r>
          </a:p>
        </p:txBody>
      </p:sp>
      <p:sp>
        <p:nvSpPr>
          <p:cNvPr id="8" name="Content Placeholder 1"/>
          <p:cNvSpPr txBox="1">
            <a:spLocks/>
          </p:cNvSpPr>
          <p:nvPr/>
        </p:nvSpPr>
        <p:spPr>
          <a:xfrm>
            <a:off x="457200" y="1481328"/>
            <a:ext cx="7848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GB" smtClean="0"/>
          </a:p>
          <a:p>
            <a:endParaRPr lang="en-GB" dirty="0"/>
          </a:p>
        </p:txBody>
      </p:sp>
      <p:sp>
        <p:nvSpPr>
          <p:cNvPr id="10"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186613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rmAutofit fontScale="92500" lnSpcReduction="10000"/>
          </a:bodyPr>
          <a:lstStyle/>
          <a:p>
            <a:r>
              <a:rPr lang="en-GB" dirty="0" smtClean="0"/>
              <a:t>WIPO </a:t>
            </a:r>
            <a:r>
              <a:rPr lang="en-GB" dirty="0"/>
              <a:t>activity </a:t>
            </a:r>
            <a:r>
              <a:rPr lang="en-GB" dirty="0" smtClean="0"/>
              <a:t>launched </a:t>
            </a:r>
            <a:r>
              <a:rPr lang="en-GB" dirty="0"/>
              <a:t>in 2010 as a Development Agenda Project "Developing Tools for Facilitating Access to Patent Information", adopted by the WIPO Committee for Development and </a:t>
            </a:r>
            <a:r>
              <a:rPr lang="en-GB" dirty="0" smtClean="0"/>
              <a:t>IP. </a:t>
            </a:r>
          </a:p>
          <a:p>
            <a:r>
              <a:rPr lang="en-GB" dirty="0" smtClean="0"/>
              <a:t>Aims to facilitate access </a:t>
            </a:r>
            <a:r>
              <a:rPr lang="en-GB" dirty="0"/>
              <a:t>of developing and least developed countries to the technical, business and legal information included in patent literature. </a:t>
            </a:r>
            <a:endParaRPr lang="en-GB" dirty="0" smtClean="0"/>
          </a:p>
          <a:p>
            <a:r>
              <a:rPr lang="en-GB" dirty="0" smtClean="0"/>
              <a:t>A </a:t>
            </a:r>
            <a:r>
              <a:rPr lang="en-GB" dirty="0"/>
              <a:t>Patent Landscape Report (PLR) provides a snapshot view of the patenting activity in a particular area of technology (e.g., in public health, food ad agriculture, climate change and energy</a:t>
            </a:r>
            <a:r>
              <a:rPr lang="en-GB" dirty="0" smtClean="0"/>
              <a:t>).</a:t>
            </a:r>
            <a:endParaRPr lang="en-GB" dirty="0"/>
          </a:p>
        </p:txBody>
      </p:sp>
      <p:sp>
        <p:nvSpPr>
          <p:cNvPr id="3" name="Title 2"/>
          <p:cNvSpPr>
            <a:spLocks noGrp="1"/>
          </p:cNvSpPr>
          <p:nvPr>
            <p:ph type="title"/>
          </p:nvPr>
        </p:nvSpPr>
        <p:spPr/>
        <p:txBody>
          <a:bodyPr/>
          <a:lstStyle/>
          <a:p>
            <a:r>
              <a:rPr lang="en-GB" dirty="0" smtClean="0">
                <a:solidFill>
                  <a:srgbClr val="00B0F0"/>
                </a:solidFill>
              </a:rPr>
              <a:t>WIPO Patent Landscape Reports</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783375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4252"/>
            <a:ext cx="8229600" cy="4795548"/>
          </a:xfrm>
        </p:spPr>
        <p:txBody>
          <a:bodyPr>
            <a:normAutofit/>
          </a:bodyPr>
          <a:lstStyle/>
          <a:p>
            <a:r>
              <a:rPr lang="en-GB" dirty="0"/>
              <a:t>All companies, large and small, have </a:t>
            </a:r>
            <a:r>
              <a:rPr lang="en-GB" dirty="0" smtClean="0"/>
              <a:t>monopolistic, often time-limited IP rights</a:t>
            </a:r>
            <a:r>
              <a:rPr lang="en-GB" dirty="0"/>
              <a:t>, sometimes across multiple jurisdictions.  </a:t>
            </a:r>
            <a:endParaRPr lang="en-GB" dirty="0" smtClean="0"/>
          </a:p>
          <a:p>
            <a:endParaRPr lang="en-GB" dirty="0"/>
          </a:p>
          <a:p>
            <a:r>
              <a:rPr lang="en-GB" dirty="0" smtClean="0"/>
              <a:t>They </a:t>
            </a:r>
            <a:r>
              <a:rPr lang="en-GB" dirty="0"/>
              <a:t>are corporate IP </a:t>
            </a:r>
            <a:r>
              <a:rPr lang="en-GB" dirty="0" smtClean="0"/>
              <a:t>owners = control  </a:t>
            </a:r>
          </a:p>
          <a:p>
            <a:pPr marL="109728" indent="0">
              <a:buNone/>
            </a:pPr>
            <a:endParaRPr lang="en-GB" dirty="0"/>
          </a:p>
          <a:p>
            <a:r>
              <a:rPr lang="en-GB" dirty="0" smtClean="0"/>
              <a:t>IP </a:t>
            </a:r>
            <a:r>
              <a:rPr lang="en-GB" dirty="0"/>
              <a:t>rights have achieved an unprecedented level of commercial importance in the new world of globalization and the knowledge economy.  </a:t>
            </a:r>
            <a:endParaRPr lang="en-GB" dirty="0" smtClean="0"/>
          </a:p>
          <a:p>
            <a:endParaRPr lang="en-GB" dirty="0" smtClean="0"/>
          </a:p>
          <a:p>
            <a:endParaRPr lang="en-GB" dirty="0"/>
          </a:p>
        </p:txBody>
      </p:sp>
      <p:sp>
        <p:nvSpPr>
          <p:cNvPr id="3" name="Title 2"/>
          <p:cNvSpPr>
            <a:spLocks noGrp="1"/>
          </p:cNvSpPr>
          <p:nvPr>
            <p:ph type="title"/>
          </p:nvPr>
        </p:nvSpPr>
        <p:spPr>
          <a:xfrm>
            <a:off x="457200" y="228600"/>
            <a:ext cx="8229600" cy="1143000"/>
          </a:xfrm>
        </p:spPr>
        <p:txBody>
          <a:bodyPr>
            <a:normAutofit fontScale="90000"/>
          </a:bodyPr>
          <a:lstStyle/>
          <a:p>
            <a:r>
              <a:rPr lang="en-GB" dirty="0">
                <a:solidFill>
                  <a:srgbClr val="00B0F0"/>
                </a:solidFill>
              </a:rPr>
              <a:t>R</a:t>
            </a:r>
            <a:r>
              <a:rPr lang="en-GB" dirty="0" smtClean="0">
                <a:solidFill>
                  <a:srgbClr val="00B0F0"/>
                </a:solidFill>
              </a:rPr>
              <a:t>ise of corporate IP assets in GVC</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1443691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534400" cy="4525963"/>
          </a:xfrm>
        </p:spPr>
        <p:txBody>
          <a:bodyPr>
            <a:normAutofit/>
          </a:bodyPr>
          <a:lstStyle/>
          <a:p>
            <a:r>
              <a:rPr lang="en-GB" dirty="0"/>
              <a:t>Wise investment in </a:t>
            </a:r>
            <a:r>
              <a:rPr lang="en-GB" dirty="0" smtClean="0"/>
              <a:t>R&amp;D and </a:t>
            </a:r>
            <a:r>
              <a:rPr lang="en-GB" dirty="0"/>
              <a:t>marketing</a:t>
            </a:r>
          </a:p>
          <a:p>
            <a:r>
              <a:rPr lang="en-GB" dirty="0" smtClean="0"/>
              <a:t>Prevents copying </a:t>
            </a:r>
            <a:r>
              <a:rPr lang="en-GB" dirty="0"/>
              <a:t>or imitating of a company’s products or </a:t>
            </a:r>
            <a:r>
              <a:rPr lang="en-GB" dirty="0" smtClean="0"/>
              <a:t>services</a:t>
            </a:r>
          </a:p>
          <a:p>
            <a:r>
              <a:rPr lang="en-GB" dirty="0" smtClean="0"/>
              <a:t>Enhances </a:t>
            </a:r>
            <a:r>
              <a:rPr lang="en-GB" dirty="0"/>
              <a:t>corporate identity through a trademark and branding </a:t>
            </a:r>
            <a:r>
              <a:rPr lang="en-GB" dirty="0" smtClean="0"/>
              <a:t>strategy</a:t>
            </a:r>
          </a:p>
          <a:p>
            <a:r>
              <a:rPr lang="en-GB" dirty="0" smtClean="0"/>
              <a:t>Develops income streams from negotiating </a:t>
            </a:r>
            <a:r>
              <a:rPr lang="en-GB" dirty="0"/>
              <a:t>licensing, franchising or other IP-based </a:t>
            </a:r>
            <a:r>
              <a:rPr lang="en-GB" dirty="0" smtClean="0"/>
              <a:t>agreements to develop income streams. </a:t>
            </a:r>
            <a:endParaRPr lang="en-GB" dirty="0"/>
          </a:p>
          <a:p>
            <a:r>
              <a:rPr lang="en-GB" dirty="0" smtClean="0"/>
              <a:t>Obtains access </a:t>
            </a:r>
            <a:r>
              <a:rPr lang="en-GB" dirty="0"/>
              <a:t>to new markets </a:t>
            </a:r>
          </a:p>
        </p:txBody>
      </p:sp>
      <p:sp>
        <p:nvSpPr>
          <p:cNvPr id="3" name="Title 2"/>
          <p:cNvSpPr>
            <a:spLocks noGrp="1"/>
          </p:cNvSpPr>
          <p:nvPr>
            <p:ph type="title"/>
          </p:nvPr>
        </p:nvSpPr>
        <p:spPr>
          <a:xfrm>
            <a:off x="533400" y="457200"/>
            <a:ext cx="8229600" cy="1143000"/>
          </a:xfrm>
        </p:spPr>
        <p:txBody>
          <a:bodyPr>
            <a:normAutofit fontScale="90000"/>
          </a:bodyPr>
          <a:lstStyle/>
          <a:p>
            <a:r>
              <a:rPr lang="en-GB" dirty="0" smtClean="0">
                <a:solidFill>
                  <a:srgbClr val="00B0F0"/>
                </a:solidFill>
              </a:rPr>
              <a:t>IPR facilitates corporate strategic objectives in GVC</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20457115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533400"/>
            <a:ext cx="8229600" cy="1143000"/>
          </a:xfrm>
        </p:spPr>
        <p:txBody>
          <a:bodyPr>
            <a:normAutofit fontScale="90000"/>
          </a:bodyPr>
          <a:lstStyle/>
          <a:p>
            <a:pPr eaLnBrk="1" hangingPunct="1"/>
            <a:r>
              <a:rPr lang="en-GB" altLang="en-US" sz="3600" dirty="0" smtClean="0">
                <a:solidFill>
                  <a:schemeClr val="bg2">
                    <a:lumMod val="50000"/>
                  </a:schemeClr>
                </a:solidFill>
                <a:effectLst/>
              </a:rPr>
              <a:t>IP rights play a role in GVC - technology transfer, sustainability</a:t>
            </a:r>
            <a:r>
              <a:rPr lang="en-GB" altLang="en-US" b="1" dirty="0" smtClean="0"/>
              <a:t/>
            </a:r>
            <a:br>
              <a:rPr lang="en-GB" altLang="en-US" b="1" dirty="0" smtClean="0"/>
            </a:br>
            <a:endParaRPr lang="en-GB" altLang="en-US" b="1" dirty="0" smtClean="0"/>
          </a:p>
        </p:txBody>
      </p:sp>
      <p:sp>
        <p:nvSpPr>
          <p:cNvPr id="38915" name="Rectangle 3"/>
          <p:cNvSpPr>
            <a:spLocks noGrp="1" noChangeArrowheads="1"/>
          </p:cNvSpPr>
          <p:nvPr>
            <p:ph type="body" idx="1"/>
          </p:nvPr>
        </p:nvSpPr>
        <p:spPr>
          <a:xfrm>
            <a:off x="304800" y="1371600"/>
            <a:ext cx="8458199" cy="5216525"/>
          </a:xfrm>
        </p:spPr>
        <p:txBody>
          <a:bodyPr>
            <a:normAutofit/>
          </a:bodyPr>
          <a:lstStyle/>
          <a:p>
            <a:r>
              <a:rPr lang="en-GB" altLang="en-US" dirty="0" smtClean="0"/>
              <a:t>IP systems facilitate the transfer of technology through foreign direct investment, joint ventures and licensing which brings economic prosperity to lesser developed regions and countries.  </a:t>
            </a:r>
          </a:p>
          <a:p>
            <a:r>
              <a:rPr lang="en-GB" altLang="en-US" dirty="0" smtClean="0"/>
              <a:t>Most developing countries rely on imported technologies as a source of new productive knowledge.  </a:t>
            </a:r>
          </a:p>
          <a:p>
            <a:r>
              <a:rPr lang="en-GB" altLang="en-US" dirty="0" smtClean="0"/>
              <a:t>However, considerable follow-on innovation and adaptation take place over time adding to the global body of knowledge. </a:t>
            </a:r>
          </a:p>
          <a:p>
            <a:pPr>
              <a:buFontTx/>
              <a:buNone/>
            </a:pPr>
            <a:endParaRPr lang="en-GB" altLang="en-US" b="1" dirty="0" smtClean="0"/>
          </a:p>
          <a:p>
            <a:pPr eaLnBrk="1" hangingPunct="1"/>
            <a:endParaRPr lang="en-GB" altLang="en-US" dirty="0" smtClean="0"/>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47380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06400" y="174625"/>
            <a:ext cx="8305800" cy="1066800"/>
          </a:xfrm>
        </p:spPr>
        <p:txBody>
          <a:bodyPr>
            <a:normAutofit/>
          </a:bodyPr>
          <a:lstStyle/>
          <a:p>
            <a:pPr algn="ctr"/>
            <a:r>
              <a:rPr lang="en-GB" altLang="en-US" b="1" dirty="0" smtClean="0">
                <a:solidFill>
                  <a:srgbClr val="00B0F0"/>
                </a:solidFill>
              </a:rPr>
              <a:t>Corporate IP Owners &amp; GVC</a:t>
            </a:r>
            <a:endParaRPr lang="en-GB" altLang="en-US" b="1" dirty="0" smtClean="0">
              <a:solidFill>
                <a:srgbClr val="FF6600"/>
              </a:solidFill>
            </a:endParaRPr>
          </a:p>
        </p:txBody>
      </p:sp>
      <p:sp>
        <p:nvSpPr>
          <p:cNvPr id="14339" name="Content Placeholder 2"/>
          <p:cNvSpPr>
            <a:spLocks noGrp="1"/>
          </p:cNvSpPr>
          <p:nvPr>
            <p:ph idx="1"/>
          </p:nvPr>
        </p:nvSpPr>
        <p:spPr>
          <a:xfrm>
            <a:off x="381000" y="1447800"/>
            <a:ext cx="8510588" cy="4038599"/>
          </a:xfrm>
        </p:spPr>
        <p:txBody>
          <a:bodyPr>
            <a:normAutofit/>
          </a:bodyPr>
          <a:lstStyle/>
          <a:p>
            <a:pPr>
              <a:buFontTx/>
              <a:buNone/>
            </a:pPr>
            <a:r>
              <a:rPr lang="en-GB" altLang="en-US" dirty="0" smtClean="0"/>
              <a:t>	</a:t>
            </a:r>
          </a:p>
          <a:p>
            <a:pPr>
              <a:buFontTx/>
              <a:buNone/>
            </a:pPr>
            <a:r>
              <a:rPr lang="en-GB" altLang="en-US" dirty="0" smtClean="0"/>
              <a:t>							       Public Co. </a:t>
            </a:r>
            <a:endParaRPr lang="en-GB" altLang="en-US" dirty="0"/>
          </a:p>
          <a:p>
            <a:pPr>
              <a:buFontTx/>
              <a:buNone/>
            </a:pPr>
            <a:r>
              <a:rPr lang="en-GB" altLang="en-US" dirty="0" smtClean="0"/>
              <a:t>						Large Private Co. </a:t>
            </a:r>
            <a:endParaRPr lang="en-GB" altLang="en-US" dirty="0"/>
          </a:p>
          <a:p>
            <a:pPr>
              <a:buFontTx/>
              <a:buNone/>
            </a:pPr>
            <a:r>
              <a:rPr lang="en-GB" altLang="en-US" dirty="0" smtClean="0"/>
              <a:t>					SMEs  </a:t>
            </a:r>
            <a:endParaRPr lang="en-GB" altLang="en-US" dirty="0"/>
          </a:p>
          <a:p>
            <a:pPr>
              <a:buFontTx/>
              <a:buNone/>
            </a:pPr>
            <a:r>
              <a:rPr lang="en-GB" altLang="en-US" dirty="0" smtClean="0"/>
              <a:t>			Micro company </a:t>
            </a:r>
          </a:p>
          <a:p>
            <a:pPr>
              <a:buFontTx/>
              <a:buNone/>
            </a:pPr>
            <a:r>
              <a:rPr lang="en-GB" altLang="en-US" dirty="0" smtClean="0"/>
              <a:t>		Start-up</a:t>
            </a:r>
            <a:endParaRPr lang="en-GB" altLang="en-US" dirty="0"/>
          </a:p>
          <a:p>
            <a:pPr>
              <a:buFontTx/>
              <a:buNone/>
            </a:pPr>
            <a:r>
              <a:rPr lang="en-GB" altLang="en-US" dirty="0" smtClean="0"/>
              <a:t>Inventor/creator/entrepreneur</a:t>
            </a:r>
          </a:p>
        </p:txBody>
      </p:sp>
      <p:sp>
        <p:nvSpPr>
          <p:cNvPr id="5" name="Rectangle 1"/>
          <p:cNvSpPr>
            <a:spLocks noChangeArrowheads="1"/>
          </p:cNvSpPr>
          <p:nvPr/>
        </p:nvSpPr>
        <p:spPr bwMode="auto">
          <a:xfrm>
            <a:off x="6629400" y="6350433"/>
            <a:ext cx="181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a:t>
            </a:r>
            <a:r>
              <a:rPr lang="en-GB" altLang="en-US" sz="1200" dirty="0" smtClean="0"/>
              <a:t>2018</a:t>
            </a:r>
            <a:endParaRPr lang="en-GB" altLang="en-US" sz="1200" dirty="0"/>
          </a:p>
        </p:txBody>
      </p:sp>
    </p:spTree>
    <p:extLst>
      <p:ext uri="{BB962C8B-B14F-4D97-AF65-F5344CB8AC3E}">
        <p14:creationId xmlns:p14="http://schemas.microsoft.com/office/powerpoint/2010/main" val="22012447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normAutofit/>
          </a:bodyPr>
          <a:lstStyle/>
          <a:p>
            <a:pPr algn="ctr"/>
            <a:r>
              <a:rPr lang="en-GB" dirty="0" smtClean="0">
                <a:solidFill>
                  <a:schemeClr val="bg2">
                    <a:lumMod val="50000"/>
                  </a:schemeClr>
                </a:solidFill>
              </a:rPr>
              <a:t>Newer, younger MNEs</a:t>
            </a:r>
            <a:endParaRPr lang="en-GB" dirty="0">
              <a:solidFill>
                <a:schemeClr val="bg2">
                  <a:lumMod val="50000"/>
                </a:schemeClr>
              </a:solidFill>
            </a:endParaRPr>
          </a:p>
        </p:txBody>
      </p:sp>
      <p:sp>
        <p:nvSpPr>
          <p:cNvPr id="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
        <p:nvSpPr>
          <p:cNvPr id="2" name="Content Placeholder 1"/>
          <p:cNvSpPr>
            <a:spLocks noGrp="1"/>
          </p:cNvSpPr>
          <p:nvPr>
            <p:ph idx="1"/>
          </p:nvPr>
        </p:nvSpPr>
        <p:spPr>
          <a:xfrm>
            <a:off x="228600" y="1371600"/>
            <a:ext cx="8653462" cy="4724400"/>
          </a:xfrm>
        </p:spPr>
        <p:txBody>
          <a:bodyPr>
            <a:normAutofit fontScale="55000" lnSpcReduction="20000"/>
          </a:bodyPr>
          <a:lstStyle/>
          <a:p>
            <a:r>
              <a:rPr lang="en-GB" altLang="en-US" sz="3200" b="1" dirty="0"/>
              <a:t>UBER</a:t>
            </a:r>
            <a:r>
              <a:rPr lang="en-GB" altLang="en-US" sz="3200" dirty="0"/>
              <a:t> founded </a:t>
            </a:r>
            <a:r>
              <a:rPr lang="en-GB" altLang="en-US" sz="3200" dirty="0">
                <a:solidFill>
                  <a:srgbClr val="FF0000"/>
                </a:solidFill>
              </a:rPr>
              <a:t>2009 </a:t>
            </a:r>
            <a:r>
              <a:rPr lang="en-GB" altLang="en-US" sz="3200" dirty="0"/>
              <a:t>by Travis Kalanick and Garrett Camp, HQ in San Francisco, California USA.  Now operates worldwide in 633 cities. </a:t>
            </a:r>
            <a:endParaRPr lang="en-GB" altLang="en-US" sz="3200" dirty="0" smtClean="0"/>
          </a:p>
          <a:p>
            <a:endParaRPr lang="en-GB" altLang="en-US" sz="3200" dirty="0" smtClean="0"/>
          </a:p>
          <a:p>
            <a:r>
              <a:rPr lang="en-GB" sz="3200" b="1" dirty="0" smtClean="0"/>
              <a:t>Airbnb</a:t>
            </a:r>
            <a:r>
              <a:rPr lang="en-GB" sz="3200" dirty="0" smtClean="0"/>
              <a:t> founded in </a:t>
            </a:r>
            <a:r>
              <a:rPr lang="en-GB" sz="3200" dirty="0" smtClean="0">
                <a:solidFill>
                  <a:srgbClr val="FF0000"/>
                </a:solidFill>
              </a:rPr>
              <a:t>2008</a:t>
            </a:r>
            <a:r>
              <a:rPr lang="en-GB" sz="3200" dirty="0" smtClean="0"/>
              <a:t> by Brian </a:t>
            </a:r>
            <a:r>
              <a:rPr lang="en-GB" sz="3200" dirty="0" err="1"/>
              <a:t>Chesky</a:t>
            </a:r>
            <a:r>
              <a:rPr lang="en-GB" sz="3200" dirty="0"/>
              <a:t> (CEO); Joe </a:t>
            </a:r>
            <a:r>
              <a:rPr lang="en-GB" sz="3200" dirty="0" err="1"/>
              <a:t>Gebbia</a:t>
            </a:r>
            <a:r>
              <a:rPr lang="en-GB" sz="3200" dirty="0"/>
              <a:t> (CPO); Nathan </a:t>
            </a:r>
            <a:r>
              <a:rPr lang="en-GB" sz="3200" dirty="0" err="1"/>
              <a:t>Blecharczyk</a:t>
            </a:r>
            <a:r>
              <a:rPr lang="en-GB" sz="3200" dirty="0"/>
              <a:t> (</a:t>
            </a:r>
            <a:r>
              <a:rPr lang="en-GB" sz="3200" dirty="0" smtClean="0"/>
              <a:t>CTO) in San </a:t>
            </a:r>
            <a:r>
              <a:rPr lang="en-GB" sz="3200" dirty="0"/>
              <a:t>Francisco, </a:t>
            </a:r>
            <a:r>
              <a:rPr lang="en-GB" sz="3200" dirty="0" smtClean="0"/>
              <a:t>California</a:t>
            </a:r>
          </a:p>
          <a:p>
            <a:endParaRPr lang="en-GB" sz="3200" dirty="0" smtClean="0"/>
          </a:p>
          <a:p>
            <a:r>
              <a:rPr lang="en-GB" altLang="en-US" sz="3200" b="1" dirty="0">
                <a:solidFill>
                  <a:srgbClr val="002060"/>
                </a:solidFill>
              </a:rPr>
              <a:t>Facebook</a:t>
            </a:r>
            <a:r>
              <a:rPr lang="en-GB" altLang="en-US" sz="3200" dirty="0"/>
              <a:t> founded in </a:t>
            </a:r>
            <a:r>
              <a:rPr lang="en-GB" altLang="en-US" sz="3200" dirty="0">
                <a:solidFill>
                  <a:srgbClr val="FF0000"/>
                </a:solidFill>
              </a:rPr>
              <a:t>2004</a:t>
            </a:r>
            <a:r>
              <a:rPr lang="en-GB" altLang="en-US" sz="3200" dirty="0"/>
              <a:t> by Mark Zuckerberg, USA  </a:t>
            </a:r>
            <a:endParaRPr lang="en-GB" altLang="en-US" sz="3200" dirty="0" smtClean="0"/>
          </a:p>
          <a:p>
            <a:endParaRPr lang="en-GB" altLang="en-US" sz="3200" dirty="0"/>
          </a:p>
          <a:p>
            <a:r>
              <a:rPr lang="en-GB" sz="3200" b="1" dirty="0"/>
              <a:t>Netflix</a:t>
            </a:r>
            <a:r>
              <a:rPr lang="en-GB" sz="3200" dirty="0"/>
              <a:t> founded in </a:t>
            </a:r>
            <a:r>
              <a:rPr lang="en-GB" sz="3200" dirty="0">
                <a:solidFill>
                  <a:srgbClr val="FF0000"/>
                </a:solidFill>
              </a:rPr>
              <a:t>1997</a:t>
            </a:r>
            <a:r>
              <a:rPr lang="en-GB" sz="3200" dirty="0"/>
              <a:t>  by Reed Hastings and Marc Randolph, in </a:t>
            </a:r>
            <a:r>
              <a:rPr lang="en-GB" sz="3200" dirty="0" err="1"/>
              <a:t>Scotts</a:t>
            </a:r>
            <a:r>
              <a:rPr lang="en-GB" sz="3200" dirty="0"/>
              <a:t> Valley, </a:t>
            </a:r>
            <a:r>
              <a:rPr lang="en-GB" sz="3200" dirty="0" smtClean="0"/>
              <a:t>California.   </a:t>
            </a:r>
            <a:r>
              <a:rPr lang="en-GB" sz="1800" dirty="0" smtClean="0"/>
              <a:t>PE </a:t>
            </a:r>
            <a:r>
              <a:rPr lang="en-GB" sz="1800" dirty="0"/>
              <a:t>ratio of 268. </a:t>
            </a:r>
            <a:r>
              <a:rPr lang="en-GB" sz="1800" dirty="0" smtClean="0"/>
              <a:t>Investors are </a:t>
            </a:r>
            <a:r>
              <a:rPr lang="en-GB" sz="1800" dirty="0"/>
              <a:t>prepared to fork out $268 for every </a:t>
            </a:r>
            <a:r>
              <a:rPr lang="en-GB" sz="1800" dirty="0" smtClean="0"/>
              <a:t>$1 the </a:t>
            </a:r>
            <a:r>
              <a:rPr lang="en-GB" sz="1800" dirty="0"/>
              <a:t>company makes.  On a traditional reading, this is technically known as bonkers. By way of comparison, traditional old </a:t>
            </a:r>
            <a:r>
              <a:rPr lang="en-GB" sz="1800" dirty="0" smtClean="0"/>
              <a:t>companies have a PE </a:t>
            </a:r>
            <a:r>
              <a:rPr lang="en-GB" sz="1800" dirty="0"/>
              <a:t>ratio of 12. This is more ‘normal’. </a:t>
            </a:r>
            <a:endParaRPr lang="en-GB" sz="3200" dirty="0" smtClean="0"/>
          </a:p>
          <a:p>
            <a:endParaRPr lang="en-GB" altLang="en-US" sz="3200" dirty="0" smtClean="0"/>
          </a:p>
          <a:p>
            <a:r>
              <a:rPr lang="en-GB" sz="3200" b="1" dirty="0" smtClean="0"/>
              <a:t>Alibabagroup.com</a:t>
            </a:r>
            <a:r>
              <a:rPr lang="en-GB" sz="3200" dirty="0" smtClean="0"/>
              <a:t> founded in </a:t>
            </a:r>
            <a:r>
              <a:rPr lang="en-GB" sz="3200" dirty="0" smtClean="0">
                <a:solidFill>
                  <a:srgbClr val="FF0000"/>
                </a:solidFill>
              </a:rPr>
              <a:t>1999</a:t>
            </a:r>
            <a:r>
              <a:rPr lang="en-GB" sz="3200" dirty="0" smtClean="0"/>
              <a:t> by CEO Daniel Zhang, HQ in Hangzhou, China.</a:t>
            </a:r>
          </a:p>
          <a:p>
            <a:endParaRPr lang="en-GB" sz="3200" dirty="0" smtClean="0"/>
          </a:p>
          <a:p>
            <a:r>
              <a:rPr lang="en-GB" sz="3200" b="1" dirty="0" smtClean="0"/>
              <a:t>Apple, Inc</a:t>
            </a:r>
            <a:r>
              <a:rPr lang="en-GB" sz="3200" dirty="0" smtClean="0"/>
              <a:t>. founded in </a:t>
            </a:r>
            <a:r>
              <a:rPr lang="en-GB" sz="3200" dirty="0" smtClean="0">
                <a:solidFill>
                  <a:srgbClr val="FF0000"/>
                </a:solidFill>
              </a:rPr>
              <a:t>1976 </a:t>
            </a:r>
            <a:r>
              <a:rPr lang="en-GB" sz="3200" dirty="0" smtClean="0"/>
              <a:t>by Steve Jobs, Steve Wozniak </a:t>
            </a:r>
            <a:r>
              <a:rPr lang="en-GB" sz="3200" dirty="0" err="1" smtClean="0"/>
              <a:t>andRonal</a:t>
            </a:r>
            <a:r>
              <a:rPr lang="en-GB" sz="3200" dirty="0" smtClean="0"/>
              <a:t> Wayne, California, USA. </a:t>
            </a:r>
          </a:p>
          <a:p>
            <a:endParaRPr lang="en-GB" sz="2800" dirty="0" smtClean="0"/>
          </a:p>
          <a:p>
            <a:endParaRPr lang="en-GB" altLang="en-US" sz="2800" dirty="0" smtClean="0"/>
          </a:p>
          <a:p>
            <a:endParaRPr lang="en-GB" altLang="en-US" sz="2800" dirty="0" smtClean="0"/>
          </a:p>
          <a:p>
            <a:endParaRPr lang="en-GB" altLang="en-US" sz="2800" dirty="0"/>
          </a:p>
          <a:p>
            <a:endParaRPr lang="en-GB" dirty="0"/>
          </a:p>
        </p:txBody>
      </p:sp>
    </p:spTree>
    <p:extLst>
      <p:ext uri="{BB962C8B-B14F-4D97-AF65-F5344CB8AC3E}">
        <p14:creationId xmlns:p14="http://schemas.microsoft.com/office/powerpoint/2010/main" val="3023684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http://www.innovaccess.eu/sites/default/files/sme_scoreboard_study_2016_en.pdf</a:t>
            </a:r>
          </a:p>
        </p:txBody>
      </p:sp>
      <p:sp>
        <p:nvSpPr>
          <p:cNvPr id="3" name="Title 2"/>
          <p:cNvSpPr>
            <a:spLocks noGrp="1"/>
          </p:cNvSpPr>
          <p:nvPr>
            <p:ph type="title"/>
          </p:nvPr>
        </p:nvSpPr>
        <p:spPr/>
        <p:txBody>
          <a:bodyPr/>
          <a:lstStyle/>
          <a:p>
            <a:r>
              <a:rPr lang="en-GB" dirty="0" smtClean="0"/>
              <a:t>EUIPO SME Scoreboard 2016</a:t>
            </a:r>
            <a:endParaRPr lang="en-GB" dirty="0"/>
          </a:p>
        </p:txBody>
      </p:sp>
      <p:pic>
        <p:nvPicPr>
          <p:cNvPr id="1026" name="Picture 2" descr="C:\Users\home\AppData\Local\Microsoft\Windows\INetCache\IE\LFDBB664\EUIPO_LOGO_E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087" y="2133600"/>
            <a:ext cx="4439084" cy="21128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1" y="4721662"/>
            <a:ext cx="7543800" cy="1200329"/>
          </a:xfrm>
          <a:prstGeom prst="rect">
            <a:avLst/>
          </a:prstGeom>
        </p:spPr>
        <p:txBody>
          <a:bodyPr wrap="square">
            <a:spAutoFit/>
          </a:bodyPr>
          <a:lstStyle/>
          <a:p>
            <a:r>
              <a:rPr lang="en-GB" dirty="0" smtClean="0"/>
              <a:t>SMEs are </a:t>
            </a:r>
            <a:r>
              <a:rPr lang="en-GB" dirty="0"/>
              <a:t>the life blood of our economy as they represent about 99% of businesses in </a:t>
            </a:r>
            <a:r>
              <a:rPr lang="en-GB" dirty="0" smtClean="0"/>
              <a:t>the EU. </a:t>
            </a:r>
            <a:r>
              <a:rPr lang="en-GB" dirty="0"/>
              <a:t>Any sound policy in favour of investment and growth based on </a:t>
            </a:r>
            <a:r>
              <a:rPr lang="en-GB" dirty="0" smtClean="0"/>
              <a:t>IP therefore </a:t>
            </a:r>
            <a:r>
              <a:rPr lang="en-GB" dirty="0"/>
              <a:t>requires detailed knowledge of how SMEs stand towards innovation and IP. </a:t>
            </a:r>
          </a:p>
        </p:txBody>
      </p:sp>
    </p:spTree>
    <p:extLst>
      <p:ext uri="{BB962C8B-B14F-4D97-AF65-F5344CB8AC3E}">
        <p14:creationId xmlns:p14="http://schemas.microsoft.com/office/powerpoint/2010/main" val="2892881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71719"/>
            <a:ext cx="6190673" cy="4314681"/>
          </a:xfrm>
        </p:spPr>
        <p:txBody>
          <a:bodyPr>
            <a:noAutofit/>
          </a:bodyPr>
          <a:lstStyle/>
          <a:p>
            <a:pPr marL="109728" indent="0">
              <a:buNone/>
            </a:pPr>
            <a:r>
              <a:rPr lang="en-GB" sz="2400" dirty="0" smtClean="0"/>
              <a:t>“SMEs are </a:t>
            </a:r>
            <a:r>
              <a:rPr lang="en-GB" sz="2400" dirty="0"/>
              <a:t>global drivers of technological innovation and economic </a:t>
            </a:r>
            <a:r>
              <a:rPr lang="en-GB" sz="2400" dirty="0" smtClean="0"/>
              <a:t>development. Perhaps their importance </a:t>
            </a:r>
            <a:r>
              <a:rPr lang="en-GB" sz="2400" dirty="0"/>
              <a:t>has been </a:t>
            </a:r>
            <a:r>
              <a:rPr lang="en-GB" sz="2400" dirty="0" smtClean="0"/>
              <a:t>eclipsed </a:t>
            </a:r>
            <a:r>
              <a:rPr lang="en-GB" sz="2400" dirty="0"/>
              <a:t>by the mega-multinational corporate entities.  </a:t>
            </a:r>
            <a:endParaRPr lang="en-GB" sz="2400" dirty="0" smtClean="0"/>
          </a:p>
          <a:p>
            <a:pPr marL="109728" indent="0">
              <a:buNone/>
            </a:pPr>
            <a:r>
              <a:rPr lang="en-GB" sz="2400" dirty="0" smtClean="0"/>
              <a:t>However</a:t>
            </a:r>
            <a:r>
              <a:rPr lang="en-GB" sz="2400" dirty="0"/>
              <a:t>, whereas the corporations might be conceptualized as </a:t>
            </a:r>
            <a:r>
              <a:rPr lang="en-GB" sz="2400" dirty="0">
                <a:solidFill>
                  <a:srgbClr val="00B050"/>
                </a:solidFill>
              </a:rPr>
              <a:t>towering sequoia trees, SMEs represent the deep, broad, fertile forest floor that nourishes, sustains and regenerates the global economic ecosystem</a:t>
            </a:r>
            <a:r>
              <a:rPr lang="en-GB" sz="2400" dirty="0" smtClean="0"/>
              <a:t>.”</a:t>
            </a:r>
          </a:p>
          <a:p>
            <a:pPr marL="109728" indent="0">
              <a:buNone/>
            </a:pPr>
            <a:r>
              <a:rPr lang="en-GB" sz="2000" dirty="0" smtClean="0"/>
              <a:t>		Stanley P Kowalski, J.D., PhD. </a:t>
            </a:r>
          </a:p>
          <a:p>
            <a:pPr marL="109728" indent="0">
              <a:buNone/>
            </a:pPr>
            <a:r>
              <a:rPr lang="en-GB" sz="2000" dirty="0" smtClean="0"/>
              <a:t>		Franklin Pierce Law Centre, USA</a:t>
            </a:r>
            <a:endParaRPr lang="en-GB" sz="2000" dirty="0"/>
          </a:p>
        </p:txBody>
      </p:sp>
      <p:sp>
        <p:nvSpPr>
          <p:cNvPr id="3" name="Title 2"/>
          <p:cNvSpPr>
            <a:spLocks noGrp="1"/>
          </p:cNvSpPr>
          <p:nvPr>
            <p:ph type="title"/>
          </p:nvPr>
        </p:nvSpPr>
        <p:spPr>
          <a:xfrm>
            <a:off x="304800" y="6927"/>
            <a:ext cx="8229600" cy="1143000"/>
          </a:xfrm>
        </p:spPr>
        <p:txBody>
          <a:bodyPr>
            <a:normAutofit/>
          </a:bodyPr>
          <a:lstStyle/>
          <a:p>
            <a:r>
              <a:rPr lang="en-GB" sz="4000" dirty="0" smtClean="0">
                <a:solidFill>
                  <a:srgbClr val="00B0F0"/>
                </a:solidFill>
              </a:rPr>
              <a:t>SMEs rule the forest </a:t>
            </a:r>
            <a:endParaRPr lang="en-GB" sz="4000" dirty="0">
              <a:solidFill>
                <a:srgbClr val="00B0F0"/>
              </a:solidFill>
            </a:endParaRPr>
          </a:p>
        </p:txBody>
      </p:sp>
      <p:pic>
        <p:nvPicPr>
          <p:cNvPr id="3075" name="Picture 3" descr="C:\Users\home\AppData\Local\Microsoft\Windows\INetCache\IE\GZG29QNX\300px-SequoiaKingsCanyon-7-General-Sher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838200"/>
            <a:ext cx="2438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862555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09600"/>
            <a:ext cx="8229600" cy="1143000"/>
          </a:xfrm>
        </p:spPr>
        <p:txBody>
          <a:bodyPr>
            <a:normAutofit fontScale="90000"/>
          </a:bodyPr>
          <a:lstStyle/>
          <a:p>
            <a:pPr eaLnBrk="1" hangingPunct="1"/>
            <a:r>
              <a:rPr lang="en-GB" altLang="en-US" dirty="0" smtClean="0">
                <a:solidFill>
                  <a:srgbClr val="00B0F0"/>
                </a:solidFill>
              </a:rPr>
              <a:t>Owning IP rights is empowering</a:t>
            </a:r>
            <a:r>
              <a:rPr lang="en-GB" altLang="en-US" dirty="0" smtClean="0"/>
              <a:t/>
            </a:r>
            <a:br>
              <a:rPr lang="en-GB" altLang="en-US" dirty="0" smtClean="0"/>
            </a:br>
            <a:endParaRPr lang="en-GB" altLang="en-US" dirty="0" smtClean="0"/>
          </a:p>
        </p:txBody>
      </p:sp>
      <p:sp>
        <p:nvSpPr>
          <p:cNvPr id="32771" name="Rectangle 3"/>
          <p:cNvSpPr>
            <a:spLocks noGrp="1" noChangeArrowheads="1"/>
          </p:cNvSpPr>
          <p:nvPr>
            <p:ph type="body" idx="1"/>
          </p:nvPr>
        </p:nvSpPr>
        <p:spPr>
          <a:xfrm>
            <a:off x="381000" y="1905000"/>
            <a:ext cx="8223250" cy="2819400"/>
          </a:xfrm>
        </p:spPr>
        <p:txBody>
          <a:bodyPr>
            <a:normAutofit/>
          </a:bodyPr>
          <a:lstStyle/>
          <a:p>
            <a:endParaRPr lang="en-GB" altLang="en-US" sz="3200" dirty="0"/>
          </a:p>
          <a:p>
            <a:r>
              <a:rPr lang="en-GB" altLang="en-US" sz="3200" b="1" dirty="0" smtClean="0">
                <a:solidFill>
                  <a:srgbClr val="00B0F0"/>
                </a:solidFill>
              </a:rPr>
              <a:t>UN Global Sustainability  GOAL 9 – Encourages innovation </a:t>
            </a:r>
          </a:p>
          <a:p>
            <a:pPr eaLnBrk="1" hangingPunct="1"/>
            <a:endParaRPr lang="en-GB" altLang="en-US" dirty="0" smtClean="0"/>
          </a:p>
        </p:txBody>
      </p:sp>
      <p:pic>
        <p:nvPicPr>
          <p:cNvPr id="9218" name="Picture 2" descr="C:\Users\home\AppData\Local\Microsoft\Windows\INetCache\IE\9VDPFD90\coach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392" y="3810000"/>
            <a:ext cx="2007742"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6553200" y="633888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103936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686800" cy="1981200"/>
          </a:xfrm>
        </p:spPr>
        <p:txBody>
          <a:bodyPr>
            <a:normAutofit/>
          </a:bodyPr>
          <a:lstStyle/>
          <a:p>
            <a:r>
              <a:rPr lang="en-GB" sz="3600" dirty="0" smtClean="0">
                <a:solidFill>
                  <a:schemeClr val="bg2">
                    <a:lumMod val="50000"/>
                  </a:schemeClr>
                </a:solidFill>
              </a:rPr>
              <a:t>Research context...</a:t>
            </a:r>
            <a:br>
              <a:rPr lang="en-GB" sz="3600" dirty="0" smtClean="0">
                <a:solidFill>
                  <a:schemeClr val="bg2">
                    <a:lumMod val="50000"/>
                  </a:schemeClr>
                </a:solidFill>
              </a:rPr>
            </a:br>
            <a:r>
              <a:rPr lang="en-GB" sz="3600" i="1" dirty="0" smtClean="0">
                <a:solidFill>
                  <a:schemeClr val="bg2">
                    <a:lumMod val="50000"/>
                  </a:schemeClr>
                </a:solidFill>
              </a:rPr>
              <a:t>IP, Finance and Corporate Governance </a:t>
            </a:r>
            <a:r>
              <a:rPr lang="en-GB" sz="2400" dirty="0" smtClean="0">
                <a:solidFill>
                  <a:schemeClr val="bg2">
                    <a:lumMod val="50000"/>
                  </a:schemeClr>
                </a:solidFill>
              </a:rPr>
              <a:t>12 April 2018</a:t>
            </a:r>
            <a:endParaRPr lang="en-GB" sz="2400" dirty="0"/>
          </a:p>
        </p:txBody>
      </p:sp>
      <p:pic>
        <p:nvPicPr>
          <p:cNvPr id="4"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57600" y="1981200"/>
            <a:ext cx="2819400" cy="3886200"/>
          </a:xfrm>
        </p:spPr>
      </p:pic>
      <p:sp>
        <p:nvSpPr>
          <p:cNvPr id="5" name="Rectangle 1"/>
          <p:cNvSpPr>
            <a:spLocks noChangeArrowheads="1"/>
          </p:cNvSpPr>
          <p:nvPr/>
        </p:nvSpPr>
        <p:spPr bwMode="auto">
          <a:xfrm>
            <a:off x="6477000"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a:t>
            </a:r>
            <a:r>
              <a:rPr lang="en-GB" altLang="en-US" sz="1200" dirty="0" smtClean="0"/>
              <a:t>2014-2018</a:t>
            </a:r>
            <a:endParaRPr lang="en-GB" altLang="en-US" sz="1200" dirty="0"/>
          </a:p>
        </p:txBody>
      </p:sp>
    </p:spTree>
    <p:extLst>
      <p:ext uri="{BB962C8B-B14F-4D97-AF65-F5344CB8AC3E}">
        <p14:creationId xmlns:p14="http://schemas.microsoft.com/office/powerpoint/2010/main" val="252499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609600"/>
            <a:ext cx="8229600" cy="1143000"/>
          </a:xfrm>
        </p:spPr>
        <p:txBody>
          <a:bodyPr>
            <a:normAutofit/>
          </a:bodyPr>
          <a:lstStyle/>
          <a:p>
            <a:pPr eaLnBrk="1" hangingPunct="1"/>
            <a:r>
              <a:rPr lang="en-GB" altLang="en-US" dirty="0" smtClean="0">
                <a:solidFill>
                  <a:srgbClr val="00B0F0"/>
                </a:solidFill>
              </a:rPr>
              <a:t>Burden of IP Ownership Power</a:t>
            </a:r>
          </a:p>
        </p:txBody>
      </p:sp>
      <p:sp>
        <p:nvSpPr>
          <p:cNvPr id="32771" name="Rectangle 3"/>
          <p:cNvSpPr>
            <a:spLocks noGrp="1" noChangeArrowheads="1"/>
          </p:cNvSpPr>
          <p:nvPr>
            <p:ph type="body" idx="1"/>
          </p:nvPr>
        </p:nvSpPr>
        <p:spPr>
          <a:xfrm>
            <a:off x="381000" y="1752600"/>
            <a:ext cx="8223250" cy="2819400"/>
          </a:xfrm>
        </p:spPr>
        <p:txBody>
          <a:bodyPr>
            <a:normAutofit lnSpcReduction="10000"/>
          </a:bodyPr>
          <a:lstStyle/>
          <a:p>
            <a:endParaRPr lang="en-GB" altLang="en-US" sz="3200" dirty="0"/>
          </a:p>
          <a:p>
            <a:pPr eaLnBrk="1" hangingPunct="1"/>
            <a:r>
              <a:rPr lang="en-GB" altLang="en-US" dirty="0" smtClean="0"/>
              <a:t>Responsibilities</a:t>
            </a:r>
          </a:p>
          <a:p>
            <a:pPr eaLnBrk="1" hangingPunct="1"/>
            <a:r>
              <a:rPr lang="en-GB" altLang="en-US" dirty="0" smtClean="0"/>
              <a:t>Obligations</a:t>
            </a:r>
          </a:p>
          <a:p>
            <a:pPr eaLnBrk="1" hangingPunct="1"/>
            <a:r>
              <a:rPr lang="en-GB" altLang="en-US" dirty="0" smtClean="0"/>
              <a:t>Need for transparent decision-making</a:t>
            </a:r>
          </a:p>
          <a:p>
            <a:pPr eaLnBrk="1" hangingPunct="1"/>
            <a:r>
              <a:rPr lang="en-GB" altLang="en-US" dirty="0" smtClean="0"/>
              <a:t>Sustainable profit </a:t>
            </a:r>
          </a:p>
          <a:p>
            <a:pPr eaLnBrk="1" hangingPunct="1"/>
            <a:r>
              <a:rPr lang="en-GB" altLang="en-US" dirty="0" smtClean="0"/>
              <a:t>Benefit sharing</a:t>
            </a:r>
          </a:p>
        </p:txBody>
      </p:sp>
      <p:pic>
        <p:nvPicPr>
          <p:cNvPr id="10242" name="Picture 2" descr="C:\Users\home\AppData\Local\Microsoft\Windows\INetCache\IE\J3QAM59H\sharing-econom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7200"/>
            <a:ext cx="3274885" cy="17756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2725861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8305800" cy="1066800"/>
          </a:xfrm>
        </p:spPr>
        <p:txBody>
          <a:bodyPr>
            <a:normAutofit fontScale="90000"/>
          </a:bodyPr>
          <a:lstStyle/>
          <a:p>
            <a:pPr algn="ctr"/>
            <a:r>
              <a:rPr lang="en-GB" altLang="en-US" b="1" dirty="0" smtClean="0">
                <a:solidFill>
                  <a:srgbClr val="FF6600"/>
                </a:solidFill>
              </a:rPr>
              <a:t/>
            </a:r>
            <a:br>
              <a:rPr lang="en-GB" altLang="en-US" b="1" dirty="0" smtClean="0">
                <a:solidFill>
                  <a:srgbClr val="FF6600"/>
                </a:solidFill>
              </a:rPr>
            </a:br>
            <a:r>
              <a:rPr lang="en-GB" altLang="en-US" dirty="0" smtClean="0">
                <a:solidFill>
                  <a:srgbClr val="00B0F0"/>
                </a:solidFill>
              </a:rPr>
              <a:t>Research Questions</a:t>
            </a:r>
            <a:r>
              <a:rPr lang="en-GB" altLang="en-US" i="1" dirty="0" smtClean="0">
                <a:solidFill>
                  <a:srgbClr val="00B0F0"/>
                </a:solidFill>
              </a:rPr>
              <a:t/>
            </a:r>
            <a:br>
              <a:rPr lang="en-GB" altLang="en-US" i="1" dirty="0" smtClean="0">
                <a:solidFill>
                  <a:srgbClr val="00B0F0"/>
                </a:solidFill>
              </a:rPr>
            </a:br>
            <a:endParaRPr lang="en-GB" altLang="en-US" b="1" dirty="0" smtClean="0">
              <a:solidFill>
                <a:srgbClr val="00B0F0"/>
              </a:solidFill>
            </a:endParaRPr>
          </a:p>
        </p:txBody>
      </p:sp>
      <p:sp>
        <p:nvSpPr>
          <p:cNvPr id="14339" name="Content Placeholder 2"/>
          <p:cNvSpPr>
            <a:spLocks noGrp="1"/>
          </p:cNvSpPr>
          <p:nvPr>
            <p:ph idx="1"/>
          </p:nvPr>
        </p:nvSpPr>
        <p:spPr>
          <a:xfrm>
            <a:off x="381000" y="2057400"/>
            <a:ext cx="8510588" cy="2819400"/>
          </a:xfrm>
        </p:spPr>
        <p:txBody>
          <a:bodyPr>
            <a:normAutofit fontScale="32500" lnSpcReduction="20000"/>
          </a:bodyPr>
          <a:lstStyle/>
          <a:p>
            <a:pPr>
              <a:buFontTx/>
              <a:buNone/>
            </a:pPr>
            <a:r>
              <a:rPr lang="en-GB" altLang="en-US" sz="5100" b="1" dirty="0" smtClean="0">
                <a:solidFill>
                  <a:srgbClr val="00B0F0"/>
                </a:solidFill>
              </a:rPr>
              <a:t>What aspects of IP law should a </a:t>
            </a:r>
            <a:r>
              <a:rPr lang="en-GB" altLang="en-US" sz="5100" b="1">
                <a:solidFill>
                  <a:srgbClr val="00B0F0"/>
                </a:solidFill>
              </a:rPr>
              <a:t>n</a:t>
            </a:r>
            <a:r>
              <a:rPr lang="en-GB" altLang="en-US" sz="5100" b="1" smtClean="0">
                <a:solidFill>
                  <a:srgbClr val="00B0F0"/>
                </a:solidFill>
              </a:rPr>
              <a:t>ormative global standard </a:t>
            </a:r>
            <a:r>
              <a:rPr lang="en-GB" altLang="en-US" sz="5100" b="1" dirty="0">
                <a:solidFill>
                  <a:srgbClr val="00B0F0"/>
                </a:solidFill>
              </a:rPr>
              <a:t>of IP practice </a:t>
            </a:r>
            <a:r>
              <a:rPr lang="en-GB" altLang="en-US" sz="5100" b="1" dirty="0" smtClean="0">
                <a:solidFill>
                  <a:srgbClr val="00B0F0"/>
                </a:solidFill>
              </a:rPr>
              <a:t>and commercialisation </a:t>
            </a:r>
            <a:r>
              <a:rPr lang="en-GB" altLang="en-US" sz="5100" b="1" dirty="0">
                <a:solidFill>
                  <a:srgbClr val="00B0F0"/>
                </a:solidFill>
              </a:rPr>
              <a:t>to support sustainability in </a:t>
            </a:r>
            <a:r>
              <a:rPr lang="en-GB" altLang="en-US" sz="5100" b="1" dirty="0" smtClean="0">
                <a:solidFill>
                  <a:srgbClr val="00B0F0"/>
                </a:solidFill>
              </a:rPr>
              <a:t>GVC consist of?</a:t>
            </a:r>
          </a:p>
          <a:p>
            <a:pPr>
              <a:buFontTx/>
              <a:buNone/>
            </a:pPr>
            <a:endParaRPr lang="en-GB" altLang="en-US" sz="5100" b="1" dirty="0">
              <a:solidFill>
                <a:srgbClr val="00B0F0"/>
              </a:solidFill>
            </a:endParaRPr>
          </a:p>
          <a:p>
            <a:pPr>
              <a:buFontTx/>
              <a:buNone/>
            </a:pPr>
            <a:r>
              <a:rPr lang="en-GB" altLang="en-US" sz="5100" b="1" dirty="0" smtClean="0">
                <a:solidFill>
                  <a:srgbClr val="00B0F0"/>
                </a:solidFill>
              </a:rPr>
              <a:t>Does it depend on the classification of company?</a:t>
            </a:r>
          </a:p>
          <a:p>
            <a:pPr>
              <a:buFontTx/>
              <a:buNone/>
            </a:pPr>
            <a:endParaRPr lang="en-GB" altLang="en-US" sz="5100" b="1" i="1" dirty="0">
              <a:solidFill>
                <a:srgbClr val="00B0F0"/>
              </a:solidFill>
            </a:endParaRPr>
          </a:p>
          <a:p>
            <a:pPr>
              <a:buFontTx/>
              <a:buNone/>
            </a:pPr>
            <a:r>
              <a:rPr lang="en-GB" altLang="en-US" sz="5100" b="1" dirty="0" smtClean="0">
                <a:solidFill>
                  <a:srgbClr val="00B0F0"/>
                </a:solidFill>
              </a:rPr>
              <a:t>Are a code of conduct, sustainable </a:t>
            </a:r>
            <a:r>
              <a:rPr lang="en-GB" altLang="en-US" sz="5100" b="1" dirty="0">
                <a:solidFill>
                  <a:srgbClr val="00B0F0"/>
                </a:solidFill>
              </a:rPr>
              <a:t>practice </a:t>
            </a:r>
            <a:r>
              <a:rPr lang="en-GB" altLang="en-US" sz="5100" b="1" dirty="0" smtClean="0">
                <a:solidFill>
                  <a:srgbClr val="00B0F0"/>
                </a:solidFill>
              </a:rPr>
              <a:t>certificat</a:t>
            </a:r>
            <a:r>
              <a:rPr lang="en-GB" altLang="en-US" sz="5100" b="1" dirty="0">
                <a:solidFill>
                  <a:srgbClr val="00B0F0"/>
                </a:solidFill>
              </a:rPr>
              <a:t>e</a:t>
            </a:r>
            <a:r>
              <a:rPr lang="en-GB" altLang="en-US" sz="5100" b="1" dirty="0" smtClean="0">
                <a:solidFill>
                  <a:srgbClr val="00B0F0"/>
                </a:solidFill>
              </a:rPr>
              <a:t>, ISO standard possible solutions (soft law solutions)</a:t>
            </a:r>
          </a:p>
          <a:p>
            <a:pPr>
              <a:buFontTx/>
              <a:buNone/>
            </a:pPr>
            <a:endParaRPr lang="en-GB" altLang="en-US" sz="5100" b="1" dirty="0">
              <a:solidFill>
                <a:srgbClr val="00B0F0"/>
              </a:solidFill>
            </a:endParaRPr>
          </a:p>
          <a:p>
            <a:pPr>
              <a:buFontTx/>
              <a:buNone/>
            </a:pPr>
            <a:r>
              <a:rPr lang="en-GB" altLang="en-US" sz="5100" b="1" dirty="0" smtClean="0">
                <a:solidFill>
                  <a:srgbClr val="00B0F0"/>
                </a:solidFill>
              </a:rPr>
              <a:t>Or, are hard law IP </a:t>
            </a:r>
            <a:r>
              <a:rPr lang="en-GB" altLang="en-US" sz="5100" b="1" dirty="0">
                <a:solidFill>
                  <a:srgbClr val="00B0F0"/>
                </a:solidFill>
              </a:rPr>
              <a:t>corporate </a:t>
            </a:r>
            <a:r>
              <a:rPr lang="en-GB" altLang="en-US" sz="5100" b="1" dirty="0" smtClean="0">
                <a:solidFill>
                  <a:srgbClr val="00B0F0"/>
                </a:solidFill>
              </a:rPr>
              <a:t>governance especial principles of transparency and disclosure la better approach?</a:t>
            </a:r>
            <a:r>
              <a:rPr lang="en-GB" altLang="en-US" dirty="0">
                <a:solidFill>
                  <a:srgbClr val="00B0F0"/>
                </a:solidFill>
              </a:rPr>
              <a:t/>
            </a:r>
            <a:br>
              <a:rPr lang="en-GB" altLang="en-US" dirty="0">
                <a:solidFill>
                  <a:srgbClr val="00B0F0"/>
                </a:solidFill>
              </a:rPr>
            </a:br>
            <a:endParaRPr lang="en-GB" altLang="en-US" dirty="0" smtClean="0"/>
          </a:p>
        </p:txBody>
      </p:sp>
      <p:sp>
        <p:nvSpPr>
          <p:cNvPr id="5" name="Rectangle 1"/>
          <p:cNvSpPr>
            <a:spLocks noChangeArrowheads="1"/>
          </p:cNvSpPr>
          <p:nvPr/>
        </p:nvSpPr>
        <p:spPr bwMode="auto">
          <a:xfrm>
            <a:off x="6629400" y="6350433"/>
            <a:ext cx="2362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Denoncourt </a:t>
            </a:r>
            <a:r>
              <a:rPr lang="en-GB" altLang="en-US" sz="1200" dirty="0" smtClean="0"/>
              <a:t>2017-2018</a:t>
            </a:r>
            <a:endParaRPr lang="en-GB" altLang="en-US" sz="1200" dirty="0"/>
          </a:p>
        </p:txBody>
      </p:sp>
    </p:spTree>
    <p:extLst>
      <p:ext uri="{BB962C8B-B14F-4D97-AF65-F5344CB8AC3E}">
        <p14:creationId xmlns:p14="http://schemas.microsoft.com/office/powerpoint/2010/main" val="4238517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251" y="1828800"/>
            <a:ext cx="8229600" cy="5181600"/>
          </a:xfrm>
        </p:spPr>
        <p:txBody>
          <a:bodyPr>
            <a:normAutofit/>
          </a:bodyPr>
          <a:lstStyle/>
          <a:p>
            <a:pPr marL="109728" indent="0">
              <a:buNone/>
            </a:pPr>
            <a:endParaRPr lang="en-CA" dirty="0" smtClean="0"/>
          </a:p>
          <a:p>
            <a:r>
              <a:rPr lang="en-US" dirty="0" smtClean="0"/>
              <a:t>Companies </a:t>
            </a:r>
            <a:r>
              <a:rPr lang="en-US" dirty="0"/>
              <a:t>must develop a method of reporting their </a:t>
            </a:r>
            <a:r>
              <a:rPr lang="en-US" b="1" dirty="0">
                <a:solidFill>
                  <a:srgbClr val="00B0F0"/>
                </a:solidFill>
              </a:rPr>
              <a:t>intangible IP assets </a:t>
            </a:r>
            <a:r>
              <a:rPr lang="en-US" dirty="0"/>
              <a:t>that is reflective of the value they provide to the business in the</a:t>
            </a:r>
            <a:r>
              <a:rPr lang="en-US" b="1" dirty="0"/>
              <a:t> </a:t>
            </a:r>
            <a:r>
              <a:rPr lang="en-US" b="1" dirty="0">
                <a:solidFill>
                  <a:srgbClr val="00B0F0"/>
                </a:solidFill>
              </a:rPr>
              <a:t>medium to long-term given that the sustainability</a:t>
            </a:r>
            <a:r>
              <a:rPr lang="en-US" dirty="0"/>
              <a:t> of the </a:t>
            </a:r>
            <a:r>
              <a:rPr lang="en-US" dirty="0" err="1"/>
              <a:t>organisation</a:t>
            </a:r>
            <a:r>
              <a:rPr lang="en-US" dirty="0"/>
              <a:t> and the </a:t>
            </a:r>
            <a:r>
              <a:rPr lang="en-US" b="1" i="1" dirty="0">
                <a:solidFill>
                  <a:srgbClr val="00B0F0"/>
                </a:solidFill>
              </a:rPr>
              <a:t>long-term view</a:t>
            </a:r>
            <a:r>
              <a:rPr lang="en-US" b="1" dirty="0">
                <a:solidFill>
                  <a:srgbClr val="00B0F0"/>
                </a:solidFill>
              </a:rPr>
              <a:t> </a:t>
            </a:r>
            <a:r>
              <a:rPr lang="en-US" b="1" dirty="0" smtClean="0">
                <a:solidFill>
                  <a:srgbClr val="00B0F0"/>
                </a:solidFill>
              </a:rPr>
              <a:t>  </a:t>
            </a:r>
            <a:r>
              <a:rPr lang="en-US" dirty="0" smtClean="0"/>
              <a:t>is </a:t>
            </a:r>
            <a:r>
              <a:rPr lang="en-US" dirty="0"/>
              <a:t>now enshrined in the UK Companies Act 2006</a:t>
            </a:r>
            <a:r>
              <a:rPr lang="en-US" i="1" dirty="0"/>
              <a:t> </a:t>
            </a:r>
            <a:r>
              <a:rPr lang="en-US" dirty="0"/>
              <a:t>via the enlightened shareholder value (ESV) concept in section.</a:t>
            </a:r>
            <a:endParaRPr lang="en-GB" dirty="0"/>
          </a:p>
          <a:p>
            <a:endParaRPr lang="en-GB" dirty="0"/>
          </a:p>
        </p:txBody>
      </p:sp>
      <p:sp>
        <p:nvSpPr>
          <p:cNvPr id="3" name="Title 2"/>
          <p:cNvSpPr>
            <a:spLocks noGrp="1"/>
          </p:cNvSpPr>
          <p:nvPr>
            <p:ph type="title"/>
          </p:nvPr>
        </p:nvSpPr>
        <p:spPr>
          <a:xfrm>
            <a:off x="321469" y="533400"/>
            <a:ext cx="8229600" cy="1143000"/>
          </a:xfrm>
        </p:spPr>
        <p:txBody>
          <a:bodyPr>
            <a:normAutofit fontScale="90000"/>
          </a:bodyPr>
          <a:lstStyle/>
          <a:p>
            <a:r>
              <a:rPr lang="en-GB" dirty="0" smtClean="0">
                <a:solidFill>
                  <a:srgbClr val="00B0F0"/>
                </a:solidFill>
              </a:rPr>
              <a:t>Company law requirements</a:t>
            </a:r>
            <a:br>
              <a:rPr lang="en-GB" dirty="0" smtClean="0">
                <a:solidFill>
                  <a:srgbClr val="00B0F0"/>
                </a:solidFill>
              </a:rPr>
            </a:br>
            <a:r>
              <a:rPr lang="en-GB" dirty="0" smtClean="0">
                <a:solidFill>
                  <a:srgbClr val="00B0F0"/>
                </a:solidFill>
              </a:rPr>
              <a:t>Corporate IP assets &amp; sustainability</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1233298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GB" dirty="0" smtClean="0"/>
              <a:t>UK </a:t>
            </a:r>
            <a:r>
              <a:rPr lang="en-GB" dirty="0"/>
              <a:t>implemented </a:t>
            </a:r>
            <a:r>
              <a:rPr lang="en-GB" dirty="0" smtClean="0"/>
              <a:t>this in </a:t>
            </a:r>
            <a:r>
              <a:rPr lang="en-GB" dirty="0"/>
              <a:t>2017 to require large and listed companies to include additional disclosures of non-financial information in their annual reports, similar to the disclosure requirements in the Strategic Report.  </a:t>
            </a:r>
            <a:endParaRPr lang="en-GB" dirty="0" smtClean="0"/>
          </a:p>
          <a:p>
            <a:endParaRPr lang="en-GB" dirty="0"/>
          </a:p>
          <a:p>
            <a:r>
              <a:rPr lang="en-GB" dirty="0" smtClean="0"/>
              <a:t>The </a:t>
            </a:r>
            <a:r>
              <a:rPr lang="en-GB" dirty="0"/>
              <a:t>Non-Financial Reporting Regulations insert sections 414CA and 414CB into the Companies Act 2006, supplementing the existing strategic report requirements as set out in section 414C of the Companies Act 2006. The regulations apply to companies and qualifying partnerships with financial years beginning on or after 1 January 2017.  </a:t>
            </a:r>
            <a:endParaRPr lang="en-GB" dirty="0" smtClean="0"/>
          </a:p>
          <a:p>
            <a:endParaRPr lang="en-GB" dirty="0" smtClean="0"/>
          </a:p>
          <a:p>
            <a:r>
              <a:rPr lang="en-GB" dirty="0" smtClean="0"/>
              <a:t>These </a:t>
            </a:r>
            <a:r>
              <a:rPr lang="en-GB" dirty="0"/>
              <a:t>new requirements </a:t>
            </a:r>
            <a:r>
              <a:rPr lang="en-GB" b="1" dirty="0"/>
              <a:t>potentially increase the reporting of non-financial information, better business, IP strategy and </a:t>
            </a:r>
            <a:r>
              <a:rPr lang="en-GB" b="1" dirty="0">
                <a:solidFill>
                  <a:srgbClr val="00B0F0"/>
                </a:solidFill>
              </a:rPr>
              <a:t>‘sustainability’ </a:t>
            </a:r>
            <a:r>
              <a:rPr lang="en-GB" b="1" dirty="0"/>
              <a:t>reporting </a:t>
            </a:r>
            <a:r>
              <a:rPr lang="en-GB" dirty="0"/>
              <a:t>under through the requirement to report the company’s </a:t>
            </a:r>
            <a:r>
              <a:rPr lang="en-GB" b="1" dirty="0">
                <a:solidFill>
                  <a:srgbClr val="00B0F0"/>
                </a:solidFill>
              </a:rPr>
              <a:t>business model</a:t>
            </a:r>
            <a:r>
              <a:rPr lang="en-GB" dirty="0"/>
              <a:t>.  </a:t>
            </a:r>
            <a:r>
              <a:rPr lang="en-GB" dirty="0" smtClean="0"/>
              <a:t>This </a:t>
            </a:r>
            <a:r>
              <a:rPr lang="en-GB" dirty="0"/>
              <a:t>EU-wide reform highlights the growing importance of disclosure of non-financial information. </a:t>
            </a:r>
          </a:p>
          <a:p>
            <a:endParaRPr lang="en-GB" dirty="0"/>
          </a:p>
        </p:txBody>
      </p:sp>
      <p:sp>
        <p:nvSpPr>
          <p:cNvPr id="3" name="Title 2"/>
          <p:cNvSpPr>
            <a:spLocks noGrp="1"/>
          </p:cNvSpPr>
          <p:nvPr>
            <p:ph type="title"/>
          </p:nvPr>
        </p:nvSpPr>
        <p:spPr/>
        <p:txBody>
          <a:bodyPr>
            <a:normAutofit fontScale="90000"/>
          </a:bodyPr>
          <a:lstStyle/>
          <a:p>
            <a:r>
              <a:rPr lang="en-GB" dirty="0" smtClean="0">
                <a:solidFill>
                  <a:srgbClr val="00B0F0"/>
                </a:solidFill>
              </a:rPr>
              <a:t>New </a:t>
            </a:r>
            <a:r>
              <a:rPr lang="en-GB" dirty="0">
                <a:solidFill>
                  <a:srgbClr val="00B0F0"/>
                </a:solidFill>
              </a:rPr>
              <a:t>EU Non-Financial Disclosure </a:t>
            </a:r>
            <a:r>
              <a:rPr lang="en-GB" dirty="0" smtClean="0">
                <a:solidFill>
                  <a:srgbClr val="00B0F0"/>
                </a:solidFill>
              </a:rPr>
              <a:t>Directive – Business models</a:t>
            </a:r>
            <a:endParaRPr lang="en-GB" dirty="0">
              <a:solidFill>
                <a:srgbClr val="00B0F0"/>
              </a:solidFill>
            </a:endParaRPr>
          </a:p>
        </p:txBody>
      </p:sp>
      <p:sp>
        <p:nvSpPr>
          <p:cNvPr id="4" name="Rectangle 1"/>
          <p:cNvSpPr>
            <a:spLocks noChangeArrowheads="1"/>
          </p:cNvSpPr>
          <p:nvPr/>
        </p:nvSpPr>
        <p:spPr bwMode="auto">
          <a:xfrm>
            <a:off x="6553200" y="6391996"/>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Denoncourt </a:t>
            </a:r>
            <a:r>
              <a:rPr lang="en-GB" altLang="en-US" sz="1200" dirty="0" smtClean="0"/>
              <a:t>2017-2018</a:t>
            </a:r>
            <a:endParaRPr lang="en-GB" altLang="en-US" sz="1200" dirty="0"/>
          </a:p>
        </p:txBody>
      </p:sp>
    </p:spTree>
    <p:extLst>
      <p:ext uri="{BB962C8B-B14F-4D97-AF65-F5344CB8AC3E}">
        <p14:creationId xmlns:p14="http://schemas.microsoft.com/office/powerpoint/2010/main" val="3776051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562975" cy="4525963"/>
          </a:xfrm>
        </p:spPr>
        <p:txBody>
          <a:bodyPr>
            <a:normAutofit fontScale="92500"/>
          </a:bodyPr>
          <a:lstStyle/>
          <a:p>
            <a:pPr marL="109728" indent="0">
              <a:buNone/>
            </a:pPr>
            <a:r>
              <a:rPr lang="en-GB" dirty="0"/>
              <a:t/>
            </a:r>
            <a:br>
              <a:rPr lang="en-GB" dirty="0"/>
            </a:br>
            <a:r>
              <a:rPr lang="en-GB" dirty="0" smtClean="0"/>
              <a:t>Stephen </a:t>
            </a:r>
            <a:r>
              <a:rPr lang="en-GB" dirty="0" err="1"/>
              <a:t>Haddrill</a:t>
            </a:r>
            <a:r>
              <a:rPr lang="en-GB" dirty="0"/>
              <a:t>, CEO of the FRC, said:</a:t>
            </a:r>
          </a:p>
          <a:p>
            <a:pPr marL="109728" indent="0">
              <a:buNone/>
            </a:pPr>
            <a:r>
              <a:rPr lang="en-GB" dirty="0" smtClean="0"/>
              <a:t>“The </a:t>
            </a:r>
            <a:r>
              <a:rPr lang="en-GB" dirty="0"/>
              <a:t>UK’s deserved reputation for good corporate governance, earned over the last 25 years, has underpinned British business success. How we develop the framework will be key to boosting competiveness, transparency and integrity in business particularly after Brexit. </a:t>
            </a:r>
            <a:r>
              <a:rPr lang="en-GB" b="1" dirty="0">
                <a:solidFill>
                  <a:srgbClr val="00B0F0"/>
                </a:solidFill>
              </a:rPr>
              <a:t>Successful and sustainable business </a:t>
            </a:r>
            <a:r>
              <a:rPr lang="en-GB" dirty="0"/>
              <a:t>are not just good for the economy, they support wider society by providing jobs and helping to create prosperity</a:t>
            </a:r>
            <a:r>
              <a:rPr lang="en-GB" dirty="0" smtClean="0"/>
              <a:t>.”</a:t>
            </a:r>
            <a:endParaRPr lang="en-GB" dirty="0"/>
          </a:p>
          <a:p>
            <a:endParaRPr lang="en-GB" dirty="0"/>
          </a:p>
        </p:txBody>
      </p:sp>
      <p:sp>
        <p:nvSpPr>
          <p:cNvPr id="3" name="Title 2"/>
          <p:cNvSpPr>
            <a:spLocks noGrp="1"/>
          </p:cNvSpPr>
          <p:nvPr>
            <p:ph type="title"/>
          </p:nvPr>
        </p:nvSpPr>
        <p:spPr>
          <a:xfrm>
            <a:off x="457200" y="533400"/>
            <a:ext cx="8229600" cy="1143000"/>
          </a:xfrm>
        </p:spPr>
        <p:txBody>
          <a:bodyPr>
            <a:normAutofit fontScale="90000"/>
          </a:bodyPr>
          <a:lstStyle/>
          <a:p>
            <a:r>
              <a:rPr lang="en-GB" sz="2800" dirty="0">
                <a:solidFill>
                  <a:srgbClr val="00B0F0"/>
                </a:solidFill>
              </a:rPr>
              <a:t>World-leading </a:t>
            </a:r>
            <a:r>
              <a:rPr lang="en-GB" sz="2800" dirty="0" smtClean="0">
                <a:solidFill>
                  <a:srgbClr val="00B0F0"/>
                </a:solidFill>
              </a:rPr>
              <a:t>corporate </a:t>
            </a:r>
            <a:r>
              <a:rPr lang="en-GB" sz="2800" dirty="0">
                <a:solidFill>
                  <a:srgbClr val="00B0F0"/>
                </a:solidFill>
              </a:rPr>
              <a:t>governance reforms </a:t>
            </a:r>
            <a:r>
              <a:rPr lang="en-GB" sz="2800" dirty="0" smtClean="0">
                <a:solidFill>
                  <a:srgbClr val="00B0F0"/>
                </a:solidFill>
              </a:rPr>
              <a:t>to </a:t>
            </a:r>
            <a:r>
              <a:rPr lang="en-GB" sz="2800" dirty="0">
                <a:solidFill>
                  <a:srgbClr val="00B0F0"/>
                </a:solidFill>
              </a:rPr>
              <a:t>increase boardroom accountability and enhance trust in business </a:t>
            </a:r>
            <a:r>
              <a:rPr lang="en-GB" sz="2800" dirty="0"/>
              <a:t/>
            </a:r>
            <a:br>
              <a:rPr lang="en-GB" sz="2800" dirty="0"/>
            </a:br>
            <a:endParaRPr lang="en-GB" sz="2800" dirty="0">
              <a:solidFill>
                <a:srgbClr val="00B0F0"/>
              </a:solidFill>
            </a:endParaRPr>
          </a:p>
        </p:txBody>
      </p:sp>
      <p:sp>
        <p:nvSpPr>
          <p:cNvPr id="4" name="Rectangle 1"/>
          <p:cNvSpPr>
            <a:spLocks noChangeArrowheads="1"/>
          </p:cNvSpPr>
          <p:nvPr/>
        </p:nvSpPr>
        <p:spPr bwMode="auto">
          <a:xfrm>
            <a:off x="6553200" y="6391996"/>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Denoncourt </a:t>
            </a:r>
            <a:r>
              <a:rPr lang="en-GB" altLang="en-US" sz="1200" dirty="0" smtClean="0"/>
              <a:t>2017-2018</a:t>
            </a:r>
            <a:endParaRPr lang="en-GB" altLang="en-US" sz="1200" dirty="0"/>
          </a:p>
        </p:txBody>
      </p:sp>
    </p:spTree>
    <p:extLst>
      <p:ext uri="{BB962C8B-B14F-4D97-AF65-F5344CB8AC3E}">
        <p14:creationId xmlns:p14="http://schemas.microsoft.com/office/powerpoint/2010/main" val="3189371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486775" cy="4525963"/>
          </a:xfrm>
        </p:spPr>
        <p:txBody>
          <a:bodyPr>
            <a:normAutofit fontScale="70000" lnSpcReduction="20000"/>
          </a:bodyPr>
          <a:lstStyle/>
          <a:p>
            <a:r>
              <a:rPr lang="en-GB" sz="2900" dirty="0" smtClean="0"/>
              <a:t>A focus </a:t>
            </a:r>
            <a:r>
              <a:rPr lang="en-GB" sz="2900" dirty="0"/>
              <a:t>on directors’ duties under section 172 Companies Act 2006 </a:t>
            </a:r>
            <a:r>
              <a:rPr lang="en-GB" sz="2900" dirty="0" smtClean="0"/>
              <a:t> in large public and private companies</a:t>
            </a:r>
            <a:endParaRPr lang="en-GB" sz="2900" dirty="0"/>
          </a:p>
          <a:p>
            <a:pPr marL="109728" indent="0">
              <a:buNone/>
            </a:pPr>
            <a:endParaRPr lang="en-GB" sz="2900" dirty="0" smtClean="0"/>
          </a:p>
          <a:p>
            <a:r>
              <a:rPr lang="en-GB" sz="2900" dirty="0" smtClean="0"/>
              <a:t>2017 Report by </a:t>
            </a:r>
            <a:r>
              <a:rPr lang="en-GB" sz="2900" dirty="0"/>
              <a:t>the BIS House of Commons Select Committee following its </a:t>
            </a:r>
            <a:r>
              <a:rPr lang="en-GB" sz="2900" dirty="0" smtClean="0"/>
              <a:t>2016 inquiry </a:t>
            </a:r>
            <a:r>
              <a:rPr lang="en-GB" sz="2900" dirty="0"/>
              <a:t>into corporate governance of public and private companies which addressed, among other things, the duties of company </a:t>
            </a:r>
            <a:r>
              <a:rPr lang="en-GB" sz="2900" dirty="0" smtClean="0"/>
              <a:t>directors.</a:t>
            </a:r>
          </a:p>
          <a:p>
            <a:endParaRPr lang="en-GB" sz="2900" dirty="0" smtClean="0"/>
          </a:p>
          <a:p>
            <a:r>
              <a:rPr lang="en-GB" sz="2900" dirty="0" smtClean="0"/>
              <a:t>Strengthen the voice of key corporate stakeholders (employees, suppliers and customers)</a:t>
            </a:r>
          </a:p>
          <a:p>
            <a:endParaRPr lang="en-GB" sz="2900" dirty="0"/>
          </a:p>
          <a:p>
            <a:r>
              <a:rPr lang="en-GB" sz="2900" dirty="0" smtClean="0"/>
              <a:t>Disclosure </a:t>
            </a:r>
            <a:r>
              <a:rPr lang="en-GB" sz="2900" dirty="0"/>
              <a:t>may need to be made on a </a:t>
            </a:r>
            <a:r>
              <a:rPr lang="en-GB" sz="2900" b="1" dirty="0">
                <a:solidFill>
                  <a:srgbClr val="00B0F0"/>
                </a:solidFill>
              </a:rPr>
              <a:t>company’s website </a:t>
            </a:r>
            <a:r>
              <a:rPr lang="en-GB" sz="2900" dirty="0"/>
              <a:t>as well as in the company’s </a:t>
            </a:r>
            <a:r>
              <a:rPr lang="en-GB" sz="2900" b="1" dirty="0">
                <a:solidFill>
                  <a:srgbClr val="00B0F0"/>
                </a:solidFill>
              </a:rPr>
              <a:t>strategic report.</a:t>
            </a:r>
          </a:p>
          <a:p>
            <a:pPr marL="109728" indent="0">
              <a:buNone/>
            </a:pPr>
            <a:endParaRPr lang="en-GB" sz="2900" dirty="0" smtClean="0"/>
          </a:p>
          <a:p>
            <a:r>
              <a:rPr lang="en-GB" sz="2900" dirty="0" smtClean="0"/>
              <a:t>Reforms will come into effect by June 2018</a:t>
            </a:r>
          </a:p>
          <a:p>
            <a:endParaRPr lang="en-GB" dirty="0" smtClean="0"/>
          </a:p>
        </p:txBody>
      </p:sp>
      <p:sp>
        <p:nvSpPr>
          <p:cNvPr id="3" name="Title 2"/>
          <p:cNvSpPr>
            <a:spLocks noGrp="1"/>
          </p:cNvSpPr>
          <p:nvPr>
            <p:ph type="title"/>
          </p:nvPr>
        </p:nvSpPr>
        <p:spPr/>
        <p:txBody>
          <a:bodyPr>
            <a:normAutofit fontScale="90000"/>
          </a:bodyPr>
          <a:lstStyle/>
          <a:p>
            <a:r>
              <a:rPr lang="en-GB" dirty="0" smtClean="0">
                <a:solidFill>
                  <a:srgbClr val="00B0F0"/>
                </a:solidFill>
              </a:rPr>
              <a:t>UK Corporate Governance Reform</a:t>
            </a:r>
            <a:endParaRPr lang="en-GB" dirty="0">
              <a:solidFill>
                <a:srgbClr val="00B0F0"/>
              </a:solidFill>
            </a:endParaRPr>
          </a:p>
        </p:txBody>
      </p:sp>
      <p:sp>
        <p:nvSpPr>
          <p:cNvPr id="4" name="Rectangle 1"/>
          <p:cNvSpPr>
            <a:spLocks noChangeArrowheads="1"/>
          </p:cNvSpPr>
          <p:nvPr/>
        </p:nvSpPr>
        <p:spPr bwMode="auto">
          <a:xfrm>
            <a:off x="6553200" y="6391996"/>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Denoncourt </a:t>
            </a:r>
            <a:r>
              <a:rPr lang="en-GB" altLang="en-US" sz="1200" dirty="0" smtClean="0"/>
              <a:t>2017-2018</a:t>
            </a:r>
            <a:endParaRPr lang="en-GB" altLang="en-US" sz="1200" dirty="0"/>
          </a:p>
        </p:txBody>
      </p:sp>
    </p:spTree>
    <p:extLst>
      <p:ext uri="{BB962C8B-B14F-4D97-AF65-F5344CB8AC3E}">
        <p14:creationId xmlns:p14="http://schemas.microsoft.com/office/powerpoint/2010/main" val="1735682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295400"/>
            <a:ext cx="8562975" cy="4525963"/>
          </a:xfrm>
        </p:spPr>
        <p:txBody>
          <a:bodyPr>
            <a:normAutofit fontScale="70000" lnSpcReduction="20000"/>
          </a:bodyPr>
          <a:lstStyle/>
          <a:p>
            <a:pPr marL="109728" indent="0">
              <a:buNone/>
            </a:pPr>
            <a:r>
              <a:rPr lang="en-GB" dirty="0"/>
              <a:t>Directors’ duties are enshrined in the Companies Act 2006 (Act) which provides for, in summary, the following seven general duties:</a:t>
            </a:r>
          </a:p>
          <a:p>
            <a:r>
              <a:rPr lang="en-GB" dirty="0"/>
              <a:t>to act within powers;</a:t>
            </a:r>
          </a:p>
          <a:p>
            <a:r>
              <a:rPr lang="en-GB" dirty="0"/>
              <a:t>to </a:t>
            </a:r>
            <a:r>
              <a:rPr lang="en-GB" b="1" dirty="0">
                <a:solidFill>
                  <a:srgbClr val="00B0F0"/>
                </a:solidFill>
              </a:rPr>
              <a:t>promote the success of the company</a:t>
            </a:r>
            <a:r>
              <a:rPr lang="en-GB" dirty="0"/>
              <a:t>;</a:t>
            </a:r>
          </a:p>
          <a:p>
            <a:r>
              <a:rPr lang="en-GB" dirty="0"/>
              <a:t>to exercise independent judgment;</a:t>
            </a:r>
          </a:p>
          <a:p>
            <a:r>
              <a:rPr lang="en-GB" dirty="0"/>
              <a:t>to exercise reasonable care, skill and diligence;</a:t>
            </a:r>
          </a:p>
          <a:p>
            <a:r>
              <a:rPr lang="en-GB" dirty="0"/>
              <a:t>to avoid conflicts of interest;</a:t>
            </a:r>
          </a:p>
          <a:p>
            <a:r>
              <a:rPr lang="en-GB" dirty="0"/>
              <a:t>not to accept benefits from third parties; and</a:t>
            </a:r>
          </a:p>
          <a:p>
            <a:r>
              <a:rPr lang="en-GB" dirty="0"/>
              <a:t>to declare an interest in a proposed transaction or </a:t>
            </a:r>
            <a:r>
              <a:rPr lang="en-GB" dirty="0" smtClean="0"/>
              <a:t>arrangement.</a:t>
            </a:r>
          </a:p>
          <a:p>
            <a:endParaRPr lang="en-GB" dirty="0"/>
          </a:p>
          <a:p>
            <a:pPr marL="109728" indent="0">
              <a:buNone/>
            </a:pPr>
            <a:r>
              <a:rPr lang="en-GB" dirty="0" smtClean="0"/>
              <a:t>Under </a:t>
            </a:r>
            <a:r>
              <a:rPr lang="en-GB" dirty="0"/>
              <a:t>the Act, most companies must prepare a </a:t>
            </a:r>
            <a:r>
              <a:rPr lang="en-GB" b="1" dirty="0">
                <a:solidFill>
                  <a:srgbClr val="00B0F0"/>
                </a:solidFill>
              </a:rPr>
              <a:t>stand-alone strategic report (in addition to their directors’ report). </a:t>
            </a:r>
            <a:r>
              <a:rPr lang="en-GB" dirty="0"/>
              <a:t>This is to inform the members of the company and help them assess how the directors have performed their duty under section 172 of the Act (i.e. to promote the success of the company).</a:t>
            </a:r>
            <a:br>
              <a:rPr lang="en-GB" dirty="0"/>
            </a:br>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solidFill>
                  <a:srgbClr val="00B0F0"/>
                </a:solidFill>
              </a:rPr>
              <a:t>UK Corporate Governance Reform</a:t>
            </a:r>
            <a:endParaRPr lang="en-GB" dirty="0">
              <a:solidFill>
                <a:srgbClr val="00B0F0"/>
              </a:solidFill>
            </a:endParaRPr>
          </a:p>
        </p:txBody>
      </p:sp>
      <p:sp>
        <p:nvSpPr>
          <p:cNvPr id="4" name="Rectangle 1"/>
          <p:cNvSpPr>
            <a:spLocks noChangeArrowheads="1"/>
          </p:cNvSpPr>
          <p:nvPr/>
        </p:nvSpPr>
        <p:spPr bwMode="auto">
          <a:xfrm>
            <a:off x="6553200" y="6391996"/>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Denoncourt </a:t>
            </a:r>
            <a:r>
              <a:rPr lang="en-GB" altLang="en-US" sz="1200" dirty="0" smtClean="0"/>
              <a:t>2017-2018</a:t>
            </a:r>
            <a:endParaRPr lang="en-GB" altLang="en-US" sz="1200" dirty="0"/>
          </a:p>
        </p:txBody>
      </p:sp>
    </p:spTree>
    <p:extLst>
      <p:ext uri="{BB962C8B-B14F-4D97-AF65-F5344CB8AC3E}">
        <p14:creationId xmlns:p14="http://schemas.microsoft.com/office/powerpoint/2010/main" val="34158737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562975" cy="4525963"/>
          </a:xfrm>
        </p:spPr>
        <p:txBody>
          <a:bodyPr>
            <a:normAutofit fontScale="25000" lnSpcReduction="20000"/>
          </a:bodyPr>
          <a:lstStyle/>
          <a:p>
            <a:pPr marL="109728" indent="0">
              <a:buNone/>
            </a:pPr>
            <a:endParaRPr lang="en-GB" sz="6400" dirty="0" smtClean="0"/>
          </a:p>
          <a:p>
            <a:pPr marL="109728" indent="0">
              <a:buNone/>
            </a:pPr>
            <a:r>
              <a:rPr lang="en-GB" sz="8000" dirty="0"/>
              <a:t/>
            </a:r>
            <a:br>
              <a:rPr lang="en-GB" sz="8000" dirty="0"/>
            </a:br>
            <a:r>
              <a:rPr lang="en-GB" sz="8000" dirty="0"/>
              <a:t>In carrying out their duty to act in the way he or she considers, in </a:t>
            </a:r>
            <a:r>
              <a:rPr lang="en-GB" sz="8000" b="1" dirty="0">
                <a:solidFill>
                  <a:srgbClr val="00B0F0"/>
                </a:solidFill>
              </a:rPr>
              <a:t>good faith</a:t>
            </a:r>
            <a:r>
              <a:rPr lang="en-GB" sz="8000" dirty="0"/>
              <a:t>, would </a:t>
            </a:r>
            <a:r>
              <a:rPr lang="en-GB" sz="8000" b="1" dirty="0">
                <a:solidFill>
                  <a:srgbClr val="00B0F0"/>
                </a:solidFill>
              </a:rPr>
              <a:t>promote the success of the company </a:t>
            </a:r>
            <a:r>
              <a:rPr lang="en-GB" sz="8000" dirty="0"/>
              <a:t>for the benefit of its members as a whole directors must have regard (among other matters) to the following factors</a:t>
            </a:r>
            <a:r>
              <a:rPr lang="en-GB" sz="8000" dirty="0" smtClean="0"/>
              <a:t>:</a:t>
            </a:r>
          </a:p>
          <a:p>
            <a:pPr marL="109728" indent="0">
              <a:buNone/>
            </a:pPr>
            <a:endParaRPr lang="en-GB" sz="8000" dirty="0"/>
          </a:p>
          <a:p>
            <a:r>
              <a:rPr lang="en-GB" sz="8000" dirty="0"/>
              <a:t>the likely consequences of any decision in the </a:t>
            </a:r>
            <a:r>
              <a:rPr lang="en-GB" sz="8000" b="1" dirty="0">
                <a:solidFill>
                  <a:srgbClr val="00B0F0"/>
                </a:solidFill>
              </a:rPr>
              <a:t>long-term</a:t>
            </a:r>
            <a:r>
              <a:rPr lang="en-GB" sz="8000" dirty="0"/>
              <a:t>;</a:t>
            </a:r>
          </a:p>
          <a:p>
            <a:r>
              <a:rPr lang="en-GB" sz="8000" dirty="0"/>
              <a:t>the interests of the company’s employees;</a:t>
            </a:r>
          </a:p>
          <a:p>
            <a:r>
              <a:rPr lang="en-GB" sz="8000" dirty="0"/>
              <a:t>the </a:t>
            </a:r>
            <a:r>
              <a:rPr lang="en-GB" sz="8000" b="1" dirty="0">
                <a:solidFill>
                  <a:srgbClr val="00B0F0"/>
                </a:solidFill>
              </a:rPr>
              <a:t>need to foster the company’s business relationships with suppliers, customers and others</a:t>
            </a:r>
            <a:r>
              <a:rPr lang="en-GB" sz="8000" dirty="0"/>
              <a:t>;</a:t>
            </a:r>
          </a:p>
          <a:p>
            <a:r>
              <a:rPr lang="en-GB" sz="8000" dirty="0"/>
              <a:t>the impact of the company’s operations on the </a:t>
            </a:r>
            <a:r>
              <a:rPr lang="en-GB" sz="8000" b="1" dirty="0">
                <a:solidFill>
                  <a:srgbClr val="00B0F0"/>
                </a:solidFill>
              </a:rPr>
              <a:t>community and the environment</a:t>
            </a:r>
            <a:r>
              <a:rPr lang="en-GB" sz="8000" dirty="0"/>
              <a:t>;</a:t>
            </a:r>
          </a:p>
          <a:p>
            <a:r>
              <a:rPr lang="en-GB" sz="8000" dirty="0"/>
              <a:t>the desirability of the company maintaining </a:t>
            </a:r>
            <a:r>
              <a:rPr lang="en-GB" sz="8000" b="1" dirty="0">
                <a:solidFill>
                  <a:srgbClr val="00B0F0"/>
                </a:solidFill>
              </a:rPr>
              <a:t>a reputation for high standards of business conduc</a:t>
            </a:r>
            <a:r>
              <a:rPr lang="en-GB" sz="8000" dirty="0">
                <a:solidFill>
                  <a:srgbClr val="00B0F0"/>
                </a:solidFill>
              </a:rPr>
              <a:t>t</a:t>
            </a:r>
            <a:r>
              <a:rPr lang="en-GB" sz="8000" dirty="0"/>
              <a:t>; and</a:t>
            </a:r>
          </a:p>
          <a:p>
            <a:r>
              <a:rPr lang="en-GB" sz="8000" dirty="0"/>
              <a:t>the need to act fairly as between members of the company.</a:t>
            </a:r>
          </a:p>
          <a:p>
            <a:pPr marL="109728" indent="0">
              <a:buNone/>
            </a:pPr>
            <a:r>
              <a:rPr lang="en-GB" dirty="0"/>
              <a:t/>
            </a:r>
            <a:br>
              <a:rPr lang="en-GB" dirty="0"/>
            </a:br>
            <a:endParaRPr lang="en-GB" dirty="0"/>
          </a:p>
          <a:p>
            <a:endParaRPr lang="en-GB" dirty="0"/>
          </a:p>
        </p:txBody>
      </p:sp>
      <p:sp>
        <p:nvSpPr>
          <p:cNvPr id="3" name="Title 2"/>
          <p:cNvSpPr>
            <a:spLocks noGrp="1"/>
          </p:cNvSpPr>
          <p:nvPr>
            <p:ph type="title"/>
          </p:nvPr>
        </p:nvSpPr>
        <p:spPr/>
        <p:txBody>
          <a:bodyPr>
            <a:normAutofit fontScale="90000"/>
          </a:bodyPr>
          <a:lstStyle/>
          <a:p>
            <a:r>
              <a:rPr lang="en-GB" dirty="0" smtClean="0">
                <a:solidFill>
                  <a:srgbClr val="00B0F0"/>
                </a:solidFill>
              </a:rPr>
              <a:t>How do UK Directors have regard to non-SH interests?   s172</a:t>
            </a:r>
            <a:endParaRPr lang="en-GB" dirty="0">
              <a:solidFill>
                <a:srgbClr val="00B0F0"/>
              </a:solidFill>
            </a:endParaRPr>
          </a:p>
        </p:txBody>
      </p:sp>
      <p:sp>
        <p:nvSpPr>
          <p:cNvPr id="4" name="Rectangle 1"/>
          <p:cNvSpPr>
            <a:spLocks noChangeArrowheads="1"/>
          </p:cNvSpPr>
          <p:nvPr/>
        </p:nvSpPr>
        <p:spPr bwMode="auto">
          <a:xfrm>
            <a:off x="6553200" y="6391996"/>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Denoncourt </a:t>
            </a:r>
            <a:r>
              <a:rPr lang="en-GB" altLang="en-US" sz="1200" dirty="0" smtClean="0"/>
              <a:t>2017-2018</a:t>
            </a:r>
            <a:endParaRPr lang="en-GB" altLang="en-US" sz="1200" dirty="0"/>
          </a:p>
        </p:txBody>
      </p:sp>
    </p:spTree>
    <p:extLst>
      <p:ext uri="{BB962C8B-B14F-4D97-AF65-F5344CB8AC3E}">
        <p14:creationId xmlns:p14="http://schemas.microsoft.com/office/powerpoint/2010/main" val="3620507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562975" cy="4525963"/>
          </a:xfrm>
        </p:spPr>
        <p:txBody>
          <a:bodyPr>
            <a:normAutofit fontScale="62500" lnSpcReduction="20000"/>
          </a:bodyPr>
          <a:lstStyle/>
          <a:p>
            <a:pPr marL="109728" indent="0">
              <a:buNone/>
            </a:pPr>
            <a:r>
              <a:rPr lang="en-GB" dirty="0" smtClean="0"/>
              <a:t>Published by </a:t>
            </a:r>
            <a:r>
              <a:rPr lang="en-GB" dirty="0"/>
              <a:t>Institute of Chartered Secretaries and Administrators (ICSA) and the Investment Association (IA). </a:t>
            </a:r>
            <a:endParaRPr lang="en-GB" dirty="0" smtClean="0"/>
          </a:p>
          <a:p>
            <a:pPr marL="624078" indent="-514350">
              <a:buFont typeface="+mj-lt"/>
              <a:buAutoNum type="arabicPeriod"/>
            </a:pPr>
            <a:r>
              <a:rPr lang="en-GB" dirty="0"/>
              <a:t>D</a:t>
            </a:r>
            <a:r>
              <a:rPr lang="en-GB" dirty="0" smtClean="0"/>
              <a:t>irectors </a:t>
            </a:r>
            <a:r>
              <a:rPr lang="en-GB" dirty="0"/>
              <a:t>should identify, and keep under regular review, who they consider their key stakeholders to be and </a:t>
            </a:r>
            <a:r>
              <a:rPr lang="en-GB" dirty="0" smtClean="0"/>
              <a:t>why;</a:t>
            </a:r>
          </a:p>
          <a:p>
            <a:pPr marL="624078" indent="-514350">
              <a:buFont typeface="+mj-lt"/>
              <a:buAutoNum type="arabicPeriod"/>
            </a:pPr>
            <a:r>
              <a:rPr lang="en-GB" dirty="0"/>
              <a:t>D</a:t>
            </a:r>
            <a:r>
              <a:rPr lang="en-GB" dirty="0" smtClean="0"/>
              <a:t>irectors </a:t>
            </a:r>
            <a:r>
              <a:rPr lang="en-GB" dirty="0"/>
              <a:t>should determine which stakeholders they need to engage with directly, as opposed to relying solely on information from </a:t>
            </a:r>
            <a:r>
              <a:rPr lang="en-GB" dirty="0" smtClean="0"/>
              <a:t>management;</a:t>
            </a:r>
          </a:p>
          <a:p>
            <a:pPr marL="624078" indent="-514350">
              <a:buFont typeface="+mj-lt"/>
              <a:buAutoNum type="arabicPeriod"/>
            </a:pPr>
            <a:r>
              <a:rPr lang="en-GB" dirty="0"/>
              <a:t>W</a:t>
            </a:r>
            <a:r>
              <a:rPr lang="en-GB" dirty="0" smtClean="0"/>
              <a:t>hen </a:t>
            </a:r>
            <a:r>
              <a:rPr lang="en-GB" dirty="0"/>
              <a:t>evaluating their composition and effectiveness, directors should identify what stakeholder expertise is needed in the boardroom and decide whether they have, or would benefit from</a:t>
            </a:r>
            <a:r>
              <a:rPr lang="en-GB" dirty="0" smtClean="0"/>
              <a:t>, directors </a:t>
            </a:r>
            <a:r>
              <a:rPr lang="en-GB" dirty="0"/>
              <a:t>with directly relevant experience or </a:t>
            </a:r>
            <a:r>
              <a:rPr lang="en-GB" dirty="0" smtClean="0"/>
              <a:t>understanding;</a:t>
            </a:r>
          </a:p>
          <a:p>
            <a:pPr marL="624078" indent="-514350">
              <a:buFont typeface="+mj-lt"/>
              <a:buAutoNum type="arabicPeriod"/>
            </a:pPr>
            <a:r>
              <a:rPr lang="en-GB" dirty="0"/>
              <a:t>W</a:t>
            </a:r>
            <a:r>
              <a:rPr lang="en-GB" dirty="0" smtClean="0"/>
              <a:t>hen </a:t>
            </a:r>
            <a:r>
              <a:rPr lang="en-GB" dirty="0"/>
              <a:t>recruiting any director, the nomination committee should take the stakeholder perspective into account when deciding on the recruitment process and the selection </a:t>
            </a:r>
            <a:r>
              <a:rPr lang="en-GB" dirty="0" smtClean="0"/>
              <a:t>criteria;</a:t>
            </a:r>
          </a:p>
          <a:p>
            <a:pPr marL="624078" indent="-514350">
              <a:buFont typeface="+mj-lt"/>
              <a:buAutoNum type="arabicPeriod"/>
            </a:pPr>
            <a:r>
              <a:rPr lang="en-GB" dirty="0"/>
              <a:t>T</a:t>
            </a:r>
            <a:r>
              <a:rPr lang="en-GB" dirty="0" smtClean="0"/>
              <a:t>he </a:t>
            </a:r>
            <a:r>
              <a:rPr lang="en-GB" dirty="0"/>
              <a:t>chair (supported by the company secretary, if applicable) should keep under review the adequacy of the training received by all directors on stakeholder-related matters, and the induction received by new directors, particularly those without previous board experience;</a:t>
            </a:r>
          </a:p>
          <a:p>
            <a:pPr marL="109728" indent="0">
              <a:buNone/>
            </a:pPr>
            <a:r>
              <a:rPr lang="en-GB" dirty="0"/>
              <a:t/>
            </a:r>
            <a:br>
              <a:rPr lang="en-GB" dirty="0"/>
            </a:br>
            <a:endParaRPr lang="en-GB" dirty="0"/>
          </a:p>
          <a:p>
            <a:endParaRPr lang="en-GB" dirty="0"/>
          </a:p>
        </p:txBody>
      </p:sp>
      <p:sp>
        <p:nvSpPr>
          <p:cNvPr id="3" name="Title 2"/>
          <p:cNvSpPr>
            <a:spLocks noGrp="1"/>
          </p:cNvSpPr>
          <p:nvPr>
            <p:ph type="title"/>
          </p:nvPr>
        </p:nvSpPr>
        <p:spPr/>
        <p:txBody>
          <a:bodyPr>
            <a:normAutofit fontScale="90000"/>
          </a:bodyPr>
          <a:lstStyle/>
          <a:p>
            <a:r>
              <a:rPr lang="en-GB" sz="2800" dirty="0">
                <a:solidFill>
                  <a:srgbClr val="00B0F0"/>
                </a:solidFill>
              </a:rPr>
              <a:t>10 core principles</a:t>
            </a:r>
            <a:br>
              <a:rPr lang="en-GB" sz="2800" dirty="0">
                <a:solidFill>
                  <a:srgbClr val="00B0F0"/>
                </a:solidFill>
              </a:rPr>
            </a:br>
            <a:r>
              <a:rPr lang="en-GB" sz="2800" dirty="0">
                <a:solidFill>
                  <a:srgbClr val="00B0F0"/>
                </a:solidFill>
              </a:rPr>
              <a:t>Guidance </a:t>
            </a:r>
            <a:r>
              <a:rPr lang="en-GB" sz="2800" dirty="0" smtClean="0">
                <a:solidFill>
                  <a:srgbClr val="00B0F0"/>
                </a:solidFill>
              </a:rPr>
              <a:t>on board engagement with stakeholders  </a:t>
            </a:r>
            <a:endParaRPr lang="en-GB" sz="2800" dirty="0">
              <a:solidFill>
                <a:srgbClr val="00B0F0"/>
              </a:solidFill>
            </a:endParaRPr>
          </a:p>
        </p:txBody>
      </p:sp>
      <p:sp>
        <p:nvSpPr>
          <p:cNvPr id="4" name="Rectangle 1"/>
          <p:cNvSpPr>
            <a:spLocks noChangeArrowheads="1"/>
          </p:cNvSpPr>
          <p:nvPr/>
        </p:nvSpPr>
        <p:spPr bwMode="auto">
          <a:xfrm>
            <a:off x="6553200" y="6391996"/>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Denoncourt </a:t>
            </a:r>
            <a:r>
              <a:rPr lang="en-GB" altLang="en-US" sz="1200" dirty="0" smtClean="0"/>
              <a:t>2017-2018</a:t>
            </a:r>
            <a:endParaRPr lang="en-GB" altLang="en-US" sz="1200" dirty="0"/>
          </a:p>
        </p:txBody>
      </p:sp>
    </p:spTree>
    <p:extLst>
      <p:ext uri="{BB962C8B-B14F-4D97-AF65-F5344CB8AC3E}">
        <p14:creationId xmlns:p14="http://schemas.microsoft.com/office/powerpoint/2010/main" val="547644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562975" cy="4525963"/>
          </a:xfrm>
        </p:spPr>
        <p:txBody>
          <a:bodyPr>
            <a:normAutofit fontScale="70000" lnSpcReduction="20000"/>
          </a:bodyPr>
          <a:lstStyle/>
          <a:p>
            <a:pPr marL="624078" indent="-514350">
              <a:buAutoNum type="arabicPeriod" startAt="6"/>
            </a:pPr>
            <a:r>
              <a:rPr lang="en-GB" dirty="0"/>
              <a:t>T</a:t>
            </a:r>
            <a:r>
              <a:rPr lang="en-GB" dirty="0" smtClean="0"/>
              <a:t>he </a:t>
            </a:r>
            <a:r>
              <a:rPr lang="en-GB" dirty="0"/>
              <a:t>chair (supported by the board, management and the company secretary, if applicable) should determine how best to ensure that the board’s decision-making processes give sufficient consideration to key </a:t>
            </a:r>
            <a:r>
              <a:rPr lang="en-GB" dirty="0" smtClean="0"/>
              <a:t>stakeholders;</a:t>
            </a:r>
          </a:p>
          <a:p>
            <a:pPr marL="624078" indent="-514350">
              <a:buAutoNum type="arabicPeriod" startAt="6"/>
            </a:pPr>
            <a:r>
              <a:rPr lang="en-GB" dirty="0"/>
              <a:t>D</a:t>
            </a:r>
            <a:r>
              <a:rPr lang="en-GB" dirty="0" smtClean="0"/>
              <a:t>irectors </a:t>
            </a:r>
            <a:r>
              <a:rPr lang="en-GB" dirty="0"/>
              <a:t>should ensure that appropriate engagement with key stakeholders is taking place and that this is kept under regular </a:t>
            </a:r>
            <a:r>
              <a:rPr lang="en-GB" dirty="0" smtClean="0"/>
              <a:t>review;</a:t>
            </a:r>
          </a:p>
          <a:p>
            <a:pPr marL="624078" indent="-514350">
              <a:buAutoNum type="arabicPeriod" startAt="6"/>
            </a:pPr>
            <a:r>
              <a:rPr lang="en-GB" dirty="0"/>
              <a:t>I</a:t>
            </a:r>
            <a:r>
              <a:rPr lang="en-GB" dirty="0" smtClean="0"/>
              <a:t>n </a:t>
            </a:r>
            <a:r>
              <a:rPr lang="en-GB" dirty="0"/>
              <a:t>designing engagement mechanisms, companies should consider what would be most effective and convenient for the stakeholders, not just the </a:t>
            </a:r>
            <a:r>
              <a:rPr lang="en-GB" dirty="0" smtClean="0"/>
              <a:t>company;</a:t>
            </a:r>
          </a:p>
          <a:p>
            <a:pPr marL="624078" indent="-514350">
              <a:buAutoNum type="arabicPeriod" startAt="6"/>
            </a:pPr>
            <a:r>
              <a:rPr lang="en-GB" dirty="0"/>
              <a:t>D</a:t>
            </a:r>
            <a:r>
              <a:rPr lang="en-GB" dirty="0" smtClean="0"/>
              <a:t>irectors </a:t>
            </a:r>
            <a:r>
              <a:rPr lang="en-GB" dirty="0"/>
              <a:t>should report to its shareholders on how it has taken the impact on key stakeholders into account when making decisions; </a:t>
            </a:r>
            <a:r>
              <a:rPr lang="en-GB" dirty="0" smtClean="0"/>
              <a:t>and</a:t>
            </a:r>
          </a:p>
          <a:p>
            <a:pPr marL="624078" indent="-514350">
              <a:buAutoNum type="arabicPeriod" startAt="6"/>
            </a:pPr>
            <a:r>
              <a:rPr lang="en-GB" dirty="0"/>
              <a:t>D</a:t>
            </a:r>
            <a:r>
              <a:rPr lang="en-GB" dirty="0" smtClean="0"/>
              <a:t>irectors </a:t>
            </a:r>
            <a:r>
              <a:rPr lang="en-GB" dirty="0"/>
              <a:t>should provide feedback to those stakeholders with whom it has engaged, which should be tailored to the different stakeholder groups.</a:t>
            </a:r>
          </a:p>
          <a:p>
            <a:pPr marL="109728" indent="0">
              <a:buNone/>
            </a:pPr>
            <a:r>
              <a:rPr lang="en-GB" dirty="0"/>
              <a:t/>
            </a:r>
            <a:br>
              <a:rPr lang="en-GB" dirty="0"/>
            </a:br>
            <a:endParaRPr lang="en-GB" dirty="0"/>
          </a:p>
          <a:p>
            <a:endParaRPr lang="en-GB" dirty="0"/>
          </a:p>
        </p:txBody>
      </p:sp>
      <p:sp>
        <p:nvSpPr>
          <p:cNvPr id="3" name="Title 2"/>
          <p:cNvSpPr>
            <a:spLocks noGrp="1"/>
          </p:cNvSpPr>
          <p:nvPr>
            <p:ph type="title"/>
          </p:nvPr>
        </p:nvSpPr>
        <p:spPr/>
        <p:txBody>
          <a:bodyPr>
            <a:normAutofit fontScale="90000"/>
          </a:bodyPr>
          <a:lstStyle/>
          <a:p>
            <a:r>
              <a:rPr lang="en-GB" sz="2800" dirty="0">
                <a:solidFill>
                  <a:srgbClr val="00B0F0"/>
                </a:solidFill>
              </a:rPr>
              <a:t>10 core principles</a:t>
            </a:r>
            <a:br>
              <a:rPr lang="en-GB" sz="2800" dirty="0">
                <a:solidFill>
                  <a:srgbClr val="00B0F0"/>
                </a:solidFill>
              </a:rPr>
            </a:br>
            <a:r>
              <a:rPr lang="en-GB" sz="2800" dirty="0">
                <a:solidFill>
                  <a:srgbClr val="00B0F0"/>
                </a:solidFill>
              </a:rPr>
              <a:t>Guidance </a:t>
            </a:r>
            <a:r>
              <a:rPr lang="en-GB" sz="2800" dirty="0" smtClean="0">
                <a:solidFill>
                  <a:srgbClr val="00B0F0"/>
                </a:solidFill>
              </a:rPr>
              <a:t>on board engagement with stakeholders  </a:t>
            </a:r>
            <a:endParaRPr lang="en-GB" sz="2800" dirty="0">
              <a:solidFill>
                <a:srgbClr val="00B0F0"/>
              </a:solidFill>
            </a:endParaRPr>
          </a:p>
        </p:txBody>
      </p:sp>
      <p:sp>
        <p:nvSpPr>
          <p:cNvPr id="4" name="Rectangle 1"/>
          <p:cNvSpPr>
            <a:spLocks noChangeArrowheads="1"/>
          </p:cNvSpPr>
          <p:nvPr/>
        </p:nvSpPr>
        <p:spPr bwMode="auto">
          <a:xfrm>
            <a:off x="6553200" y="6391996"/>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Denoncourt </a:t>
            </a:r>
            <a:r>
              <a:rPr lang="en-GB" altLang="en-US" sz="1200" dirty="0" smtClean="0"/>
              <a:t>2017-2018</a:t>
            </a:r>
            <a:endParaRPr lang="en-GB" altLang="en-US" sz="1200" dirty="0"/>
          </a:p>
        </p:txBody>
      </p:sp>
    </p:spTree>
    <p:extLst>
      <p:ext uri="{BB962C8B-B14F-4D97-AF65-F5344CB8AC3E}">
        <p14:creationId xmlns:p14="http://schemas.microsoft.com/office/powerpoint/2010/main" val="237462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5" y="152400"/>
            <a:ext cx="8686800" cy="1219200"/>
          </a:xfrm>
        </p:spPr>
        <p:txBody>
          <a:bodyPr>
            <a:normAutofit/>
          </a:bodyPr>
          <a:lstStyle/>
          <a:p>
            <a:r>
              <a:rPr lang="en-GB" sz="3600" i="1" dirty="0">
                <a:solidFill>
                  <a:schemeClr val="bg2">
                    <a:lumMod val="50000"/>
                  </a:schemeClr>
                </a:solidFill>
              </a:rPr>
              <a:t>I</a:t>
            </a:r>
            <a:r>
              <a:rPr lang="en-GB" sz="3600" i="1" dirty="0" smtClean="0">
                <a:solidFill>
                  <a:schemeClr val="bg2">
                    <a:lumMod val="50000"/>
                  </a:schemeClr>
                </a:solidFill>
              </a:rPr>
              <a:t>P, Finance and Corporate Governance</a:t>
            </a:r>
            <a:endParaRPr lang="en-GB" sz="2400" dirty="0"/>
          </a:p>
        </p:txBody>
      </p:sp>
      <p:sp>
        <p:nvSpPr>
          <p:cNvPr id="5" name="Rectangle 1"/>
          <p:cNvSpPr>
            <a:spLocks noChangeArrowheads="1"/>
          </p:cNvSpPr>
          <p:nvPr/>
        </p:nvSpPr>
        <p:spPr bwMode="auto">
          <a:xfrm>
            <a:off x="6477000"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a:t>
            </a:r>
            <a:r>
              <a:rPr lang="en-GB" altLang="en-US" sz="1200" dirty="0" smtClean="0"/>
              <a:t>2014-2018</a:t>
            </a:r>
            <a:endParaRPr lang="en-GB" altLang="en-US" sz="1200" dirty="0"/>
          </a:p>
        </p:txBody>
      </p:sp>
      <p:sp>
        <p:nvSpPr>
          <p:cNvPr id="2" name="Content Placeholder 1"/>
          <p:cNvSpPr>
            <a:spLocks noGrp="1"/>
          </p:cNvSpPr>
          <p:nvPr>
            <p:ph idx="1"/>
          </p:nvPr>
        </p:nvSpPr>
        <p:spPr>
          <a:xfrm>
            <a:off x="381000" y="1371600"/>
            <a:ext cx="8229600" cy="4525963"/>
          </a:xfrm>
        </p:spPr>
        <p:txBody>
          <a:bodyPr>
            <a:normAutofit fontScale="62500" lnSpcReduction="20000"/>
          </a:bodyPr>
          <a:lstStyle/>
          <a:p>
            <a:r>
              <a:rPr lang="en-GB" dirty="0"/>
              <a:t>IP law has evolved from being a little pool to a big ocean</a:t>
            </a:r>
            <a:r>
              <a:rPr lang="en-GB" dirty="0" smtClean="0"/>
              <a:t>.</a:t>
            </a:r>
          </a:p>
          <a:p>
            <a:pPr marL="109728" indent="0">
              <a:buNone/>
            </a:pPr>
            <a:r>
              <a:rPr lang="en-GB" dirty="0" smtClean="0"/>
              <a:t> </a:t>
            </a:r>
          </a:p>
          <a:p>
            <a:r>
              <a:rPr lang="en-GB" dirty="0" smtClean="0"/>
              <a:t>Corporate </a:t>
            </a:r>
            <a:r>
              <a:rPr lang="en-GB" dirty="0"/>
              <a:t>governance needs to respond to society’s rising expectations of directors and boards as the impact of the global intellectual property ecosystem is felt. </a:t>
            </a:r>
            <a:endParaRPr lang="en-GB" dirty="0" smtClean="0"/>
          </a:p>
          <a:p>
            <a:r>
              <a:rPr lang="en-GB" dirty="0" smtClean="0"/>
              <a:t>How </a:t>
            </a:r>
            <a:r>
              <a:rPr lang="en-GB" dirty="0"/>
              <a:t>can a responsible corporate culture of IP transparency be stimulated to create a rosy future to connect corporate communication with the desires of shareholders, investors and other stakeholders? </a:t>
            </a:r>
            <a:endParaRPr lang="en-GB" dirty="0" smtClean="0"/>
          </a:p>
          <a:p>
            <a:pPr marL="109728" indent="0">
              <a:buNone/>
            </a:pPr>
            <a:endParaRPr lang="en-GB" dirty="0" smtClean="0"/>
          </a:p>
          <a:p>
            <a:r>
              <a:rPr lang="en-GB" dirty="0" smtClean="0"/>
              <a:t>The </a:t>
            </a:r>
            <a:r>
              <a:rPr lang="en-GB" dirty="0"/>
              <a:t>astonishing lack of material quantitative and qualitative information companies report about their IP assets makes it difficult for shareholders and other stakeholders to assess directors’ stewardship of </a:t>
            </a:r>
            <a:r>
              <a:rPr lang="en-GB" dirty="0" smtClean="0"/>
              <a:t>those </a:t>
            </a:r>
            <a:r>
              <a:rPr lang="en-GB" dirty="0"/>
              <a:t>assets – a pressing corporate governance issue in the 21st century. </a:t>
            </a:r>
            <a:endParaRPr lang="en-GB" dirty="0" smtClean="0"/>
          </a:p>
          <a:p>
            <a:pPr marL="109728" indent="0">
              <a:buNone/>
            </a:pPr>
            <a:endParaRPr lang="en-GB" dirty="0" smtClean="0"/>
          </a:p>
          <a:p>
            <a:r>
              <a:rPr lang="en-GB" dirty="0" smtClean="0"/>
              <a:t>This </a:t>
            </a:r>
            <a:r>
              <a:rPr lang="en-GB" dirty="0"/>
              <a:t>book advances IP reporting in alignment with the key corporate governance principles of transparency and disclosure. It analyses the juncture between the IP ecosystem; corporate finance and accounting for intangibles; and corporate governance. </a:t>
            </a:r>
          </a:p>
        </p:txBody>
      </p:sp>
    </p:spTree>
    <p:extLst>
      <p:ext uri="{BB962C8B-B14F-4D97-AF65-F5344CB8AC3E}">
        <p14:creationId xmlns:p14="http://schemas.microsoft.com/office/powerpoint/2010/main" val="2019116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8229600" cy="3962400"/>
          </a:xfrm>
        </p:spPr>
        <p:txBody>
          <a:bodyPr>
            <a:normAutofit fontScale="92500" lnSpcReduction="20000"/>
          </a:bodyPr>
          <a:lstStyle/>
          <a:p>
            <a:r>
              <a:rPr lang="en-GB" sz="2600" dirty="0" smtClean="0"/>
              <a:t>Patent </a:t>
            </a:r>
            <a:r>
              <a:rPr lang="en-GB" sz="2600" dirty="0"/>
              <a:t>pools, i.e., assemble, via cross-licensing, patent rights so as to accelerate product development; </a:t>
            </a:r>
          </a:p>
          <a:p>
            <a:r>
              <a:rPr lang="en-GB" sz="2600" dirty="0" smtClean="0"/>
              <a:t>Non-assertion </a:t>
            </a:r>
            <a:r>
              <a:rPr lang="en-GB" sz="2600" dirty="0"/>
              <a:t>covenants, i.e., agree not to assert patent rights in specific jurisdictions or on specific </a:t>
            </a:r>
            <a:r>
              <a:rPr lang="en-GB" sz="2600" dirty="0" smtClean="0"/>
              <a:t>parcelled </a:t>
            </a:r>
            <a:r>
              <a:rPr lang="en-GB" sz="2600" dirty="0"/>
              <a:t>rights; </a:t>
            </a:r>
            <a:endParaRPr lang="en-GB" sz="2600" dirty="0" smtClean="0"/>
          </a:p>
          <a:p>
            <a:r>
              <a:rPr lang="en-GB" sz="2600" dirty="0" smtClean="0"/>
              <a:t>Field </a:t>
            </a:r>
            <a:r>
              <a:rPr lang="en-GB" sz="2600" dirty="0"/>
              <a:t>of use licensing strategy, i.e., defined areas or technologies which are to be licensed from the IPR bundle</a:t>
            </a:r>
            <a:r>
              <a:rPr lang="en-GB" sz="2600" dirty="0" smtClean="0"/>
              <a:t>;</a:t>
            </a:r>
          </a:p>
          <a:p>
            <a:r>
              <a:rPr lang="en-GB" sz="2600" dirty="0" smtClean="0"/>
              <a:t>FRAND patents – license essential standard patents.</a:t>
            </a:r>
          </a:p>
          <a:p>
            <a:r>
              <a:rPr lang="en-US" altLang="en-US" sz="2600" dirty="0"/>
              <a:t>Compulsory licensing of patents e.g. in a national or international public health emergency.</a:t>
            </a:r>
          </a:p>
          <a:p>
            <a:endParaRPr lang="en-GB" dirty="0"/>
          </a:p>
        </p:txBody>
      </p:sp>
      <p:sp>
        <p:nvSpPr>
          <p:cNvPr id="3" name="Title 2"/>
          <p:cNvSpPr>
            <a:spLocks noGrp="1"/>
          </p:cNvSpPr>
          <p:nvPr>
            <p:ph type="title"/>
          </p:nvPr>
        </p:nvSpPr>
        <p:spPr/>
        <p:txBody>
          <a:bodyPr>
            <a:normAutofit fontScale="90000"/>
          </a:bodyPr>
          <a:lstStyle/>
          <a:p>
            <a:r>
              <a:rPr lang="en-GB" dirty="0" smtClean="0">
                <a:solidFill>
                  <a:srgbClr val="00B0F0"/>
                </a:solidFill>
              </a:rPr>
              <a:t>IP strategy for sustainability:</a:t>
            </a:r>
            <a:br>
              <a:rPr lang="en-GB" dirty="0" smtClean="0">
                <a:solidFill>
                  <a:srgbClr val="00B0F0"/>
                </a:solidFill>
              </a:rPr>
            </a:br>
            <a:r>
              <a:rPr lang="en-GB" dirty="0" smtClean="0">
                <a:solidFill>
                  <a:srgbClr val="00B0F0"/>
                </a:solidFill>
              </a:rPr>
              <a:t>contracts and due diligence</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468020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981200"/>
            <a:ext cx="8229600" cy="3962400"/>
          </a:xfrm>
        </p:spPr>
        <p:txBody>
          <a:bodyPr>
            <a:normAutofit fontScale="92500" lnSpcReduction="10000"/>
          </a:bodyPr>
          <a:lstStyle/>
          <a:p>
            <a:r>
              <a:rPr lang="en-GB" dirty="0" smtClean="0"/>
              <a:t>Governs the management and commercial exploitation of the company’s IP and use by the company of third party IP. </a:t>
            </a:r>
          </a:p>
          <a:p>
            <a:r>
              <a:rPr lang="en-GB" dirty="0" smtClean="0"/>
              <a:t>Capturing and protecting IP.</a:t>
            </a:r>
          </a:p>
          <a:p>
            <a:r>
              <a:rPr lang="en-GB" dirty="0" smtClean="0"/>
              <a:t>Discretion to licence, assign, licence back</a:t>
            </a:r>
          </a:p>
          <a:p>
            <a:r>
              <a:rPr lang="en-GB" dirty="0" smtClean="0"/>
              <a:t>Using IP belong to a third party. </a:t>
            </a:r>
          </a:p>
          <a:p>
            <a:r>
              <a:rPr lang="en-GB" dirty="0" smtClean="0"/>
              <a:t>Confidential information.</a:t>
            </a:r>
          </a:p>
          <a:p>
            <a:r>
              <a:rPr lang="en-GB" dirty="0" smtClean="0"/>
              <a:t>Employee participation in commercializing IP.</a:t>
            </a:r>
          </a:p>
          <a:p>
            <a:r>
              <a:rPr lang="en-GB" dirty="0" smtClean="0"/>
              <a:t>Dispute resolution and IP litigation.</a:t>
            </a:r>
          </a:p>
          <a:p>
            <a:r>
              <a:rPr lang="en-GB" dirty="0" smtClean="0"/>
              <a:t>IP insurance.</a:t>
            </a:r>
          </a:p>
        </p:txBody>
      </p:sp>
      <p:sp>
        <p:nvSpPr>
          <p:cNvPr id="3" name="Title 2"/>
          <p:cNvSpPr>
            <a:spLocks noGrp="1"/>
          </p:cNvSpPr>
          <p:nvPr>
            <p:ph type="title"/>
          </p:nvPr>
        </p:nvSpPr>
        <p:spPr>
          <a:xfrm>
            <a:off x="533400" y="533400"/>
            <a:ext cx="8229600" cy="1143000"/>
          </a:xfrm>
        </p:spPr>
        <p:txBody>
          <a:bodyPr>
            <a:normAutofit fontScale="90000"/>
          </a:bodyPr>
          <a:lstStyle/>
          <a:p>
            <a:r>
              <a:rPr lang="en-GB" dirty="0" smtClean="0">
                <a:solidFill>
                  <a:srgbClr val="00B0F0"/>
                </a:solidFill>
              </a:rPr>
              <a:t>Code of Practice on IP, Commercial Exploitation &amp; Financial Benefits</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42618805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457200"/>
            <a:ext cx="8439150" cy="744538"/>
          </a:xfrm>
        </p:spPr>
        <p:txBody>
          <a:bodyPr>
            <a:normAutofit/>
          </a:bodyPr>
          <a:lstStyle/>
          <a:p>
            <a:pPr algn="ctr" eaLnBrk="1" hangingPunct="1"/>
            <a:r>
              <a:rPr lang="en-GB" altLang="en-US" sz="3600" b="1" dirty="0" smtClean="0">
                <a:solidFill>
                  <a:schemeClr val="bg2">
                    <a:lumMod val="50000"/>
                  </a:schemeClr>
                </a:solidFill>
              </a:rPr>
              <a:t>Dr J </a:t>
            </a:r>
            <a:r>
              <a:rPr lang="en-GB" altLang="en-US" sz="3600" b="1" dirty="0" err="1" smtClean="0">
                <a:solidFill>
                  <a:schemeClr val="bg2">
                    <a:lumMod val="50000"/>
                  </a:schemeClr>
                </a:solidFill>
              </a:rPr>
              <a:t>Denoncourt</a:t>
            </a:r>
            <a:r>
              <a:rPr lang="en-GB" altLang="en-US" sz="3600" b="1" dirty="0" smtClean="0">
                <a:solidFill>
                  <a:schemeClr val="bg2">
                    <a:lumMod val="50000"/>
                  </a:schemeClr>
                </a:solidFill>
              </a:rPr>
              <a:t> Publications</a:t>
            </a:r>
          </a:p>
        </p:txBody>
      </p:sp>
      <p:sp>
        <p:nvSpPr>
          <p:cNvPr id="60419" name="Rectangle 4"/>
          <p:cNvSpPr>
            <a:spLocks noGrp="1" noChangeArrowheads="1"/>
          </p:cNvSpPr>
          <p:nvPr>
            <p:ph type="body" sz="half" idx="2"/>
          </p:nvPr>
        </p:nvSpPr>
        <p:spPr>
          <a:xfrm>
            <a:off x="381000" y="2133600"/>
            <a:ext cx="8305800" cy="2743200"/>
          </a:xfrm>
        </p:spPr>
        <p:txBody>
          <a:bodyPr>
            <a:normAutofit fontScale="92500" lnSpcReduction="20000"/>
          </a:bodyPr>
          <a:lstStyle/>
          <a:p>
            <a:pPr marL="0" indent="0">
              <a:buFontTx/>
              <a:buNone/>
            </a:pPr>
            <a:r>
              <a:rPr lang="en-GB" altLang="en-US" sz="1600" b="1" dirty="0" err="1" smtClean="0"/>
              <a:t>Denoncourt</a:t>
            </a:r>
            <a:r>
              <a:rPr lang="en-GB" altLang="en-US" sz="1600" b="1" dirty="0" smtClean="0"/>
              <a:t>, J. </a:t>
            </a:r>
            <a:r>
              <a:rPr lang="en-GB" altLang="en-US" sz="1600" i="1" dirty="0" smtClean="0"/>
              <a:t>Intellectual Property, Finance and Corporate Governance</a:t>
            </a:r>
            <a:r>
              <a:rPr lang="en-GB" altLang="en-US" sz="1600" dirty="0" smtClean="0"/>
              <a:t> (2018) Routledge Taylor-Francis</a:t>
            </a:r>
          </a:p>
          <a:p>
            <a:pPr marL="0" indent="0">
              <a:buFontTx/>
              <a:buNone/>
            </a:pPr>
            <a:endParaRPr lang="en-GB" altLang="en-US" sz="1600" b="1" dirty="0"/>
          </a:p>
          <a:p>
            <a:pPr marL="0" indent="0">
              <a:buNone/>
            </a:pPr>
            <a:r>
              <a:rPr lang="en-GB" altLang="en-US" sz="1600" b="1" dirty="0"/>
              <a:t>Toshiyuki </a:t>
            </a:r>
            <a:r>
              <a:rPr lang="en-GB" altLang="en-US" sz="1600" b="1" dirty="0" err="1"/>
              <a:t>Kono</a:t>
            </a:r>
            <a:r>
              <a:rPr lang="en-GB" altLang="en-US" sz="1600" dirty="0"/>
              <a:t>  (Ed.) </a:t>
            </a:r>
            <a:r>
              <a:rPr lang="en-GB" altLang="en-US" sz="1600" i="1" dirty="0"/>
              <a:t>Security Interests in Intellectual Property in a Global Context</a:t>
            </a:r>
            <a:r>
              <a:rPr lang="en-GB" altLang="en-US" sz="1600" dirty="0"/>
              <a:t> (2017) Springer </a:t>
            </a:r>
            <a:r>
              <a:rPr lang="en-GB" altLang="en-US" sz="1600" dirty="0" err="1" smtClean="0"/>
              <a:t>Verlang</a:t>
            </a:r>
            <a:r>
              <a:rPr lang="en-GB" altLang="en-US" sz="1600" dirty="0" smtClean="0"/>
              <a:t>, </a:t>
            </a:r>
            <a:r>
              <a:rPr lang="en-GB" altLang="en-US" sz="1600" dirty="0" err="1" smtClean="0"/>
              <a:t>Denoncourt</a:t>
            </a:r>
            <a:r>
              <a:rPr lang="en-GB" altLang="en-US" sz="1600" dirty="0"/>
              <a:t>, J. Chapter 1</a:t>
            </a:r>
            <a:r>
              <a:rPr lang="en-GB" altLang="en-US" sz="1600" dirty="0" smtClean="0"/>
              <a:t> Intellectual Property </a:t>
            </a:r>
            <a:r>
              <a:rPr lang="en-GB" altLang="en-US" sz="1600" dirty="0"/>
              <a:t>&amp; Debt </a:t>
            </a:r>
            <a:r>
              <a:rPr lang="en-GB" altLang="en-US" sz="1600" dirty="0" smtClean="0"/>
              <a:t>Finance</a:t>
            </a:r>
          </a:p>
          <a:p>
            <a:pPr marL="0" indent="0">
              <a:buNone/>
            </a:pPr>
            <a:endParaRPr lang="en-GB" altLang="en-US" sz="1600" b="1" dirty="0"/>
          </a:p>
          <a:p>
            <a:pPr marL="0" indent="0">
              <a:buNone/>
            </a:pPr>
            <a:r>
              <a:rPr lang="en-GB" altLang="en-US" sz="1600" b="1" dirty="0" err="1" smtClean="0"/>
              <a:t>Denoncourt</a:t>
            </a:r>
            <a:r>
              <a:rPr lang="en-GB" altLang="en-US" sz="1600" b="1" dirty="0" smtClean="0"/>
              <a:t>, J. </a:t>
            </a:r>
            <a:r>
              <a:rPr lang="en-GB" altLang="en-US" sz="1600" dirty="0" smtClean="0"/>
              <a:t>‘True and Fair Intellectual Property Information: A Corporate Governance Issue’ (2016) </a:t>
            </a:r>
            <a:r>
              <a:rPr lang="en-GB" altLang="en-US" sz="1600" i="1" dirty="0" smtClean="0"/>
              <a:t>Journal of Business Law </a:t>
            </a:r>
          </a:p>
          <a:p>
            <a:pPr marL="0" indent="0">
              <a:buNone/>
            </a:pPr>
            <a:endParaRPr lang="en-GB" altLang="en-US" sz="1600" dirty="0" smtClean="0"/>
          </a:p>
          <a:p>
            <a:pPr marL="0" indent="0">
              <a:buFontTx/>
              <a:buNone/>
            </a:pPr>
            <a:r>
              <a:rPr lang="en-GB" altLang="en-US" sz="1600" b="1" dirty="0" err="1" smtClean="0"/>
              <a:t>Denoncourt</a:t>
            </a:r>
            <a:r>
              <a:rPr lang="en-GB" altLang="en-US" sz="1600" b="1" dirty="0" smtClean="0"/>
              <a:t>, J. ‘</a:t>
            </a:r>
            <a:r>
              <a:rPr lang="en-GB" altLang="en-US" sz="1600" dirty="0" smtClean="0"/>
              <a:t>Patent-backed Debt Finance: Should Company Law Take the Lead to Provide a ‘True and Fair’ View of SME Patent Assets?’ (2015) PhD Thesis</a:t>
            </a:r>
          </a:p>
          <a:p>
            <a:pPr marL="0" indent="0">
              <a:buFontTx/>
              <a:buNone/>
            </a:pPr>
            <a:r>
              <a:rPr lang="en-GB" altLang="en-US" sz="2000" dirty="0" smtClean="0"/>
              <a:t> </a:t>
            </a:r>
          </a:p>
          <a:p>
            <a:pPr marL="0" indent="0" eaLnBrk="1" hangingPunct="1">
              <a:buFontTx/>
              <a:buNone/>
            </a:pPr>
            <a:endParaRPr lang="en-GB" altLang="en-US" sz="2000" dirty="0" smtClean="0"/>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31236201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4"/>
          <p:cNvSpPr>
            <a:spLocks noGrp="1" noChangeArrowheads="1"/>
          </p:cNvSpPr>
          <p:nvPr>
            <p:ph type="body" sz="half" idx="2"/>
          </p:nvPr>
        </p:nvSpPr>
        <p:spPr>
          <a:xfrm>
            <a:off x="381000" y="2133600"/>
            <a:ext cx="8305800" cy="2743200"/>
          </a:xfrm>
        </p:spPr>
        <p:txBody>
          <a:bodyPr>
            <a:normAutofit/>
          </a:bodyPr>
          <a:lstStyle/>
          <a:p>
            <a:pPr marL="0" indent="0">
              <a:buFontTx/>
              <a:buNone/>
            </a:pPr>
            <a:r>
              <a:rPr lang="en-GB" altLang="en-US" sz="2000" dirty="0" smtClean="0"/>
              <a:t> </a:t>
            </a:r>
          </a:p>
          <a:p>
            <a:pPr marL="0" indent="0" eaLnBrk="1" hangingPunct="1">
              <a:buFontTx/>
              <a:buNone/>
            </a:pPr>
            <a:endParaRPr lang="en-GB" altLang="en-US" sz="2000" dirty="0" smtClean="0"/>
          </a:p>
        </p:txBody>
      </p:sp>
      <p:pic>
        <p:nvPicPr>
          <p:cNvPr id="12290" name="Picture 2" descr="C:\Users\home\AppData\Local\Microsoft\Windows\INetCache\IE\GZG29QNX\Thank_You_Wav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248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21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975" y="152400"/>
            <a:ext cx="8686800" cy="1219200"/>
          </a:xfrm>
        </p:spPr>
        <p:txBody>
          <a:bodyPr>
            <a:normAutofit/>
          </a:bodyPr>
          <a:lstStyle/>
          <a:p>
            <a:r>
              <a:rPr lang="en-GB" sz="3600" i="1" dirty="0">
                <a:solidFill>
                  <a:schemeClr val="bg2">
                    <a:lumMod val="50000"/>
                  </a:schemeClr>
                </a:solidFill>
              </a:rPr>
              <a:t>I</a:t>
            </a:r>
            <a:r>
              <a:rPr lang="en-GB" sz="3600" i="1" dirty="0" smtClean="0">
                <a:solidFill>
                  <a:schemeClr val="bg2">
                    <a:lumMod val="50000"/>
                  </a:schemeClr>
                </a:solidFill>
              </a:rPr>
              <a:t>P, Finance and Corporate Governance</a:t>
            </a:r>
            <a:endParaRPr lang="en-GB" sz="2400" dirty="0"/>
          </a:p>
        </p:txBody>
      </p:sp>
      <p:sp>
        <p:nvSpPr>
          <p:cNvPr id="5" name="Rectangle 1"/>
          <p:cNvSpPr>
            <a:spLocks noChangeArrowheads="1"/>
          </p:cNvSpPr>
          <p:nvPr/>
        </p:nvSpPr>
        <p:spPr bwMode="auto">
          <a:xfrm>
            <a:off x="6477000"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a:t>
            </a:r>
            <a:r>
              <a:rPr lang="en-GB" altLang="en-US" sz="1200" dirty="0" smtClean="0"/>
              <a:t>2014-2018</a:t>
            </a:r>
            <a:endParaRPr lang="en-GB" altLang="en-US" sz="1200" dirty="0"/>
          </a:p>
        </p:txBody>
      </p:sp>
      <p:sp>
        <p:nvSpPr>
          <p:cNvPr id="2" name="Content Placeholder 1"/>
          <p:cNvSpPr>
            <a:spLocks noGrp="1"/>
          </p:cNvSpPr>
          <p:nvPr>
            <p:ph idx="1"/>
          </p:nvPr>
        </p:nvSpPr>
        <p:spPr/>
        <p:txBody>
          <a:bodyPr>
            <a:normAutofit fontScale="55000" lnSpcReduction="20000"/>
          </a:bodyPr>
          <a:lstStyle/>
          <a:p>
            <a:pPr marL="109728" indent="0">
              <a:buNone/>
            </a:pPr>
            <a:r>
              <a:rPr lang="en-GB" b="1" dirty="0"/>
              <a:t>Table of Contents</a:t>
            </a:r>
          </a:p>
          <a:p>
            <a:r>
              <a:rPr lang="en-GB" b="1" dirty="0"/>
              <a:t>Part One The Corporate Intellectual Property Landscape</a:t>
            </a:r>
            <a:endParaRPr lang="en-GB" dirty="0"/>
          </a:p>
          <a:p>
            <a:r>
              <a:rPr lang="en-GB" dirty="0"/>
              <a:t>1 Corporate governance and IP assets </a:t>
            </a:r>
          </a:p>
          <a:p>
            <a:r>
              <a:rPr lang="en-GB" dirty="0"/>
              <a:t>2 Corporate governance: the IP and patent ecosystem </a:t>
            </a:r>
          </a:p>
          <a:p>
            <a:r>
              <a:rPr lang="en-GB" b="1" dirty="0"/>
              <a:t>Part 2 The IP finance dimension: corporate governance and transparency </a:t>
            </a:r>
          </a:p>
          <a:p>
            <a:r>
              <a:rPr lang="en-GB" dirty="0"/>
              <a:t>3 Bridging the gap between corporate finance and corporate governance</a:t>
            </a:r>
          </a:p>
          <a:p>
            <a:r>
              <a:rPr lang="en-GB" b="1" dirty="0"/>
              <a:t>Part 3 Accounting for IP: corporate IP assets and transparency</a:t>
            </a:r>
          </a:p>
          <a:p>
            <a:r>
              <a:rPr lang="en-GB" dirty="0"/>
              <a:t>4 True and fair patent valuation: a corporate governance issue? </a:t>
            </a:r>
          </a:p>
          <a:p>
            <a:r>
              <a:rPr lang="en-GB" b="1" dirty="0"/>
              <a:t>Part 4 The Corporate Governance Dimension</a:t>
            </a:r>
            <a:endParaRPr lang="en-GB" dirty="0"/>
          </a:p>
          <a:p>
            <a:r>
              <a:rPr lang="en-GB" dirty="0"/>
              <a:t>5 Transparency in corporate IP asset reporting </a:t>
            </a:r>
          </a:p>
          <a:p>
            <a:r>
              <a:rPr lang="en-GB" dirty="0"/>
              <a:t>6 International initiatives in corporate narrative IP asset disclosure </a:t>
            </a:r>
          </a:p>
          <a:p>
            <a:r>
              <a:rPr lang="en-GB" dirty="0"/>
              <a:t>7 Substance and form: developing a normative practice for corporate narrative IP asset disclosures</a:t>
            </a:r>
          </a:p>
          <a:p>
            <a:r>
              <a:rPr lang="en-GB" dirty="0"/>
              <a:t>8 A triage-style ‘materiality evaluation model’ for IP and patent disclosures</a:t>
            </a:r>
          </a:p>
          <a:p>
            <a:r>
              <a:rPr lang="en-GB" dirty="0"/>
              <a:t>9 Corporate governance and IP value creation reporting: reflections, conclusions and recommendations </a:t>
            </a:r>
          </a:p>
          <a:p>
            <a:r>
              <a:rPr lang="en-GB" dirty="0"/>
              <a:t>Bibliography</a:t>
            </a:r>
          </a:p>
          <a:p>
            <a:endParaRPr lang="en-GB" dirty="0"/>
          </a:p>
        </p:txBody>
      </p:sp>
    </p:spTree>
    <p:extLst>
      <p:ext uri="{BB962C8B-B14F-4D97-AF65-F5344CB8AC3E}">
        <p14:creationId xmlns:p14="http://schemas.microsoft.com/office/powerpoint/2010/main" val="422784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686800" cy="838200"/>
          </a:xfrm>
        </p:spPr>
        <p:txBody>
          <a:bodyPr>
            <a:normAutofit/>
          </a:bodyPr>
          <a:lstStyle/>
          <a:p>
            <a:r>
              <a:rPr lang="en-GB" sz="3600" dirty="0" smtClean="0">
                <a:solidFill>
                  <a:schemeClr val="bg2">
                    <a:lumMod val="50000"/>
                  </a:schemeClr>
                </a:solidFill>
              </a:rPr>
              <a:t>Presentation outline</a:t>
            </a:r>
            <a:endParaRPr lang="en-GB" sz="2400" dirty="0"/>
          </a:p>
        </p:txBody>
      </p:sp>
      <p:sp>
        <p:nvSpPr>
          <p:cNvPr id="5" name="Rectangle 1"/>
          <p:cNvSpPr>
            <a:spLocks noChangeArrowheads="1"/>
          </p:cNvSpPr>
          <p:nvPr/>
        </p:nvSpPr>
        <p:spPr bwMode="auto">
          <a:xfrm>
            <a:off x="6477000"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a:t>
            </a:r>
            <a:r>
              <a:rPr lang="en-GB" altLang="en-US" sz="1200" dirty="0" smtClean="0"/>
              <a:t>2014-2018</a:t>
            </a:r>
            <a:endParaRPr lang="en-GB" altLang="en-US" sz="1200" dirty="0"/>
          </a:p>
        </p:txBody>
      </p:sp>
      <p:sp>
        <p:nvSpPr>
          <p:cNvPr id="2" name="Content Placeholder 1"/>
          <p:cNvSpPr>
            <a:spLocks noGrp="1"/>
          </p:cNvSpPr>
          <p:nvPr>
            <p:ph idx="1"/>
          </p:nvPr>
        </p:nvSpPr>
        <p:spPr>
          <a:xfrm>
            <a:off x="228601" y="1219200"/>
            <a:ext cx="8639174" cy="4525963"/>
          </a:xfrm>
        </p:spPr>
        <p:txBody>
          <a:bodyPr>
            <a:normAutofit/>
          </a:bodyPr>
          <a:lstStyle/>
          <a:p>
            <a:endParaRPr lang="en-GB" dirty="0" smtClean="0"/>
          </a:p>
          <a:p>
            <a:r>
              <a:rPr lang="en-GB" dirty="0" smtClean="0"/>
              <a:t>Innovation &amp; sustainability </a:t>
            </a:r>
          </a:p>
          <a:p>
            <a:r>
              <a:rPr lang="en-GB" dirty="0" smtClean="0"/>
              <a:t>WIPO </a:t>
            </a:r>
            <a:r>
              <a:rPr lang="en-GB" dirty="0"/>
              <a:t>sustainability initiatives</a:t>
            </a:r>
          </a:p>
          <a:p>
            <a:r>
              <a:rPr lang="en-GB" dirty="0" smtClean="0"/>
              <a:t>IP owners big and small</a:t>
            </a:r>
          </a:p>
          <a:p>
            <a:r>
              <a:rPr lang="en-GB" dirty="0"/>
              <a:t>Closed vs Open </a:t>
            </a:r>
            <a:r>
              <a:rPr lang="en-GB" dirty="0" smtClean="0"/>
              <a:t>Innovation</a:t>
            </a:r>
          </a:p>
          <a:p>
            <a:r>
              <a:rPr lang="en-GB" dirty="0"/>
              <a:t>Newer, younger MNEs – hyper business life cycle</a:t>
            </a:r>
            <a:endParaRPr lang="en-GB" dirty="0" smtClean="0"/>
          </a:p>
          <a:p>
            <a:r>
              <a:rPr lang="en-GB" dirty="0" smtClean="0"/>
              <a:t>Business models, corporate IP </a:t>
            </a:r>
            <a:r>
              <a:rPr lang="en-GB" dirty="0"/>
              <a:t>&amp;</a:t>
            </a:r>
            <a:r>
              <a:rPr lang="en-GB" dirty="0" smtClean="0"/>
              <a:t> sustainability</a:t>
            </a:r>
          </a:p>
          <a:p>
            <a:r>
              <a:rPr lang="en-GB" dirty="0" smtClean="0"/>
              <a:t>Hard </a:t>
            </a:r>
            <a:r>
              <a:rPr lang="en-GB" dirty="0"/>
              <a:t>law </a:t>
            </a:r>
            <a:r>
              <a:rPr lang="en-GB" dirty="0" smtClean="0"/>
              <a:t>- UK corporate governance, transparency and disclosure reforms</a:t>
            </a:r>
          </a:p>
          <a:p>
            <a:endParaRPr lang="en-GB" dirty="0"/>
          </a:p>
        </p:txBody>
      </p:sp>
    </p:spTree>
    <p:extLst>
      <p:ext uri="{BB962C8B-B14F-4D97-AF65-F5344CB8AC3E}">
        <p14:creationId xmlns:p14="http://schemas.microsoft.com/office/powerpoint/2010/main" val="427850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898481" cy="1143000"/>
          </a:xfrm>
        </p:spPr>
        <p:txBody>
          <a:bodyPr>
            <a:normAutofit fontScale="90000"/>
          </a:bodyPr>
          <a:lstStyle/>
          <a:p>
            <a:pPr algn="ctr"/>
            <a:r>
              <a:rPr lang="en-GB" dirty="0" smtClean="0">
                <a:solidFill>
                  <a:schemeClr val="bg2">
                    <a:lumMod val="50000"/>
                  </a:schemeClr>
                </a:solidFill>
              </a:rPr>
              <a:t>UN Global Goals for Sustainable Development</a:t>
            </a:r>
            <a:endParaRPr lang="en-GB" dirty="0">
              <a:solidFill>
                <a:schemeClr val="bg2">
                  <a:lumMod val="50000"/>
                </a:schemeClr>
              </a:solidFill>
            </a:endParaRPr>
          </a:p>
        </p:txBody>
      </p:sp>
      <p:sp>
        <p:nvSpPr>
          <p:cNvPr id="5"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
        <p:nvSpPr>
          <p:cNvPr id="2" name="Content Placeholder 1"/>
          <p:cNvSpPr>
            <a:spLocks noGrp="1"/>
          </p:cNvSpPr>
          <p:nvPr>
            <p:ph idx="1"/>
          </p:nvPr>
        </p:nvSpPr>
        <p:spPr>
          <a:xfrm>
            <a:off x="533400" y="1831399"/>
            <a:ext cx="8229600" cy="4036002"/>
          </a:xfrm>
        </p:spPr>
        <p:txBody>
          <a:bodyPr/>
          <a:lstStyle/>
          <a:p>
            <a:pPr marL="109728" indent="0">
              <a:buNone/>
            </a:pPr>
            <a:endParaRPr lang="en-GB" dirty="0" smtClean="0"/>
          </a:p>
          <a:p>
            <a:pPr marL="109728" indent="0">
              <a:buNone/>
            </a:pPr>
            <a:r>
              <a:rPr lang="en-GB" b="1" dirty="0" smtClean="0">
                <a:solidFill>
                  <a:srgbClr val="00B0F0"/>
                </a:solidFill>
              </a:rPr>
              <a:t>Goal 9</a:t>
            </a:r>
          </a:p>
          <a:p>
            <a:endParaRPr lang="en-GB" dirty="0"/>
          </a:p>
          <a:p>
            <a:pPr marL="109728" indent="0">
              <a:buNone/>
            </a:pPr>
            <a:r>
              <a:rPr lang="en-GB" b="1" dirty="0" smtClean="0">
                <a:solidFill>
                  <a:srgbClr val="00B0F0"/>
                </a:solidFill>
              </a:rPr>
              <a:t>Industry, Innovation and Infrastructure</a:t>
            </a:r>
          </a:p>
          <a:p>
            <a:pPr marL="109728" indent="0">
              <a:buNone/>
            </a:pPr>
            <a:endParaRPr lang="en-GB" dirty="0" smtClean="0"/>
          </a:p>
          <a:p>
            <a:pPr marL="109728" indent="0">
              <a:buNone/>
            </a:pPr>
            <a:r>
              <a:rPr lang="en-GB" dirty="0"/>
              <a:t>"Build resilient infrastructure, promote inclusive and sustainable industrialization and foster </a:t>
            </a:r>
            <a:r>
              <a:rPr lang="en-GB" dirty="0">
                <a:solidFill>
                  <a:srgbClr val="00B0F0"/>
                </a:solidFill>
                <a:hlinkClick r:id="rId2" tooltip="Innovation"/>
              </a:rPr>
              <a:t>innovation</a:t>
            </a:r>
            <a:r>
              <a:rPr lang="en-GB" dirty="0"/>
              <a:t>"</a:t>
            </a:r>
          </a:p>
        </p:txBody>
      </p:sp>
      <p:pic>
        <p:nvPicPr>
          <p:cNvPr id="7170" name="Picture 2" descr="C:\Users\home\AppData\Local\Microsoft\Windows\INetCache\IE\LFDBB664\Logo_of_the_United_Nati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18288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534400" cy="4419600"/>
          </a:xfrm>
        </p:spPr>
        <p:txBody>
          <a:bodyPr>
            <a:normAutofit fontScale="92500" lnSpcReduction="10000"/>
          </a:bodyPr>
          <a:lstStyle/>
          <a:p>
            <a:pPr algn="ctr"/>
            <a:r>
              <a:rPr lang="en-GB" altLang="en-US" sz="2800" b="1" dirty="0">
                <a:solidFill>
                  <a:srgbClr val="00B0F0"/>
                </a:solidFill>
              </a:rPr>
              <a:t>IDEAS</a:t>
            </a:r>
            <a:r>
              <a:rPr lang="en-GB" altLang="en-US" sz="2800" dirty="0">
                <a:solidFill>
                  <a:srgbClr val="00B0F0"/>
                </a:solidFill>
              </a:rPr>
              <a:t> give rise to </a:t>
            </a:r>
            <a:br>
              <a:rPr lang="en-GB" altLang="en-US" sz="2800" dirty="0">
                <a:solidFill>
                  <a:srgbClr val="00B0F0"/>
                </a:solidFill>
              </a:rPr>
            </a:br>
            <a:r>
              <a:rPr lang="en-GB" altLang="en-US" sz="2800" dirty="0">
                <a:solidFill>
                  <a:srgbClr val="00B0F0"/>
                </a:solidFill>
              </a:rPr>
              <a:t>↓ </a:t>
            </a:r>
            <a:br>
              <a:rPr lang="en-GB" altLang="en-US" sz="2800" dirty="0">
                <a:solidFill>
                  <a:srgbClr val="00B0F0"/>
                </a:solidFill>
              </a:rPr>
            </a:br>
            <a:r>
              <a:rPr lang="en-GB" altLang="en-US" sz="2800" b="1" dirty="0">
                <a:solidFill>
                  <a:srgbClr val="00B0F0"/>
                </a:solidFill>
              </a:rPr>
              <a:t>PRODUCTS</a:t>
            </a:r>
            <a:r>
              <a:rPr lang="en-GB" altLang="en-US" sz="2800" dirty="0">
                <a:solidFill>
                  <a:srgbClr val="00B0F0"/>
                </a:solidFill>
              </a:rPr>
              <a:t> and </a:t>
            </a:r>
            <a:r>
              <a:rPr lang="en-GB" altLang="en-US" sz="2800" b="1" dirty="0">
                <a:solidFill>
                  <a:srgbClr val="00B0F0"/>
                </a:solidFill>
              </a:rPr>
              <a:t>SERVICES</a:t>
            </a:r>
            <a:r>
              <a:rPr lang="en-GB" altLang="en-US" sz="2800" dirty="0">
                <a:solidFill>
                  <a:srgbClr val="00B0F0"/>
                </a:solidFill>
              </a:rPr>
              <a:t> leading to </a:t>
            </a:r>
            <a:br>
              <a:rPr lang="en-GB" altLang="en-US" sz="2800" dirty="0">
                <a:solidFill>
                  <a:srgbClr val="00B0F0"/>
                </a:solidFill>
              </a:rPr>
            </a:br>
            <a:r>
              <a:rPr lang="en-GB" altLang="en-US" sz="2800" dirty="0">
                <a:solidFill>
                  <a:srgbClr val="00B0F0"/>
                </a:solidFill>
              </a:rPr>
              <a:t>↓  </a:t>
            </a:r>
            <a:br>
              <a:rPr lang="en-GB" altLang="en-US" sz="2800" dirty="0">
                <a:solidFill>
                  <a:srgbClr val="00B0F0"/>
                </a:solidFill>
              </a:rPr>
            </a:br>
            <a:r>
              <a:rPr lang="en-GB" altLang="en-US" sz="2800" b="1" dirty="0">
                <a:solidFill>
                  <a:srgbClr val="00B0F0"/>
                </a:solidFill>
              </a:rPr>
              <a:t>COMMERCIAL EXPLOITATION </a:t>
            </a:r>
            <a:r>
              <a:rPr lang="en-GB" altLang="en-US" sz="2800" dirty="0">
                <a:solidFill>
                  <a:srgbClr val="00B0F0"/>
                </a:solidFill>
              </a:rPr>
              <a:t>and </a:t>
            </a:r>
            <a:r>
              <a:rPr lang="en-GB" altLang="en-US" sz="2800" b="1" dirty="0">
                <a:solidFill>
                  <a:srgbClr val="00B0F0"/>
                </a:solidFill>
              </a:rPr>
              <a:t>REPUTATION</a:t>
            </a:r>
            <a:r>
              <a:rPr lang="en-GB" altLang="en-US" sz="2800" dirty="0">
                <a:solidFill>
                  <a:srgbClr val="00B0F0"/>
                </a:solidFill>
              </a:rPr>
              <a:t> which may in turn lead to </a:t>
            </a:r>
            <a:br>
              <a:rPr lang="en-GB" altLang="en-US" sz="2800" dirty="0">
                <a:solidFill>
                  <a:srgbClr val="00B0F0"/>
                </a:solidFill>
              </a:rPr>
            </a:br>
            <a:r>
              <a:rPr lang="en-GB" altLang="en-US" sz="2800" dirty="0">
                <a:solidFill>
                  <a:srgbClr val="00B0F0"/>
                </a:solidFill>
              </a:rPr>
              <a:t>↓ </a:t>
            </a:r>
            <a:br>
              <a:rPr lang="en-GB" altLang="en-US" sz="2800" dirty="0">
                <a:solidFill>
                  <a:srgbClr val="00B0F0"/>
                </a:solidFill>
              </a:rPr>
            </a:br>
            <a:r>
              <a:rPr lang="en-GB" altLang="en-US" sz="2800" b="1" dirty="0">
                <a:solidFill>
                  <a:srgbClr val="00B0F0"/>
                </a:solidFill>
              </a:rPr>
              <a:t>IMITATION, COPYING </a:t>
            </a:r>
            <a:r>
              <a:rPr lang="en-GB" altLang="en-US" sz="2800" dirty="0">
                <a:solidFill>
                  <a:srgbClr val="00B0F0"/>
                </a:solidFill>
              </a:rPr>
              <a:t>and </a:t>
            </a:r>
            <a:r>
              <a:rPr lang="en-GB" altLang="en-US" sz="2800" b="1" dirty="0">
                <a:solidFill>
                  <a:srgbClr val="00B0F0"/>
                </a:solidFill>
              </a:rPr>
              <a:t>USE</a:t>
            </a:r>
            <a:r>
              <a:rPr lang="en-GB" altLang="en-US" sz="2800" dirty="0">
                <a:solidFill>
                  <a:srgbClr val="00B0F0"/>
                </a:solidFill>
              </a:rPr>
              <a:t> without </a:t>
            </a:r>
            <a:r>
              <a:rPr lang="en-GB" altLang="en-US" sz="2800" dirty="0" smtClean="0">
                <a:solidFill>
                  <a:srgbClr val="00B0F0"/>
                </a:solidFill>
              </a:rPr>
              <a:t>permissio</a:t>
            </a:r>
            <a:r>
              <a:rPr lang="en-GB" altLang="en-US" sz="2400" dirty="0" smtClean="0">
                <a:solidFill>
                  <a:srgbClr val="00B0F0"/>
                </a:solidFill>
              </a:rPr>
              <a:t>n</a:t>
            </a:r>
          </a:p>
          <a:p>
            <a:pPr algn="ctr"/>
            <a:endParaRPr lang="en-GB" altLang="en-US" sz="2400" dirty="0" smtClean="0">
              <a:solidFill>
                <a:srgbClr val="00B0F0"/>
              </a:solidFill>
            </a:endParaRPr>
          </a:p>
          <a:p>
            <a:pPr algn="ctr"/>
            <a:r>
              <a:rPr lang="en-GB" altLang="en-US" sz="2800" dirty="0" smtClean="0"/>
              <a:t>Some IPRs must be registered with the </a:t>
            </a:r>
          </a:p>
          <a:p>
            <a:pPr marL="109728" indent="0" algn="ctr">
              <a:buNone/>
            </a:pPr>
            <a:r>
              <a:rPr lang="en-GB" altLang="en-US" sz="2800" dirty="0" smtClean="0"/>
              <a:t>national IP office to exist. </a:t>
            </a:r>
            <a:endParaRPr lang="en-GB" altLang="en-US" sz="2800" dirty="0"/>
          </a:p>
          <a:p>
            <a:pPr algn="ctr"/>
            <a:endParaRPr lang="en-GB" dirty="0"/>
          </a:p>
        </p:txBody>
      </p:sp>
      <p:sp>
        <p:nvSpPr>
          <p:cNvPr id="3" name="Title 2"/>
          <p:cNvSpPr>
            <a:spLocks noGrp="1"/>
          </p:cNvSpPr>
          <p:nvPr>
            <p:ph type="title"/>
          </p:nvPr>
        </p:nvSpPr>
        <p:spPr>
          <a:xfrm>
            <a:off x="457200" y="457200"/>
            <a:ext cx="8382000" cy="1143000"/>
          </a:xfrm>
        </p:spPr>
        <p:txBody>
          <a:bodyPr>
            <a:normAutofit fontScale="90000"/>
          </a:bodyPr>
          <a:lstStyle/>
          <a:p>
            <a:pPr algn="ctr"/>
            <a:r>
              <a:rPr lang="en-GB" dirty="0" smtClean="0">
                <a:solidFill>
                  <a:srgbClr val="00B0F0"/>
                </a:solidFill>
              </a:rPr>
              <a:t>Where do IPR sit </a:t>
            </a:r>
            <a:br>
              <a:rPr lang="en-GB" dirty="0" smtClean="0">
                <a:solidFill>
                  <a:srgbClr val="00B0F0"/>
                </a:solidFill>
              </a:rPr>
            </a:br>
            <a:r>
              <a:rPr lang="en-GB" dirty="0" smtClean="0">
                <a:solidFill>
                  <a:srgbClr val="00B0F0"/>
                </a:solidFill>
              </a:rPr>
              <a:t>in global value chains?</a:t>
            </a:r>
            <a:endParaRPr lang="en-GB" dirty="0">
              <a:solidFill>
                <a:srgbClr val="00B0F0"/>
              </a:solidFill>
            </a:endParaRPr>
          </a:p>
        </p:txBody>
      </p:sp>
      <p:sp>
        <p:nvSpPr>
          <p:cNvPr id="4" name="Rectangle 1"/>
          <p:cNvSpPr>
            <a:spLocks noChangeArrowheads="1"/>
          </p:cNvSpPr>
          <p:nvPr/>
        </p:nvSpPr>
        <p:spPr bwMode="auto">
          <a:xfrm>
            <a:off x="6160294" y="6391997"/>
            <a:ext cx="2390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4D75"/>
                </a:solidFill>
                <a:latin typeface="Verdana" pitchFamily="34" charset="0"/>
                <a:cs typeface="Arial" charset="0"/>
              </a:defRPr>
            </a:lvl1pPr>
            <a:lvl2pPr marL="742950" indent="-285750">
              <a:defRPr sz="1600">
                <a:solidFill>
                  <a:srgbClr val="004D75"/>
                </a:solidFill>
                <a:latin typeface="Verdana" pitchFamily="34" charset="0"/>
                <a:cs typeface="Arial" charset="0"/>
              </a:defRPr>
            </a:lvl2pPr>
            <a:lvl3pPr marL="1143000" indent="-228600">
              <a:defRPr sz="1600">
                <a:solidFill>
                  <a:srgbClr val="004D75"/>
                </a:solidFill>
                <a:latin typeface="Verdana" pitchFamily="34" charset="0"/>
                <a:cs typeface="Arial" charset="0"/>
              </a:defRPr>
            </a:lvl3pPr>
            <a:lvl4pPr marL="1600200" indent="-228600">
              <a:defRPr sz="1600">
                <a:solidFill>
                  <a:srgbClr val="004D75"/>
                </a:solidFill>
                <a:latin typeface="Verdana" pitchFamily="34" charset="0"/>
                <a:cs typeface="Arial" charset="0"/>
              </a:defRPr>
            </a:lvl4pPr>
            <a:lvl5pPr marL="2057400" indent="-228600">
              <a:defRPr sz="1600">
                <a:solidFill>
                  <a:srgbClr val="004D75"/>
                </a:solidFill>
                <a:latin typeface="Verdana" pitchFamily="34" charset="0"/>
                <a:cs typeface="Arial" charset="0"/>
              </a:defRPr>
            </a:lvl5pPr>
            <a:lvl6pPr marL="2514600" indent="-228600" eaLnBrk="0" fontAlgn="base" hangingPunct="0">
              <a:spcBef>
                <a:spcPct val="0"/>
              </a:spcBef>
              <a:spcAft>
                <a:spcPct val="0"/>
              </a:spcAft>
              <a:defRPr sz="1600">
                <a:solidFill>
                  <a:srgbClr val="004D75"/>
                </a:solidFill>
                <a:latin typeface="Verdana" pitchFamily="34" charset="0"/>
                <a:cs typeface="Arial" charset="0"/>
              </a:defRPr>
            </a:lvl6pPr>
            <a:lvl7pPr marL="2971800" indent="-228600" eaLnBrk="0" fontAlgn="base" hangingPunct="0">
              <a:spcBef>
                <a:spcPct val="0"/>
              </a:spcBef>
              <a:spcAft>
                <a:spcPct val="0"/>
              </a:spcAft>
              <a:defRPr sz="1600">
                <a:solidFill>
                  <a:srgbClr val="004D75"/>
                </a:solidFill>
                <a:latin typeface="Verdana" pitchFamily="34" charset="0"/>
                <a:cs typeface="Arial" charset="0"/>
              </a:defRPr>
            </a:lvl7pPr>
            <a:lvl8pPr marL="3429000" indent="-228600" eaLnBrk="0" fontAlgn="base" hangingPunct="0">
              <a:spcBef>
                <a:spcPct val="0"/>
              </a:spcBef>
              <a:spcAft>
                <a:spcPct val="0"/>
              </a:spcAft>
              <a:defRPr sz="1600">
                <a:solidFill>
                  <a:srgbClr val="004D75"/>
                </a:solidFill>
                <a:latin typeface="Verdana" pitchFamily="34" charset="0"/>
                <a:cs typeface="Arial" charset="0"/>
              </a:defRPr>
            </a:lvl8pPr>
            <a:lvl9pPr marL="3886200" indent="-228600" eaLnBrk="0" fontAlgn="base" hangingPunct="0">
              <a:spcBef>
                <a:spcPct val="0"/>
              </a:spcBef>
              <a:spcAft>
                <a:spcPct val="0"/>
              </a:spcAft>
              <a:defRPr sz="1600">
                <a:solidFill>
                  <a:srgbClr val="004D75"/>
                </a:solidFill>
                <a:latin typeface="Verdana" pitchFamily="34" charset="0"/>
                <a:cs typeface="Arial" charset="0"/>
              </a:defRPr>
            </a:lvl9pPr>
          </a:lstStyle>
          <a:p>
            <a:r>
              <a:rPr lang="en-GB" altLang="en-US" sz="1200" dirty="0"/>
              <a:t>©J </a:t>
            </a:r>
            <a:r>
              <a:rPr lang="en-GB" altLang="en-US" sz="1200" dirty="0" err="1"/>
              <a:t>Denoncourt</a:t>
            </a:r>
            <a:r>
              <a:rPr lang="en-GB" altLang="en-US" sz="1200" dirty="0"/>
              <a:t> 2017-2018</a:t>
            </a:r>
          </a:p>
        </p:txBody>
      </p:sp>
    </p:spTree>
    <p:extLst>
      <p:ext uri="{BB962C8B-B14F-4D97-AF65-F5344CB8AC3E}">
        <p14:creationId xmlns:p14="http://schemas.microsoft.com/office/powerpoint/2010/main" val="724307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477</TotalTime>
  <Words>3800</Words>
  <Application>Microsoft Office PowerPoint</Application>
  <PresentationFormat>On-screen Show (4:3)</PresentationFormat>
  <Paragraphs>396</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宋体</vt:lpstr>
      <vt:lpstr>Arial</vt:lpstr>
      <vt:lpstr>Calibri</vt:lpstr>
      <vt:lpstr>Lucida Sans Unicode</vt:lpstr>
      <vt:lpstr>Verdana</vt:lpstr>
      <vt:lpstr>Wingdings 2</vt:lpstr>
      <vt:lpstr>Wingdings 3</vt:lpstr>
      <vt:lpstr>Concourse</vt:lpstr>
      <vt:lpstr>Corporate  IP Assets &amp; Sustainability</vt:lpstr>
      <vt:lpstr>A little about me...</vt:lpstr>
      <vt:lpstr>World Intellectual Property Day 26 April 2018</vt:lpstr>
      <vt:lpstr>Research context... IP, Finance and Corporate Governance 12 April 2018</vt:lpstr>
      <vt:lpstr>IP, Finance and Corporate Governance</vt:lpstr>
      <vt:lpstr>IP, Finance and Corporate Governance</vt:lpstr>
      <vt:lpstr>Presentation outline</vt:lpstr>
      <vt:lpstr>UN Global Goals for Sustainable Development</vt:lpstr>
      <vt:lpstr>Where do IPR sit  in global value chains?</vt:lpstr>
      <vt:lpstr>Corporate IP assets &amp; sustainability</vt:lpstr>
      <vt:lpstr>Introduction to intellectual property:  where is the value?  </vt:lpstr>
      <vt:lpstr>Investment in intangibles overtakes tangibles</vt:lpstr>
      <vt:lpstr>UK Corporate value</vt:lpstr>
      <vt:lpstr>Existing measures of global innovation</vt:lpstr>
      <vt:lpstr>Global IP specific indices </vt:lpstr>
      <vt:lpstr>Can companies opt out of global  IP protection legal framework?</vt:lpstr>
      <vt:lpstr>Closed vs Open Innovation</vt:lpstr>
      <vt:lpstr>Open Innovation</vt:lpstr>
      <vt:lpstr>Characteristics of Open Innovation</vt:lpstr>
      <vt:lpstr>World IP Organization</vt:lpstr>
      <vt:lpstr>WIPO Intangible Capital in Global Value Chains Report 2017 </vt:lpstr>
      <vt:lpstr>WIPO Intangible Capital in Global Value Chains Report 2017</vt:lpstr>
      <vt:lpstr>Some WIPR 2017 findings: IP and GVCs </vt:lpstr>
      <vt:lpstr>PowerPoint Presentation</vt:lpstr>
      <vt:lpstr>UN Sustainable Development Goals &amp; WIPO Initiatives</vt:lpstr>
      <vt:lpstr>Access to Specialized Patent Information</vt:lpstr>
      <vt:lpstr>Technology and Innovation Support Centres</vt:lpstr>
      <vt:lpstr>WIPO Green </vt:lpstr>
      <vt:lpstr>UKIPO Green Channel</vt:lpstr>
      <vt:lpstr>UKIPO Green Channel</vt:lpstr>
      <vt:lpstr>WIPO Patent Landscape Reports</vt:lpstr>
      <vt:lpstr>Rise of corporate IP assets in GVC</vt:lpstr>
      <vt:lpstr>IPR facilitates corporate strategic objectives in GVC</vt:lpstr>
      <vt:lpstr>IP rights play a role in GVC - technology transfer, sustainability </vt:lpstr>
      <vt:lpstr>Corporate IP Owners &amp; GVC</vt:lpstr>
      <vt:lpstr>Newer, younger MNEs</vt:lpstr>
      <vt:lpstr>EUIPO SME Scoreboard 2016</vt:lpstr>
      <vt:lpstr>SMEs rule the forest </vt:lpstr>
      <vt:lpstr>Owning IP rights is empowering </vt:lpstr>
      <vt:lpstr>Burden of IP Ownership Power</vt:lpstr>
      <vt:lpstr> Research Questions </vt:lpstr>
      <vt:lpstr>Company law requirements Corporate IP assets &amp; sustainability</vt:lpstr>
      <vt:lpstr>New EU Non-Financial Disclosure Directive – Business models</vt:lpstr>
      <vt:lpstr>World-leading corporate governance reforms to increase boardroom accountability and enhance trust in business  </vt:lpstr>
      <vt:lpstr>UK Corporate Governance Reform</vt:lpstr>
      <vt:lpstr>UK Corporate Governance Reform</vt:lpstr>
      <vt:lpstr>How do UK Directors have regard to non-SH interests?   s172</vt:lpstr>
      <vt:lpstr>10 core principles Guidance on board engagement with stakeholders  </vt:lpstr>
      <vt:lpstr>10 core principles Guidance on board engagement with stakeholders  </vt:lpstr>
      <vt:lpstr>IP strategy for sustainability: contracts and due diligence</vt:lpstr>
      <vt:lpstr>Code of Practice on IP, Commercial Exploitation &amp; Financial Benefits</vt:lpstr>
      <vt:lpstr>Dr J Denoncourt Publications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IP Assets &amp; Sustainability</dc:title>
  <dc:creator>home</dc:creator>
  <cp:lastModifiedBy>Gallacher, Jonathan</cp:lastModifiedBy>
  <cp:revision>297</cp:revision>
  <cp:lastPrinted>2018-05-02T11:21:34Z</cp:lastPrinted>
  <dcterms:created xsi:type="dcterms:W3CDTF">2018-04-13T15:21:02Z</dcterms:created>
  <dcterms:modified xsi:type="dcterms:W3CDTF">2018-05-14T14:31:05Z</dcterms:modified>
</cp:coreProperties>
</file>