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1" r:id="rId2"/>
    <p:sldId id="315" r:id="rId3"/>
    <p:sldId id="314" r:id="rId4"/>
    <p:sldId id="337" r:id="rId5"/>
    <p:sldId id="340" r:id="rId6"/>
    <p:sldId id="322" r:id="rId7"/>
    <p:sldId id="334" r:id="rId8"/>
    <p:sldId id="341" r:id="rId9"/>
    <p:sldId id="329" r:id="rId10"/>
    <p:sldId id="330" r:id="rId11"/>
    <p:sldId id="342" r:id="rId12"/>
    <p:sldId id="343" r:id="rId13"/>
    <p:sldId id="345" r:id="rId14"/>
    <p:sldId id="336" r:id="rId15"/>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a:srgbClr val="FFFFCC"/>
    <a:srgbClr val="CC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sorterViewPr>
    <p:cViewPr>
      <p:scale>
        <a:sx n="100" d="100"/>
        <a:sy n="100" d="100"/>
      </p:scale>
      <p:origin x="0" y="-8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E6450-7857-4784-98BA-364810531731}"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2A8BD421-532C-469C-A7A4-67F9610355A6}">
      <dgm:prSet/>
      <dgm:spPr/>
      <dgm:t>
        <a:bodyPr/>
        <a:lstStyle/>
        <a:p>
          <a:r>
            <a:rPr lang="en-GB"/>
            <a:t>Policing and Crime Act 2017; </a:t>
          </a:r>
          <a:endParaRPr lang="en-US"/>
        </a:p>
      </dgm:t>
    </dgm:pt>
    <dgm:pt modelId="{115C3DF5-2038-4C1F-A327-6C2C6AA92FD6}" type="parTrans" cxnId="{69C8151E-50FE-4639-8C52-207A32F70A02}">
      <dgm:prSet/>
      <dgm:spPr/>
      <dgm:t>
        <a:bodyPr/>
        <a:lstStyle/>
        <a:p>
          <a:endParaRPr lang="en-US"/>
        </a:p>
      </dgm:t>
    </dgm:pt>
    <dgm:pt modelId="{934124F3-841A-42DA-838E-5631C6C00A05}" type="sibTrans" cxnId="{69C8151E-50FE-4639-8C52-207A32F70A02}">
      <dgm:prSet/>
      <dgm:spPr/>
      <dgm:t>
        <a:bodyPr/>
        <a:lstStyle/>
        <a:p>
          <a:endParaRPr lang="en-US"/>
        </a:p>
      </dgm:t>
    </dgm:pt>
    <dgm:pt modelId="{FFD03743-A435-4532-9D4A-2E12A509A96D}">
      <dgm:prSet/>
      <dgm:spPr/>
      <dgm:t>
        <a:bodyPr/>
        <a:lstStyle/>
        <a:p>
          <a:r>
            <a:rPr lang="en-GB"/>
            <a:t>Police Fire and Crime Commissioners</a:t>
          </a:r>
          <a:endParaRPr lang="en-US"/>
        </a:p>
      </dgm:t>
    </dgm:pt>
    <dgm:pt modelId="{262E63F4-4398-485C-A204-C03F36CD4A7D}" type="parTrans" cxnId="{206DC5E1-95DA-4F4A-80FB-9BE878CD8289}">
      <dgm:prSet/>
      <dgm:spPr/>
      <dgm:t>
        <a:bodyPr/>
        <a:lstStyle/>
        <a:p>
          <a:endParaRPr lang="en-US"/>
        </a:p>
      </dgm:t>
    </dgm:pt>
    <dgm:pt modelId="{6F612822-337D-4F39-A574-BBDA9523EAFA}" type="sibTrans" cxnId="{206DC5E1-95DA-4F4A-80FB-9BE878CD8289}">
      <dgm:prSet/>
      <dgm:spPr/>
      <dgm:t>
        <a:bodyPr/>
        <a:lstStyle/>
        <a:p>
          <a:endParaRPr lang="en-US"/>
        </a:p>
      </dgm:t>
    </dgm:pt>
    <dgm:pt modelId="{58E6D8DD-6C99-4EF0-8166-FFFC00EE50EE}">
      <dgm:prSet/>
      <dgm:spPr/>
      <dgm:t>
        <a:bodyPr/>
        <a:lstStyle/>
        <a:p>
          <a:r>
            <a:rPr lang="en-GB"/>
            <a:t>Her Majesty’s Inspectorate of Constabulary and Fire &amp; Rescue Services</a:t>
          </a:r>
          <a:endParaRPr lang="en-US"/>
        </a:p>
      </dgm:t>
    </dgm:pt>
    <dgm:pt modelId="{003FA877-16D1-4414-9E6E-692E6E2E98B4}" type="parTrans" cxnId="{433846BF-22D9-4410-816F-33BC1CC0E66C}">
      <dgm:prSet/>
      <dgm:spPr/>
      <dgm:t>
        <a:bodyPr/>
        <a:lstStyle/>
        <a:p>
          <a:endParaRPr lang="en-US"/>
        </a:p>
      </dgm:t>
    </dgm:pt>
    <dgm:pt modelId="{3E6B35B2-4CEF-4FF5-A441-49DE59EDF72C}" type="sibTrans" cxnId="{433846BF-22D9-4410-816F-33BC1CC0E66C}">
      <dgm:prSet/>
      <dgm:spPr/>
      <dgm:t>
        <a:bodyPr/>
        <a:lstStyle/>
        <a:p>
          <a:endParaRPr lang="en-US"/>
        </a:p>
      </dgm:t>
    </dgm:pt>
    <dgm:pt modelId="{3AFF0252-F77C-41D7-9520-96B2EC9DF56D}">
      <dgm:prSet/>
      <dgm:spPr/>
      <dgm:t>
        <a:bodyPr/>
        <a:lstStyle/>
        <a:p>
          <a:r>
            <a:rPr lang="en-GB"/>
            <a:t>A new national Framework 2018</a:t>
          </a:r>
          <a:endParaRPr lang="en-US"/>
        </a:p>
      </dgm:t>
    </dgm:pt>
    <dgm:pt modelId="{317E4BBC-B27D-4E6D-A770-ADF8F8B0F61B}" type="parTrans" cxnId="{53423C4F-79CF-499C-A211-F6A62F45F9DA}">
      <dgm:prSet/>
      <dgm:spPr/>
      <dgm:t>
        <a:bodyPr/>
        <a:lstStyle/>
        <a:p>
          <a:endParaRPr lang="en-US"/>
        </a:p>
      </dgm:t>
    </dgm:pt>
    <dgm:pt modelId="{26F81C3D-7C74-4EAA-8D6F-5CE022F62EAF}" type="sibTrans" cxnId="{53423C4F-79CF-499C-A211-F6A62F45F9DA}">
      <dgm:prSet/>
      <dgm:spPr/>
      <dgm:t>
        <a:bodyPr/>
        <a:lstStyle/>
        <a:p>
          <a:endParaRPr lang="en-US"/>
        </a:p>
      </dgm:t>
    </dgm:pt>
    <dgm:pt modelId="{7AC7C5EC-7B39-4727-A021-87BF1FCECD92}">
      <dgm:prSet/>
      <dgm:spPr/>
      <dgm:t>
        <a:bodyPr/>
        <a:lstStyle/>
        <a:p>
          <a:r>
            <a:rPr lang="en-GB"/>
            <a:t>Standards Board</a:t>
          </a:r>
          <a:endParaRPr lang="en-US"/>
        </a:p>
      </dgm:t>
    </dgm:pt>
    <dgm:pt modelId="{EB0AD7BC-6966-47EC-9FF4-22FA31845805}" type="parTrans" cxnId="{840077F0-5C1F-446C-910E-262C64670705}">
      <dgm:prSet/>
      <dgm:spPr/>
      <dgm:t>
        <a:bodyPr/>
        <a:lstStyle/>
        <a:p>
          <a:endParaRPr lang="en-US"/>
        </a:p>
      </dgm:t>
    </dgm:pt>
    <dgm:pt modelId="{D35DE785-28E4-4172-A4C1-E732EE4C1AD4}" type="sibTrans" cxnId="{840077F0-5C1F-446C-910E-262C64670705}">
      <dgm:prSet/>
      <dgm:spPr/>
      <dgm:t>
        <a:bodyPr/>
        <a:lstStyle/>
        <a:p>
          <a:endParaRPr lang="en-US"/>
        </a:p>
      </dgm:t>
    </dgm:pt>
    <dgm:pt modelId="{47D13D26-3CC6-479A-8416-0EB80D25613D}">
      <dgm:prSet/>
      <dgm:spPr/>
      <dgm:t>
        <a:bodyPr/>
        <a:lstStyle/>
        <a:p>
          <a:r>
            <a:rPr lang="en-GB"/>
            <a:t>Grenfell and Hackitt</a:t>
          </a:r>
          <a:endParaRPr lang="en-US"/>
        </a:p>
      </dgm:t>
    </dgm:pt>
    <dgm:pt modelId="{A92E45D1-9879-4D98-B5F4-C1973EA08828}" type="parTrans" cxnId="{F9FCB4D9-0C92-44D3-A88A-15C0CFB9621B}">
      <dgm:prSet/>
      <dgm:spPr/>
      <dgm:t>
        <a:bodyPr/>
        <a:lstStyle/>
        <a:p>
          <a:endParaRPr lang="en-US"/>
        </a:p>
      </dgm:t>
    </dgm:pt>
    <dgm:pt modelId="{2A4D9213-CD3A-490A-8E41-D5CFB34ED20B}" type="sibTrans" cxnId="{F9FCB4D9-0C92-44D3-A88A-15C0CFB9621B}">
      <dgm:prSet/>
      <dgm:spPr/>
      <dgm:t>
        <a:bodyPr/>
        <a:lstStyle/>
        <a:p>
          <a:endParaRPr lang="en-US"/>
        </a:p>
      </dgm:t>
    </dgm:pt>
    <dgm:pt modelId="{35279F82-1FB7-4468-983F-CDCD6491C439}" type="pres">
      <dgm:prSet presAssocID="{50EE6450-7857-4784-98BA-364810531731}" presName="diagram" presStyleCnt="0">
        <dgm:presLayoutVars>
          <dgm:dir/>
          <dgm:resizeHandles val="exact"/>
        </dgm:presLayoutVars>
      </dgm:prSet>
      <dgm:spPr/>
    </dgm:pt>
    <dgm:pt modelId="{227A775D-5D6C-44D1-8EFA-9CB5FBFE1F64}" type="pres">
      <dgm:prSet presAssocID="{2A8BD421-532C-469C-A7A4-67F9610355A6}" presName="node" presStyleLbl="node1" presStyleIdx="0" presStyleCnt="6">
        <dgm:presLayoutVars>
          <dgm:bulletEnabled val="1"/>
        </dgm:presLayoutVars>
      </dgm:prSet>
      <dgm:spPr/>
    </dgm:pt>
    <dgm:pt modelId="{4A3C483E-9B79-421E-8A7F-08D6EFB4F564}" type="pres">
      <dgm:prSet presAssocID="{934124F3-841A-42DA-838E-5631C6C00A05}" presName="sibTrans" presStyleCnt="0"/>
      <dgm:spPr/>
    </dgm:pt>
    <dgm:pt modelId="{E12811BB-2856-4388-8A26-DE4200053C18}" type="pres">
      <dgm:prSet presAssocID="{FFD03743-A435-4532-9D4A-2E12A509A96D}" presName="node" presStyleLbl="node1" presStyleIdx="1" presStyleCnt="6">
        <dgm:presLayoutVars>
          <dgm:bulletEnabled val="1"/>
        </dgm:presLayoutVars>
      </dgm:prSet>
      <dgm:spPr/>
    </dgm:pt>
    <dgm:pt modelId="{6F2197FB-6A45-4B87-94F8-FE232613A292}" type="pres">
      <dgm:prSet presAssocID="{6F612822-337D-4F39-A574-BBDA9523EAFA}" presName="sibTrans" presStyleCnt="0"/>
      <dgm:spPr/>
    </dgm:pt>
    <dgm:pt modelId="{F0DE090E-19B4-47BD-BC31-A97D82036E74}" type="pres">
      <dgm:prSet presAssocID="{58E6D8DD-6C99-4EF0-8166-FFFC00EE50EE}" presName="node" presStyleLbl="node1" presStyleIdx="2" presStyleCnt="6">
        <dgm:presLayoutVars>
          <dgm:bulletEnabled val="1"/>
        </dgm:presLayoutVars>
      </dgm:prSet>
      <dgm:spPr/>
    </dgm:pt>
    <dgm:pt modelId="{666A9120-06A1-4B15-8F35-F846B3C2A28C}" type="pres">
      <dgm:prSet presAssocID="{3E6B35B2-4CEF-4FF5-A441-49DE59EDF72C}" presName="sibTrans" presStyleCnt="0"/>
      <dgm:spPr/>
    </dgm:pt>
    <dgm:pt modelId="{45A47DB3-128B-49A4-893C-E18BDAB67589}" type="pres">
      <dgm:prSet presAssocID="{3AFF0252-F77C-41D7-9520-96B2EC9DF56D}" presName="node" presStyleLbl="node1" presStyleIdx="3" presStyleCnt="6">
        <dgm:presLayoutVars>
          <dgm:bulletEnabled val="1"/>
        </dgm:presLayoutVars>
      </dgm:prSet>
      <dgm:spPr/>
    </dgm:pt>
    <dgm:pt modelId="{0C0D3329-05F3-4C3E-ADF7-A3A9D8A61FDA}" type="pres">
      <dgm:prSet presAssocID="{26F81C3D-7C74-4EAA-8D6F-5CE022F62EAF}" presName="sibTrans" presStyleCnt="0"/>
      <dgm:spPr/>
    </dgm:pt>
    <dgm:pt modelId="{FD469025-7141-4D84-8971-E0D14BA42E3C}" type="pres">
      <dgm:prSet presAssocID="{7AC7C5EC-7B39-4727-A021-87BF1FCECD92}" presName="node" presStyleLbl="node1" presStyleIdx="4" presStyleCnt="6">
        <dgm:presLayoutVars>
          <dgm:bulletEnabled val="1"/>
        </dgm:presLayoutVars>
      </dgm:prSet>
      <dgm:spPr/>
    </dgm:pt>
    <dgm:pt modelId="{493E7F17-4354-42BD-AC01-57A71908D2BE}" type="pres">
      <dgm:prSet presAssocID="{D35DE785-28E4-4172-A4C1-E732EE4C1AD4}" presName="sibTrans" presStyleCnt="0"/>
      <dgm:spPr/>
    </dgm:pt>
    <dgm:pt modelId="{C74AEC1D-4B26-4ECF-8268-5AC72C2F72B2}" type="pres">
      <dgm:prSet presAssocID="{47D13D26-3CC6-479A-8416-0EB80D25613D}" presName="node" presStyleLbl="node1" presStyleIdx="5" presStyleCnt="6">
        <dgm:presLayoutVars>
          <dgm:bulletEnabled val="1"/>
        </dgm:presLayoutVars>
      </dgm:prSet>
      <dgm:spPr/>
    </dgm:pt>
  </dgm:ptLst>
  <dgm:cxnLst>
    <dgm:cxn modelId="{69C8151E-50FE-4639-8C52-207A32F70A02}" srcId="{50EE6450-7857-4784-98BA-364810531731}" destId="{2A8BD421-532C-469C-A7A4-67F9610355A6}" srcOrd="0" destOrd="0" parTransId="{115C3DF5-2038-4C1F-A327-6C2C6AA92FD6}" sibTransId="{934124F3-841A-42DA-838E-5631C6C00A05}"/>
    <dgm:cxn modelId="{D691F85B-1BE6-4EF1-AC65-8B5B23FE46A1}" type="presOf" srcId="{2A8BD421-532C-469C-A7A4-67F9610355A6}" destId="{227A775D-5D6C-44D1-8EFA-9CB5FBFE1F64}" srcOrd="0" destOrd="0" presId="urn:microsoft.com/office/officeart/2005/8/layout/default"/>
    <dgm:cxn modelId="{D8B24D48-46D3-4A89-A792-32318FA9DC38}" type="presOf" srcId="{47D13D26-3CC6-479A-8416-0EB80D25613D}" destId="{C74AEC1D-4B26-4ECF-8268-5AC72C2F72B2}" srcOrd="0" destOrd="0" presId="urn:microsoft.com/office/officeart/2005/8/layout/default"/>
    <dgm:cxn modelId="{53423C4F-79CF-499C-A211-F6A62F45F9DA}" srcId="{50EE6450-7857-4784-98BA-364810531731}" destId="{3AFF0252-F77C-41D7-9520-96B2EC9DF56D}" srcOrd="3" destOrd="0" parTransId="{317E4BBC-B27D-4E6D-A770-ADF8F8B0F61B}" sibTransId="{26F81C3D-7C74-4EAA-8D6F-5CE022F62EAF}"/>
    <dgm:cxn modelId="{170E2E89-C896-4032-A679-CCD2E4BB16A9}" type="presOf" srcId="{50EE6450-7857-4784-98BA-364810531731}" destId="{35279F82-1FB7-4468-983F-CDCD6491C439}" srcOrd="0" destOrd="0" presId="urn:microsoft.com/office/officeart/2005/8/layout/default"/>
    <dgm:cxn modelId="{C1E13FA5-4EDB-4A44-8014-7359E561BCE8}" type="presOf" srcId="{3AFF0252-F77C-41D7-9520-96B2EC9DF56D}" destId="{45A47DB3-128B-49A4-893C-E18BDAB67589}" srcOrd="0" destOrd="0" presId="urn:microsoft.com/office/officeart/2005/8/layout/default"/>
    <dgm:cxn modelId="{936EEAA6-C96A-4FD3-91C2-D763A78C4803}" type="presOf" srcId="{58E6D8DD-6C99-4EF0-8166-FFFC00EE50EE}" destId="{F0DE090E-19B4-47BD-BC31-A97D82036E74}" srcOrd="0" destOrd="0" presId="urn:microsoft.com/office/officeart/2005/8/layout/default"/>
    <dgm:cxn modelId="{00016DAD-4323-4D73-9449-D57A6E61D822}" type="presOf" srcId="{FFD03743-A435-4532-9D4A-2E12A509A96D}" destId="{E12811BB-2856-4388-8A26-DE4200053C18}" srcOrd="0" destOrd="0" presId="urn:microsoft.com/office/officeart/2005/8/layout/default"/>
    <dgm:cxn modelId="{433846BF-22D9-4410-816F-33BC1CC0E66C}" srcId="{50EE6450-7857-4784-98BA-364810531731}" destId="{58E6D8DD-6C99-4EF0-8166-FFFC00EE50EE}" srcOrd="2" destOrd="0" parTransId="{003FA877-16D1-4414-9E6E-692E6E2E98B4}" sibTransId="{3E6B35B2-4CEF-4FF5-A441-49DE59EDF72C}"/>
    <dgm:cxn modelId="{F9FCB4D9-0C92-44D3-A88A-15C0CFB9621B}" srcId="{50EE6450-7857-4784-98BA-364810531731}" destId="{47D13D26-3CC6-479A-8416-0EB80D25613D}" srcOrd="5" destOrd="0" parTransId="{A92E45D1-9879-4D98-B5F4-C1973EA08828}" sibTransId="{2A4D9213-CD3A-490A-8E41-D5CFB34ED20B}"/>
    <dgm:cxn modelId="{206DC5E1-95DA-4F4A-80FB-9BE878CD8289}" srcId="{50EE6450-7857-4784-98BA-364810531731}" destId="{FFD03743-A435-4532-9D4A-2E12A509A96D}" srcOrd="1" destOrd="0" parTransId="{262E63F4-4398-485C-A204-C03F36CD4A7D}" sibTransId="{6F612822-337D-4F39-A574-BBDA9523EAFA}"/>
    <dgm:cxn modelId="{840077F0-5C1F-446C-910E-262C64670705}" srcId="{50EE6450-7857-4784-98BA-364810531731}" destId="{7AC7C5EC-7B39-4727-A021-87BF1FCECD92}" srcOrd="4" destOrd="0" parTransId="{EB0AD7BC-6966-47EC-9FF4-22FA31845805}" sibTransId="{D35DE785-28E4-4172-A4C1-E732EE4C1AD4}"/>
    <dgm:cxn modelId="{63AFBCFC-1A89-4512-826C-0E379D8923E3}" type="presOf" srcId="{7AC7C5EC-7B39-4727-A021-87BF1FCECD92}" destId="{FD469025-7141-4D84-8971-E0D14BA42E3C}" srcOrd="0" destOrd="0" presId="urn:microsoft.com/office/officeart/2005/8/layout/default"/>
    <dgm:cxn modelId="{8B065145-A96F-4C67-8A1A-0FC2534B81A3}" type="presParOf" srcId="{35279F82-1FB7-4468-983F-CDCD6491C439}" destId="{227A775D-5D6C-44D1-8EFA-9CB5FBFE1F64}" srcOrd="0" destOrd="0" presId="urn:microsoft.com/office/officeart/2005/8/layout/default"/>
    <dgm:cxn modelId="{8B3C517C-1461-48AE-8376-A15E90E9ED96}" type="presParOf" srcId="{35279F82-1FB7-4468-983F-CDCD6491C439}" destId="{4A3C483E-9B79-421E-8A7F-08D6EFB4F564}" srcOrd="1" destOrd="0" presId="urn:microsoft.com/office/officeart/2005/8/layout/default"/>
    <dgm:cxn modelId="{8B3DAACE-A6FC-430F-8B35-AC17C59B17E9}" type="presParOf" srcId="{35279F82-1FB7-4468-983F-CDCD6491C439}" destId="{E12811BB-2856-4388-8A26-DE4200053C18}" srcOrd="2" destOrd="0" presId="urn:microsoft.com/office/officeart/2005/8/layout/default"/>
    <dgm:cxn modelId="{1E90D199-ED66-460E-A962-85728DE449A2}" type="presParOf" srcId="{35279F82-1FB7-4468-983F-CDCD6491C439}" destId="{6F2197FB-6A45-4B87-94F8-FE232613A292}" srcOrd="3" destOrd="0" presId="urn:microsoft.com/office/officeart/2005/8/layout/default"/>
    <dgm:cxn modelId="{E01E19FE-9130-423B-980F-0A96896638D4}" type="presParOf" srcId="{35279F82-1FB7-4468-983F-CDCD6491C439}" destId="{F0DE090E-19B4-47BD-BC31-A97D82036E74}" srcOrd="4" destOrd="0" presId="urn:microsoft.com/office/officeart/2005/8/layout/default"/>
    <dgm:cxn modelId="{272CCE1E-B197-4C69-A6D5-6219DDDFF56F}" type="presParOf" srcId="{35279F82-1FB7-4468-983F-CDCD6491C439}" destId="{666A9120-06A1-4B15-8F35-F846B3C2A28C}" srcOrd="5" destOrd="0" presId="urn:microsoft.com/office/officeart/2005/8/layout/default"/>
    <dgm:cxn modelId="{8991A605-74D7-4F23-B73C-3F0A8D717FDF}" type="presParOf" srcId="{35279F82-1FB7-4468-983F-CDCD6491C439}" destId="{45A47DB3-128B-49A4-893C-E18BDAB67589}" srcOrd="6" destOrd="0" presId="urn:microsoft.com/office/officeart/2005/8/layout/default"/>
    <dgm:cxn modelId="{5BDAF117-2D75-444B-848E-3A2BD6D3DE19}" type="presParOf" srcId="{35279F82-1FB7-4468-983F-CDCD6491C439}" destId="{0C0D3329-05F3-4C3E-ADF7-A3A9D8A61FDA}" srcOrd="7" destOrd="0" presId="urn:microsoft.com/office/officeart/2005/8/layout/default"/>
    <dgm:cxn modelId="{BD9ED7C1-FD73-4155-8839-97627757B35F}" type="presParOf" srcId="{35279F82-1FB7-4468-983F-CDCD6491C439}" destId="{FD469025-7141-4D84-8971-E0D14BA42E3C}" srcOrd="8" destOrd="0" presId="urn:microsoft.com/office/officeart/2005/8/layout/default"/>
    <dgm:cxn modelId="{F3164F7F-78FC-42D1-8452-A967BB454ABD}" type="presParOf" srcId="{35279F82-1FB7-4468-983F-CDCD6491C439}" destId="{493E7F17-4354-42BD-AC01-57A71908D2BE}" srcOrd="9" destOrd="0" presId="urn:microsoft.com/office/officeart/2005/8/layout/default"/>
    <dgm:cxn modelId="{C2D996BE-89E1-4136-9A4B-2290F339452C}" type="presParOf" srcId="{35279F82-1FB7-4468-983F-CDCD6491C439}" destId="{C74AEC1D-4B26-4ECF-8268-5AC72C2F72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1A0DD4-A78C-4A49-8F3C-25161E09181A}" type="doc">
      <dgm:prSet loTypeId="urn:microsoft.com/office/officeart/2018/2/layout/IconVerticalSolidList" loCatId="icon" qsTypeId="urn:microsoft.com/office/officeart/2005/8/quickstyle/simple4" qsCatId="simple" csTypeId="urn:microsoft.com/office/officeart/2018/5/colors/Iconchunking_neutralicontext_colorful5" csCatId="colorful" phldr="1"/>
      <dgm:spPr/>
      <dgm:t>
        <a:bodyPr/>
        <a:lstStyle/>
        <a:p>
          <a:endParaRPr lang="en-US"/>
        </a:p>
      </dgm:t>
    </dgm:pt>
    <dgm:pt modelId="{671D3B01-8652-4EB2-AAB2-07D1E2BC7845}">
      <dgm:prSet custT="1"/>
      <dgm:spPr/>
      <dgm:t>
        <a:bodyPr/>
        <a:lstStyle/>
        <a:p>
          <a:r>
            <a:rPr lang="en-GB" sz="2400" dirty="0"/>
            <a:t>Improve risk assessments for the IRMP process to embrace risks to individuals communities buildings premises and operations</a:t>
          </a:r>
          <a:endParaRPr lang="en-US" sz="2400" dirty="0"/>
        </a:p>
      </dgm:t>
    </dgm:pt>
    <dgm:pt modelId="{6380E707-22B3-45BC-A726-B1E54459924C}" type="parTrans" cxnId="{F9EA6417-AA94-49AB-878A-B64C1E5BB154}">
      <dgm:prSet/>
      <dgm:spPr/>
      <dgm:t>
        <a:bodyPr/>
        <a:lstStyle/>
        <a:p>
          <a:endParaRPr lang="en-US"/>
        </a:p>
      </dgm:t>
    </dgm:pt>
    <dgm:pt modelId="{A5A03965-9EF9-4CA8-BC79-996E75B96A70}" type="sibTrans" cxnId="{F9EA6417-AA94-49AB-878A-B64C1E5BB154}">
      <dgm:prSet/>
      <dgm:spPr/>
      <dgm:t>
        <a:bodyPr/>
        <a:lstStyle/>
        <a:p>
          <a:endParaRPr lang="en-US"/>
        </a:p>
      </dgm:t>
    </dgm:pt>
    <dgm:pt modelId="{F354A0DF-9350-4BAE-A03E-F582219FA16F}">
      <dgm:prSet custT="1"/>
      <dgm:spPr/>
      <dgm:t>
        <a:bodyPr/>
        <a:lstStyle/>
        <a:p>
          <a:r>
            <a:rPr lang="en-GB" sz="2400" dirty="0"/>
            <a:t>Reverse the disproportionate decrease in investment in preventative strategies</a:t>
          </a:r>
          <a:endParaRPr lang="en-US" sz="2400" dirty="0"/>
        </a:p>
      </dgm:t>
    </dgm:pt>
    <dgm:pt modelId="{08144CFB-CF4B-4BF6-8ED6-4A1DF1207DBF}" type="parTrans" cxnId="{E3934D31-42BB-4191-A57C-93BE73654C77}">
      <dgm:prSet/>
      <dgm:spPr/>
      <dgm:t>
        <a:bodyPr/>
        <a:lstStyle/>
        <a:p>
          <a:endParaRPr lang="en-US"/>
        </a:p>
      </dgm:t>
    </dgm:pt>
    <dgm:pt modelId="{177400DC-9F30-4F96-8BEB-6FE6BE617727}" type="sibTrans" cxnId="{E3934D31-42BB-4191-A57C-93BE73654C77}">
      <dgm:prSet/>
      <dgm:spPr/>
      <dgm:t>
        <a:bodyPr/>
        <a:lstStyle/>
        <a:p>
          <a:endParaRPr lang="en-US"/>
        </a:p>
      </dgm:t>
    </dgm:pt>
    <dgm:pt modelId="{7B4D0A63-710C-422C-B313-27FE47938FF0}">
      <dgm:prSet custT="1"/>
      <dgm:spPr/>
      <dgm:t>
        <a:bodyPr/>
        <a:lstStyle/>
        <a:p>
          <a:r>
            <a:rPr lang="en-GB" sz="2400" dirty="0"/>
            <a:t>Revise the financial appraisal/use of resources assessment - based on short, medium and long term resource strategies</a:t>
          </a:r>
          <a:endParaRPr lang="en-US" sz="2400" dirty="0"/>
        </a:p>
      </dgm:t>
    </dgm:pt>
    <dgm:pt modelId="{9066F379-7200-4E10-B990-16A510775717}" type="parTrans" cxnId="{36734A78-84B4-4B0A-B7C0-BFBF536C31A5}">
      <dgm:prSet/>
      <dgm:spPr/>
      <dgm:t>
        <a:bodyPr/>
        <a:lstStyle/>
        <a:p>
          <a:endParaRPr lang="en-US"/>
        </a:p>
      </dgm:t>
    </dgm:pt>
    <dgm:pt modelId="{98F16AAD-43FF-4720-B478-F863EB1003BB}" type="sibTrans" cxnId="{36734A78-84B4-4B0A-B7C0-BFBF536C31A5}">
      <dgm:prSet/>
      <dgm:spPr/>
      <dgm:t>
        <a:bodyPr/>
        <a:lstStyle/>
        <a:p>
          <a:endParaRPr lang="en-US"/>
        </a:p>
      </dgm:t>
    </dgm:pt>
    <dgm:pt modelId="{A8AC04F2-1328-4BF9-9936-F494572AC66D}">
      <dgm:prSet custT="1"/>
      <dgm:spPr/>
      <dgm:t>
        <a:bodyPr/>
        <a:lstStyle/>
        <a:p>
          <a:r>
            <a:rPr lang="en-GB" sz="2400" dirty="0"/>
            <a:t>Clarify the scope/boundary of technical/professional standards</a:t>
          </a:r>
          <a:endParaRPr lang="en-US" sz="2400" dirty="0"/>
        </a:p>
      </dgm:t>
    </dgm:pt>
    <dgm:pt modelId="{D044C82A-EDBC-4AF8-B0E3-77EB1BABAC8A}" type="parTrans" cxnId="{C4A28F68-21F0-4576-9D01-081C7D858677}">
      <dgm:prSet/>
      <dgm:spPr/>
      <dgm:t>
        <a:bodyPr/>
        <a:lstStyle/>
        <a:p>
          <a:endParaRPr lang="en-US"/>
        </a:p>
      </dgm:t>
    </dgm:pt>
    <dgm:pt modelId="{5A1F7179-65EB-47B4-B29B-B6B600793D70}" type="sibTrans" cxnId="{C4A28F68-21F0-4576-9D01-081C7D858677}">
      <dgm:prSet/>
      <dgm:spPr/>
      <dgm:t>
        <a:bodyPr/>
        <a:lstStyle/>
        <a:p>
          <a:endParaRPr lang="en-US"/>
        </a:p>
      </dgm:t>
    </dgm:pt>
    <dgm:pt modelId="{A549E71B-EA19-47E5-A9E5-014A2D8E8F8F}" type="pres">
      <dgm:prSet presAssocID="{CC1A0DD4-A78C-4A49-8F3C-25161E09181A}" presName="root" presStyleCnt="0">
        <dgm:presLayoutVars>
          <dgm:dir/>
          <dgm:resizeHandles val="exact"/>
        </dgm:presLayoutVars>
      </dgm:prSet>
      <dgm:spPr/>
    </dgm:pt>
    <dgm:pt modelId="{16881AA0-9D75-4D69-9A6D-599E82AD1CE9}" type="pres">
      <dgm:prSet presAssocID="{671D3B01-8652-4EB2-AAB2-07D1E2BC7845}" presName="compNode" presStyleCnt="0"/>
      <dgm:spPr/>
    </dgm:pt>
    <dgm:pt modelId="{FF014997-C82D-46BA-BCAD-D84C123BF191}" type="pres">
      <dgm:prSet presAssocID="{671D3B01-8652-4EB2-AAB2-07D1E2BC7845}" presName="bgRect" presStyleLbl="bgShp" presStyleIdx="0" presStyleCnt="4"/>
      <dgm:spPr/>
    </dgm:pt>
    <dgm:pt modelId="{17CAA6A6-D26B-4476-94B3-649168D91BB0}" type="pres">
      <dgm:prSet presAssocID="{671D3B01-8652-4EB2-AAB2-07D1E2BC78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D08B9E32-0D41-4015-B464-91D28ABC8897}" type="pres">
      <dgm:prSet presAssocID="{671D3B01-8652-4EB2-AAB2-07D1E2BC7845}" presName="spaceRect" presStyleCnt="0"/>
      <dgm:spPr/>
    </dgm:pt>
    <dgm:pt modelId="{77B4CC97-A6FE-4CFF-8027-D34C0F413FF6}" type="pres">
      <dgm:prSet presAssocID="{671D3B01-8652-4EB2-AAB2-07D1E2BC7845}" presName="parTx" presStyleLbl="revTx" presStyleIdx="0" presStyleCnt="4">
        <dgm:presLayoutVars>
          <dgm:chMax val="0"/>
          <dgm:chPref val="0"/>
        </dgm:presLayoutVars>
      </dgm:prSet>
      <dgm:spPr/>
    </dgm:pt>
    <dgm:pt modelId="{2EB1A1AA-6665-4202-9325-A5F439E60482}" type="pres">
      <dgm:prSet presAssocID="{A5A03965-9EF9-4CA8-BC79-996E75B96A70}" presName="sibTrans" presStyleCnt="0"/>
      <dgm:spPr/>
    </dgm:pt>
    <dgm:pt modelId="{632AA4ED-ACF5-4F10-A007-22220ED9B019}" type="pres">
      <dgm:prSet presAssocID="{F354A0DF-9350-4BAE-A03E-F582219FA16F}" presName="compNode" presStyleCnt="0"/>
      <dgm:spPr/>
    </dgm:pt>
    <dgm:pt modelId="{314E3F1E-8092-4B83-B3C8-147ED8177848}" type="pres">
      <dgm:prSet presAssocID="{F354A0DF-9350-4BAE-A03E-F582219FA16F}" presName="bgRect" presStyleLbl="bgShp" presStyleIdx="1" presStyleCnt="4"/>
      <dgm:spPr/>
    </dgm:pt>
    <dgm:pt modelId="{237A81B4-79F5-4245-8D30-783230FE82F0}" type="pres">
      <dgm:prSet presAssocID="{F354A0DF-9350-4BAE-A03E-F582219FA1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08E99A30-1A44-4C1F-8D9A-B41B8FE8EE5E}" type="pres">
      <dgm:prSet presAssocID="{F354A0DF-9350-4BAE-A03E-F582219FA16F}" presName="spaceRect" presStyleCnt="0"/>
      <dgm:spPr/>
    </dgm:pt>
    <dgm:pt modelId="{12AA969A-79ED-42CF-A94D-77A19CB9B463}" type="pres">
      <dgm:prSet presAssocID="{F354A0DF-9350-4BAE-A03E-F582219FA16F}" presName="parTx" presStyleLbl="revTx" presStyleIdx="1" presStyleCnt="4">
        <dgm:presLayoutVars>
          <dgm:chMax val="0"/>
          <dgm:chPref val="0"/>
        </dgm:presLayoutVars>
      </dgm:prSet>
      <dgm:spPr/>
    </dgm:pt>
    <dgm:pt modelId="{591FEFE4-A0BC-44EC-80D3-99424CF656D5}" type="pres">
      <dgm:prSet presAssocID="{177400DC-9F30-4F96-8BEB-6FE6BE617727}" presName="sibTrans" presStyleCnt="0"/>
      <dgm:spPr/>
    </dgm:pt>
    <dgm:pt modelId="{ACA09BB0-8E8F-4801-ABA8-B1E25FA5CB3E}" type="pres">
      <dgm:prSet presAssocID="{7B4D0A63-710C-422C-B313-27FE47938FF0}" presName="compNode" presStyleCnt="0"/>
      <dgm:spPr/>
    </dgm:pt>
    <dgm:pt modelId="{30B90643-C852-4313-BCB2-AF3AE51617C8}" type="pres">
      <dgm:prSet presAssocID="{7B4D0A63-710C-422C-B313-27FE47938FF0}" presName="bgRect" presStyleLbl="bgShp" presStyleIdx="2" presStyleCnt="4"/>
      <dgm:spPr/>
    </dgm:pt>
    <dgm:pt modelId="{945CA77A-1160-4644-91D2-B35777D309EA}" type="pres">
      <dgm:prSet presAssocID="{7B4D0A63-710C-422C-B313-27FE47938F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67B81B7-EABA-4664-B6D1-8BCBDBFFB49A}" type="pres">
      <dgm:prSet presAssocID="{7B4D0A63-710C-422C-B313-27FE47938FF0}" presName="spaceRect" presStyleCnt="0"/>
      <dgm:spPr/>
    </dgm:pt>
    <dgm:pt modelId="{58871B07-932E-4DD3-B8AA-E511CAF42F55}" type="pres">
      <dgm:prSet presAssocID="{7B4D0A63-710C-422C-B313-27FE47938FF0}" presName="parTx" presStyleLbl="revTx" presStyleIdx="2" presStyleCnt="4">
        <dgm:presLayoutVars>
          <dgm:chMax val="0"/>
          <dgm:chPref val="0"/>
        </dgm:presLayoutVars>
      </dgm:prSet>
      <dgm:spPr/>
    </dgm:pt>
    <dgm:pt modelId="{EA4A81EF-1B7D-4D7C-B2DB-F17051690D0E}" type="pres">
      <dgm:prSet presAssocID="{98F16AAD-43FF-4720-B478-F863EB1003BB}" presName="sibTrans" presStyleCnt="0"/>
      <dgm:spPr/>
    </dgm:pt>
    <dgm:pt modelId="{4B1A1304-EA04-43EF-BE0E-9A90C0BECCA0}" type="pres">
      <dgm:prSet presAssocID="{A8AC04F2-1328-4BF9-9936-F494572AC66D}" presName="compNode" presStyleCnt="0"/>
      <dgm:spPr/>
    </dgm:pt>
    <dgm:pt modelId="{532D885E-BA4D-4A85-BA22-AC810D9BC1A8}" type="pres">
      <dgm:prSet presAssocID="{A8AC04F2-1328-4BF9-9936-F494572AC66D}" presName="bgRect" presStyleLbl="bgShp" presStyleIdx="3" presStyleCnt="4"/>
      <dgm:spPr/>
    </dgm:pt>
    <dgm:pt modelId="{15C010BC-050F-4B41-878B-11700F93DB8D}" type="pres">
      <dgm:prSet presAssocID="{A8AC04F2-1328-4BF9-9936-F494572AC6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D03A506A-61F2-4C91-ADA8-F100B87E9A23}" type="pres">
      <dgm:prSet presAssocID="{A8AC04F2-1328-4BF9-9936-F494572AC66D}" presName="spaceRect" presStyleCnt="0"/>
      <dgm:spPr/>
    </dgm:pt>
    <dgm:pt modelId="{187908CF-E2E6-4D8E-8879-7E16CB359F12}" type="pres">
      <dgm:prSet presAssocID="{A8AC04F2-1328-4BF9-9936-F494572AC66D}" presName="parTx" presStyleLbl="revTx" presStyleIdx="3" presStyleCnt="4">
        <dgm:presLayoutVars>
          <dgm:chMax val="0"/>
          <dgm:chPref val="0"/>
        </dgm:presLayoutVars>
      </dgm:prSet>
      <dgm:spPr/>
    </dgm:pt>
  </dgm:ptLst>
  <dgm:cxnLst>
    <dgm:cxn modelId="{F9EA6417-AA94-49AB-878A-B64C1E5BB154}" srcId="{CC1A0DD4-A78C-4A49-8F3C-25161E09181A}" destId="{671D3B01-8652-4EB2-AAB2-07D1E2BC7845}" srcOrd="0" destOrd="0" parTransId="{6380E707-22B3-45BC-A726-B1E54459924C}" sibTransId="{A5A03965-9EF9-4CA8-BC79-996E75B96A70}"/>
    <dgm:cxn modelId="{C1F1FF29-D8AF-464C-A72B-E0169B72235D}" type="presOf" srcId="{A8AC04F2-1328-4BF9-9936-F494572AC66D}" destId="{187908CF-E2E6-4D8E-8879-7E16CB359F12}" srcOrd="0" destOrd="0" presId="urn:microsoft.com/office/officeart/2018/2/layout/IconVerticalSolidList"/>
    <dgm:cxn modelId="{E3934D31-42BB-4191-A57C-93BE73654C77}" srcId="{CC1A0DD4-A78C-4A49-8F3C-25161E09181A}" destId="{F354A0DF-9350-4BAE-A03E-F582219FA16F}" srcOrd="1" destOrd="0" parTransId="{08144CFB-CF4B-4BF6-8ED6-4A1DF1207DBF}" sibTransId="{177400DC-9F30-4F96-8BEB-6FE6BE617727}"/>
    <dgm:cxn modelId="{C4A28F68-21F0-4576-9D01-081C7D858677}" srcId="{CC1A0DD4-A78C-4A49-8F3C-25161E09181A}" destId="{A8AC04F2-1328-4BF9-9936-F494572AC66D}" srcOrd="3" destOrd="0" parTransId="{D044C82A-EDBC-4AF8-B0E3-77EB1BABAC8A}" sibTransId="{5A1F7179-65EB-47B4-B29B-B6B600793D70}"/>
    <dgm:cxn modelId="{36734A78-84B4-4B0A-B7C0-BFBF536C31A5}" srcId="{CC1A0DD4-A78C-4A49-8F3C-25161E09181A}" destId="{7B4D0A63-710C-422C-B313-27FE47938FF0}" srcOrd="2" destOrd="0" parTransId="{9066F379-7200-4E10-B990-16A510775717}" sibTransId="{98F16AAD-43FF-4720-B478-F863EB1003BB}"/>
    <dgm:cxn modelId="{FEF07780-621E-488B-BC5A-2C2B929BC89E}" type="presOf" srcId="{7B4D0A63-710C-422C-B313-27FE47938FF0}" destId="{58871B07-932E-4DD3-B8AA-E511CAF42F55}" srcOrd="0" destOrd="0" presId="urn:microsoft.com/office/officeart/2018/2/layout/IconVerticalSolidList"/>
    <dgm:cxn modelId="{595D7D97-E2E0-4F0F-ABC5-4CC368FADFF6}" type="presOf" srcId="{CC1A0DD4-A78C-4A49-8F3C-25161E09181A}" destId="{A549E71B-EA19-47E5-A9E5-014A2D8E8F8F}" srcOrd="0" destOrd="0" presId="urn:microsoft.com/office/officeart/2018/2/layout/IconVerticalSolidList"/>
    <dgm:cxn modelId="{EF275EA4-3990-44CA-9020-35B664B26B7F}" type="presOf" srcId="{671D3B01-8652-4EB2-AAB2-07D1E2BC7845}" destId="{77B4CC97-A6FE-4CFF-8027-D34C0F413FF6}" srcOrd="0" destOrd="0" presId="urn:microsoft.com/office/officeart/2018/2/layout/IconVerticalSolidList"/>
    <dgm:cxn modelId="{438D52B7-F1BA-430E-A2CC-0BF697A2BA99}" type="presOf" srcId="{F354A0DF-9350-4BAE-A03E-F582219FA16F}" destId="{12AA969A-79ED-42CF-A94D-77A19CB9B463}" srcOrd="0" destOrd="0" presId="urn:microsoft.com/office/officeart/2018/2/layout/IconVerticalSolidList"/>
    <dgm:cxn modelId="{D0C565C4-FDC2-45B4-855C-9BDF48479047}" type="presParOf" srcId="{A549E71B-EA19-47E5-A9E5-014A2D8E8F8F}" destId="{16881AA0-9D75-4D69-9A6D-599E82AD1CE9}" srcOrd="0" destOrd="0" presId="urn:microsoft.com/office/officeart/2018/2/layout/IconVerticalSolidList"/>
    <dgm:cxn modelId="{99FF6199-7F7E-44F4-BF01-F2AA960312DE}" type="presParOf" srcId="{16881AA0-9D75-4D69-9A6D-599E82AD1CE9}" destId="{FF014997-C82D-46BA-BCAD-D84C123BF191}" srcOrd="0" destOrd="0" presId="urn:microsoft.com/office/officeart/2018/2/layout/IconVerticalSolidList"/>
    <dgm:cxn modelId="{9D824864-EB84-45FF-A1DA-C7572A7E51D9}" type="presParOf" srcId="{16881AA0-9D75-4D69-9A6D-599E82AD1CE9}" destId="{17CAA6A6-D26B-4476-94B3-649168D91BB0}" srcOrd="1" destOrd="0" presId="urn:microsoft.com/office/officeart/2018/2/layout/IconVerticalSolidList"/>
    <dgm:cxn modelId="{B9AFF562-C691-499D-9280-3B5C3B6EB3C2}" type="presParOf" srcId="{16881AA0-9D75-4D69-9A6D-599E82AD1CE9}" destId="{D08B9E32-0D41-4015-B464-91D28ABC8897}" srcOrd="2" destOrd="0" presId="urn:microsoft.com/office/officeart/2018/2/layout/IconVerticalSolidList"/>
    <dgm:cxn modelId="{BBF6172A-2D97-43E4-8645-3C98C3F35FDF}" type="presParOf" srcId="{16881AA0-9D75-4D69-9A6D-599E82AD1CE9}" destId="{77B4CC97-A6FE-4CFF-8027-D34C0F413FF6}" srcOrd="3" destOrd="0" presId="urn:microsoft.com/office/officeart/2018/2/layout/IconVerticalSolidList"/>
    <dgm:cxn modelId="{B963B677-8399-4EE5-954C-567C6E2F77C4}" type="presParOf" srcId="{A549E71B-EA19-47E5-A9E5-014A2D8E8F8F}" destId="{2EB1A1AA-6665-4202-9325-A5F439E60482}" srcOrd="1" destOrd="0" presId="urn:microsoft.com/office/officeart/2018/2/layout/IconVerticalSolidList"/>
    <dgm:cxn modelId="{9868B2FB-9959-4C5B-9077-AA4BBECB388A}" type="presParOf" srcId="{A549E71B-EA19-47E5-A9E5-014A2D8E8F8F}" destId="{632AA4ED-ACF5-4F10-A007-22220ED9B019}" srcOrd="2" destOrd="0" presId="urn:microsoft.com/office/officeart/2018/2/layout/IconVerticalSolidList"/>
    <dgm:cxn modelId="{8C99288C-F55D-4467-ACAC-B564044F848B}" type="presParOf" srcId="{632AA4ED-ACF5-4F10-A007-22220ED9B019}" destId="{314E3F1E-8092-4B83-B3C8-147ED8177848}" srcOrd="0" destOrd="0" presId="urn:microsoft.com/office/officeart/2018/2/layout/IconVerticalSolidList"/>
    <dgm:cxn modelId="{23A328B9-952C-45B0-81E1-AD1388B31F55}" type="presParOf" srcId="{632AA4ED-ACF5-4F10-A007-22220ED9B019}" destId="{237A81B4-79F5-4245-8D30-783230FE82F0}" srcOrd="1" destOrd="0" presId="urn:microsoft.com/office/officeart/2018/2/layout/IconVerticalSolidList"/>
    <dgm:cxn modelId="{D371BE06-F604-476A-B19A-3BF99556E3AE}" type="presParOf" srcId="{632AA4ED-ACF5-4F10-A007-22220ED9B019}" destId="{08E99A30-1A44-4C1F-8D9A-B41B8FE8EE5E}" srcOrd="2" destOrd="0" presId="urn:microsoft.com/office/officeart/2018/2/layout/IconVerticalSolidList"/>
    <dgm:cxn modelId="{3553EF82-3B49-46F2-B011-1AA87A302ED8}" type="presParOf" srcId="{632AA4ED-ACF5-4F10-A007-22220ED9B019}" destId="{12AA969A-79ED-42CF-A94D-77A19CB9B463}" srcOrd="3" destOrd="0" presId="urn:microsoft.com/office/officeart/2018/2/layout/IconVerticalSolidList"/>
    <dgm:cxn modelId="{75DBABA6-3754-41A3-9561-A2971BA370D4}" type="presParOf" srcId="{A549E71B-EA19-47E5-A9E5-014A2D8E8F8F}" destId="{591FEFE4-A0BC-44EC-80D3-99424CF656D5}" srcOrd="3" destOrd="0" presId="urn:microsoft.com/office/officeart/2018/2/layout/IconVerticalSolidList"/>
    <dgm:cxn modelId="{894900ED-EF85-418A-BF76-CFE8EA7C8C80}" type="presParOf" srcId="{A549E71B-EA19-47E5-A9E5-014A2D8E8F8F}" destId="{ACA09BB0-8E8F-4801-ABA8-B1E25FA5CB3E}" srcOrd="4" destOrd="0" presId="urn:microsoft.com/office/officeart/2018/2/layout/IconVerticalSolidList"/>
    <dgm:cxn modelId="{C0134DCD-F410-4951-A4AD-B7E573B1B47C}" type="presParOf" srcId="{ACA09BB0-8E8F-4801-ABA8-B1E25FA5CB3E}" destId="{30B90643-C852-4313-BCB2-AF3AE51617C8}" srcOrd="0" destOrd="0" presId="urn:microsoft.com/office/officeart/2018/2/layout/IconVerticalSolidList"/>
    <dgm:cxn modelId="{F18D86D0-498A-4EB1-81EA-FD15B69153B2}" type="presParOf" srcId="{ACA09BB0-8E8F-4801-ABA8-B1E25FA5CB3E}" destId="{945CA77A-1160-4644-91D2-B35777D309EA}" srcOrd="1" destOrd="0" presId="urn:microsoft.com/office/officeart/2018/2/layout/IconVerticalSolidList"/>
    <dgm:cxn modelId="{63CCE9EC-945F-4B77-9087-0F892200DA4A}" type="presParOf" srcId="{ACA09BB0-8E8F-4801-ABA8-B1E25FA5CB3E}" destId="{E67B81B7-EABA-4664-B6D1-8BCBDBFFB49A}" srcOrd="2" destOrd="0" presId="urn:microsoft.com/office/officeart/2018/2/layout/IconVerticalSolidList"/>
    <dgm:cxn modelId="{82DC4BC3-26D6-457F-963D-79166EFD197B}" type="presParOf" srcId="{ACA09BB0-8E8F-4801-ABA8-B1E25FA5CB3E}" destId="{58871B07-932E-4DD3-B8AA-E511CAF42F55}" srcOrd="3" destOrd="0" presId="urn:microsoft.com/office/officeart/2018/2/layout/IconVerticalSolidList"/>
    <dgm:cxn modelId="{04084796-0C16-4B82-BB8A-07BED5C73310}" type="presParOf" srcId="{A549E71B-EA19-47E5-A9E5-014A2D8E8F8F}" destId="{EA4A81EF-1B7D-4D7C-B2DB-F17051690D0E}" srcOrd="5" destOrd="0" presId="urn:microsoft.com/office/officeart/2018/2/layout/IconVerticalSolidList"/>
    <dgm:cxn modelId="{4FDD373A-6A17-4B0F-8AF0-C75857FEF2BE}" type="presParOf" srcId="{A549E71B-EA19-47E5-A9E5-014A2D8E8F8F}" destId="{4B1A1304-EA04-43EF-BE0E-9A90C0BECCA0}" srcOrd="6" destOrd="0" presId="urn:microsoft.com/office/officeart/2018/2/layout/IconVerticalSolidList"/>
    <dgm:cxn modelId="{25CD7A5D-6519-4EAB-A1CC-9066C50491AC}" type="presParOf" srcId="{4B1A1304-EA04-43EF-BE0E-9A90C0BECCA0}" destId="{532D885E-BA4D-4A85-BA22-AC810D9BC1A8}" srcOrd="0" destOrd="0" presId="urn:microsoft.com/office/officeart/2018/2/layout/IconVerticalSolidList"/>
    <dgm:cxn modelId="{A9B2D195-5AF9-4B95-B255-1E3372F78153}" type="presParOf" srcId="{4B1A1304-EA04-43EF-BE0E-9A90C0BECCA0}" destId="{15C010BC-050F-4B41-878B-11700F93DB8D}" srcOrd="1" destOrd="0" presId="urn:microsoft.com/office/officeart/2018/2/layout/IconVerticalSolidList"/>
    <dgm:cxn modelId="{AC98919F-A2DA-4E72-BE7B-3F07688414B2}" type="presParOf" srcId="{4B1A1304-EA04-43EF-BE0E-9A90C0BECCA0}" destId="{D03A506A-61F2-4C91-ADA8-F100B87E9A23}" srcOrd="2" destOrd="0" presId="urn:microsoft.com/office/officeart/2018/2/layout/IconVerticalSolidList"/>
    <dgm:cxn modelId="{9E5F29ED-33B6-480C-B2DE-BE2A01553E56}" type="presParOf" srcId="{4B1A1304-EA04-43EF-BE0E-9A90C0BECCA0}" destId="{187908CF-E2E6-4D8E-8879-7E16CB359F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465CE-6C3A-4A62-BB1F-A85723FCD3E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3C60646-C8BA-4167-A088-91D0B13FABC0}">
      <dgm:prSet/>
      <dgm:spPr/>
      <dgm:t>
        <a:bodyPr/>
        <a:lstStyle/>
        <a:p>
          <a:r>
            <a:rPr lang="en-GB"/>
            <a:t>Align the inspection framework with the national framework in terms of scope, objectives and purpose.</a:t>
          </a:r>
          <a:endParaRPr lang="en-US"/>
        </a:p>
      </dgm:t>
    </dgm:pt>
    <dgm:pt modelId="{B6F0D8EC-1AEB-49AB-9CE9-FD4EA4855DA8}" type="parTrans" cxnId="{26DBF32D-1239-4436-81F7-37D22DEDDC85}">
      <dgm:prSet/>
      <dgm:spPr/>
      <dgm:t>
        <a:bodyPr/>
        <a:lstStyle/>
        <a:p>
          <a:endParaRPr lang="en-US"/>
        </a:p>
      </dgm:t>
    </dgm:pt>
    <dgm:pt modelId="{4A1A432A-36CB-4130-B356-0C1EB656446C}" type="sibTrans" cxnId="{26DBF32D-1239-4436-81F7-37D22DEDDC85}">
      <dgm:prSet/>
      <dgm:spPr/>
      <dgm:t>
        <a:bodyPr/>
        <a:lstStyle/>
        <a:p>
          <a:endParaRPr lang="en-US"/>
        </a:p>
      </dgm:t>
    </dgm:pt>
    <dgm:pt modelId="{2F39B0B0-7728-4517-A2F1-36F80FFBEB70}">
      <dgm:prSet/>
      <dgm:spPr/>
      <dgm:t>
        <a:bodyPr/>
        <a:lstStyle/>
        <a:p>
          <a:r>
            <a:rPr lang="en-GB"/>
            <a:t>Provide comprehensive assessments relating to the organisation, its services and how it works with all key partners  </a:t>
          </a:r>
          <a:endParaRPr lang="en-US"/>
        </a:p>
      </dgm:t>
    </dgm:pt>
    <dgm:pt modelId="{1CEF096B-55D1-45CA-8FF8-2C90734C58FC}" type="parTrans" cxnId="{2F91882C-785F-459D-9C14-43009D212736}">
      <dgm:prSet/>
      <dgm:spPr/>
      <dgm:t>
        <a:bodyPr/>
        <a:lstStyle/>
        <a:p>
          <a:endParaRPr lang="en-US"/>
        </a:p>
      </dgm:t>
    </dgm:pt>
    <dgm:pt modelId="{CB09C302-DCB3-457C-B3AC-1C7BAE6A620E}" type="sibTrans" cxnId="{2F91882C-785F-459D-9C14-43009D212736}">
      <dgm:prSet/>
      <dgm:spPr/>
      <dgm:t>
        <a:bodyPr/>
        <a:lstStyle/>
        <a:p>
          <a:endParaRPr lang="en-US"/>
        </a:p>
      </dgm:t>
    </dgm:pt>
    <dgm:pt modelId="{B0F83A53-2F6F-4DE5-A8CB-B5744700DE10}">
      <dgm:prSet/>
      <dgm:spPr/>
      <dgm:t>
        <a:bodyPr/>
        <a:lstStyle/>
        <a:p>
          <a:r>
            <a:rPr lang="en-GB"/>
            <a:t>Corporate, Service, Thematic, Cross-cutting and Joint inspections should  be designed to mutually support service improvement and improved safety of the public.</a:t>
          </a:r>
          <a:endParaRPr lang="en-US"/>
        </a:p>
      </dgm:t>
    </dgm:pt>
    <dgm:pt modelId="{21AE4470-1B27-4BFB-B8D6-25D1F09CBAAC}" type="parTrans" cxnId="{A8D07C2F-2D4C-41DF-8C21-B0397D63261A}">
      <dgm:prSet/>
      <dgm:spPr/>
      <dgm:t>
        <a:bodyPr/>
        <a:lstStyle/>
        <a:p>
          <a:endParaRPr lang="en-US"/>
        </a:p>
      </dgm:t>
    </dgm:pt>
    <dgm:pt modelId="{ED41052C-0297-4881-8A34-B0E0DB290898}" type="sibTrans" cxnId="{A8D07C2F-2D4C-41DF-8C21-B0397D63261A}">
      <dgm:prSet/>
      <dgm:spPr/>
      <dgm:t>
        <a:bodyPr/>
        <a:lstStyle/>
        <a:p>
          <a:endParaRPr lang="en-US"/>
        </a:p>
      </dgm:t>
    </dgm:pt>
    <dgm:pt modelId="{B832EA4B-5064-4C2E-8AB5-5095DFE20FAF}" type="pres">
      <dgm:prSet presAssocID="{BF1465CE-6C3A-4A62-BB1F-A85723FCD3EA}" presName="linear" presStyleCnt="0">
        <dgm:presLayoutVars>
          <dgm:animLvl val="lvl"/>
          <dgm:resizeHandles val="exact"/>
        </dgm:presLayoutVars>
      </dgm:prSet>
      <dgm:spPr/>
    </dgm:pt>
    <dgm:pt modelId="{309B4C78-C134-4A47-A9AD-81AD9C5E2884}" type="pres">
      <dgm:prSet presAssocID="{23C60646-C8BA-4167-A088-91D0B13FABC0}" presName="parentText" presStyleLbl="node1" presStyleIdx="0" presStyleCnt="3">
        <dgm:presLayoutVars>
          <dgm:chMax val="0"/>
          <dgm:bulletEnabled val="1"/>
        </dgm:presLayoutVars>
      </dgm:prSet>
      <dgm:spPr/>
    </dgm:pt>
    <dgm:pt modelId="{C0D285ED-4B2E-477B-BD3F-84F53B92CF38}" type="pres">
      <dgm:prSet presAssocID="{4A1A432A-36CB-4130-B356-0C1EB656446C}" presName="spacer" presStyleCnt="0"/>
      <dgm:spPr/>
    </dgm:pt>
    <dgm:pt modelId="{B2861CF6-769D-4B4B-85B4-A7F61A2B79FC}" type="pres">
      <dgm:prSet presAssocID="{2F39B0B0-7728-4517-A2F1-36F80FFBEB70}" presName="parentText" presStyleLbl="node1" presStyleIdx="1" presStyleCnt="3">
        <dgm:presLayoutVars>
          <dgm:chMax val="0"/>
          <dgm:bulletEnabled val="1"/>
        </dgm:presLayoutVars>
      </dgm:prSet>
      <dgm:spPr/>
    </dgm:pt>
    <dgm:pt modelId="{E03F9227-F1AE-4088-97C6-9C5009EE8686}" type="pres">
      <dgm:prSet presAssocID="{CB09C302-DCB3-457C-B3AC-1C7BAE6A620E}" presName="spacer" presStyleCnt="0"/>
      <dgm:spPr/>
    </dgm:pt>
    <dgm:pt modelId="{C8FA693C-FFF3-40A1-B1A7-36C0F3A27E01}" type="pres">
      <dgm:prSet presAssocID="{B0F83A53-2F6F-4DE5-A8CB-B5744700DE10}" presName="parentText" presStyleLbl="node1" presStyleIdx="2" presStyleCnt="3">
        <dgm:presLayoutVars>
          <dgm:chMax val="0"/>
          <dgm:bulletEnabled val="1"/>
        </dgm:presLayoutVars>
      </dgm:prSet>
      <dgm:spPr/>
    </dgm:pt>
  </dgm:ptLst>
  <dgm:cxnLst>
    <dgm:cxn modelId="{2F91882C-785F-459D-9C14-43009D212736}" srcId="{BF1465CE-6C3A-4A62-BB1F-A85723FCD3EA}" destId="{2F39B0B0-7728-4517-A2F1-36F80FFBEB70}" srcOrd="1" destOrd="0" parTransId="{1CEF096B-55D1-45CA-8FF8-2C90734C58FC}" sibTransId="{CB09C302-DCB3-457C-B3AC-1C7BAE6A620E}"/>
    <dgm:cxn modelId="{26DBF32D-1239-4436-81F7-37D22DEDDC85}" srcId="{BF1465CE-6C3A-4A62-BB1F-A85723FCD3EA}" destId="{23C60646-C8BA-4167-A088-91D0B13FABC0}" srcOrd="0" destOrd="0" parTransId="{B6F0D8EC-1AEB-49AB-9CE9-FD4EA4855DA8}" sibTransId="{4A1A432A-36CB-4130-B356-0C1EB656446C}"/>
    <dgm:cxn modelId="{A8D07C2F-2D4C-41DF-8C21-B0397D63261A}" srcId="{BF1465CE-6C3A-4A62-BB1F-A85723FCD3EA}" destId="{B0F83A53-2F6F-4DE5-A8CB-B5744700DE10}" srcOrd="2" destOrd="0" parTransId="{21AE4470-1B27-4BFB-B8D6-25D1F09CBAAC}" sibTransId="{ED41052C-0297-4881-8A34-B0E0DB290898}"/>
    <dgm:cxn modelId="{CBC2C13C-F854-4EE1-B58E-3D04C2DDC35F}" type="presOf" srcId="{B0F83A53-2F6F-4DE5-A8CB-B5744700DE10}" destId="{C8FA693C-FFF3-40A1-B1A7-36C0F3A27E01}" srcOrd="0" destOrd="0" presId="urn:microsoft.com/office/officeart/2005/8/layout/vList2"/>
    <dgm:cxn modelId="{040A3853-0F8D-43C9-8681-0BE581348137}" type="presOf" srcId="{23C60646-C8BA-4167-A088-91D0B13FABC0}" destId="{309B4C78-C134-4A47-A9AD-81AD9C5E2884}" srcOrd="0" destOrd="0" presId="urn:microsoft.com/office/officeart/2005/8/layout/vList2"/>
    <dgm:cxn modelId="{3C669FA9-BBEC-42F1-A036-9C9D0BC549C0}" type="presOf" srcId="{BF1465CE-6C3A-4A62-BB1F-A85723FCD3EA}" destId="{B832EA4B-5064-4C2E-8AB5-5095DFE20FAF}" srcOrd="0" destOrd="0" presId="urn:microsoft.com/office/officeart/2005/8/layout/vList2"/>
    <dgm:cxn modelId="{6EB57FFD-42D3-4734-B45E-B1925EA6C7C9}" type="presOf" srcId="{2F39B0B0-7728-4517-A2F1-36F80FFBEB70}" destId="{B2861CF6-769D-4B4B-85B4-A7F61A2B79FC}" srcOrd="0" destOrd="0" presId="urn:microsoft.com/office/officeart/2005/8/layout/vList2"/>
    <dgm:cxn modelId="{15D68688-0A09-4C7E-86FD-449D2A9869CA}" type="presParOf" srcId="{B832EA4B-5064-4C2E-8AB5-5095DFE20FAF}" destId="{309B4C78-C134-4A47-A9AD-81AD9C5E2884}" srcOrd="0" destOrd="0" presId="urn:microsoft.com/office/officeart/2005/8/layout/vList2"/>
    <dgm:cxn modelId="{61263D65-BE54-4F71-90BC-5EF2ACBB3FE4}" type="presParOf" srcId="{B832EA4B-5064-4C2E-8AB5-5095DFE20FAF}" destId="{C0D285ED-4B2E-477B-BD3F-84F53B92CF38}" srcOrd="1" destOrd="0" presId="urn:microsoft.com/office/officeart/2005/8/layout/vList2"/>
    <dgm:cxn modelId="{2E763B0A-EAFB-4F83-BE66-C6E73EC1EE5C}" type="presParOf" srcId="{B832EA4B-5064-4C2E-8AB5-5095DFE20FAF}" destId="{B2861CF6-769D-4B4B-85B4-A7F61A2B79FC}" srcOrd="2" destOrd="0" presId="urn:microsoft.com/office/officeart/2005/8/layout/vList2"/>
    <dgm:cxn modelId="{8EB934C7-4D20-45F9-AEBA-EDD1A11A917A}" type="presParOf" srcId="{B832EA4B-5064-4C2E-8AB5-5095DFE20FAF}" destId="{E03F9227-F1AE-4088-97C6-9C5009EE8686}" srcOrd="3" destOrd="0" presId="urn:microsoft.com/office/officeart/2005/8/layout/vList2"/>
    <dgm:cxn modelId="{FE1001E0-7B56-4E7C-B7EB-584FBA3E0396}" type="presParOf" srcId="{B832EA4B-5064-4C2E-8AB5-5095DFE20FAF}" destId="{C8FA693C-FFF3-40A1-B1A7-36C0F3A27E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775D-5D6C-44D1-8EFA-9CB5FBFE1F64}">
      <dsp:nvSpPr>
        <dsp:cNvPr id="0" name=""/>
        <dsp:cNvSpPr/>
      </dsp:nvSpPr>
      <dsp:spPr>
        <a:xfrm>
          <a:off x="644851" y="998"/>
          <a:ext cx="2781421" cy="166885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Policing and Crime Act 2017; </a:t>
          </a:r>
          <a:endParaRPr lang="en-US" sz="2300" kern="1200"/>
        </a:p>
      </dsp:txBody>
      <dsp:txXfrm>
        <a:off x="644851" y="998"/>
        <a:ext cx="2781421" cy="1668852"/>
      </dsp:txXfrm>
    </dsp:sp>
    <dsp:sp modelId="{E12811BB-2856-4388-8A26-DE4200053C18}">
      <dsp:nvSpPr>
        <dsp:cNvPr id="0" name=""/>
        <dsp:cNvSpPr/>
      </dsp:nvSpPr>
      <dsp:spPr>
        <a:xfrm>
          <a:off x="3704415" y="998"/>
          <a:ext cx="2781421" cy="1668852"/>
        </a:xfrm>
        <a:prstGeom prst="rect">
          <a:avLst/>
        </a:prstGeom>
        <a:solidFill>
          <a:schemeClr val="accent5">
            <a:hueOff val="-1470669"/>
            <a:satOff val="-2046"/>
            <a:lumOff val="-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Police Fire and Crime Commissioners</a:t>
          </a:r>
          <a:endParaRPr lang="en-US" sz="2300" kern="1200"/>
        </a:p>
      </dsp:txBody>
      <dsp:txXfrm>
        <a:off x="3704415" y="998"/>
        <a:ext cx="2781421" cy="1668852"/>
      </dsp:txXfrm>
    </dsp:sp>
    <dsp:sp modelId="{F0DE090E-19B4-47BD-BC31-A97D82036E74}">
      <dsp:nvSpPr>
        <dsp:cNvPr id="0" name=""/>
        <dsp:cNvSpPr/>
      </dsp:nvSpPr>
      <dsp:spPr>
        <a:xfrm>
          <a:off x="6763978" y="998"/>
          <a:ext cx="2781421" cy="1668852"/>
        </a:xfrm>
        <a:prstGeom prst="rect">
          <a:avLst/>
        </a:prstGeom>
        <a:solidFill>
          <a:schemeClr val="accent5">
            <a:hueOff val="-2941338"/>
            <a:satOff val="-4091"/>
            <a:lumOff val="-15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Her Majesty’s Inspectorate of Constabulary and Fire &amp; Rescue Services</a:t>
          </a:r>
          <a:endParaRPr lang="en-US" sz="2300" kern="1200"/>
        </a:p>
      </dsp:txBody>
      <dsp:txXfrm>
        <a:off x="6763978" y="998"/>
        <a:ext cx="2781421" cy="1668852"/>
      </dsp:txXfrm>
    </dsp:sp>
    <dsp:sp modelId="{45A47DB3-128B-49A4-893C-E18BDAB67589}">
      <dsp:nvSpPr>
        <dsp:cNvPr id="0" name=""/>
        <dsp:cNvSpPr/>
      </dsp:nvSpPr>
      <dsp:spPr>
        <a:xfrm>
          <a:off x="644851" y="1947993"/>
          <a:ext cx="2781421" cy="1668852"/>
        </a:xfrm>
        <a:prstGeom prst="rect">
          <a:avLst/>
        </a:prstGeom>
        <a:solidFill>
          <a:schemeClr val="accent5">
            <a:hueOff val="-4412007"/>
            <a:satOff val="-6137"/>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 new national Framework 2018</a:t>
          </a:r>
          <a:endParaRPr lang="en-US" sz="2300" kern="1200"/>
        </a:p>
      </dsp:txBody>
      <dsp:txXfrm>
        <a:off x="644851" y="1947993"/>
        <a:ext cx="2781421" cy="1668852"/>
      </dsp:txXfrm>
    </dsp:sp>
    <dsp:sp modelId="{FD469025-7141-4D84-8971-E0D14BA42E3C}">
      <dsp:nvSpPr>
        <dsp:cNvPr id="0" name=""/>
        <dsp:cNvSpPr/>
      </dsp:nvSpPr>
      <dsp:spPr>
        <a:xfrm>
          <a:off x="3704415" y="1947993"/>
          <a:ext cx="2781421" cy="1668852"/>
        </a:xfrm>
        <a:prstGeom prst="rect">
          <a:avLst/>
        </a:prstGeom>
        <a:solidFill>
          <a:schemeClr val="accent5">
            <a:hueOff val="-5882676"/>
            <a:satOff val="-8182"/>
            <a:lumOff val="-31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Standards Board</a:t>
          </a:r>
          <a:endParaRPr lang="en-US" sz="2300" kern="1200"/>
        </a:p>
      </dsp:txBody>
      <dsp:txXfrm>
        <a:off x="3704415" y="1947993"/>
        <a:ext cx="2781421" cy="1668852"/>
      </dsp:txXfrm>
    </dsp:sp>
    <dsp:sp modelId="{C74AEC1D-4B26-4ECF-8268-5AC72C2F72B2}">
      <dsp:nvSpPr>
        <dsp:cNvPr id="0" name=""/>
        <dsp:cNvSpPr/>
      </dsp:nvSpPr>
      <dsp:spPr>
        <a:xfrm>
          <a:off x="6763978" y="1947993"/>
          <a:ext cx="2781421" cy="1668852"/>
        </a:xfrm>
        <a:prstGeom prst="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Grenfell and Hackitt</a:t>
          </a:r>
          <a:endParaRPr lang="en-US" sz="2300" kern="1200"/>
        </a:p>
      </dsp:txBody>
      <dsp:txXfrm>
        <a:off x="6763978" y="1947993"/>
        <a:ext cx="2781421" cy="1668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4997-C82D-46BA-BCAD-D84C123BF191}">
      <dsp:nvSpPr>
        <dsp:cNvPr id="0" name=""/>
        <dsp:cNvSpPr/>
      </dsp:nvSpPr>
      <dsp:spPr>
        <a:xfrm>
          <a:off x="0" y="1805"/>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7CAA6A6-D26B-4476-94B3-649168D91BB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B4CC97-A6FE-4CFF-8027-D34C0F413FF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GB" sz="2400" kern="1200" dirty="0"/>
            <a:t>Improve risk assessments for the IRMP process to embrace risks to individuals communities buildings premises and operations</a:t>
          </a:r>
          <a:endParaRPr lang="en-US" sz="2400" kern="1200" dirty="0"/>
        </a:p>
      </dsp:txBody>
      <dsp:txXfrm>
        <a:off x="1057183" y="1805"/>
        <a:ext cx="9458416" cy="915310"/>
      </dsp:txXfrm>
    </dsp:sp>
    <dsp:sp modelId="{314E3F1E-8092-4B83-B3C8-147ED8177848}">
      <dsp:nvSpPr>
        <dsp:cNvPr id="0" name=""/>
        <dsp:cNvSpPr/>
      </dsp:nvSpPr>
      <dsp:spPr>
        <a:xfrm>
          <a:off x="0" y="1145944"/>
          <a:ext cx="10515600" cy="915310"/>
        </a:xfrm>
        <a:prstGeom prst="roundRect">
          <a:avLst>
            <a:gd name="adj" fmla="val 1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2">
          <a:scrgbClr r="0" g="0" b="0"/>
        </a:effectRef>
        <a:fontRef idx="minor"/>
      </dsp:style>
    </dsp:sp>
    <dsp:sp modelId="{237A81B4-79F5-4245-8D30-783230FE82F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2AA969A-79ED-42CF-A94D-77A19CB9B46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GB" sz="2400" kern="1200" dirty="0"/>
            <a:t>Reverse the disproportionate decrease in investment in preventative strategies</a:t>
          </a:r>
          <a:endParaRPr lang="en-US" sz="2400" kern="1200" dirty="0"/>
        </a:p>
      </dsp:txBody>
      <dsp:txXfrm>
        <a:off x="1057183" y="1145944"/>
        <a:ext cx="9458416" cy="915310"/>
      </dsp:txXfrm>
    </dsp:sp>
    <dsp:sp modelId="{30B90643-C852-4313-BCB2-AF3AE51617C8}">
      <dsp:nvSpPr>
        <dsp:cNvPr id="0" name=""/>
        <dsp:cNvSpPr/>
      </dsp:nvSpPr>
      <dsp:spPr>
        <a:xfrm>
          <a:off x="0" y="2290082"/>
          <a:ext cx="10515600" cy="915310"/>
        </a:xfrm>
        <a:prstGeom prst="roundRect">
          <a:avLst>
            <a:gd name="adj" fmla="val 1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2">
          <a:scrgbClr r="0" g="0" b="0"/>
        </a:effectRef>
        <a:fontRef idx="minor"/>
      </dsp:style>
    </dsp:sp>
    <dsp:sp modelId="{945CA77A-1160-4644-91D2-B35777D309EA}">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8871B07-932E-4DD3-B8AA-E511CAF42F5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GB" sz="2400" kern="1200" dirty="0"/>
            <a:t>Revise the financial appraisal/use of resources assessment - based on short, medium and long term resource strategies</a:t>
          </a:r>
          <a:endParaRPr lang="en-US" sz="2400" kern="1200" dirty="0"/>
        </a:p>
      </dsp:txBody>
      <dsp:txXfrm>
        <a:off x="1057183" y="2290082"/>
        <a:ext cx="9458416" cy="915310"/>
      </dsp:txXfrm>
    </dsp:sp>
    <dsp:sp modelId="{532D885E-BA4D-4A85-BA22-AC810D9BC1A8}">
      <dsp:nvSpPr>
        <dsp:cNvPr id="0" name=""/>
        <dsp:cNvSpPr/>
      </dsp:nvSpPr>
      <dsp:spPr>
        <a:xfrm>
          <a:off x="0" y="3434221"/>
          <a:ext cx="10515600" cy="915310"/>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2">
          <a:scrgbClr r="0" g="0" b="0"/>
        </a:effectRef>
        <a:fontRef idx="minor"/>
      </dsp:style>
    </dsp:sp>
    <dsp:sp modelId="{15C010BC-050F-4B41-878B-11700F93DB8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7908CF-E2E6-4D8E-8879-7E16CB359F1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GB" sz="2400" kern="1200" dirty="0"/>
            <a:t>Clarify the scope/boundary of technical/professional standards</a:t>
          </a:r>
          <a:endParaRPr lang="en-US" sz="2400" kern="1200" dirty="0"/>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B4C78-C134-4A47-A9AD-81AD9C5E2884}">
      <dsp:nvSpPr>
        <dsp:cNvPr id="0" name=""/>
        <dsp:cNvSpPr/>
      </dsp:nvSpPr>
      <dsp:spPr>
        <a:xfrm>
          <a:off x="0" y="11487"/>
          <a:ext cx="6513603" cy="19023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Align the inspection framework with the national framework in terms of scope, objectives and purpose.</a:t>
          </a:r>
          <a:endParaRPr lang="en-US" sz="2700" kern="1200"/>
        </a:p>
      </dsp:txBody>
      <dsp:txXfrm>
        <a:off x="92863" y="104350"/>
        <a:ext cx="6327877" cy="1716584"/>
      </dsp:txXfrm>
    </dsp:sp>
    <dsp:sp modelId="{B2861CF6-769D-4B4B-85B4-A7F61A2B79FC}">
      <dsp:nvSpPr>
        <dsp:cNvPr id="0" name=""/>
        <dsp:cNvSpPr/>
      </dsp:nvSpPr>
      <dsp:spPr>
        <a:xfrm>
          <a:off x="0" y="1991557"/>
          <a:ext cx="6513603" cy="190231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Provide comprehensive assessments relating to the organisation, its services and how it works with all key partners  </a:t>
          </a:r>
          <a:endParaRPr lang="en-US" sz="2700" kern="1200"/>
        </a:p>
      </dsp:txBody>
      <dsp:txXfrm>
        <a:off x="92863" y="2084420"/>
        <a:ext cx="6327877" cy="1716584"/>
      </dsp:txXfrm>
    </dsp:sp>
    <dsp:sp modelId="{C8FA693C-FFF3-40A1-B1A7-36C0F3A27E01}">
      <dsp:nvSpPr>
        <dsp:cNvPr id="0" name=""/>
        <dsp:cNvSpPr/>
      </dsp:nvSpPr>
      <dsp:spPr>
        <a:xfrm>
          <a:off x="0" y="3971628"/>
          <a:ext cx="6513603" cy="190231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Corporate, Service, Thematic, Cross-cutting and Joint inspections should  be designed to mutually support service improvement and improved safety of the public.</a:t>
          </a:r>
          <a:endParaRPr lang="en-US" sz="2700" kern="1200"/>
        </a:p>
      </dsp:txBody>
      <dsp:txXfrm>
        <a:off x="92863" y="4064491"/>
        <a:ext cx="6327877" cy="17165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AD866494-E4DC-4799-8395-0BABDF54D245}" type="datetimeFigureOut">
              <a:rPr lang="en-GB" smtClean="0"/>
              <a:t>04/12/2018</a:t>
            </a:fld>
            <a:endParaRPr lang="en-GB"/>
          </a:p>
        </p:txBody>
      </p:sp>
      <p:sp>
        <p:nvSpPr>
          <p:cNvPr id="4" name="Footer Placehold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6627E6B0-9166-4206-BB09-2063A6941E4C}" type="slidenum">
              <a:rPr lang="en-GB" smtClean="0"/>
              <a:t>‹#›</a:t>
            </a:fld>
            <a:endParaRPr lang="en-GB"/>
          </a:p>
        </p:txBody>
      </p:sp>
    </p:spTree>
    <p:extLst>
      <p:ext uri="{BB962C8B-B14F-4D97-AF65-F5344CB8AC3E}">
        <p14:creationId xmlns:p14="http://schemas.microsoft.com/office/powerpoint/2010/main" val="207727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34BE5C0-87AE-4A68-B393-7BCF1F973E49}" type="datetimeFigureOut">
              <a:rPr lang="en-GB" smtClean="0"/>
              <a:t>04/12/2018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F0240BF-BE52-4817-B3DA-A91A3A952525}" type="slidenum">
              <a:rPr lang="en-GB" smtClean="0"/>
              <a:t>‹#›</a:t>
            </a:fld>
            <a:endParaRPr lang="en-GB"/>
          </a:p>
        </p:txBody>
      </p:sp>
    </p:spTree>
    <p:extLst>
      <p:ext uri="{BB962C8B-B14F-4D97-AF65-F5344CB8AC3E}">
        <p14:creationId xmlns:p14="http://schemas.microsoft.com/office/powerpoint/2010/main" val="20739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note</a:t>
            </a:r>
            <a:r>
              <a:rPr lang="en-GB" baseline="0" dirty="0"/>
              <a:t>d earlier</a:t>
            </a:r>
            <a:r>
              <a:rPr lang="en-GB" dirty="0"/>
              <a:t> Scotland</a:t>
            </a:r>
            <a:r>
              <a:rPr lang="en-GB" baseline="0" dirty="0"/>
              <a:t> moving towards a framework of national performance targets and England has moved towards sector led scrutiny of performance. </a:t>
            </a:r>
          </a:p>
          <a:p>
            <a:r>
              <a:rPr lang="en-GB" baseline="0" dirty="0"/>
              <a:t>Comparing two case settings but most of the data so far has been collected within the Scottish setting. </a:t>
            </a:r>
          </a:p>
          <a:p>
            <a:endParaRPr lang="en-GB" baseline="0" dirty="0"/>
          </a:p>
          <a:p>
            <a:r>
              <a:rPr lang="en-GB" baseline="0" dirty="0"/>
              <a:t>As we wanted to get an understanding of the scrutiny of the service we have focused our interviews at the strategic level of the service and of those scrutinising the service. </a:t>
            </a:r>
          </a:p>
          <a:p>
            <a:endParaRPr lang="en-GB" baseline="0" dirty="0"/>
          </a:p>
          <a:p>
            <a:r>
              <a:rPr lang="en-GB" baseline="0" dirty="0"/>
              <a:t>Interviews included...</a:t>
            </a: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2</a:t>
            </a:fld>
            <a:endParaRPr lang="en-GB"/>
          </a:p>
        </p:txBody>
      </p:sp>
    </p:spTree>
    <p:extLst>
      <p:ext uri="{BB962C8B-B14F-4D97-AF65-F5344CB8AC3E}">
        <p14:creationId xmlns:p14="http://schemas.microsoft.com/office/powerpoint/2010/main" val="195101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as principal tools for improving performance, both voluntary.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Following the Localism Act, and the publication of the third national framework in 2012 (DCLG, 2012), leadership and collective responsibility within the English fire and rescue services has, to a great extent, been left to the Fire Sector Federation and the members of the Chief Fire Officer Association (CFOA).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independent inspectorate within England was amalgamated into the Audit Commission in 2010 and has since disappeared with the abolition of the Commission (Timmins and Gash 2014; Murphy and Greenhalgh; 2013, 2014). England does have a Chief Fire and Rescue Advisor, who is responsible for advising the government on all matters concerning the fire and rescue service, but this role is not independent and is not primarily an external quality assurance role.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FA48D1E-7223-473B-BE78-C1B71598E93E}" type="slidenum">
              <a:rPr lang="en-GB" smtClean="0"/>
              <a:pPr/>
              <a:t>6</a:t>
            </a:fld>
            <a:endParaRPr lang="en-GB"/>
          </a:p>
        </p:txBody>
      </p:sp>
    </p:spTree>
    <p:extLst>
      <p:ext uri="{BB962C8B-B14F-4D97-AF65-F5344CB8AC3E}">
        <p14:creationId xmlns:p14="http://schemas.microsoft.com/office/powerpoint/2010/main" val="316674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242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67336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723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0436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20535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68797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B6DC7-6C51-4635-981D-FAA5C0D53F1D}" type="datetimeFigureOut">
              <a:rPr lang="en-GB" smtClean="0"/>
              <a:t>04/12/2018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91143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B6DC7-6C51-4635-981D-FAA5C0D53F1D}" type="datetimeFigureOut">
              <a:rPr lang="en-GB" smtClean="0"/>
              <a:t>04/12/2018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19898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04/12/2018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5894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96556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44697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B6DC7-6C51-4635-981D-FAA5C0D53F1D}" type="datetimeFigureOut">
              <a:rPr lang="en-GB" smtClean="0"/>
              <a:t>04/12/2018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31ED-0FE2-4919-BEE0-25922A6A5B83}" type="slidenum">
              <a:rPr lang="en-GB" smtClean="0"/>
              <a:t>‹#›</a:t>
            </a:fld>
            <a:endParaRPr lang="en-GB"/>
          </a:p>
        </p:txBody>
      </p:sp>
    </p:spTree>
    <p:extLst>
      <p:ext uri="{BB962C8B-B14F-4D97-AF65-F5344CB8AC3E}">
        <p14:creationId xmlns:p14="http://schemas.microsoft.com/office/powerpoint/2010/main" val="96645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peter.murphy@ntu.ac.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804335"/>
            <a:ext cx="6387102" cy="1436358"/>
          </a:xfrm>
        </p:spPr>
        <p:txBody>
          <a:bodyPr>
            <a:normAutofit/>
          </a:bodyPr>
          <a:lstStyle/>
          <a:p>
            <a:r>
              <a:rPr lang="en-GB" sz="2800" b="1" dirty="0"/>
              <a:t>Fire Related Research and Development Re 18 Conference 2018</a:t>
            </a:r>
            <a:br>
              <a:rPr lang="en-GB" sz="2800" b="1" dirty="0"/>
            </a:br>
            <a:r>
              <a:rPr lang="en-GB" sz="2800" b="1" dirty="0"/>
              <a:t>West Midlands Fire and Rescue Services </a:t>
            </a:r>
          </a:p>
        </p:txBody>
      </p:sp>
      <p:sp>
        <p:nvSpPr>
          <p:cNvPr id="3" name="Content Placeholder 2"/>
          <p:cNvSpPr>
            <a:spLocks noGrp="1"/>
          </p:cNvSpPr>
          <p:nvPr>
            <p:ph idx="1"/>
          </p:nvPr>
        </p:nvSpPr>
        <p:spPr>
          <a:xfrm>
            <a:off x="805542" y="2871982"/>
            <a:ext cx="6382657" cy="3181684"/>
          </a:xfrm>
        </p:spPr>
        <p:txBody>
          <a:bodyPr anchor="t">
            <a:normAutofit lnSpcReduction="10000"/>
          </a:bodyPr>
          <a:lstStyle/>
          <a:p>
            <a:pPr marL="0" indent="0">
              <a:buNone/>
            </a:pPr>
            <a:endParaRPr lang="en-GB" sz="1800" dirty="0"/>
          </a:p>
          <a:p>
            <a:pPr marL="0" indent="0">
              <a:buNone/>
            </a:pPr>
            <a:r>
              <a:rPr lang="en-GB" sz="3200" b="1" dirty="0"/>
              <a:t>Do the pieces of the jigsaw fit?</a:t>
            </a:r>
          </a:p>
          <a:p>
            <a:pPr marL="0" indent="0">
              <a:buNone/>
            </a:pPr>
            <a:r>
              <a:rPr lang="en-GB" sz="2400" b="1" dirty="0"/>
              <a:t>Evaluating the National Framework for Fire and Rescue Services in England</a:t>
            </a:r>
          </a:p>
          <a:p>
            <a:pPr marL="0" indent="0">
              <a:buNone/>
            </a:pPr>
            <a:endParaRPr lang="en-GB" sz="1800" b="1" dirty="0"/>
          </a:p>
          <a:p>
            <a:pPr marL="0" indent="0">
              <a:buNone/>
            </a:pPr>
            <a:r>
              <a:rPr lang="en-GB" sz="1800" b="1" dirty="0"/>
              <a:t>Pete Murphy, Katarzyna Lakoma, Jo Hayden, Russ Glennon</a:t>
            </a:r>
          </a:p>
          <a:p>
            <a:pPr marL="0" indent="0">
              <a:buNone/>
            </a:pPr>
            <a:r>
              <a:rPr lang="en-GB" sz="1800" b="1" dirty="0"/>
              <a:t>Nottingham Business School, Nottingham Trent University</a:t>
            </a:r>
          </a:p>
          <a:p>
            <a:pPr marL="0" indent="0">
              <a:buNone/>
            </a:pPr>
            <a:r>
              <a:rPr lang="en-GB" sz="1800" b="1" dirty="0"/>
              <a:t>Nottinghamshire Fire and Rescue Service </a:t>
            </a:r>
            <a:endParaRPr lang="en-GB" sz="1800" dirty="0"/>
          </a:p>
          <a:p>
            <a:pPr marL="0" indent="0">
              <a:buNone/>
            </a:pPr>
            <a:endParaRPr lang="en-GB" sz="1800" b="1" dirty="0"/>
          </a:p>
        </p:txBody>
      </p:sp>
      <p:sp>
        <p:nvSpPr>
          <p:cNvPr id="20" name="Freeform: Shape 1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8768827" y="244523"/>
            <a:ext cx="2580738" cy="2580738"/>
          </a:xfrm>
          <a:prstGeom prst="rect">
            <a:avLst/>
          </a:prstGeom>
        </p:spPr>
      </p:pic>
      <p:sp>
        <p:nvSpPr>
          <p:cNvPr id="24" name="Freeform: Shape 2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113ADA1-2071-4406-B1C1-538A2688B002}"/>
              </a:ext>
            </a:extLst>
          </p:cNvPr>
          <p:cNvPicPr>
            <a:picLocks noChangeAspect="1"/>
          </p:cNvPicPr>
          <p:nvPr/>
        </p:nvPicPr>
        <p:blipFill>
          <a:blip r:embed="rId3"/>
          <a:stretch>
            <a:fillRect/>
          </a:stretch>
        </p:blipFill>
        <p:spPr>
          <a:xfrm>
            <a:off x="9654843" y="4769963"/>
            <a:ext cx="1957186" cy="1922936"/>
          </a:xfrm>
          <a:prstGeom prst="rect">
            <a:avLst/>
          </a:prstGeom>
        </p:spPr>
      </p:pic>
    </p:spTree>
    <p:extLst>
      <p:ext uri="{BB962C8B-B14F-4D97-AF65-F5344CB8AC3E}">
        <p14:creationId xmlns:p14="http://schemas.microsoft.com/office/powerpoint/2010/main" val="10213202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EA382-C6AD-4131-B894-F972579C32AD}"/>
              </a:ext>
            </a:extLst>
          </p:cNvPr>
          <p:cNvPicPr>
            <a:picLocks noChangeAspect="1"/>
          </p:cNvPicPr>
          <p:nvPr/>
        </p:nvPicPr>
        <p:blipFill>
          <a:blip r:embed="rId2"/>
          <a:stretch>
            <a:fillRect/>
          </a:stretch>
        </p:blipFill>
        <p:spPr>
          <a:xfrm>
            <a:off x="3095085" y="577974"/>
            <a:ext cx="9619436" cy="5864015"/>
          </a:xfrm>
          <a:prstGeom prst="rect">
            <a:avLst/>
          </a:prstGeom>
        </p:spPr>
      </p:pic>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29EDA-A1AF-456B-9752-D3DD0123D14E}"/>
              </a:ext>
            </a:extLst>
          </p:cNvPr>
          <p:cNvSpPr>
            <a:spLocks noGrp="1"/>
          </p:cNvSpPr>
          <p:nvPr>
            <p:ph type="title"/>
          </p:nvPr>
        </p:nvSpPr>
        <p:spPr>
          <a:xfrm>
            <a:off x="808074" y="1425146"/>
            <a:ext cx="2751463" cy="1560137"/>
          </a:xfrm>
        </p:spPr>
        <p:txBody>
          <a:bodyPr>
            <a:normAutofit fontScale="90000"/>
          </a:bodyPr>
          <a:lstStyle/>
          <a:p>
            <a:r>
              <a:rPr lang="en-GB" sz="3200" dirty="0">
                <a:solidFill>
                  <a:srgbClr val="FFFFFF"/>
                </a:solidFill>
              </a:rPr>
              <a:t>The constituents of the individual domains</a:t>
            </a:r>
          </a:p>
        </p:txBody>
      </p:sp>
      <p:pic>
        <p:nvPicPr>
          <p:cNvPr id="5" name="Content Placeholder 4">
            <a:extLst>
              <a:ext uri="{FF2B5EF4-FFF2-40B4-BE49-F238E27FC236}">
                <a16:creationId xmlns:a16="http://schemas.microsoft.com/office/drawing/2014/main" id="{A2927A31-7AC7-4161-B426-C27DF2A9721D}"/>
              </a:ext>
            </a:extLst>
          </p:cNvPr>
          <p:cNvPicPr>
            <a:picLocks noGrp="1" noChangeAspect="1"/>
          </p:cNvPicPr>
          <p:nvPr>
            <p:ph idx="1"/>
          </p:nvPr>
        </p:nvPicPr>
        <p:blipFill>
          <a:blip r:embed="rId3"/>
          <a:stretch>
            <a:fillRect/>
          </a:stretch>
        </p:blipFill>
        <p:spPr>
          <a:xfrm>
            <a:off x="1044214" y="3354388"/>
            <a:ext cx="2515323" cy="2427287"/>
          </a:xfrm>
          <a:prstGeom prst="rect">
            <a:avLst/>
          </a:prstGeom>
        </p:spPr>
      </p:pic>
    </p:spTree>
    <p:extLst>
      <p:ext uri="{BB962C8B-B14F-4D97-AF65-F5344CB8AC3E}">
        <p14:creationId xmlns:p14="http://schemas.microsoft.com/office/powerpoint/2010/main" val="10771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288324"/>
            <a:ext cx="7474172" cy="1153299"/>
          </a:xfrm>
        </p:spPr>
        <p:txBody>
          <a:bodyPr>
            <a:normAutofit/>
          </a:bodyPr>
          <a:lstStyle/>
          <a:p>
            <a:r>
              <a:rPr lang="en-GB" b="1" dirty="0">
                <a:latin typeface="+mn-lt"/>
              </a:rPr>
              <a:t>Some ‘big ticket’ issues</a:t>
            </a:r>
          </a:p>
        </p:txBody>
      </p:sp>
      <p:sp>
        <p:nvSpPr>
          <p:cNvPr id="3" name="Content Placeholder 2"/>
          <p:cNvSpPr>
            <a:spLocks noGrp="1"/>
          </p:cNvSpPr>
          <p:nvPr>
            <p:ph idx="1"/>
          </p:nvPr>
        </p:nvSpPr>
        <p:spPr>
          <a:xfrm>
            <a:off x="469557" y="1754659"/>
            <a:ext cx="8592065" cy="4475777"/>
          </a:xfrm>
        </p:spPr>
        <p:txBody>
          <a:bodyPr anchor="ctr">
            <a:noAutofit/>
          </a:bodyPr>
          <a:lstStyle/>
          <a:p>
            <a:pPr marL="0" indent="0">
              <a:buNone/>
            </a:pPr>
            <a:r>
              <a:rPr lang="en-GB" sz="2400" dirty="0"/>
              <a:t>Government has been reducing investment; reducing the scope and weakening regulatory powers – NNF adopts and assumes continuation of this long term policy and financial context</a:t>
            </a:r>
          </a:p>
          <a:p>
            <a:endParaRPr lang="en-GB" sz="1000" dirty="0"/>
          </a:p>
          <a:p>
            <a:r>
              <a:rPr lang="en-GB" sz="2400" dirty="0"/>
              <a:t>We would prefer clear commitment to comprehensive improvement of the strategic and operational regime for emergency services and a commitment to improving the safety to the public </a:t>
            </a:r>
          </a:p>
          <a:p>
            <a:endParaRPr lang="en-GB" sz="1000" dirty="0"/>
          </a:p>
          <a:p>
            <a:r>
              <a:rPr lang="en-GB" sz="2400" dirty="0"/>
              <a:t>Re-establish the primacy of evidence-based policy and decision making </a:t>
            </a:r>
          </a:p>
          <a:p>
            <a:endParaRPr lang="en-GB" sz="1000" dirty="0"/>
          </a:p>
          <a:p>
            <a:r>
              <a:rPr lang="en-GB" sz="2400" dirty="0"/>
              <a:t>Implement  concrete proposals for improving data, information systems, accessibility and interrogation. </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a16="http://schemas.microsoft.com/office/drawing/2014/main" id="{78CDF8E0-DC3B-499A-B540-05FB1A7EBC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5126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b="1">
                <a:latin typeface="+mn-lt"/>
              </a:rPr>
              <a:t>Some more ‘big ticket’ issues</a:t>
            </a:r>
          </a:p>
        </p:txBody>
      </p:sp>
      <p:graphicFrame>
        <p:nvGraphicFramePr>
          <p:cNvPr id="14" name="Content Placeholder 2">
            <a:extLst>
              <a:ext uri="{FF2B5EF4-FFF2-40B4-BE49-F238E27FC236}">
                <a16:creationId xmlns:a16="http://schemas.microsoft.com/office/drawing/2014/main" id="{C73A5A55-9FE7-4749-BF82-20AD02CBC995}"/>
              </a:ext>
            </a:extLst>
          </p:cNvPr>
          <p:cNvGraphicFramePr>
            <a:graphicFrameLocks noGrp="1"/>
          </p:cNvGraphicFramePr>
          <p:nvPr>
            <p:ph idx="1"/>
            <p:extLst>
              <p:ext uri="{D42A27DB-BD31-4B8C-83A1-F6EECF244321}">
                <p14:modId xmlns:p14="http://schemas.microsoft.com/office/powerpoint/2010/main" val="980185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03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GB" b="1">
                <a:solidFill>
                  <a:srgbClr val="FFFFFF"/>
                </a:solidFill>
                <a:latin typeface="+mn-lt"/>
              </a:rPr>
              <a:t>Even more ‘big ticket’ issues</a:t>
            </a:r>
          </a:p>
        </p:txBody>
      </p:sp>
      <p:graphicFrame>
        <p:nvGraphicFramePr>
          <p:cNvPr id="5" name="Content Placeholder 2">
            <a:extLst>
              <a:ext uri="{FF2B5EF4-FFF2-40B4-BE49-F238E27FC236}">
                <a16:creationId xmlns:a16="http://schemas.microsoft.com/office/drawing/2014/main" id="{A5C213CF-5BD1-4156-B2CD-4956EA72FE37}"/>
              </a:ext>
            </a:extLst>
          </p:cNvPr>
          <p:cNvGraphicFramePr>
            <a:graphicFrameLocks noGrp="1"/>
          </p:cNvGraphicFramePr>
          <p:nvPr>
            <p:ph idx="1"/>
            <p:extLst>
              <p:ext uri="{D42A27DB-BD31-4B8C-83A1-F6EECF244321}">
                <p14:modId xmlns:p14="http://schemas.microsoft.com/office/powerpoint/2010/main" val="14636668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91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vert="horz" lIns="91440" tIns="45720" rIns="91440" bIns="45720" rtlCol="0" anchor="ctr">
            <a:normAutofit/>
          </a:bodyPr>
          <a:lstStyle/>
          <a:p>
            <a:r>
              <a:rPr lang="en-US" b="1"/>
              <a:t>Any Questions?</a:t>
            </a:r>
          </a:p>
        </p:txBody>
      </p:sp>
      <p:sp>
        <p:nvSpPr>
          <p:cNvPr id="3" name="Content Placeholder 2"/>
          <p:cNvSpPr>
            <a:spLocks noGrp="1"/>
          </p:cNvSpPr>
          <p:nvPr>
            <p:ph sz="half" idx="2"/>
          </p:nvPr>
        </p:nvSpPr>
        <p:spPr>
          <a:xfrm>
            <a:off x="762000" y="2279018"/>
            <a:ext cx="5314543" cy="3375920"/>
          </a:xfrm>
        </p:spPr>
        <p:txBody>
          <a:bodyPr vert="horz" lIns="91440" tIns="45720" rIns="91440" bIns="45720" rtlCol="0" anchor="t">
            <a:normAutofit/>
          </a:bodyPr>
          <a:lstStyle/>
          <a:p>
            <a:pPr marL="0"/>
            <a:r>
              <a:rPr lang="en-US" sz="1800"/>
              <a:t>Contacts</a:t>
            </a:r>
          </a:p>
          <a:p>
            <a:endParaRPr lang="en-US" sz="1800"/>
          </a:p>
          <a:p>
            <a:pPr marL="0"/>
            <a:endParaRPr lang="en-US" sz="1800"/>
          </a:p>
          <a:p>
            <a:pPr marL="0"/>
            <a:r>
              <a:rPr lang="en-US" sz="1800"/>
              <a:t>Pete Murphy </a:t>
            </a:r>
          </a:p>
          <a:p>
            <a:pPr marL="0"/>
            <a:r>
              <a:rPr lang="en-US" sz="1800">
                <a:hlinkClick r:id="rId2"/>
              </a:rPr>
              <a:t>peter.murphy@ntu.ac.uk</a:t>
            </a:r>
            <a:r>
              <a:rPr lang="en-US" sz="1800"/>
              <a:t> </a:t>
            </a:r>
          </a:p>
          <a:p>
            <a:pPr marL="0"/>
            <a:endParaRPr lang="en-US"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423" r="234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137140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986112" cy="1325563"/>
          </a:xfrm>
        </p:spPr>
        <p:txBody>
          <a:bodyPr>
            <a:normAutofit/>
          </a:bodyPr>
          <a:lstStyle/>
          <a:p>
            <a:r>
              <a:rPr lang="en-GB" sz="4000" b="1">
                <a:latin typeface="+mn-lt"/>
              </a:rPr>
              <a:t>Research Approach and Methods</a:t>
            </a:r>
          </a:p>
        </p:txBody>
      </p:sp>
      <p:sp>
        <p:nvSpPr>
          <p:cNvPr id="3" name="Content Placeholder 2"/>
          <p:cNvSpPr>
            <a:spLocks noGrp="1"/>
          </p:cNvSpPr>
          <p:nvPr>
            <p:ph idx="1"/>
          </p:nvPr>
        </p:nvSpPr>
        <p:spPr>
          <a:xfrm>
            <a:off x="838200" y="2055813"/>
            <a:ext cx="5986112" cy="4121150"/>
          </a:xfrm>
        </p:spPr>
        <p:txBody>
          <a:bodyPr>
            <a:normAutofit fontScale="92500" lnSpcReduction="20000"/>
          </a:bodyPr>
          <a:lstStyle/>
          <a:p>
            <a:pPr marL="0" indent="0">
              <a:buNone/>
            </a:pPr>
            <a:r>
              <a:rPr lang="en-GB" sz="2400" dirty="0"/>
              <a:t>Exploratory Research</a:t>
            </a:r>
          </a:p>
          <a:p>
            <a:pPr marL="0" indent="0">
              <a:buNone/>
            </a:pPr>
            <a:endParaRPr lang="en-GB" sz="2400" dirty="0"/>
          </a:p>
          <a:p>
            <a:pPr marL="0" indent="0">
              <a:buNone/>
            </a:pPr>
            <a:r>
              <a:rPr lang="en-GB" sz="2400" dirty="0"/>
              <a:t>Literature Review </a:t>
            </a:r>
          </a:p>
          <a:p>
            <a:pPr marL="0" indent="0">
              <a:buNone/>
            </a:pPr>
            <a:r>
              <a:rPr lang="en-GB" sz="2400" dirty="0"/>
              <a:t>Document Analysis</a:t>
            </a:r>
          </a:p>
          <a:p>
            <a:pPr marL="0" indent="0">
              <a:buNone/>
            </a:pPr>
            <a:r>
              <a:rPr lang="en-GB" sz="2400" dirty="0"/>
              <a:t>A series of elite interviews drawn from key stakeholders </a:t>
            </a:r>
          </a:p>
          <a:p>
            <a:pPr lvl="1"/>
            <a:r>
              <a:rPr lang="en-GB" dirty="0"/>
              <a:t>Chief Fire Officers Association/NFCC</a:t>
            </a:r>
          </a:p>
          <a:p>
            <a:pPr lvl="1"/>
            <a:r>
              <a:rPr lang="en-GB" dirty="0"/>
              <a:t>External Auditors Regulators and Inspectorate</a:t>
            </a:r>
          </a:p>
          <a:p>
            <a:pPr lvl="1"/>
            <a:r>
              <a:rPr lang="en-GB" dirty="0"/>
              <a:t>Central Government </a:t>
            </a:r>
          </a:p>
          <a:p>
            <a:pPr lvl="1"/>
            <a:r>
              <a:rPr lang="en-GB" dirty="0"/>
              <a:t>Local Government</a:t>
            </a:r>
          </a:p>
          <a:p>
            <a:pPr lvl="1"/>
            <a:r>
              <a:rPr lang="en-GB" dirty="0"/>
              <a:t>Improvement Agencies</a:t>
            </a:r>
          </a:p>
          <a:p>
            <a:pPr lvl="1"/>
            <a:r>
              <a:rPr lang="en-GB" dirty="0"/>
              <a:t>National Regulators and Auditors</a:t>
            </a:r>
          </a:p>
          <a:p>
            <a:pPr lvl="1"/>
            <a:endParaRPr lang="en-GB" sz="2000" dirty="0"/>
          </a:p>
          <a:p>
            <a:pPr marL="0" indent="0">
              <a:buNone/>
            </a:pPr>
            <a:endParaRPr lang="en-GB" sz="2000" dirty="0"/>
          </a:p>
          <a:p>
            <a:endParaRPr lang="en-GB" sz="2000" dirty="0"/>
          </a:p>
        </p:txBody>
      </p:sp>
      <p:sp>
        <p:nvSpPr>
          <p:cNvPr id="18"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2A4C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800" r="6246"/>
          <a:stretch/>
        </p:blipFill>
        <p:spPr>
          <a:xfrm>
            <a:off x="8507487" y="1258529"/>
            <a:ext cx="2735071" cy="4330205"/>
          </a:xfrm>
          <a:prstGeom prst="rect">
            <a:avLst/>
          </a:prstGeom>
        </p:spPr>
      </p:pic>
    </p:spTree>
    <p:extLst>
      <p:ext uri="{BB962C8B-B14F-4D97-AF65-F5344CB8AC3E}">
        <p14:creationId xmlns:p14="http://schemas.microsoft.com/office/powerpoint/2010/main" val="12934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GB" sz="2800" b="1" dirty="0">
                <a:latin typeface="+mn-lt"/>
              </a:rPr>
              <a:t>A fundamental Change!</a:t>
            </a:r>
            <a:br>
              <a:rPr lang="en-GB" sz="2800" b="1" dirty="0"/>
            </a:br>
            <a:r>
              <a:rPr lang="en-GB" sz="2400" dirty="0">
                <a:latin typeface="+mn-lt"/>
              </a:rPr>
              <a:t>The 2004 Fire and Rescue Services Act, the IRMP and the assessment of Risk  </a:t>
            </a:r>
          </a:p>
        </p:txBody>
      </p:sp>
      <p:sp>
        <p:nvSpPr>
          <p:cNvPr id="3" name="Content Placeholder 2"/>
          <p:cNvSpPr>
            <a:spLocks noGrp="1"/>
          </p:cNvSpPr>
          <p:nvPr>
            <p:ph idx="1"/>
          </p:nvPr>
        </p:nvSpPr>
        <p:spPr>
          <a:xfrm>
            <a:off x="821515" y="2121762"/>
            <a:ext cx="6204984" cy="3990714"/>
          </a:xfrm>
        </p:spPr>
        <p:txBody>
          <a:bodyPr>
            <a:normAutofit lnSpcReduction="10000"/>
          </a:bodyPr>
          <a:lstStyle/>
          <a:p>
            <a:pPr marL="0" indent="0">
              <a:buNone/>
            </a:pPr>
            <a:r>
              <a:rPr lang="en-GB" sz="2000" dirty="0"/>
              <a:t>The act changed the </a:t>
            </a:r>
            <a:r>
              <a:rPr lang="en-GB" sz="2000" b="1" dirty="0"/>
              <a:t>purpose and responsibility </a:t>
            </a:r>
            <a:r>
              <a:rPr lang="en-GB" sz="2000" dirty="0"/>
              <a:t>of the service from assessing risk to ‘Buildings and Premises’ to assessing risk to ‘People and Communities’ </a:t>
            </a:r>
          </a:p>
          <a:p>
            <a:pPr marL="0" indent="0">
              <a:buNone/>
            </a:pPr>
            <a:endParaRPr lang="en-GB" sz="800" dirty="0"/>
          </a:p>
          <a:p>
            <a:pPr marL="0" indent="0">
              <a:buNone/>
            </a:pPr>
            <a:r>
              <a:rPr lang="en-GB" sz="2000" dirty="0"/>
              <a:t>It introduced the </a:t>
            </a:r>
            <a:r>
              <a:rPr lang="en-GB" sz="2000" b="1" dirty="0"/>
              <a:t>Integrated Risk Management Planning </a:t>
            </a:r>
            <a:r>
              <a:rPr lang="en-GB" sz="2000" dirty="0"/>
              <a:t>process to operationalise assessments with consequent implications for service deployment and reconfiguration.</a:t>
            </a:r>
          </a:p>
          <a:p>
            <a:pPr marL="0" indent="0">
              <a:buNone/>
            </a:pPr>
            <a:endParaRPr lang="en-GB" sz="800" dirty="0"/>
          </a:p>
          <a:p>
            <a:pPr marL="0" indent="0">
              <a:buNone/>
            </a:pPr>
            <a:r>
              <a:rPr lang="en-GB" sz="2000" dirty="0"/>
              <a:t>It overtly and explicitly committed the sector to </a:t>
            </a:r>
            <a:r>
              <a:rPr lang="en-GB" sz="2000" b="1" dirty="0"/>
              <a:t>evidence based policy making.</a:t>
            </a:r>
          </a:p>
          <a:p>
            <a:pPr marL="0" indent="0">
              <a:buNone/>
            </a:pPr>
            <a:endParaRPr lang="en-GB" sz="2400" b="1" dirty="0"/>
          </a:p>
          <a:p>
            <a:pPr marL="0" indent="0">
              <a:buNone/>
            </a:pPr>
            <a:r>
              <a:rPr lang="en-GB" sz="2000" dirty="0"/>
              <a:t>It introduced the first </a:t>
            </a:r>
            <a:r>
              <a:rPr lang="en-GB" sz="2000" b="1" dirty="0"/>
              <a:t>National Framework </a:t>
            </a:r>
            <a:r>
              <a:rPr lang="en-GB" sz="2000" dirty="0"/>
              <a:t>for Fire and Rescue Services</a:t>
            </a:r>
          </a:p>
          <a:p>
            <a:endParaRPr lang="en-GB" sz="2000" dirty="0"/>
          </a:p>
        </p:txBody>
      </p:sp>
      <p:pic>
        <p:nvPicPr>
          <p:cNvPr id="6" name="Picture 5"/>
          <p:cNvPicPr>
            <a:picLocks noChangeAspect="1"/>
          </p:cNvPicPr>
          <p:nvPr/>
        </p:nvPicPr>
        <p:blipFill>
          <a:blip r:embed="rId2"/>
          <a:stretch>
            <a:fillRect/>
          </a:stretch>
        </p:blipFill>
        <p:spPr>
          <a:xfrm>
            <a:off x="8401294" y="237262"/>
            <a:ext cx="2938527" cy="2938527"/>
          </a:xfrm>
          <a:prstGeom prst="rect">
            <a:avLst/>
          </a:prstGeom>
        </p:spPr>
      </p:pic>
      <p:pic>
        <p:nvPicPr>
          <p:cNvPr id="7" name="Picture 6"/>
          <p:cNvPicPr>
            <a:picLocks noChangeAspect="1"/>
          </p:cNvPicPr>
          <p:nvPr/>
        </p:nvPicPr>
        <p:blipFill>
          <a:blip r:embed="rId3"/>
          <a:stretch>
            <a:fillRect/>
          </a:stretch>
        </p:blipFill>
        <p:spPr>
          <a:xfrm>
            <a:off x="8940836" y="3059917"/>
            <a:ext cx="1859441" cy="3158002"/>
          </a:xfrm>
          <a:prstGeom prst="rect">
            <a:avLst/>
          </a:prstGeom>
        </p:spPr>
      </p:pic>
    </p:spTree>
    <p:extLst>
      <p:ext uri="{BB962C8B-B14F-4D97-AF65-F5344CB8AC3E}">
        <p14:creationId xmlns:p14="http://schemas.microsoft.com/office/powerpoint/2010/main" val="42563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7"/>
            <a:ext cx="6422849" cy="1183058"/>
          </a:xfrm>
        </p:spPr>
        <p:txBody>
          <a:bodyPr>
            <a:normAutofit/>
          </a:bodyPr>
          <a:lstStyle/>
          <a:p>
            <a:r>
              <a:rPr lang="en-GB" b="1" dirty="0">
                <a:latin typeface="+mn-lt"/>
              </a:rPr>
              <a:t>Previous Early Frameworks</a:t>
            </a:r>
          </a:p>
        </p:txBody>
      </p:sp>
      <p:sp>
        <p:nvSpPr>
          <p:cNvPr id="29" name="Rectangle 28">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96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859FA4-D57E-4928-989D-8379F4E13A0A}"/>
              </a:ext>
            </a:extLst>
          </p:cNvPr>
          <p:cNvPicPr>
            <a:picLocks noChangeAspect="1"/>
          </p:cNvPicPr>
          <p:nvPr/>
        </p:nvPicPr>
        <p:blipFill rotWithShape="1">
          <a:blip r:embed="rId2"/>
          <a:srcRect t="24091" r="1" b="18154"/>
          <a:stretch/>
        </p:blipFill>
        <p:spPr>
          <a:xfrm>
            <a:off x="804672" y="803049"/>
            <a:ext cx="3026664" cy="2470743"/>
          </a:xfrm>
          <a:prstGeom prst="rect">
            <a:avLst/>
          </a:prstGeom>
          <a:effectLst/>
        </p:spPr>
      </p:pic>
      <p:pic>
        <p:nvPicPr>
          <p:cNvPr id="4" name="Picture 3">
            <a:extLst>
              <a:ext uri="{FF2B5EF4-FFF2-40B4-BE49-F238E27FC236}">
                <a16:creationId xmlns:a16="http://schemas.microsoft.com/office/drawing/2014/main" id="{849F62DB-01EF-43E9-8FDE-609B810A2BAC}"/>
              </a:ext>
            </a:extLst>
          </p:cNvPr>
          <p:cNvPicPr>
            <a:picLocks noChangeAspect="1"/>
          </p:cNvPicPr>
          <p:nvPr/>
        </p:nvPicPr>
        <p:blipFill rotWithShape="1">
          <a:blip r:embed="rId3"/>
          <a:srcRect t="25139" r="1" b="18064"/>
          <a:stretch/>
        </p:blipFill>
        <p:spPr>
          <a:xfrm>
            <a:off x="804672" y="3461344"/>
            <a:ext cx="3026663" cy="2438400"/>
          </a:xfrm>
          <a:prstGeom prst="rect">
            <a:avLst/>
          </a:prstGeom>
        </p:spPr>
      </p:pic>
      <p:sp>
        <p:nvSpPr>
          <p:cNvPr id="3" name="Content Placeholder 2"/>
          <p:cNvSpPr>
            <a:spLocks noGrp="1"/>
          </p:cNvSpPr>
          <p:nvPr>
            <p:ph idx="1"/>
          </p:nvPr>
        </p:nvSpPr>
        <p:spPr>
          <a:xfrm>
            <a:off x="5116880" y="2051222"/>
            <a:ext cx="6422848" cy="4172598"/>
          </a:xfrm>
        </p:spPr>
        <p:txBody>
          <a:bodyPr>
            <a:normAutofit/>
          </a:bodyPr>
          <a:lstStyle/>
          <a:p>
            <a:pPr>
              <a:buClr>
                <a:srgbClr val="596941"/>
              </a:buClr>
            </a:pPr>
            <a:r>
              <a:rPr lang="en-GB" sz="2000" b="1" dirty="0"/>
              <a:t>2004 – 2006 </a:t>
            </a:r>
            <a:r>
              <a:rPr lang="en-GB" sz="2000" dirty="0"/>
              <a:t>Office of Deputy Prime Minister – assessing modernisation and the  implementation of the 2004 Acts; introduction of co-responsibility.</a:t>
            </a:r>
          </a:p>
          <a:p>
            <a:pPr marL="0" indent="0">
              <a:buClr>
                <a:srgbClr val="596941"/>
              </a:buClr>
              <a:buNone/>
            </a:pPr>
            <a:endParaRPr lang="en-GB" sz="1900" dirty="0"/>
          </a:p>
          <a:p>
            <a:pPr>
              <a:buClr>
                <a:srgbClr val="596941"/>
              </a:buClr>
            </a:pPr>
            <a:r>
              <a:rPr lang="en-GB" sz="2000" b="1" dirty="0"/>
              <a:t>2006 – 2008 </a:t>
            </a:r>
            <a:r>
              <a:rPr lang="en-GB" sz="2000" dirty="0"/>
              <a:t>DCLG post-CPA (Fire prevention and risk management/ Working together: the regional approach/ Effective response/Resilience/Fire and rescue staff/Workforce development/Finance/Performance management/Research/Annexes) </a:t>
            </a:r>
          </a:p>
          <a:p>
            <a:pPr>
              <a:buClr>
                <a:srgbClr val="596941"/>
              </a:buClr>
            </a:pPr>
            <a:endParaRPr lang="en-GB" sz="1900" dirty="0"/>
          </a:p>
          <a:p>
            <a:pPr>
              <a:buClr>
                <a:srgbClr val="596941"/>
              </a:buClr>
            </a:pPr>
            <a:r>
              <a:rPr lang="en-GB" sz="2000" b="1" dirty="0"/>
              <a:t>2008 – 2011 </a:t>
            </a:r>
            <a:r>
              <a:rPr lang="en-GB" sz="2000" dirty="0"/>
              <a:t>DCLG (Prevention, Protection and Response/Resilience/Diversity and Workforce/Governance and Improvement)</a:t>
            </a:r>
          </a:p>
        </p:txBody>
      </p:sp>
    </p:spTree>
    <p:extLst>
      <p:ext uri="{BB962C8B-B14F-4D97-AF65-F5344CB8AC3E}">
        <p14:creationId xmlns:p14="http://schemas.microsoft.com/office/powerpoint/2010/main" val="231951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45C2-1478-4CBB-AC74-84FE7BA62C63}"/>
              </a:ext>
            </a:extLst>
          </p:cNvPr>
          <p:cNvSpPr>
            <a:spLocks noGrp="1"/>
          </p:cNvSpPr>
          <p:nvPr>
            <p:ph type="title"/>
          </p:nvPr>
        </p:nvSpPr>
        <p:spPr>
          <a:xfrm>
            <a:off x="5234260" y="785611"/>
            <a:ext cx="5992540" cy="1314853"/>
          </a:xfrm>
        </p:spPr>
        <p:txBody>
          <a:bodyPr anchor="b">
            <a:normAutofit fontScale="90000"/>
          </a:bodyPr>
          <a:lstStyle/>
          <a:p>
            <a:r>
              <a:rPr lang="en-GB" sz="4000" b="1" dirty="0">
                <a:latin typeface="+mn-lt"/>
              </a:rPr>
              <a:t>The Coalition Government’s 2012 Framework</a:t>
            </a:r>
          </a:p>
        </p:txBody>
      </p:sp>
      <p:sp>
        <p:nvSpPr>
          <p:cNvPr id="9" name="Rectangle 8">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654296" cy="6861717"/>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986164"/>
            <a:ext cx="3373935"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CCD61B1-50C5-4956-8602-BAE0669D5033}"/>
              </a:ext>
            </a:extLst>
          </p:cNvPr>
          <p:cNvPicPr>
            <a:picLocks noChangeAspect="1"/>
          </p:cNvPicPr>
          <p:nvPr/>
        </p:nvPicPr>
        <p:blipFill>
          <a:blip r:embed="rId2"/>
          <a:stretch>
            <a:fillRect/>
          </a:stretch>
        </p:blipFill>
        <p:spPr>
          <a:xfrm>
            <a:off x="989970" y="1460341"/>
            <a:ext cx="2679741" cy="3457729"/>
          </a:xfrm>
          <a:prstGeom prst="rect">
            <a:avLst/>
          </a:prstGeom>
        </p:spPr>
      </p:pic>
      <p:cxnSp>
        <p:nvCxnSpPr>
          <p:cNvPr id="13" name="Straight Connector 12">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54983" y="2422200"/>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79EB6-4C93-4734-9377-0B97335AE84A}"/>
              </a:ext>
            </a:extLst>
          </p:cNvPr>
          <p:cNvSpPr>
            <a:spLocks noGrp="1"/>
          </p:cNvSpPr>
          <p:nvPr>
            <p:ph idx="1"/>
          </p:nvPr>
        </p:nvSpPr>
        <p:spPr>
          <a:xfrm>
            <a:off x="5054958" y="2553732"/>
            <a:ext cx="6642772" cy="3805878"/>
          </a:xfrm>
        </p:spPr>
        <p:txBody>
          <a:bodyPr>
            <a:normAutofit/>
          </a:bodyPr>
          <a:lstStyle/>
          <a:p>
            <a:r>
              <a:rPr lang="en-GB" sz="2000" dirty="0"/>
              <a:t>Based on the policy of Austerity Localism</a:t>
            </a:r>
          </a:p>
          <a:p>
            <a:r>
              <a:rPr lang="en-GB" sz="2000" dirty="0"/>
              <a:t>Abolition of Audit Commission and suspension of regular external inspection</a:t>
            </a:r>
          </a:p>
          <a:p>
            <a:r>
              <a:rPr lang="en-GB" sz="2000" dirty="0"/>
              <a:t>Addressed to Fire Authorities</a:t>
            </a:r>
          </a:p>
          <a:p>
            <a:r>
              <a:rPr lang="en-GB" sz="2000" dirty="0"/>
              <a:t>Abdication of government responsibility</a:t>
            </a:r>
          </a:p>
          <a:p>
            <a:endParaRPr lang="en-GB" sz="1500" dirty="0"/>
          </a:p>
          <a:p>
            <a:r>
              <a:rPr lang="en-GB" sz="2000" dirty="0"/>
              <a:t>2015 National Audit Office Financial Sustainability of FRS</a:t>
            </a:r>
          </a:p>
          <a:p>
            <a:r>
              <a:rPr lang="en-GB" sz="2000" dirty="0"/>
              <a:t>2016 Public Accounts Committee Report</a:t>
            </a:r>
          </a:p>
          <a:p>
            <a:endParaRPr lang="en-GB" sz="1500" dirty="0"/>
          </a:p>
          <a:p>
            <a:pPr marL="0" indent="0" algn="ctr">
              <a:buNone/>
            </a:pPr>
            <a:r>
              <a:rPr lang="en-GB" sz="2000" b="1" dirty="0"/>
              <a:t>2017 Act made it no longer fit for purpose</a:t>
            </a:r>
          </a:p>
        </p:txBody>
      </p:sp>
    </p:spTree>
    <p:extLst>
      <p:ext uri="{BB962C8B-B14F-4D97-AF65-F5344CB8AC3E}">
        <p14:creationId xmlns:p14="http://schemas.microsoft.com/office/powerpoint/2010/main" val="391912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180299"/>
          </a:xfrm>
        </p:spPr>
        <p:txBody>
          <a:bodyPr>
            <a:normAutofit/>
          </a:bodyPr>
          <a:lstStyle/>
          <a:p>
            <a:r>
              <a:rPr lang="en-GB" sz="3600" b="1" dirty="0">
                <a:latin typeface="+mn-lt"/>
              </a:rPr>
              <a:t>England: </a:t>
            </a:r>
            <a:r>
              <a:rPr lang="en-GB" sz="3600" b="1" dirty="0">
                <a:latin typeface="Calibri" panose="020F0502020204030204"/>
              </a:rPr>
              <a:t>2010-2015</a:t>
            </a:r>
            <a:endParaRPr lang="en-GB" sz="2400" b="1" dirty="0">
              <a:latin typeface="+mn-lt"/>
            </a:endParaRPr>
          </a:p>
        </p:txBody>
      </p:sp>
      <p:sp>
        <p:nvSpPr>
          <p:cNvPr id="3" name="Content Placeholder 2"/>
          <p:cNvSpPr>
            <a:spLocks noGrp="1"/>
          </p:cNvSpPr>
          <p:nvPr>
            <p:ph idx="1"/>
          </p:nvPr>
        </p:nvSpPr>
        <p:spPr>
          <a:xfrm>
            <a:off x="821514" y="1710612"/>
            <a:ext cx="6411307" cy="4393626"/>
          </a:xfrm>
        </p:spPr>
        <p:txBody>
          <a:bodyPr>
            <a:normAutofit/>
          </a:bodyPr>
          <a:lstStyle/>
          <a:p>
            <a:pPr lvl="1">
              <a:buFont typeface="Arial" panose="020B0604020202020204" pitchFamily="34" charset="0"/>
              <a:buChar char="•"/>
            </a:pPr>
            <a:r>
              <a:rPr lang="en-GB" sz="1800" b="1" dirty="0"/>
              <a:t>Service Reconfiguration: </a:t>
            </a:r>
            <a:r>
              <a:rPr lang="en-GB" sz="1800" dirty="0"/>
              <a:t>Unplanned restructuring; 2 local mergers approved but not implemented.</a:t>
            </a:r>
          </a:p>
          <a:p>
            <a:pPr lvl="1">
              <a:buFont typeface="Arial" panose="020B0604020202020204" pitchFamily="34" charset="0"/>
              <a:buChar char="•"/>
            </a:pPr>
            <a:r>
              <a:rPr lang="en-US" sz="1800" b="1" dirty="0"/>
              <a:t>Governance</a:t>
            </a:r>
            <a:r>
              <a:rPr lang="en-US" sz="1800" dirty="0"/>
              <a:t>: Transparency as alternative to formal accountability? – the effects of transparency were unproven and accountability was significantly poorer.</a:t>
            </a:r>
          </a:p>
          <a:p>
            <a:pPr lvl="1">
              <a:buFont typeface="Arial" panose="020B0604020202020204" pitchFamily="34" charset="0"/>
              <a:buChar char="•"/>
            </a:pPr>
            <a:r>
              <a:rPr lang="en-GB" sz="1800" b="1" dirty="0"/>
              <a:t>Operational and Financial Performance and Assurance</a:t>
            </a:r>
            <a:r>
              <a:rPr lang="en-GB" sz="1800" dirty="0"/>
              <a:t>: (designed for organisational improvement not public assurance) is partial, voluntary discretionary and subject to gaming </a:t>
            </a:r>
          </a:p>
          <a:p>
            <a:pPr lvl="1">
              <a:buFont typeface="Arial" panose="020B0604020202020204" pitchFamily="34" charset="0"/>
              <a:buChar char="•"/>
            </a:pPr>
            <a:r>
              <a:rPr lang="en-GB" sz="1800" b="1" dirty="0"/>
              <a:t>Local Audit and Accountability Act </a:t>
            </a:r>
            <a:r>
              <a:rPr lang="en-GB" sz="1800" dirty="0"/>
              <a:t>focuses on short term financial reporting.</a:t>
            </a:r>
          </a:p>
          <a:p>
            <a:pPr lvl="1">
              <a:buFont typeface="Arial" panose="020B0604020202020204" pitchFamily="34" charset="0"/>
              <a:buChar char="•"/>
            </a:pPr>
            <a:r>
              <a:rPr lang="en-US" sz="1800" b="1" dirty="0"/>
              <a:t>Scrutiny</a:t>
            </a:r>
            <a:r>
              <a:rPr lang="en-US" sz="1800" dirty="0"/>
              <a:t>: Appears to be fragmenting and deteriorating. Chief Fire and Rescue Advisor role is not independent and is not primarily an external public assurance role.</a:t>
            </a:r>
          </a:p>
          <a:p>
            <a:pPr marL="457200" lvl="1" indent="0">
              <a:buNone/>
            </a:pPr>
            <a:endParaRPr lang="en-GB" sz="1300" dirty="0"/>
          </a:p>
        </p:txBody>
      </p:sp>
      <p:pic>
        <p:nvPicPr>
          <p:cNvPr id="5" name="Picture 4"/>
          <p:cNvPicPr>
            <a:picLocks noChangeAspect="1"/>
          </p:cNvPicPr>
          <p:nvPr/>
        </p:nvPicPr>
        <p:blipFill>
          <a:blip r:embed="rId3"/>
          <a:stretch>
            <a:fillRect/>
          </a:stretch>
        </p:blipFill>
        <p:spPr>
          <a:xfrm>
            <a:off x="8892110" y="306909"/>
            <a:ext cx="1917290" cy="2286000"/>
          </a:xfrm>
          <a:prstGeom prst="rect">
            <a:avLst/>
          </a:prstGeom>
        </p:spPr>
      </p:pic>
      <p:pic>
        <p:nvPicPr>
          <p:cNvPr id="4" name="Picture 3"/>
          <p:cNvPicPr>
            <a:picLocks noChangeAspect="1"/>
          </p:cNvPicPr>
          <p:nvPr/>
        </p:nvPicPr>
        <p:blipFill>
          <a:blip r:embed="rId4"/>
          <a:stretch>
            <a:fillRect/>
          </a:stretch>
        </p:blipFill>
        <p:spPr>
          <a:xfrm>
            <a:off x="8434640" y="2828925"/>
            <a:ext cx="2832231" cy="3388994"/>
          </a:xfrm>
          <a:prstGeom prst="rect">
            <a:avLst/>
          </a:prstGeom>
        </p:spPr>
      </p:pic>
    </p:spTree>
    <p:extLst>
      <p:ext uri="{BB962C8B-B14F-4D97-AF65-F5344CB8AC3E}">
        <p14:creationId xmlns:p14="http://schemas.microsoft.com/office/powerpoint/2010/main" val="31141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1098" y="653143"/>
            <a:ext cx="6387102" cy="1364343"/>
          </a:xfrm>
        </p:spPr>
        <p:txBody>
          <a:bodyPr>
            <a:normAutofit/>
          </a:bodyPr>
          <a:lstStyle/>
          <a:p>
            <a:r>
              <a:rPr lang="en-GB" sz="3600" b="1" dirty="0">
                <a:latin typeface="+mn-lt"/>
              </a:rPr>
              <a:t>England </a:t>
            </a:r>
            <a:br>
              <a:rPr lang="en-GB" sz="2800" b="1" dirty="0">
                <a:latin typeface="+mn-lt"/>
              </a:rPr>
            </a:br>
            <a:r>
              <a:rPr lang="en-GB" sz="2800" b="1" dirty="0">
                <a:latin typeface="+mn-lt"/>
              </a:rPr>
              <a:t>NAO (2015) and PAC reports (2016)</a:t>
            </a:r>
          </a:p>
        </p:txBody>
      </p:sp>
      <p:sp>
        <p:nvSpPr>
          <p:cNvPr id="5" name="Content Placeholder 4"/>
          <p:cNvSpPr>
            <a:spLocks noGrp="1"/>
          </p:cNvSpPr>
          <p:nvPr>
            <p:ph idx="1"/>
          </p:nvPr>
        </p:nvSpPr>
        <p:spPr>
          <a:xfrm>
            <a:off x="805542" y="2481943"/>
            <a:ext cx="6884288" cy="3759601"/>
          </a:xfrm>
        </p:spPr>
        <p:txBody>
          <a:bodyPr anchor="t">
            <a:normAutofit fontScale="92500" lnSpcReduction="10000"/>
          </a:bodyPr>
          <a:lstStyle/>
          <a:p>
            <a:r>
              <a:rPr lang="en-GB" sz="2000" b="1" dirty="0"/>
              <a:t>NAO/PAC Reports: </a:t>
            </a:r>
            <a:r>
              <a:rPr lang="en-GB" sz="2000" dirty="0"/>
              <a:t>identified, ‘gaps in the DCLG localised system’ …. significant inadequacies in financial and performance management; value for money and public assurance. </a:t>
            </a:r>
          </a:p>
          <a:p>
            <a:endParaRPr lang="en-GB" sz="2000" dirty="0"/>
          </a:p>
          <a:p>
            <a:r>
              <a:rPr lang="en-GB" sz="2000" b="1" dirty="0"/>
              <a:t>NTU Briefing </a:t>
            </a:r>
            <a:r>
              <a:rPr lang="en-GB" sz="2000" dirty="0"/>
              <a:t>“changes resulted in a loss of public accountability, sub-optimal delivery and rising risks to achieving value for money.</a:t>
            </a:r>
          </a:p>
          <a:p>
            <a:endParaRPr lang="en-GB" sz="2000" dirty="0"/>
          </a:p>
          <a:p>
            <a:endParaRPr lang="en-GB" sz="1500" dirty="0"/>
          </a:p>
          <a:p>
            <a:r>
              <a:rPr lang="en-GB" sz="2000" b="1" dirty="0"/>
              <a:t>Mrs May:  </a:t>
            </a:r>
            <a:r>
              <a:rPr lang="en-GB" sz="2000" dirty="0"/>
              <a:t>‘fire and rescue landscape still beset by poor governance and structures’ a, ‘service that requires further reform to improve accountability, bring independent scrutiny and drive transparency’.</a:t>
            </a:r>
          </a:p>
          <a:p>
            <a:endParaRPr lang="en-GB" sz="1500" dirty="0"/>
          </a:p>
        </p:txBody>
      </p:sp>
      <p:sp>
        <p:nvSpPr>
          <p:cNvPr id="12" name="Freeform: Shape 11">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6932" b="-1"/>
          <a:stretch/>
        </p:blipFill>
        <p:spPr>
          <a:xfrm>
            <a:off x="8837027" y="197802"/>
            <a:ext cx="2444337" cy="2674180"/>
          </a:xfrm>
          <a:prstGeom prst="rect">
            <a:avLst/>
          </a:prstGeom>
        </p:spPr>
      </p:pic>
      <p:sp>
        <p:nvSpPr>
          <p:cNvPr id="16" name="Freeform: Shape 1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32" y="5221318"/>
            <a:ext cx="2394408" cy="1020226"/>
          </a:xfrm>
          <a:prstGeom prst="rect">
            <a:avLst/>
          </a:prstGeom>
        </p:spPr>
      </p:pic>
    </p:spTree>
    <p:extLst>
      <p:ext uri="{BB962C8B-B14F-4D97-AF65-F5344CB8AC3E}">
        <p14:creationId xmlns:p14="http://schemas.microsoft.com/office/powerpoint/2010/main" val="11299405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B046-090C-4B07-8CFB-E5C4AB995349}"/>
              </a:ext>
            </a:extLst>
          </p:cNvPr>
          <p:cNvSpPr>
            <a:spLocks noGrp="1"/>
          </p:cNvSpPr>
          <p:nvPr>
            <p:ph type="title"/>
          </p:nvPr>
        </p:nvSpPr>
        <p:spPr>
          <a:xfrm>
            <a:off x="870204" y="606564"/>
            <a:ext cx="10451592" cy="1325563"/>
          </a:xfrm>
        </p:spPr>
        <p:txBody>
          <a:bodyPr anchor="ctr">
            <a:normAutofit/>
          </a:bodyPr>
          <a:lstStyle/>
          <a:p>
            <a:r>
              <a:rPr lang="en-GB" sz="3700" b="1" dirty="0"/>
              <a:t>Government Response</a:t>
            </a:r>
            <a:br>
              <a:rPr lang="en-GB" sz="3700" b="1" dirty="0"/>
            </a:br>
            <a:r>
              <a:rPr lang="en-GB" sz="3700" b="1" dirty="0"/>
              <a:t>Governance - Collaboration – Inspection - Evidence </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394E57C-9CBF-465A-9E29-3C6579AF393C}"/>
              </a:ext>
            </a:extLst>
          </p:cNvPr>
          <p:cNvGraphicFramePr>
            <a:graphicFrameLocks noGrp="1"/>
          </p:cNvGraphicFramePr>
          <p:nvPr>
            <p:ph idx="1"/>
            <p:extLst>
              <p:ext uri="{D42A27DB-BD31-4B8C-83A1-F6EECF244321}">
                <p14:modId xmlns:p14="http://schemas.microsoft.com/office/powerpoint/2010/main" val="510426571"/>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1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C1752-F448-476C-8243-0DD15388F0C6}"/>
              </a:ext>
            </a:extLst>
          </p:cNvPr>
          <p:cNvSpPr>
            <a:spLocks noGrp="1"/>
          </p:cNvSpPr>
          <p:nvPr>
            <p:ph type="title"/>
          </p:nvPr>
        </p:nvSpPr>
        <p:spPr>
          <a:xfrm>
            <a:off x="742950" y="702906"/>
            <a:ext cx="3667319" cy="5002569"/>
          </a:xfrm>
        </p:spPr>
        <p:txBody>
          <a:bodyPr vert="horz" lIns="91440" tIns="45720" rIns="91440" bIns="45720" rtlCol="0" anchor="ctr">
            <a:normAutofit fontScale="90000"/>
          </a:bodyPr>
          <a:lstStyle/>
          <a:p>
            <a:pPr algn="ctr"/>
            <a:r>
              <a:rPr lang="en-US" sz="3200" b="1" dirty="0">
                <a:solidFill>
                  <a:srgbClr val="FFFFFF"/>
                </a:solidFill>
              </a:rPr>
              <a:t>National Frameworks</a:t>
            </a:r>
            <a:br>
              <a:rPr lang="en-US" sz="3200" b="1" dirty="0">
                <a:solidFill>
                  <a:srgbClr val="FFFFFF"/>
                </a:solidFill>
              </a:rPr>
            </a:br>
            <a:r>
              <a:rPr lang="en-US" sz="3200" b="1" dirty="0">
                <a:solidFill>
                  <a:srgbClr val="FFFFFF"/>
                </a:solidFill>
              </a:rPr>
              <a:t> </a:t>
            </a:r>
            <a:br>
              <a:rPr lang="en-US" sz="2800" dirty="0">
                <a:solidFill>
                  <a:srgbClr val="FFFFFF"/>
                </a:solidFill>
              </a:rPr>
            </a:br>
            <a:br>
              <a:rPr lang="en-US" sz="2800" dirty="0">
                <a:solidFill>
                  <a:srgbClr val="FFFFFF"/>
                </a:solidFill>
              </a:rPr>
            </a:br>
            <a:r>
              <a:rPr lang="en-US" sz="2800" kern="1200" dirty="0">
                <a:solidFill>
                  <a:srgbClr val="FFFFFF"/>
                </a:solidFill>
                <a:latin typeface="+mj-lt"/>
                <a:ea typeface="+mj-ea"/>
                <a:cs typeface="+mj-cs"/>
              </a:rPr>
              <a:t>The context, the parameters, the agencies and the relationships operating within the three domains of policy development, service delivery and public assurance in public services </a:t>
            </a:r>
          </a:p>
        </p:txBody>
      </p:sp>
      <p:pic>
        <p:nvPicPr>
          <p:cNvPr id="4" name="Content Placeholder 3" descr="A close up of a logo&#10;&#10;Description generated with very high confidence">
            <a:extLst>
              <a:ext uri="{FF2B5EF4-FFF2-40B4-BE49-F238E27FC236}">
                <a16:creationId xmlns:a16="http://schemas.microsoft.com/office/drawing/2014/main" id="{284B8491-5704-43AA-B6C4-AE8B34CDAE11}"/>
              </a:ext>
            </a:extLst>
          </p:cNvPr>
          <p:cNvPicPr>
            <a:picLocks noGrp="1" noChangeAspect="1"/>
          </p:cNvPicPr>
          <p:nvPr>
            <p:ph idx="1"/>
          </p:nvPr>
        </p:nvPicPr>
        <p:blipFill>
          <a:blip r:embed="rId2"/>
          <a:stretch>
            <a:fillRect/>
          </a:stretch>
        </p:blipFill>
        <p:spPr>
          <a:xfrm>
            <a:off x="5383550" y="492573"/>
            <a:ext cx="6094088" cy="5880796"/>
          </a:xfrm>
          <a:prstGeom prst="rect">
            <a:avLst/>
          </a:prstGeom>
        </p:spPr>
      </p:pic>
    </p:spTree>
    <p:extLst>
      <p:ext uri="{BB962C8B-B14F-4D97-AF65-F5344CB8AC3E}">
        <p14:creationId xmlns:p14="http://schemas.microsoft.com/office/powerpoint/2010/main" val="26822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996</Words>
  <Application>Microsoft Office PowerPoint</Application>
  <PresentationFormat>Widescreen</PresentationFormat>
  <Paragraphs>103</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Fire Related Research and Development Re 18 Conference 2018 West Midlands Fire and Rescue Services </vt:lpstr>
      <vt:lpstr>Research Approach and Methods</vt:lpstr>
      <vt:lpstr>A fundamental Change! The 2004 Fire and Rescue Services Act, the IRMP and the assessment of Risk  </vt:lpstr>
      <vt:lpstr>Previous Early Frameworks</vt:lpstr>
      <vt:lpstr>The Coalition Government’s 2012 Framework</vt:lpstr>
      <vt:lpstr>England: 2010-2015</vt:lpstr>
      <vt:lpstr>England  NAO (2015) and PAC reports (2016)</vt:lpstr>
      <vt:lpstr>Government Response Governance - Collaboration – Inspection - Evidence </vt:lpstr>
      <vt:lpstr>National Frameworks    The context, the parameters, the agencies and the relationships operating within the three domains of policy development, service delivery and public assurance in public services </vt:lpstr>
      <vt:lpstr>The constituents of the individual domains</vt:lpstr>
      <vt:lpstr>Some ‘big ticket’ issues</vt:lpstr>
      <vt:lpstr>Some more ‘big ticket’ issues</vt:lpstr>
      <vt:lpstr>Even more ‘big ticket’ issues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Related Research and Development Re 18 Conference 2018 West Midlands Fire and Rescue Services</dc:title>
  <dc:creator>Peter Murphy</dc:creator>
  <cp:lastModifiedBy>Gallacher, Jonathan</cp:lastModifiedBy>
  <cp:revision>2</cp:revision>
  <dcterms:created xsi:type="dcterms:W3CDTF">2018-11-12T19:50:38Z</dcterms:created>
  <dcterms:modified xsi:type="dcterms:W3CDTF">2018-12-04T08:50:51Z</dcterms:modified>
</cp:coreProperties>
</file>