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20"/>
  </p:notesMasterIdLst>
  <p:sldIdLst>
    <p:sldId id="256" r:id="rId2"/>
    <p:sldId id="258" r:id="rId3"/>
    <p:sldId id="259" r:id="rId4"/>
    <p:sldId id="260" r:id="rId5"/>
    <p:sldId id="261" r:id="rId6"/>
    <p:sldId id="262" r:id="rId7"/>
    <p:sldId id="264" r:id="rId8"/>
    <p:sldId id="266" r:id="rId9"/>
    <p:sldId id="270" r:id="rId10"/>
    <p:sldId id="275" r:id="rId11"/>
    <p:sldId id="280" r:id="rId12"/>
    <p:sldId id="281" r:id="rId13"/>
    <p:sldId id="282" r:id="rId14"/>
    <p:sldId id="276" r:id="rId15"/>
    <p:sldId id="278" r:id="rId16"/>
    <p:sldId id="279" r:id="rId17"/>
    <p:sldId id="273" r:id="rId18"/>
    <p:sldId id="274"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78955" autoAdjust="0"/>
  </p:normalViewPr>
  <p:slideViewPr>
    <p:cSldViewPr snapToGrid="0">
      <p:cViewPr varScale="1">
        <p:scale>
          <a:sx n="87" d="100"/>
          <a:sy n="87" d="100"/>
        </p:scale>
        <p:origin x="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er\OneDrive%20-%20Nottingham%20Trent%20University\Research%20projects\PCCs_fire\Party_political_view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Sheet1!$B$6</c:f>
              <c:strCache>
                <c:ptCount val="1"/>
                <c:pt idx="0">
                  <c:v>Cambridgeshire</c:v>
                </c:pt>
              </c:strCache>
            </c:strRef>
          </c:tx>
          <c:spPr>
            <a:solidFill>
              <a:srgbClr val="FFC000"/>
            </a:solidFill>
            <a:ln>
              <a:noFill/>
            </a:ln>
            <a:effectLst/>
          </c:spPr>
          <c:invertIfNegative val="0"/>
          <c:cat>
            <c:multiLvlStrRef>
              <c:f>Sheet1!$C$3:$N$5</c:f>
              <c:multiLvlStrCache>
                <c:ptCount val="12"/>
                <c:lvl>
                  <c:pt idx="0">
                    <c:v>In favour</c:v>
                  </c:pt>
                  <c:pt idx="1">
                    <c:v>Opposed</c:v>
                  </c:pt>
                  <c:pt idx="2">
                    <c:v>In favour</c:v>
                  </c:pt>
                  <c:pt idx="3">
                    <c:v>Opposed</c:v>
                  </c:pt>
                  <c:pt idx="4">
                    <c:v>In favour</c:v>
                  </c:pt>
                  <c:pt idx="5">
                    <c:v>Opposed</c:v>
                  </c:pt>
                  <c:pt idx="6">
                    <c:v>In favour</c:v>
                  </c:pt>
                  <c:pt idx="7">
                    <c:v>Opposed</c:v>
                  </c:pt>
                  <c:pt idx="8">
                    <c:v>In favour</c:v>
                  </c:pt>
                  <c:pt idx="9">
                    <c:v>Opposed</c:v>
                  </c:pt>
                  <c:pt idx="10">
                    <c:v>In favour</c:v>
                  </c:pt>
                  <c:pt idx="11">
                    <c:v>Opposed</c:v>
                  </c:pt>
                </c:lvl>
                <c:lvl>
                  <c:pt idx="0">
                    <c:v>Councils</c:v>
                  </c:pt>
                  <c:pt idx="2">
                    <c:v>Elected reps</c:v>
                  </c:pt>
                  <c:pt idx="4">
                    <c:v>Councils</c:v>
                  </c:pt>
                  <c:pt idx="6">
                    <c:v>Councils</c:v>
                  </c:pt>
                  <c:pt idx="8">
                    <c:v>Elected reps</c:v>
                  </c:pt>
                  <c:pt idx="10">
                    <c:v>Councils</c:v>
                  </c:pt>
                </c:lvl>
                <c:lvl>
                  <c:pt idx="0">
                    <c:v>Conservative</c:v>
                  </c:pt>
                  <c:pt idx="4">
                    <c:v>NOC</c:v>
                  </c:pt>
                  <c:pt idx="6">
                    <c:v>Labour</c:v>
                  </c:pt>
                  <c:pt idx="10">
                    <c:v>LibDem</c:v>
                  </c:pt>
                </c:lvl>
              </c:multiLvlStrCache>
            </c:multiLvlStrRef>
          </c:cat>
          <c:val>
            <c:numRef>
              <c:f>Sheet1!$C$6:$N$6</c:f>
              <c:numCache>
                <c:formatCode>General</c:formatCode>
                <c:ptCount val="12"/>
                <c:pt idx="0">
                  <c:v>1</c:v>
                </c:pt>
                <c:pt idx="1">
                  <c:v>2</c:v>
                </c:pt>
                <c:pt idx="2">
                  <c:v>4</c:v>
                </c:pt>
                <c:pt idx="3">
                  <c:v>1</c:v>
                </c:pt>
              </c:numCache>
            </c:numRef>
          </c:val>
          <c:extLst>
            <c:ext xmlns:c16="http://schemas.microsoft.com/office/drawing/2014/chart" uri="{C3380CC4-5D6E-409C-BE32-E72D297353CC}">
              <c16:uniqueId val="{00000000-1CB2-4A66-BC3B-658B6303FD91}"/>
            </c:ext>
          </c:extLst>
        </c:ser>
        <c:ser>
          <c:idx val="1"/>
          <c:order val="1"/>
          <c:tx>
            <c:strRef>
              <c:f>Sheet1!$B$7</c:f>
              <c:strCache>
                <c:ptCount val="1"/>
                <c:pt idx="0">
                  <c:v>Essex</c:v>
                </c:pt>
              </c:strCache>
            </c:strRef>
          </c:tx>
          <c:spPr>
            <a:solidFill>
              <a:srgbClr val="FF0000"/>
            </a:solidFill>
            <a:ln>
              <a:noFill/>
            </a:ln>
            <a:effectLst/>
          </c:spPr>
          <c:invertIfNegative val="0"/>
          <c:cat>
            <c:multiLvlStrRef>
              <c:f>Sheet1!$C$3:$N$5</c:f>
              <c:multiLvlStrCache>
                <c:ptCount val="12"/>
                <c:lvl>
                  <c:pt idx="0">
                    <c:v>In favour</c:v>
                  </c:pt>
                  <c:pt idx="1">
                    <c:v>Opposed</c:v>
                  </c:pt>
                  <c:pt idx="2">
                    <c:v>In favour</c:v>
                  </c:pt>
                  <c:pt idx="3">
                    <c:v>Opposed</c:v>
                  </c:pt>
                  <c:pt idx="4">
                    <c:v>In favour</c:v>
                  </c:pt>
                  <c:pt idx="5">
                    <c:v>Opposed</c:v>
                  </c:pt>
                  <c:pt idx="6">
                    <c:v>In favour</c:v>
                  </c:pt>
                  <c:pt idx="7">
                    <c:v>Opposed</c:v>
                  </c:pt>
                  <c:pt idx="8">
                    <c:v>In favour</c:v>
                  </c:pt>
                  <c:pt idx="9">
                    <c:v>Opposed</c:v>
                  </c:pt>
                  <c:pt idx="10">
                    <c:v>In favour</c:v>
                  </c:pt>
                  <c:pt idx="11">
                    <c:v>Opposed</c:v>
                  </c:pt>
                </c:lvl>
                <c:lvl>
                  <c:pt idx="0">
                    <c:v>Councils</c:v>
                  </c:pt>
                  <c:pt idx="2">
                    <c:v>Elected reps</c:v>
                  </c:pt>
                  <c:pt idx="4">
                    <c:v>Councils</c:v>
                  </c:pt>
                  <c:pt idx="6">
                    <c:v>Councils</c:v>
                  </c:pt>
                  <c:pt idx="8">
                    <c:v>Elected reps</c:v>
                  </c:pt>
                  <c:pt idx="10">
                    <c:v>Councils</c:v>
                  </c:pt>
                </c:lvl>
                <c:lvl>
                  <c:pt idx="0">
                    <c:v>Conservative</c:v>
                  </c:pt>
                  <c:pt idx="4">
                    <c:v>NOC</c:v>
                  </c:pt>
                  <c:pt idx="6">
                    <c:v>Labour</c:v>
                  </c:pt>
                  <c:pt idx="10">
                    <c:v>LibDem</c:v>
                  </c:pt>
                </c:lvl>
              </c:multiLvlStrCache>
            </c:multiLvlStrRef>
          </c:cat>
          <c:val>
            <c:numRef>
              <c:f>Sheet1!$C$7:$N$7</c:f>
              <c:numCache>
                <c:formatCode>General</c:formatCode>
                <c:ptCount val="12"/>
                <c:pt idx="0">
                  <c:v>4</c:v>
                </c:pt>
                <c:pt idx="2">
                  <c:v>17</c:v>
                </c:pt>
                <c:pt idx="4">
                  <c:v>1</c:v>
                </c:pt>
              </c:numCache>
            </c:numRef>
          </c:val>
          <c:extLst>
            <c:ext xmlns:c16="http://schemas.microsoft.com/office/drawing/2014/chart" uri="{C3380CC4-5D6E-409C-BE32-E72D297353CC}">
              <c16:uniqueId val="{00000001-1CB2-4A66-BC3B-658B6303FD91}"/>
            </c:ext>
          </c:extLst>
        </c:ser>
        <c:ser>
          <c:idx val="2"/>
          <c:order val="2"/>
          <c:tx>
            <c:strRef>
              <c:f>Sheet1!$B$8</c:f>
              <c:strCache>
                <c:ptCount val="1"/>
                <c:pt idx="0">
                  <c:v>Hertfordshire</c:v>
                </c:pt>
              </c:strCache>
            </c:strRef>
          </c:tx>
          <c:spPr>
            <a:solidFill>
              <a:srgbClr val="7030A0"/>
            </a:solidFill>
            <a:ln>
              <a:noFill/>
            </a:ln>
            <a:effectLst/>
          </c:spPr>
          <c:invertIfNegative val="0"/>
          <c:cat>
            <c:multiLvlStrRef>
              <c:f>Sheet1!$C$3:$N$5</c:f>
              <c:multiLvlStrCache>
                <c:ptCount val="12"/>
                <c:lvl>
                  <c:pt idx="0">
                    <c:v>In favour</c:v>
                  </c:pt>
                  <c:pt idx="1">
                    <c:v>Opposed</c:v>
                  </c:pt>
                  <c:pt idx="2">
                    <c:v>In favour</c:v>
                  </c:pt>
                  <c:pt idx="3">
                    <c:v>Opposed</c:v>
                  </c:pt>
                  <c:pt idx="4">
                    <c:v>In favour</c:v>
                  </c:pt>
                  <c:pt idx="5">
                    <c:v>Opposed</c:v>
                  </c:pt>
                  <c:pt idx="6">
                    <c:v>In favour</c:v>
                  </c:pt>
                  <c:pt idx="7">
                    <c:v>Opposed</c:v>
                  </c:pt>
                  <c:pt idx="8">
                    <c:v>In favour</c:v>
                  </c:pt>
                  <c:pt idx="9">
                    <c:v>Opposed</c:v>
                  </c:pt>
                  <c:pt idx="10">
                    <c:v>In favour</c:v>
                  </c:pt>
                  <c:pt idx="11">
                    <c:v>Opposed</c:v>
                  </c:pt>
                </c:lvl>
                <c:lvl>
                  <c:pt idx="0">
                    <c:v>Councils</c:v>
                  </c:pt>
                  <c:pt idx="2">
                    <c:v>Elected reps</c:v>
                  </c:pt>
                  <c:pt idx="4">
                    <c:v>Councils</c:v>
                  </c:pt>
                  <c:pt idx="6">
                    <c:v>Councils</c:v>
                  </c:pt>
                  <c:pt idx="8">
                    <c:v>Elected reps</c:v>
                  </c:pt>
                  <c:pt idx="10">
                    <c:v>Councils</c:v>
                  </c:pt>
                </c:lvl>
                <c:lvl>
                  <c:pt idx="0">
                    <c:v>Conservative</c:v>
                  </c:pt>
                  <c:pt idx="4">
                    <c:v>NOC</c:v>
                  </c:pt>
                  <c:pt idx="6">
                    <c:v>Labour</c:v>
                  </c:pt>
                  <c:pt idx="10">
                    <c:v>LibDem</c:v>
                  </c:pt>
                </c:lvl>
              </c:multiLvlStrCache>
            </c:multiLvlStrRef>
          </c:cat>
          <c:val>
            <c:numRef>
              <c:f>Sheet1!$C$8:$N$8</c:f>
              <c:numCache>
                <c:formatCode>General</c:formatCode>
                <c:ptCount val="12"/>
                <c:pt idx="0">
                  <c:v>1</c:v>
                </c:pt>
                <c:pt idx="1">
                  <c:v>3</c:v>
                </c:pt>
                <c:pt idx="2">
                  <c:v>11</c:v>
                </c:pt>
                <c:pt idx="11">
                  <c:v>1</c:v>
                </c:pt>
              </c:numCache>
            </c:numRef>
          </c:val>
          <c:extLst>
            <c:ext xmlns:c16="http://schemas.microsoft.com/office/drawing/2014/chart" uri="{C3380CC4-5D6E-409C-BE32-E72D297353CC}">
              <c16:uniqueId val="{00000002-1CB2-4A66-BC3B-658B6303FD91}"/>
            </c:ext>
          </c:extLst>
        </c:ser>
        <c:ser>
          <c:idx val="3"/>
          <c:order val="3"/>
          <c:tx>
            <c:strRef>
              <c:f>Sheet1!$B$9</c:f>
              <c:strCache>
                <c:ptCount val="1"/>
                <c:pt idx="0">
                  <c:v>North Yorkshire</c:v>
                </c:pt>
              </c:strCache>
            </c:strRef>
          </c:tx>
          <c:spPr>
            <a:solidFill>
              <a:schemeClr val="accent2">
                <a:lumMod val="60000"/>
              </a:schemeClr>
            </a:solidFill>
            <a:ln>
              <a:noFill/>
            </a:ln>
            <a:effectLst/>
          </c:spPr>
          <c:invertIfNegative val="0"/>
          <c:cat>
            <c:multiLvlStrRef>
              <c:f>Sheet1!$C$3:$N$5</c:f>
              <c:multiLvlStrCache>
                <c:ptCount val="12"/>
                <c:lvl>
                  <c:pt idx="0">
                    <c:v>In favour</c:v>
                  </c:pt>
                  <c:pt idx="1">
                    <c:v>Opposed</c:v>
                  </c:pt>
                  <c:pt idx="2">
                    <c:v>In favour</c:v>
                  </c:pt>
                  <c:pt idx="3">
                    <c:v>Opposed</c:v>
                  </c:pt>
                  <c:pt idx="4">
                    <c:v>In favour</c:v>
                  </c:pt>
                  <c:pt idx="5">
                    <c:v>Opposed</c:v>
                  </c:pt>
                  <c:pt idx="6">
                    <c:v>In favour</c:v>
                  </c:pt>
                  <c:pt idx="7">
                    <c:v>Opposed</c:v>
                  </c:pt>
                  <c:pt idx="8">
                    <c:v>In favour</c:v>
                  </c:pt>
                  <c:pt idx="9">
                    <c:v>Opposed</c:v>
                  </c:pt>
                  <c:pt idx="10">
                    <c:v>In favour</c:v>
                  </c:pt>
                  <c:pt idx="11">
                    <c:v>Opposed</c:v>
                  </c:pt>
                </c:lvl>
                <c:lvl>
                  <c:pt idx="0">
                    <c:v>Councils</c:v>
                  </c:pt>
                  <c:pt idx="2">
                    <c:v>Elected reps</c:v>
                  </c:pt>
                  <c:pt idx="4">
                    <c:v>Councils</c:v>
                  </c:pt>
                  <c:pt idx="6">
                    <c:v>Councils</c:v>
                  </c:pt>
                  <c:pt idx="8">
                    <c:v>Elected reps</c:v>
                  </c:pt>
                  <c:pt idx="10">
                    <c:v>Councils</c:v>
                  </c:pt>
                </c:lvl>
                <c:lvl>
                  <c:pt idx="0">
                    <c:v>Conservative</c:v>
                  </c:pt>
                  <c:pt idx="4">
                    <c:v>NOC</c:v>
                  </c:pt>
                  <c:pt idx="6">
                    <c:v>Labour</c:v>
                  </c:pt>
                  <c:pt idx="10">
                    <c:v>LibDem</c:v>
                  </c:pt>
                </c:lvl>
              </c:multiLvlStrCache>
            </c:multiLvlStrRef>
          </c:cat>
          <c:val>
            <c:numRef>
              <c:f>Sheet1!$C$9:$N$9</c:f>
              <c:numCache>
                <c:formatCode>General</c:formatCode>
                <c:ptCount val="12"/>
                <c:pt idx="0">
                  <c:v>1</c:v>
                </c:pt>
                <c:pt idx="1">
                  <c:v>6</c:v>
                </c:pt>
                <c:pt idx="4">
                  <c:v>2</c:v>
                </c:pt>
              </c:numCache>
            </c:numRef>
          </c:val>
          <c:extLst>
            <c:ext xmlns:c16="http://schemas.microsoft.com/office/drawing/2014/chart" uri="{C3380CC4-5D6E-409C-BE32-E72D297353CC}">
              <c16:uniqueId val="{00000003-1CB2-4A66-BC3B-658B6303FD91}"/>
            </c:ext>
          </c:extLst>
        </c:ser>
        <c:ser>
          <c:idx val="4"/>
          <c:order val="4"/>
          <c:tx>
            <c:strRef>
              <c:f>Sheet1!$B$10</c:f>
              <c:strCache>
                <c:ptCount val="1"/>
                <c:pt idx="0">
                  <c:v>Northamptonshire</c:v>
                </c:pt>
              </c:strCache>
            </c:strRef>
          </c:tx>
          <c:spPr>
            <a:solidFill>
              <a:srgbClr val="FFFF00"/>
            </a:solidFill>
            <a:ln>
              <a:noFill/>
            </a:ln>
            <a:effectLst/>
          </c:spPr>
          <c:invertIfNegative val="0"/>
          <c:cat>
            <c:multiLvlStrRef>
              <c:f>Sheet1!$C$3:$N$5</c:f>
              <c:multiLvlStrCache>
                <c:ptCount val="12"/>
                <c:lvl>
                  <c:pt idx="0">
                    <c:v>In favour</c:v>
                  </c:pt>
                  <c:pt idx="1">
                    <c:v>Opposed</c:v>
                  </c:pt>
                  <c:pt idx="2">
                    <c:v>In favour</c:v>
                  </c:pt>
                  <c:pt idx="3">
                    <c:v>Opposed</c:v>
                  </c:pt>
                  <c:pt idx="4">
                    <c:v>In favour</c:v>
                  </c:pt>
                  <c:pt idx="5">
                    <c:v>Opposed</c:v>
                  </c:pt>
                  <c:pt idx="6">
                    <c:v>In favour</c:v>
                  </c:pt>
                  <c:pt idx="7">
                    <c:v>Opposed</c:v>
                  </c:pt>
                  <c:pt idx="8">
                    <c:v>In favour</c:v>
                  </c:pt>
                  <c:pt idx="9">
                    <c:v>Opposed</c:v>
                  </c:pt>
                  <c:pt idx="10">
                    <c:v>In favour</c:v>
                  </c:pt>
                  <c:pt idx="11">
                    <c:v>Opposed</c:v>
                  </c:pt>
                </c:lvl>
                <c:lvl>
                  <c:pt idx="0">
                    <c:v>Councils</c:v>
                  </c:pt>
                  <c:pt idx="2">
                    <c:v>Elected reps</c:v>
                  </c:pt>
                  <c:pt idx="4">
                    <c:v>Councils</c:v>
                  </c:pt>
                  <c:pt idx="6">
                    <c:v>Councils</c:v>
                  </c:pt>
                  <c:pt idx="8">
                    <c:v>Elected reps</c:v>
                  </c:pt>
                  <c:pt idx="10">
                    <c:v>Councils</c:v>
                  </c:pt>
                </c:lvl>
                <c:lvl>
                  <c:pt idx="0">
                    <c:v>Conservative</c:v>
                  </c:pt>
                  <c:pt idx="4">
                    <c:v>NOC</c:v>
                  </c:pt>
                  <c:pt idx="6">
                    <c:v>Labour</c:v>
                  </c:pt>
                  <c:pt idx="10">
                    <c:v>LibDem</c:v>
                  </c:pt>
                </c:lvl>
              </c:multiLvlStrCache>
            </c:multiLvlStrRef>
          </c:cat>
          <c:val>
            <c:numRef>
              <c:f>Sheet1!$C$10:$N$10</c:f>
              <c:numCache>
                <c:formatCode>General</c:formatCode>
                <c:ptCount val="12"/>
                <c:pt idx="0">
                  <c:v>3</c:v>
                </c:pt>
                <c:pt idx="2">
                  <c:v>3</c:v>
                </c:pt>
                <c:pt idx="7">
                  <c:v>1</c:v>
                </c:pt>
                <c:pt idx="9">
                  <c:v>1</c:v>
                </c:pt>
              </c:numCache>
            </c:numRef>
          </c:val>
          <c:extLst>
            <c:ext xmlns:c16="http://schemas.microsoft.com/office/drawing/2014/chart" uri="{C3380CC4-5D6E-409C-BE32-E72D297353CC}">
              <c16:uniqueId val="{00000004-1CB2-4A66-BC3B-658B6303FD91}"/>
            </c:ext>
          </c:extLst>
        </c:ser>
        <c:ser>
          <c:idx val="5"/>
          <c:order val="5"/>
          <c:tx>
            <c:strRef>
              <c:f>Sheet1!$B$11</c:f>
              <c:strCache>
                <c:ptCount val="1"/>
                <c:pt idx="0">
                  <c:v>Staffordshire</c:v>
                </c:pt>
              </c:strCache>
            </c:strRef>
          </c:tx>
          <c:spPr>
            <a:solidFill>
              <a:schemeClr val="tx1">
                <a:lumMod val="95000"/>
                <a:lumOff val="5000"/>
              </a:schemeClr>
            </a:solidFill>
            <a:ln>
              <a:noFill/>
            </a:ln>
            <a:effectLst/>
          </c:spPr>
          <c:invertIfNegative val="0"/>
          <c:cat>
            <c:multiLvlStrRef>
              <c:f>Sheet1!$C$3:$N$5</c:f>
              <c:multiLvlStrCache>
                <c:ptCount val="12"/>
                <c:lvl>
                  <c:pt idx="0">
                    <c:v>In favour</c:v>
                  </c:pt>
                  <c:pt idx="1">
                    <c:v>Opposed</c:v>
                  </c:pt>
                  <c:pt idx="2">
                    <c:v>In favour</c:v>
                  </c:pt>
                  <c:pt idx="3">
                    <c:v>Opposed</c:v>
                  </c:pt>
                  <c:pt idx="4">
                    <c:v>In favour</c:v>
                  </c:pt>
                  <c:pt idx="5">
                    <c:v>Opposed</c:v>
                  </c:pt>
                  <c:pt idx="6">
                    <c:v>In favour</c:v>
                  </c:pt>
                  <c:pt idx="7">
                    <c:v>Opposed</c:v>
                  </c:pt>
                  <c:pt idx="8">
                    <c:v>In favour</c:v>
                  </c:pt>
                  <c:pt idx="9">
                    <c:v>Opposed</c:v>
                  </c:pt>
                  <c:pt idx="10">
                    <c:v>In favour</c:v>
                  </c:pt>
                  <c:pt idx="11">
                    <c:v>Opposed</c:v>
                  </c:pt>
                </c:lvl>
                <c:lvl>
                  <c:pt idx="0">
                    <c:v>Councils</c:v>
                  </c:pt>
                  <c:pt idx="2">
                    <c:v>Elected reps</c:v>
                  </c:pt>
                  <c:pt idx="4">
                    <c:v>Councils</c:v>
                  </c:pt>
                  <c:pt idx="6">
                    <c:v>Councils</c:v>
                  </c:pt>
                  <c:pt idx="8">
                    <c:v>Elected reps</c:v>
                  </c:pt>
                  <c:pt idx="10">
                    <c:v>Councils</c:v>
                  </c:pt>
                </c:lvl>
                <c:lvl>
                  <c:pt idx="0">
                    <c:v>Conservative</c:v>
                  </c:pt>
                  <c:pt idx="4">
                    <c:v>NOC</c:v>
                  </c:pt>
                  <c:pt idx="6">
                    <c:v>Labour</c:v>
                  </c:pt>
                  <c:pt idx="10">
                    <c:v>LibDem</c:v>
                  </c:pt>
                </c:lvl>
              </c:multiLvlStrCache>
            </c:multiLvlStrRef>
          </c:cat>
          <c:val>
            <c:numRef>
              <c:f>Sheet1!$C$11:$N$11</c:f>
              <c:numCache>
                <c:formatCode>General</c:formatCode>
                <c:ptCount val="12"/>
                <c:pt idx="0">
                  <c:v>2</c:v>
                </c:pt>
                <c:pt idx="1">
                  <c:v>1</c:v>
                </c:pt>
                <c:pt idx="2">
                  <c:v>6</c:v>
                </c:pt>
                <c:pt idx="5">
                  <c:v>1</c:v>
                </c:pt>
                <c:pt idx="7">
                  <c:v>2</c:v>
                </c:pt>
                <c:pt idx="9">
                  <c:v>2</c:v>
                </c:pt>
              </c:numCache>
            </c:numRef>
          </c:val>
          <c:extLst>
            <c:ext xmlns:c16="http://schemas.microsoft.com/office/drawing/2014/chart" uri="{C3380CC4-5D6E-409C-BE32-E72D297353CC}">
              <c16:uniqueId val="{00000005-1CB2-4A66-BC3B-658B6303FD91}"/>
            </c:ext>
          </c:extLst>
        </c:ser>
        <c:ser>
          <c:idx val="6"/>
          <c:order val="6"/>
          <c:tx>
            <c:strRef>
              <c:f>Sheet1!$B$12</c:f>
              <c:strCache>
                <c:ptCount val="1"/>
                <c:pt idx="0">
                  <c:v>West Mercia</c:v>
                </c:pt>
              </c:strCache>
            </c:strRef>
          </c:tx>
          <c:spPr>
            <a:solidFill>
              <a:srgbClr val="00B050"/>
            </a:solidFill>
            <a:ln>
              <a:noFill/>
            </a:ln>
            <a:effectLst/>
          </c:spPr>
          <c:invertIfNegative val="0"/>
          <c:cat>
            <c:multiLvlStrRef>
              <c:f>Sheet1!$C$3:$N$5</c:f>
              <c:multiLvlStrCache>
                <c:ptCount val="12"/>
                <c:lvl>
                  <c:pt idx="0">
                    <c:v>In favour</c:v>
                  </c:pt>
                  <c:pt idx="1">
                    <c:v>Opposed</c:v>
                  </c:pt>
                  <c:pt idx="2">
                    <c:v>In favour</c:v>
                  </c:pt>
                  <c:pt idx="3">
                    <c:v>Opposed</c:v>
                  </c:pt>
                  <c:pt idx="4">
                    <c:v>In favour</c:v>
                  </c:pt>
                  <c:pt idx="5">
                    <c:v>Opposed</c:v>
                  </c:pt>
                  <c:pt idx="6">
                    <c:v>In favour</c:v>
                  </c:pt>
                  <c:pt idx="7">
                    <c:v>Opposed</c:v>
                  </c:pt>
                  <c:pt idx="8">
                    <c:v>In favour</c:v>
                  </c:pt>
                  <c:pt idx="9">
                    <c:v>Opposed</c:v>
                  </c:pt>
                  <c:pt idx="10">
                    <c:v>In favour</c:v>
                  </c:pt>
                  <c:pt idx="11">
                    <c:v>Opposed</c:v>
                  </c:pt>
                </c:lvl>
                <c:lvl>
                  <c:pt idx="0">
                    <c:v>Councils</c:v>
                  </c:pt>
                  <c:pt idx="2">
                    <c:v>Elected reps</c:v>
                  </c:pt>
                  <c:pt idx="4">
                    <c:v>Councils</c:v>
                  </c:pt>
                  <c:pt idx="6">
                    <c:v>Councils</c:v>
                  </c:pt>
                  <c:pt idx="8">
                    <c:v>Elected reps</c:v>
                  </c:pt>
                  <c:pt idx="10">
                    <c:v>Councils</c:v>
                  </c:pt>
                </c:lvl>
                <c:lvl>
                  <c:pt idx="0">
                    <c:v>Conservative</c:v>
                  </c:pt>
                  <c:pt idx="4">
                    <c:v>NOC</c:v>
                  </c:pt>
                  <c:pt idx="6">
                    <c:v>Labour</c:v>
                  </c:pt>
                  <c:pt idx="10">
                    <c:v>LibDem</c:v>
                  </c:pt>
                </c:lvl>
              </c:multiLvlStrCache>
            </c:multiLvlStrRef>
          </c:cat>
          <c:val>
            <c:numRef>
              <c:f>Sheet1!$C$12:$N$12</c:f>
              <c:numCache>
                <c:formatCode>General</c:formatCode>
                <c:ptCount val="12"/>
                <c:pt idx="1">
                  <c:v>5</c:v>
                </c:pt>
                <c:pt idx="5">
                  <c:v>1</c:v>
                </c:pt>
                <c:pt idx="7">
                  <c:v>2</c:v>
                </c:pt>
              </c:numCache>
            </c:numRef>
          </c:val>
          <c:extLst>
            <c:ext xmlns:c16="http://schemas.microsoft.com/office/drawing/2014/chart" uri="{C3380CC4-5D6E-409C-BE32-E72D297353CC}">
              <c16:uniqueId val="{00000006-1CB2-4A66-BC3B-658B6303FD91}"/>
            </c:ext>
          </c:extLst>
        </c:ser>
        <c:dLbls>
          <c:showLegendKey val="0"/>
          <c:showVal val="0"/>
          <c:showCatName val="0"/>
          <c:showSerName val="0"/>
          <c:showPercent val="0"/>
          <c:showBubbleSize val="0"/>
        </c:dLbls>
        <c:gapWidth val="150"/>
        <c:axId val="397479872"/>
        <c:axId val="397478560"/>
      </c:barChart>
      <c:catAx>
        <c:axId val="397479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7478560"/>
        <c:crosses val="autoZero"/>
        <c:auto val="1"/>
        <c:lblAlgn val="ctr"/>
        <c:lblOffset val="100"/>
        <c:noMultiLvlLbl val="0"/>
      </c:catAx>
      <c:valAx>
        <c:axId val="39747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7479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ECD6A-647B-EE4F-B3A5-076140E6D1D5}" type="doc">
      <dgm:prSet loTypeId="urn:microsoft.com/office/officeart/2005/8/layout/vProcess5" loCatId="" qsTypeId="urn:microsoft.com/office/officeart/2005/8/quickstyle/simple1" qsCatId="simple" csTypeId="urn:microsoft.com/office/officeart/2005/8/colors/accent1_3" csCatId="accent1" phldr="1"/>
      <dgm:spPr/>
      <dgm:t>
        <a:bodyPr/>
        <a:lstStyle/>
        <a:p>
          <a:endParaRPr lang="en-US"/>
        </a:p>
      </dgm:t>
    </dgm:pt>
    <dgm:pt modelId="{991871ED-5523-6545-A9EF-5D5917814A21}">
      <dgm:prSet phldrT="[Text]"/>
      <dgm:spPr/>
      <dgm:t>
        <a:bodyPr/>
        <a:lstStyle/>
        <a:p>
          <a:r>
            <a:rPr lang="en-GB"/>
            <a:t>Introduction</a:t>
          </a:r>
          <a:endParaRPr lang="en-US"/>
        </a:p>
      </dgm:t>
    </dgm:pt>
    <dgm:pt modelId="{39108666-3B68-0B42-8355-DF22BE4C498F}" type="parTrans" cxnId="{C7511ECA-B3E8-124B-A73B-AF717124F11F}">
      <dgm:prSet/>
      <dgm:spPr/>
      <dgm:t>
        <a:bodyPr/>
        <a:lstStyle/>
        <a:p>
          <a:endParaRPr lang="en-US"/>
        </a:p>
      </dgm:t>
    </dgm:pt>
    <dgm:pt modelId="{5C086436-36D4-BA4F-ABB7-3BD0946543F4}" type="sibTrans" cxnId="{C7511ECA-B3E8-124B-A73B-AF717124F11F}">
      <dgm:prSet/>
      <dgm:spPr/>
      <dgm:t>
        <a:bodyPr/>
        <a:lstStyle/>
        <a:p>
          <a:endParaRPr lang="en-US"/>
        </a:p>
      </dgm:t>
    </dgm:pt>
    <dgm:pt modelId="{B215A5BE-F643-B14A-93F4-017F96ACC8F1}">
      <dgm:prSet/>
      <dgm:spPr/>
      <dgm:t>
        <a:bodyPr/>
        <a:lstStyle/>
        <a:p>
          <a:r>
            <a:rPr lang="en-GB"/>
            <a:t>Public consultations on the introduction of PFCCs in seven force areas</a:t>
          </a:r>
        </a:p>
      </dgm:t>
    </dgm:pt>
    <dgm:pt modelId="{AD375CD8-CF7F-334B-8AD5-72ED6CF89060}" type="parTrans" cxnId="{07CA29D2-F656-2145-BC0E-E02D952F4DB0}">
      <dgm:prSet/>
      <dgm:spPr/>
      <dgm:t>
        <a:bodyPr/>
        <a:lstStyle/>
        <a:p>
          <a:endParaRPr lang="en-US"/>
        </a:p>
      </dgm:t>
    </dgm:pt>
    <dgm:pt modelId="{0B5985EC-D654-C148-AA86-10D8A3EC23EF}" type="sibTrans" cxnId="{07CA29D2-F656-2145-BC0E-E02D952F4DB0}">
      <dgm:prSet/>
      <dgm:spPr/>
      <dgm:t>
        <a:bodyPr/>
        <a:lstStyle/>
        <a:p>
          <a:endParaRPr lang="en-US"/>
        </a:p>
      </dgm:t>
    </dgm:pt>
    <dgm:pt modelId="{3F977685-08E4-D74C-BFAB-D5E4C393C31A}">
      <dgm:prSet/>
      <dgm:spPr/>
      <dgm:t>
        <a:bodyPr/>
        <a:lstStyle/>
        <a:p>
          <a:r>
            <a:rPr lang="en-GB"/>
            <a:t>Arguments for and against PFCCs</a:t>
          </a:r>
        </a:p>
      </dgm:t>
    </dgm:pt>
    <dgm:pt modelId="{50597AFD-BF91-D743-B766-AE58B066C9FF}" type="parTrans" cxnId="{479E489A-F40A-AB4C-98AC-035ACBE61DE9}">
      <dgm:prSet/>
      <dgm:spPr/>
      <dgm:t>
        <a:bodyPr/>
        <a:lstStyle/>
        <a:p>
          <a:endParaRPr lang="en-US"/>
        </a:p>
      </dgm:t>
    </dgm:pt>
    <dgm:pt modelId="{92F9495A-AF5E-F04F-BE7C-88ACC5736023}" type="sibTrans" cxnId="{479E489A-F40A-AB4C-98AC-035ACBE61DE9}">
      <dgm:prSet/>
      <dgm:spPr/>
      <dgm:t>
        <a:bodyPr/>
        <a:lstStyle/>
        <a:p>
          <a:endParaRPr lang="en-US"/>
        </a:p>
      </dgm:t>
    </dgm:pt>
    <dgm:pt modelId="{213628DE-321D-0546-A575-D3863B44B554}">
      <dgm:prSet/>
      <dgm:spPr/>
      <dgm:t>
        <a:bodyPr/>
        <a:lstStyle/>
        <a:p>
          <a:r>
            <a:rPr lang="en-GB"/>
            <a:t>Whose story is more convincing? What does this tell us about the use of evidence and the purpose of local public services?</a:t>
          </a:r>
        </a:p>
      </dgm:t>
    </dgm:pt>
    <dgm:pt modelId="{7BD53652-F1B8-3346-AD8C-E29D357A696C}" type="parTrans" cxnId="{CA4EB752-39B7-0942-A160-CEAE035ED47F}">
      <dgm:prSet/>
      <dgm:spPr/>
      <dgm:t>
        <a:bodyPr/>
        <a:lstStyle/>
        <a:p>
          <a:endParaRPr lang="en-US"/>
        </a:p>
      </dgm:t>
    </dgm:pt>
    <dgm:pt modelId="{AAAE252B-9DFA-954D-9E43-5F78F00B0DFC}" type="sibTrans" cxnId="{CA4EB752-39B7-0942-A160-CEAE035ED47F}">
      <dgm:prSet/>
      <dgm:spPr/>
      <dgm:t>
        <a:bodyPr/>
        <a:lstStyle/>
        <a:p>
          <a:endParaRPr lang="en-US"/>
        </a:p>
      </dgm:t>
    </dgm:pt>
    <dgm:pt modelId="{EF2E2F0F-6101-2742-8C73-456801703B71}">
      <dgm:prSet/>
      <dgm:spPr/>
      <dgm:t>
        <a:bodyPr/>
        <a:lstStyle/>
        <a:p>
          <a:r>
            <a:rPr lang="en-GB"/>
            <a:t>Conclusions: what’s the evidence base for PFCCs?</a:t>
          </a:r>
        </a:p>
      </dgm:t>
    </dgm:pt>
    <dgm:pt modelId="{A3185193-48EE-AB43-B7F5-872F406DAF0B}" type="parTrans" cxnId="{5DBD5E7C-20DB-BA4A-903B-BC2B2372FBC8}">
      <dgm:prSet/>
      <dgm:spPr/>
      <dgm:t>
        <a:bodyPr/>
        <a:lstStyle/>
        <a:p>
          <a:endParaRPr lang="en-US"/>
        </a:p>
      </dgm:t>
    </dgm:pt>
    <dgm:pt modelId="{2612985D-CD00-5748-BC7B-08D3F7E7DCAD}" type="sibTrans" cxnId="{5DBD5E7C-20DB-BA4A-903B-BC2B2372FBC8}">
      <dgm:prSet/>
      <dgm:spPr/>
      <dgm:t>
        <a:bodyPr/>
        <a:lstStyle/>
        <a:p>
          <a:endParaRPr lang="en-US"/>
        </a:p>
      </dgm:t>
    </dgm:pt>
    <dgm:pt modelId="{6EA438C0-166A-B945-B12A-02590DEC69B3}" type="pres">
      <dgm:prSet presAssocID="{930ECD6A-647B-EE4F-B3A5-076140E6D1D5}" presName="outerComposite" presStyleCnt="0">
        <dgm:presLayoutVars>
          <dgm:chMax val="5"/>
          <dgm:dir/>
          <dgm:resizeHandles val="exact"/>
        </dgm:presLayoutVars>
      </dgm:prSet>
      <dgm:spPr/>
    </dgm:pt>
    <dgm:pt modelId="{E29E9527-C9C1-9F43-9677-1E96BEB17E6A}" type="pres">
      <dgm:prSet presAssocID="{930ECD6A-647B-EE4F-B3A5-076140E6D1D5}" presName="dummyMaxCanvas" presStyleCnt="0">
        <dgm:presLayoutVars/>
      </dgm:prSet>
      <dgm:spPr/>
    </dgm:pt>
    <dgm:pt modelId="{8387D079-DCFE-284F-9D2F-2A4D42DC6CDD}" type="pres">
      <dgm:prSet presAssocID="{930ECD6A-647B-EE4F-B3A5-076140E6D1D5}" presName="FiveNodes_1" presStyleLbl="node1" presStyleIdx="0" presStyleCnt="5">
        <dgm:presLayoutVars>
          <dgm:bulletEnabled val="1"/>
        </dgm:presLayoutVars>
      </dgm:prSet>
      <dgm:spPr/>
    </dgm:pt>
    <dgm:pt modelId="{FBD763E9-85F8-844C-99D3-DBD06081DDAA}" type="pres">
      <dgm:prSet presAssocID="{930ECD6A-647B-EE4F-B3A5-076140E6D1D5}" presName="FiveNodes_2" presStyleLbl="node1" presStyleIdx="1" presStyleCnt="5">
        <dgm:presLayoutVars>
          <dgm:bulletEnabled val="1"/>
        </dgm:presLayoutVars>
      </dgm:prSet>
      <dgm:spPr/>
    </dgm:pt>
    <dgm:pt modelId="{E87EE9FF-2D66-604C-816C-1E0C4D1BD5D4}" type="pres">
      <dgm:prSet presAssocID="{930ECD6A-647B-EE4F-B3A5-076140E6D1D5}" presName="FiveNodes_3" presStyleLbl="node1" presStyleIdx="2" presStyleCnt="5">
        <dgm:presLayoutVars>
          <dgm:bulletEnabled val="1"/>
        </dgm:presLayoutVars>
      </dgm:prSet>
      <dgm:spPr/>
    </dgm:pt>
    <dgm:pt modelId="{ECAFEF30-5543-2444-8BE8-10D5BD4DEA93}" type="pres">
      <dgm:prSet presAssocID="{930ECD6A-647B-EE4F-B3A5-076140E6D1D5}" presName="FiveNodes_4" presStyleLbl="node1" presStyleIdx="3" presStyleCnt="5">
        <dgm:presLayoutVars>
          <dgm:bulletEnabled val="1"/>
        </dgm:presLayoutVars>
      </dgm:prSet>
      <dgm:spPr/>
    </dgm:pt>
    <dgm:pt modelId="{F9CD228D-B65B-8949-8D9A-9234934D4175}" type="pres">
      <dgm:prSet presAssocID="{930ECD6A-647B-EE4F-B3A5-076140E6D1D5}" presName="FiveNodes_5" presStyleLbl="node1" presStyleIdx="4" presStyleCnt="5">
        <dgm:presLayoutVars>
          <dgm:bulletEnabled val="1"/>
        </dgm:presLayoutVars>
      </dgm:prSet>
      <dgm:spPr/>
    </dgm:pt>
    <dgm:pt modelId="{09C3B3D4-95DF-4044-9D06-182CFC31EBE3}" type="pres">
      <dgm:prSet presAssocID="{930ECD6A-647B-EE4F-B3A5-076140E6D1D5}" presName="FiveConn_1-2" presStyleLbl="fgAccFollowNode1" presStyleIdx="0" presStyleCnt="4">
        <dgm:presLayoutVars>
          <dgm:bulletEnabled val="1"/>
        </dgm:presLayoutVars>
      </dgm:prSet>
      <dgm:spPr/>
    </dgm:pt>
    <dgm:pt modelId="{57051052-AB1D-0045-ACF8-DBA01EE709E0}" type="pres">
      <dgm:prSet presAssocID="{930ECD6A-647B-EE4F-B3A5-076140E6D1D5}" presName="FiveConn_2-3" presStyleLbl="fgAccFollowNode1" presStyleIdx="1" presStyleCnt="4">
        <dgm:presLayoutVars>
          <dgm:bulletEnabled val="1"/>
        </dgm:presLayoutVars>
      </dgm:prSet>
      <dgm:spPr/>
    </dgm:pt>
    <dgm:pt modelId="{987F2371-5896-3C4D-833E-AAE0D780A27D}" type="pres">
      <dgm:prSet presAssocID="{930ECD6A-647B-EE4F-B3A5-076140E6D1D5}" presName="FiveConn_3-4" presStyleLbl="fgAccFollowNode1" presStyleIdx="2" presStyleCnt="4">
        <dgm:presLayoutVars>
          <dgm:bulletEnabled val="1"/>
        </dgm:presLayoutVars>
      </dgm:prSet>
      <dgm:spPr/>
    </dgm:pt>
    <dgm:pt modelId="{CFC36305-A978-FF43-B725-1756BA8B7E08}" type="pres">
      <dgm:prSet presAssocID="{930ECD6A-647B-EE4F-B3A5-076140E6D1D5}" presName="FiveConn_4-5" presStyleLbl="fgAccFollowNode1" presStyleIdx="3" presStyleCnt="4">
        <dgm:presLayoutVars>
          <dgm:bulletEnabled val="1"/>
        </dgm:presLayoutVars>
      </dgm:prSet>
      <dgm:spPr/>
    </dgm:pt>
    <dgm:pt modelId="{E7722C46-1733-A14F-BEDB-073F10B883BF}" type="pres">
      <dgm:prSet presAssocID="{930ECD6A-647B-EE4F-B3A5-076140E6D1D5}" presName="FiveNodes_1_text" presStyleLbl="node1" presStyleIdx="4" presStyleCnt="5">
        <dgm:presLayoutVars>
          <dgm:bulletEnabled val="1"/>
        </dgm:presLayoutVars>
      </dgm:prSet>
      <dgm:spPr/>
    </dgm:pt>
    <dgm:pt modelId="{55D55EC4-C469-C44D-AEF1-B79C03258228}" type="pres">
      <dgm:prSet presAssocID="{930ECD6A-647B-EE4F-B3A5-076140E6D1D5}" presName="FiveNodes_2_text" presStyleLbl="node1" presStyleIdx="4" presStyleCnt="5">
        <dgm:presLayoutVars>
          <dgm:bulletEnabled val="1"/>
        </dgm:presLayoutVars>
      </dgm:prSet>
      <dgm:spPr/>
    </dgm:pt>
    <dgm:pt modelId="{267E2E3E-DA7F-1040-9B30-C36BC4A9D234}" type="pres">
      <dgm:prSet presAssocID="{930ECD6A-647B-EE4F-B3A5-076140E6D1D5}" presName="FiveNodes_3_text" presStyleLbl="node1" presStyleIdx="4" presStyleCnt="5">
        <dgm:presLayoutVars>
          <dgm:bulletEnabled val="1"/>
        </dgm:presLayoutVars>
      </dgm:prSet>
      <dgm:spPr/>
    </dgm:pt>
    <dgm:pt modelId="{8AF172C7-714E-4C41-BF98-263B274C926D}" type="pres">
      <dgm:prSet presAssocID="{930ECD6A-647B-EE4F-B3A5-076140E6D1D5}" presName="FiveNodes_4_text" presStyleLbl="node1" presStyleIdx="4" presStyleCnt="5">
        <dgm:presLayoutVars>
          <dgm:bulletEnabled val="1"/>
        </dgm:presLayoutVars>
      </dgm:prSet>
      <dgm:spPr/>
    </dgm:pt>
    <dgm:pt modelId="{E7260C2D-5A3A-A148-B2E8-0C4E5EF5B1D8}" type="pres">
      <dgm:prSet presAssocID="{930ECD6A-647B-EE4F-B3A5-076140E6D1D5}" presName="FiveNodes_5_text" presStyleLbl="node1" presStyleIdx="4" presStyleCnt="5">
        <dgm:presLayoutVars>
          <dgm:bulletEnabled val="1"/>
        </dgm:presLayoutVars>
      </dgm:prSet>
      <dgm:spPr/>
    </dgm:pt>
  </dgm:ptLst>
  <dgm:cxnLst>
    <dgm:cxn modelId="{A20DD81E-6B9A-5341-B27F-3F33617FEBF4}" type="presOf" srcId="{0B5985EC-D654-C148-AA86-10D8A3EC23EF}" destId="{57051052-AB1D-0045-ACF8-DBA01EE709E0}" srcOrd="0" destOrd="0" presId="urn:microsoft.com/office/officeart/2005/8/layout/vProcess5"/>
    <dgm:cxn modelId="{3D93D431-271D-3147-AA1B-3FE4BF5D2D06}" type="presOf" srcId="{930ECD6A-647B-EE4F-B3A5-076140E6D1D5}" destId="{6EA438C0-166A-B945-B12A-02590DEC69B3}" srcOrd="0" destOrd="0" presId="urn:microsoft.com/office/officeart/2005/8/layout/vProcess5"/>
    <dgm:cxn modelId="{64C0335E-0DE9-A14F-9617-9D6E2FF7E85D}" type="presOf" srcId="{3F977685-08E4-D74C-BFAB-D5E4C393C31A}" destId="{267E2E3E-DA7F-1040-9B30-C36BC4A9D234}" srcOrd="1" destOrd="0" presId="urn:microsoft.com/office/officeart/2005/8/layout/vProcess5"/>
    <dgm:cxn modelId="{478DCE61-E8FD-7541-8589-2CB6320C73FD}" type="presOf" srcId="{AAAE252B-9DFA-954D-9E43-5F78F00B0DFC}" destId="{CFC36305-A978-FF43-B725-1756BA8B7E08}" srcOrd="0" destOrd="0" presId="urn:microsoft.com/office/officeart/2005/8/layout/vProcess5"/>
    <dgm:cxn modelId="{8FC90B42-9D0E-774F-9DEE-8B09F60C2D07}" type="presOf" srcId="{5C086436-36D4-BA4F-ABB7-3BD0946543F4}" destId="{09C3B3D4-95DF-4044-9D06-182CFC31EBE3}" srcOrd="0" destOrd="0" presId="urn:microsoft.com/office/officeart/2005/8/layout/vProcess5"/>
    <dgm:cxn modelId="{C43A194D-D043-6B48-81E5-96CA498A7C43}" type="presOf" srcId="{991871ED-5523-6545-A9EF-5D5917814A21}" destId="{E7722C46-1733-A14F-BEDB-073F10B883BF}" srcOrd="1" destOrd="0" presId="urn:microsoft.com/office/officeart/2005/8/layout/vProcess5"/>
    <dgm:cxn modelId="{01687651-EB4F-B74C-81CE-9134253AA8E4}" type="presOf" srcId="{EF2E2F0F-6101-2742-8C73-456801703B71}" destId="{E7260C2D-5A3A-A148-B2E8-0C4E5EF5B1D8}" srcOrd="1" destOrd="0" presId="urn:microsoft.com/office/officeart/2005/8/layout/vProcess5"/>
    <dgm:cxn modelId="{CA4EB752-39B7-0942-A160-CEAE035ED47F}" srcId="{930ECD6A-647B-EE4F-B3A5-076140E6D1D5}" destId="{213628DE-321D-0546-A575-D3863B44B554}" srcOrd="3" destOrd="0" parTransId="{7BD53652-F1B8-3346-AD8C-E29D357A696C}" sibTransId="{AAAE252B-9DFA-954D-9E43-5F78F00B0DFC}"/>
    <dgm:cxn modelId="{5DBD5E7C-20DB-BA4A-903B-BC2B2372FBC8}" srcId="{930ECD6A-647B-EE4F-B3A5-076140E6D1D5}" destId="{EF2E2F0F-6101-2742-8C73-456801703B71}" srcOrd="4" destOrd="0" parTransId="{A3185193-48EE-AB43-B7F5-872F406DAF0B}" sibTransId="{2612985D-CD00-5748-BC7B-08D3F7E7DCAD}"/>
    <dgm:cxn modelId="{10996683-CFB3-B74D-85EE-8779B92243B5}" type="presOf" srcId="{EF2E2F0F-6101-2742-8C73-456801703B71}" destId="{F9CD228D-B65B-8949-8D9A-9234934D4175}" srcOrd="0" destOrd="0" presId="urn:microsoft.com/office/officeart/2005/8/layout/vProcess5"/>
    <dgm:cxn modelId="{5A62518C-6036-7149-9AF8-5CCD2A9DA4EB}" type="presOf" srcId="{B215A5BE-F643-B14A-93F4-017F96ACC8F1}" destId="{FBD763E9-85F8-844C-99D3-DBD06081DDAA}" srcOrd="0" destOrd="0" presId="urn:microsoft.com/office/officeart/2005/8/layout/vProcess5"/>
    <dgm:cxn modelId="{54B34C93-A97F-A543-AAFD-C547368624DA}" type="presOf" srcId="{B215A5BE-F643-B14A-93F4-017F96ACC8F1}" destId="{55D55EC4-C469-C44D-AEF1-B79C03258228}" srcOrd="1" destOrd="0" presId="urn:microsoft.com/office/officeart/2005/8/layout/vProcess5"/>
    <dgm:cxn modelId="{479E489A-F40A-AB4C-98AC-035ACBE61DE9}" srcId="{930ECD6A-647B-EE4F-B3A5-076140E6D1D5}" destId="{3F977685-08E4-D74C-BFAB-D5E4C393C31A}" srcOrd="2" destOrd="0" parTransId="{50597AFD-BF91-D743-B766-AE58B066C9FF}" sibTransId="{92F9495A-AF5E-F04F-BE7C-88ACC5736023}"/>
    <dgm:cxn modelId="{1C3D02A0-2931-C441-A4A7-0289EC595438}" type="presOf" srcId="{213628DE-321D-0546-A575-D3863B44B554}" destId="{ECAFEF30-5543-2444-8BE8-10D5BD4DEA93}" srcOrd="0" destOrd="0" presId="urn:microsoft.com/office/officeart/2005/8/layout/vProcess5"/>
    <dgm:cxn modelId="{792E5EC8-2ED1-2842-B574-953A21BA5682}" type="presOf" srcId="{3F977685-08E4-D74C-BFAB-D5E4C393C31A}" destId="{E87EE9FF-2D66-604C-816C-1E0C4D1BD5D4}" srcOrd="0" destOrd="0" presId="urn:microsoft.com/office/officeart/2005/8/layout/vProcess5"/>
    <dgm:cxn modelId="{C7511ECA-B3E8-124B-A73B-AF717124F11F}" srcId="{930ECD6A-647B-EE4F-B3A5-076140E6D1D5}" destId="{991871ED-5523-6545-A9EF-5D5917814A21}" srcOrd="0" destOrd="0" parTransId="{39108666-3B68-0B42-8355-DF22BE4C498F}" sibTransId="{5C086436-36D4-BA4F-ABB7-3BD0946543F4}"/>
    <dgm:cxn modelId="{07CA29D2-F656-2145-BC0E-E02D952F4DB0}" srcId="{930ECD6A-647B-EE4F-B3A5-076140E6D1D5}" destId="{B215A5BE-F643-B14A-93F4-017F96ACC8F1}" srcOrd="1" destOrd="0" parTransId="{AD375CD8-CF7F-334B-8AD5-72ED6CF89060}" sibTransId="{0B5985EC-D654-C148-AA86-10D8A3EC23EF}"/>
    <dgm:cxn modelId="{509676DD-0C1D-A942-86F5-A8ABA1973A68}" type="presOf" srcId="{991871ED-5523-6545-A9EF-5D5917814A21}" destId="{8387D079-DCFE-284F-9D2F-2A4D42DC6CDD}" srcOrd="0" destOrd="0" presId="urn:microsoft.com/office/officeart/2005/8/layout/vProcess5"/>
    <dgm:cxn modelId="{C8EE92E1-7AFB-4040-A033-9D69C9D6CB9B}" type="presOf" srcId="{213628DE-321D-0546-A575-D3863B44B554}" destId="{8AF172C7-714E-4C41-BF98-263B274C926D}" srcOrd="1" destOrd="0" presId="urn:microsoft.com/office/officeart/2005/8/layout/vProcess5"/>
    <dgm:cxn modelId="{E5CE9EE1-FE62-CA43-AA45-39DAC091332C}" type="presOf" srcId="{92F9495A-AF5E-F04F-BE7C-88ACC5736023}" destId="{987F2371-5896-3C4D-833E-AAE0D780A27D}" srcOrd="0" destOrd="0" presId="urn:microsoft.com/office/officeart/2005/8/layout/vProcess5"/>
    <dgm:cxn modelId="{F7D267CC-4A9A-7A4B-AAB7-60C569ABE2AC}" type="presParOf" srcId="{6EA438C0-166A-B945-B12A-02590DEC69B3}" destId="{E29E9527-C9C1-9F43-9677-1E96BEB17E6A}" srcOrd="0" destOrd="0" presId="urn:microsoft.com/office/officeart/2005/8/layout/vProcess5"/>
    <dgm:cxn modelId="{BA540236-93E4-E54E-A266-F7B921D7896D}" type="presParOf" srcId="{6EA438C0-166A-B945-B12A-02590DEC69B3}" destId="{8387D079-DCFE-284F-9D2F-2A4D42DC6CDD}" srcOrd="1" destOrd="0" presId="urn:microsoft.com/office/officeart/2005/8/layout/vProcess5"/>
    <dgm:cxn modelId="{9C9756F6-4E17-6B4F-954F-E563951B2389}" type="presParOf" srcId="{6EA438C0-166A-B945-B12A-02590DEC69B3}" destId="{FBD763E9-85F8-844C-99D3-DBD06081DDAA}" srcOrd="2" destOrd="0" presId="urn:microsoft.com/office/officeart/2005/8/layout/vProcess5"/>
    <dgm:cxn modelId="{BE520F13-58C5-4B4C-9FBE-3258D248F0F1}" type="presParOf" srcId="{6EA438C0-166A-B945-B12A-02590DEC69B3}" destId="{E87EE9FF-2D66-604C-816C-1E0C4D1BD5D4}" srcOrd="3" destOrd="0" presId="urn:microsoft.com/office/officeart/2005/8/layout/vProcess5"/>
    <dgm:cxn modelId="{51527352-A8AC-BB4F-8B13-C338379835F3}" type="presParOf" srcId="{6EA438C0-166A-B945-B12A-02590DEC69B3}" destId="{ECAFEF30-5543-2444-8BE8-10D5BD4DEA93}" srcOrd="4" destOrd="0" presId="urn:microsoft.com/office/officeart/2005/8/layout/vProcess5"/>
    <dgm:cxn modelId="{86FB2C2C-C7A2-7341-BDE9-A9EB2BAF33A2}" type="presParOf" srcId="{6EA438C0-166A-B945-B12A-02590DEC69B3}" destId="{F9CD228D-B65B-8949-8D9A-9234934D4175}" srcOrd="5" destOrd="0" presId="urn:microsoft.com/office/officeart/2005/8/layout/vProcess5"/>
    <dgm:cxn modelId="{85DF2FE1-805E-9244-8E0B-9A88E95C03FC}" type="presParOf" srcId="{6EA438C0-166A-B945-B12A-02590DEC69B3}" destId="{09C3B3D4-95DF-4044-9D06-182CFC31EBE3}" srcOrd="6" destOrd="0" presId="urn:microsoft.com/office/officeart/2005/8/layout/vProcess5"/>
    <dgm:cxn modelId="{F84D7AD7-9586-3445-A9CE-E060688D05C3}" type="presParOf" srcId="{6EA438C0-166A-B945-B12A-02590DEC69B3}" destId="{57051052-AB1D-0045-ACF8-DBA01EE709E0}" srcOrd="7" destOrd="0" presId="urn:microsoft.com/office/officeart/2005/8/layout/vProcess5"/>
    <dgm:cxn modelId="{5ECE1C13-D585-3A4B-9693-10B421E10E9B}" type="presParOf" srcId="{6EA438C0-166A-B945-B12A-02590DEC69B3}" destId="{987F2371-5896-3C4D-833E-AAE0D780A27D}" srcOrd="8" destOrd="0" presId="urn:microsoft.com/office/officeart/2005/8/layout/vProcess5"/>
    <dgm:cxn modelId="{6A97EC87-44FD-9747-8700-51A2F686F3B0}" type="presParOf" srcId="{6EA438C0-166A-B945-B12A-02590DEC69B3}" destId="{CFC36305-A978-FF43-B725-1756BA8B7E08}" srcOrd="9" destOrd="0" presId="urn:microsoft.com/office/officeart/2005/8/layout/vProcess5"/>
    <dgm:cxn modelId="{EB814032-ECB1-6942-B176-7723C53753C2}" type="presParOf" srcId="{6EA438C0-166A-B945-B12A-02590DEC69B3}" destId="{E7722C46-1733-A14F-BEDB-073F10B883BF}" srcOrd="10" destOrd="0" presId="urn:microsoft.com/office/officeart/2005/8/layout/vProcess5"/>
    <dgm:cxn modelId="{EB1A2777-706B-7F4F-9B69-75D6FADCD26D}" type="presParOf" srcId="{6EA438C0-166A-B945-B12A-02590DEC69B3}" destId="{55D55EC4-C469-C44D-AEF1-B79C03258228}" srcOrd="11" destOrd="0" presId="urn:microsoft.com/office/officeart/2005/8/layout/vProcess5"/>
    <dgm:cxn modelId="{8C0BFB02-15C8-5242-A496-86F73B5AC401}" type="presParOf" srcId="{6EA438C0-166A-B945-B12A-02590DEC69B3}" destId="{267E2E3E-DA7F-1040-9B30-C36BC4A9D234}" srcOrd="12" destOrd="0" presId="urn:microsoft.com/office/officeart/2005/8/layout/vProcess5"/>
    <dgm:cxn modelId="{00865168-667E-7D40-B951-F79189508811}" type="presParOf" srcId="{6EA438C0-166A-B945-B12A-02590DEC69B3}" destId="{8AF172C7-714E-4C41-BF98-263B274C926D}" srcOrd="13" destOrd="0" presId="urn:microsoft.com/office/officeart/2005/8/layout/vProcess5"/>
    <dgm:cxn modelId="{3EA6CC6F-8E3D-9945-A2CF-1163EF20E644}" type="presParOf" srcId="{6EA438C0-166A-B945-B12A-02590DEC69B3}" destId="{E7260C2D-5A3A-A148-B2E8-0C4E5EF5B1D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F3BA4-A4A9-44EF-9A0D-0A84F23ACB44}" type="doc">
      <dgm:prSet loTypeId="urn:microsoft.com/office/officeart/2009/3/layout/HorizontalOrganizationChart" loCatId="hierarchy" qsTypeId="urn:microsoft.com/office/officeart/2005/8/quickstyle/simple2" qsCatId="simple" csTypeId="urn:microsoft.com/office/officeart/2005/8/colors/colorful2" csCatId="colorful"/>
      <dgm:spPr/>
      <dgm:t>
        <a:bodyPr/>
        <a:lstStyle/>
        <a:p>
          <a:endParaRPr lang="en-US"/>
        </a:p>
      </dgm:t>
    </dgm:pt>
    <dgm:pt modelId="{276B93D1-0486-4D37-AA12-F3109AA6686B}">
      <dgm:prSet/>
      <dgm:spPr/>
      <dgm:t>
        <a:bodyPr/>
        <a:lstStyle/>
        <a:p>
          <a:r>
            <a:rPr lang="en-GB"/>
            <a:t>All seven areas conducted extensive consultations, including paper-based and online surveys and local events, promoted through social media, flyers, local press, TV, radio, etc.</a:t>
          </a:r>
          <a:endParaRPr lang="en-US"/>
        </a:p>
      </dgm:t>
    </dgm:pt>
    <dgm:pt modelId="{7C8BADF6-2E13-4E27-918E-5381F56BB450}" type="parTrans" cxnId="{849E2EFE-39C8-4EA7-B19E-B7FAC24AF9FC}">
      <dgm:prSet/>
      <dgm:spPr/>
      <dgm:t>
        <a:bodyPr/>
        <a:lstStyle/>
        <a:p>
          <a:endParaRPr lang="en-US"/>
        </a:p>
      </dgm:t>
    </dgm:pt>
    <dgm:pt modelId="{5538D475-4AB3-4C49-B473-23EF0D3FB1AB}" type="sibTrans" cxnId="{849E2EFE-39C8-4EA7-B19E-B7FAC24AF9FC}">
      <dgm:prSet/>
      <dgm:spPr/>
      <dgm:t>
        <a:bodyPr/>
        <a:lstStyle/>
        <a:p>
          <a:endParaRPr lang="en-US"/>
        </a:p>
      </dgm:t>
    </dgm:pt>
    <dgm:pt modelId="{3654F507-6C79-4CA8-B09E-C860800620D7}">
      <dgm:prSet/>
      <dgm:spPr/>
      <dgm:t>
        <a:bodyPr/>
        <a:lstStyle/>
        <a:p>
          <a:r>
            <a:rPr lang="en-GB"/>
            <a:t>These consultations involved firefighters, police officers, other public servants, residents, councillors, MPs, etc</a:t>
          </a:r>
          <a:endParaRPr lang="en-US"/>
        </a:p>
      </dgm:t>
    </dgm:pt>
    <dgm:pt modelId="{92F15584-AC25-4714-8F36-ECE370EA06AD}" type="parTrans" cxnId="{7EE7FB89-69D6-4D02-B59C-2F550BC77D54}">
      <dgm:prSet/>
      <dgm:spPr/>
      <dgm:t>
        <a:bodyPr/>
        <a:lstStyle/>
        <a:p>
          <a:endParaRPr lang="en-US"/>
        </a:p>
      </dgm:t>
    </dgm:pt>
    <dgm:pt modelId="{1EFD4B16-B240-41DA-801F-E398632858E7}" type="sibTrans" cxnId="{7EE7FB89-69D6-4D02-B59C-2F550BC77D54}">
      <dgm:prSet/>
      <dgm:spPr/>
      <dgm:t>
        <a:bodyPr/>
        <a:lstStyle/>
        <a:p>
          <a:endParaRPr lang="en-US"/>
        </a:p>
      </dgm:t>
    </dgm:pt>
    <dgm:pt modelId="{2542AA72-5631-493C-94A7-B5781BFB4092}">
      <dgm:prSet/>
      <dgm:spPr/>
      <dgm:t>
        <a:bodyPr/>
        <a:lstStyle/>
        <a:p>
          <a:r>
            <a:rPr lang="en-GB"/>
            <a:t>The consultations were structured in different ways, but responses varied by force/FRA area and also by roles (e.g. staff affected, residents, local politicians, etc)</a:t>
          </a:r>
          <a:endParaRPr lang="en-US"/>
        </a:p>
      </dgm:t>
    </dgm:pt>
    <dgm:pt modelId="{099B5ADC-DA06-440F-984D-9F1C81D8B75B}" type="parTrans" cxnId="{6DE10AF0-F23F-4E13-911D-564FCD6C96D3}">
      <dgm:prSet/>
      <dgm:spPr/>
      <dgm:t>
        <a:bodyPr/>
        <a:lstStyle/>
        <a:p>
          <a:endParaRPr lang="en-US"/>
        </a:p>
      </dgm:t>
    </dgm:pt>
    <dgm:pt modelId="{55946530-8B47-4275-B161-E8A6A39EDA2F}" type="sibTrans" cxnId="{6DE10AF0-F23F-4E13-911D-564FCD6C96D3}">
      <dgm:prSet/>
      <dgm:spPr/>
      <dgm:t>
        <a:bodyPr/>
        <a:lstStyle/>
        <a:p>
          <a:endParaRPr lang="en-US"/>
        </a:p>
      </dgm:t>
    </dgm:pt>
    <dgm:pt modelId="{D56396D8-F760-D84F-A739-483E0806976D}" type="pres">
      <dgm:prSet presAssocID="{AF4F3BA4-A4A9-44EF-9A0D-0A84F23ACB44}" presName="hierChild1" presStyleCnt="0">
        <dgm:presLayoutVars>
          <dgm:orgChart val="1"/>
          <dgm:chPref val="1"/>
          <dgm:dir/>
          <dgm:animOne val="branch"/>
          <dgm:animLvl val="lvl"/>
          <dgm:resizeHandles/>
        </dgm:presLayoutVars>
      </dgm:prSet>
      <dgm:spPr/>
    </dgm:pt>
    <dgm:pt modelId="{A83CCE63-8A34-5D4F-9EA9-768B90E3BDC4}" type="pres">
      <dgm:prSet presAssocID="{276B93D1-0486-4D37-AA12-F3109AA6686B}" presName="hierRoot1" presStyleCnt="0">
        <dgm:presLayoutVars>
          <dgm:hierBranch val="init"/>
        </dgm:presLayoutVars>
      </dgm:prSet>
      <dgm:spPr/>
    </dgm:pt>
    <dgm:pt modelId="{41367B91-B5EA-DF44-B429-85C0F4D84F4A}" type="pres">
      <dgm:prSet presAssocID="{276B93D1-0486-4D37-AA12-F3109AA6686B}" presName="rootComposite1" presStyleCnt="0"/>
      <dgm:spPr/>
    </dgm:pt>
    <dgm:pt modelId="{FBB2F01B-9EBC-954C-AE0D-A0A1DBD3809E}" type="pres">
      <dgm:prSet presAssocID="{276B93D1-0486-4D37-AA12-F3109AA6686B}" presName="rootText1" presStyleLbl="node0" presStyleIdx="0" presStyleCnt="3">
        <dgm:presLayoutVars>
          <dgm:chPref val="3"/>
        </dgm:presLayoutVars>
      </dgm:prSet>
      <dgm:spPr/>
    </dgm:pt>
    <dgm:pt modelId="{160DF27C-17C7-E14D-A676-DAB104D9828A}" type="pres">
      <dgm:prSet presAssocID="{276B93D1-0486-4D37-AA12-F3109AA6686B}" presName="rootConnector1" presStyleLbl="node1" presStyleIdx="0" presStyleCnt="0"/>
      <dgm:spPr/>
    </dgm:pt>
    <dgm:pt modelId="{2AC30ECB-770A-D243-B496-EB3F1DF810F0}" type="pres">
      <dgm:prSet presAssocID="{276B93D1-0486-4D37-AA12-F3109AA6686B}" presName="hierChild2" presStyleCnt="0"/>
      <dgm:spPr/>
    </dgm:pt>
    <dgm:pt modelId="{E1B36436-964B-EC4A-8FF1-1E1568214529}" type="pres">
      <dgm:prSet presAssocID="{276B93D1-0486-4D37-AA12-F3109AA6686B}" presName="hierChild3" presStyleCnt="0"/>
      <dgm:spPr/>
    </dgm:pt>
    <dgm:pt modelId="{3810D7FC-3D48-DC48-B34B-624632F69A9A}" type="pres">
      <dgm:prSet presAssocID="{3654F507-6C79-4CA8-B09E-C860800620D7}" presName="hierRoot1" presStyleCnt="0">
        <dgm:presLayoutVars>
          <dgm:hierBranch val="init"/>
        </dgm:presLayoutVars>
      </dgm:prSet>
      <dgm:spPr/>
    </dgm:pt>
    <dgm:pt modelId="{6F02553A-4F24-6A45-8815-AF69B5414812}" type="pres">
      <dgm:prSet presAssocID="{3654F507-6C79-4CA8-B09E-C860800620D7}" presName="rootComposite1" presStyleCnt="0"/>
      <dgm:spPr/>
    </dgm:pt>
    <dgm:pt modelId="{E1CB0E5B-442E-6841-8086-98A448E6D6F4}" type="pres">
      <dgm:prSet presAssocID="{3654F507-6C79-4CA8-B09E-C860800620D7}" presName="rootText1" presStyleLbl="node0" presStyleIdx="1" presStyleCnt="3">
        <dgm:presLayoutVars>
          <dgm:chPref val="3"/>
        </dgm:presLayoutVars>
      </dgm:prSet>
      <dgm:spPr/>
    </dgm:pt>
    <dgm:pt modelId="{EC765D55-97A5-FA4B-8129-7AA5D526FBAE}" type="pres">
      <dgm:prSet presAssocID="{3654F507-6C79-4CA8-B09E-C860800620D7}" presName="rootConnector1" presStyleLbl="node1" presStyleIdx="0" presStyleCnt="0"/>
      <dgm:spPr/>
    </dgm:pt>
    <dgm:pt modelId="{2068FA91-3B34-0E42-8C4F-9AA9D8255B48}" type="pres">
      <dgm:prSet presAssocID="{3654F507-6C79-4CA8-B09E-C860800620D7}" presName="hierChild2" presStyleCnt="0"/>
      <dgm:spPr/>
    </dgm:pt>
    <dgm:pt modelId="{A84CA441-582F-AD41-90F2-63921180854F}" type="pres">
      <dgm:prSet presAssocID="{3654F507-6C79-4CA8-B09E-C860800620D7}" presName="hierChild3" presStyleCnt="0"/>
      <dgm:spPr/>
    </dgm:pt>
    <dgm:pt modelId="{F3CA8EA4-2323-2C4E-AA1D-4BFEDB657540}" type="pres">
      <dgm:prSet presAssocID="{2542AA72-5631-493C-94A7-B5781BFB4092}" presName="hierRoot1" presStyleCnt="0">
        <dgm:presLayoutVars>
          <dgm:hierBranch val="init"/>
        </dgm:presLayoutVars>
      </dgm:prSet>
      <dgm:spPr/>
    </dgm:pt>
    <dgm:pt modelId="{00C2D21B-F5F2-4143-AF10-D2FC1F9F8A4B}" type="pres">
      <dgm:prSet presAssocID="{2542AA72-5631-493C-94A7-B5781BFB4092}" presName="rootComposite1" presStyleCnt="0"/>
      <dgm:spPr/>
    </dgm:pt>
    <dgm:pt modelId="{85C7EAEF-BB82-2549-BE45-DD005E0B406B}" type="pres">
      <dgm:prSet presAssocID="{2542AA72-5631-493C-94A7-B5781BFB4092}" presName="rootText1" presStyleLbl="node0" presStyleIdx="2" presStyleCnt="3">
        <dgm:presLayoutVars>
          <dgm:chPref val="3"/>
        </dgm:presLayoutVars>
      </dgm:prSet>
      <dgm:spPr/>
    </dgm:pt>
    <dgm:pt modelId="{8BFD2442-41AB-7842-A50E-DF6AD94AE1D3}" type="pres">
      <dgm:prSet presAssocID="{2542AA72-5631-493C-94A7-B5781BFB4092}" presName="rootConnector1" presStyleLbl="node1" presStyleIdx="0" presStyleCnt="0"/>
      <dgm:spPr/>
    </dgm:pt>
    <dgm:pt modelId="{EADDA1E5-519F-2347-BF10-CE2E75F646E6}" type="pres">
      <dgm:prSet presAssocID="{2542AA72-5631-493C-94A7-B5781BFB4092}" presName="hierChild2" presStyleCnt="0"/>
      <dgm:spPr/>
    </dgm:pt>
    <dgm:pt modelId="{E2817842-8FE9-0F45-9EA1-B6BBDD1A8020}" type="pres">
      <dgm:prSet presAssocID="{2542AA72-5631-493C-94A7-B5781BFB4092}" presName="hierChild3" presStyleCnt="0"/>
      <dgm:spPr/>
    </dgm:pt>
  </dgm:ptLst>
  <dgm:cxnLst>
    <dgm:cxn modelId="{C9AFEC16-38CD-E44D-ACFD-D7A4B67713CA}" type="presOf" srcId="{3654F507-6C79-4CA8-B09E-C860800620D7}" destId="{E1CB0E5B-442E-6841-8086-98A448E6D6F4}" srcOrd="0" destOrd="0" presId="urn:microsoft.com/office/officeart/2009/3/layout/HorizontalOrganizationChart"/>
    <dgm:cxn modelId="{D1BA0A55-4E3D-224D-9588-71428FF03D18}" type="presOf" srcId="{3654F507-6C79-4CA8-B09E-C860800620D7}" destId="{EC765D55-97A5-FA4B-8129-7AA5D526FBAE}" srcOrd="1" destOrd="0" presId="urn:microsoft.com/office/officeart/2009/3/layout/HorizontalOrganizationChart"/>
    <dgm:cxn modelId="{7EE7FB89-69D6-4D02-B59C-2F550BC77D54}" srcId="{AF4F3BA4-A4A9-44EF-9A0D-0A84F23ACB44}" destId="{3654F507-6C79-4CA8-B09E-C860800620D7}" srcOrd="1" destOrd="0" parTransId="{92F15584-AC25-4714-8F36-ECE370EA06AD}" sibTransId="{1EFD4B16-B240-41DA-801F-E398632858E7}"/>
    <dgm:cxn modelId="{F4F4ACB3-2436-E240-A79E-D7E02C2C217E}" type="presOf" srcId="{2542AA72-5631-493C-94A7-B5781BFB4092}" destId="{8BFD2442-41AB-7842-A50E-DF6AD94AE1D3}" srcOrd="1" destOrd="0" presId="urn:microsoft.com/office/officeart/2009/3/layout/HorizontalOrganizationChart"/>
    <dgm:cxn modelId="{F55CE8B7-8AFC-2C49-84D4-3A8F4FFAA784}" type="presOf" srcId="{276B93D1-0486-4D37-AA12-F3109AA6686B}" destId="{FBB2F01B-9EBC-954C-AE0D-A0A1DBD3809E}" srcOrd="0" destOrd="0" presId="urn:microsoft.com/office/officeart/2009/3/layout/HorizontalOrganizationChart"/>
    <dgm:cxn modelId="{E77C46C6-817E-F644-9981-8F1B475CA703}" type="presOf" srcId="{2542AA72-5631-493C-94A7-B5781BFB4092}" destId="{85C7EAEF-BB82-2549-BE45-DD005E0B406B}" srcOrd="0" destOrd="0" presId="urn:microsoft.com/office/officeart/2009/3/layout/HorizontalOrganizationChart"/>
    <dgm:cxn modelId="{64062AD7-7461-1041-B17A-20E674222D8C}" type="presOf" srcId="{276B93D1-0486-4D37-AA12-F3109AA6686B}" destId="{160DF27C-17C7-E14D-A676-DAB104D9828A}" srcOrd="1" destOrd="0" presId="urn:microsoft.com/office/officeart/2009/3/layout/HorizontalOrganizationChart"/>
    <dgm:cxn modelId="{D67468D9-154A-8745-B096-61D79874FAE6}" type="presOf" srcId="{AF4F3BA4-A4A9-44EF-9A0D-0A84F23ACB44}" destId="{D56396D8-F760-D84F-A739-483E0806976D}" srcOrd="0" destOrd="0" presId="urn:microsoft.com/office/officeart/2009/3/layout/HorizontalOrganizationChart"/>
    <dgm:cxn modelId="{6DE10AF0-F23F-4E13-911D-564FCD6C96D3}" srcId="{AF4F3BA4-A4A9-44EF-9A0D-0A84F23ACB44}" destId="{2542AA72-5631-493C-94A7-B5781BFB4092}" srcOrd="2" destOrd="0" parTransId="{099B5ADC-DA06-440F-984D-9F1C81D8B75B}" sibTransId="{55946530-8B47-4275-B161-E8A6A39EDA2F}"/>
    <dgm:cxn modelId="{849E2EFE-39C8-4EA7-B19E-B7FAC24AF9FC}" srcId="{AF4F3BA4-A4A9-44EF-9A0D-0A84F23ACB44}" destId="{276B93D1-0486-4D37-AA12-F3109AA6686B}" srcOrd="0" destOrd="0" parTransId="{7C8BADF6-2E13-4E27-918E-5381F56BB450}" sibTransId="{5538D475-4AB3-4C49-B473-23EF0D3FB1AB}"/>
    <dgm:cxn modelId="{42E37D53-F023-804D-A3C2-C8C212B61165}" type="presParOf" srcId="{D56396D8-F760-D84F-A739-483E0806976D}" destId="{A83CCE63-8A34-5D4F-9EA9-768B90E3BDC4}" srcOrd="0" destOrd="0" presId="urn:microsoft.com/office/officeart/2009/3/layout/HorizontalOrganizationChart"/>
    <dgm:cxn modelId="{0ED73CF1-F825-6E43-AA14-88507F1D0B7B}" type="presParOf" srcId="{A83CCE63-8A34-5D4F-9EA9-768B90E3BDC4}" destId="{41367B91-B5EA-DF44-B429-85C0F4D84F4A}" srcOrd="0" destOrd="0" presId="urn:microsoft.com/office/officeart/2009/3/layout/HorizontalOrganizationChart"/>
    <dgm:cxn modelId="{5BF0BC5D-1C79-5F41-ABEE-1FFB9B3B543E}" type="presParOf" srcId="{41367B91-B5EA-DF44-B429-85C0F4D84F4A}" destId="{FBB2F01B-9EBC-954C-AE0D-A0A1DBD3809E}" srcOrd="0" destOrd="0" presId="urn:microsoft.com/office/officeart/2009/3/layout/HorizontalOrganizationChart"/>
    <dgm:cxn modelId="{2D3FBA44-37F3-A347-ADC0-CEFF6F59AC52}" type="presParOf" srcId="{41367B91-B5EA-DF44-B429-85C0F4D84F4A}" destId="{160DF27C-17C7-E14D-A676-DAB104D9828A}" srcOrd="1" destOrd="0" presId="urn:microsoft.com/office/officeart/2009/3/layout/HorizontalOrganizationChart"/>
    <dgm:cxn modelId="{37B5773E-A770-8545-B5D3-8853F1969372}" type="presParOf" srcId="{A83CCE63-8A34-5D4F-9EA9-768B90E3BDC4}" destId="{2AC30ECB-770A-D243-B496-EB3F1DF810F0}" srcOrd="1" destOrd="0" presId="urn:microsoft.com/office/officeart/2009/3/layout/HorizontalOrganizationChart"/>
    <dgm:cxn modelId="{EC8CF99D-8E99-8946-A648-E3E61B899C38}" type="presParOf" srcId="{A83CCE63-8A34-5D4F-9EA9-768B90E3BDC4}" destId="{E1B36436-964B-EC4A-8FF1-1E1568214529}" srcOrd="2" destOrd="0" presId="urn:microsoft.com/office/officeart/2009/3/layout/HorizontalOrganizationChart"/>
    <dgm:cxn modelId="{3F375354-5A20-6D49-9648-0AF8574A60D0}" type="presParOf" srcId="{D56396D8-F760-D84F-A739-483E0806976D}" destId="{3810D7FC-3D48-DC48-B34B-624632F69A9A}" srcOrd="1" destOrd="0" presId="urn:microsoft.com/office/officeart/2009/3/layout/HorizontalOrganizationChart"/>
    <dgm:cxn modelId="{33234661-20D6-314F-A4DA-305E70A98F81}" type="presParOf" srcId="{3810D7FC-3D48-DC48-B34B-624632F69A9A}" destId="{6F02553A-4F24-6A45-8815-AF69B5414812}" srcOrd="0" destOrd="0" presId="urn:microsoft.com/office/officeart/2009/3/layout/HorizontalOrganizationChart"/>
    <dgm:cxn modelId="{296519D3-733A-EC4C-A033-A8435B1EDA3E}" type="presParOf" srcId="{6F02553A-4F24-6A45-8815-AF69B5414812}" destId="{E1CB0E5B-442E-6841-8086-98A448E6D6F4}" srcOrd="0" destOrd="0" presId="urn:microsoft.com/office/officeart/2009/3/layout/HorizontalOrganizationChart"/>
    <dgm:cxn modelId="{78D42B7A-F096-0345-90B1-B6A8B42951A6}" type="presParOf" srcId="{6F02553A-4F24-6A45-8815-AF69B5414812}" destId="{EC765D55-97A5-FA4B-8129-7AA5D526FBAE}" srcOrd="1" destOrd="0" presId="urn:microsoft.com/office/officeart/2009/3/layout/HorizontalOrganizationChart"/>
    <dgm:cxn modelId="{D1BDCF1E-8437-EA45-8476-75BB91431ABE}" type="presParOf" srcId="{3810D7FC-3D48-DC48-B34B-624632F69A9A}" destId="{2068FA91-3B34-0E42-8C4F-9AA9D8255B48}" srcOrd="1" destOrd="0" presId="urn:microsoft.com/office/officeart/2009/3/layout/HorizontalOrganizationChart"/>
    <dgm:cxn modelId="{9913F63F-8A34-1B44-B246-A11DB47CF929}" type="presParOf" srcId="{3810D7FC-3D48-DC48-B34B-624632F69A9A}" destId="{A84CA441-582F-AD41-90F2-63921180854F}" srcOrd="2" destOrd="0" presId="urn:microsoft.com/office/officeart/2009/3/layout/HorizontalOrganizationChart"/>
    <dgm:cxn modelId="{B5F3EB78-43B4-8E4D-85E8-7BC718FF8597}" type="presParOf" srcId="{D56396D8-F760-D84F-A739-483E0806976D}" destId="{F3CA8EA4-2323-2C4E-AA1D-4BFEDB657540}" srcOrd="2" destOrd="0" presId="urn:microsoft.com/office/officeart/2009/3/layout/HorizontalOrganizationChart"/>
    <dgm:cxn modelId="{A83E0280-28CC-4F4E-A0E8-110919F7CD04}" type="presParOf" srcId="{F3CA8EA4-2323-2C4E-AA1D-4BFEDB657540}" destId="{00C2D21B-F5F2-4143-AF10-D2FC1F9F8A4B}" srcOrd="0" destOrd="0" presId="urn:microsoft.com/office/officeart/2009/3/layout/HorizontalOrganizationChart"/>
    <dgm:cxn modelId="{D0E45268-8605-1D4D-9E78-CD3424C1E078}" type="presParOf" srcId="{00C2D21B-F5F2-4143-AF10-D2FC1F9F8A4B}" destId="{85C7EAEF-BB82-2549-BE45-DD005E0B406B}" srcOrd="0" destOrd="0" presId="urn:microsoft.com/office/officeart/2009/3/layout/HorizontalOrganizationChart"/>
    <dgm:cxn modelId="{3D0C16C4-C355-EF44-8858-8E3E37302805}" type="presParOf" srcId="{00C2D21B-F5F2-4143-AF10-D2FC1F9F8A4B}" destId="{8BFD2442-41AB-7842-A50E-DF6AD94AE1D3}" srcOrd="1" destOrd="0" presId="urn:microsoft.com/office/officeart/2009/3/layout/HorizontalOrganizationChart"/>
    <dgm:cxn modelId="{6F6C289E-8788-4749-9F00-31F4718734E4}" type="presParOf" srcId="{F3CA8EA4-2323-2C4E-AA1D-4BFEDB657540}" destId="{EADDA1E5-519F-2347-BF10-CE2E75F646E6}" srcOrd="1" destOrd="0" presId="urn:microsoft.com/office/officeart/2009/3/layout/HorizontalOrganizationChart"/>
    <dgm:cxn modelId="{7D1F6101-55C3-FA4B-B271-9685039323E9}" type="presParOf" srcId="{F3CA8EA4-2323-2C4E-AA1D-4BFEDB657540}" destId="{E2817842-8FE9-0F45-9EA1-B6BBDD1A802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7D079-DCFE-284F-9D2F-2A4D42DC6CDD}">
      <dsp:nvSpPr>
        <dsp:cNvPr id="0" name=""/>
        <dsp:cNvSpPr/>
      </dsp:nvSpPr>
      <dsp:spPr>
        <a:xfrm>
          <a:off x="0" y="0"/>
          <a:ext cx="7405962" cy="736826"/>
        </a:xfrm>
        <a:prstGeom prst="roundRect">
          <a:avLst>
            <a:gd name="adj" fmla="val 10000"/>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Introduction</a:t>
          </a:r>
          <a:endParaRPr lang="en-US" sz="1600" kern="1200"/>
        </a:p>
      </dsp:txBody>
      <dsp:txXfrm>
        <a:off x="21581" y="21581"/>
        <a:ext cx="6524659" cy="693664"/>
      </dsp:txXfrm>
    </dsp:sp>
    <dsp:sp modelId="{FBD763E9-85F8-844C-99D3-DBD06081DDAA}">
      <dsp:nvSpPr>
        <dsp:cNvPr id="0" name=""/>
        <dsp:cNvSpPr/>
      </dsp:nvSpPr>
      <dsp:spPr>
        <a:xfrm>
          <a:off x="553042" y="839163"/>
          <a:ext cx="7405962" cy="736826"/>
        </a:xfrm>
        <a:prstGeom prst="roundRect">
          <a:avLst>
            <a:gd name="adj" fmla="val 10000"/>
          </a:avLst>
        </a:prstGeom>
        <a:solidFill>
          <a:schemeClr val="accent1">
            <a:shade val="80000"/>
            <a:hueOff val="65970"/>
            <a:satOff val="-2948"/>
            <a:lumOff val="68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Public consultations on the introduction of PFCCs in seven force areas</a:t>
          </a:r>
        </a:p>
      </dsp:txBody>
      <dsp:txXfrm>
        <a:off x="574623" y="860744"/>
        <a:ext cx="6330820" cy="693664"/>
      </dsp:txXfrm>
    </dsp:sp>
    <dsp:sp modelId="{E87EE9FF-2D66-604C-816C-1E0C4D1BD5D4}">
      <dsp:nvSpPr>
        <dsp:cNvPr id="0" name=""/>
        <dsp:cNvSpPr/>
      </dsp:nvSpPr>
      <dsp:spPr>
        <a:xfrm>
          <a:off x="1106085" y="1678327"/>
          <a:ext cx="7405962" cy="736826"/>
        </a:xfrm>
        <a:prstGeom prst="roundRect">
          <a:avLst>
            <a:gd name="adj" fmla="val 10000"/>
          </a:avLst>
        </a:prstGeom>
        <a:solidFill>
          <a:schemeClr val="accent1">
            <a:shade val="80000"/>
            <a:hueOff val="131939"/>
            <a:satOff val="-5896"/>
            <a:lumOff val="136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Arguments for and against PFCCs</a:t>
          </a:r>
        </a:p>
      </dsp:txBody>
      <dsp:txXfrm>
        <a:off x="1127666" y="1699908"/>
        <a:ext cx="6330820" cy="693664"/>
      </dsp:txXfrm>
    </dsp:sp>
    <dsp:sp modelId="{ECAFEF30-5543-2444-8BE8-10D5BD4DEA93}">
      <dsp:nvSpPr>
        <dsp:cNvPr id="0" name=""/>
        <dsp:cNvSpPr/>
      </dsp:nvSpPr>
      <dsp:spPr>
        <a:xfrm>
          <a:off x="1659127" y="2517491"/>
          <a:ext cx="7405962" cy="736826"/>
        </a:xfrm>
        <a:prstGeom prst="roundRect">
          <a:avLst>
            <a:gd name="adj" fmla="val 10000"/>
          </a:avLst>
        </a:prstGeom>
        <a:solidFill>
          <a:schemeClr val="accent1">
            <a:shade val="80000"/>
            <a:hueOff val="197909"/>
            <a:satOff val="-8844"/>
            <a:lumOff val="204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Whose story is more convincing? What does this tell us about the use of evidence and the purpose of local public services?</a:t>
          </a:r>
        </a:p>
      </dsp:txBody>
      <dsp:txXfrm>
        <a:off x="1680708" y="2539072"/>
        <a:ext cx="6330820" cy="693664"/>
      </dsp:txXfrm>
    </dsp:sp>
    <dsp:sp modelId="{F9CD228D-B65B-8949-8D9A-9234934D4175}">
      <dsp:nvSpPr>
        <dsp:cNvPr id="0" name=""/>
        <dsp:cNvSpPr/>
      </dsp:nvSpPr>
      <dsp:spPr>
        <a:xfrm>
          <a:off x="2212170" y="3356655"/>
          <a:ext cx="7405962" cy="736826"/>
        </a:xfrm>
        <a:prstGeom prst="roundRect">
          <a:avLst>
            <a:gd name="adj" fmla="val 10000"/>
          </a:avLst>
        </a:prstGeom>
        <a:solidFill>
          <a:schemeClr val="accent1">
            <a:shade val="80000"/>
            <a:hueOff val="263879"/>
            <a:satOff val="-11792"/>
            <a:lumOff val="273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Conclusions: what’s the evidence base for PFCCs?</a:t>
          </a:r>
        </a:p>
      </dsp:txBody>
      <dsp:txXfrm>
        <a:off x="2233751" y="3378236"/>
        <a:ext cx="6330820" cy="693664"/>
      </dsp:txXfrm>
    </dsp:sp>
    <dsp:sp modelId="{09C3B3D4-95DF-4044-9D06-182CFC31EBE3}">
      <dsp:nvSpPr>
        <dsp:cNvPr id="0" name=""/>
        <dsp:cNvSpPr/>
      </dsp:nvSpPr>
      <dsp:spPr>
        <a:xfrm>
          <a:off x="6927025" y="538292"/>
          <a:ext cx="478937" cy="47893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034786" y="538292"/>
        <a:ext cx="263415" cy="360400"/>
      </dsp:txXfrm>
    </dsp:sp>
    <dsp:sp modelId="{57051052-AB1D-0045-ACF8-DBA01EE709E0}">
      <dsp:nvSpPr>
        <dsp:cNvPr id="0" name=""/>
        <dsp:cNvSpPr/>
      </dsp:nvSpPr>
      <dsp:spPr>
        <a:xfrm>
          <a:off x="7480067" y="1377456"/>
          <a:ext cx="478937" cy="47893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587828" y="1377456"/>
        <a:ext cx="263415" cy="360400"/>
      </dsp:txXfrm>
    </dsp:sp>
    <dsp:sp modelId="{987F2371-5896-3C4D-833E-AAE0D780A27D}">
      <dsp:nvSpPr>
        <dsp:cNvPr id="0" name=""/>
        <dsp:cNvSpPr/>
      </dsp:nvSpPr>
      <dsp:spPr>
        <a:xfrm>
          <a:off x="8033110" y="2204340"/>
          <a:ext cx="478937" cy="47893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140871" y="2204340"/>
        <a:ext cx="263415" cy="360400"/>
      </dsp:txXfrm>
    </dsp:sp>
    <dsp:sp modelId="{CFC36305-A978-FF43-B725-1756BA8B7E08}">
      <dsp:nvSpPr>
        <dsp:cNvPr id="0" name=""/>
        <dsp:cNvSpPr/>
      </dsp:nvSpPr>
      <dsp:spPr>
        <a:xfrm>
          <a:off x="8586152" y="3051690"/>
          <a:ext cx="478937" cy="47893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693913" y="3051690"/>
        <a:ext cx="263415" cy="360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2F01B-9EBC-954C-AE0D-A0A1DBD3809E}">
      <dsp:nvSpPr>
        <dsp:cNvPr id="0" name=""/>
        <dsp:cNvSpPr/>
      </dsp:nvSpPr>
      <dsp:spPr>
        <a:xfrm>
          <a:off x="1277369" y="1166"/>
          <a:ext cx="4138074" cy="12621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a:t>All seven areas conducted extensive consultations, including paper-based and online surveys and local events, promoted through social media, flyers, local press, TV, radio, etc.</a:t>
          </a:r>
          <a:endParaRPr lang="en-US" sz="1700" kern="1200"/>
        </a:p>
      </dsp:txBody>
      <dsp:txXfrm>
        <a:off x="1277369" y="1166"/>
        <a:ext cx="4138074" cy="1262112"/>
      </dsp:txXfrm>
    </dsp:sp>
    <dsp:sp modelId="{E1CB0E5B-442E-6841-8086-98A448E6D6F4}">
      <dsp:nvSpPr>
        <dsp:cNvPr id="0" name=""/>
        <dsp:cNvSpPr/>
      </dsp:nvSpPr>
      <dsp:spPr>
        <a:xfrm>
          <a:off x="1277369" y="1780538"/>
          <a:ext cx="4138074" cy="12621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a:t>These consultations involved firefighters, police officers, other public servants, residents, councillors, MPs, etc</a:t>
          </a:r>
          <a:endParaRPr lang="en-US" sz="1700" kern="1200"/>
        </a:p>
      </dsp:txBody>
      <dsp:txXfrm>
        <a:off x="1277369" y="1780538"/>
        <a:ext cx="4138074" cy="1262112"/>
      </dsp:txXfrm>
    </dsp:sp>
    <dsp:sp modelId="{85C7EAEF-BB82-2549-BE45-DD005E0B406B}">
      <dsp:nvSpPr>
        <dsp:cNvPr id="0" name=""/>
        <dsp:cNvSpPr/>
      </dsp:nvSpPr>
      <dsp:spPr>
        <a:xfrm>
          <a:off x="1277369" y="3559910"/>
          <a:ext cx="4138074" cy="12621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a:t>The consultations were structured in different ways, but responses varied by force/FRA area and also by roles (e.g. staff affected, residents, local politicians, etc)</a:t>
          </a:r>
          <a:endParaRPr lang="en-US" sz="1700" kern="1200"/>
        </a:p>
      </dsp:txBody>
      <dsp:txXfrm>
        <a:off x="1277369" y="3559910"/>
        <a:ext cx="4138074" cy="12621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5A03AD6-359B-4450-8288-D2DECAD13D25}" type="datetimeFigureOut">
              <a:rPr lang="en-GB" smtClean="0"/>
              <a:t>04/12/2018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DA8FBAA-DC27-447C-8929-6AC332CB94EE}" type="slidenum">
              <a:rPr lang="en-GB" smtClean="0"/>
              <a:t>‹#›</a:t>
            </a:fld>
            <a:endParaRPr lang="en-GB"/>
          </a:p>
        </p:txBody>
      </p:sp>
    </p:spTree>
    <p:extLst>
      <p:ext uri="{BB962C8B-B14F-4D97-AF65-F5344CB8AC3E}">
        <p14:creationId xmlns:p14="http://schemas.microsoft.com/office/powerpoint/2010/main" val="9984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1</a:t>
            </a:fld>
            <a:endParaRPr lang="en-GB"/>
          </a:p>
        </p:txBody>
      </p:sp>
    </p:spTree>
    <p:extLst>
      <p:ext uri="{BB962C8B-B14F-4D97-AF65-F5344CB8AC3E}">
        <p14:creationId xmlns:p14="http://schemas.microsoft.com/office/powerpoint/2010/main" val="192299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Relationship between </a:t>
            </a:r>
            <a:r>
              <a:rPr lang="en-GB" b="0"/>
              <a:t>these narratives</a:t>
            </a:r>
            <a:endParaRPr lang="en-GB" b="0" dirty="0"/>
          </a:p>
        </p:txBody>
      </p:sp>
      <p:sp>
        <p:nvSpPr>
          <p:cNvPr id="4" name="Slide Number Placeholder 3"/>
          <p:cNvSpPr>
            <a:spLocks noGrp="1"/>
          </p:cNvSpPr>
          <p:nvPr>
            <p:ph type="sldNum" sz="quarter" idx="10"/>
          </p:nvPr>
        </p:nvSpPr>
        <p:spPr/>
        <p:txBody>
          <a:bodyPr/>
          <a:lstStyle/>
          <a:p>
            <a:fld id="{BDA8FBAA-DC27-447C-8929-6AC332CB94EE}" type="slidenum">
              <a:rPr lang="en-GB" smtClean="0"/>
              <a:t>10</a:t>
            </a:fld>
            <a:endParaRPr lang="en-GB"/>
          </a:p>
        </p:txBody>
      </p:sp>
    </p:spTree>
    <p:extLst>
      <p:ext uri="{BB962C8B-B14F-4D97-AF65-F5344CB8AC3E}">
        <p14:creationId xmlns:p14="http://schemas.microsoft.com/office/powerpoint/2010/main" val="78155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Intuitive</a:t>
            </a:r>
            <a:r>
              <a:rPr lang="en-GB" b="0" baseline="0" dirty="0"/>
              <a:t> perception that ‘it is a good idea’ or ‘common sense’</a:t>
            </a:r>
            <a:endParaRPr lang="en-GB" b="0" dirty="0"/>
          </a:p>
        </p:txBody>
      </p:sp>
      <p:sp>
        <p:nvSpPr>
          <p:cNvPr id="4" name="Slide Number Placeholder 3"/>
          <p:cNvSpPr>
            <a:spLocks noGrp="1"/>
          </p:cNvSpPr>
          <p:nvPr>
            <p:ph type="sldNum" sz="quarter" idx="10"/>
          </p:nvPr>
        </p:nvSpPr>
        <p:spPr/>
        <p:txBody>
          <a:bodyPr/>
          <a:lstStyle/>
          <a:p>
            <a:fld id="{BDA8FBAA-DC27-447C-8929-6AC332CB94EE}" type="slidenum">
              <a:rPr lang="en-GB" smtClean="0"/>
              <a:t>11</a:t>
            </a:fld>
            <a:endParaRPr lang="en-GB"/>
          </a:p>
        </p:txBody>
      </p:sp>
    </p:spTree>
    <p:extLst>
      <p:ext uri="{BB962C8B-B14F-4D97-AF65-F5344CB8AC3E}">
        <p14:creationId xmlns:p14="http://schemas.microsoft.com/office/powerpoint/2010/main" val="292434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BDA8FBAA-DC27-447C-8929-6AC332CB94EE}" type="slidenum">
              <a:rPr lang="en-GB" smtClean="0"/>
              <a:t>12</a:t>
            </a:fld>
            <a:endParaRPr lang="en-GB"/>
          </a:p>
        </p:txBody>
      </p:sp>
    </p:spTree>
    <p:extLst>
      <p:ext uri="{BB962C8B-B14F-4D97-AF65-F5344CB8AC3E}">
        <p14:creationId xmlns:p14="http://schemas.microsoft.com/office/powerpoint/2010/main" val="282921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BDA8FBAA-DC27-447C-8929-6AC332CB94EE}" type="slidenum">
              <a:rPr lang="en-GB" smtClean="0"/>
              <a:t>13</a:t>
            </a:fld>
            <a:endParaRPr lang="en-GB"/>
          </a:p>
        </p:txBody>
      </p:sp>
    </p:spTree>
    <p:extLst>
      <p:ext uri="{BB962C8B-B14F-4D97-AF65-F5344CB8AC3E}">
        <p14:creationId xmlns:p14="http://schemas.microsoft.com/office/powerpoint/2010/main" val="137225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Scepticism</a:t>
            </a:r>
            <a:r>
              <a:rPr lang="en-GB" baseline="0" dirty="0"/>
              <a:t> about the impact of proposed cost-cutting on public services, and whether the efficiencies would actually be delivered anyway</a:t>
            </a:r>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14</a:t>
            </a:fld>
            <a:endParaRPr lang="en-GB"/>
          </a:p>
        </p:txBody>
      </p:sp>
    </p:spTree>
    <p:extLst>
      <p:ext uri="{BB962C8B-B14F-4D97-AF65-F5344CB8AC3E}">
        <p14:creationId xmlns:p14="http://schemas.microsoft.com/office/powerpoint/2010/main" val="182147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Scepticism</a:t>
            </a:r>
            <a:r>
              <a:rPr lang="en-GB" baseline="0" dirty="0"/>
              <a:t> about whether the efficiencies would actually be delivered anyway, and the implementation costs of change. E.g. Herts CC line by line </a:t>
            </a:r>
            <a:r>
              <a:rPr lang="en-GB" baseline="0" dirty="0" err="1"/>
              <a:t>fisking</a:t>
            </a:r>
            <a:r>
              <a:rPr lang="en-GB" baseline="0" dirty="0"/>
              <a:t> of business case – detailed response then from PCC</a:t>
            </a:r>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15</a:t>
            </a:fld>
            <a:endParaRPr lang="en-GB"/>
          </a:p>
        </p:txBody>
      </p:sp>
    </p:spTree>
    <p:extLst>
      <p:ext uri="{BB962C8B-B14F-4D97-AF65-F5344CB8AC3E}">
        <p14:creationId xmlns:p14="http://schemas.microsoft.com/office/powerpoint/2010/main" val="213507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r>
              <a:rPr lang="en-GB" baseline="0" dirty="0"/>
              <a:t>mplications for democratic control, plus also scepticism around how surveys were conducted and business cases developed</a:t>
            </a:r>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16</a:t>
            </a:fld>
            <a:endParaRPr lang="en-GB"/>
          </a:p>
        </p:txBody>
      </p:sp>
    </p:spTree>
    <p:extLst>
      <p:ext uri="{BB962C8B-B14F-4D97-AF65-F5344CB8AC3E}">
        <p14:creationId xmlns:p14="http://schemas.microsoft.com/office/powerpoint/2010/main" val="351566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Responses overwhelmingly from</a:t>
            </a:r>
            <a:r>
              <a:rPr lang="en-GB" baseline="0" dirty="0"/>
              <a:t> Conservative councils and MPs. Very few Labour MPs or councils responded. MPs’ responses somewhat skewed – many expressed in joint letters or copied and pasted text, making little reference to the arguments or the business case</a:t>
            </a:r>
          </a:p>
          <a:p>
            <a:endParaRPr lang="en-GB" baseline="0" dirty="0"/>
          </a:p>
          <a:p>
            <a:r>
              <a:rPr lang="en-GB" baseline="0" dirty="0"/>
              <a:t>Only top tier and district councils included here. Some councils did not respond, or gave a neutral view. Parish councils tended to oppose. </a:t>
            </a:r>
            <a:endParaRPr lang="en-GB" dirty="0"/>
          </a:p>
          <a:p>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17</a:t>
            </a:fld>
            <a:endParaRPr lang="en-GB"/>
          </a:p>
        </p:txBody>
      </p:sp>
    </p:spTree>
    <p:extLst>
      <p:ext uri="{BB962C8B-B14F-4D97-AF65-F5344CB8AC3E}">
        <p14:creationId xmlns:p14="http://schemas.microsoft.com/office/powerpoint/2010/main" val="154081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BDA8FBAA-DC27-447C-8929-6AC332CB94EE}" type="slidenum">
              <a:rPr lang="en-GB" smtClean="0"/>
              <a:t>18</a:t>
            </a:fld>
            <a:endParaRPr lang="en-GB"/>
          </a:p>
        </p:txBody>
      </p:sp>
    </p:spTree>
    <p:extLst>
      <p:ext uri="{BB962C8B-B14F-4D97-AF65-F5344CB8AC3E}">
        <p14:creationId xmlns:p14="http://schemas.microsoft.com/office/powerpoint/2010/main" val="307442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A8FBAA-DC27-447C-8929-6AC332CB94EE}" type="slidenum">
              <a:rPr lang="en-GB" smtClean="0"/>
              <a:t>2</a:t>
            </a:fld>
            <a:endParaRPr lang="en-GB"/>
          </a:p>
        </p:txBody>
      </p:sp>
    </p:spTree>
    <p:extLst>
      <p:ext uri="{BB962C8B-B14F-4D97-AF65-F5344CB8AC3E}">
        <p14:creationId xmlns:p14="http://schemas.microsoft.com/office/powerpoint/2010/main" val="236785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all business</a:t>
            </a:r>
            <a:r>
              <a:rPr lang="en-GB" baseline="0" dirty="0"/>
              <a:t> cases set out status quo option (North </a:t>
            </a:r>
            <a:r>
              <a:rPr lang="en-GB" baseline="0" dirty="0" err="1"/>
              <a:t>Yorks</a:t>
            </a:r>
            <a:r>
              <a:rPr lang="en-GB" baseline="0" dirty="0"/>
              <a:t> and Essex, after preliminary consultations suggested public appetite for change)</a:t>
            </a:r>
            <a:endParaRPr lang="en-GB" dirty="0"/>
          </a:p>
          <a:p>
            <a:r>
              <a:rPr lang="en-GB" dirty="0"/>
              <a:t>‘Representation’ model means PCC sits on FRA and has voting rights</a:t>
            </a:r>
          </a:p>
          <a:p>
            <a:r>
              <a:rPr lang="en-GB" dirty="0"/>
              <a:t>‘Governance’ means</a:t>
            </a:r>
            <a:r>
              <a:rPr lang="en-GB" baseline="0" dirty="0"/>
              <a:t> PCC takes on the functions of FRA but two separate organisations with separate budgets</a:t>
            </a:r>
          </a:p>
          <a:p>
            <a:r>
              <a:rPr lang="en-GB" baseline="0" dirty="0"/>
              <a:t>‘Single employer’ means PCC takes on responsibilities of FRA and organisations are merged</a:t>
            </a:r>
          </a:p>
          <a:p>
            <a:endParaRPr lang="en-GB" baseline="0" dirty="0"/>
          </a:p>
          <a:p>
            <a:r>
              <a:rPr lang="en-GB" baseline="0" dirty="0"/>
              <a:t>Some also considered ‘ease of delivery/implementation’ as a factor when deciding which model to adopt</a:t>
            </a:r>
          </a:p>
          <a:p>
            <a:endParaRPr lang="en-GB" baseline="0" dirty="0"/>
          </a:p>
          <a:p>
            <a:r>
              <a:rPr lang="en-GB" baseline="0" dirty="0"/>
              <a:t>Essex and Northants uncontroversial because of history of poor performance: one firefighter “</a:t>
            </a:r>
            <a:r>
              <a:rPr lang="en-GB" sz="1200" b="0" i="0" u="none" strike="noStrike" kern="1200" baseline="0" dirty="0">
                <a:solidFill>
                  <a:schemeClr val="tx1"/>
                </a:solidFill>
                <a:latin typeface="+mn-lt"/>
                <a:ea typeface="+mn-ea"/>
                <a:cs typeface="+mn-cs"/>
              </a:rPr>
              <a:t>We may as well go with you because things cannot get any worse!”</a:t>
            </a:r>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3</a:t>
            </a:fld>
            <a:endParaRPr lang="en-GB"/>
          </a:p>
        </p:txBody>
      </p:sp>
    </p:spTree>
    <p:extLst>
      <p:ext uri="{BB962C8B-B14F-4D97-AF65-F5344CB8AC3E}">
        <p14:creationId xmlns:p14="http://schemas.microsoft.com/office/powerpoint/2010/main" val="327695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Northants – 1109 responses (2017 population 733,000 = 0.15%)</a:t>
            </a:r>
          </a:p>
          <a:p>
            <a:r>
              <a:rPr lang="en-GB" dirty="0" err="1"/>
              <a:t>Cambs</a:t>
            </a:r>
            <a:r>
              <a:rPr lang="en-GB" dirty="0"/>
              <a:t> – 2426 responses (population</a:t>
            </a:r>
            <a:r>
              <a:rPr lang="en-GB" baseline="0" dirty="0"/>
              <a:t> </a:t>
            </a:r>
            <a:r>
              <a:rPr lang="en-GB" dirty="0"/>
              <a:t>849,000 = 0.29%)</a:t>
            </a:r>
          </a:p>
          <a:p>
            <a:r>
              <a:rPr lang="en-GB" dirty="0"/>
              <a:t>Staffs – 2361 responses (population 1.12m = 0.21%)</a:t>
            </a:r>
          </a:p>
          <a:p>
            <a:r>
              <a:rPr lang="en-GB" dirty="0"/>
              <a:t>West Mercia</a:t>
            </a:r>
            <a:r>
              <a:rPr lang="en-GB" baseline="0" dirty="0"/>
              <a:t> – 1279 responses (population 1.26m = 0.1%)</a:t>
            </a:r>
          </a:p>
          <a:p>
            <a:r>
              <a:rPr lang="en-GB" baseline="0" dirty="0"/>
              <a:t>North </a:t>
            </a:r>
            <a:r>
              <a:rPr lang="en-GB" baseline="0" dirty="0" err="1"/>
              <a:t>Yorks</a:t>
            </a:r>
            <a:r>
              <a:rPr lang="en-GB" baseline="0" dirty="0"/>
              <a:t> – 2587 responses (population 813,000 = 0.32%) – following initial consultation with 1050 residents</a:t>
            </a:r>
          </a:p>
          <a:p>
            <a:r>
              <a:rPr lang="en-GB" baseline="0" dirty="0"/>
              <a:t>Essex – 1708 responses (population 1.8m = 0.09%)</a:t>
            </a:r>
          </a:p>
          <a:p>
            <a:r>
              <a:rPr lang="en-GB" baseline="0" dirty="0"/>
              <a:t>Hertfordshire – 304 responses, 272 from general public (population 1.18m = 0.03%, 0.02%)</a:t>
            </a:r>
            <a:endParaRPr lang="en-GB" dirty="0"/>
          </a:p>
          <a:p>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4</a:t>
            </a:fld>
            <a:endParaRPr lang="en-GB"/>
          </a:p>
        </p:txBody>
      </p:sp>
    </p:spTree>
    <p:extLst>
      <p:ext uri="{BB962C8B-B14F-4D97-AF65-F5344CB8AC3E}">
        <p14:creationId xmlns:p14="http://schemas.microsoft.com/office/powerpoint/2010/main" val="421273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Cambs</a:t>
            </a:r>
            <a:r>
              <a:rPr lang="en-GB" dirty="0"/>
              <a:t> question: </a:t>
            </a:r>
            <a:r>
              <a:rPr lang="en-GB" sz="1200" b="0" i="1" u="none" strike="noStrike" kern="1200" baseline="0" dirty="0">
                <a:solidFill>
                  <a:schemeClr val="tx1"/>
                </a:solidFill>
                <a:latin typeface="+mn-lt"/>
                <a:ea typeface="+mn-ea"/>
                <a:cs typeface="+mn-cs"/>
              </a:rPr>
              <a:t>“the Police and Crime Commissioner becomes the Police, Fire and Crime Commissioner (PFCC) and has overall responsibility for the governance of both Cambridgeshire Fire and Rescue Service and Cambridgeshire Constabulary” </a:t>
            </a:r>
          </a:p>
          <a:p>
            <a:endParaRPr lang="en-GB"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Northants question:</a:t>
            </a:r>
            <a:r>
              <a:rPr lang="en-GB" baseline="0" dirty="0"/>
              <a:t> “</a:t>
            </a:r>
            <a:r>
              <a:rPr lang="en-GB" b="0" i="0" dirty="0">
                <a:latin typeface="PTSans-BoldItalic"/>
              </a:rPr>
              <a:t>How much do you agree or disagree with the proposal for the Northamptonshire Police and Crime Commissioner to take on the governance of Northamptonshire Fire &amp; Rescue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latin typeface="PTSans-BoldItalic"/>
            </a:endParaRPr>
          </a:p>
          <a:p>
            <a:r>
              <a:rPr lang="en-GB" b="1" i="1" dirty="0">
                <a:latin typeface="PTSans-BoldItalic"/>
              </a:rPr>
              <a:t>West Mercia </a:t>
            </a:r>
            <a:r>
              <a:rPr lang="en-GB" sz="1200" b="0" i="0" u="none" strike="noStrike" kern="1200" baseline="0" dirty="0">
                <a:solidFill>
                  <a:schemeClr val="tx1"/>
                </a:solidFill>
                <a:latin typeface="+mn-lt"/>
                <a:ea typeface="+mn-ea"/>
                <a:cs typeface="+mn-cs"/>
              </a:rPr>
              <a:t>Consultation Questionnaire focused only on the proposal put forward by the PCC and the benefits that the PCC considered would result from this proposal (stated as fact). The public consultation did not seek respondents’ views on which of the three models considered in the Initial Business Case (Representation, Governance or Single Employer model) they preferred.</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Herts consultation very limited – only 304 responses (272 from general public)</a:t>
            </a:r>
            <a:endParaRPr lang="en-GB" dirty="0"/>
          </a:p>
          <a:p>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5</a:t>
            </a:fld>
            <a:endParaRPr lang="en-GB"/>
          </a:p>
        </p:txBody>
      </p:sp>
    </p:spTree>
    <p:extLst>
      <p:ext uri="{BB962C8B-B14F-4D97-AF65-F5344CB8AC3E}">
        <p14:creationId xmlns:p14="http://schemas.microsoft.com/office/powerpoint/2010/main" val="272654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Essex felt change was necessary after Lucas review, though public evidently did not…</a:t>
            </a:r>
          </a:p>
          <a:p>
            <a:endParaRPr lang="en-GB" dirty="0"/>
          </a:p>
          <a:p>
            <a:r>
              <a:rPr lang="en-GB" dirty="0"/>
              <a:t>Essex question: </a:t>
            </a:r>
            <a:endParaRPr lang="en-GB"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Considering the benefits and the ease of delivery presented in the three options, please rate each of them. Rate each option on a scale of 1-5: </a:t>
            </a:r>
            <a:endParaRPr lang="en-GB" sz="1200" b="0" i="0" u="none" strike="noStrike" kern="1200" baseline="0" dirty="0">
              <a:solidFill>
                <a:schemeClr val="tx1"/>
              </a:solidFill>
              <a:latin typeface="+mn-lt"/>
              <a:ea typeface="+mn-ea"/>
              <a:cs typeface="+mn-cs"/>
            </a:endParaRPr>
          </a:p>
          <a:p>
            <a:r>
              <a:rPr lang="en-GB" sz="1200" b="1" i="1" u="none" strike="noStrike" kern="1200" baseline="0" dirty="0">
                <a:solidFill>
                  <a:schemeClr val="tx1"/>
                </a:solidFill>
                <a:latin typeface="+mn-lt"/>
                <a:ea typeface="+mn-ea"/>
                <a:cs typeface="+mn-cs"/>
              </a:rPr>
              <a:t>1 – </a:t>
            </a:r>
            <a:r>
              <a:rPr lang="en-GB" sz="1200" b="0" i="1" u="none" strike="noStrike" kern="1200" baseline="0" dirty="0">
                <a:solidFill>
                  <a:schemeClr val="tx1"/>
                </a:solidFill>
                <a:latin typeface="+mn-lt"/>
                <a:ea typeface="+mn-ea"/>
                <a:cs typeface="+mn-cs"/>
              </a:rPr>
              <a:t>Being, I do not see any benefits being delivered through this option. </a:t>
            </a:r>
            <a:endParaRPr lang="en-GB" sz="1200" b="0" i="0" u="none" strike="noStrike" kern="1200" baseline="0" dirty="0">
              <a:solidFill>
                <a:schemeClr val="tx1"/>
              </a:solidFill>
              <a:latin typeface="+mn-lt"/>
              <a:ea typeface="+mn-ea"/>
              <a:cs typeface="+mn-cs"/>
            </a:endParaRPr>
          </a:p>
          <a:p>
            <a:r>
              <a:rPr lang="en-GB" sz="1200" b="1" i="1" u="none" strike="noStrike" kern="1200" baseline="0" dirty="0">
                <a:solidFill>
                  <a:schemeClr val="tx1"/>
                </a:solidFill>
                <a:latin typeface="+mn-lt"/>
                <a:ea typeface="+mn-ea"/>
                <a:cs typeface="+mn-cs"/>
              </a:rPr>
              <a:t>5 – </a:t>
            </a:r>
            <a:r>
              <a:rPr lang="en-GB" sz="1200" b="0" i="1" u="none" strike="noStrike" kern="1200" baseline="0" dirty="0">
                <a:solidFill>
                  <a:schemeClr val="tx1"/>
                </a:solidFill>
                <a:latin typeface="+mn-lt"/>
                <a:ea typeface="+mn-ea"/>
                <a:cs typeface="+mn-cs"/>
              </a:rPr>
              <a:t>Being, I see significant benefits being delivered through this option. </a:t>
            </a:r>
          </a:p>
          <a:p>
            <a:endParaRPr lang="en-GB" sz="1200" b="0" i="1"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Clear opposition in Staffs, but this made no difference</a:t>
            </a:r>
          </a:p>
          <a:p>
            <a:endParaRPr lang="en-GB" sz="1200" b="0" i="1"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North </a:t>
            </a:r>
            <a:r>
              <a:rPr lang="en-GB" sz="1200" b="0" i="0" u="none" strike="noStrike" kern="1200" baseline="0" dirty="0" err="1">
                <a:solidFill>
                  <a:schemeClr val="tx1"/>
                </a:solidFill>
                <a:latin typeface="+mn-lt"/>
                <a:ea typeface="+mn-ea"/>
                <a:cs typeface="+mn-cs"/>
              </a:rPr>
              <a:t>Yorks</a:t>
            </a:r>
            <a:r>
              <a:rPr lang="en-GB" sz="1200" b="0" i="0" u="none" strike="noStrike" kern="1200" baseline="0" dirty="0">
                <a:solidFill>
                  <a:schemeClr val="tx1"/>
                </a:solidFill>
                <a:latin typeface="+mn-lt"/>
                <a:ea typeface="+mn-ea"/>
                <a:cs typeface="+mn-cs"/>
              </a:rPr>
              <a:t> preceded by a preliminary consultation that found residents were in favour of greater collaboration between FRS and Police. This then excluded No Change from subsequent consultation – example of an initial leading question resulting in a skewed survey afterwards</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A8FBAA-DC27-447C-8929-6AC332CB94EE}" type="slidenum">
              <a:rPr lang="en-GB" smtClean="0"/>
              <a:t>6</a:t>
            </a:fld>
            <a:endParaRPr lang="en-GB"/>
          </a:p>
        </p:txBody>
      </p:sp>
    </p:spTree>
    <p:extLst>
      <p:ext uri="{BB962C8B-B14F-4D97-AF65-F5344CB8AC3E}">
        <p14:creationId xmlns:p14="http://schemas.microsoft.com/office/powerpoint/2010/main" val="368503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Hertfordshire as</a:t>
            </a:r>
            <a:r>
              <a:rPr lang="en-GB" baseline="0" dirty="0"/>
              <a:t> the only example where public opposition as expressed through an open survey actually influenced the result?</a:t>
            </a:r>
            <a:endParaRPr lang="en-GB" dirty="0"/>
          </a:p>
        </p:txBody>
      </p:sp>
      <p:sp>
        <p:nvSpPr>
          <p:cNvPr id="4" name="Slide Number Placeholder 3"/>
          <p:cNvSpPr>
            <a:spLocks noGrp="1"/>
          </p:cNvSpPr>
          <p:nvPr>
            <p:ph type="sldNum" sz="quarter" idx="10"/>
          </p:nvPr>
        </p:nvSpPr>
        <p:spPr/>
        <p:txBody>
          <a:bodyPr/>
          <a:lstStyle/>
          <a:p>
            <a:fld id="{BDA8FBAA-DC27-447C-8929-6AC332CB94EE}" type="slidenum">
              <a:rPr lang="en-GB" smtClean="0"/>
              <a:t>7</a:t>
            </a:fld>
            <a:endParaRPr lang="en-GB"/>
          </a:p>
        </p:txBody>
      </p:sp>
    </p:spTree>
    <p:extLst>
      <p:ext uri="{BB962C8B-B14F-4D97-AF65-F5344CB8AC3E}">
        <p14:creationId xmlns:p14="http://schemas.microsoft.com/office/powerpoint/2010/main" val="354706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CIPFA analysis</a:t>
            </a:r>
            <a:r>
              <a:rPr lang="en-GB" b="0" baseline="0" dirty="0"/>
              <a:t> required where there was local opposition to a change.</a:t>
            </a:r>
            <a:endParaRPr lang="en-GB" b="0" dirty="0"/>
          </a:p>
        </p:txBody>
      </p:sp>
      <p:sp>
        <p:nvSpPr>
          <p:cNvPr id="4" name="Slide Number Placeholder 3"/>
          <p:cNvSpPr>
            <a:spLocks noGrp="1"/>
          </p:cNvSpPr>
          <p:nvPr>
            <p:ph type="sldNum" sz="quarter" idx="10"/>
          </p:nvPr>
        </p:nvSpPr>
        <p:spPr/>
        <p:txBody>
          <a:bodyPr/>
          <a:lstStyle/>
          <a:p>
            <a:fld id="{BDA8FBAA-DC27-447C-8929-6AC332CB94EE}" type="slidenum">
              <a:rPr lang="en-GB" smtClean="0"/>
              <a:t>8</a:t>
            </a:fld>
            <a:endParaRPr lang="en-GB"/>
          </a:p>
        </p:txBody>
      </p:sp>
    </p:spTree>
    <p:extLst>
      <p:ext uri="{BB962C8B-B14F-4D97-AF65-F5344CB8AC3E}">
        <p14:creationId xmlns:p14="http://schemas.microsoft.com/office/powerpoint/2010/main" val="327842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What does this tell us about policymaking and evidence?</a:t>
            </a:r>
          </a:p>
        </p:txBody>
      </p:sp>
      <p:sp>
        <p:nvSpPr>
          <p:cNvPr id="4" name="Slide Number Placeholder 3"/>
          <p:cNvSpPr>
            <a:spLocks noGrp="1"/>
          </p:cNvSpPr>
          <p:nvPr>
            <p:ph type="sldNum" sz="quarter" idx="10"/>
          </p:nvPr>
        </p:nvSpPr>
        <p:spPr/>
        <p:txBody>
          <a:bodyPr/>
          <a:lstStyle/>
          <a:p>
            <a:fld id="{BDA8FBAA-DC27-447C-8929-6AC332CB94EE}" type="slidenum">
              <a:rPr lang="en-GB" smtClean="0"/>
              <a:t>9</a:t>
            </a:fld>
            <a:endParaRPr lang="en-GB"/>
          </a:p>
        </p:txBody>
      </p:sp>
    </p:spTree>
    <p:extLst>
      <p:ext uri="{BB962C8B-B14F-4D97-AF65-F5344CB8AC3E}">
        <p14:creationId xmlns:p14="http://schemas.microsoft.com/office/powerpoint/2010/main" val="409332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42F10E-AE1E-481E-8282-465953BDAE17}"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314584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2F10E-AE1E-481E-8282-465953BDAE17}"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153848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2F10E-AE1E-481E-8282-465953BDAE17}"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4ABC97A-6863-498C-AEB5-77BA747ED34B}"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71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42F10E-AE1E-481E-8282-465953BDAE17}"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37726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42F10E-AE1E-481E-8282-465953BDAE17}"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4ABC97A-6863-498C-AEB5-77BA747ED34B}"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71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42F10E-AE1E-481E-8282-465953BDAE17}"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15132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2F10E-AE1E-481E-8282-465953BDAE17}"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207808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2F10E-AE1E-481E-8282-465953BDAE17}"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324120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2F10E-AE1E-481E-8282-465953BDAE17}"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44194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2F10E-AE1E-481E-8282-465953BDAE17}"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254311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42F10E-AE1E-481E-8282-465953BDAE17}"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32161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42F10E-AE1E-481E-8282-465953BDAE17}" type="datetimeFigureOut">
              <a:rPr lang="en-GB" smtClean="0"/>
              <a:t>04/12/2018</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225740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42F10E-AE1E-481E-8282-465953BDAE17}" type="datetimeFigureOut">
              <a:rPr lang="en-GB" smtClean="0"/>
              <a:t>04/12/2018</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9307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F10E-AE1E-481E-8282-465953BDAE17}" type="datetimeFigureOut">
              <a:rPr lang="en-GB" smtClean="0"/>
              <a:t>04/12/2018</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173936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42F10E-AE1E-481E-8282-465953BDAE17}"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251014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42F10E-AE1E-481E-8282-465953BDAE17}"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4ABC97A-6863-498C-AEB5-77BA747ED34B}" type="slidenum">
              <a:rPr lang="en-GB" smtClean="0"/>
              <a:t>‹#›</a:t>
            </a:fld>
            <a:endParaRPr lang="en-GB"/>
          </a:p>
        </p:txBody>
      </p:sp>
    </p:spTree>
    <p:extLst>
      <p:ext uri="{BB962C8B-B14F-4D97-AF65-F5344CB8AC3E}">
        <p14:creationId xmlns:p14="http://schemas.microsoft.com/office/powerpoint/2010/main" val="1279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42F10E-AE1E-481E-8282-465953BDAE17}" type="datetimeFigureOut">
              <a:rPr lang="en-GB" smtClean="0"/>
              <a:t>04/12/2018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4ABC97A-6863-498C-AEB5-77BA747ED34B}" type="slidenum">
              <a:rPr lang="en-GB" smtClean="0"/>
              <a:t>‹#›</a:t>
            </a:fld>
            <a:endParaRPr lang="en-GB"/>
          </a:p>
        </p:txBody>
      </p:sp>
    </p:spTree>
    <p:extLst>
      <p:ext uri="{BB962C8B-B14F-4D97-AF65-F5344CB8AC3E}">
        <p14:creationId xmlns:p14="http://schemas.microsoft.com/office/powerpoint/2010/main" val="278112764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178" y="512959"/>
            <a:ext cx="5585508" cy="2643009"/>
          </a:xfrm>
        </p:spPr>
        <p:txBody>
          <a:bodyPr>
            <a:normAutofit/>
          </a:bodyPr>
          <a:lstStyle/>
          <a:p>
            <a:pPr algn="l">
              <a:lnSpc>
                <a:spcPct val="90000"/>
              </a:lnSpc>
            </a:pPr>
            <a:r>
              <a:rPr lang="en-GB" sz="3400" dirty="0"/>
              <a:t>Politics, public opinion and evidence in changes to the governance of fire and rescue services</a:t>
            </a:r>
          </a:p>
        </p:txBody>
      </p:sp>
      <p:sp>
        <p:nvSpPr>
          <p:cNvPr id="3" name="Subtitle 2"/>
          <p:cNvSpPr>
            <a:spLocks noGrp="1"/>
          </p:cNvSpPr>
          <p:nvPr>
            <p:ph type="subTitle" idx="1"/>
          </p:nvPr>
        </p:nvSpPr>
        <p:spPr>
          <a:xfrm>
            <a:off x="4114178" y="3335655"/>
            <a:ext cx="4299666" cy="1246763"/>
          </a:xfrm>
        </p:spPr>
        <p:txBody>
          <a:bodyPr>
            <a:normAutofit/>
          </a:bodyPr>
          <a:lstStyle/>
          <a:p>
            <a:pPr algn="l">
              <a:lnSpc>
                <a:spcPct val="90000"/>
              </a:lnSpc>
            </a:pPr>
            <a:r>
              <a:rPr lang="en-GB" sz="1600" b="1" dirty="0"/>
              <a:t>Dr Peter Eckersley</a:t>
            </a:r>
          </a:p>
          <a:p>
            <a:pPr algn="l">
              <a:lnSpc>
                <a:spcPct val="90000"/>
              </a:lnSpc>
            </a:pPr>
            <a:r>
              <a:rPr lang="en-GB" sz="1600" b="1" dirty="0"/>
              <a:t>Katarzyna Lakoma</a:t>
            </a:r>
          </a:p>
          <a:p>
            <a:pPr algn="l">
              <a:lnSpc>
                <a:spcPct val="90000"/>
              </a:lnSpc>
            </a:pPr>
            <a:r>
              <a:rPr lang="en-GB" sz="1600" b="1" dirty="0"/>
              <a:t>Nottingham Trent University</a:t>
            </a:r>
          </a:p>
        </p:txBody>
      </p:sp>
      <p:pic>
        <p:nvPicPr>
          <p:cNvPr id="16" name="Picture 15">
            <a:extLst>
              <a:ext uri="{FF2B5EF4-FFF2-40B4-BE49-F238E27FC236}">
                <a16:creationId xmlns:a16="http://schemas.microsoft.com/office/drawing/2014/main" id="{A865F061-CF0B-424B-B73B-E3A4DA5CF06B}"/>
              </a:ext>
            </a:extLst>
          </p:cNvPr>
          <p:cNvPicPr>
            <a:picLocks noChangeAspect="1"/>
          </p:cNvPicPr>
          <p:nvPr/>
        </p:nvPicPr>
        <p:blipFill>
          <a:blip r:embed="rId3"/>
          <a:stretch>
            <a:fillRect/>
          </a:stretch>
        </p:blipFill>
        <p:spPr>
          <a:xfrm>
            <a:off x="8651219" y="3078171"/>
            <a:ext cx="3150256" cy="1504247"/>
          </a:xfrm>
          <a:prstGeom prst="rect">
            <a:avLst/>
          </a:prstGeom>
        </p:spPr>
      </p:pic>
      <p:sp>
        <p:nvSpPr>
          <p:cNvPr id="6" name="Rectangle 5">
            <a:extLst>
              <a:ext uri="{FF2B5EF4-FFF2-40B4-BE49-F238E27FC236}">
                <a16:creationId xmlns:a16="http://schemas.microsoft.com/office/drawing/2014/main" id="{EE238FA1-90BB-A240-91D5-9CD4E72EA704}"/>
              </a:ext>
            </a:extLst>
          </p:cNvPr>
          <p:cNvSpPr/>
          <p:nvPr/>
        </p:nvSpPr>
        <p:spPr>
          <a:xfrm>
            <a:off x="4114178" y="4582418"/>
            <a:ext cx="4222955" cy="1477328"/>
          </a:xfrm>
          <a:prstGeom prst="rect">
            <a:avLst/>
          </a:prstGeom>
        </p:spPr>
        <p:txBody>
          <a:bodyPr wrap="square">
            <a:spAutoFit/>
          </a:bodyPr>
          <a:lstStyle/>
          <a:p>
            <a:r>
              <a:rPr lang="en-GB" b="1" dirty="0">
                <a:solidFill>
                  <a:srgbClr val="002060"/>
                </a:solidFill>
              </a:rPr>
              <a:t>Annual Conference on Fire Related Research and Developments (RE18)</a:t>
            </a:r>
          </a:p>
          <a:p>
            <a:r>
              <a:rPr lang="en-GB" dirty="0">
                <a:solidFill>
                  <a:srgbClr val="002060"/>
                </a:solidFill>
              </a:rPr>
              <a:t>West Midlands Fire Service HQ, Birmingham</a:t>
            </a:r>
          </a:p>
          <a:p>
            <a:r>
              <a:rPr lang="en-GB" dirty="0">
                <a:solidFill>
                  <a:srgbClr val="002060"/>
                </a:solidFill>
              </a:rPr>
              <a:t>13th November 2018</a:t>
            </a:r>
          </a:p>
        </p:txBody>
      </p:sp>
    </p:spTree>
    <p:extLst>
      <p:ext uri="{BB962C8B-B14F-4D97-AF65-F5344CB8AC3E}">
        <p14:creationId xmlns:p14="http://schemas.microsoft.com/office/powerpoint/2010/main" val="16401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the narrative/story around potential change?</a:t>
            </a:r>
          </a:p>
        </p:txBody>
      </p:sp>
      <p:graphicFrame>
        <p:nvGraphicFramePr>
          <p:cNvPr id="3" name="Table 2"/>
          <p:cNvGraphicFramePr>
            <a:graphicFrameLocks noGrp="1"/>
          </p:cNvGraphicFramePr>
          <p:nvPr>
            <p:extLst>
              <p:ext uri="{D42A27DB-BD31-4B8C-83A1-F6EECF244321}">
                <p14:modId xmlns:p14="http://schemas.microsoft.com/office/powerpoint/2010/main" val="1961312241"/>
              </p:ext>
            </p:extLst>
          </p:nvPr>
        </p:nvGraphicFramePr>
        <p:xfrm>
          <a:off x="2592925" y="1905000"/>
          <a:ext cx="9220133" cy="4865917"/>
        </p:xfrm>
        <a:graphic>
          <a:graphicData uri="http://schemas.openxmlformats.org/drawingml/2006/table">
            <a:tbl>
              <a:tblPr>
                <a:tableStyleId>{5C22544A-7EE6-4342-B048-85BDC9FD1C3A}</a:tableStyleId>
              </a:tblPr>
              <a:tblGrid>
                <a:gridCol w="1293275">
                  <a:extLst>
                    <a:ext uri="{9D8B030D-6E8A-4147-A177-3AD203B41FA5}">
                      <a16:colId xmlns:a16="http://schemas.microsoft.com/office/drawing/2014/main" val="586326850"/>
                    </a:ext>
                  </a:extLst>
                </a:gridCol>
                <a:gridCol w="1104900">
                  <a:extLst>
                    <a:ext uri="{9D8B030D-6E8A-4147-A177-3AD203B41FA5}">
                      <a16:colId xmlns:a16="http://schemas.microsoft.com/office/drawing/2014/main" val="2365832986"/>
                    </a:ext>
                  </a:extLst>
                </a:gridCol>
                <a:gridCol w="1295400">
                  <a:extLst>
                    <a:ext uri="{9D8B030D-6E8A-4147-A177-3AD203B41FA5}">
                      <a16:colId xmlns:a16="http://schemas.microsoft.com/office/drawing/2014/main" val="1917499"/>
                    </a:ext>
                  </a:extLst>
                </a:gridCol>
                <a:gridCol w="1447800">
                  <a:extLst>
                    <a:ext uri="{9D8B030D-6E8A-4147-A177-3AD203B41FA5}">
                      <a16:colId xmlns:a16="http://schemas.microsoft.com/office/drawing/2014/main" val="1769719030"/>
                    </a:ext>
                  </a:extLst>
                </a:gridCol>
                <a:gridCol w="1079500">
                  <a:extLst>
                    <a:ext uri="{9D8B030D-6E8A-4147-A177-3AD203B41FA5}">
                      <a16:colId xmlns:a16="http://schemas.microsoft.com/office/drawing/2014/main" val="1823592282"/>
                    </a:ext>
                  </a:extLst>
                </a:gridCol>
                <a:gridCol w="1371600">
                  <a:extLst>
                    <a:ext uri="{9D8B030D-6E8A-4147-A177-3AD203B41FA5}">
                      <a16:colId xmlns:a16="http://schemas.microsoft.com/office/drawing/2014/main" val="1730128997"/>
                    </a:ext>
                  </a:extLst>
                </a:gridCol>
                <a:gridCol w="1627658">
                  <a:extLst>
                    <a:ext uri="{9D8B030D-6E8A-4147-A177-3AD203B41FA5}">
                      <a16:colId xmlns:a16="http://schemas.microsoft.com/office/drawing/2014/main" val="718273448"/>
                    </a:ext>
                  </a:extLst>
                </a:gridCol>
              </a:tblGrid>
              <a:tr h="206772">
                <a:tc rowSpan="2">
                  <a:txBody>
                    <a:bodyPr/>
                    <a:lstStyle/>
                    <a:p>
                      <a:pPr algn="ctr" rtl="0" fontAlgn="ctr"/>
                      <a:r>
                        <a:rPr lang="en-GB" sz="1600" b="1" u="none" strike="noStrike">
                          <a:effectLst/>
                        </a:rPr>
                        <a:t> </a:t>
                      </a:r>
                      <a:endParaRPr lang="en-GB" sz="1600" b="1" i="0" u="none" strike="noStrike">
                        <a:solidFill>
                          <a:srgbClr val="000000"/>
                        </a:solidFill>
                        <a:effectLst/>
                        <a:latin typeface="Century Gothic" panose="020B0502020202020204" pitchFamily="34" charset="0"/>
                      </a:endParaRPr>
                    </a:p>
                  </a:txBody>
                  <a:tcPr marL="3575" marR="3575" marT="3575" marB="0" anchor="ctr"/>
                </a:tc>
                <a:tc gridSpan="3">
                  <a:txBody>
                    <a:bodyPr/>
                    <a:lstStyle/>
                    <a:p>
                      <a:pPr algn="ctr" rtl="0" fontAlgn="ctr"/>
                      <a:r>
                        <a:rPr lang="en-GB" sz="1400" b="1" u="none" strike="noStrike">
                          <a:effectLst/>
                        </a:rPr>
                        <a:t>In favour</a:t>
                      </a:r>
                      <a:endParaRPr lang="en-GB" sz="1400" b="1"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400" b="1" u="none" strike="noStrike" dirty="0">
                          <a:solidFill>
                            <a:schemeClr val="bg1"/>
                          </a:solidFill>
                          <a:effectLst/>
                        </a:rPr>
                        <a:t>Opposed</a:t>
                      </a:r>
                      <a:endParaRPr lang="en-GB" sz="1400" b="1"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92016204"/>
                  </a:ext>
                </a:extLst>
              </a:tr>
              <a:tr h="423696">
                <a:tc vMerge="1">
                  <a:txBody>
                    <a:bodyPr/>
                    <a:lstStyle/>
                    <a:p>
                      <a:endParaRPr lang="en-GB"/>
                    </a:p>
                  </a:txBody>
                  <a:tcPr/>
                </a:tc>
                <a:tc>
                  <a:txBody>
                    <a:bodyPr/>
                    <a:lstStyle/>
                    <a:p>
                      <a:pPr algn="ctr" rtl="0" fontAlgn="ctr"/>
                      <a:r>
                        <a:rPr lang="en-GB" sz="1400" b="1" u="none" strike="noStrike">
                          <a:effectLst/>
                        </a:rPr>
                        <a:t>"Financial" narrative</a:t>
                      </a:r>
                      <a:endParaRPr lang="en-GB" sz="1400" b="1"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400" b="1" u="none" strike="noStrike">
                          <a:effectLst/>
                        </a:rPr>
                        <a:t>"Performance" narrative</a:t>
                      </a:r>
                      <a:endParaRPr lang="en-GB" sz="1400" b="1"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400" b="1" u="none" strike="noStrike">
                          <a:effectLst/>
                        </a:rPr>
                        <a:t>"Accountability" narrative</a:t>
                      </a:r>
                      <a:endParaRPr lang="en-GB" sz="1400" b="1"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400" b="1" u="none" strike="noStrike">
                          <a:solidFill>
                            <a:schemeClr val="bg1"/>
                          </a:solidFill>
                          <a:effectLst/>
                        </a:rPr>
                        <a:t>"Cuts" narrative</a:t>
                      </a:r>
                      <a:endParaRPr lang="en-GB" sz="1400" b="1"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400" b="1" u="none" strike="noStrike">
                          <a:solidFill>
                            <a:schemeClr val="bg1"/>
                          </a:solidFill>
                          <a:effectLst/>
                        </a:rPr>
                        <a:t>"Ain't broke" narrative</a:t>
                      </a:r>
                      <a:endParaRPr lang="en-GB" sz="1400" b="1"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400" b="1" u="none" strike="noStrike" dirty="0">
                          <a:solidFill>
                            <a:schemeClr val="bg1"/>
                          </a:solidFill>
                          <a:effectLst/>
                        </a:rPr>
                        <a:t>"Power grab" narrative</a:t>
                      </a:r>
                      <a:endParaRPr lang="en-GB" sz="1400" b="1"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extLst>
                  <a:ext uri="{0D108BD9-81ED-4DB2-BD59-A6C34878D82A}">
                    <a16:rowId xmlns:a16="http://schemas.microsoft.com/office/drawing/2014/main" val="3336966295"/>
                  </a:ext>
                </a:extLst>
              </a:tr>
              <a:tr h="569921">
                <a:tc>
                  <a:txBody>
                    <a:bodyPr/>
                    <a:lstStyle/>
                    <a:p>
                      <a:pPr algn="l" rtl="0" fontAlgn="ctr"/>
                      <a:r>
                        <a:rPr lang="en-GB" sz="1300" u="none" strike="noStrike">
                          <a:effectLst/>
                        </a:rPr>
                        <a:t>Setting (policy problem)</a:t>
                      </a:r>
                      <a:endParaRPr lang="en-GB" sz="1300" b="0" i="0" u="none" strike="noStrike">
                        <a:solidFill>
                          <a:srgbClr val="000000"/>
                        </a:solidFill>
                        <a:effectLst/>
                        <a:latin typeface="Century Gothic" panose="020B0502020202020204" pitchFamily="34" charset="0"/>
                      </a:endParaRPr>
                    </a:p>
                  </a:txBody>
                  <a:tcPr marL="3575" marR="3575" marT="3575" marB="0" anchor="ctr"/>
                </a:tc>
                <a:tc>
                  <a:txBody>
                    <a:bodyPr/>
                    <a:lstStyle/>
                    <a:p>
                      <a:pPr algn="ctr" rtl="0" fontAlgn="ctr"/>
                      <a:r>
                        <a:rPr lang="en-GB" sz="1300" u="none" strike="noStrike">
                          <a:effectLst/>
                        </a:rPr>
                        <a:t>Insufficient resources</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Lack of coordination</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Lack of scrutiny and accountability</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solidFill>
                            <a:schemeClr val="bg1"/>
                          </a:solidFill>
                          <a:effectLst/>
                        </a:rPr>
                        <a:t>Insufficient resources</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a:solidFill>
                            <a:schemeClr val="bg1"/>
                          </a:solidFill>
                          <a:effectLst/>
                        </a:rPr>
                        <a:t>Problem 'invented' by PCC</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a:solidFill>
                            <a:schemeClr val="bg1"/>
                          </a:solidFill>
                          <a:effectLst/>
                        </a:rPr>
                        <a:t>PCC wants more power</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extLst>
                  <a:ext uri="{0D108BD9-81ED-4DB2-BD59-A6C34878D82A}">
                    <a16:rowId xmlns:a16="http://schemas.microsoft.com/office/drawing/2014/main" val="1445836718"/>
                  </a:ext>
                </a:extLst>
              </a:tr>
              <a:tr h="569921">
                <a:tc>
                  <a:txBody>
                    <a:bodyPr/>
                    <a:lstStyle/>
                    <a:p>
                      <a:pPr algn="l" rtl="0" fontAlgn="ctr"/>
                      <a:r>
                        <a:rPr lang="en-GB" sz="1300" u="none" strike="noStrike">
                          <a:effectLst/>
                        </a:rPr>
                        <a:t>Villains (cause the problem)</a:t>
                      </a:r>
                      <a:endParaRPr lang="en-GB" sz="1300" b="0" i="0" u="none" strike="noStrike">
                        <a:solidFill>
                          <a:srgbClr val="000000"/>
                        </a:solidFill>
                        <a:effectLst/>
                        <a:latin typeface="Century Gothic" panose="020B0502020202020204" pitchFamily="34" charset="0"/>
                      </a:endParaRPr>
                    </a:p>
                  </a:txBody>
                  <a:tcPr marL="3575" marR="3575" marT="3575" marB="0" anchor="ctr"/>
                </a:tc>
                <a:tc>
                  <a:txBody>
                    <a:bodyPr/>
                    <a:lstStyle/>
                    <a:p>
                      <a:pPr algn="ctr" rtl="0" fontAlgn="ctr"/>
                      <a:r>
                        <a:rPr lang="en-GB" sz="1300" u="none" strike="noStrike">
                          <a:effectLst/>
                        </a:rPr>
                        <a:t>Not specified</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Current structural arrangements</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Current governance arrangements</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solidFill>
                            <a:schemeClr val="bg1"/>
                          </a:solidFill>
                          <a:effectLst/>
                        </a:rPr>
                        <a:t>Central govt</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a:solidFill>
                            <a:schemeClr val="bg1"/>
                          </a:solidFill>
                          <a:effectLst/>
                        </a:rPr>
                        <a:t>PCC</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PCC</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extLst>
                  <a:ext uri="{0D108BD9-81ED-4DB2-BD59-A6C34878D82A}">
                    <a16:rowId xmlns:a16="http://schemas.microsoft.com/office/drawing/2014/main" val="959395336"/>
                  </a:ext>
                </a:extLst>
              </a:tr>
              <a:tr h="569921">
                <a:tc>
                  <a:txBody>
                    <a:bodyPr/>
                    <a:lstStyle/>
                    <a:p>
                      <a:pPr algn="l" rtl="0" fontAlgn="ctr"/>
                      <a:r>
                        <a:rPr lang="en-GB" sz="1300" u="none" strike="noStrike">
                          <a:effectLst/>
                        </a:rPr>
                        <a:t>Victims (harmed by the problem)</a:t>
                      </a:r>
                      <a:endParaRPr lang="en-GB" sz="1300" b="0" i="0" u="none" strike="noStrike">
                        <a:solidFill>
                          <a:srgbClr val="000000"/>
                        </a:solidFill>
                        <a:effectLst/>
                        <a:latin typeface="Century Gothic" panose="020B0502020202020204" pitchFamily="34" charset="0"/>
                      </a:endParaRPr>
                    </a:p>
                  </a:txBody>
                  <a:tcPr marL="3575" marR="3575" marT="3575" marB="0" anchor="ctr"/>
                </a:tc>
                <a:tc>
                  <a:txBody>
                    <a:bodyPr/>
                    <a:lstStyle/>
                    <a:p>
                      <a:pPr algn="ctr" rtl="0" fontAlgn="ctr"/>
                      <a:r>
                        <a:rPr lang="en-GB" sz="1300" u="none" strike="noStrike">
                          <a:effectLst/>
                        </a:rPr>
                        <a:t>The public</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The public</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The public</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solidFill>
                            <a:schemeClr val="bg1"/>
                          </a:solidFill>
                          <a:effectLst/>
                        </a:rPr>
                        <a:t>The public</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The public</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a:solidFill>
                            <a:schemeClr val="bg1"/>
                          </a:solidFill>
                          <a:effectLst/>
                        </a:rPr>
                        <a:t>The public</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extLst>
                  <a:ext uri="{0D108BD9-81ED-4DB2-BD59-A6C34878D82A}">
                    <a16:rowId xmlns:a16="http://schemas.microsoft.com/office/drawing/2014/main" val="3442032433"/>
                  </a:ext>
                </a:extLst>
              </a:tr>
              <a:tr h="569921">
                <a:tc>
                  <a:txBody>
                    <a:bodyPr/>
                    <a:lstStyle/>
                    <a:p>
                      <a:pPr algn="l" rtl="0" fontAlgn="ctr"/>
                      <a:r>
                        <a:rPr lang="en-GB" sz="1300" u="none" strike="noStrike">
                          <a:effectLst/>
                        </a:rPr>
                        <a:t>Heroes (potential fixers of the problem)</a:t>
                      </a:r>
                      <a:endParaRPr lang="en-GB" sz="1300" b="0" i="0" u="none" strike="noStrike">
                        <a:solidFill>
                          <a:srgbClr val="000000"/>
                        </a:solidFill>
                        <a:effectLst/>
                        <a:latin typeface="Century Gothic" panose="020B0502020202020204" pitchFamily="34" charset="0"/>
                      </a:endParaRPr>
                    </a:p>
                  </a:txBody>
                  <a:tcPr marL="3575" marR="3575" marT="3575" marB="0" anchor="ctr"/>
                </a:tc>
                <a:tc>
                  <a:txBody>
                    <a:bodyPr/>
                    <a:lstStyle/>
                    <a:p>
                      <a:pPr algn="ctr" rtl="0" fontAlgn="ctr"/>
                      <a:r>
                        <a:rPr lang="en-GB" sz="1300" u="none" strike="noStrike">
                          <a:effectLst/>
                        </a:rPr>
                        <a:t>PCC</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PCC</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PCC</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solidFill>
                            <a:schemeClr val="bg1"/>
                          </a:solidFill>
                          <a:effectLst/>
                        </a:rPr>
                        <a:t>Front-line public servants</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None: there is no problem to fix</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Opponents of change to governance</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extLst>
                  <a:ext uri="{0D108BD9-81ED-4DB2-BD59-A6C34878D82A}">
                    <a16:rowId xmlns:a16="http://schemas.microsoft.com/office/drawing/2014/main" val="3378703037"/>
                  </a:ext>
                </a:extLst>
              </a:tr>
              <a:tr h="843505">
                <a:tc>
                  <a:txBody>
                    <a:bodyPr/>
                    <a:lstStyle/>
                    <a:p>
                      <a:pPr algn="l" rtl="0" fontAlgn="ctr"/>
                      <a:r>
                        <a:rPr lang="en-GB" sz="1300" u="none" strike="noStrike">
                          <a:effectLst/>
                        </a:rPr>
                        <a:t>Plot (process of developing the solution)</a:t>
                      </a:r>
                      <a:endParaRPr lang="en-GB" sz="1300" b="0" i="0" u="none" strike="noStrike">
                        <a:solidFill>
                          <a:srgbClr val="000000"/>
                        </a:solidFill>
                        <a:effectLst/>
                        <a:latin typeface="Century Gothic" panose="020B0502020202020204" pitchFamily="34" charset="0"/>
                      </a:endParaRPr>
                    </a:p>
                  </a:txBody>
                  <a:tcPr marL="3575" marR="3575" marT="3575" marB="0" anchor="ctr"/>
                </a:tc>
                <a:tc>
                  <a:txBody>
                    <a:bodyPr/>
                    <a:lstStyle/>
                    <a:p>
                      <a:pPr algn="ctr" rtl="0" fontAlgn="ctr"/>
                      <a:r>
                        <a:rPr lang="en-GB" sz="1300" u="none" strike="noStrike">
                          <a:effectLst/>
                        </a:rPr>
                        <a:t>Governance model will save money</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Governance model will improve joint working</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effectLst/>
                        </a:rPr>
                        <a:t>Elected PFCC will make services more accountable </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solidFill>
                            <a:schemeClr val="bg1"/>
                          </a:solidFill>
                          <a:effectLst/>
                        </a:rPr>
                        <a:t>Better funded public services</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Two services distinct</a:t>
                      </a:r>
                      <a:r>
                        <a:rPr lang="en-GB" sz="1300" u="none" strike="noStrike" baseline="0" dirty="0">
                          <a:solidFill>
                            <a:schemeClr val="bg1"/>
                          </a:solidFill>
                          <a:effectLst/>
                        </a:rPr>
                        <a:t> but collaboration can be good</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Think about who should be in charge of public services</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extLst>
                  <a:ext uri="{0D108BD9-81ED-4DB2-BD59-A6C34878D82A}">
                    <a16:rowId xmlns:a16="http://schemas.microsoft.com/office/drawing/2014/main" val="1709705597"/>
                  </a:ext>
                </a:extLst>
              </a:tr>
              <a:tr h="983442">
                <a:tc>
                  <a:txBody>
                    <a:bodyPr/>
                    <a:lstStyle/>
                    <a:p>
                      <a:pPr algn="l" rtl="0" fontAlgn="ctr"/>
                      <a:r>
                        <a:rPr lang="en-GB" sz="1300" u="none" strike="noStrike" dirty="0">
                          <a:effectLst/>
                        </a:rPr>
                        <a:t>Moral (solution to the problem)</a:t>
                      </a:r>
                      <a:endParaRPr lang="en-GB" sz="1300" b="0" i="0" u="none" strike="noStrike" dirty="0">
                        <a:solidFill>
                          <a:srgbClr val="000000"/>
                        </a:solidFill>
                        <a:effectLst/>
                        <a:latin typeface="Century Gothic" panose="020B0502020202020204" pitchFamily="34" charset="0"/>
                      </a:endParaRPr>
                    </a:p>
                  </a:txBody>
                  <a:tcPr marL="3575" marR="3575" marT="3575" marB="0" anchor="ctr"/>
                </a:tc>
                <a:tc>
                  <a:txBody>
                    <a:bodyPr/>
                    <a:lstStyle/>
                    <a:p>
                      <a:pPr algn="ctr" rtl="0" fontAlgn="ctr"/>
                      <a:r>
                        <a:rPr lang="en-GB" sz="1300" u="none" strike="noStrike">
                          <a:effectLst/>
                        </a:rPr>
                        <a:t>PFCC</a:t>
                      </a:r>
                      <a:endParaRPr lang="en-GB" sz="1300" b="0" i="0" u="none" strike="noStrike">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dirty="0">
                          <a:effectLst/>
                        </a:rPr>
                        <a:t>PFCC</a:t>
                      </a:r>
                      <a:endParaRPr lang="en-GB" sz="1300" b="0" i="0" u="none" strike="noStrike" dirty="0">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dirty="0">
                          <a:effectLst/>
                        </a:rPr>
                        <a:t>PFCC</a:t>
                      </a:r>
                      <a:endParaRPr lang="en-GB" sz="1300" b="0" i="0" u="none" strike="noStrike" dirty="0">
                        <a:solidFill>
                          <a:srgbClr val="000000"/>
                        </a:solidFill>
                        <a:effectLst/>
                        <a:latin typeface="Century Gothic" panose="020B0502020202020204" pitchFamily="34" charset="0"/>
                      </a:endParaRPr>
                    </a:p>
                  </a:txBody>
                  <a:tcPr marL="3575" marR="3575" marT="3575" marB="0" anchor="ctr">
                    <a:solidFill>
                      <a:schemeClr val="bg2"/>
                    </a:solidFill>
                  </a:tcPr>
                </a:tc>
                <a:tc>
                  <a:txBody>
                    <a:bodyPr/>
                    <a:lstStyle/>
                    <a:p>
                      <a:pPr algn="ctr" rtl="0" fontAlgn="ctr"/>
                      <a:r>
                        <a:rPr lang="en-GB" sz="1300" u="none" strike="noStrike">
                          <a:solidFill>
                            <a:schemeClr val="bg1"/>
                          </a:solidFill>
                          <a:effectLst/>
                        </a:rPr>
                        <a:t>Trust your public servants</a:t>
                      </a:r>
                      <a:endParaRPr lang="en-GB" sz="1300" b="0" i="0" u="none" strike="noStrike">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More important issues facing fire and police</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tc>
                  <a:txBody>
                    <a:bodyPr/>
                    <a:lstStyle/>
                    <a:p>
                      <a:pPr algn="ctr" rtl="0" fontAlgn="ctr"/>
                      <a:r>
                        <a:rPr lang="en-GB" sz="1300" u="none" strike="noStrike" dirty="0">
                          <a:solidFill>
                            <a:schemeClr val="bg1"/>
                          </a:solidFill>
                          <a:effectLst/>
                        </a:rPr>
                        <a:t>Many heads are better than one</a:t>
                      </a:r>
                      <a:endParaRPr lang="en-GB" sz="1300" b="0" i="0" u="none" strike="noStrike" dirty="0">
                        <a:solidFill>
                          <a:schemeClr val="bg1"/>
                        </a:solidFill>
                        <a:effectLst/>
                        <a:latin typeface="Century Gothic" panose="020B0502020202020204" pitchFamily="34" charset="0"/>
                      </a:endParaRPr>
                    </a:p>
                  </a:txBody>
                  <a:tcPr marL="3575" marR="3575" marT="3575" marB="0" anchor="ctr">
                    <a:solidFill>
                      <a:schemeClr val="tx2"/>
                    </a:solidFill>
                  </a:tcPr>
                </a:tc>
                <a:extLst>
                  <a:ext uri="{0D108BD9-81ED-4DB2-BD59-A6C34878D82A}">
                    <a16:rowId xmlns:a16="http://schemas.microsoft.com/office/drawing/2014/main" val="1395830162"/>
                  </a:ext>
                </a:extLst>
              </a:tr>
            </a:tbl>
          </a:graphicData>
        </a:graphic>
      </p:graphicFrame>
    </p:spTree>
    <p:extLst>
      <p:ext uri="{BB962C8B-B14F-4D97-AF65-F5344CB8AC3E}">
        <p14:creationId xmlns:p14="http://schemas.microsoft.com/office/powerpoint/2010/main" val="389566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 narrative</a:t>
            </a:r>
          </a:p>
        </p:txBody>
      </p:sp>
      <p:sp>
        <p:nvSpPr>
          <p:cNvPr id="3" name="Content Placeholder 2"/>
          <p:cNvSpPr>
            <a:spLocks noGrp="1"/>
          </p:cNvSpPr>
          <p:nvPr>
            <p:ph idx="1"/>
          </p:nvPr>
        </p:nvSpPr>
        <p:spPr/>
        <p:txBody>
          <a:bodyPr>
            <a:normAutofit fontScale="92500" lnSpcReduction="20000"/>
          </a:bodyPr>
          <a:lstStyle/>
          <a:p>
            <a:r>
              <a:rPr lang="en-GB" dirty="0"/>
              <a:t>“It’s about time one person was in charge of both services and got a grip on the money being wasted” (Essex)</a:t>
            </a:r>
          </a:p>
          <a:p>
            <a:r>
              <a:rPr lang="en-GB" dirty="0"/>
              <a:t>“The primary reason for supporting the PCC’s proposal expressed by respondents to the Consultation Questionnaire was ‘Financial considerations (67.2%).” (West Mercia)</a:t>
            </a:r>
          </a:p>
          <a:p>
            <a:r>
              <a:rPr lang="en-GB" dirty="0"/>
              <a:t>“If the admin and call centres can be more efficient thus leaving more resources for the front line I see this as a benefit. The same goes for the buildings - if one hub will work for all and the need for half-empty buildings goes again we can put more money into the front line.” (Northants)</a:t>
            </a:r>
          </a:p>
          <a:p>
            <a:r>
              <a:rPr lang="en-GB" dirty="0"/>
              <a:t>Our police and fire services need to find efficiencies at the moment. Working together more would help them find those efficiencies in support functions, rather than on the front line” (</a:t>
            </a:r>
            <a:r>
              <a:rPr lang="en-GB" dirty="0" err="1"/>
              <a:t>Cambs</a:t>
            </a:r>
            <a:r>
              <a:rPr lang="en-GB" dirty="0"/>
              <a:t>)</a:t>
            </a:r>
          </a:p>
          <a:p>
            <a:r>
              <a:rPr lang="en-GB" dirty="0"/>
              <a:t>“Sounds like a good idea as both the Police and Fire brigade seem to be under pressure from the government trying to reduce their budgets, so maybe they will be stronger combined.” (Herts)</a:t>
            </a:r>
          </a:p>
        </p:txBody>
      </p:sp>
    </p:spTree>
    <p:extLst>
      <p:ext uri="{BB962C8B-B14F-4D97-AF65-F5344CB8AC3E}">
        <p14:creationId xmlns:p14="http://schemas.microsoft.com/office/powerpoint/2010/main" val="415654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Performance narrative</a:t>
            </a:r>
          </a:p>
        </p:txBody>
      </p:sp>
      <p:sp>
        <p:nvSpPr>
          <p:cNvPr id="3" name="Content Placeholder 2"/>
          <p:cNvSpPr>
            <a:spLocks noGrp="1"/>
          </p:cNvSpPr>
          <p:nvPr>
            <p:ph idx="1"/>
          </p:nvPr>
        </p:nvSpPr>
        <p:spPr/>
        <p:txBody>
          <a:bodyPr>
            <a:normAutofit/>
          </a:bodyPr>
          <a:lstStyle/>
          <a:p>
            <a:r>
              <a:rPr lang="en-GB" dirty="0"/>
              <a:t>“It is logical for all the emergency services to be integrated for both speed of delivery and monetary reasons.” 	(</a:t>
            </a:r>
            <a:r>
              <a:rPr lang="en-GB" dirty="0" err="1"/>
              <a:t>Cambs</a:t>
            </a:r>
            <a:r>
              <a:rPr lang="en-GB" dirty="0"/>
              <a:t>)</a:t>
            </a:r>
          </a:p>
          <a:p>
            <a:r>
              <a:rPr lang="en-GB" dirty="0"/>
              <a:t>“This provides an opportunity for more joined up work at a strategic level.” (</a:t>
            </a:r>
            <a:r>
              <a:rPr lang="en-GB" dirty="0" err="1"/>
              <a:t>Cambs</a:t>
            </a:r>
            <a:r>
              <a:rPr lang="en-GB" dirty="0"/>
              <a:t>)</a:t>
            </a:r>
          </a:p>
          <a:p>
            <a:r>
              <a:rPr lang="en-GB" dirty="0"/>
              <a:t>“More opportunities for early intervention and prevention work. Greater value coming from quicker and easier sharing of information.” (Northants)</a:t>
            </a:r>
          </a:p>
        </p:txBody>
      </p:sp>
    </p:spTree>
    <p:extLst>
      <p:ext uri="{BB962C8B-B14F-4D97-AF65-F5344CB8AC3E}">
        <p14:creationId xmlns:p14="http://schemas.microsoft.com/office/powerpoint/2010/main" val="84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Accountability narrative</a:t>
            </a:r>
          </a:p>
        </p:txBody>
      </p:sp>
      <p:sp>
        <p:nvSpPr>
          <p:cNvPr id="3" name="Content Placeholder 2"/>
          <p:cNvSpPr>
            <a:spLocks noGrp="1"/>
          </p:cNvSpPr>
          <p:nvPr>
            <p:ph idx="1"/>
          </p:nvPr>
        </p:nvSpPr>
        <p:spPr/>
        <p:txBody>
          <a:bodyPr>
            <a:normAutofit/>
          </a:bodyPr>
          <a:lstStyle/>
          <a:p>
            <a:r>
              <a:rPr lang="en-GB" dirty="0"/>
              <a:t>“Evidence suggests that single, streamlined governance can accelerate reform and improve public visibility, accountability, transparency and effective scrutiny.” (</a:t>
            </a:r>
            <a:r>
              <a:rPr lang="en-GB" dirty="0" err="1"/>
              <a:t>Cambs</a:t>
            </a:r>
            <a:r>
              <a:rPr lang="en-GB" dirty="0"/>
              <a:t>)</a:t>
            </a:r>
          </a:p>
          <a:p>
            <a:r>
              <a:rPr lang="en-GB" dirty="0"/>
              <a:t>“I think the transparency of a combined commissioner will be a lot more beneficial to Fire and Rescue as opposed to how we often get lost amongst other priorities within the County Council.” (Northants)</a:t>
            </a:r>
          </a:p>
          <a:p>
            <a:r>
              <a:rPr lang="en-GB" dirty="0"/>
              <a:t>“I would suggest that democracy and accountability is improved by having a directly elected Fire Commissioner rather than appointed local councillors acting as an FRA.” (PCC, West Mercia)</a:t>
            </a:r>
          </a:p>
        </p:txBody>
      </p:sp>
    </p:spTree>
    <p:extLst>
      <p:ext uri="{BB962C8B-B14F-4D97-AF65-F5344CB8AC3E}">
        <p14:creationId xmlns:p14="http://schemas.microsoft.com/office/powerpoint/2010/main" val="20212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‘Cuts’ narrative</a:t>
            </a:r>
          </a:p>
        </p:txBody>
      </p:sp>
      <p:sp>
        <p:nvSpPr>
          <p:cNvPr id="3" name="Content Placeholder 2"/>
          <p:cNvSpPr>
            <a:spLocks noGrp="1"/>
          </p:cNvSpPr>
          <p:nvPr>
            <p:ph idx="1"/>
          </p:nvPr>
        </p:nvSpPr>
        <p:spPr/>
        <p:txBody>
          <a:bodyPr>
            <a:normAutofit/>
          </a:bodyPr>
          <a:lstStyle/>
          <a:p>
            <a:r>
              <a:rPr lang="en-GB" dirty="0"/>
              <a:t>“I am deeply concerned about the proposals for ‘estate rationalisation’. This clearly indicates the closure of local police stations and locating the services in Fire Stations.” (Staffs)</a:t>
            </a:r>
          </a:p>
          <a:p>
            <a:r>
              <a:rPr lang="en-GB" dirty="0"/>
              <a:t>“This is clearly a money saving exercise.” (Essex)</a:t>
            </a:r>
          </a:p>
          <a:p>
            <a:r>
              <a:rPr lang="en-GB" dirty="0"/>
              <a:t>“This is just an exercise to save money not improve our protection.” (</a:t>
            </a:r>
            <a:r>
              <a:rPr lang="en-GB" dirty="0" err="1"/>
              <a:t>Cambs</a:t>
            </a:r>
            <a:r>
              <a:rPr lang="en-GB" dirty="0"/>
              <a:t>)</a:t>
            </a:r>
          </a:p>
          <a:p>
            <a:r>
              <a:rPr lang="en-GB" dirty="0"/>
              <a:t>“The government will use it as an excuse to reduce the budget even more as services are being shared thus making both emergency services unable to cope with the demand and growth of the county.” (Northants)</a:t>
            </a:r>
          </a:p>
          <a:p>
            <a:r>
              <a:rPr lang="en-GB" dirty="0"/>
              <a:t>“Both need more money. No need to work together” (West Mercia)</a:t>
            </a:r>
          </a:p>
        </p:txBody>
      </p:sp>
    </p:spTree>
    <p:extLst>
      <p:ext uri="{BB962C8B-B14F-4D97-AF65-F5344CB8AC3E}">
        <p14:creationId xmlns:p14="http://schemas.microsoft.com/office/powerpoint/2010/main" val="114248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dirty="0" err="1"/>
              <a:t>Ain’t</a:t>
            </a:r>
            <a:r>
              <a:rPr lang="en-GB" dirty="0"/>
              <a:t> broke’ narrative</a:t>
            </a:r>
          </a:p>
        </p:txBody>
      </p:sp>
      <p:sp>
        <p:nvSpPr>
          <p:cNvPr id="3" name="Content Placeholder 2"/>
          <p:cNvSpPr>
            <a:spLocks noGrp="1"/>
          </p:cNvSpPr>
          <p:nvPr>
            <p:ph idx="1"/>
          </p:nvPr>
        </p:nvSpPr>
        <p:spPr/>
        <p:txBody>
          <a:bodyPr>
            <a:normAutofit fontScale="92500" lnSpcReduction="10000"/>
          </a:bodyPr>
          <a:lstStyle/>
          <a:p>
            <a:r>
              <a:rPr lang="en-GB" dirty="0"/>
              <a:t>“There is no reason why EP and ECFRS can't share knowledge and best practice without the PCC needing to take on both roles.” (Essex)</a:t>
            </a:r>
          </a:p>
          <a:p>
            <a:r>
              <a:rPr lang="en-GB" dirty="0"/>
              <a:t>“Services provided by the Fire Brigade have been operating effectively. Therefore why risk this?” (</a:t>
            </a:r>
            <a:r>
              <a:rPr lang="en-GB" dirty="0" err="1"/>
              <a:t>Cambs</a:t>
            </a:r>
            <a:r>
              <a:rPr lang="en-GB" dirty="0"/>
              <a:t>)</a:t>
            </a:r>
          </a:p>
          <a:p>
            <a:r>
              <a:rPr lang="en-GB" dirty="0"/>
              <a:t>“I would like to see these two essential services remain as they are and interacting as they already do so well… I see no advantage in change for change’s sake.” (Herts)</a:t>
            </a:r>
          </a:p>
          <a:p>
            <a:r>
              <a:rPr lang="en-GB" dirty="0"/>
              <a:t>“The Commissioner’s Local Business Case does not make a compelling argument as to why it is necessary to adopt the Governance Model to address the stated shortcomings in the pace and scope of collaboration between the Police and the Fire and Rescue Service.” (North </a:t>
            </a:r>
            <a:r>
              <a:rPr lang="en-GB" dirty="0" err="1"/>
              <a:t>Yorks</a:t>
            </a:r>
            <a:r>
              <a:rPr lang="en-GB" dirty="0"/>
              <a:t>)</a:t>
            </a:r>
          </a:p>
          <a:p>
            <a:r>
              <a:rPr lang="en-GB" dirty="0"/>
              <a:t>“The two work together at the moment and if something is not broken why change.” (Northants)</a:t>
            </a:r>
          </a:p>
        </p:txBody>
      </p:sp>
    </p:spTree>
    <p:extLst>
      <p:ext uri="{BB962C8B-B14F-4D97-AF65-F5344CB8AC3E}">
        <p14:creationId xmlns:p14="http://schemas.microsoft.com/office/powerpoint/2010/main" val="2190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grab’ narrative</a:t>
            </a:r>
          </a:p>
        </p:txBody>
      </p:sp>
      <p:sp>
        <p:nvSpPr>
          <p:cNvPr id="3" name="Content Placeholder 2"/>
          <p:cNvSpPr>
            <a:spLocks noGrp="1"/>
          </p:cNvSpPr>
          <p:nvPr>
            <p:ph idx="1"/>
          </p:nvPr>
        </p:nvSpPr>
        <p:spPr/>
        <p:txBody>
          <a:bodyPr>
            <a:normAutofit fontScale="92500"/>
          </a:bodyPr>
          <a:lstStyle/>
          <a:p>
            <a:r>
              <a:rPr lang="en-GB" dirty="0"/>
              <a:t>“It is clear that the proposal to move responsibility for the Fire and Rescue Service is being made for purely political reasons and to support the narcissistic ambitions of an individual politician, who has created a false impression of the current situation” (Staffs)</a:t>
            </a:r>
          </a:p>
          <a:p>
            <a:r>
              <a:rPr lang="en-GB" dirty="0"/>
              <a:t>“We live in a democratic society. This proposal gives one person far too much power over such important services.” (</a:t>
            </a:r>
            <a:r>
              <a:rPr lang="en-GB" dirty="0" err="1"/>
              <a:t>Cambs</a:t>
            </a:r>
            <a:r>
              <a:rPr lang="en-GB" dirty="0"/>
              <a:t>)</a:t>
            </a:r>
          </a:p>
          <a:p>
            <a:r>
              <a:rPr lang="en-GB" dirty="0"/>
              <a:t>“There is no need for this. It politicises the Fire Service. Empire building by the Police Commissioner” (Herts)</a:t>
            </a:r>
          </a:p>
          <a:p>
            <a:r>
              <a:rPr lang="en-GB" dirty="0"/>
              <a:t>“Anxious when control is transferred to one person, rather than an elected authority as it weakens democracy. Would like to see the Police Authority return.” (North </a:t>
            </a:r>
            <a:r>
              <a:rPr lang="en-GB" dirty="0" err="1"/>
              <a:t>Yorks</a:t>
            </a:r>
            <a:r>
              <a:rPr lang="en-GB" dirty="0"/>
              <a:t>)</a:t>
            </a:r>
          </a:p>
          <a:p>
            <a:r>
              <a:rPr lang="en-GB" dirty="0"/>
              <a:t>“Mr Campion seems to be way off the mark and power crazy” (West Mercia)</a:t>
            </a:r>
          </a:p>
        </p:txBody>
      </p:sp>
    </p:spTree>
    <p:extLst>
      <p:ext uri="{BB962C8B-B14F-4D97-AF65-F5344CB8AC3E}">
        <p14:creationId xmlns:p14="http://schemas.microsoft.com/office/powerpoint/2010/main" val="24777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 these stories matter? Or do these reforms just illustrate the exercise of political power?</a:t>
            </a:r>
          </a:p>
        </p:txBody>
      </p:sp>
      <p:graphicFrame>
        <p:nvGraphicFramePr>
          <p:cNvPr id="4" name="Chart 3"/>
          <p:cNvGraphicFramePr>
            <a:graphicFrameLocks/>
          </p:cNvGraphicFramePr>
          <p:nvPr>
            <p:extLst>
              <p:ext uri="{D42A27DB-BD31-4B8C-83A1-F6EECF244321}">
                <p14:modId xmlns:p14="http://schemas.microsoft.com/office/powerpoint/2010/main" val="348235241"/>
              </p:ext>
            </p:extLst>
          </p:nvPr>
        </p:nvGraphicFramePr>
        <p:xfrm>
          <a:off x="1524001" y="1900177"/>
          <a:ext cx="10667999" cy="4796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5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normAutofit lnSpcReduction="10000"/>
          </a:bodyPr>
          <a:lstStyle/>
          <a:p>
            <a:r>
              <a:rPr lang="en-GB" dirty="0"/>
              <a:t>Essex and Northamptonshire had specific local reasons for governance reform, and little local opposition</a:t>
            </a:r>
          </a:p>
          <a:p>
            <a:r>
              <a:rPr lang="en-GB" dirty="0"/>
              <a:t>Other force areas were much more controversial, business cases were unconvincing and there was often significant local opposition</a:t>
            </a:r>
          </a:p>
          <a:p>
            <a:r>
              <a:rPr lang="en-GB" dirty="0"/>
              <a:t>Yet only Hertfordshire was abandoned - and at the PCC’s instigation – all others were approved by the Home Office</a:t>
            </a:r>
          </a:p>
          <a:p>
            <a:r>
              <a:rPr lang="en-GB" dirty="0"/>
              <a:t>Suggests that P(F)CCs may be more powerful than many first anticipated</a:t>
            </a:r>
          </a:p>
          <a:p>
            <a:r>
              <a:rPr lang="en-GB" dirty="0"/>
              <a:t>Thus far, only Conservative PCCs have requested a change of governance. What does this tell us about the politics of PFCCs? Would a Labour PCC find it so easy?</a:t>
            </a:r>
          </a:p>
          <a:p>
            <a:r>
              <a:rPr lang="en-GB" dirty="0"/>
              <a:t>Do the public realise (or care about) this? What are the democratic implications, given the low turnout figures?</a:t>
            </a:r>
          </a:p>
        </p:txBody>
      </p:sp>
    </p:spTree>
    <p:extLst>
      <p:ext uri="{BB962C8B-B14F-4D97-AF65-F5344CB8AC3E}">
        <p14:creationId xmlns:p14="http://schemas.microsoft.com/office/powerpoint/2010/main" val="319516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817" y="644324"/>
            <a:ext cx="10197494" cy="1099457"/>
          </a:xfrm>
        </p:spPr>
        <p:txBody>
          <a:bodyPr>
            <a:normAutofit/>
          </a:bodyPr>
          <a:lstStyle/>
          <a:p>
            <a:r>
              <a:rPr lang="en-GB" dirty="0"/>
              <a:t>Overview of presentation</a:t>
            </a:r>
          </a:p>
        </p:txBody>
      </p:sp>
      <p:graphicFrame>
        <p:nvGraphicFramePr>
          <p:cNvPr id="4" name="Diagram 3">
            <a:extLst>
              <a:ext uri="{FF2B5EF4-FFF2-40B4-BE49-F238E27FC236}">
                <a16:creationId xmlns:a16="http://schemas.microsoft.com/office/drawing/2014/main" id="{EA5C05B8-5165-954C-ABD1-A41D86E32B74}"/>
              </a:ext>
            </a:extLst>
          </p:cNvPr>
          <p:cNvGraphicFramePr/>
          <p:nvPr>
            <p:extLst>
              <p:ext uri="{D42A27DB-BD31-4B8C-83A1-F6EECF244321}">
                <p14:modId xmlns:p14="http://schemas.microsoft.com/office/powerpoint/2010/main" val="8258471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7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849" y="647258"/>
            <a:ext cx="8911687" cy="1280890"/>
          </a:xfrm>
        </p:spPr>
        <p:txBody>
          <a:bodyPr/>
          <a:lstStyle/>
          <a:p>
            <a:r>
              <a:rPr lang="en-GB" dirty="0"/>
              <a:t>The genesis of PFCCs</a:t>
            </a:r>
          </a:p>
        </p:txBody>
      </p:sp>
      <p:sp>
        <p:nvSpPr>
          <p:cNvPr id="3" name="Content Placeholder 2"/>
          <p:cNvSpPr>
            <a:spLocks noGrp="1"/>
          </p:cNvSpPr>
          <p:nvPr>
            <p:ph idx="1"/>
          </p:nvPr>
        </p:nvSpPr>
        <p:spPr>
          <a:xfrm>
            <a:off x="2311868" y="1558524"/>
            <a:ext cx="8596668" cy="3880773"/>
          </a:xfrm>
        </p:spPr>
        <p:txBody>
          <a:bodyPr>
            <a:noAutofit/>
          </a:bodyPr>
          <a:lstStyle/>
          <a:p>
            <a:r>
              <a:rPr lang="en-GB" dirty="0"/>
              <a:t>Statutory duty to collaborate</a:t>
            </a:r>
          </a:p>
          <a:p>
            <a:r>
              <a:rPr lang="en-GB" dirty="0"/>
              <a:t>Six PCCs taking over responsibility for Fire and Rescue – the ‘governance’ model</a:t>
            </a:r>
          </a:p>
          <a:p>
            <a:r>
              <a:rPr lang="en-GB" dirty="0"/>
              <a:t>Each PCC set out a business case to evaluate different models: status quo; ‘representation’; ‘governance’; and ‘single employer’ and consulted locally</a:t>
            </a:r>
          </a:p>
          <a:p>
            <a:r>
              <a:rPr lang="en-GB" dirty="0"/>
              <a:t>Where the PCC wishes to change governance arrangements, the Act requires an assessment of why (</a:t>
            </a:r>
            <a:r>
              <a:rPr lang="en-GB" dirty="0" err="1"/>
              <a:t>i</a:t>
            </a:r>
            <a:r>
              <a:rPr lang="en-GB" dirty="0"/>
              <a:t>) it is in the interests of economy, efficiency and effectiveness, </a:t>
            </a:r>
            <a:r>
              <a:rPr lang="en-GB" b="1" i="1" dirty="0"/>
              <a:t>or</a:t>
            </a:r>
            <a:r>
              <a:rPr lang="en-GB" dirty="0"/>
              <a:t> (ii) it is in the interests of public safety for this to happen. </a:t>
            </a:r>
          </a:p>
          <a:p>
            <a:r>
              <a:rPr lang="en-GB" dirty="0"/>
              <a:t>Essex and Northants relatively uncontroversial</a:t>
            </a:r>
          </a:p>
          <a:p>
            <a:r>
              <a:rPr lang="en-GB" dirty="0"/>
              <a:t>Local opposition in West Mercia, North Yorkshire, Cambridgeshire and Staffordshire, but all approved; Hertfordshire abandoned</a:t>
            </a:r>
          </a:p>
          <a:p>
            <a:r>
              <a:rPr lang="en-GB" dirty="0"/>
              <a:t>Other areas have recently proposed a change in governance, e.g. Norfolk</a:t>
            </a:r>
          </a:p>
        </p:txBody>
      </p:sp>
    </p:spTree>
    <p:extLst>
      <p:ext uri="{BB962C8B-B14F-4D97-AF65-F5344CB8AC3E}">
        <p14:creationId xmlns:p14="http://schemas.microsoft.com/office/powerpoint/2010/main" val="26283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903" y="3130263"/>
            <a:ext cx="3819507" cy="4093028"/>
          </a:xfrm>
        </p:spPr>
        <p:txBody>
          <a:bodyPr anchor="ctr">
            <a:normAutofit/>
          </a:bodyPr>
          <a:lstStyle/>
          <a:p>
            <a:r>
              <a:rPr lang="en-GB" sz="4400" dirty="0">
                <a:solidFill>
                  <a:schemeClr val="accent1">
                    <a:lumMod val="75000"/>
                  </a:schemeClr>
                </a:solidFill>
              </a:rPr>
              <a:t>Public consultations</a:t>
            </a:r>
          </a:p>
        </p:txBody>
      </p:sp>
      <p:graphicFrame>
        <p:nvGraphicFramePr>
          <p:cNvPr id="5" name="Content Placeholder 2">
            <a:extLst>
              <a:ext uri="{FF2B5EF4-FFF2-40B4-BE49-F238E27FC236}">
                <a16:creationId xmlns:a16="http://schemas.microsoft.com/office/drawing/2014/main" id="{8232314A-A1C2-4CA1-81C4-243BB8D77F70}"/>
              </a:ext>
            </a:extLst>
          </p:cNvPr>
          <p:cNvGraphicFramePr>
            <a:graphicFrameLocks noGrp="1"/>
          </p:cNvGraphicFramePr>
          <p:nvPr>
            <p:ph idx="1"/>
            <p:extLst>
              <p:ext uri="{D42A27DB-BD31-4B8C-83A1-F6EECF244321}">
                <p14:modId xmlns:p14="http://schemas.microsoft.com/office/powerpoint/2010/main" val="3923928362"/>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52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Consultation responses I</a:t>
            </a:r>
          </a:p>
        </p:txBody>
      </p:sp>
      <p:graphicFrame>
        <p:nvGraphicFramePr>
          <p:cNvPr id="3" name="Table 2"/>
          <p:cNvGraphicFramePr>
            <a:graphicFrameLocks noGrp="1"/>
          </p:cNvGraphicFramePr>
          <p:nvPr>
            <p:extLst>
              <p:ext uri="{D42A27DB-BD31-4B8C-83A1-F6EECF244321}">
                <p14:modId xmlns:p14="http://schemas.microsoft.com/office/powerpoint/2010/main" val="2916756619"/>
              </p:ext>
            </p:extLst>
          </p:nvPr>
        </p:nvGraphicFramePr>
        <p:xfrm>
          <a:off x="1346041" y="1905000"/>
          <a:ext cx="10413838" cy="3482050"/>
        </p:xfrm>
        <a:graphic>
          <a:graphicData uri="http://schemas.openxmlformats.org/drawingml/2006/table">
            <a:tbl>
              <a:tblPr firstRow="1" firstCol="1" bandRow="1">
                <a:tableStyleId>{5C22544A-7EE6-4342-B048-85BDC9FD1C3A}</a:tableStyleId>
              </a:tblPr>
              <a:tblGrid>
                <a:gridCol w="1073068">
                  <a:extLst>
                    <a:ext uri="{9D8B030D-6E8A-4147-A177-3AD203B41FA5}">
                      <a16:colId xmlns:a16="http://schemas.microsoft.com/office/drawing/2014/main" val="1329177283"/>
                    </a:ext>
                  </a:extLst>
                </a:gridCol>
                <a:gridCol w="1088020">
                  <a:extLst>
                    <a:ext uri="{9D8B030D-6E8A-4147-A177-3AD203B41FA5}">
                      <a16:colId xmlns:a16="http://schemas.microsoft.com/office/drawing/2014/main" val="3932741534"/>
                    </a:ext>
                  </a:extLst>
                </a:gridCol>
                <a:gridCol w="925975">
                  <a:extLst>
                    <a:ext uri="{9D8B030D-6E8A-4147-A177-3AD203B41FA5}">
                      <a16:colId xmlns:a16="http://schemas.microsoft.com/office/drawing/2014/main" val="2363245704"/>
                    </a:ext>
                  </a:extLst>
                </a:gridCol>
                <a:gridCol w="833377">
                  <a:extLst>
                    <a:ext uri="{9D8B030D-6E8A-4147-A177-3AD203B41FA5}">
                      <a16:colId xmlns:a16="http://schemas.microsoft.com/office/drawing/2014/main" val="3832661966"/>
                    </a:ext>
                  </a:extLst>
                </a:gridCol>
                <a:gridCol w="775504">
                  <a:extLst>
                    <a:ext uri="{9D8B030D-6E8A-4147-A177-3AD203B41FA5}">
                      <a16:colId xmlns:a16="http://schemas.microsoft.com/office/drawing/2014/main" val="551554010"/>
                    </a:ext>
                  </a:extLst>
                </a:gridCol>
                <a:gridCol w="995423">
                  <a:extLst>
                    <a:ext uri="{9D8B030D-6E8A-4147-A177-3AD203B41FA5}">
                      <a16:colId xmlns:a16="http://schemas.microsoft.com/office/drawing/2014/main" val="1368763185"/>
                    </a:ext>
                  </a:extLst>
                </a:gridCol>
                <a:gridCol w="1145893">
                  <a:extLst>
                    <a:ext uri="{9D8B030D-6E8A-4147-A177-3AD203B41FA5}">
                      <a16:colId xmlns:a16="http://schemas.microsoft.com/office/drawing/2014/main" val="1447498670"/>
                    </a:ext>
                  </a:extLst>
                </a:gridCol>
                <a:gridCol w="902826">
                  <a:extLst>
                    <a:ext uri="{9D8B030D-6E8A-4147-A177-3AD203B41FA5}">
                      <a16:colId xmlns:a16="http://schemas.microsoft.com/office/drawing/2014/main" val="1241672734"/>
                    </a:ext>
                  </a:extLst>
                </a:gridCol>
                <a:gridCol w="729205">
                  <a:extLst>
                    <a:ext uri="{9D8B030D-6E8A-4147-A177-3AD203B41FA5}">
                      <a16:colId xmlns:a16="http://schemas.microsoft.com/office/drawing/2014/main" val="1449076547"/>
                    </a:ext>
                  </a:extLst>
                </a:gridCol>
                <a:gridCol w="847591">
                  <a:extLst>
                    <a:ext uri="{9D8B030D-6E8A-4147-A177-3AD203B41FA5}">
                      <a16:colId xmlns:a16="http://schemas.microsoft.com/office/drawing/2014/main" val="4252060964"/>
                    </a:ext>
                  </a:extLst>
                </a:gridCol>
                <a:gridCol w="1096956">
                  <a:extLst>
                    <a:ext uri="{9D8B030D-6E8A-4147-A177-3AD203B41FA5}">
                      <a16:colId xmlns:a16="http://schemas.microsoft.com/office/drawing/2014/main" val="3997355359"/>
                    </a:ext>
                  </a:extLst>
                </a:gridCol>
              </a:tblGrid>
              <a:tr h="490791">
                <a:tc rowSpan="2">
                  <a:txBody>
                    <a:bodyPr/>
                    <a:lstStyle/>
                    <a:p>
                      <a:pPr algn="l">
                        <a:lnSpc>
                          <a:spcPct val="107000"/>
                        </a:lnSpc>
                        <a:spcAft>
                          <a:spcPts val="0"/>
                        </a:spcAft>
                      </a:pPr>
                      <a:r>
                        <a:rPr lang="en-GB" sz="1600" dirty="0">
                          <a:effectLst/>
                          <a:latin typeface="+mn-lt"/>
                        </a:rPr>
                        <a:t>Force area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0"/>
                        </a:spcAft>
                      </a:pPr>
                      <a:r>
                        <a:rPr lang="en-GB" sz="1600" dirty="0">
                          <a:effectLst/>
                          <a:latin typeface="+mn-lt"/>
                        </a:rPr>
                        <a:t>Agree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lnSpc>
                          <a:spcPct val="107000"/>
                        </a:lnSpc>
                        <a:spcAft>
                          <a:spcPts val="0"/>
                        </a:spcAft>
                      </a:pPr>
                      <a:r>
                        <a:rPr lang="en-GB" sz="1600" dirty="0">
                          <a:effectLst/>
                          <a:latin typeface="+mn-lt"/>
                        </a:rPr>
                        <a:t>Disagree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1354824"/>
                  </a:ext>
                </a:extLst>
              </a:tr>
              <a:tr h="1004306">
                <a:tc vMerge="1">
                  <a:txBody>
                    <a:bodyPr/>
                    <a:lstStyle/>
                    <a:p>
                      <a:endParaRPr lang="en-GB"/>
                    </a:p>
                  </a:txBody>
                  <a:tcPr/>
                </a:tc>
                <a:tc>
                  <a:txBody>
                    <a:bodyPr/>
                    <a:lstStyle/>
                    <a:p>
                      <a:pPr algn="l">
                        <a:lnSpc>
                          <a:spcPct val="107000"/>
                        </a:lnSpc>
                        <a:spcAft>
                          <a:spcPts val="0"/>
                        </a:spcAft>
                      </a:pPr>
                      <a:r>
                        <a:rPr lang="en-GB" sz="1600" b="1" dirty="0">
                          <a:effectLst/>
                          <a:latin typeface="+mn-lt"/>
                        </a:rPr>
                        <a:t>Residents</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dirty="0">
                          <a:effectLst/>
                          <a:latin typeface="+mn-lt"/>
                        </a:rPr>
                        <a:t>Elected reps</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dirty="0">
                          <a:effectLst/>
                          <a:latin typeface="+mn-lt"/>
                        </a:rPr>
                        <a:t>FRS staff</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a:effectLst/>
                          <a:latin typeface="+mn-lt"/>
                        </a:rPr>
                        <a:t>Police staff</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dirty="0">
                          <a:effectLst/>
                          <a:latin typeface="+mn-lt"/>
                        </a:rPr>
                        <a:t>Councils</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dirty="0">
                          <a:effectLst/>
                          <a:latin typeface="+mn-lt"/>
                        </a:rPr>
                        <a:t>Residents</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dirty="0">
                          <a:effectLst/>
                          <a:latin typeface="+mn-lt"/>
                        </a:rPr>
                        <a:t>Elected reps</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dirty="0">
                          <a:effectLst/>
                          <a:latin typeface="+mn-lt"/>
                        </a:rPr>
                        <a:t>FRS staff</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a:effectLst/>
                          <a:latin typeface="+mn-lt"/>
                        </a:rPr>
                        <a:t>Police staff</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600" b="1" dirty="0">
                          <a:effectLst/>
                          <a:latin typeface="+mn-lt"/>
                        </a:rPr>
                        <a:t>Councils</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9600458"/>
                  </a:ext>
                </a:extLst>
              </a:tr>
              <a:tr h="490791">
                <a:tc>
                  <a:txBody>
                    <a:bodyPr/>
                    <a:lstStyle/>
                    <a:p>
                      <a:pPr algn="l">
                        <a:lnSpc>
                          <a:spcPct val="107000"/>
                        </a:lnSpc>
                        <a:spcAft>
                          <a:spcPts val="0"/>
                        </a:spcAft>
                      </a:pPr>
                      <a:r>
                        <a:rPr lang="en-GB" sz="1600" dirty="0">
                          <a:effectLst/>
                          <a:latin typeface="+mn-lt"/>
                        </a:rPr>
                        <a:t>Northants</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57%</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63%</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92%</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62%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35%</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30%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4%</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5%</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3630012"/>
                  </a:ext>
                </a:extLst>
              </a:tr>
              <a:tr h="1004306">
                <a:tc>
                  <a:txBody>
                    <a:bodyPr/>
                    <a:lstStyle/>
                    <a:p>
                      <a:pPr algn="l">
                        <a:lnSpc>
                          <a:spcPct val="107000"/>
                        </a:lnSpc>
                        <a:spcAft>
                          <a:spcPts val="0"/>
                        </a:spcAft>
                      </a:pPr>
                      <a:r>
                        <a:rPr lang="en-GB" sz="1600" dirty="0">
                          <a:effectLst/>
                          <a:latin typeface="+mn-lt"/>
                        </a:rPr>
                        <a:t>West Mercia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64%</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33%</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1600">
                          <a:effectLst/>
                          <a:latin typeface="+mn-lt"/>
                        </a:rPr>
                        <a:t>37%</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ct val="107000"/>
                        </a:lnSpc>
                        <a:spcAft>
                          <a:spcPts val="0"/>
                        </a:spcAft>
                      </a:pPr>
                      <a:r>
                        <a:rPr lang="en-GB" sz="1600">
                          <a:effectLst/>
                          <a:latin typeface="+mn-lt"/>
                        </a:rPr>
                        <a:t>0</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36%</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67%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1600" dirty="0">
                          <a:effectLst/>
                          <a:latin typeface="+mn-lt"/>
                        </a:rPr>
                        <a:t>67%</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ct val="107000"/>
                        </a:lnSpc>
                        <a:spcAft>
                          <a:spcPts val="0"/>
                        </a:spcAft>
                      </a:pPr>
                      <a:r>
                        <a:rPr lang="en-GB" sz="1600" dirty="0">
                          <a:effectLst/>
                          <a:latin typeface="+mn-lt"/>
                        </a:rPr>
                        <a:t>8</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3963488"/>
                  </a:ext>
                </a:extLst>
              </a:tr>
              <a:tr h="245928">
                <a:tc>
                  <a:txBody>
                    <a:bodyPr/>
                    <a:lstStyle/>
                    <a:p>
                      <a:pPr algn="l">
                        <a:lnSpc>
                          <a:spcPct val="107000"/>
                        </a:lnSpc>
                        <a:spcAft>
                          <a:spcPts val="0"/>
                        </a:spcAft>
                      </a:pPr>
                      <a:r>
                        <a:rPr lang="en-GB" sz="1600" dirty="0" err="1">
                          <a:effectLst/>
                          <a:latin typeface="+mn-lt"/>
                        </a:rPr>
                        <a:t>Cambs</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53%</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3</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n/a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n/a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39%</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a:effectLst/>
                          <a:latin typeface="+mn-lt"/>
                        </a:rPr>
                        <a:t>n/a</a:t>
                      </a: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n/a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rPr>
                        <a:t>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8435484"/>
                  </a:ext>
                </a:extLst>
              </a:tr>
              <a:tr h="245928">
                <a:tc>
                  <a:txBody>
                    <a:bodyPr/>
                    <a:lstStyle/>
                    <a:p>
                      <a:pPr algn="l">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Herts</a:t>
                      </a:r>
                    </a:p>
                  </a:txBody>
                  <a:tcPr marL="68580" marR="68580" marT="0" marB="0" anchor="ct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52%</a:t>
                      </a: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mn-lt"/>
                        </a:rPr>
                        <a:t>11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mn-lt"/>
                        </a:rPr>
                        <a:t>n/a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mn-lt"/>
                        </a:rPr>
                        <a:t>n/a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34%</a:t>
                      </a: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mn-lt"/>
                        </a:rPr>
                        <a:t>0</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mn-lt"/>
                        </a:rPr>
                        <a:t>n/a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mn-lt"/>
                        </a:rPr>
                        <a:t>n/a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879853693"/>
                  </a:ext>
                </a:extLst>
              </a:tr>
            </a:tbl>
          </a:graphicData>
        </a:graphic>
      </p:graphicFrame>
      <p:sp>
        <p:nvSpPr>
          <p:cNvPr id="5" name="Rectangle 4"/>
          <p:cNvSpPr/>
          <p:nvPr/>
        </p:nvSpPr>
        <p:spPr>
          <a:xfrm>
            <a:off x="1346041" y="5714627"/>
            <a:ext cx="9835103" cy="646331"/>
          </a:xfrm>
          <a:prstGeom prst="rect">
            <a:avLst/>
          </a:prstGeom>
        </p:spPr>
        <p:txBody>
          <a:bodyPr wrap="square">
            <a:spAutoFit/>
          </a:bodyPr>
          <a:lstStyle/>
          <a:p>
            <a:pPr algn="ctr"/>
            <a:r>
              <a:rPr lang="en-GB" dirty="0"/>
              <a:t>Consultations to seek approval for PCC decision to opt for Governance model: i.e. no other options presented</a:t>
            </a:r>
          </a:p>
        </p:txBody>
      </p:sp>
    </p:spTree>
    <p:extLst>
      <p:ext uri="{BB962C8B-B14F-4D97-AF65-F5344CB8AC3E}">
        <p14:creationId xmlns:p14="http://schemas.microsoft.com/office/powerpoint/2010/main" val="135152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Consultation responses II</a:t>
            </a:r>
          </a:p>
        </p:txBody>
      </p:sp>
      <p:graphicFrame>
        <p:nvGraphicFramePr>
          <p:cNvPr id="5" name="Table 4"/>
          <p:cNvGraphicFramePr>
            <a:graphicFrameLocks noGrp="1"/>
          </p:cNvGraphicFramePr>
          <p:nvPr>
            <p:extLst>
              <p:ext uri="{D42A27DB-BD31-4B8C-83A1-F6EECF244321}">
                <p14:modId xmlns:p14="http://schemas.microsoft.com/office/powerpoint/2010/main" val="1927036631"/>
              </p:ext>
            </p:extLst>
          </p:nvPr>
        </p:nvGraphicFramePr>
        <p:xfrm>
          <a:off x="1223642" y="1598142"/>
          <a:ext cx="10411309" cy="1708644"/>
        </p:xfrm>
        <a:graphic>
          <a:graphicData uri="http://schemas.openxmlformats.org/drawingml/2006/table">
            <a:tbl>
              <a:tblPr firstRow="1" firstCol="1" bandRow="1">
                <a:tableStyleId>{5C22544A-7EE6-4342-B048-85BDC9FD1C3A}</a:tableStyleId>
              </a:tblPr>
              <a:tblGrid>
                <a:gridCol w="1856053">
                  <a:extLst>
                    <a:ext uri="{9D8B030D-6E8A-4147-A177-3AD203B41FA5}">
                      <a16:colId xmlns:a16="http://schemas.microsoft.com/office/drawing/2014/main" val="3443944771"/>
                    </a:ext>
                  </a:extLst>
                </a:gridCol>
                <a:gridCol w="1613388">
                  <a:extLst>
                    <a:ext uri="{9D8B030D-6E8A-4147-A177-3AD203B41FA5}">
                      <a16:colId xmlns:a16="http://schemas.microsoft.com/office/drawing/2014/main" val="1138821334"/>
                    </a:ext>
                  </a:extLst>
                </a:gridCol>
                <a:gridCol w="1735467">
                  <a:extLst>
                    <a:ext uri="{9D8B030D-6E8A-4147-A177-3AD203B41FA5}">
                      <a16:colId xmlns:a16="http://schemas.microsoft.com/office/drawing/2014/main" val="623986225"/>
                    </a:ext>
                  </a:extLst>
                </a:gridCol>
                <a:gridCol w="1735467">
                  <a:extLst>
                    <a:ext uri="{9D8B030D-6E8A-4147-A177-3AD203B41FA5}">
                      <a16:colId xmlns:a16="http://schemas.microsoft.com/office/drawing/2014/main" val="1298975955"/>
                    </a:ext>
                  </a:extLst>
                </a:gridCol>
                <a:gridCol w="1735467">
                  <a:extLst>
                    <a:ext uri="{9D8B030D-6E8A-4147-A177-3AD203B41FA5}">
                      <a16:colId xmlns:a16="http://schemas.microsoft.com/office/drawing/2014/main" val="742269223"/>
                    </a:ext>
                  </a:extLst>
                </a:gridCol>
                <a:gridCol w="1735467">
                  <a:extLst>
                    <a:ext uri="{9D8B030D-6E8A-4147-A177-3AD203B41FA5}">
                      <a16:colId xmlns:a16="http://schemas.microsoft.com/office/drawing/2014/main" val="3096034452"/>
                    </a:ext>
                  </a:extLst>
                </a:gridCol>
              </a:tblGrid>
              <a:tr h="567604">
                <a:tc>
                  <a:txBody>
                    <a:bodyPr/>
                    <a:lstStyle/>
                    <a:p>
                      <a:pPr algn="ctr">
                        <a:spcAft>
                          <a:spcPts val="0"/>
                        </a:spcAft>
                      </a:pPr>
                      <a:r>
                        <a:rPr lang="en-GB" sz="1800" dirty="0">
                          <a:effectLst/>
                        </a:rPr>
                        <a:t> </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800" dirty="0">
                          <a:effectLst/>
                        </a:rPr>
                        <a:t>1 – no benefit</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2</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3</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4</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5 – significant benefit</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1433981"/>
                  </a:ext>
                </a:extLst>
              </a:tr>
              <a:tr h="313057">
                <a:tc>
                  <a:txBody>
                    <a:bodyPr/>
                    <a:lstStyle/>
                    <a:p>
                      <a:pPr algn="l">
                        <a:spcAft>
                          <a:spcPts val="0"/>
                        </a:spcAft>
                      </a:pPr>
                      <a:r>
                        <a:rPr lang="en-GB" sz="1800" dirty="0">
                          <a:effectLst/>
                        </a:rPr>
                        <a:t>Representation</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42</a:t>
                      </a: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rPr>
                        <a:t>18</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rPr>
                        <a:t>  15  </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rPr>
                        <a:t> 11 </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14</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291517"/>
                  </a:ext>
                </a:extLst>
              </a:tr>
              <a:tr h="279343">
                <a:tc>
                  <a:txBody>
                    <a:bodyPr/>
                    <a:lstStyle/>
                    <a:p>
                      <a:pPr algn="l">
                        <a:spcAft>
                          <a:spcPts val="0"/>
                        </a:spcAft>
                      </a:pPr>
                      <a:r>
                        <a:rPr lang="en-GB" sz="1800" dirty="0">
                          <a:effectLst/>
                        </a:rPr>
                        <a:t>Governance</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34</a:t>
                      </a: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8</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10</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18</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30</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722302"/>
                  </a:ext>
                </a:extLst>
              </a:tr>
              <a:tr h="279343">
                <a:tc>
                  <a:txBody>
                    <a:bodyPr/>
                    <a:lstStyle/>
                    <a:p>
                      <a:pPr algn="l">
                        <a:spcAft>
                          <a:spcPts val="0"/>
                        </a:spcAft>
                      </a:pPr>
                      <a:r>
                        <a:rPr lang="en-GB" sz="1800" dirty="0">
                          <a:effectLst/>
                        </a:rPr>
                        <a:t>Single employer</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45</a:t>
                      </a: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13</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15</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12</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15</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5388568"/>
                  </a:ext>
                </a:extLst>
              </a:tr>
            </a:tbl>
          </a:graphicData>
        </a:graphic>
      </p:graphicFrame>
      <p:sp>
        <p:nvSpPr>
          <p:cNvPr id="6" name="Rectangle 5"/>
          <p:cNvSpPr/>
          <p:nvPr/>
        </p:nvSpPr>
        <p:spPr>
          <a:xfrm>
            <a:off x="1428165" y="1228810"/>
            <a:ext cx="1023138" cy="369332"/>
          </a:xfrm>
          <a:prstGeom prst="rect">
            <a:avLst/>
          </a:prstGeom>
        </p:spPr>
        <p:txBody>
          <a:bodyPr wrap="square">
            <a:spAutoFit/>
          </a:bodyPr>
          <a:lstStyle/>
          <a:p>
            <a:r>
              <a:rPr lang="en-GB" dirty="0">
                <a:solidFill>
                  <a:srgbClr val="000000"/>
                </a:solidFill>
              </a:rPr>
              <a:t>Essex</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94599270"/>
              </p:ext>
            </p:extLst>
          </p:nvPr>
        </p:nvGraphicFramePr>
        <p:xfrm>
          <a:off x="457314" y="3536819"/>
          <a:ext cx="11603505" cy="2898703"/>
        </p:xfrm>
        <a:graphic>
          <a:graphicData uri="http://schemas.openxmlformats.org/drawingml/2006/table">
            <a:tbl>
              <a:tblPr firstRow="1" firstCol="1" bandRow="1">
                <a:tableStyleId>{5C22544A-7EE6-4342-B048-85BDC9FD1C3A}</a:tableStyleId>
              </a:tblPr>
              <a:tblGrid>
                <a:gridCol w="1649278">
                  <a:extLst>
                    <a:ext uri="{9D8B030D-6E8A-4147-A177-3AD203B41FA5}">
                      <a16:colId xmlns:a16="http://schemas.microsoft.com/office/drawing/2014/main" val="4240984727"/>
                    </a:ext>
                  </a:extLst>
                </a:gridCol>
                <a:gridCol w="1114452">
                  <a:extLst>
                    <a:ext uri="{9D8B030D-6E8A-4147-A177-3AD203B41FA5}">
                      <a16:colId xmlns:a16="http://schemas.microsoft.com/office/drawing/2014/main" val="968731947"/>
                    </a:ext>
                  </a:extLst>
                </a:gridCol>
                <a:gridCol w="621750">
                  <a:extLst>
                    <a:ext uri="{9D8B030D-6E8A-4147-A177-3AD203B41FA5}">
                      <a16:colId xmlns:a16="http://schemas.microsoft.com/office/drawing/2014/main" val="985164218"/>
                    </a:ext>
                  </a:extLst>
                </a:gridCol>
                <a:gridCol w="810228">
                  <a:extLst>
                    <a:ext uri="{9D8B030D-6E8A-4147-A177-3AD203B41FA5}">
                      <a16:colId xmlns:a16="http://schemas.microsoft.com/office/drawing/2014/main" val="2570915751"/>
                    </a:ext>
                  </a:extLst>
                </a:gridCol>
                <a:gridCol w="1099595">
                  <a:extLst>
                    <a:ext uri="{9D8B030D-6E8A-4147-A177-3AD203B41FA5}">
                      <a16:colId xmlns:a16="http://schemas.microsoft.com/office/drawing/2014/main" val="3772438511"/>
                    </a:ext>
                  </a:extLst>
                </a:gridCol>
                <a:gridCol w="1261641">
                  <a:extLst>
                    <a:ext uri="{9D8B030D-6E8A-4147-A177-3AD203B41FA5}">
                      <a16:colId xmlns:a16="http://schemas.microsoft.com/office/drawing/2014/main" val="3076037688"/>
                    </a:ext>
                  </a:extLst>
                </a:gridCol>
                <a:gridCol w="821802">
                  <a:extLst>
                    <a:ext uri="{9D8B030D-6E8A-4147-A177-3AD203B41FA5}">
                      <a16:colId xmlns:a16="http://schemas.microsoft.com/office/drawing/2014/main" val="690998643"/>
                    </a:ext>
                  </a:extLst>
                </a:gridCol>
                <a:gridCol w="740780">
                  <a:extLst>
                    <a:ext uri="{9D8B030D-6E8A-4147-A177-3AD203B41FA5}">
                      <a16:colId xmlns:a16="http://schemas.microsoft.com/office/drawing/2014/main" val="3613369309"/>
                    </a:ext>
                  </a:extLst>
                </a:gridCol>
                <a:gridCol w="1088020">
                  <a:extLst>
                    <a:ext uri="{9D8B030D-6E8A-4147-A177-3AD203B41FA5}">
                      <a16:colId xmlns:a16="http://schemas.microsoft.com/office/drawing/2014/main" val="3410920026"/>
                    </a:ext>
                  </a:extLst>
                </a:gridCol>
                <a:gridCol w="763929">
                  <a:extLst>
                    <a:ext uri="{9D8B030D-6E8A-4147-A177-3AD203B41FA5}">
                      <a16:colId xmlns:a16="http://schemas.microsoft.com/office/drawing/2014/main" val="3344675716"/>
                    </a:ext>
                  </a:extLst>
                </a:gridCol>
                <a:gridCol w="729205">
                  <a:extLst>
                    <a:ext uri="{9D8B030D-6E8A-4147-A177-3AD203B41FA5}">
                      <a16:colId xmlns:a16="http://schemas.microsoft.com/office/drawing/2014/main" val="1363868444"/>
                    </a:ext>
                  </a:extLst>
                </a:gridCol>
                <a:gridCol w="902825">
                  <a:extLst>
                    <a:ext uri="{9D8B030D-6E8A-4147-A177-3AD203B41FA5}">
                      <a16:colId xmlns:a16="http://schemas.microsoft.com/office/drawing/2014/main" val="645255882"/>
                    </a:ext>
                  </a:extLst>
                </a:gridCol>
              </a:tblGrid>
              <a:tr h="353512">
                <a:tc rowSpan="2">
                  <a:txBody>
                    <a:bodyPr/>
                    <a:lstStyle/>
                    <a:p>
                      <a:pPr algn="ctr" rtl="0" fontAlgn="ctr"/>
                      <a:r>
                        <a:rPr lang="en-GB" sz="1800" u="none" strike="noStrike" dirty="0">
                          <a:effectLst/>
                        </a:rPr>
                        <a:t> </a:t>
                      </a:r>
                      <a:endParaRPr lang="en-GB" sz="1800" b="1" i="0" u="none" strike="noStrike" dirty="0">
                        <a:solidFill>
                          <a:srgbClr val="FFFFFF"/>
                        </a:solidFill>
                        <a:effectLst/>
                        <a:latin typeface="Calibri" panose="020F0502020204030204" pitchFamily="34" charset="0"/>
                      </a:endParaRPr>
                    </a:p>
                  </a:txBody>
                  <a:tcPr marL="6350" marR="6350" marT="6350" marB="0" anchor="ctr"/>
                </a:tc>
                <a:tc gridSpan="6">
                  <a:txBody>
                    <a:bodyPr/>
                    <a:lstStyle/>
                    <a:p>
                      <a:pPr algn="ctr" rtl="0" fontAlgn="ctr"/>
                      <a:r>
                        <a:rPr lang="en-GB" sz="1800" u="none" strike="noStrike">
                          <a:effectLst/>
                        </a:rPr>
                        <a:t>Staffordshire</a:t>
                      </a:r>
                      <a:endParaRPr lang="en-GB" sz="1800" b="1" i="0" u="none" strike="noStrike">
                        <a:solidFill>
                          <a:srgbClr val="FFFFFF"/>
                        </a:solidFill>
                        <a:effectLst/>
                        <a:latin typeface="Calibri" panose="020F0502020204030204" pitchFamily="34" charset="0"/>
                      </a:endParaRPr>
                    </a:p>
                  </a:txBody>
                  <a:tcPr marL="6350" marR="6350" marT="635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rtl="0" fontAlgn="ctr"/>
                      <a:r>
                        <a:rPr lang="en-GB" sz="1800" u="none" strike="noStrike">
                          <a:effectLst/>
                        </a:rPr>
                        <a:t>North Yorkshire</a:t>
                      </a:r>
                      <a:endParaRPr lang="en-GB" sz="1800" b="1"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0520588"/>
                  </a:ext>
                </a:extLst>
              </a:tr>
              <a:tr h="836821">
                <a:tc vMerge="1">
                  <a:txBody>
                    <a:bodyPr/>
                    <a:lstStyle/>
                    <a:p>
                      <a:endParaRPr lang="en-GB"/>
                    </a:p>
                  </a:txBody>
                  <a:tcPr/>
                </a:tc>
                <a:tc>
                  <a:txBody>
                    <a:bodyPr/>
                    <a:lstStyle/>
                    <a:p>
                      <a:pPr algn="ctr" rtl="0" fontAlgn="ctr"/>
                      <a:r>
                        <a:rPr lang="en-GB" sz="1600" u="none" strike="noStrike" dirty="0">
                          <a:effectLst/>
                        </a:rPr>
                        <a:t>Elected reps</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FRS staff</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Police staff</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Residents</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a:effectLst/>
                        </a:rPr>
                        <a:t>Public/VCS</a:t>
                      </a:r>
                      <a:endParaRPr lang="en-GB"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Overall</a:t>
                      </a:r>
                      <a:endParaRPr lang="en-GB"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Online</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Residents</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FRS staff</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Police staff</a:t>
                      </a:r>
                      <a:endParaRPr lang="en-GB"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600" u="none" strike="noStrike" dirty="0">
                          <a:effectLst/>
                        </a:rPr>
                        <a:t>Overall</a:t>
                      </a:r>
                      <a:endParaRPr lang="en-GB" sz="16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66272146"/>
                  </a:ext>
                </a:extLst>
              </a:tr>
              <a:tr h="361734">
                <a:tc>
                  <a:txBody>
                    <a:bodyPr/>
                    <a:lstStyle/>
                    <a:p>
                      <a:pPr algn="l" rtl="0" fontAlgn="ctr"/>
                      <a:r>
                        <a:rPr lang="en-GB" sz="1600" u="none" strike="noStrike" dirty="0">
                          <a:effectLst/>
                        </a:rPr>
                        <a:t>No change</a:t>
                      </a:r>
                      <a:endParaRPr lang="en-GB" sz="16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44</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60</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41</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49</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34</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50</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n/a</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n/a</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n/a</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n/a</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n/a</a:t>
                      </a:r>
                      <a:endParaRPr lang="en-GB" sz="18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31105229"/>
                  </a:ext>
                </a:extLst>
              </a:tr>
              <a:tr h="353512">
                <a:tc>
                  <a:txBody>
                    <a:bodyPr/>
                    <a:lstStyle/>
                    <a:p>
                      <a:pPr algn="l" rtl="0" fontAlgn="ctr"/>
                      <a:r>
                        <a:rPr lang="en-GB" sz="1600" u="none" strike="noStrike" dirty="0">
                          <a:effectLst/>
                        </a:rPr>
                        <a:t>Representation</a:t>
                      </a:r>
                      <a:endParaRPr lang="en-GB" sz="16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14</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19</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10</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13</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11</a:t>
                      </a:r>
                      <a:endParaRPr lang="en-GB"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40</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22</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27</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48</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29</a:t>
                      </a:r>
                      <a:endParaRPr lang="en-GB" sz="18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91886055"/>
                  </a:ext>
                </a:extLst>
              </a:tr>
              <a:tr h="353512">
                <a:tc>
                  <a:txBody>
                    <a:bodyPr/>
                    <a:lstStyle/>
                    <a:p>
                      <a:pPr algn="l" rtl="0" fontAlgn="ctr"/>
                      <a:r>
                        <a:rPr lang="en-GB" sz="1600" u="none" strike="noStrike" dirty="0">
                          <a:effectLst/>
                        </a:rPr>
                        <a:t>Governance</a:t>
                      </a:r>
                      <a:endParaRPr lang="en-GB" sz="16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26</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26</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23</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30</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22</a:t>
                      </a:r>
                      <a:endParaRPr lang="en-GB"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48</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61</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59</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27</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b="1" u="none" strike="noStrike" dirty="0">
                          <a:effectLst/>
                        </a:rPr>
                        <a:t>55</a:t>
                      </a:r>
                      <a:endParaRPr lang="en-GB"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026474964"/>
                  </a:ext>
                </a:extLst>
              </a:tr>
              <a:tr h="639612">
                <a:tc>
                  <a:txBody>
                    <a:bodyPr/>
                    <a:lstStyle/>
                    <a:p>
                      <a:pPr algn="l" rtl="0" fontAlgn="ctr"/>
                      <a:r>
                        <a:rPr lang="en-GB" sz="1600" u="none" strike="noStrike" dirty="0">
                          <a:effectLst/>
                        </a:rPr>
                        <a:t>Single employer</a:t>
                      </a:r>
                      <a:endParaRPr lang="en-GB" sz="16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9</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28</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17</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23</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dirty="0">
                          <a:effectLst/>
                        </a:rPr>
                        <a:t>17</a:t>
                      </a:r>
                      <a:endParaRPr lang="en-GB"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17</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14</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a:effectLst/>
                        </a:rPr>
                        <a:t>25</a:t>
                      </a:r>
                      <a:endParaRPr lang="en-GB"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GB" sz="1800" u="none" strike="noStrike" dirty="0">
                          <a:effectLst/>
                        </a:rPr>
                        <a:t>15</a:t>
                      </a:r>
                      <a:endParaRPr lang="en-GB"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36716474"/>
                  </a:ext>
                </a:extLst>
              </a:tr>
            </a:tbl>
          </a:graphicData>
        </a:graphic>
      </p:graphicFrame>
    </p:spTree>
    <p:extLst>
      <p:ext uri="{BB962C8B-B14F-4D97-AF65-F5344CB8AC3E}">
        <p14:creationId xmlns:p14="http://schemas.microsoft.com/office/powerpoint/2010/main" val="159136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0" t="11176" r="15151" b="5430"/>
          <a:stretch/>
        </p:blipFill>
        <p:spPr>
          <a:xfrm>
            <a:off x="1587500" y="1384300"/>
            <a:ext cx="8801100" cy="4914900"/>
          </a:xfrm>
          <a:prstGeom prst="rect">
            <a:avLst/>
          </a:prstGeom>
        </p:spPr>
      </p:pic>
      <p:sp>
        <p:nvSpPr>
          <p:cNvPr id="3" name="Title 1"/>
          <p:cNvSpPr txBox="1">
            <a:spLocks/>
          </p:cNvSpPr>
          <p:nvPr/>
        </p:nvSpPr>
        <p:spPr>
          <a:xfrm>
            <a:off x="2592000" y="6228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The outlier</a:t>
            </a:r>
          </a:p>
        </p:txBody>
      </p:sp>
    </p:spTree>
    <p:extLst>
      <p:ext uri="{BB962C8B-B14F-4D97-AF65-F5344CB8AC3E}">
        <p14:creationId xmlns:p14="http://schemas.microsoft.com/office/powerpoint/2010/main" val="7360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CIPFA analyses of business cases</a:t>
            </a:r>
          </a:p>
        </p:txBody>
      </p:sp>
      <p:sp>
        <p:nvSpPr>
          <p:cNvPr id="3" name="Content Placeholder 2"/>
          <p:cNvSpPr>
            <a:spLocks noGrp="1"/>
          </p:cNvSpPr>
          <p:nvPr>
            <p:ph idx="1"/>
          </p:nvPr>
        </p:nvSpPr>
        <p:spPr/>
        <p:txBody>
          <a:bodyPr>
            <a:normAutofit/>
          </a:bodyPr>
          <a:lstStyle/>
          <a:p>
            <a:r>
              <a:rPr lang="en-GB" dirty="0"/>
              <a:t>Limited to assessing the impact of the selected governance model on </a:t>
            </a:r>
            <a:r>
              <a:rPr lang="en-GB" dirty="0" err="1"/>
              <a:t>VfM</a:t>
            </a:r>
            <a:r>
              <a:rPr lang="en-GB" dirty="0"/>
              <a:t> (the 3Es) and public safety</a:t>
            </a:r>
          </a:p>
          <a:p>
            <a:r>
              <a:rPr lang="en-GB" dirty="0"/>
              <a:t>Results largely inconclusive, and don’t appear to be influential</a:t>
            </a:r>
          </a:p>
          <a:p>
            <a:r>
              <a:rPr lang="en-GB" dirty="0"/>
              <a:t>Very hard to verify many of the promised financial savings or judge the impact on public safety</a:t>
            </a:r>
          </a:p>
          <a:p>
            <a:r>
              <a:rPr lang="en-GB" dirty="0"/>
              <a:t>Where opinions are expressed, they are sceptical: “it is our view that the scale and timing of the savings included in the LBC… are ambitious and not supported by any detailed plans.” (West Mercia)</a:t>
            </a:r>
          </a:p>
          <a:p>
            <a:r>
              <a:rPr lang="en-GB" dirty="0"/>
              <a:t>None damning enough to warrant a re-think</a:t>
            </a:r>
          </a:p>
        </p:txBody>
      </p:sp>
    </p:spTree>
    <p:extLst>
      <p:ext uri="{BB962C8B-B14F-4D97-AF65-F5344CB8AC3E}">
        <p14:creationId xmlns:p14="http://schemas.microsoft.com/office/powerpoint/2010/main" val="33567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4400" dirty="0"/>
              <a:t>So if there is limited public support for change, and business cases are unconvincing, why do reform proposals get the go-ahead?</a:t>
            </a:r>
          </a:p>
          <a:p>
            <a:pPr marL="0" indent="0">
              <a:buNone/>
            </a:pPr>
            <a:endParaRPr lang="en-GB" sz="4400" dirty="0"/>
          </a:p>
        </p:txBody>
      </p:sp>
    </p:spTree>
    <p:extLst>
      <p:ext uri="{BB962C8B-B14F-4D97-AF65-F5344CB8AC3E}">
        <p14:creationId xmlns:p14="http://schemas.microsoft.com/office/powerpoint/2010/main" val="412843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{5875747B-7306-0B4E-916E-F5A2992C45EA}tf10001069</Template>
  <TotalTime>3704</TotalTime>
  <Words>2481</Words>
  <Application>Microsoft Office PowerPoint</Application>
  <PresentationFormat>Widescreen</PresentationFormat>
  <Paragraphs>331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PTSans-BoldItalic</vt:lpstr>
      <vt:lpstr>Arial</vt:lpstr>
      <vt:lpstr>Calibri</vt:lpstr>
      <vt:lpstr>Century Gothic</vt:lpstr>
      <vt:lpstr>Times New Roman</vt:lpstr>
      <vt:lpstr>Wingdings 3</vt:lpstr>
      <vt:lpstr>Wisp</vt:lpstr>
      <vt:lpstr>Politics, public opinion and evidence in changes to the governance of fire and rescue services</vt:lpstr>
      <vt:lpstr>Overview of presentation</vt:lpstr>
      <vt:lpstr>The genesis of PFCCs</vt:lpstr>
      <vt:lpstr>Public consultations</vt:lpstr>
      <vt:lpstr>Consultation responses I</vt:lpstr>
      <vt:lpstr>Consultation responses II</vt:lpstr>
      <vt:lpstr>PowerPoint Presentation</vt:lpstr>
      <vt:lpstr>CIPFA analyses of business cases</vt:lpstr>
      <vt:lpstr>PowerPoint Presentation</vt:lpstr>
      <vt:lpstr>What is the narrative/story around potential change?</vt:lpstr>
      <vt:lpstr>Financial narrative</vt:lpstr>
      <vt:lpstr>Performance narrative</vt:lpstr>
      <vt:lpstr>Accountability narrative</vt:lpstr>
      <vt:lpstr>‘Cuts’ narrative</vt:lpstr>
      <vt:lpstr>‘Ain’t broke’ narrative</vt:lpstr>
      <vt:lpstr>‘Power grab’ narrative</vt:lpstr>
      <vt:lpstr>Do these stories matter? Or do these reforms just illustrate the exercise of political power?</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evidence and reform in the governance of fire and rescue services</dc:title>
  <dc:creator>Eckersley, Peter</dc:creator>
  <cp:lastModifiedBy>Gallacher, Jonathan</cp:lastModifiedBy>
  <cp:revision>84</cp:revision>
  <cp:lastPrinted>2018-11-12T15:58:07Z</cp:lastPrinted>
  <dcterms:created xsi:type="dcterms:W3CDTF">2018-10-03T14:41:31Z</dcterms:created>
  <dcterms:modified xsi:type="dcterms:W3CDTF">2018-12-04T10:01:47Z</dcterms:modified>
</cp:coreProperties>
</file>