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5" r:id="rId3"/>
    <p:sldId id="322" r:id="rId4"/>
    <p:sldId id="324" r:id="rId5"/>
    <p:sldId id="320" r:id="rId6"/>
    <p:sldId id="327" r:id="rId7"/>
    <p:sldId id="328" r:id="rId8"/>
    <p:sldId id="349" r:id="rId9"/>
    <p:sldId id="350" r:id="rId10"/>
    <p:sldId id="351" r:id="rId11"/>
    <p:sldId id="353" r:id="rId12"/>
    <p:sldId id="352" r:id="rId13"/>
    <p:sldId id="354" r:id="rId14"/>
    <p:sldId id="329" r:id="rId15"/>
    <p:sldId id="330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 autoAdjust="0"/>
    <p:restoredTop sz="94629" autoAdjust="0"/>
  </p:normalViewPr>
  <p:slideViewPr>
    <p:cSldViewPr showGuides="1">
      <p:cViewPr varScale="1">
        <p:scale>
          <a:sx n="107" d="100"/>
          <a:sy n="107" d="100"/>
        </p:scale>
        <p:origin x="144" y="18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3325" y="980728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Ultra-high-frequency lead-lag relationship and information arrival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525" y="3478219"/>
            <a:ext cx="4321491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99" dirty="0"/>
              <a:t>Author: Thong Dao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525" y="4139531"/>
            <a:ext cx="926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Co-authors: Frank </a:t>
            </a:r>
            <a:r>
              <a:rPr lang="en-GB" sz="3600" dirty="0" err="1"/>
              <a:t>McGroarty</a:t>
            </a:r>
            <a:r>
              <a:rPr lang="en-GB" sz="3600" dirty="0"/>
              <a:t>, Andrew Urquhart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325" y="4801011"/>
            <a:ext cx="820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Affiliation: University of Southampton, UK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2497" y="1524000"/>
            <a:ext cx="7545860" cy="4786184"/>
            <a:chOff x="0" y="0"/>
            <a:chExt cx="4305300" cy="2766534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05300" cy="2590800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17904" y="1538498"/>
              <a:ext cx="4061254" cy="164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2140293" y="125155"/>
              <a:ext cx="8238" cy="14215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/>
                <p:cNvSpPr txBox="1"/>
                <p:nvPr/>
              </p:nvSpPr>
              <p:spPr>
                <a:xfrm>
                  <a:off x="1868445" y="0"/>
                  <a:ext cx="346075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oMath>
                    </m:oMathPara>
                  </a14:m>
                  <a:endParaRPr lang="en-GB" sz="24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445" y="0"/>
                  <a:ext cx="346075" cy="2698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0"/>
                <p:cNvSpPr txBox="1"/>
                <p:nvPr/>
              </p:nvSpPr>
              <p:spPr>
                <a:xfrm>
                  <a:off x="3973728" y="1527041"/>
                  <a:ext cx="247650" cy="320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GB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GB" sz="24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9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728" y="1527041"/>
                  <a:ext cx="247650" cy="32087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225" r="-126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H="1">
              <a:off x="2666743" y="211096"/>
              <a:ext cx="4003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5"/>
            <p:cNvSpPr txBox="1"/>
            <p:nvPr/>
          </p:nvSpPr>
          <p:spPr>
            <a:xfrm>
              <a:off x="3064991" y="0"/>
              <a:ext cx="908737" cy="834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Lead-lag correlation</a:t>
              </a:r>
              <a:endParaRPr lang="en-GB" sz="24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2041439" y="1533391"/>
              <a:ext cx="135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0</a:t>
              </a:r>
              <a:endParaRPr lang="en-GB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51672" y="130261"/>
              <a:ext cx="16475" cy="14164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140293" y="1810390"/>
              <a:ext cx="45308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5"/>
            <p:cNvSpPr txBox="1"/>
            <p:nvPr/>
          </p:nvSpPr>
          <p:spPr>
            <a:xfrm>
              <a:off x="1868444" y="1829614"/>
              <a:ext cx="1116124" cy="26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Lead-lag time</a:t>
              </a:r>
              <a:endParaRPr lang="en-GB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98211" y="2192852"/>
              <a:ext cx="20594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28067" y="2192852"/>
              <a:ext cx="20594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9"/>
            <p:cNvSpPr txBox="1"/>
            <p:nvPr/>
          </p:nvSpPr>
          <p:spPr>
            <a:xfrm>
              <a:off x="878361" y="2188968"/>
              <a:ext cx="469556" cy="577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Lags</a:t>
              </a:r>
              <a:endParaRPr lang="en-GB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2866897" y="2188968"/>
              <a:ext cx="747069" cy="32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Leads</a:t>
              </a:r>
              <a:endParaRPr lang="en-GB" sz="24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97675" y="435385"/>
            <a:ext cx="3105665" cy="60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Correlation curve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79146" y="4203549"/>
            <a:ext cx="7118123" cy="285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123769" y="1758425"/>
            <a:ext cx="14439" cy="24593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046473" y="1907105"/>
            <a:ext cx="7016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44789" y="1767258"/>
            <a:ext cx="28876" cy="24505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23769" y="4673930"/>
            <a:ext cx="794113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44631" y="5335601"/>
            <a:ext cx="3609597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02341" y="5335601"/>
            <a:ext cx="3609597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405780" y="116632"/>
            <a:ext cx="1094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4.2. The effect of information arrival on the lead-lag relationship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5820" y="70412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Regression analysis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1844" y="1288902"/>
            <a:ext cx="1101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Dependent variables: lead-lag correlation coefficient, lead-lag time and strength of leadership (measured by the lead-lag ratio).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57908" y="2361021"/>
                <a:ext cx="5122364" cy="1332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𝐿𝐿𝑅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2800" i="0">
                                                      <a:latin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  <m:r>
                                                    <a:rPr lang="en-GB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GB" sz="28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2800" i="0">
                                                      <a:latin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  <m:r>
                                                    <a:rPr lang="en-GB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08" y="2361021"/>
                <a:ext cx="5122364" cy="13320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7104973" y="2737198"/>
            <a:ext cx="446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(</a:t>
            </a:r>
            <a:r>
              <a:rPr lang="en-GB" sz="3200" dirty="0" err="1"/>
              <a:t>Huth</a:t>
            </a:r>
            <a:r>
              <a:rPr lang="en-GB" sz="3200" dirty="0"/>
              <a:t> and </a:t>
            </a:r>
            <a:r>
              <a:rPr lang="en-GB" sz="3200" dirty="0" err="1"/>
              <a:t>Abergel</a:t>
            </a:r>
            <a:r>
              <a:rPr lang="en-GB" sz="3200" dirty="0"/>
              <a:t>, 2014)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81844" y="3789040"/>
            <a:ext cx="10592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Independent variables: daily trading volume of the S&amp;P500 index and the two ETFs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5215" y="4854070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 Volume: expected and unexpected (</a:t>
            </a:r>
            <a:r>
              <a:rPr lang="en-GB" sz="3200" dirty="0" err="1"/>
              <a:t>Aragó</a:t>
            </a:r>
            <a:r>
              <a:rPr lang="en-GB" sz="3200" dirty="0"/>
              <a:t> and Nieto, 2005)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01924" y="5438845"/>
            <a:ext cx="676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Expected volume = yesterday’s volume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01924" y="6025318"/>
            <a:ext cx="934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Unexpected volume = total volume – expected volume</a:t>
            </a:r>
          </a:p>
        </p:txBody>
      </p:sp>
    </p:spTree>
    <p:extLst>
      <p:ext uri="{BB962C8B-B14F-4D97-AF65-F5344CB8AC3E}">
        <p14:creationId xmlns:p14="http://schemas.microsoft.com/office/powerpoint/2010/main" val="21767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5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20477"/>
              </p:ext>
            </p:extLst>
          </p:nvPr>
        </p:nvGraphicFramePr>
        <p:xfrm>
          <a:off x="1197868" y="0"/>
          <a:ext cx="9505057" cy="6878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Index - IVV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Index - SPY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IVV - SPY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   Panel A: lead-lag correlation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Intercept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0.1934 </a:t>
                      </a:r>
                      <a:r>
                        <a:rPr lang="en-GB" sz="1500" baseline="30000" dirty="0">
                          <a:effectLst/>
                        </a:rPr>
                        <a:t>***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(0.0296)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0.2074 </a:t>
                      </a:r>
                      <a:r>
                        <a:rPr lang="en-GB" sz="1500" baseline="30000" dirty="0">
                          <a:effectLst/>
                        </a:rPr>
                        <a:t>***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(0.0206)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0.2798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(0.0239)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5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Expected S&amp;P500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-6.5E-05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(6.8E-05)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-8.2E-06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(5.2E-05)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-7.7E-05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(6.1E-05)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S&amp;P500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-0.0001 </a:t>
                      </a:r>
                      <a:r>
                        <a:rPr lang="en-GB" sz="1500" baseline="30000">
                          <a:effectLst/>
                        </a:rPr>
                        <a:t>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(6.1E-05)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3.74E-05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(4.5E-05)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1.26E-05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(5.2E-05)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Expected IVV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0.0493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(0.0156)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0.0365 </a:t>
                      </a:r>
                      <a:r>
                        <a:rPr lang="en-GB" sz="1500" baseline="30000">
                          <a:effectLst/>
                        </a:rPr>
                        <a:t>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(0.0151)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IVV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0.0365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(0.0132)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0.0216 </a:t>
                      </a:r>
                      <a:r>
                        <a:rPr lang="en-GB" sz="1500" baseline="30000">
                          <a:effectLst/>
                        </a:rPr>
                        <a:t>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(0.0124)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Expected SPY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(0.0004)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-0.0009 </a:t>
                      </a:r>
                      <a:r>
                        <a:rPr lang="en-GB" sz="1500" baseline="30000">
                          <a:effectLst/>
                        </a:rPr>
                        <a:t>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SPY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(0.0004)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-0.0015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Adjusted R</a:t>
                      </a:r>
                      <a:r>
                        <a:rPr lang="en-GB" sz="1500" baseline="30000" dirty="0">
                          <a:effectLst/>
                        </a:rPr>
                        <a:t>2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0.2320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0.1619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0.2306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   Panel B: lead-lag time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Intercept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6.6238 </a:t>
                      </a:r>
                      <a:r>
                        <a:rPr lang="en-GB" sz="1500" baseline="30000">
                          <a:effectLst/>
                        </a:rPr>
                        <a:t>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(3.3727)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21.3838 </a:t>
                      </a:r>
                      <a:r>
                        <a:rPr lang="en-GB" sz="1500" baseline="30000" dirty="0">
                          <a:effectLst/>
                        </a:rPr>
                        <a:t>**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(8.5856)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13.7428 </a:t>
                      </a:r>
                      <a:r>
                        <a:rPr lang="en-GB" sz="1500" baseline="30000">
                          <a:effectLst/>
                        </a:rPr>
                        <a:t>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(7.8416)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Expected S&amp;P500 volume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0.0063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(0.0078)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0.0079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(0.0218)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0.0056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(0.0210)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S&amp;P500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-0.0039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(0.0069)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0.0010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(0.0186)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0.0121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(0.0180)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Expected IVV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-0.0202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(1.7840)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-2.0871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(5.2160)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IVV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1.5939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(1.6230)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-3.3636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(4.2730)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Expected SPY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0.0125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(0.1540)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0.0294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(0.1820)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Unexpected SPY volume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0.0002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(0.1770)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-0.0594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(0.1910)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Adjusted R</a:t>
                      </a:r>
                      <a:r>
                        <a:rPr lang="en-GB" sz="1500" baseline="30000">
                          <a:effectLst/>
                        </a:rPr>
                        <a:t>2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0.1114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0.0449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0.0734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   Panel C: lead-lag ratio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Intercept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1.0180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(0.0288)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1.0479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(0.0146)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1.0529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(0.0395)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Expected S&amp;P500 volume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3.87E-05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(6.6E-05)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-2.1E-05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(3.7E-05)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-9.4E-05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(0.0001)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S&amp;P500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-2.7E-05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(5.9E-05)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2.61E-05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(3.2E-05)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1.52E-06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(8.6E-05)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Expected IVV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-0.0198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(0.0152)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-0.0077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(0.0250)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IVV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-0.0058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(0.0139)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0.0301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(0.0205)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Expected SPY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-5.5E-05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(0.0003)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0.0014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(0.0009)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5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Unexpected SPY volume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-0.0002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(0.0003)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-0.0022 </a:t>
                      </a:r>
                      <a:r>
                        <a:rPr lang="en-GB" sz="1500" baseline="30000">
                          <a:effectLst/>
                        </a:rPr>
                        <a:t>***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(0.0008)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Adjusted R</a:t>
                      </a:r>
                      <a:r>
                        <a:rPr lang="en-GB" sz="1500" baseline="30000" dirty="0">
                          <a:effectLst/>
                        </a:rPr>
                        <a:t>2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0.1096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0.1162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0.2020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8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796" y="3326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6. 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844" y="1052736"/>
            <a:ext cx="1054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- first study on the effect of information arrival on the lead-lag relationship among related spot instruments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296" y="3246744"/>
            <a:ext cx="1054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- The lead-lag relationship is affected by the rate of information arrival whose proxy is the unexpected volume.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296" y="4342024"/>
            <a:ext cx="1054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- An increase in the unexpected volume of the leading (lagging) instrument strengthens (weakens) the leadership.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844" y="2151464"/>
            <a:ext cx="1054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- We find lead-lag effects among the S&amp;P500 index and its two most liquid tracking ETFs.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296" y="5437304"/>
            <a:ext cx="1054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- Future research should pay attention to the influence of information arrival on the lead-lag relationship.</a:t>
            </a:r>
          </a:p>
        </p:txBody>
      </p:sp>
    </p:spTree>
    <p:extLst>
      <p:ext uri="{BB962C8B-B14F-4D97-AF65-F5344CB8AC3E}">
        <p14:creationId xmlns:p14="http://schemas.microsoft.com/office/powerpoint/2010/main" val="11183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796" y="2606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References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6986" y="919921"/>
            <a:ext cx="111340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ARAGÓ, V. &amp; NIETO, L. 2005. </a:t>
            </a:r>
            <a:r>
              <a:rPr lang="en-GB" sz="19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Heteroskedasticity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 the returns of the main world stock exchange indices: volume versus GARCH effects.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Journal of International Financial Markets, Institutions &amp; Money,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15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271-284.</a:t>
            </a:r>
            <a:endParaRPr lang="en-GB" sz="19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96" y="1496225"/>
            <a:ext cx="111155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BROOKS, C., GARRETT, I. &amp; HINICH, M. J. 1999. An alternative approach to investigating lead-lag relationships between stock and stock index futures markets.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Applied Financial Economics,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9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605-613.</a:t>
            </a:r>
          </a:p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BROOKS, C., REW, A. G. &amp; RITSON, S. 2001. A trading strategy based on the lead–lag relationship between the spot index and futures contract for the FTSE 100.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International Journal of Forecasting,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17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31-44.</a:t>
            </a:r>
            <a:endParaRPr lang="en-GB" sz="19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986" y="2670674"/>
            <a:ext cx="11233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FRINO, A. &amp; WEST, A. 1999. The Lead-Lag Relationship Between Stock Indices and Stock Index Futures Contracts: Further Australian Evidence.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Abacus,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35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333-341.</a:t>
            </a:r>
            <a:endParaRPr lang="en-GB" sz="19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796" y="3272858"/>
            <a:ext cx="112218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GRÜNBICHLER, A., LONGSTAFF, F. A. &amp; SCHWARTZ, E. S. 1994. Regular Article: Electronic Screen Trading and the Transmission of Information: An Empirical Examination.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Journal of Financial Intermediation,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166-187.</a:t>
            </a:r>
            <a:endParaRPr lang="en-GB" sz="19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97" y="3875471"/>
            <a:ext cx="111675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HAYASHI, T. &amp; YOSHIDA, N. 2005. On Covariance Estimation of Non-Synchronously Observed Diffusion Processes.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Bernoulli,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11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359-379.</a:t>
            </a:r>
          </a:p>
          <a:p>
            <a:pPr marL="457200" indent="-457200" algn="just">
              <a:spcAft>
                <a:spcPts val="0"/>
              </a:spcAft>
            </a:pPr>
            <a:r>
              <a:rPr lang="de-DE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HOFFMANN, M., ROSENBAUM, M. &amp; YOSHIDA, N. 2013. 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Estimation of the lead-lag parameter from non-synchronous data.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Bernoulli,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19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426-461.</a:t>
            </a:r>
          </a:p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HUTH, N. &amp; ABERGEL, F. 2014. High frequency lead/lag relationships — Empirical facts.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Journal of Empirical Finance,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26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41-58.</a:t>
            </a:r>
            <a:endParaRPr lang="en-GB" sz="19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3497" y="5589240"/>
            <a:ext cx="111218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NAM, S. O., OH, S. &amp; KIM, H. K. 2008. The time difference effect of a measurement unit in the lead–lag relationship analysis of Korean financial market. </a:t>
            </a:r>
            <a:r>
              <a:rPr lang="en-GB" sz="19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International Review of Financial Analysis,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17</a:t>
            </a:r>
            <a:r>
              <a:rPr lang="en-GB" sz="1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B" sz="1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259-273.</a:t>
            </a:r>
            <a:endParaRPr lang="en-GB" sz="19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230" y="1339740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/>
              <a:t>- first study on the effect of information arrival on the lead-lag relationship among related spot instruments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804" y="34573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u="sng" dirty="0"/>
              <a:t>Highlights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116" y="2707892"/>
            <a:ext cx="1022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/>
              <a:t>- The lead-lag relationship is affected by the rate of information arrival whose proxy is the unexpected trading volume.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4230" y="4630041"/>
            <a:ext cx="1022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/>
              <a:t>- An increase in the unexpected volume of the leading (lagging) instrument strengthens (weakens) the leadership.</a:t>
            </a:r>
          </a:p>
        </p:txBody>
      </p:sp>
    </p:spTree>
    <p:extLst>
      <p:ext uri="{BB962C8B-B14F-4D97-AF65-F5344CB8AC3E}">
        <p14:creationId xmlns:p14="http://schemas.microsoft.com/office/powerpoint/2010/main" val="16033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3811" y="2328602"/>
            <a:ext cx="4320479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99" dirty="0"/>
              <a:t>2. Literature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811" y="3036276"/>
            <a:ext cx="1800200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99" dirty="0"/>
              <a:t>3.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812" y="64671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u="sng" dirty="0"/>
              <a:t>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812" y="1677500"/>
            <a:ext cx="3384376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99" dirty="0"/>
              <a:t>1. 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23" y="5159354"/>
            <a:ext cx="3024336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99" dirty="0"/>
              <a:t>6. Conclusion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984" y="4395108"/>
            <a:ext cx="2232248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99" dirty="0"/>
              <a:t>5. 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984" y="3743978"/>
            <a:ext cx="4320479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99" dirty="0"/>
              <a:t>4. Methodology</a:t>
            </a:r>
          </a:p>
        </p:txBody>
      </p:sp>
    </p:spTree>
    <p:extLst>
      <p:ext uri="{BB962C8B-B14F-4D97-AF65-F5344CB8AC3E}">
        <p14:creationId xmlns:p14="http://schemas.microsoft.com/office/powerpoint/2010/main" val="22677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804" y="3326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1. 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828" y="139184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- Definition of the lead-lag 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828" y="203817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- Motivation: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868" y="3356992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+ The lead-lag relationship exists because some financial instruments reflect information faster than others.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868" y="269622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+ Literature on lead-lag effects in returns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18" y="4653136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- Contribution: analysing the role of information in the lead-lag relationship among related spot instruments</a:t>
            </a:r>
          </a:p>
        </p:txBody>
      </p:sp>
    </p:spTree>
    <p:extLst>
      <p:ext uri="{BB962C8B-B14F-4D97-AF65-F5344CB8AC3E}">
        <p14:creationId xmlns:p14="http://schemas.microsoft.com/office/powerpoint/2010/main" val="2104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804" y="332656"/>
            <a:ext cx="4320480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99" u="sng" dirty="0"/>
              <a:t>2. Literature review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6742484" y="1196752"/>
            <a:ext cx="36202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Literature on lead-lag effect</a:t>
            </a:r>
            <a:endParaRPr lang="en-GB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629944" y="2495879"/>
            <a:ext cx="14881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Equity</a:t>
            </a:r>
            <a:endParaRPr lang="en-GB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8850371" y="2495879"/>
            <a:ext cx="16966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Other assets</a:t>
            </a:r>
            <a:endParaRPr lang="en-GB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543057" y="3814454"/>
            <a:ext cx="26085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the same country</a:t>
            </a:r>
            <a:endParaRPr lang="en-GB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620954" y="3817722"/>
            <a:ext cx="25321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Between countries</a:t>
            </a:r>
            <a:endParaRPr lang="en-GB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349996" y="5118698"/>
            <a:ext cx="3547230" cy="830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Related securities (i.e. spot and derivative instruments)</a:t>
            </a:r>
            <a:endParaRPr lang="en-GB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6320885" y="5118595"/>
            <a:ext cx="2972022" cy="830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Unrelated securities </a:t>
            </a:r>
            <a:endParaRPr lang="en-GB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GB" sz="2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(i.e. stocks in general)</a:t>
            </a:r>
            <a:endParaRPr lang="en-GB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17" name="Straight Connector 16"/>
          <p:cNvCxnSpPr>
            <a:stCxn id="10" idx="2"/>
            <a:endCxn id="11" idx="0"/>
          </p:cNvCxnSpPr>
          <p:nvPr/>
        </p:nvCxnSpPr>
        <p:spPr>
          <a:xfrm flipH="1">
            <a:off x="7374042" y="1658417"/>
            <a:ext cx="1178583" cy="837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12" idx="0"/>
          </p:cNvCxnSpPr>
          <p:nvPr/>
        </p:nvCxnSpPr>
        <p:spPr>
          <a:xfrm>
            <a:off x="8552626" y="1658417"/>
            <a:ext cx="1146082" cy="837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2"/>
            <a:endCxn id="13" idx="0"/>
          </p:cNvCxnSpPr>
          <p:nvPr/>
        </p:nvCxnSpPr>
        <p:spPr>
          <a:xfrm flipH="1">
            <a:off x="5847337" y="2957544"/>
            <a:ext cx="1526703" cy="856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  <a:endCxn id="14" idx="0"/>
          </p:cNvCxnSpPr>
          <p:nvPr/>
        </p:nvCxnSpPr>
        <p:spPr>
          <a:xfrm>
            <a:off x="7374041" y="2957544"/>
            <a:ext cx="1512969" cy="860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2"/>
            <a:endCxn id="15" idx="0"/>
          </p:cNvCxnSpPr>
          <p:nvPr/>
        </p:nvCxnSpPr>
        <p:spPr>
          <a:xfrm flipH="1">
            <a:off x="4123611" y="4276118"/>
            <a:ext cx="1723727" cy="842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2"/>
            <a:endCxn id="16" idx="0"/>
          </p:cNvCxnSpPr>
          <p:nvPr/>
        </p:nvCxnSpPr>
        <p:spPr>
          <a:xfrm>
            <a:off x="5847337" y="4276118"/>
            <a:ext cx="1959559" cy="842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264972"/>
            <a:ext cx="1051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Our literature review focuses on related securities (i.e. stocks, futures and options).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5860" y="1422831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Mixed results: no effect, </a:t>
            </a:r>
            <a:r>
              <a:rPr lang="en-GB" sz="3200" dirty="0" err="1"/>
              <a:t>uni</a:t>
            </a:r>
            <a:r>
              <a:rPr lang="en-GB" sz="3200" dirty="0"/>
              <a:t>- or bi-directional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364" y="2056842"/>
            <a:ext cx="10799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Liquid and cheap instruments often lead illiquid and expensive ones (Brooks et al., 1999; Nam et al., 2008).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5860" y="3183296"/>
            <a:ext cx="10153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The lead-lag relationship may be affected by the trading mechanism (</a:t>
            </a:r>
            <a:r>
              <a:rPr lang="en-GB" sz="3200" dirty="0" err="1"/>
              <a:t>Grünbichler</a:t>
            </a:r>
            <a:r>
              <a:rPr lang="en-GB" sz="3200" dirty="0"/>
              <a:t> et al., 1994).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5860" y="4309750"/>
            <a:ext cx="10297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Exploiting this relationship might not be profitable (Brooks et al., 2001).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2312" y="5436204"/>
            <a:ext cx="1094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There is evidence of a weakening lead-lag effect and increasing integration between markets over time (</a:t>
            </a:r>
            <a:r>
              <a:rPr lang="en-GB" sz="3200" dirty="0" err="1"/>
              <a:t>Frino</a:t>
            </a:r>
            <a:r>
              <a:rPr lang="en-GB" sz="3200" dirty="0"/>
              <a:t> and West, 1999). </a:t>
            </a:r>
          </a:p>
        </p:txBody>
      </p:sp>
    </p:spTree>
    <p:extLst>
      <p:ext uri="{BB962C8B-B14F-4D97-AF65-F5344CB8AC3E}">
        <p14:creationId xmlns:p14="http://schemas.microsoft.com/office/powerpoint/2010/main" val="33949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712" y="349651"/>
            <a:ext cx="216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3.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127" y="996169"/>
            <a:ext cx="936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S&amp;P500 index and its tracking ETFs (i.e. SPY and IVV)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433" y="1566848"/>
            <a:ext cx="570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Period: August 2014 – July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433" y="2124308"/>
            <a:ext cx="757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Data type: tick value and transaction price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712" y="3392859"/>
            <a:ext cx="331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4. Methodology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712" y="4059972"/>
            <a:ext cx="753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4.1. Estimation of the lead-lag relationship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691" y="5215226"/>
            <a:ext cx="1032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 Hayashi and Yoshida (2005): contemporaneous correlation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91" y="5824993"/>
            <a:ext cx="722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 Hoffmann et al (2013): cross-correlation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712" y="4637599"/>
            <a:ext cx="5320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- Non-synchronous time series</a:t>
            </a:r>
          </a:p>
        </p:txBody>
      </p:sp>
    </p:spTree>
    <p:extLst>
      <p:ext uri="{BB962C8B-B14F-4D97-AF65-F5344CB8AC3E}">
        <p14:creationId xmlns:p14="http://schemas.microsoft.com/office/powerpoint/2010/main" val="23721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689" y="1287983"/>
            <a:ext cx="7567425" cy="2649703"/>
            <a:chOff x="0" y="0"/>
            <a:chExt cx="5200592" cy="1646095"/>
          </a:xfrm>
        </p:grpSpPr>
        <p:grpSp>
          <p:nvGrpSpPr>
            <p:cNvPr id="3" name="Group 2"/>
            <p:cNvGrpSpPr/>
            <p:nvPr/>
          </p:nvGrpSpPr>
          <p:grpSpPr>
            <a:xfrm>
              <a:off x="90112" y="94836"/>
              <a:ext cx="5110480" cy="1489077"/>
              <a:chOff x="90112" y="94836"/>
              <a:chExt cx="5927148" cy="148957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0112" y="94836"/>
                <a:ext cx="5927148" cy="1489576"/>
                <a:chOff x="90112" y="94836"/>
                <a:chExt cx="5927148" cy="1489576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603597" y="433292"/>
                  <a:ext cx="4530436" cy="311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603597" y="1261101"/>
                  <a:ext cx="4530436" cy="311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8"/>
                <p:cNvSpPr txBox="1"/>
                <p:nvPr/>
              </p:nvSpPr>
              <p:spPr>
                <a:xfrm>
                  <a:off x="90112" y="310379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SPY</a:t>
                  </a:r>
                  <a:endParaRPr lang="en-GB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4" name="TextBox 9"/>
                <p:cNvSpPr txBox="1"/>
                <p:nvPr/>
              </p:nvSpPr>
              <p:spPr>
                <a:xfrm>
                  <a:off x="90112" y="1138188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IVV</a:t>
                  </a:r>
                  <a:endParaRPr lang="en-GB" sz="24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5" name="TextBox 10"/>
                <p:cNvSpPr txBox="1"/>
                <p:nvPr/>
              </p:nvSpPr>
              <p:spPr>
                <a:xfrm>
                  <a:off x="5134033" y="268770"/>
                  <a:ext cx="8832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Time</a:t>
                  </a:r>
                  <a:endParaRPr lang="en-GB" sz="24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6" name="TextBox 11"/>
                <p:cNvSpPr txBox="1"/>
                <p:nvPr/>
              </p:nvSpPr>
              <p:spPr>
                <a:xfrm>
                  <a:off x="5134033" y="1097217"/>
                  <a:ext cx="8832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Time</a:t>
                  </a:r>
                  <a:endParaRPr lang="en-GB" sz="24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221854" y="390192"/>
                  <a:ext cx="147206" cy="13749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2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8"/>
                    <p:cNvSpPr txBox="1"/>
                    <p:nvPr/>
                  </p:nvSpPr>
                  <p:spPr>
                    <a:xfrm>
                      <a:off x="3267964" y="1314537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964" y="1314537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9"/>
                    <p:cNvSpPr txBox="1"/>
                    <p:nvPr/>
                  </p:nvSpPr>
                  <p:spPr>
                    <a:xfrm>
                      <a:off x="2299888" y="1314537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99888" y="1314537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20"/>
                    <p:cNvSpPr txBox="1"/>
                    <p:nvPr/>
                  </p:nvSpPr>
                  <p:spPr>
                    <a:xfrm>
                      <a:off x="3164922" y="94836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64922" y="94836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1"/>
                    <p:cNvSpPr txBox="1"/>
                    <p:nvPr/>
                  </p:nvSpPr>
                  <p:spPr>
                    <a:xfrm>
                      <a:off x="1646133" y="120326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6133" y="120326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98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2"/>
                    <p:cNvSpPr txBox="1"/>
                    <p:nvPr/>
                  </p:nvSpPr>
                  <p:spPr>
                    <a:xfrm>
                      <a:off x="3538125" y="917470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38125" y="917470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3"/>
                    <p:cNvSpPr txBox="1"/>
                    <p:nvPr/>
                  </p:nvSpPr>
                  <p:spPr>
                    <a:xfrm>
                      <a:off x="2974425" y="922367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74425" y="922367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4"/>
                    <p:cNvSpPr txBox="1"/>
                    <p:nvPr/>
                  </p:nvSpPr>
                  <p:spPr>
                    <a:xfrm>
                      <a:off x="1646134" y="922366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6134" y="922366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5"/>
                    <p:cNvSpPr txBox="1"/>
                    <p:nvPr/>
                  </p:nvSpPr>
                  <p:spPr>
                    <a:xfrm>
                      <a:off x="4183225" y="481564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83225" y="481564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6"/>
                    <p:cNvSpPr txBox="1"/>
                    <p:nvPr/>
                  </p:nvSpPr>
                  <p:spPr>
                    <a:xfrm>
                      <a:off x="2150956" y="489400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50956" y="489400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7"/>
                    <p:cNvSpPr txBox="1"/>
                    <p:nvPr/>
                  </p:nvSpPr>
                  <p:spPr>
                    <a:xfrm>
                      <a:off x="1023554" y="486802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554" y="486802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b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Oval 5"/>
              <p:cNvSpPr/>
              <p:nvPr/>
            </p:nvSpPr>
            <p:spPr>
              <a:xfrm>
                <a:off x="2347536" y="390183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379826" y="361377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821928" y="1207939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32126" y="1207939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171014" y="1208235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0" y="0"/>
              <a:ext cx="5067300" cy="1646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4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66933" y="343940"/>
            <a:ext cx="526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Contemporaneous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9073" y="4437184"/>
                <a:ext cx="4832285" cy="1636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𝑆𝑃𝑌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𝐼𝑉𝑉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𝑆𝑃𝑌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b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𝐼𝑉𝑉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p>
                                      </m:sSub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3" y="4437184"/>
                <a:ext cx="4832285" cy="16364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910358" y="4537169"/>
                <a:ext cx="5204245" cy="1211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where   </a:t>
                </a:r>
                <a14:m>
                  <m:oMath xmlns:m="http://schemas.openxmlformats.org/officeDocument/2006/math"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𝕀</m:t>
                    </m:r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begChr m:val="{"/>
                        <m:endChr m:val=""/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1   </m:t>
                            </m:r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∩ </m:t>
                            </m:r>
                            <m:sSub>
                              <m:sSubPr>
                                <m:ctrlP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≠ ∅</m:t>
                            </m:r>
                          </m:e>
                          <m:e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0   </m:t>
                            </m:r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∩ </m:t>
                            </m:r>
                            <m:sSub>
                              <m:sSubPr>
                                <m:ctrlP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= ∅</m:t>
                            </m:r>
                          </m:e>
                        </m:eqAr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58" y="4537169"/>
                <a:ext cx="5204245" cy="1211422"/>
              </a:xfrm>
              <a:prstGeom prst="rect">
                <a:avLst/>
              </a:prstGeom>
              <a:blipFill rotWithShape="0">
                <a:blip r:embed="rId13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5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695" y="647159"/>
            <a:ext cx="308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Cross-correlation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4358" y="1657358"/>
            <a:ext cx="7776047" cy="4133841"/>
            <a:chOff x="0" y="0"/>
            <a:chExt cx="5337676" cy="2620929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5337675" cy="262092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7762" y="231135"/>
              <a:ext cx="5109914" cy="1145912"/>
              <a:chOff x="227762" y="231135"/>
              <a:chExt cx="5927148" cy="114641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27762" y="231135"/>
                <a:ext cx="5927148" cy="1146417"/>
                <a:chOff x="227762" y="231135"/>
                <a:chExt cx="5927148" cy="1146417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741247" y="395657"/>
                  <a:ext cx="4530436" cy="311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741247" y="1223466"/>
                  <a:ext cx="4530436" cy="311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8"/>
                <p:cNvSpPr txBox="1"/>
                <p:nvPr/>
              </p:nvSpPr>
              <p:spPr>
                <a:xfrm>
                  <a:off x="227762" y="272744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SPY</a:t>
                  </a:r>
                  <a:endParaRPr lang="en-GB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9"/>
                <p:cNvSpPr txBox="1"/>
                <p:nvPr/>
              </p:nvSpPr>
              <p:spPr>
                <a:xfrm>
                  <a:off x="227762" y="1100553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IVV</a:t>
                  </a:r>
                  <a:endParaRPr lang="en-GB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10"/>
                <p:cNvSpPr txBox="1"/>
                <p:nvPr/>
              </p:nvSpPr>
              <p:spPr>
                <a:xfrm>
                  <a:off x="5271683" y="231135"/>
                  <a:ext cx="8832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Time</a:t>
                  </a:r>
                  <a:endParaRPr lang="en-GB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11"/>
                <p:cNvSpPr txBox="1"/>
                <p:nvPr/>
              </p:nvSpPr>
              <p:spPr>
                <a:xfrm>
                  <a:off x="5271683" y="1059582"/>
                  <a:ext cx="8832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2400" kern="12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Time</a:t>
                  </a:r>
                  <a:endParaRPr lang="en-GB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359504" y="352557"/>
                  <a:ext cx="147206" cy="13749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2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22"/>
                    <p:cNvSpPr txBox="1"/>
                    <p:nvPr/>
                  </p:nvSpPr>
                  <p:spPr>
                    <a:xfrm>
                      <a:off x="4005616" y="881519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05616" y="881519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23"/>
                    <p:cNvSpPr txBox="1"/>
                    <p:nvPr/>
                  </p:nvSpPr>
                  <p:spPr>
                    <a:xfrm>
                      <a:off x="3112075" y="884732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12075" y="884732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24"/>
                    <p:cNvSpPr txBox="1"/>
                    <p:nvPr/>
                  </p:nvSpPr>
                  <p:spPr>
                    <a:xfrm>
                      <a:off x="1783784" y="884731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3784" y="884731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25"/>
                    <p:cNvSpPr txBox="1"/>
                    <p:nvPr/>
                  </p:nvSpPr>
                  <p:spPr>
                    <a:xfrm>
                      <a:off x="4320875" y="443929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20875" y="443929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26"/>
                    <p:cNvSpPr txBox="1"/>
                    <p:nvPr/>
                  </p:nvSpPr>
                  <p:spPr>
                    <a:xfrm>
                      <a:off x="2288606" y="451765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8606" y="451765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27"/>
                    <p:cNvSpPr txBox="1"/>
                    <p:nvPr/>
                  </p:nvSpPr>
                  <p:spPr>
                    <a:xfrm>
                      <a:off x="1161204" y="449167"/>
                      <a:ext cx="540385" cy="269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1204" y="449167"/>
                      <a:ext cx="540385" cy="26987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1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9" name="Oval 28"/>
              <p:cNvSpPr/>
              <p:nvPr/>
            </p:nvSpPr>
            <p:spPr>
              <a:xfrm>
                <a:off x="2485186" y="352548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17476" y="323742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959578" y="1170304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208918" y="1165547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08664" y="1170600"/>
                <a:ext cx="147206" cy="1374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40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37660" y="0"/>
              <a:ext cx="5066738" cy="1645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40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70448" y="2059892"/>
              <a:ext cx="3905779" cy="28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7762" y="1924969"/>
              <a:ext cx="591242" cy="2768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400" kern="12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IVV’</a:t>
              </a:r>
              <a:endParaRPr lang="en-GB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98235" y="2011138"/>
              <a:ext cx="126909" cy="1374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343425" y="2011137"/>
              <a:ext cx="126909" cy="1374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3131180" y="2005812"/>
              <a:ext cx="126909" cy="1374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40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177986" y="1736282"/>
              <a:ext cx="576253" cy="3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227029" y="1737163"/>
              <a:ext cx="576253" cy="3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382902" y="1732431"/>
              <a:ext cx="576253" cy="3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24"/>
                <p:cNvSpPr txBox="1"/>
                <p:nvPr/>
              </p:nvSpPr>
              <p:spPr>
                <a:xfrm>
                  <a:off x="1025287" y="2134049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87" y="2134049"/>
                  <a:ext cx="465877" cy="26975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4"/>
                <p:cNvSpPr txBox="1"/>
                <p:nvPr/>
              </p:nvSpPr>
              <p:spPr>
                <a:xfrm>
                  <a:off x="2180502" y="2134049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502" y="2134049"/>
                  <a:ext cx="465877" cy="26975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4"/>
                <p:cNvSpPr txBox="1"/>
                <p:nvPr/>
              </p:nvSpPr>
              <p:spPr>
                <a:xfrm>
                  <a:off x="2961695" y="2131694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695" y="2131694"/>
                  <a:ext cx="465877" cy="2697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1"/>
            <p:cNvSpPr txBox="1"/>
            <p:nvPr/>
          </p:nvSpPr>
          <p:spPr>
            <a:xfrm>
              <a:off x="4576227" y="1905623"/>
              <a:ext cx="761448" cy="2768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400" kern="12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Time</a:t>
              </a:r>
              <a:endParaRPr lang="en-GB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1"/>
                <p:cNvSpPr txBox="1"/>
                <p:nvPr/>
              </p:nvSpPr>
              <p:spPr>
                <a:xfrm>
                  <a:off x="1325144" y="1491327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GB" sz="24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144" y="1491327"/>
                  <a:ext cx="465877" cy="2697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92829" y="1486038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GB" sz="24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2829" y="1486038"/>
                  <a:ext cx="465877" cy="2697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1"/>
                <p:cNvSpPr txBox="1"/>
                <p:nvPr/>
              </p:nvSpPr>
              <p:spPr>
                <a:xfrm>
                  <a:off x="3288362" y="1494733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GB" sz="24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362" y="1494733"/>
                  <a:ext cx="465877" cy="26975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7"/>
                <p:cNvSpPr txBox="1"/>
                <p:nvPr/>
              </p:nvSpPr>
              <p:spPr>
                <a:xfrm>
                  <a:off x="1518479" y="440479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8479" y="440479"/>
                  <a:ext cx="465877" cy="26975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7"/>
                <p:cNvSpPr txBox="1"/>
                <p:nvPr/>
              </p:nvSpPr>
              <p:spPr>
                <a:xfrm>
                  <a:off x="2873407" y="443790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407" y="443790"/>
                  <a:ext cx="465877" cy="26975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7"/>
                <p:cNvSpPr txBox="1"/>
                <p:nvPr/>
              </p:nvSpPr>
              <p:spPr>
                <a:xfrm>
                  <a:off x="2155079" y="886589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079" y="886589"/>
                  <a:ext cx="465877" cy="26975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7"/>
                <p:cNvSpPr txBox="1"/>
                <p:nvPr/>
              </p:nvSpPr>
              <p:spPr>
                <a:xfrm>
                  <a:off x="3122457" y="889226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457" y="889226"/>
                  <a:ext cx="465877" cy="26975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4"/>
                <p:cNvSpPr txBox="1"/>
                <p:nvPr/>
              </p:nvSpPr>
              <p:spPr>
                <a:xfrm>
                  <a:off x="1572797" y="2137595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7" y="2137595"/>
                  <a:ext cx="465877" cy="26975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4"/>
                <p:cNvSpPr txBox="1"/>
                <p:nvPr/>
              </p:nvSpPr>
              <p:spPr>
                <a:xfrm>
                  <a:off x="2576363" y="2133639"/>
                  <a:ext cx="465877" cy="269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363" y="2133639"/>
                  <a:ext cx="465877" cy="26975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22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1328</Words>
  <Application>Microsoft Office PowerPoint</Application>
  <PresentationFormat>Custom</PresentationFormat>
  <Paragraphs>312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Cambria Math</vt:lpstr>
      <vt:lpstr>Corbel</vt:lpstr>
      <vt:lpstr>Times New Roman</vt:lpstr>
      <vt:lpstr>Digital Blue Tunnel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2016-08-21T16:50:00Z</dcterms:created>
  <dcterms:modified xsi:type="dcterms:W3CDTF">2019-01-29T10:45:01Z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