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68" r:id="rId4"/>
    <p:sldId id="258" r:id="rId5"/>
    <p:sldId id="260" r:id="rId6"/>
    <p:sldId id="259" r:id="rId7"/>
    <p:sldId id="261" r:id="rId8"/>
    <p:sldId id="262" r:id="rId9"/>
    <p:sldId id="263" r:id="rId10"/>
    <p:sldId id="266" r:id="rId11"/>
    <p:sldId id="26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F9149"/>
    <a:srgbClr val="98C286"/>
    <a:srgbClr val="0099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84" d="100"/>
          <a:sy n="84" d="100"/>
        </p:scale>
        <p:origin x="114" y="6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sv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4" Type="http://schemas.openxmlformats.org/officeDocument/2006/relationships/image" Target="../media/image9.svg"/></Relationships>
</file>

<file path=ppt/diagrams/_rels/data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sv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12" Type="http://schemas.openxmlformats.org/officeDocument/2006/relationships/image" Target="../media/image27.svg"/><Relationship Id="rId2" Type="http://schemas.openxmlformats.org/officeDocument/2006/relationships/image" Target="../media/image17.svg"/><Relationship Id="rId1" Type="http://schemas.openxmlformats.org/officeDocument/2006/relationships/image" Target="../media/image16.png"/><Relationship Id="rId6" Type="http://schemas.openxmlformats.org/officeDocument/2006/relationships/image" Target="../media/image21.svg"/><Relationship Id="rId11" Type="http://schemas.openxmlformats.org/officeDocument/2006/relationships/image" Target="../media/image26.png"/><Relationship Id="rId5" Type="http://schemas.openxmlformats.org/officeDocument/2006/relationships/image" Target="../media/image20.png"/><Relationship Id="rId10" Type="http://schemas.openxmlformats.org/officeDocument/2006/relationships/image" Target="../media/image25.svg"/><Relationship Id="rId4" Type="http://schemas.openxmlformats.org/officeDocument/2006/relationships/image" Target="../media/image19.svg"/><Relationship Id="rId9" Type="http://schemas.openxmlformats.org/officeDocument/2006/relationships/image" Target="../media/image24.pn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sv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4" Type="http://schemas.openxmlformats.org/officeDocument/2006/relationships/image" Target="../media/image9.svg"/></Relationships>
</file>

<file path=ppt/diagrams/_rels/drawing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sv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12" Type="http://schemas.openxmlformats.org/officeDocument/2006/relationships/image" Target="../media/image27.svg"/><Relationship Id="rId2" Type="http://schemas.openxmlformats.org/officeDocument/2006/relationships/image" Target="../media/image17.svg"/><Relationship Id="rId1" Type="http://schemas.openxmlformats.org/officeDocument/2006/relationships/image" Target="../media/image16.png"/><Relationship Id="rId6" Type="http://schemas.openxmlformats.org/officeDocument/2006/relationships/image" Target="../media/image21.svg"/><Relationship Id="rId11" Type="http://schemas.openxmlformats.org/officeDocument/2006/relationships/image" Target="../media/image26.png"/><Relationship Id="rId5" Type="http://schemas.openxmlformats.org/officeDocument/2006/relationships/image" Target="../media/image20.png"/><Relationship Id="rId10" Type="http://schemas.openxmlformats.org/officeDocument/2006/relationships/image" Target="../media/image25.svg"/><Relationship Id="rId4" Type="http://schemas.openxmlformats.org/officeDocument/2006/relationships/image" Target="../media/image19.svg"/><Relationship Id="rId9" Type="http://schemas.openxmlformats.org/officeDocument/2006/relationships/image" Target="../media/image24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6AD0168-60F5-41DC-B59D-138186025105}" type="doc">
      <dgm:prSet loTypeId="urn:microsoft.com/office/officeart/2005/8/layout/cycle3" loCatId="cycle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A057BE0-0A48-44AA-9659-1BF943988FE3}">
      <dgm:prSet custT="1"/>
      <dgm:spPr/>
      <dgm:t>
        <a:bodyPr/>
        <a:lstStyle/>
        <a:p>
          <a:pPr>
            <a:defRPr b="1"/>
          </a:pPr>
          <a:r>
            <a:rPr lang="en-GB" sz="2000" dirty="0"/>
            <a:t>Improved Governance, Accountability, Transparency, Scrutiny</a:t>
          </a:r>
          <a:endParaRPr lang="en-US" sz="2000" dirty="0"/>
        </a:p>
      </dgm:t>
    </dgm:pt>
    <dgm:pt modelId="{4B1908E7-0434-4C30-B206-1A78E5992E78}" type="parTrans" cxnId="{90BE5A63-CCA9-41FE-BDEE-0148FF681FCA}">
      <dgm:prSet/>
      <dgm:spPr/>
      <dgm:t>
        <a:bodyPr/>
        <a:lstStyle/>
        <a:p>
          <a:endParaRPr lang="en-US"/>
        </a:p>
      </dgm:t>
    </dgm:pt>
    <dgm:pt modelId="{554EF412-E126-4F06-8223-65F06C1ED497}" type="sibTrans" cxnId="{90BE5A63-CCA9-41FE-BDEE-0148FF681FCA}">
      <dgm:prSet/>
      <dgm:spPr/>
      <dgm:t>
        <a:bodyPr/>
        <a:lstStyle/>
        <a:p>
          <a:endParaRPr lang="en-US"/>
        </a:p>
      </dgm:t>
    </dgm:pt>
    <dgm:pt modelId="{6BE51AEB-CCFD-41CA-860E-316A3249FFD1}">
      <dgm:prSet custT="1"/>
      <dgm:spPr/>
      <dgm:t>
        <a:bodyPr/>
        <a:lstStyle/>
        <a:p>
          <a:pPr>
            <a:defRPr b="1"/>
          </a:pPr>
          <a:r>
            <a:rPr lang="en-GB" sz="2000" dirty="0"/>
            <a:t>Improved leadership and collaboration across blue light services</a:t>
          </a:r>
          <a:endParaRPr lang="en-US" sz="2000" dirty="0"/>
        </a:p>
      </dgm:t>
    </dgm:pt>
    <dgm:pt modelId="{5946A0A6-85F7-4835-B7E1-115A335BB665}" type="parTrans" cxnId="{B902D345-BFE1-4E8A-ABEA-33E081F117F1}">
      <dgm:prSet/>
      <dgm:spPr/>
      <dgm:t>
        <a:bodyPr/>
        <a:lstStyle/>
        <a:p>
          <a:endParaRPr lang="en-US"/>
        </a:p>
      </dgm:t>
    </dgm:pt>
    <dgm:pt modelId="{C59174D5-69E1-49A2-9D97-6D944482B098}" type="sibTrans" cxnId="{B902D345-BFE1-4E8A-ABEA-33E081F117F1}">
      <dgm:prSet/>
      <dgm:spPr/>
      <dgm:t>
        <a:bodyPr/>
        <a:lstStyle/>
        <a:p>
          <a:endParaRPr lang="en-US"/>
        </a:p>
      </dgm:t>
    </dgm:pt>
    <dgm:pt modelId="{8388A78B-EFCA-4CE3-B649-5E3AC0D4ABDE}">
      <dgm:prSet custT="1"/>
      <dgm:spPr/>
      <dgm:t>
        <a:bodyPr/>
        <a:lstStyle/>
        <a:p>
          <a:pPr>
            <a:defRPr b="1"/>
          </a:pPr>
          <a:r>
            <a:rPr lang="en-GB" sz="2000" dirty="0"/>
            <a:t>Improved national and local resilience</a:t>
          </a:r>
          <a:endParaRPr lang="en-US" sz="2000" dirty="0"/>
        </a:p>
      </dgm:t>
    </dgm:pt>
    <dgm:pt modelId="{8D8C6847-0E3E-42E6-8FFC-FD251278E873}" type="parTrans" cxnId="{7D0F14D9-22A8-4D25-8A81-4E32DBB40642}">
      <dgm:prSet/>
      <dgm:spPr/>
      <dgm:t>
        <a:bodyPr/>
        <a:lstStyle/>
        <a:p>
          <a:endParaRPr lang="en-US"/>
        </a:p>
      </dgm:t>
    </dgm:pt>
    <dgm:pt modelId="{6D799035-1E71-4808-8E7A-1CE6AD683BB6}" type="sibTrans" cxnId="{7D0F14D9-22A8-4D25-8A81-4E32DBB40642}">
      <dgm:prSet/>
      <dgm:spPr/>
      <dgm:t>
        <a:bodyPr/>
        <a:lstStyle/>
        <a:p>
          <a:endParaRPr lang="en-US"/>
        </a:p>
      </dgm:t>
    </dgm:pt>
    <dgm:pt modelId="{367240BC-EA72-4E80-8225-C8BF064FE297}">
      <dgm:prSet custT="1"/>
      <dgm:spPr/>
      <dgm:t>
        <a:bodyPr/>
        <a:lstStyle/>
        <a:p>
          <a:pPr>
            <a:buNone/>
            <a:defRPr b="1"/>
          </a:pPr>
          <a:r>
            <a:rPr lang="en-GB" sz="2000" dirty="0"/>
            <a:t>If PCC wishes to change governance arrangements, Act requires an assessment  </a:t>
          </a:r>
          <a:endParaRPr lang="en-US" sz="2000" dirty="0"/>
        </a:p>
      </dgm:t>
    </dgm:pt>
    <dgm:pt modelId="{83E485D8-B059-443E-8250-36E65B4D2B6B}" type="parTrans" cxnId="{D22F7007-DF65-4455-90E8-A3887B549FAE}">
      <dgm:prSet/>
      <dgm:spPr/>
      <dgm:t>
        <a:bodyPr/>
        <a:lstStyle/>
        <a:p>
          <a:endParaRPr lang="en-US"/>
        </a:p>
      </dgm:t>
    </dgm:pt>
    <dgm:pt modelId="{F0F9E73D-A0FD-4B88-BA07-D33805AB70D9}" type="sibTrans" cxnId="{D22F7007-DF65-4455-90E8-A3887B549FAE}">
      <dgm:prSet/>
      <dgm:spPr/>
      <dgm:t>
        <a:bodyPr/>
        <a:lstStyle/>
        <a:p>
          <a:endParaRPr lang="en-US"/>
        </a:p>
      </dgm:t>
    </dgm:pt>
    <dgm:pt modelId="{5D9C67FB-2CD3-4A63-B079-E73B0600AECF}">
      <dgm:prSet custT="1"/>
      <dgm:spPr/>
      <dgm:t>
        <a:bodyPr/>
        <a:lstStyle/>
        <a:p>
          <a:pPr>
            <a:buFont typeface="Arial" panose="020B0604020202020204" pitchFamily="34" charset="0"/>
            <a:buNone/>
          </a:pPr>
          <a:r>
            <a:rPr lang="en-GB" sz="1600" dirty="0"/>
            <a:t>is in the interests of economy, efficiency and effectiveness, or </a:t>
          </a:r>
          <a:endParaRPr lang="en-US" sz="1600" dirty="0"/>
        </a:p>
      </dgm:t>
    </dgm:pt>
    <dgm:pt modelId="{E47D99D6-CD9F-4FB4-97A6-07EF982737DB}" type="parTrans" cxnId="{9E508C03-D004-4A1E-9AC3-DAC07754FBF5}">
      <dgm:prSet/>
      <dgm:spPr/>
      <dgm:t>
        <a:bodyPr/>
        <a:lstStyle/>
        <a:p>
          <a:endParaRPr lang="en-US"/>
        </a:p>
      </dgm:t>
    </dgm:pt>
    <dgm:pt modelId="{02BA2BF9-DEFF-49B3-913B-453B89674726}" type="sibTrans" cxnId="{9E508C03-D004-4A1E-9AC3-DAC07754FBF5}">
      <dgm:prSet/>
      <dgm:spPr/>
      <dgm:t>
        <a:bodyPr/>
        <a:lstStyle/>
        <a:p>
          <a:endParaRPr lang="en-US"/>
        </a:p>
      </dgm:t>
    </dgm:pt>
    <dgm:pt modelId="{7D9840C6-94C7-49DB-9836-01EB9B6E2198}">
      <dgm:prSet custT="1"/>
      <dgm:spPr/>
      <dgm:t>
        <a:bodyPr/>
        <a:lstStyle/>
        <a:p>
          <a:pPr>
            <a:buNone/>
          </a:pPr>
          <a:r>
            <a:rPr lang="en-GB" sz="1600" dirty="0"/>
            <a:t>is it in the interests of public safety</a:t>
          </a:r>
          <a:endParaRPr lang="en-US" sz="1600" dirty="0"/>
        </a:p>
      </dgm:t>
    </dgm:pt>
    <dgm:pt modelId="{96693B04-7EEE-47FD-B694-F3D51AB68BA0}" type="parTrans" cxnId="{F63B8924-283A-4E41-8AE4-DC0FB97C9010}">
      <dgm:prSet/>
      <dgm:spPr/>
      <dgm:t>
        <a:bodyPr/>
        <a:lstStyle/>
        <a:p>
          <a:endParaRPr lang="en-US"/>
        </a:p>
      </dgm:t>
    </dgm:pt>
    <dgm:pt modelId="{046061D0-A2D7-4D73-ADCF-4E2F9499E16D}" type="sibTrans" cxnId="{F63B8924-283A-4E41-8AE4-DC0FB97C9010}">
      <dgm:prSet/>
      <dgm:spPr/>
      <dgm:t>
        <a:bodyPr/>
        <a:lstStyle/>
        <a:p>
          <a:endParaRPr lang="en-US"/>
        </a:p>
      </dgm:t>
    </dgm:pt>
    <dgm:pt modelId="{B5E31421-CFC6-4202-9D20-829E39098D74}" type="pres">
      <dgm:prSet presAssocID="{C6AD0168-60F5-41DC-B59D-138186025105}" presName="Name0" presStyleCnt="0">
        <dgm:presLayoutVars>
          <dgm:dir/>
          <dgm:resizeHandles val="exact"/>
        </dgm:presLayoutVars>
      </dgm:prSet>
      <dgm:spPr/>
    </dgm:pt>
    <dgm:pt modelId="{1CF4CF27-3E42-4D98-BD4D-E7BAE107101B}" type="pres">
      <dgm:prSet presAssocID="{C6AD0168-60F5-41DC-B59D-138186025105}" presName="cycle" presStyleCnt="0"/>
      <dgm:spPr/>
    </dgm:pt>
    <dgm:pt modelId="{7DAC1531-B12A-40FF-89BE-10F51EE59B34}" type="pres">
      <dgm:prSet presAssocID="{3A057BE0-0A48-44AA-9659-1BF943988FE3}" presName="nodeFirstNode" presStyleLbl="node1" presStyleIdx="0" presStyleCnt="4">
        <dgm:presLayoutVars>
          <dgm:bulletEnabled val="1"/>
        </dgm:presLayoutVars>
      </dgm:prSet>
      <dgm:spPr/>
    </dgm:pt>
    <dgm:pt modelId="{25BA56BE-A960-4F0E-8A8B-5B4B78BD4B17}" type="pres">
      <dgm:prSet presAssocID="{554EF412-E126-4F06-8223-65F06C1ED497}" presName="sibTransFirstNode" presStyleLbl="bgShp" presStyleIdx="0" presStyleCnt="1"/>
      <dgm:spPr/>
    </dgm:pt>
    <dgm:pt modelId="{96318008-1EBB-4A4F-969D-196183D482B2}" type="pres">
      <dgm:prSet presAssocID="{6BE51AEB-CCFD-41CA-860E-316A3249FFD1}" presName="nodeFollowingNodes" presStyleLbl="node1" presStyleIdx="1" presStyleCnt="4">
        <dgm:presLayoutVars>
          <dgm:bulletEnabled val="1"/>
        </dgm:presLayoutVars>
      </dgm:prSet>
      <dgm:spPr/>
    </dgm:pt>
    <dgm:pt modelId="{25596D00-F3E1-4CFD-A302-D08A1D669606}" type="pres">
      <dgm:prSet presAssocID="{8388A78B-EFCA-4CE3-B649-5E3AC0D4ABDE}" presName="nodeFollowingNodes" presStyleLbl="node1" presStyleIdx="2" presStyleCnt="4">
        <dgm:presLayoutVars>
          <dgm:bulletEnabled val="1"/>
        </dgm:presLayoutVars>
      </dgm:prSet>
      <dgm:spPr/>
    </dgm:pt>
    <dgm:pt modelId="{16732E3A-230B-4465-8AA0-B122B2A3B559}" type="pres">
      <dgm:prSet presAssocID="{367240BC-EA72-4E80-8225-C8BF064FE297}" presName="nodeFollowingNodes" presStyleLbl="node1" presStyleIdx="3" presStyleCnt="4" custScaleY="113745">
        <dgm:presLayoutVars>
          <dgm:bulletEnabled val="1"/>
        </dgm:presLayoutVars>
      </dgm:prSet>
      <dgm:spPr/>
    </dgm:pt>
  </dgm:ptLst>
  <dgm:cxnLst>
    <dgm:cxn modelId="{9E508C03-D004-4A1E-9AC3-DAC07754FBF5}" srcId="{367240BC-EA72-4E80-8225-C8BF064FE297}" destId="{5D9C67FB-2CD3-4A63-B079-E73B0600AECF}" srcOrd="0" destOrd="0" parTransId="{E47D99D6-CD9F-4FB4-97A6-07EF982737DB}" sibTransId="{02BA2BF9-DEFF-49B3-913B-453B89674726}"/>
    <dgm:cxn modelId="{0BB09005-4CEF-4182-A2C9-6D8FF6A29FC6}" type="presOf" srcId="{554EF412-E126-4F06-8223-65F06C1ED497}" destId="{25BA56BE-A960-4F0E-8A8B-5B4B78BD4B17}" srcOrd="0" destOrd="0" presId="urn:microsoft.com/office/officeart/2005/8/layout/cycle3"/>
    <dgm:cxn modelId="{D22F7007-DF65-4455-90E8-A3887B549FAE}" srcId="{C6AD0168-60F5-41DC-B59D-138186025105}" destId="{367240BC-EA72-4E80-8225-C8BF064FE297}" srcOrd="3" destOrd="0" parTransId="{83E485D8-B059-443E-8250-36E65B4D2B6B}" sibTransId="{F0F9E73D-A0FD-4B88-BA07-D33805AB70D9}"/>
    <dgm:cxn modelId="{F63B8924-283A-4E41-8AE4-DC0FB97C9010}" srcId="{367240BC-EA72-4E80-8225-C8BF064FE297}" destId="{7D9840C6-94C7-49DB-9836-01EB9B6E2198}" srcOrd="1" destOrd="0" parTransId="{96693B04-7EEE-47FD-B694-F3D51AB68BA0}" sibTransId="{046061D0-A2D7-4D73-ADCF-4E2F9499E16D}"/>
    <dgm:cxn modelId="{CDBED725-EBA9-4086-9D47-3D440845685B}" type="presOf" srcId="{367240BC-EA72-4E80-8225-C8BF064FE297}" destId="{16732E3A-230B-4465-8AA0-B122B2A3B559}" srcOrd="0" destOrd="0" presId="urn:microsoft.com/office/officeart/2005/8/layout/cycle3"/>
    <dgm:cxn modelId="{A4A85C41-C405-4420-9D3F-195BCA25C3DE}" type="presOf" srcId="{7D9840C6-94C7-49DB-9836-01EB9B6E2198}" destId="{16732E3A-230B-4465-8AA0-B122B2A3B559}" srcOrd="0" destOrd="2" presId="urn:microsoft.com/office/officeart/2005/8/layout/cycle3"/>
    <dgm:cxn modelId="{90BE5A63-CCA9-41FE-BDEE-0148FF681FCA}" srcId="{C6AD0168-60F5-41DC-B59D-138186025105}" destId="{3A057BE0-0A48-44AA-9659-1BF943988FE3}" srcOrd="0" destOrd="0" parTransId="{4B1908E7-0434-4C30-B206-1A78E5992E78}" sibTransId="{554EF412-E126-4F06-8223-65F06C1ED497}"/>
    <dgm:cxn modelId="{B902D345-BFE1-4E8A-ABEA-33E081F117F1}" srcId="{C6AD0168-60F5-41DC-B59D-138186025105}" destId="{6BE51AEB-CCFD-41CA-860E-316A3249FFD1}" srcOrd="1" destOrd="0" parTransId="{5946A0A6-85F7-4835-B7E1-115A335BB665}" sibTransId="{C59174D5-69E1-49A2-9D97-6D944482B098}"/>
    <dgm:cxn modelId="{F6D2B17B-13FB-498F-8385-73CA5A19F9F6}" type="presOf" srcId="{6BE51AEB-CCFD-41CA-860E-316A3249FFD1}" destId="{96318008-1EBB-4A4F-969D-196183D482B2}" srcOrd="0" destOrd="0" presId="urn:microsoft.com/office/officeart/2005/8/layout/cycle3"/>
    <dgm:cxn modelId="{E9BB90B2-E041-41FD-9FC2-AE5F815F006C}" type="presOf" srcId="{8388A78B-EFCA-4CE3-B649-5E3AC0D4ABDE}" destId="{25596D00-F3E1-4CFD-A302-D08A1D669606}" srcOrd="0" destOrd="0" presId="urn:microsoft.com/office/officeart/2005/8/layout/cycle3"/>
    <dgm:cxn modelId="{04DBCCBD-B6FA-4D4E-BFE8-4E34C93CB348}" type="presOf" srcId="{3A057BE0-0A48-44AA-9659-1BF943988FE3}" destId="{7DAC1531-B12A-40FF-89BE-10F51EE59B34}" srcOrd="0" destOrd="0" presId="urn:microsoft.com/office/officeart/2005/8/layout/cycle3"/>
    <dgm:cxn modelId="{32404DC6-BB95-402C-AEE6-BE4FEFBB195B}" type="presOf" srcId="{C6AD0168-60F5-41DC-B59D-138186025105}" destId="{B5E31421-CFC6-4202-9D20-829E39098D74}" srcOrd="0" destOrd="0" presId="urn:microsoft.com/office/officeart/2005/8/layout/cycle3"/>
    <dgm:cxn modelId="{7D0F14D9-22A8-4D25-8A81-4E32DBB40642}" srcId="{C6AD0168-60F5-41DC-B59D-138186025105}" destId="{8388A78B-EFCA-4CE3-B649-5E3AC0D4ABDE}" srcOrd="2" destOrd="0" parTransId="{8D8C6847-0E3E-42E6-8FFC-FD251278E873}" sibTransId="{6D799035-1E71-4808-8E7A-1CE6AD683BB6}"/>
    <dgm:cxn modelId="{074536F1-05F3-41A2-B92C-A0F6A4BC4AF6}" type="presOf" srcId="{5D9C67FB-2CD3-4A63-B079-E73B0600AECF}" destId="{16732E3A-230B-4465-8AA0-B122B2A3B559}" srcOrd="0" destOrd="1" presId="urn:microsoft.com/office/officeart/2005/8/layout/cycle3"/>
    <dgm:cxn modelId="{30942C14-FF9E-4315-92D4-B337214BE5D1}" type="presParOf" srcId="{B5E31421-CFC6-4202-9D20-829E39098D74}" destId="{1CF4CF27-3E42-4D98-BD4D-E7BAE107101B}" srcOrd="0" destOrd="0" presId="urn:microsoft.com/office/officeart/2005/8/layout/cycle3"/>
    <dgm:cxn modelId="{0F3111A1-3309-4C18-BF09-04943FF31592}" type="presParOf" srcId="{1CF4CF27-3E42-4D98-BD4D-E7BAE107101B}" destId="{7DAC1531-B12A-40FF-89BE-10F51EE59B34}" srcOrd="0" destOrd="0" presId="urn:microsoft.com/office/officeart/2005/8/layout/cycle3"/>
    <dgm:cxn modelId="{0155C22C-A688-48A9-84CF-1F6BFA7799E2}" type="presParOf" srcId="{1CF4CF27-3E42-4D98-BD4D-E7BAE107101B}" destId="{25BA56BE-A960-4F0E-8A8B-5B4B78BD4B17}" srcOrd="1" destOrd="0" presId="urn:microsoft.com/office/officeart/2005/8/layout/cycle3"/>
    <dgm:cxn modelId="{1460BA10-88F5-4504-99DF-49C3809E3F31}" type="presParOf" srcId="{1CF4CF27-3E42-4D98-BD4D-E7BAE107101B}" destId="{96318008-1EBB-4A4F-969D-196183D482B2}" srcOrd="2" destOrd="0" presId="urn:microsoft.com/office/officeart/2005/8/layout/cycle3"/>
    <dgm:cxn modelId="{329627E1-4316-4FCB-8DEC-C41925A700AF}" type="presParOf" srcId="{1CF4CF27-3E42-4D98-BD4D-E7BAE107101B}" destId="{25596D00-F3E1-4CFD-A302-D08A1D669606}" srcOrd="3" destOrd="0" presId="urn:microsoft.com/office/officeart/2005/8/layout/cycle3"/>
    <dgm:cxn modelId="{5EBFDD92-BF9C-4BB2-92A5-60B49E0197F9}" type="presParOf" srcId="{1CF4CF27-3E42-4D98-BD4D-E7BAE107101B}" destId="{16732E3A-230B-4465-8AA0-B122B2A3B559}" srcOrd="4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4CEAA6A-D4DD-4907-90FA-FD9BAB96EA3E}" type="doc">
      <dgm:prSet loTypeId="urn:microsoft.com/office/officeart/2018/2/layout/IconVerticalSolidList" loCatId="icon" qsTypeId="urn:microsoft.com/office/officeart/2005/8/quickstyle/simple4" qsCatId="simple" csTypeId="urn:microsoft.com/office/officeart/2005/8/colors/accent1_3" csCatId="accent1" phldr="1"/>
      <dgm:spPr/>
      <dgm:t>
        <a:bodyPr/>
        <a:lstStyle/>
        <a:p>
          <a:endParaRPr lang="en-US"/>
        </a:p>
      </dgm:t>
    </dgm:pt>
    <dgm:pt modelId="{366D0E9C-9E2D-4965-8C76-BC785F7EE98E}">
      <dgm:prSet/>
      <dgm:spPr/>
      <dgm:t>
        <a:bodyPr/>
        <a:lstStyle/>
        <a:p>
          <a:pPr>
            <a:lnSpc>
              <a:spcPct val="100000"/>
            </a:lnSpc>
          </a:pPr>
          <a:r>
            <a:rPr lang="en-GB" dirty="0"/>
            <a:t>Under performance and unwarranted variations in effectiveness, efficiency and how well the services uses its people – ubiquitous across response, prevention and protective services</a:t>
          </a:r>
          <a:endParaRPr lang="en-US" dirty="0"/>
        </a:p>
      </dgm:t>
    </dgm:pt>
    <dgm:pt modelId="{A5F138E7-8C45-4E60-97BF-087661F524DD}" type="parTrans" cxnId="{814593BF-3CCE-473A-8F03-3A32A0F1FD7E}">
      <dgm:prSet/>
      <dgm:spPr/>
      <dgm:t>
        <a:bodyPr/>
        <a:lstStyle/>
        <a:p>
          <a:endParaRPr lang="en-US"/>
        </a:p>
      </dgm:t>
    </dgm:pt>
    <dgm:pt modelId="{D9BC68C8-260A-45FD-883D-A23D96F194AA}" type="sibTrans" cxnId="{814593BF-3CCE-473A-8F03-3A32A0F1FD7E}">
      <dgm:prSet/>
      <dgm:spPr/>
      <dgm:t>
        <a:bodyPr/>
        <a:lstStyle/>
        <a:p>
          <a:endParaRPr lang="en-US"/>
        </a:p>
      </dgm:t>
    </dgm:pt>
    <dgm:pt modelId="{E249F85C-1FE7-4D1C-8042-B967C40F56DF}">
      <dgm:prSet/>
      <dgm:spPr/>
      <dgm:t>
        <a:bodyPr/>
        <a:lstStyle/>
        <a:p>
          <a:pPr>
            <a:lnSpc>
              <a:spcPct val="100000"/>
            </a:lnSpc>
          </a:pPr>
          <a:r>
            <a:rPr lang="en-GB" dirty="0"/>
            <a:t>Inadequate data information and intelligence and outdated and inadequate technology</a:t>
          </a:r>
          <a:endParaRPr lang="en-US" dirty="0"/>
        </a:p>
      </dgm:t>
    </dgm:pt>
    <dgm:pt modelId="{148075E7-1A30-4B51-B93B-DAC2C3A04404}" type="parTrans" cxnId="{0C39C4C7-326E-4B8F-A532-0A2C94F1F948}">
      <dgm:prSet/>
      <dgm:spPr/>
      <dgm:t>
        <a:bodyPr/>
        <a:lstStyle/>
        <a:p>
          <a:endParaRPr lang="en-US"/>
        </a:p>
      </dgm:t>
    </dgm:pt>
    <dgm:pt modelId="{49229A81-6C8B-4FDB-8416-E3E17D5BDE03}" type="sibTrans" cxnId="{0C39C4C7-326E-4B8F-A532-0A2C94F1F948}">
      <dgm:prSet/>
      <dgm:spPr/>
      <dgm:t>
        <a:bodyPr/>
        <a:lstStyle/>
        <a:p>
          <a:endParaRPr lang="en-US"/>
        </a:p>
      </dgm:t>
    </dgm:pt>
    <dgm:pt modelId="{A7A18333-FA9E-4DAE-8DF8-A8B3785AE8B9}">
      <dgm:prSet/>
      <dgm:spPr/>
      <dgm:t>
        <a:bodyPr/>
        <a:lstStyle/>
        <a:p>
          <a:pPr>
            <a:lnSpc>
              <a:spcPct val="100000"/>
            </a:lnSpc>
          </a:pPr>
          <a:r>
            <a:rPr lang="en-GB"/>
            <a:t>Long-term under investment in Prevention and Protection Services – understaffed and under-resourced</a:t>
          </a:r>
          <a:endParaRPr lang="en-US"/>
        </a:p>
      </dgm:t>
    </dgm:pt>
    <dgm:pt modelId="{63DE21F8-E0E1-4099-BB36-CD5D465B7F8C}" type="parTrans" cxnId="{08FC4681-CF94-4AD7-B587-23F296163ED8}">
      <dgm:prSet/>
      <dgm:spPr/>
      <dgm:t>
        <a:bodyPr/>
        <a:lstStyle/>
        <a:p>
          <a:endParaRPr lang="en-US"/>
        </a:p>
      </dgm:t>
    </dgm:pt>
    <dgm:pt modelId="{9DD1C4C3-0B5F-4CC2-B8D7-6DF1926503FA}" type="sibTrans" cxnId="{08FC4681-CF94-4AD7-B587-23F296163ED8}">
      <dgm:prSet/>
      <dgm:spPr/>
      <dgm:t>
        <a:bodyPr/>
        <a:lstStyle/>
        <a:p>
          <a:endParaRPr lang="en-US"/>
        </a:p>
      </dgm:t>
    </dgm:pt>
    <dgm:pt modelId="{69F13E98-DDB1-4B91-9806-3C6CBF6258F6}">
      <dgm:prSet/>
      <dgm:spPr/>
      <dgm:t>
        <a:bodyPr/>
        <a:lstStyle/>
        <a:p>
          <a:pPr>
            <a:lnSpc>
              <a:spcPct val="100000"/>
            </a:lnSpc>
          </a:pPr>
          <a:r>
            <a:rPr lang="en-GB"/>
            <a:t>Acknowledged Fire and Rescue is a risk based not a demand-led service – and needs to be resourced that way.</a:t>
          </a:r>
          <a:endParaRPr lang="en-US"/>
        </a:p>
      </dgm:t>
    </dgm:pt>
    <dgm:pt modelId="{E60EDCE0-DFA5-4A97-B587-A616D3279B7F}" type="parTrans" cxnId="{A8430812-FF0A-4113-B8E9-3C77283629F9}">
      <dgm:prSet/>
      <dgm:spPr/>
      <dgm:t>
        <a:bodyPr/>
        <a:lstStyle/>
        <a:p>
          <a:endParaRPr lang="en-US"/>
        </a:p>
      </dgm:t>
    </dgm:pt>
    <dgm:pt modelId="{997DFC8D-5AAD-4835-8691-5D3E8243358C}" type="sibTrans" cxnId="{A8430812-FF0A-4113-B8E9-3C77283629F9}">
      <dgm:prSet/>
      <dgm:spPr/>
      <dgm:t>
        <a:bodyPr/>
        <a:lstStyle/>
        <a:p>
          <a:endParaRPr lang="en-US"/>
        </a:p>
      </dgm:t>
    </dgm:pt>
    <dgm:pt modelId="{812C20C7-388C-4EC5-B01D-62BABFA14E95}" type="pres">
      <dgm:prSet presAssocID="{B4CEAA6A-D4DD-4907-90FA-FD9BAB96EA3E}" presName="root" presStyleCnt="0">
        <dgm:presLayoutVars>
          <dgm:dir/>
          <dgm:resizeHandles val="exact"/>
        </dgm:presLayoutVars>
      </dgm:prSet>
      <dgm:spPr/>
    </dgm:pt>
    <dgm:pt modelId="{5D77B199-E3E7-49D4-A298-47D4FF1B99FD}" type="pres">
      <dgm:prSet presAssocID="{366D0E9C-9E2D-4965-8C76-BC785F7EE98E}" presName="compNode" presStyleCnt="0"/>
      <dgm:spPr/>
    </dgm:pt>
    <dgm:pt modelId="{CEADE3FE-84EF-4568-AA89-2EF9ED7EAD59}" type="pres">
      <dgm:prSet presAssocID="{366D0E9C-9E2D-4965-8C76-BC785F7EE98E}" presName="bgRect" presStyleLbl="bgShp" presStyleIdx="0" presStyleCnt="4"/>
      <dgm:spPr/>
    </dgm:pt>
    <dgm:pt modelId="{46B7F47D-B099-4A89-AE30-2CCC8537DB20}" type="pres">
      <dgm:prSet presAssocID="{366D0E9C-9E2D-4965-8C76-BC785F7EE98E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Warning"/>
        </a:ext>
      </dgm:extLst>
    </dgm:pt>
    <dgm:pt modelId="{12790F5A-FC6F-478F-A3C5-ACD44BE3331B}" type="pres">
      <dgm:prSet presAssocID="{366D0E9C-9E2D-4965-8C76-BC785F7EE98E}" presName="spaceRect" presStyleCnt="0"/>
      <dgm:spPr/>
    </dgm:pt>
    <dgm:pt modelId="{84672519-011E-41C7-949E-D1D19D3857F1}" type="pres">
      <dgm:prSet presAssocID="{366D0E9C-9E2D-4965-8C76-BC785F7EE98E}" presName="parTx" presStyleLbl="revTx" presStyleIdx="0" presStyleCnt="4">
        <dgm:presLayoutVars>
          <dgm:chMax val="0"/>
          <dgm:chPref val="0"/>
        </dgm:presLayoutVars>
      </dgm:prSet>
      <dgm:spPr/>
    </dgm:pt>
    <dgm:pt modelId="{448B54A0-0097-46EE-A77F-DEA43A5E826C}" type="pres">
      <dgm:prSet presAssocID="{D9BC68C8-260A-45FD-883D-A23D96F194AA}" presName="sibTrans" presStyleCnt="0"/>
      <dgm:spPr/>
    </dgm:pt>
    <dgm:pt modelId="{8982AFC9-AC90-4619-979E-198799B5DB26}" type="pres">
      <dgm:prSet presAssocID="{E249F85C-1FE7-4D1C-8042-B967C40F56DF}" presName="compNode" presStyleCnt="0"/>
      <dgm:spPr/>
    </dgm:pt>
    <dgm:pt modelId="{C39C6191-A088-42FE-9EA5-5854791887C9}" type="pres">
      <dgm:prSet presAssocID="{E249F85C-1FE7-4D1C-8042-B967C40F56DF}" presName="bgRect" presStyleLbl="bgShp" presStyleIdx="1" presStyleCnt="4"/>
      <dgm:spPr/>
    </dgm:pt>
    <dgm:pt modelId="{23E3A3A5-3CFD-4BA1-BC31-918AE3596BC0}" type="pres">
      <dgm:prSet presAssocID="{E249F85C-1FE7-4D1C-8042-B967C40F56DF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Database"/>
        </a:ext>
      </dgm:extLst>
    </dgm:pt>
    <dgm:pt modelId="{06EE2CFF-0CCC-4923-8065-B739DF3E868B}" type="pres">
      <dgm:prSet presAssocID="{E249F85C-1FE7-4D1C-8042-B967C40F56DF}" presName="spaceRect" presStyleCnt="0"/>
      <dgm:spPr/>
    </dgm:pt>
    <dgm:pt modelId="{C3978038-00A0-4654-9467-3EEC64B6408A}" type="pres">
      <dgm:prSet presAssocID="{E249F85C-1FE7-4D1C-8042-B967C40F56DF}" presName="parTx" presStyleLbl="revTx" presStyleIdx="1" presStyleCnt="4">
        <dgm:presLayoutVars>
          <dgm:chMax val="0"/>
          <dgm:chPref val="0"/>
        </dgm:presLayoutVars>
      </dgm:prSet>
      <dgm:spPr/>
    </dgm:pt>
    <dgm:pt modelId="{5C0AE8B7-D26E-464B-8FB7-93F132FB1E25}" type="pres">
      <dgm:prSet presAssocID="{49229A81-6C8B-4FDB-8416-E3E17D5BDE03}" presName="sibTrans" presStyleCnt="0"/>
      <dgm:spPr/>
    </dgm:pt>
    <dgm:pt modelId="{FE4F86A8-39CB-40EA-927C-F4F49BD4F0AA}" type="pres">
      <dgm:prSet presAssocID="{A7A18333-FA9E-4DAE-8DF8-A8B3785AE8B9}" presName="compNode" presStyleCnt="0"/>
      <dgm:spPr/>
    </dgm:pt>
    <dgm:pt modelId="{A81FC302-4452-4327-B2F0-5267EB3F8FB3}" type="pres">
      <dgm:prSet presAssocID="{A7A18333-FA9E-4DAE-8DF8-A8B3785AE8B9}" presName="bgRect" presStyleLbl="bgShp" presStyleIdx="2" presStyleCnt="4"/>
      <dgm:spPr/>
    </dgm:pt>
    <dgm:pt modelId="{6A6D8D9F-E502-4A60-A42B-A4532658FBF4}" type="pres">
      <dgm:prSet presAssocID="{A7A18333-FA9E-4DAE-8DF8-A8B3785AE8B9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Scales of Justice"/>
        </a:ext>
      </dgm:extLst>
    </dgm:pt>
    <dgm:pt modelId="{DEAC7BC9-EB72-47AA-913F-89B40EF9A7A0}" type="pres">
      <dgm:prSet presAssocID="{A7A18333-FA9E-4DAE-8DF8-A8B3785AE8B9}" presName="spaceRect" presStyleCnt="0"/>
      <dgm:spPr/>
    </dgm:pt>
    <dgm:pt modelId="{7FE18436-94B7-400D-8178-56E424F05E0F}" type="pres">
      <dgm:prSet presAssocID="{A7A18333-FA9E-4DAE-8DF8-A8B3785AE8B9}" presName="parTx" presStyleLbl="revTx" presStyleIdx="2" presStyleCnt="4">
        <dgm:presLayoutVars>
          <dgm:chMax val="0"/>
          <dgm:chPref val="0"/>
        </dgm:presLayoutVars>
      </dgm:prSet>
      <dgm:spPr/>
    </dgm:pt>
    <dgm:pt modelId="{F123AF2D-8B6F-47C2-A13C-CE03303B7428}" type="pres">
      <dgm:prSet presAssocID="{9DD1C4C3-0B5F-4CC2-B8D7-6DF1926503FA}" presName="sibTrans" presStyleCnt="0"/>
      <dgm:spPr/>
    </dgm:pt>
    <dgm:pt modelId="{D57B78C7-7C90-4205-B6CB-5DCA23694EAB}" type="pres">
      <dgm:prSet presAssocID="{69F13E98-DDB1-4B91-9806-3C6CBF6258F6}" presName="compNode" presStyleCnt="0"/>
      <dgm:spPr/>
    </dgm:pt>
    <dgm:pt modelId="{F5D6F398-4EB1-49CE-9C06-6C3BFCED33C3}" type="pres">
      <dgm:prSet presAssocID="{69F13E98-DDB1-4B91-9806-3C6CBF6258F6}" presName="bgRect" presStyleLbl="bgShp" presStyleIdx="3" presStyleCnt="4"/>
      <dgm:spPr/>
    </dgm:pt>
    <dgm:pt modelId="{26D0C70E-4D5B-4EBA-BF1F-41BDAA21D292}" type="pres">
      <dgm:prSet presAssocID="{69F13E98-DDB1-4B91-9806-3C6CBF6258F6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E75675C5-E92C-4A4C-B638-635D357341FC}" type="pres">
      <dgm:prSet presAssocID="{69F13E98-DDB1-4B91-9806-3C6CBF6258F6}" presName="spaceRect" presStyleCnt="0"/>
      <dgm:spPr/>
    </dgm:pt>
    <dgm:pt modelId="{722E259B-1B02-4803-96C4-7D663BCF4C7C}" type="pres">
      <dgm:prSet presAssocID="{69F13E98-DDB1-4B91-9806-3C6CBF6258F6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A8430812-FF0A-4113-B8E9-3C77283629F9}" srcId="{B4CEAA6A-D4DD-4907-90FA-FD9BAB96EA3E}" destId="{69F13E98-DDB1-4B91-9806-3C6CBF6258F6}" srcOrd="3" destOrd="0" parTransId="{E60EDCE0-DFA5-4A97-B587-A616D3279B7F}" sibTransId="{997DFC8D-5AAD-4835-8691-5D3E8243358C}"/>
    <dgm:cxn modelId="{AD060122-857F-4A61-862B-54082D54ED74}" type="presOf" srcId="{A7A18333-FA9E-4DAE-8DF8-A8B3785AE8B9}" destId="{7FE18436-94B7-400D-8178-56E424F05E0F}" srcOrd="0" destOrd="0" presId="urn:microsoft.com/office/officeart/2018/2/layout/IconVerticalSolidList"/>
    <dgm:cxn modelId="{02712B60-0749-4700-A9DC-CE3377123D59}" type="presOf" srcId="{E249F85C-1FE7-4D1C-8042-B967C40F56DF}" destId="{C3978038-00A0-4654-9467-3EEC64B6408A}" srcOrd="0" destOrd="0" presId="urn:microsoft.com/office/officeart/2018/2/layout/IconVerticalSolidList"/>
    <dgm:cxn modelId="{46191144-69F8-473E-A653-BD6C61D04448}" type="presOf" srcId="{69F13E98-DDB1-4B91-9806-3C6CBF6258F6}" destId="{722E259B-1B02-4803-96C4-7D663BCF4C7C}" srcOrd="0" destOrd="0" presId="urn:microsoft.com/office/officeart/2018/2/layout/IconVerticalSolidList"/>
    <dgm:cxn modelId="{D64F8874-F2DA-4893-94C1-356DC91E32F2}" type="presOf" srcId="{B4CEAA6A-D4DD-4907-90FA-FD9BAB96EA3E}" destId="{812C20C7-388C-4EC5-B01D-62BABFA14E95}" srcOrd="0" destOrd="0" presId="urn:microsoft.com/office/officeart/2018/2/layout/IconVerticalSolidList"/>
    <dgm:cxn modelId="{08FC4681-CF94-4AD7-B587-23F296163ED8}" srcId="{B4CEAA6A-D4DD-4907-90FA-FD9BAB96EA3E}" destId="{A7A18333-FA9E-4DAE-8DF8-A8B3785AE8B9}" srcOrd="2" destOrd="0" parTransId="{63DE21F8-E0E1-4099-BB36-CD5D465B7F8C}" sibTransId="{9DD1C4C3-0B5F-4CC2-B8D7-6DF1926503FA}"/>
    <dgm:cxn modelId="{814593BF-3CCE-473A-8F03-3A32A0F1FD7E}" srcId="{B4CEAA6A-D4DD-4907-90FA-FD9BAB96EA3E}" destId="{366D0E9C-9E2D-4965-8C76-BC785F7EE98E}" srcOrd="0" destOrd="0" parTransId="{A5F138E7-8C45-4E60-97BF-087661F524DD}" sibTransId="{D9BC68C8-260A-45FD-883D-A23D96F194AA}"/>
    <dgm:cxn modelId="{0C39C4C7-326E-4B8F-A532-0A2C94F1F948}" srcId="{B4CEAA6A-D4DD-4907-90FA-FD9BAB96EA3E}" destId="{E249F85C-1FE7-4D1C-8042-B967C40F56DF}" srcOrd="1" destOrd="0" parTransId="{148075E7-1A30-4B51-B93B-DAC2C3A04404}" sibTransId="{49229A81-6C8B-4FDB-8416-E3E17D5BDE03}"/>
    <dgm:cxn modelId="{A33385E9-F4C3-4DDF-880F-57BBBDAA85D9}" type="presOf" srcId="{366D0E9C-9E2D-4965-8C76-BC785F7EE98E}" destId="{84672519-011E-41C7-949E-D1D19D3857F1}" srcOrd="0" destOrd="0" presId="urn:microsoft.com/office/officeart/2018/2/layout/IconVerticalSolidList"/>
    <dgm:cxn modelId="{B37D294B-ACF7-4D3D-95BE-8C6849A832A2}" type="presParOf" srcId="{812C20C7-388C-4EC5-B01D-62BABFA14E95}" destId="{5D77B199-E3E7-49D4-A298-47D4FF1B99FD}" srcOrd="0" destOrd="0" presId="urn:microsoft.com/office/officeart/2018/2/layout/IconVerticalSolidList"/>
    <dgm:cxn modelId="{57E2E7B2-6493-47F5-89D9-9A840406893F}" type="presParOf" srcId="{5D77B199-E3E7-49D4-A298-47D4FF1B99FD}" destId="{CEADE3FE-84EF-4568-AA89-2EF9ED7EAD59}" srcOrd="0" destOrd="0" presId="urn:microsoft.com/office/officeart/2018/2/layout/IconVerticalSolidList"/>
    <dgm:cxn modelId="{CA53D056-BF6C-464E-8C50-0839027FE9A6}" type="presParOf" srcId="{5D77B199-E3E7-49D4-A298-47D4FF1B99FD}" destId="{46B7F47D-B099-4A89-AE30-2CCC8537DB20}" srcOrd="1" destOrd="0" presId="urn:microsoft.com/office/officeart/2018/2/layout/IconVerticalSolidList"/>
    <dgm:cxn modelId="{EB05F718-298E-41A7-8FD7-695413A583C0}" type="presParOf" srcId="{5D77B199-E3E7-49D4-A298-47D4FF1B99FD}" destId="{12790F5A-FC6F-478F-A3C5-ACD44BE3331B}" srcOrd="2" destOrd="0" presId="urn:microsoft.com/office/officeart/2018/2/layout/IconVerticalSolidList"/>
    <dgm:cxn modelId="{0B801CFB-3190-4BB7-ADB8-1C1C11F5E9FE}" type="presParOf" srcId="{5D77B199-E3E7-49D4-A298-47D4FF1B99FD}" destId="{84672519-011E-41C7-949E-D1D19D3857F1}" srcOrd="3" destOrd="0" presId="urn:microsoft.com/office/officeart/2018/2/layout/IconVerticalSolidList"/>
    <dgm:cxn modelId="{73AF4AE9-D254-450D-82FE-45311428F0DA}" type="presParOf" srcId="{812C20C7-388C-4EC5-B01D-62BABFA14E95}" destId="{448B54A0-0097-46EE-A77F-DEA43A5E826C}" srcOrd="1" destOrd="0" presId="urn:microsoft.com/office/officeart/2018/2/layout/IconVerticalSolidList"/>
    <dgm:cxn modelId="{5A4422C9-41CE-4DD1-91C1-1829A5A3BB46}" type="presParOf" srcId="{812C20C7-388C-4EC5-B01D-62BABFA14E95}" destId="{8982AFC9-AC90-4619-979E-198799B5DB26}" srcOrd="2" destOrd="0" presId="urn:microsoft.com/office/officeart/2018/2/layout/IconVerticalSolidList"/>
    <dgm:cxn modelId="{1C1A341F-6F87-4BD2-8B54-5896984CD95C}" type="presParOf" srcId="{8982AFC9-AC90-4619-979E-198799B5DB26}" destId="{C39C6191-A088-42FE-9EA5-5854791887C9}" srcOrd="0" destOrd="0" presId="urn:microsoft.com/office/officeart/2018/2/layout/IconVerticalSolidList"/>
    <dgm:cxn modelId="{80505DF3-028A-4DBB-8D95-F3FAAD486CC9}" type="presParOf" srcId="{8982AFC9-AC90-4619-979E-198799B5DB26}" destId="{23E3A3A5-3CFD-4BA1-BC31-918AE3596BC0}" srcOrd="1" destOrd="0" presId="urn:microsoft.com/office/officeart/2018/2/layout/IconVerticalSolidList"/>
    <dgm:cxn modelId="{FD17DB1E-81CB-44F2-BB5F-E48069DD7D90}" type="presParOf" srcId="{8982AFC9-AC90-4619-979E-198799B5DB26}" destId="{06EE2CFF-0CCC-4923-8065-B739DF3E868B}" srcOrd="2" destOrd="0" presId="urn:microsoft.com/office/officeart/2018/2/layout/IconVerticalSolidList"/>
    <dgm:cxn modelId="{2BC62E3E-7A11-4E9E-9CF0-49632DCFB3E2}" type="presParOf" srcId="{8982AFC9-AC90-4619-979E-198799B5DB26}" destId="{C3978038-00A0-4654-9467-3EEC64B6408A}" srcOrd="3" destOrd="0" presId="urn:microsoft.com/office/officeart/2018/2/layout/IconVerticalSolidList"/>
    <dgm:cxn modelId="{CA25C55D-7C2B-45CC-A123-CE9B33B22D9C}" type="presParOf" srcId="{812C20C7-388C-4EC5-B01D-62BABFA14E95}" destId="{5C0AE8B7-D26E-464B-8FB7-93F132FB1E25}" srcOrd="3" destOrd="0" presId="urn:microsoft.com/office/officeart/2018/2/layout/IconVerticalSolidList"/>
    <dgm:cxn modelId="{313B5FD0-12ED-47B2-A55F-0E6812D158D5}" type="presParOf" srcId="{812C20C7-388C-4EC5-B01D-62BABFA14E95}" destId="{FE4F86A8-39CB-40EA-927C-F4F49BD4F0AA}" srcOrd="4" destOrd="0" presId="urn:microsoft.com/office/officeart/2018/2/layout/IconVerticalSolidList"/>
    <dgm:cxn modelId="{E7508F0F-67AB-44FE-AED9-3F7B3719569E}" type="presParOf" srcId="{FE4F86A8-39CB-40EA-927C-F4F49BD4F0AA}" destId="{A81FC302-4452-4327-B2F0-5267EB3F8FB3}" srcOrd="0" destOrd="0" presId="urn:microsoft.com/office/officeart/2018/2/layout/IconVerticalSolidList"/>
    <dgm:cxn modelId="{17BB1ED4-9814-4799-ABAE-1395A7DA046D}" type="presParOf" srcId="{FE4F86A8-39CB-40EA-927C-F4F49BD4F0AA}" destId="{6A6D8D9F-E502-4A60-A42B-A4532658FBF4}" srcOrd="1" destOrd="0" presId="urn:microsoft.com/office/officeart/2018/2/layout/IconVerticalSolidList"/>
    <dgm:cxn modelId="{BCAD42EA-CF60-41B9-B921-8862D4E7723D}" type="presParOf" srcId="{FE4F86A8-39CB-40EA-927C-F4F49BD4F0AA}" destId="{DEAC7BC9-EB72-47AA-913F-89B40EF9A7A0}" srcOrd="2" destOrd="0" presId="urn:microsoft.com/office/officeart/2018/2/layout/IconVerticalSolidList"/>
    <dgm:cxn modelId="{6B27A59B-9DB0-4F96-B748-3B8741202FCF}" type="presParOf" srcId="{FE4F86A8-39CB-40EA-927C-F4F49BD4F0AA}" destId="{7FE18436-94B7-400D-8178-56E424F05E0F}" srcOrd="3" destOrd="0" presId="urn:microsoft.com/office/officeart/2018/2/layout/IconVerticalSolidList"/>
    <dgm:cxn modelId="{69D8CE0E-8965-4DA7-9AA4-4BAB15E46005}" type="presParOf" srcId="{812C20C7-388C-4EC5-B01D-62BABFA14E95}" destId="{F123AF2D-8B6F-47C2-A13C-CE03303B7428}" srcOrd="5" destOrd="0" presId="urn:microsoft.com/office/officeart/2018/2/layout/IconVerticalSolidList"/>
    <dgm:cxn modelId="{6D3475AC-66A6-439F-89F7-B47DDA5C9A91}" type="presParOf" srcId="{812C20C7-388C-4EC5-B01D-62BABFA14E95}" destId="{D57B78C7-7C90-4205-B6CB-5DCA23694EAB}" srcOrd="6" destOrd="0" presId="urn:microsoft.com/office/officeart/2018/2/layout/IconVerticalSolidList"/>
    <dgm:cxn modelId="{62B58AC1-871F-4CDD-BDCD-16B5C51CC235}" type="presParOf" srcId="{D57B78C7-7C90-4205-B6CB-5DCA23694EAB}" destId="{F5D6F398-4EB1-49CE-9C06-6C3BFCED33C3}" srcOrd="0" destOrd="0" presId="urn:microsoft.com/office/officeart/2018/2/layout/IconVerticalSolidList"/>
    <dgm:cxn modelId="{AF138AA6-CF1E-4DBA-A5ED-2A4514CE97A2}" type="presParOf" srcId="{D57B78C7-7C90-4205-B6CB-5DCA23694EAB}" destId="{26D0C70E-4D5B-4EBA-BF1F-41BDAA21D292}" srcOrd="1" destOrd="0" presId="urn:microsoft.com/office/officeart/2018/2/layout/IconVerticalSolidList"/>
    <dgm:cxn modelId="{974711B6-06E3-45FC-A995-31CFF67882F4}" type="presParOf" srcId="{D57B78C7-7C90-4205-B6CB-5DCA23694EAB}" destId="{E75675C5-E92C-4A4C-B638-635D357341FC}" srcOrd="2" destOrd="0" presId="urn:microsoft.com/office/officeart/2018/2/layout/IconVerticalSolidList"/>
    <dgm:cxn modelId="{F0359208-F28F-43E6-B042-693BCDD09507}" type="presParOf" srcId="{D57B78C7-7C90-4205-B6CB-5DCA23694EAB}" destId="{722E259B-1B02-4803-96C4-7D663BCF4C7C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F415C86-86A6-428D-98EE-D43834616168}" type="doc">
      <dgm:prSet loTypeId="urn:microsoft.com/office/officeart/2018/2/layout/IconVerticalSolidList" loCatId="icon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0AE732D0-2C69-4B7A-A59C-FD89FA0A4206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GB" sz="2000" dirty="0"/>
            <a:t>Post-austerity financial provisions – Spending Review and updated SDPs imminent</a:t>
          </a:r>
          <a:endParaRPr lang="en-US" sz="2000" dirty="0"/>
        </a:p>
      </dgm:t>
    </dgm:pt>
    <dgm:pt modelId="{6A8405E3-18A4-41E4-B31E-525C2BC72ADA}" type="parTrans" cxnId="{CCB5BE36-F7B9-4530-B439-136752533B55}">
      <dgm:prSet/>
      <dgm:spPr/>
      <dgm:t>
        <a:bodyPr/>
        <a:lstStyle/>
        <a:p>
          <a:endParaRPr lang="en-US"/>
        </a:p>
      </dgm:t>
    </dgm:pt>
    <dgm:pt modelId="{E461BE04-6321-406F-AD15-E6863E8CD81C}" type="sibTrans" cxnId="{CCB5BE36-F7B9-4530-B439-136752533B55}">
      <dgm:prSet/>
      <dgm:spPr/>
      <dgm:t>
        <a:bodyPr/>
        <a:lstStyle/>
        <a:p>
          <a:endParaRPr lang="en-US"/>
        </a:p>
      </dgm:t>
    </dgm:pt>
    <dgm:pt modelId="{4F4F01CB-9A85-4D30-ADD1-14552045972E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GB" sz="2000" dirty="0"/>
            <a:t>Emerging demands for a new Housing Act</a:t>
          </a:r>
          <a:endParaRPr lang="en-US" sz="2000" dirty="0"/>
        </a:p>
      </dgm:t>
    </dgm:pt>
    <dgm:pt modelId="{9A88D41E-1BD9-4B7D-9DE7-016037EA1414}" type="parTrans" cxnId="{347E2B1E-83CB-4CDC-BA8F-D96058C938AA}">
      <dgm:prSet/>
      <dgm:spPr/>
      <dgm:t>
        <a:bodyPr/>
        <a:lstStyle/>
        <a:p>
          <a:endParaRPr lang="en-US"/>
        </a:p>
      </dgm:t>
    </dgm:pt>
    <dgm:pt modelId="{924A4D3E-C94B-47B9-863B-8E6F785553B3}" type="sibTrans" cxnId="{347E2B1E-83CB-4CDC-BA8F-D96058C938AA}">
      <dgm:prSet/>
      <dgm:spPr/>
      <dgm:t>
        <a:bodyPr/>
        <a:lstStyle/>
        <a:p>
          <a:endParaRPr lang="en-US"/>
        </a:p>
      </dgm:t>
    </dgm:pt>
    <dgm:pt modelId="{98F45DBC-C93B-4F98-BC70-BFD9E7ECA1A2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GB" sz="2000" dirty="0"/>
            <a:t>Grenfell/</a:t>
          </a:r>
          <a:r>
            <a:rPr lang="en-GB" sz="2000" dirty="0" err="1"/>
            <a:t>Hackitt</a:t>
          </a:r>
          <a:r>
            <a:rPr lang="en-GB" sz="2000" dirty="0"/>
            <a:t> will generate statutory changes</a:t>
          </a:r>
          <a:endParaRPr lang="en-US" sz="2000" dirty="0"/>
        </a:p>
      </dgm:t>
    </dgm:pt>
    <dgm:pt modelId="{2817630D-68B1-48D3-8E14-BFF0D7F38890}" type="parTrans" cxnId="{ED1B9D53-6BC5-488B-A5B0-ED206FBB848C}">
      <dgm:prSet/>
      <dgm:spPr/>
      <dgm:t>
        <a:bodyPr/>
        <a:lstStyle/>
        <a:p>
          <a:endParaRPr lang="en-US"/>
        </a:p>
      </dgm:t>
    </dgm:pt>
    <dgm:pt modelId="{BB178455-019B-4EA8-84D7-072A515B4B8B}" type="sibTrans" cxnId="{ED1B9D53-6BC5-488B-A5B0-ED206FBB848C}">
      <dgm:prSet/>
      <dgm:spPr/>
      <dgm:t>
        <a:bodyPr/>
        <a:lstStyle/>
        <a:p>
          <a:endParaRPr lang="en-US"/>
        </a:p>
      </dgm:t>
    </dgm:pt>
    <dgm:pt modelId="{009B02E8-50A5-4AC6-808D-6A4451ADDF20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GB" sz="2000" dirty="0"/>
            <a:t>Primary and/or secondary legislation</a:t>
          </a:r>
          <a:endParaRPr lang="en-US" sz="2000" dirty="0"/>
        </a:p>
      </dgm:t>
    </dgm:pt>
    <dgm:pt modelId="{C199FCDB-CCCA-4D2B-B3A1-1FA60AC98613}" type="parTrans" cxnId="{3902342F-37D3-471E-A409-29F620BDC053}">
      <dgm:prSet/>
      <dgm:spPr/>
      <dgm:t>
        <a:bodyPr/>
        <a:lstStyle/>
        <a:p>
          <a:endParaRPr lang="en-US"/>
        </a:p>
      </dgm:t>
    </dgm:pt>
    <dgm:pt modelId="{5E097831-8945-447E-9CDD-A5EC39554869}" type="sibTrans" cxnId="{3902342F-37D3-471E-A409-29F620BDC053}">
      <dgm:prSet/>
      <dgm:spPr/>
      <dgm:t>
        <a:bodyPr/>
        <a:lstStyle/>
        <a:p>
          <a:endParaRPr lang="en-US"/>
        </a:p>
      </dgm:t>
    </dgm:pt>
    <dgm:pt modelId="{000A9C72-3C9F-4E69-B9D8-67142653F14E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GB" sz="2000" dirty="0"/>
            <a:t>Too early for HMICFRS to be strategically re-positioning</a:t>
          </a:r>
          <a:endParaRPr lang="en-US" sz="2000" dirty="0"/>
        </a:p>
      </dgm:t>
    </dgm:pt>
    <dgm:pt modelId="{E4F9ECD0-54A2-4E5F-A61C-9E0A3D05306F}" type="parTrans" cxnId="{8EFD2C10-86EA-4ADD-AC54-8E46DC805A22}">
      <dgm:prSet/>
      <dgm:spPr/>
      <dgm:t>
        <a:bodyPr/>
        <a:lstStyle/>
        <a:p>
          <a:endParaRPr lang="en-US"/>
        </a:p>
      </dgm:t>
    </dgm:pt>
    <dgm:pt modelId="{93138D51-F241-43F2-9A9C-C7E36F4BCD33}" type="sibTrans" cxnId="{8EFD2C10-86EA-4ADD-AC54-8E46DC805A22}">
      <dgm:prSet/>
      <dgm:spPr/>
      <dgm:t>
        <a:bodyPr/>
        <a:lstStyle/>
        <a:p>
          <a:endParaRPr lang="en-US"/>
        </a:p>
      </dgm:t>
    </dgm:pt>
    <dgm:pt modelId="{6A8EB144-D19C-455A-9C86-5D63E8D28549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GB" sz="2000" dirty="0"/>
            <a:t>Have PFCC or APCC even established a strategic position in the FRS landscape?  </a:t>
          </a:r>
          <a:endParaRPr lang="en-US" sz="2000" dirty="0"/>
        </a:p>
      </dgm:t>
    </dgm:pt>
    <dgm:pt modelId="{9BBECB3A-679C-4EF3-BF61-16F8E5714089}" type="parTrans" cxnId="{B1CA2BD2-E9CD-4F1D-8588-F2B77E06E493}">
      <dgm:prSet/>
      <dgm:spPr/>
      <dgm:t>
        <a:bodyPr/>
        <a:lstStyle/>
        <a:p>
          <a:endParaRPr lang="en-US"/>
        </a:p>
      </dgm:t>
    </dgm:pt>
    <dgm:pt modelId="{71CF13FF-0FCC-4E42-A54E-375939733FCE}" type="sibTrans" cxnId="{B1CA2BD2-E9CD-4F1D-8588-F2B77E06E493}">
      <dgm:prSet/>
      <dgm:spPr/>
      <dgm:t>
        <a:bodyPr/>
        <a:lstStyle/>
        <a:p>
          <a:endParaRPr lang="en-US"/>
        </a:p>
      </dgm:t>
    </dgm:pt>
    <dgm:pt modelId="{D721AE1C-C931-4007-8E6E-2B026229A4F1}" type="pres">
      <dgm:prSet presAssocID="{4F415C86-86A6-428D-98EE-D43834616168}" presName="root" presStyleCnt="0">
        <dgm:presLayoutVars>
          <dgm:dir/>
          <dgm:resizeHandles val="exact"/>
        </dgm:presLayoutVars>
      </dgm:prSet>
      <dgm:spPr/>
    </dgm:pt>
    <dgm:pt modelId="{61A7F0F6-C0DC-4935-A6C1-F91D7F010F61}" type="pres">
      <dgm:prSet presAssocID="{0AE732D0-2C69-4B7A-A59C-FD89FA0A4206}" presName="compNode" presStyleCnt="0"/>
      <dgm:spPr/>
    </dgm:pt>
    <dgm:pt modelId="{75CD4A3B-A81F-4BC8-BEE8-6B0F252E3CF7}" type="pres">
      <dgm:prSet presAssocID="{0AE732D0-2C69-4B7A-A59C-FD89FA0A4206}" presName="bgRect" presStyleLbl="bgShp" presStyleIdx="0" presStyleCnt="6"/>
      <dgm:spPr/>
    </dgm:pt>
    <dgm:pt modelId="{B0ECBA07-3FE9-47D5-A6D7-0B4A129B79EE}" type="pres">
      <dgm:prSet presAssocID="{0AE732D0-2C69-4B7A-A59C-FD89FA0A4206}" presName="iconRect" presStyleLbl="node1" presStyleIdx="0" presStyleCnt="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oins"/>
        </a:ext>
      </dgm:extLst>
    </dgm:pt>
    <dgm:pt modelId="{BC661244-CB95-4F00-82C1-F297A0388CB9}" type="pres">
      <dgm:prSet presAssocID="{0AE732D0-2C69-4B7A-A59C-FD89FA0A4206}" presName="spaceRect" presStyleCnt="0"/>
      <dgm:spPr/>
    </dgm:pt>
    <dgm:pt modelId="{CC48876D-4C9D-4471-A2C5-3EF1590230AE}" type="pres">
      <dgm:prSet presAssocID="{0AE732D0-2C69-4B7A-A59C-FD89FA0A4206}" presName="parTx" presStyleLbl="revTx" presStyleIdx="0" presStyleCnt="6">
        <dgm:presLayoutVars>
          <dgm:chMax val="0"/>
          <dgm:chPref val="0"/>
        </dgm:presLayoutVars>
      </dgm:prSet>
      <dgm:spPr/>
    </dgm:pt>
    <dgm:pt modelId="{113C0C39-F371-40A5-8489-8CE656B2A21F}" type="pres">
      <dgm:prSet presAssocID="{E461BE04-6321-406F-AD15-E6863E8CD81C}" presName="sibTrans" presStyleCnt="0"/>
      <dgm:spPr/>
    </dgm:pt>
    <dgm:pt modelId="{7F2F6EC0-02D8-46DA-9FB0-3E381F43B912}" type="pres">
      <dgm:prSet presAssocID="{4F4F01CB-9A85-4D30-ADD1-14552045972E}" presName="compNode" presStyleCnt="0"/>
      <dgm:spPr/>
    </dgm:pt>
    <dgm:pt modelId="{8AE7C1DB-636A-45A1-8BEC-1C98105D19A5}" type="pres">
      <dgm:prSet presAssocID="{4F4F01CB-9A85-4D30-ADD1-14552045972E}" presName="bgRect" presStyleLbl="bgShp" presStyleIdx="1" presStyleCnt="6"/>
      <dgm:spPr/>
    </dgm:pt>
    <dgm:pt modelId="{5871601E-F1B7-443B-BDDD-B295B3569B6C}" type="pres">
      <dgm:prSet presAssocID="{4F4F01CB-9A85-4D30-ADD1-14552045972E}" presName="iconRect" presStyleLbl="node1" presStyleIdx="1" presStyleCnt="6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Scales of Justice"/>
        </a:ext>
      </dgm:extLst>
    </dgm:pt>
    <dgm:pt modelId="{D1560169-548F-46E6-B764-82218884395D}" type="pres">
      <dgm:prSet presAssocID="{4F4F01CB-9A85-4D30-ADD1-14552045972E}" presName="spaceRect" presStyleCnt="0"/>
      <dgm:spPr/>
    </dgm:pt>
    <dgm:pt modelId="{B4125683-503B-4914-B4A1-87650F6A9D01}" type="pres">
      <dgm:prSet presAssocID="{4F4F01CB-9A85-4D30-ADD1-14552045972E}" presName="parTx" presStyleLbl="revTx" presStyleIdx="1" presStyleCnt="6">
        <dgm:presLayoutVars>
          <dgm:chMax val="0"/>
          <dgm:chPref val="0"/>
        </dgm:presLayoutVars>
      </dgm:prSet>
      <dgm:spPr/>
    </dgm:pt>
    <dgm:pt modelId="{1124142B-6173-45E2-897A-2625B3012261}" type="pres">
      <dgm:prSet presAssocID="{924A4D3E-C94B-47B9-863B-8E6F785553B3}" presName="sibTrans" presStyleCnt="0"/>
      <dgm:spPr/>
    </dgm:pt>
    <dgm:pt modelId="{1150ADDC-E607-4302-9591-7A58A5F64660}" type="pres">
      <dgm:prSet presAssocID="{98F45DBC-C93B-4F98-BC70-BFD9E7ECA1A2}" presName="compNode" presStyleCnt="0"/>
      <dgm:spPr/>
    </dgm:pt>
    <dgm:pt modelId="{29BE3797-BDA6-4BF4-BD9C-1E739EA00FE4}" type="pres">
      <dgm:prSet presAssocID="{98F45DBC-C93B-4F98-BC70-BFD9E7ECA1A2}" presName="bgRect" presStyleLbl="bgShp" presStyleIdx="2" presStyleCnt="6"/>
      <dgm:spPr/>
    </dgm:pt>
    <dgm:pt modelId="{B623F6C0-75F6-4DEE-AD57-CAD6FCCD6FE6}" type="pres">
      <dgm:prSet presAssocID="{98F45DBC-C93B-4F98-BC70-BFD9E7ECA1A2}" presName="iconRect" presStyleLbl="node1" presStyleIdx="2" presStyleCnt="6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Gavel"/>
        </a:ext>
      </dgm:extLst>
    </dgm:pt>
    <dgm:pt modelId="{6BD8B6F0-9358-4205-A454-07EC4E126C85}" type="pres">
      <dgm:prSet presAssocID="{98F45DBC-C93B-4F98-BC70-BFD9E7ECA1A2}" presName="spaceRect" presStyleCnt="0"/>
      <dgm:spPr/>
    </dgm:pt>
    <dgm:pt modelId="{13D792FE-1C28-46AB-843D-67DD44B6E907}" type="pres">
      <dgm:prSet presAssocID="{98F45DBC-C93B-4F98-BC70-BFD9E7ECA1A2}" presName="parTx" presStyleLbl="revTx" presStyleIdx="2" presStyleCnt="6">
        <dgm:presLayoutVars>
          <dgm:chMax val="0"/>
          <dgm:chPref val="0"/>
        </dgm:presLayoutVars>
      </dgm:prSet>
      <dgm:spPr/>
    </dgm:pt>
    <dgm:pt modelId="{45B86EFD-A8D5-4A95-8373-782B1873D22E}" type="pres">
      <dgm:prSet presAssocID="{BB178455-019B-4EA8-84D7-072A515B4B8B}" presName="sibTrans" presStyleCnt="0"/>
      <dgm:spPr/>
    </dgm:pt>
    <dgm:pt modelId="{F1DF68B1-F941-41FA-BC30-4A516D34331B}" type="pres">
      <dgm:prSet presAssocID="{009B02E8-50A5-4AC6-808D-6A4451ADDF20}" presName="compNode" presStyleCnt="0"/>
      <dgm:spPr/>
    </dgm:pt>
    <dgm:pt modelId="{55CB7F14-C499-4D27-BD2D-3CCD09259B40}" type="pres">
      <dgm:prSet presAssocID="{009B02E8-50A5-4AC6-808D-6A4451ADDF20}" presName="bgRect" presStyleLbl="bgShp" presStyleIdx="3" presStyleCnt="6"/>
      <dgm:spPr/>
    </dgm:pt>
    <dgm:pt modelId="{738BB9DE-0F96-4956-A304-63BE477B73BA}" type="pres">
      <dgm:prSet presAssocID="{009B02E8-50A5-4AC6-808D-6A4451ADDF20}" presName="iconRect" presStyleLbl="node1" presStyleIdx="3" presStyleCnt="6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Books"/>
        </a:ext>
      </dgm:extLst>
    </dgm:pt>
    <dgm:pt modelId="{A5968431-FDEE-470A-BCDA-70CF7799D256}" type="pres">
      <dgm:prSet presAssocID="{009B02E8-50A5-4AC6-808D-6A4451ADDF20}" presName="spaceRect" presStyleCnt="0"/>
      <dgm:spPr/>
    </dgm:pt>
    <dgm:pt modelId="{A55DF899-F856-4722-B917-E355C9F84573}" type="pres">
      <dgm:prSet presAssocID="{009B02E8-50A5-4AC6-808D-6A4451ADDF20}" presName="parTx" presStyleLbl="revTx" presStyleIdx="3" presStyleCnt="6">
        <dgm:presLayoutVars>
          <dgm:chMax val="0"/>
          <dgm:chPref val="0"/>
        </dgm:presLayoutVars>
      </dgm:prSet>
      <dgm:spPr/>
    </dgm:pt>
    <dgm:pt modelId="{5649532A-67E9-42C2-B4C7-3DC2E6871F21}" type="pres">
      <dgm:prSet presAssocID="{5E097831-8945-447E-9CDD-A5EC39554869}" presName="sibTrans" presStyleCnt="0"/>
      <dgm:spPr/>
    </dgm:pt>
    <dgm:pt modelId="{1B3E558E-F159-4FA0-8907-C2C9B9B80748}" type="pres">
      <dgm:prSet presAssocID="{000A9C72-3C9F-4E69-B9D8-67142653F14E}" presName="compNode" presStyleCnt="0"/>
      <dgm:spPr/>
    </dgm:pt>
    <dgm:pt modelId="{A92C3377-9FA8-42FA-96BF-5002C9DA14AE}" type="pres">
      <dgm:prSet presAssocID="{000A9C72-3C9F-4E69-B9D8-67142653F14E}" presName="bgRect" presStyleLbl="bgShp" presStyleIdx="4" presStyleCnt="6"/>
      <dgm:spPr/>
    </dgm:pt>
    <dgm:pt modelId="{129F8119-72B4-456A-BBA3-E9437CA97293}" type="pres">
      <dgm:prSet presAssocID="{000A9C72-3C9F-4E69-B9D8-67142653F14E}" presName="iconRect" presStyleLbl="node1" presStyleIdx="4" presStyleCnt="6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Warning"/>
        </a:ext>
      </dgm:extLst>
    </dgm:pt>
    <dgm:pt modelId="{A7258331-D46E-43CA-901E-30B3344A10CF}" type="pres">
      <dgm:prSet presAssocID="{000A9C72-3C9F-4E69-B9D8-67142653F14E}" presName="spaceRect" presStyleCnt="0"/>
      <dgm:spPr/>
    </dgm:pt>
    <dgm:pt modelId="{4930FCD7-1F4E-44F2-89AE-4189CB3B0F05}" type="pres">
      <dgm:prSet presAssocID="{000A9C72-3C9F-4E69-B9D8-67142653F14E}" presName="parTx" presStyleLbl="revTx" presStyleIdx="4" presStyleCnt="6">
        <dgm:presLayoutVars>
          <dgm:chMax val="0"/>
          <dgm:chPref val="0"/>
        </dgm:presLayoutVars>
      </dgm:prSet>
      <dgm:spPr/>
    </dgm:pt>
    <dgm:pt modelId="{858ABF8B-F798-4795-972C-631466D11ED3}" type="pres">
      <dgm:prSet presAssocID="{93138D51-F241-43F2-9A9C-C7E36F4BCD33}" presName="sibTrans" presStyleCnt="0"/>
      <dgm:spPr/>
    </dgm:pt>
    <dgm:pt modelId="{ABE477A1-BFE6-4CE1-A6DA-BB721E1E1D4D}" type="pres">
      <dgm:prSet presAssocID="{6A8EB144-D19C-455A-9C86-5D63E8D28549}" presName="compNode" presStyleCnt="0"/>
      <dgm:spPr/>
    </dgm:pt>
    <dgm:pt modelId="{1A74F683-CA7C-44D3-86BD-E71544AFBCBB}" type="pres">
      <dgm:prSet presAssocID="{6A8EB144-D19C-455A-9C86-5D63E8D28549}" presName="bgRect" presStyleLbl="bgShp" presStyleIdx="5" presStyleCnt="6"/>
      <dgm:spPr/>
    </dgm:pt>
    <dgm:pt modelId="{ABBC7AFF-BA33-45AE-8D3A-07E9CF28B88F}" type="pres">
      <dgm:prSet presAssocID="{6A8EB144-D19C-455A-9C86-5D63E8D28549}" presName="iconRect" presStyleLbl="node1" presStyleIdx="5" presStyleCnt="6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Handshake"/>
        </a:ext>
      </dgm:extLst>
    </dgm:pt>
    <dgm:pt modelId="{0D3F14C9-01E4-44AF-9C24-D388EA045BE5}" type="pres">
      <dgm:prSet presAssocID="{6A8EB144-D19C-455A-9C86-5D63E8D28549}" presName="spaceRect" presStyleCnt="0"/>
      <dgm:spPr/>
    </dgm:pt>
    <dgm:pt modelId="{C341086B-32CE-4A88-A5DC-F6BA07D12DD1}" type="pres">
      <dgm:prSet presAssocID="{6A8EB144-D19C-455A-9C86-5D63E8D28549}" presName="parTx" presStyleLbl="revTx" presStyleIdx="5" presStyleCnt="6">
        <dgm:presLayoutVars>
          <dgm:chMax val="0"/>
          <dgm:chPref val="0"/>
        </dgm:presLayoutVars>
      </dgm:prSet>
      <dgm:spPr/>
    </dgm:pt>
  </dgm:ptLst>
  <dgm:cxnLst>
    <dgm:cxn modelId="{8EFD2C10-86EA-4ADD-AC54-8E46DC805A22}" srcId="{4F415C86-86A6-428D-98EE-D43834616168}" destId="{000A9C72-3C9F-4E69-B9D8-67142653F14E}" srcOrd="4" destOrd="0" parTransId="{E4F9ECD0-54A2-4E5F-A61C-9E0A3D05306F}" sibTransId="{93138D51-F241-43F2-9A9C-C7E36F4BCD33}"/>
    <dgm:cxn modelId="{347E2B1E-83CB-4CDC-BA8F-D96058C938AA}" srcId="{4F415C86-86A6-428D-98EE-D43834616168}" destId="{4F4F01CB-9A85-4D30-ADD1-14552045972E}" srcOrd="1" destOrd="0" parTransId="{9A88D41E-1BD9-4B7D-9DE7-016037EA1414}" sibTransId="{924A4D3E-C94B-47B9-863B-8E6F785553B3}"/>
    <dgm:cxn modelId="{B2B86326-882F-40AA-94B4-73F28E338840}" type="presOf" srcId="{0AE732D0-2C69-4B7A-A59C-FD89FA0A4206}" destId="{CC48876D-4C9D-4471-A2C5-3EF1590230AE}" srcOrd="0" destOrd="0" presId="urn:microsoft.com/office/officeart/2018/2/layout/IconVerticalSolidList"/>
    <dgm:cxn modelId="{C073132B-53D4-4260-9A34-BCFA78DFF9E0}" type="presOf" srcId="{98F45DBC-C93B-4F98-BC70-BFD9E7ECA1A2}" destId="{13D792FE-1C28-46AB-843D-67DD44B6E907}" srcOrd="0" destOrd="0" presId="urn:microsoft.com/office/officeart/2018/2/layout/IconVerticalSolidList"/>
    <dgm:cxn modelId="{3902342F-37D3-471E-A409-29F620BDC053}" srcId="{4F415C86-86A6-428D-98EE-D43834616168}" destId="{009B02E8-50A5-4AC6-808D-6A4451ADDF20}" srcOrd="3" destOrd="0" parTransId="{C199FCDB-CCCA-4D2B-B3A1-1FA60AC98613}" sibTransId="{5E097831-8945-447E-9CDD-A5EC39554869}"/>
    <dgm:cxn modelId="{CCB5BE36-F7B9-4530-B439-136752533B55}" srcId="{4F415C86-86A6-428D-98EE-D43834616168}" destId="{0AE732D0-2C69-4B7A-A59C-FD89FA0A4206}" srcOrd="0" destOrd="0" parTransId="{6A8405E3-18A4-41E4-B31E-525C2BC72ADA}" sibTransId="{E461BE04-6321-406F-AD15-E6863E8CD81C}"/>
    <dgm:cxn modelId="{A3A65138-D229-427D-A603-138A157DE8DF}" type="presOf" srcId="{009B02E8-50A5-4AC6-808D-6A4451ADDF20}" destId="{A55DF899-F856-4722-B917-E355C9F84573}" srcOrd="0" destOrd="0" presId="urn:microsoft.com/office/officeart/2018/2/layout/IconVerticalSolidList"/>
    <dgm:cxn modelId="{ED1B9D53-6BC5-488B-A5B0-ED206FBB848C}" srcId="{4F415C86-86A6-428D-98EE-D43834616168}" destId="{98F45DBC-C93B-4F98-BC70-BFD9E7ECA1A2}" srcOrd="2" destOrd="0" parTransId="{2817630D-68B1-48D3-8E14-BFF0D7F38890}" sibTransId="{BB178455-019B-4EA8-84D7-072A515B4B8B}"/>
    <dgm:cxn modelId="{5455E254-D56A-4A5C-BDF8-6A6BD9F0B25D}" type="presOf" srcId="{4F415C86-86A6-428D-98EE-D43834616168}" destId="{D721AE1C-C931-4007-8E6E-2B026229A4F1}" srcOrd="0" destOrd="0" presId="urn:microsoft.com/office/officeart/2018/2/layout/IconVerticalSolidList"/>
    <dgm:cxn modelId="{B1CA2BD2-E9CD-4F1D-8588-F2B77E06E493}" srcId="{4F415C86-86A6-428D-98EE-D43834616168}" destId="{6A8EB144-D19C-455A-9C86-5D63E8D28549}" srcOrd="5" destOrd="0" parTransId="{9BBECB3A-679C-4EF3-BF61-16F8E5714089}" sibTransId="{71CF13FF-0FCC-4E42-A54E-375939733FCE}"/>
    <dgm:cxn modelId="{98F754DA-3BE3-4049-A8E5-76106EF76CC8}" type="presOf" srcId="{6A8EB144-D19C-455A-9C86-5D63E8D28549}" destId="{C341086B-32CE-4A88-A5DC-F6BA07D12DD1}" srcOrd="0" destOrd="0" presId="urn:microsoft.com/office/officeart/2018/2/layout/IconVerticalSolidList"/>
    <dgm:cxn modelId="{D33284DE-90CF-49E5-99B9-7987DC195112}" type="presOf" srcId="{000A9C72-3C9F-4E69-B9D8-67142653F14E}" destId="{4930FCD7-1F4E-44F2-89AE-4189CB3B0F05}" srcOrd="0" destOrd="0" presId="urn:microsoft.com/office/officeart/2018/2/layout/IconVerticalSolidList"/>
    <dgm:cxn modelId="{2972A3E1-1BC4-4F2E-A3A4-F861B3C142EB}" type="presOf" srcId="{4F4F01CB-9A85-4D30-ADD1-14552045972E}" destId="{B4125683-503B-4914-B4A1-87650F6A9D01}" srcOrd="0" destOrd="0" presId="urn:microsoft.com/office/officeart/2018/2/layout/IconVerticalSolidList"/>
    <dgm:cxn modelId="{86C1AE0B-BDE9-4193-9DDE-53549C4060CF}" type="presParOf" srcId="{D721AE1C-C931-4007-8E6E-2B026229A4F1}" destId="{61A7F0F6-C0DC-4935-A6C1-F91D7F010F61}" srcOrd="0" destOrd="0" presId="urn:microsoft.com/office/officeart/2018/2/layout/IconVerticalSolidList"/>
    <dgm:cxn modelId="{C2B29D21-5735-414D-B74E-A0C9EAD0057B}" type="presParOf" srcId="{61A7F0F6-C0DC-4935-A6C1-F91D7F010F61}" destId="{75CD4A3B-A81F-4BC8-BEE8-6B0F252E3CF7}" srcOrd="0" destOrd="0" presId="urn:microsoft.com/office/officeart/2018/2/layout/IconVerticalSolidList"/>
    <dgm:cxn modelId="{6AF3430F-D2D2-4424-8A60-B7C57A738D80}" type="presParOf" srcId="{61A7F0F6-C0DC-4935-A6C1-F91D7F010F61}" destId="{B0ECBA07-3FE9-47D5-A6D7-0B4A129B79EE}" srcOrd="1" destOrd="0" presId="urn:microsoft.com/office/officeart/2018/2/layout/IconVerticalSolidList"/>
    <dgm:cxn modelId="{CB54FDBD-1B62-4E81-8359-EA480B5A5D4B}" type="presParOf" srcId="{61A7F0F6-C0DC-4935-A6C1-F91D7F010F61}" destId="{BC661244-CB95-4F00-82C1-F297A0388CB9}" srcOrd="2" destOrd="0" presId="urn:microsoft.com/office/officeart/2018/2/layout/IconVerticalSolidList"/>
    <dgm:cxn modelId="{F83FD6F7-B5A2-48C4-B5A3-72FFA6079719}" type="presParOf" srcId="{61A7F0F6-C0DC-4935-A6C1-F91D7F010F61}" destId="{CC48876D-4C9D-4471-A2C5-3EF1590230AE}" srcOrd="3" destOrd="0" presId="urn:microsoft.com/office/officeart/2018/2/layout/IconVerticalSolidList"/>
    <dgm:cxn modelId="{4ED9738D-3F7B-4B16-B74A-1705ED2FED9B}" type="presParOf" srcId="{D721AE1C-C931-4007-8E6E-2B026229A4F1}" destId="{113C0C39-F371-40A5-8489-8CE656B2A21F}" srcOrd="1" destOrd="0" presId="urn:microsoft.com/office/officeart/2018/2/layout/IconVerticalSolidList"/>
    <dgm:cxn modelId="{25B7B190-54BD-4732-AA9E-97D1EB8E532C}" type="presParOf" srcId="{D721AE1C-C931-4007-8E6E-2B026229A4F1}" destId="{7F2F6EC0-02D8-46DA-9FB0-3E381F43B912}" srcOrd="2" destOrd="0" presId="urn:microsoft.com/office/officeart/2018/2/layout/IconVerticalSolidList"/>
    <dgm:cxn modelId="{F595786D-54A4-4722-B77E-8F9F926DC5F1}" type="presParOf" srcId="{7F2F6EC0-02D8-46DA-9FB0-3E381F43B912}" destId="{8AE7C1DB-636A-45A1-8BEC-1C98105D19A5}" srcOrd="0" destOrd="0" presId="urn:microsoft.com/office/officeart/2018/2/layout/IconVerticalSolidList"/>
    <dgm:cxn modelId="{3B584492-7014-4B16-AB2C-220B930424C5}" type="presParOf" srcId="{7F2F6EC0-02D8-46DA-9FB0-3E381F43B912}" destId="{5871601E-F1B7-443B-BDDD-B295B3569B6C}" srcOrd="1" destOrd="0" presId="urn:microsoft.com/office/officeart/2018/2/layout/IconVerticalSolidList"/>
    <dgm:cxn modelId="{B77D066E-9B36-47B9-8684-6ABEE48127C0}" type="presParOf" srcId="{7F2F6EC0-02D8-46DA-9FB0-3E381F43B912}" destId="{D1560169-548F-46E6-B764-82218884395D}" srcOrd="2" destOrd="0" presId="urn:microsoft.com/office/officeart/2018/2/layout/IconVerticalSolidList"/>
    <dgm:cxn modelId="{B1471C86-3B04-47F3-83B0-5060C8723304}" type="presParOf" srcId="{7F2F6EC0-02D8-46DA-9FB0-3E381F43B912}" destId="{B4125683-503B-4914-B4A1-87650F6A9D01}" srcOrd="3" destOrd="0" presId="urn:microsoft.com/office/officeart/2018/2/layout/IconVerticalSolidList"/>
    <dgm:cxn modelId="{34231009-63CD-41B9-BDA1-6EDCDC5B03A0}" type="presParOf" srcId="{D721AE1C-C931-4007-8E6E-2B026229A4F1}" destId="{1124142B-6173-45E2-897A-2625B3012261}" srcOrd="3" destOrd="0" presId="urn:microsoft.com/office/officeart/2018/2/layout/IconVerticalSolidList"/>
    <dgm:cxn modelId="{8CE72EC5-AE8B-48DF-ACB9-FF401E4D939F}" type="presParOf" srcId="{D721AE1C-C931-4007-8E6E-2B026229A4F1}" destId="{1150ADDC-E607-4302-9591-7A58A5F64660}" srcOrd="4" destOrd="0" presId="urn:microsoft.com/office/officeart/2018/2/layout/IconVerticalSolidList"/>
    <dgm:cxn modelId="{15E7D6D7-6D66-4908-81DC-794DE9366EB5}" type="presParOf" srcId="{1150ADDC-E607-4302-9591-7A58A5F64660}" destId="{29BE3797-BDA6-4BF4-BD9C-1E739EA00FE4}" srcOrd="0" destOrd="0" presId="urn:microsoft.com/office/officeart/2018/2/layout/IconVerticalSolidList"/>
    <dgm:cxn modelId="{58B1D590-B9E4-4310-82C3-61AC8DF414CC}" type="presParOf" srcId="{1150ADDC-E607-4302-9591-7A58A5F64660}" destId="{B623F6C0-75F6-4DEE-AD57-CAD6FCCD6FE6}" srcOrd="1" destOrd="0" presId="urn:microsoft.com/office/officeart/2018/2/layout/IconVerticalSolidList"/>
    <dgm:cxn modelId="{DBDB399A-7A51-4A32-B94B-C80CE2A09C26}" type="presParOf" srcId="{1150ADDC-E607-4302-9591-7A58A5F64660}" destId="{6BD8B6F0-9358-4205-A454-07EC4E126C85}" srcOrd="2" destOrd="0" presId="urn:microsoft.com/office/officeart/2018/2/layout/IconVerticalSolidList"/>
    <dgm:cxn modelId="{A496FF1D-C7E2-4C76-88D9-986DC4BDEA0E}" type="presParOf" srcId="{1150ADDC-E607-4302-9591-7A58A5F64660}" destId="{13D792FE-1C28-46AB-843D-67DD44B6E907}" srcOrd="3" destOrd="0" presId="urn:microsoft.com/office/officeart/2018/2/layout/IconVerticalSolidList"/>
    <dgm:cxn modelId="{37C28A9D-19EC-4ABD-B157-9F0F4C22DA47}" type="presParOf" srcId="{D721AE1C-C931-4007-8E6E-2B026229A4F1}" destId="{45B86EFD-A8D5-4A95-8373-782B1873D22E}" srcOrd="5" destOrd="0" presId="urn:microsoft.com/office/officeart/2018/2/layout/IconVerticalSolidList"/>
    <dgm:cxn modelId="{B14D5526-CADF-48F5-9AA9-56F765A97515}" type="presParOf" srcId="{D721AE1C-C931-4007-8E6E-2B026229A4F1}" destId="{F1DF68B1-F941-41FA-BC30-4A516D34331B}" srcOrd="6" destOrd="0" presId="urn:microsoft.com/office/officeart/2018/2/layout/IconVerticalSolidList"/>
    <dgm:cxn modelId="{BC940D9B-01B6-41E0-8D7F-DF18F249E63D}" type="presParOf" srcId="{F1DF68B1-F941-41FA-BC30-4A516D34331B}" destId="{55CB7F14-C499-4D27-BD2D-3CCD09259B40}" srcOrd="0" destOrd="0" presId="urn:microsoft.com/office/officeart/2018/2/layout/IconVerticalSolidList"/>
    <dgm:cxn modelId="{6DD70C1D-C9CF-48D8-B33C-2C6713ED90A5}" type="presParOf" srcId="{F1DF68B1-F941-41FA-BC30-4A516D34331B}" destId="{738BB9DE-0F96-4956-A304-63BE477B73BA}" srcOrd="1" destOrd="0" presId="urn:microsoft.com/office/officeart/2018/2/layout/IconVerticalSolidList"/>
    <dgm:cxn modelId="{23463D60-EDEB-46C6-9C3A-3059CE055EA6}" type="presParOf" srcId="{F1DF68B1-F941-41FA-BC30-4A516D34331B}" destId="{A5968431-FDEE-470A-BCDA-70CF7799D256}" srcOrd="2" destOrd="0" presId="urn:microsoft.com/office/officeart/2018/2/layout/IconVerticalSolidList"/>
    <dgm:cxn modelId="{6F7C87BE-6178-4944-A0A7-93552160DD1B}" type="presParOf" srcId="{F1DF68B1-F941-41FA-BC30-4A516D34331B}" destId="{A55DF899-F856-4722-B917-E355C9F84573}" srcOrd="3" destOrd="0" presId="urn:microsoft.com/office/officeart/2018/2/layout/IconVerticalSolidList"/>
    <dgm:cxn modelId="{72B93E89-3108-4143-98C9-F69024E67FC1}" type="presParOf" srcId="{D721AE1C-C931-4007-8E6E-2B026229A4F1}" destId="{5649532A-67E9-42C2-B4C7-3DC2E6871F21}" srcOrd="7" destOrd="0" presId="urn:microsoft.com/office/officeart/2018/2/layout/IconVerticalSolidList"/>
    <dgm:cxn modelId="{CFBE10D2-4E24-4C56-85C7-158C8DCED512}" type="presParOf" srcId="{D721AE1C-C931-4007-8E6E-2B026229A4F1}" destId="{1B3E558E-F159-4FA0-8907-C2C9B9B80748}" srcOrd="8" destOrd="0" presId="urn:microsoft.com/office/officeart/2018/2/layout/IconVerticalSolidList"/>
    <dgm:cxn modelId="{7520A256-5E0D-49BC-AF17-FAA785DF994B}" type="presParOf" srcId="{1B3E558E-F159-4FA0-8907-C2C9B9B80748}" destId="{A92C3377-9FA8-42FA-96BF-5002C9DA14AE}" srcOrd="0" destOrd="0" presId="urn:microsoft.com/office/officeart/2018/2/layout/IconVerticalSolidList"/>
    <dgm:cxn modelId="{53829A3F-1F5F-4DF0-A3AA-AD82D72620A6}" type="presParOf" srcId="{1B3E558E-F159-4FA0-8907-C2C9B9B80748}" destId="{129F8119-72B4-456A-BBA3-E9437CA97293}" srcOrd="1" destOrd="0" presId="urn:microsoft.com/office/officeart/2018/2/layout/IconVerticalSolidList"/>
    <dgm:cxn modelId="{F0523BF3-E96F-4879-8E56-1B430795B59E}" type="presParOf" srcId="{1B3E558E-F159-4FA0-8907-C2C9B9B80748}" destId="{A7258331-D46E-43CA-901E-30B3344A10CF}" srcOrd="2" destOrd="0" presId="urn:microsoft.com/office/officeart/2018/2/layout/IconVerticalSolidList"/>
    <dgm:cxn modelId="{47E2000B-502F-42E9-AE2E-0B01F9C51D09}" type="presParOf" srcId="{1B3E558E-F159-4FA0-8907-C2C9B9B80748}" destId="{4930FCD7-1F4E-44F2-89AE-4189CB3B0F05}" srcOrd="3" destOrd="0" presId="urn:microsoft.com/office/officeart/2018/2/layout/IconVerticalSolidList"/>
    <dgm:cxn modelId="{5A74369D-3437-49B0-811E-FFDD76306D37}" type="presParOf" srcId="{D721AE1C-C931-4007-8E6E-2B026229A4F1}" destId="{858ABF8B-F798-4795-972C-631466D11ED3}" srcOrd="9" destOrd="0" presId="urn:microsoft.com/office/officeart/2018/2/layout/IconVerticalSolidList"/>
    <dgm:cxn modelId="{D10FC84A-1CF1-4208-A3D8-9AF3D706FD92}" type="presParOf" srcId="{D721AE1C-C931-4007-8E6E-2B026229A4F1}" destId="{ABE477A1-BFE6-4CE1-A6DA-BB721E1E1D4D}" srcOrd="10" destOrd="0" presId="urn:microsoft.com/office/officeart/2018/2/layout/IconVerticalSolidList"/>
    <dgm:cxn modelId="{6EFADAD5-01E5-4730-88C1-FA13155E3F82}" type="presParOf" srcId="{ABE477A1-BFE6-4CE1-A6DA-BB721E1E1D4D}" destId="{1A74F683-CA7C-44D3-86BD-E71544AFBCBB}" srcOrd="0" destOrd="0" presId="urn:microsoft.com/office/officeart/2018/2/layout/IconVerticalSolidList"/>
    <dgm:cxn modelId="{8FC78682-825C-4AFE-BB67-0F6C0D8E5BE1}" type="presParOf" srcId="{ABE477A1-BFE6-4CE1-A6DA-BB721E1E1D4D}" destId="{ABBC7AFF-BA33-45AE-8D3A-07E9CF28B88F}" srcOrd="1" destOrd="0" presId="urn:microsoft.com/office/officeart/2018/2/layout/IconVerticalSolidList"/>
    <dgm:cxn modelId="{24351F8D-D061-4771-9D12-FAD5214577B0}" type="presParOf" srcId="{ABE477A1-BFE6-4CE1-A6DA-BB721E1E1D4D}" destId="{0D3F14C9-01E4-44AF-9C24-D388EA045BE5}" srcOrd="2" destOrd="0" presId="urn:microsoft.com/office/officeart/2018/2/layout/IconVerticalSolidList"/>
    <dgm:cxn modelId="{9DA764CD-6B7B-4C2E-9B52-9CD692025135}" type="presParOf" srcId="{ABE477A1-BFE6-4CE1-A6DA-BB721E1E1D4D}" destId="{C341086B-32CE-4A88-A5DC-F6BA07D12DD1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BA56BE-A960-4F0E-8A8B-5B4B78BD4B17}">
      <dsp:nvSpPr>
        <dsp:cNvPr id="0" name=""/>
        <dsp:cNvSpPr/>
      </dsp:nvSpPr>
      <dsp:spPr>
        <a:xfrm>
          <a:off x="1015792" y="316595"/>
          <a:ext cx="5486815" cy="5486815"/>
        </a:xfrm>
        <a:prstGeom prst="circularArrow">
          <a:avLst>
            <a:gd name="adj1" fmla="val 4668"/>
            <a:gd name="adj2" fmla="val 272909"/>
            <a:gd name="adj3" fmla="val 12915195"/>
            <a:gd name="adj4" fmla="val 17973947"/>
            <a:gd name="adj5" fmla="val 4847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DAC1531-B12A-40FF-89BE-10F51EE59B34}">
      <dsp:nvSpPr>
        <dsp:cNvPr id="0" name=""/>
        <dsp:cNvSpPr/>
      </dsp:nvSpPr>
      <dsp:spPr>
        <a:xfrm>
          <a:off x="1971377" y="443933"/>
          <a:ext cx="3575645" cy="178782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GB" sz="2000" kern="1200" dirty="0"/>
            <a:t>Improved Governance, Accountability, Transparency, Scrutiny</a:t>
          </a:r>
          <a:endParaRPr lang="en-US" sz="2000" kern="1200" dirty="0"/>
        </a:p>
      </dsp:txBody>
      <dsp:txXfrm>
        <a:off x="2058651" y="531207"/>
        <a:ext cx="3401097" cy="1613274"/>
      </dsp:txXfrm>
    </dsp:sp>
    <dsp:sp modelId="{96318008-1EBB-4A4F-969D-196183D482B2}">
      <dsp:nvSpPr>
        <dsp:cNvPr id="0" name=""/>
        <dsp:cNvSpPr/>
      </dsp:nvSpPr>
      <dsp:spPr>
        <a:xfrm>
          <a:off x="3941508" y="2414064"/>
          <a:ext cx="3575645" cy="178782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GB" sz="2000" kern="1200" dirty="0"/>
            <a:t>Improved leadership and collaboration across blue light services</a:t>
          </a:r>
          <a:endParaRPr lang="en-US" sz="2000" kern="1200" dirty="0"/>
        </a:p>
      </dsp:txBody>
      <dsp:txXfrm>
        <a:off x="4028782" y="2501338"/>
        <a:ext cx="3401097" cy="1613274"/>
      </dsp:txXfrm>
    </dsp:sp>
    <dsp:sp modelId="{25596D00-F3E1-4CFD-A302-D08A1D669606}">
      <dsp:nvSpPr>
        <dsp:cNvPr id="0" name=""/>
        <dsp:cNvSpPr/>
      </dsp:nvSpPr>
      <dsp:spPr>
        <a:xfrm>
          <a:off x="1971377" y="4384195"/>
          <a:ext cx="3575645" cy="178782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GB" sz="2000" kern="1200" dirty="0"/>
            <a:t>Improved national and local resilience</a:t>
          </a:r>
          <a:endParaRPr lang="en-US" sz="2000" kern="1200" dirty="0"/>
        </a:p>
      </dsp:txBody>
      <dsp:txXfrm>
        <a:off x="2058651" y="4471469"/>
        <a:ext cx="3401097" cy="1613274"/>
      </dsp:txXfrm>
    </dsp:sp>
    <dsp:sp modelId="{16732E3A-230B-4465-8AA0-B122B2A3B559}">
      <dsp:nvSpPr>
        <dsp:cNvPr id="0" name=""/>
        <dsp:cNvSpPr/>
      </dsp:nvSpPr>
      <dsp:spPr>
        <a:xfrm>
          <a:off x="1246" y="2291196"/>
          <a:ext cx="3575645" cy="203355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GB" sz="2000" kern="1200" dirty="0"/>
            <a:t>If PCC wishes to change governance arrangements, Act requires an assessment  </a:t>
          </a:r>
          <a:endParaRPr lang="en-US" sz="20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None/>
          </a:pPr>
          <a:r>
            <a:rPr lang="en-GB" sz="1600" kern="1200" dirty="0"/>
            <a:t>is in the interests of economy, efficiency and effectiveness, or 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GB" sz="1600" kern="1200" dirty="0"/>
            <a:t>is it in the interests of public safety</a:t>
          </a:r>
          <a:endParaRPr lang="en-US" sz="1600" kern="1200" dirty="0"/>
        </a:p>
      </dsp:txBody>
      <dsp:txXfrm>
        <a:off x="100516" y="2390466"/>
        <a:ext cx="3377105" cy="183501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ADE3FE-84EF-4568-AA89-2EF9ED7EAD59}">
      <dsp:nvSpPr>
        <dsp:cNvPr id="0" name=""/>
        <dsp:cNvSpPr/>
      </dsp:nvSpPr>
      <dsp:spPr>
        <a:xfrm>
          <a:off x="0" y="1805"/>
          <a:ext cx="10515600" cy="91531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6B7F47D-B099-4A89-AE30-2CCC8537DB20}">
      <dsp:nvSpPr>
        <dsp:cNvPr id="0" name=""/>
        <dsp:cNvSpPr/>
      </dsp:nvSpPr>
      <dsp:spPr>
        <a:xfrm>
          <a:off x="276881" y="207750"/>
          <a:ext cx="503420" cy="50342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4672519-011E-41C7-949E-D1D19D3857F1}">
      <dsp:nvSpPr>
        <dsp:cNvPr id="0" name=""/>
        <dsp:cNvSpPr/>
      </dsp:nvSpPr>
      <dsp:spPr>
        <a:xfrm>
          <a:off x="1057183" y="1805"/>
          <a:ext cx="9458416" cy="9153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870" tIns="96870" rIns="96870" bIns="96870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 dirty="0"/>
            <a:t>Under performance and unwarranted variations in effectiveness, efficiency and how well the services uses its people – ubiquitous across response, prevention and protective services</a:t>
          </a:r>
          <a:endParaRPr lang="en-US" sz="1900" kern="1200" dirty="0"/>
        </a:p>
      </dsp:txBody>
      <dsp:txXfrm>
        <a:off x="1057183" y="1805"/>
        <a:ext cx="9458416" cy="915310"/>
      </dsp:txXfrm>
    </dsp:sp>
    <dsp:sp modelId="{C39C6191-A088-42FE-9EA5-5854791887C9}">
      <dsp:nvSpPr>
        <dsp:cNvPr id="0" name=""/>
        <dsp:cNvSpPr/>
      </dsp:nvSpPr>
      <dsp:spPr>
        <a:xfrm>
          <a:off x="0" y="1145944"/>
          <a:ext cx="10515600" cy="91531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3E3A3A5-3CFD-4BA1-BC31-918AE3596BC0}">
      <dsp:nvSpPr>
        <dsp:cNvPr id="0" name=""/>
        <dsp:cNvSpPr/>
      </dsp:nvSpPr>
      <dsp:spPr>
        <a:xfrm>
          <a:off x="276881" y="1351889"/>
          <a:ext cx="503420" cy="50342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3978038-00A0-4654-9467-3EEC64B6408A}">
      <dsp:nvSpPr>
        <dsp:cNvPr id="0" name=""/>
        <dsp:cNvSpPr/>
      </dsp:nvSpPr>
      <dsp:spPr>
        <a:xfrm>
          <a:off x="1057183" y="1145944"/>
          <a:ext cx="9458416" cy="9153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870" tIns="96870" rIns="96870" bIns="96870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 dirty="0"/>
            <a:t>Inadequate data information and intelligence and outdated and inadequate technology</a:t>
          </a:r>
          <a:endParaRPr lang="en-US" sz="1900" kern="1200" dirty="0"/>
        </a:p>
      </dsp:txBody>
      <dsp:txXfrm>
        <a:off x="1057183" y="1145944"/>
        <a:ext cx="9458416" cy="915310"/>
      </dsp:txXfrm>
    </dsp:sp>
    <dsp:sp modelId="{A81FC302-4452-4327-B2F0-5267EB3F8FB3}">
      <dsp:nvSpPr>
        <dsp:cNvPr id="0" name=""/>
        <dsp:cNvSpPr/>
      </dsp:nvSpPr>
      <dsp:spPr>
        <a:xfrm>
          <a:off x="0" y="2290082"/>
          <a:ext cx="10515600" cy="91531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A6D8D9F-E502-4A60-A42B-A4532658FBF4}">
      <dsp:nvSpPr>
        <dsp:cNvPr id="0" name=""/>
        <dsp:cNvSpPr/>
      </dsp:nvSpPr>
      <dsp:spPr>
        <a:xfrm>
          <a:off x="276881" y="2496027"/>
          <a:ext cx="503420" cy="50342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FE18436-94B7-400D-8178-56E424F05E0F}">
      <dsp:nvSpPr>
        <dsp:cNvPr id="0" name=""/>
        <dsp:cNvSpPr/>
      </dsp:nvSpPr>
      <dsp:spPr>
        <a:xfrm>
          <a:off x="1057183" y="2290082"/>
          <a:ext cx="9458416" cy="9153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870" tIns="96870" rIns="96870" bIns="96870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/>
            <a:t>Long-term under investment in Prevention and Protection Services – understaffed and under-resourced</a:t>
          </a:r>
          <a:endParaRPr lang="en-US" sz="1900" kern="1200"/>
        </a:p>
      </dsp:txBody>
      <dsp:txXfrm>
        <a:off x="1057183" y="2290082"/>
        <a:ext cx="9458416" cy="915310"/>
      </dsp:txXfrm>
    </dsp:sp>
    <dsp:sp modelId="{F5D6F398-4EB1-49CE-9C06-6C3BFCED33C3}">
      <dsp:nvSpPr>
        <dsp:cNvPr id="0" name=""/>
        <dsp:cNvSpPr/>
      </dsp:nvSpPr>
      <dsp:spPr>
        <a:xfrm>
          <a:off x="0" y="3434221"/>
          <a:ext cx="10515600" cy="91531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6D0C70E-4D5B-4EBA-BF1F-41BDAA21D292}">
      <dsp:nvSpPr>
        <dsp:cNvPr id="0" name=""/>
        <dsp:cNvSpPr/>
      </dsp:nvSpPr>
      <dsp:spPr>
        <a:xfrm>
          <a:off x="276881" y="3640166"/>
          <a:ext cx="503420" cy="50342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22E259B-1B02-4803-96C4-7D663BCF4C7C}">
      <dsp:nvSpPr>
        <dsp:cNvPr id="0" name=""/>
        <dsp:cNvSpPr/>
      </dsp:nvSpPr>
      <dsp:spPr>
        <a:xfrm>
          <a:off x="1057183" y="3434221"/>
          <a:ext cx="9458416" cy="9153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870" tIns="96870" rIns="96870" bIns="96870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/>
            <a:t>Acknowledged Fire and Rescue is a risk based not a demand-led service – and needs to be resourced that way.</a:t>
          </a:r>
          <a:endParaRPr lang="en-US" sz="1900" kern="1200"/>
        </a:p>
      </dsp:txBody>
      <dsp:txXfrm>
        <a:off x="1057183" y="3434221"/>
        <a:ext cx="9458416" cy="91531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CD4A3B-A81F-4BC8-BEE8-6B0F252E3CF7}">
      <dsp:nvSpPr>
        <dsp:cNvPr id="0" name=""/>
        <dsp:cNvSpPr/>
      </dsp:nvSpPr>
      <dsp:spPr>
        <a:xfrm>
          <a:off x="0" y="1407"/>
          <a:ext cx="10515600" cy="599796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0ECBA07-3FE9-47D5-A6D7-0B4A129B79EE}">
      <dsp:nvSpPr>
        <dsp:cNvPr id="0" name=""/>
        <dsp:cNvSpPr/>
      </dsp:nvSpPr>
      <dsp:spPr>
        <a:xfrm>
          <a:off x="181438" y="136361"/>
          <a:ext cx="329887" cy="32988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48876D-4C9D-4471-A2C5-3EF1590230AE}">
      <dsp:nvSpPr>
        <dsp:cNvPr id="0" name=""/>
        <dsp:cNvSpPr/>
      </dsp:nvSpPr>
      <dsp:spPr>
        <a:xfrm>
          <a:off x="692764" y="1407"/>
          <a:ext cx="9822835" cy="5997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478" tIns="63478" rIns="63478" bIns="63478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/>
            <a:t>Post-austerity financial provisions – Spending Review and updated SDPs imminent</a:t>
          </a:r>
          <a:endParaRPr lang="en-US" sz="2000" kern="1200" dirty="0"/>
        </a:p>
      </dsp:txBody>
      <dsp:txXfrm>
        <a:off x="692764" y="1407"/>
        <a:ext cx="9822835" cy="599796"/>
      </dsp:txXfrm>
    </dsp:sp>
    <dsp:sp modelId="{8AE7C1DB-636A-45A1-8BEC-1C98105D19A5}">
      <dsp:nvSpPr>
        <dsp:cNvPr id="0" name=""/>
        <dsp:cNvSpPr/>
      </dsp:nvSpPr>
      <dsp:spPr>
        <a:xfrm>
          <a:off x="0" y="751152"/>
          <a:ext cx="10515600" cy="599796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871601E-F1B7-443B-BDDD-B295B3569B6C}">
      <dsp:nvSpPr>
        <dsp:cNvPr id="0" name=""/>
        <dsp:cNvSpPr/>
      </dsp:nvSpPr>
      <dsp:spPr>
        <a:xfrm>
          <a:off x="181438" y="886107"/>
          <a:ext cx="329887" cy="32988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125683-503B-4914-B4A1-87650F6A9D01}">
      <dsp:nvSpPr>
        <dsp:cNvPr id="0" name=""/>
        <dsp:cNvSpPr/>
      </dsp:nvSpPr>
      <dsp:spPr>
        <a:xfrm>
          <a:off x="692764" y="751152"/>
          <a:ext cx="9822835" cy="5997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478" tIns="63478" rIns="63478" bIns="63478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/>
            <a:t>Emerging demands for a new Housing Act</a:t>
          </a:r>
          <a:endParaRPr lang="en-US" sz="2000" kern="1200" dirty="0"/>
        </a:p>
      </dsp:txBody>
      <dsp:txXfrm>
        <a:off x="692764" y="751152"/>
        <a:ext cx="9822835" cy="599796"/>
      </dsp:txXfrm>
    </dsp:sp>
    <dsp:sp modelId="{29BE3797-BDA6-4BF4-BD9C-1E739EA00FE4}">
      <dsp:nvSpPr>
        <dsp:cNvPr id="0" name=""/>
        <dsp:cNvSpPr/>
      </dsp:nvSpPr>
      <dsp:spPr>
        <a:xfrm>
          <a:off x="0" y="1500898"/>
          <a:ext cx="10515600" cy="599796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623F6C0-75F6-4DEE-AD57-CAD6FCCD6FE6}">
      <dsp:nvSpPr>
        <dsp:cNvPr id="0" name=""/>
        <dsp:cNvSpPr/>
      </dsp:nvSpPr>
      <dsp:spPr>
        <a:xfrm>
          <a:off x="181438" y="1635852"/>
          <a:ext cx="329887" cy="32988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D792FE-1C28-46AB-843D-67DD44B6E907}">
      <dsp:nvSpPr>
        <dsp:cNvPr id="0" name=""/>
        <dsp:cNvSpPr/>
      </dsp:nvSpPr>
      <dsp:spPr>
        <a:xfrm>
          <a:off x="692764" y="1500898"/>
          <a:ext cx="9822835" cy="5997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478" tIns="63478" rIns="63478" bIns="63478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/>
            <a:t>Grenfell/</a:t>
          </a:r>
          <a:r>
            <a:rPr lang="en-GB" sz="2000" kern="1200" dirty="0" err="1"/>
            <a:t>Hackitt</a:t>
          </a:r>
          <a:r>
            <a:rPr lang="en-GB" sz="2000" kern="1200" dirty="0"/>
            <a:t> will generate statutory changes</a:t>
          </a:r>
          <a:endParaRPr lang="en-US" sz="2000" kern="1200" dirty="0"/>
        </a:p>
      </dsp:txBody>
      <dsp:txXfrm>
        <a:off x="692764" y="1500898"/>
        <a:ext cx="9822835" cy="599796"/>
      </dsp:txXfrm>
    </dsp:sp>
    <dsp:sp modelId="{55CB7F14-C499-4D27-BD2D-3CCD09259B40}">
      <dsp:nvSpPr>
        <dsp:cNvPr id="0" name=""/>
        <dsp:cNvSpPr/>
      </dsp:nvSpPr>
      <dsp:spPr>
        <a:xfrm>
          <a:off x="0" y="2250643"/>
          <a:ext cx="10515600" cy="599796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38BB9DE-0F96-4956-A304-63BE477B73BA}">
      <dsp:nvSpPr>
        <dsp:cNvPr id="0" name=""/>
        <dsp:cNvSpPr/>
      </dsp:nvSpPr>
      <dsp:spPr>
        <a:xfrm>
          <a:off x="181438" y="2385597"/>
          <a:ext cx="329887" cy="329887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5DF899-F856-4722-B917-E355C9F84573}">
      <dsp:nvSpPr>
        <dsp:cNvPr id="0" name=""/>
        <dsp:cNvSpPr/>
      </dsp:nvSpPr>
      <dsp:spPr>
        <a:xfrm>
          <a:off x="692764" y="2250643"/>
          <a:ext cx="9822835" cy="5997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478" tIns="63478" rIns="63478" bIns="63478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/>
            <a:t>Primary and/or secondary legislation</a:t>
          </a:r>
          <a:endParaRPr lang="en-US" sz="2000" kern="1200" dirty="0"/>
        </a:p>
      </dsp:txBody>
      <dsp:txXfrm>
        <a:off x="692764" y="2250643"/>
        <a:ext cx="9822835" cy="599796"/>
      </dsp:txXfrm>
    </dsp:sp>
    <dsp:sp modelId="{A92C3377-9FA8-42FA-96BF-5002C9DA14AE}">
      <dsp:nvSpPr>
        <dsp:cNvPr id="0" name=""/>
        <dsp:cNvSpPr/>
      </dsp:nvSpPr>
      <dsp:spPr>
        <a:xfrm>
          <a:off x="0" y="3000388"/>
          <a:ext cx="10515600" cy="599796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29F8119-72B4-456A-BBA3-E9437CA97293}">
      <dsp:nvSpPr>
        <dsp:cNvPr id="0" name=""/>
        <dsp:cNvSpPr/>
      </dsp:nvSpPr>
      <dsp:spPr>
        <a:xfrm>
          <a:off x="181438" y="3135342"/>
          <a:ext cx="329887" cy="329887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30FCD7-1F4E-44F2-89AE-4189CB3B0F05}">
      <dsp:nvSpPr>
        <dsp:cNvPr id="0" name=""/>
        <dsp:cNvSpPr/>
      </dsp:nvSpPr>
      <dsp:spPr>
        <a:xfrm>
          <a:off x="692764" y="3000388"/>
          <a:ext cx="9822835" cy="5997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478" tIns="63478" rIns="63478" bIns="63478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/>
            <a:t>Too early for HMICFRS to be strategically re-positioning</a:t>
          </a:r>
          <a:endParaRPr lang="en-US" sz="2000" kern="1200" dirty="0"/>
        </a:p>
      </dsp:txBody>
      <dsp:txXfrm>
        <a:off x="692764" y="3000388"/>
        <a:ext cx="9822835" cy="599796"/>
      </dsp:txXfrm>
    </dsp:sp>
    <dsp:sp modelId="{1A74F683-CA7C-44D3-86BD-E71544AFBCBB}">
      <dsp:nvSpPr>
        <dsp:cNvPr id="0" name=""/>
        <dsp:cNvSpPr/>
      </dsp:nvSpPr>
      <dsp:spPr>
        <a:xfrm>
          <a:off x="0" y="3750134"/>
          <a:ext cx="10515600" cy="599796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BBC7AFF-BA33-45AE-8D3A-07E9CF28B88F}">
      <dsp:nvSpPr>
        <dsp:cNvPr id="0" name=""/>
        <dsp:cNvSpPr/>
      </dsp:nvSpPr>
      <dsp:spPr>
        <a:xfrm>
          <a:off x="181438" y="3885088"/>
          <a:ext cx="329887" cy="329887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41086B-32CE-4A88-A5DC-F6BA07D12DD1}">
      <dsp:nvSpPr>
        <dsp:cNvPr id="0" name=""/>
        <dsp:cNvSpPr/>
      </dsp:nvSpPr>
      <dsp:spPr>
        <a:xfrm>
          <a:off x="692764" y="3750134"/>
          <a:ext cx="9822835" cy="5997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478" tIns="63478" rIns="63478" bIns="63478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/>
            <a:t>Have PFCC or APCC even established a strategic position in the FRS landscape?  </a:t>
          </a:r>
          <a:endParaRPr lang="en-US" sz="2000" kern="1200" dirty="0"/>
        </a:p>
      </dsp:txBody>
      <dsp:txXfrm>
        <a:off x="692764" y="3750134"/>
        <a:ext cx="9822835" cy="5997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0BF8B0-DDB6-4998-ADF5-A41C0559EC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E85058-244C-47D4-9C6E-C8E04DF7D3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4D5589-5E2F-4E36-8763-608076F216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9875C-E6D3-4AC0-BCA0-6AAF518226F2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0520BB-E4D5-4976-9C65-E346F0D5D5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E848B6-C314-4919-ACEE-AB73B59EFA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B99EC-3493-4AC3-85CC-5049A82563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9112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2D99F3-BFCC-4B8D-8F7F-91B1AA423D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B9CEBD2-6323-41A1-833E-B0E0C0CF3A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469171-A779-4A68-8290-AB783FF84C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9875C-E6D3-4AC0-BCA0-6AAF518226F2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3DB4DE-6F2A-4EC6-B492-3DF91138A1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191888-97D9-4147-8786-56075A373B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B99EC-3493-4AC3-85CC-5049A82563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9022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7C7C32D-1B4A-41DF-9E75-B8916A3033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7E478B3-590F-45AC-8F83-63C43A56F7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64AC94-9667-4633-8E62-D7401946AC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9875C-E6D3-4AC0-BCA0-6AAF518226F2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19DB7F-3743-4811-B8F1-9318FDEFAD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6C4FA1-038A-4E2A-A8A3-CD17BA3734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B99EC-3493-4AC3-85CC-5049A82563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38289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DC7-6C51-4635-981D-FAA5C0D53F1D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531ED-0FE2-4919-BEE0-25922A6A5B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29275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DC7-6C51-4635-981D-FAA5C0D53F1D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531ED-0FE2-4919-BEE0-25922A6A5B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99221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DC7-6C51-4635-981D-FAA5C0D53F1D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531ED-0FE2-4919-BEE0-25922A6A5B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32426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DC7-6C51-4635-981D-FAA5C0D53F1D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531ED-0FE2-4919-BEE0-25922A6A5B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74947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DC7-6C51-4635-981D-FAA5C0D53F1D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531ED-0FE2-4919-BEE0-25922A6A5B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71603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DC7-6C51-4635-981D-FAA5C0D53F1D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531ED-0FE2-4919-BEE0-25922A6A5B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44888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DC7-6C51-4635-981D-FAA5C0D53F1D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531ED-0FE2-4919-BEE0-25922A6A5B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381841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DC7-6C51-4635-981D-FAA5C0D53F1D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531ED-0FE2-4919-BEE0-25922A6A5B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19040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CFE9BF-4C7A-4E27-9DB9-937210DF0C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C68F86-7D39-4C34-BA5D-EC3DD96B24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03F8DB-F432-4D77-8471-5F5503A985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9875C-E6D3-4AC0-BCA0-6AAF518226F2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0DEFB3-5CBD-4B51-A0CB-63C936544C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1AD860-85F2-411E-A9B2-DA316FECD1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B99EC-3493-4AC3-85CC-5049A82563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373609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DC7-6C51-4635-981D-FAA5C0D53F1D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531ED-0FE2-4919-BEE0-25922A6A5B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630940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DC7-6C51-4635-981D-FAA5C0D53F1D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531ED-0FE2-4919-BEE0-25922A6A5B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551501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DC7-6C51-4635-981D-FAA5C0D53F1D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531ED-0FE2-4919-BEE0-25922A6A5B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3187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8C7D4B-CA81-4821-8184-87AAE04A2C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DA05A0-1455-406F-B44B-20F1E8B58B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53F720-6877-4B75-9089-32B99461F5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9875C-E6D3-4AC0-BCA0-6AAF518226F2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C10462-C3A7-4F59-ACB6-0BD43754C6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728506-4328-413A-A51B-0696E166B2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B99EC-3493-4AC3-85CC-5049A82563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827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4D93E1-CBE5-47AD-80BE-D213D2E013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48E217-7295-49D3-ABB8-EBD666F4DC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84480F-90F2-4DD8-96E2-CB0364824E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076283-2992-46C4-A2A4-15C643D07B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9875C-E6D3-4AC0-BCA0-6AAF518226F2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963E41-37B4-4FA6-A780-F8B2CE92D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46A4EF-10E6-4ED2-B47E-6F58E17D55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B99EC-3493-4AC3-85CC-5049A82563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6257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D5B2AC-EC7C-4478-88F1-07245BCC7C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AD1F84-14A8-421A-B4AA-0251A67294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AF9A25-3897-471B-A9A8-C8701A1E79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5A82A4E-5ADD-4F96-9BFC-6A4C40D28F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897DA4B-97B8-4129-8D61-D96EC828106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03DFDB7-CDE8-42B8-B4B8-C6FA6301F9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9875C-E6D3-4AC0-BCA0-6AAF518226F2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6EAFD0B-DA0B-4ACF-9091-BC626288DD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DB1189D-D1EE-4631-8D47-D379C6AA9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B99EC-3493-4AC3-85CC-5049A82563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9859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D54B6E-FF1A-4A45-95F8-3B3F4A8192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8459F40-C84A-4A6C-8C44-F5A3B341F3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9875C-E6D3-4AC0-BCA0-6AAF518226F2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BB95915-3490-45C0-8DE5-0C9661518C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964B30-CCD5-471F-BA16-5C1CF88627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B99EC-3493-4AC3-85CC-5049A82563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8374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89759F4-6E10-418A-8821-017328CAB7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9875C-E6D3-4AC0-BCA0-6AAF518226F2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85C17CC-473E-4827-9DD8-FE2BB8032A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037D2E-4911-48A4-A7FC-4BA072A8AE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B99EC-3493-4AC3-85CC-5049A82563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1436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97B01C-A62C-48A5-8E72-1216554CE6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FEE0BE-F46A-4277-BF57-BF50F0ACFC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7ED88C-C441-448D-A4A5-9F33728CF0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E12E74-8D81-49A8-AAD1-F6C995352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9875C-E6D3-4AC0-BCA0-6AAF518226F2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D687A0-3BBA-41B3-A4E8-5CCAF5D6E4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9446AD-40A8-4F60-BDB5-7CE5ACE1D4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B99EC-3493-4AC3-85CC-5049A82563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2216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F4EA5-6D21-4239-8C1C-A9D3019B20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DF0AE94-490D-4646-A97F-5D242715741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24F758-62FD-4A01-96B3-997C9DAF8B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AC2D77-C832-4B3D-B0AC-EEA83F7BF7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9875C-E6D3-4AC0-BCA0-6AAF518226F2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09894D-25AD-4DC7-BD2D-2ECAE227C2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9DA149-881E-4EE1-8DF2-663FFD366F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B99EC-3493-4AC3-85CC-5049A82563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0980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BDDB13C-91A7-4967-B002-AF5AC475C7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5CB212-5A31-4E8A-BD0A-E60511E1B3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BFFBCD-3BE0-4B85-8599-1DC924E31D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B9875C-E6D3-4AC0-BCA0-6AAF518226F2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A9916C-04DF-4CC5-919B-12B9CF4AF3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164647-3268-4116-848B-EC44718C10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6B99EC-3493-4AC3-85CC-5049A82563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8839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>
            <a:alpha val="3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FB6DC7-6C51-4635-981D-FAA5C0D53F1D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2531ED-0FE2-4919-BEE0-25922A6A5B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6129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Peter.murphy@ntu.ac.uk" TargetMode="External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1.jpg"/><Relationship Id="rId5" Type="http://schemas.openxmlformats.org/officeDocument/2006/relationships/image" Target="../media/image30.jpeg"/><Relationship Id="rId4" Type="http://schemas.openxmlformats.org/officeDocument/2006/relationships/image" Target="../media/image29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sv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CDA1A2E9-63FE-408D-A803-8E306ECAB4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2058" y="450221"/>
            <a:ext cx="11272742" cy="3918123"/>
          </a:xfrm>
          <a:prstGeom prst="rect">
            <a:avLst/>
          </a:prstGeom>
          <a:solidFill>
            <a:srgbClr val="404040">
              <a:alpha val="95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16AD79A-572D-4B27-968F-6034D38B52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0669" y="1111086"/>
            <a:ext cx="10011831" cy="2929691"/>
          </a:xfrm>
        </p:spPr>
        <p:txBody>
          <a:bodyPr anchor="ctr">
            <a:normAutofit/>
          </a:bodyPr>
          <a:lstStyle/>
          <a:p>
            <a:pPr algn="l"/>
            <a:r>
              <a:rPr lang="en-GB" sz="2200" b="1" dirty="0">
                <a:solidFill>
                  <a:srgbClr val="FFFFFF"/>
                </a:solidFill>
                <a:latin typeface="+mn-lt"/>
              </a:rPr>
              <a:t>The Future of Blue Light Services Collaboration:</a:t>
            </a:r>
            <a:br>
              <a:rPr lang="en-GB" sz="2200" b="1" dirty="0">
                <a:solidFill>
                  <a:srgbClr val="FFFFFF"/>
                </a:solidFill>
                <a:latin typeface="+mn-lt"/>
              </a:rPr>
            </a:br>
            <a:r>
              <a:rPr lang="en-GB" sz="2200" b="1" dirty="0">
                <a:solidFill>
                  <a:srgbClr val="FFFFFF"/>
                </a:solidFill>
                <a:latin typeface="+mn-lt"/>
              </a:rPr>
              <a:t>Developing a Shared Vision for Effective Emergency Services </a:t>
            </a:r>
            <a:br>
              <a:rPr lang="en-GB" sz="2200" dirty="0">
                <a:solidFill>
                  <a:srgbClr val="FFFFFF"/>
                </a:solidFill>
                <a:latin typeface="+mn-lt"/>
              </a:rPr>
            </a:br>
            <a:r>
              <a:rPr lang="en-GB" sz="2200" dirty="0">
                <a:solidFill>
                  <a:srgbClr val="FFFFFF"/>
                </a:solidFill>
                <a:latin typeface="+mn-lt"/>
              </a:rPr>
              <a:t>De Vere Grand Connaught Rooms, London </a:t>
            </a:r>
            <a:br>
              <a:rPr lang="en-GB" sz="2400" dirty="0">
                <a:solidFill>
                  <a:srgbClr val="FFFFFF"/>
                </a:solidFill>
                <a:latin typeface="+mn-lt"/>
              </a:rPr>
            </a:br>
            <a:br>
              <a:rPr lang="en-GB" sz="2400" dirty="0">
                <a:solidFill>
                  <a:srgbClr val="FFFFFF"/>
                </a:solidFill>
                <a:latin typeface="+mn-lt"/>
              </a:rPr>
            </a:br>
            <a:r>
              <a:rPr lang="en-GB" sz="2800" b="1" dirty="0">
                <a:solidFill>
                  <a:srgbClr val="FFFFFF"/>
                </a:solidFill>
                <a:latin typeface="+mn-lt"/>
              </a:rPr>
              <a:t>Assessing the Legislative Framework: </a:t>
            </a:r>
            <a:br>
              <a:rPr lang="en-GB" sz="2800" dirty="0">
                <a:solidFill>
                  <a:srgbClr val="FFFFFF"/>
                </a:solidFill>
                <a:latin typeface="+mn-lt"/>
              </a:rPr>
            </a:br>
            <a:r>
              <a:rPr lang="en-GB" sz="2800" b="1" dirty="0">
                <a:solidFill>
                  <a:srgbClr val="FFFFFF"/>
                </a:solidFill>
                <a:latin typeface="+mn-lt"/>
              </a:rPr>
              <a:t>Reflecting on the Policing and Crime Act 2017 and exploring the future role of Police Crime Commissioners in governing Fire and Rescue Services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BE9F90C-C163-435B-9A68-D15C92D1CF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7200" y="4521269"/>
            <a:ext cx="6699246" cy="1877811"/>
          </a:xfrm>
          <a:prstGeom prst="rect">
            <a:avLst/>
          </a:prstGeom>
          <a:solidFill>
            <a:srgbClr val="A5A5A5">
              <a:alpha val="80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C7D4F18-CE75-4A41-96DB-A42C518807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2000" y="4843002"/>
            <a:ext cx="6023113" cy="1234345"/>
          </a:xfrm>
        </p:spPr>
        <p:txBody>
          <a:bodyPr anchor="ctr">
            <a:noAutofit/>
          </a:bodyPr>
          <a:lstStyle/>
          <a:p>
            <a:pPr algn="l">
              <a:lnSpc>
                <a:spcPct val="100000"/>
              </a:lnSpc>
            </a:pPr>
            <a:r>
              <a:rPr lang="en-GB" sz="1800" dirty="0">
                <a:solidFill>
                  <a:srgbClr val="1B1B1B"/>
                </a:solidFill>
              </a:rPr>
              <a:t>Professor Pete Murphy</a:t>
            </a:r>
          </a:p>
          <a:p>
            <a:pPr algn="l">
              <a:lnSpc>
                <a:spcPct val="100000"/>
              </a:lnSpc>
            </a:pPr>
            <a:r>
              <a:rPr lang="en-GB" sz="1800" dirty="0">
                <a:solidFill>
                  <a:srgbClr val="1B1B1B"/>
                </a:solidFill>
              </a:rPr>
              <a:t>Nottingham Business School, Nottingham Trent University</a:t>
            </a:r>
          </a:p>
          <a:p>
            <a:pPr algn="l">
              <a:lnSpc>
                <a:spcPct val="100000"/>
              </a:lnSpc>
            </a:pPr>
            <a:r>
              <a:rPr lang="en-GB" sz="1800" dirty="0">
                <a:solidFill>
                  <a:srgbClr val="1B1B1B"/>
                </a:solidFill>
              </a:rPr>
              <a:t>17</a:t>
            </a:r>
            <a:r>
              <a:rPr lang="en-GB" sz="1800" baseline="30000" dirty="0">
                <a:solidFill>
                  <a:srgbClr val="1B1B1B"/>
                </a:solidFill>
              </a:rPr>
              <a:t>th</a:t>
            </a:r>
            <a:r>
              <a:rPr lang="en-GB" sz="1800" dirty="0">
                <a:solidFill>
                  <a:srgbClr val="1B1B1B"/>
                </a:solidFill>
              </a:rPr>
              <a:t> January 2019</a:t>
            </a:r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1A882A9F-F4E9-4E23-8F0B-20B5DF42EA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19345" y="4521270"/>
            <a:ext cx="2115455" cy="1890204"/>
          </a:xfrm>
          <a:prstGeom prst="rect">
            <a:avLst/>
          </a:prstGeom>
          <a:solidFill>
            <a:srgbClr val="367864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39468" y="4521269"/>
            <a:ext cx="1896854" cy="1896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2470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5" name="Rectangle 191">
            <a:extLst>
              <a:ext uri="{FF2B5EF4-FFF2-40B4-BE49-F238E27FC236}">
                <a16:creationId xmlns:a16="http://schemas.microsoft.com/office/drawing/2014/main" id="{799A8B4F-0FED-46C0-9186-5A8E116D87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08905" y="0"/>
            <a:ext cx="648309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36" name="Picture 192">
            <a:extLst>
              <a:ext uri="{FF2B5EF4-FFF2-40B4-BE49-F238E27FC236}">
                <a16:creationId xmlns:a16="http://schemas.microsoft.com/office/drawing/2014/main" id="{DA6861EE-7660-46C9-80BD-173B8F7454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7365" y="802955"/>
            <a:ext cx="6318649" cy="1454051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800" b="1" dirty="0">
                <a:solidFill>
                  <a:srgbClr val="5F9149"/>
                </a:solidFill>
              </a:rPr>
              <a:t>Questions?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803807" y="2421682"/>
            <a:ext cx="4650524" cy="363928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en-US" sz="2000" b="1" dirty="0">
                <a:solidFill>
                  <a:srgbClr val="000000"/>
                </a:solidFill>
              </a:rPr>
              <a:t>Contact</a:t>
            </a:r>
          </a:p>
          <a:p>
            <a:pPr marL="0"/>
            <a:endParaRPr lang="en-US" sz="20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</a:rPr>
              <a:t>Pete Murphy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</a:rPr>
              <a:t>Nottingham Business School, 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</a:rPr>
              <a:t>Nottingham Trent University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</a:rPr>
              <a:t>Mob: 07775 877949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0099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Peter.murphy@ntu.ac.uk</a:t>
            </a:r>
            <a:r>
              <a:rPr lang="en-US" sz="2000" b="1" dirty="0">
                <a:solidFill>
                  <a:srgbClr val="009900"/>
                </a:solidFill>
              </a:rPr>
              <a:t> </a:t>
            </a:r>
          </a:p>
        </p:txBody>
      </p:sp>
      <p:sp>
        <p:nvSpPr>
          <p:cNvPr id="194" name="Oval 193">
            <a:extLst>
              <a:ext uri="{FF2B5EF4-FFF2-40B4-BE49-F238E27FC236}">
                <a16:creationId xmlns:a16="http://schemas.microsoft.com/office/drawing/2014/main" id="{38A69B74-22E3-47CC-823F-18BE7930C8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89636" y="2960687"/>
            <a:ext cx="2668748" cy="2668748"/>
          </a:xfrm>
          <a:prstGeom prst="ellipse">
            <a:avLst/>
          </a:pr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Freeform 71">
            <a:extLst>
              <a:ext uri="{FF2B5EF4-FFF2-40B4-BE49-F238E27FC236}">
                <a16:creationId xmlns:a16="http://schemas.microsoft.com/office/drawing/2014/main" id="{1778637B-5DB8-4A75-B2E6-FC2B1BB9A7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57014" y="2"/>
            <a:ext cx="4034987" cy="3428147"/>
          </a:xfrm>
          <a:custGeom>
            <a:avLst/>
            <a:gdLst>
              <a:gd name="connsiteX0" fmla="*/ 350825 w 4034987"/>
              <a:gd name="connsiteY0" fmla="*/ 0 h 3428147"/>
              <a:gd name="connsiteX1" fmla="*/ 4034987 w 4034987"/>
              <a:gd name="connsiteY1" fmla="*/ 0 h 3428147"/>
              <a:gd name="connsiteX2" fmla="*/ 4034987 w 4034987"/>
              <a:gd name="connsiteY2" fmla="*/ 2505205 h 3428147"/>
              <a:gd name="connsiteX3" fmla="*/ 3951822 w 4034987"/>
              <a:gd name="connsiteY3" fmla="*/ 2616420 h 3428147"/>
              <a:gd name="connsiteX4" fmla="*/ 2230590 w 4034987"/>
              <a:gd name="connsiteY4" fmla="*/ 3428147 h 3428147"/>
              <a:gd name="connsiteX5" fmla="*/ 0 w 4034987"/>
              <a:gd name="connsiteY5" fmla="*/ 1197557 h 3428147"/>
              <a:gd name="connsiteX6" fmla="*/ 269220 w 4034987"/>
              <a:gd name="connsiteY6" fmla="*/ 134326 h 34281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34987" h="3428147">
                <a:moveTo>
                  <a:pt x="350825" y="0"/>
                </a:moveTo>
                <a:lnTo>
                  <a:pt x="4034987" y="0"/>
                </a:lnTo>
                <a:lnTo>
                  <a:pt x="4034987" y="2505205"/>
                </a:lnTo>
                <a:lnTo>
                  <a:pt x="3951822" y="2616420"/>
                </a:lnTo>
                <a:cubicBezTo>
                  <a:pt x="3542699" y="3112162"/>
                  <a:pt x="2923546" y="3428147"/>
                  <a:pt x="2230590" y="3428147"/>
                </a:cubicBezTo>
                <a:cubicBezTo>
                  <a:pt x="998669" y="3428147"/>
                  <a:pt x="0" y="2429478"/>
                  <a:pt x="0" y="1197557"/>
                </a:cubicBezTo>
                <a:cubicBezTo>
                  <a:pt x="0" y="812582"/>
                  <a:pt x="97526" y="450385"/>
                  <a:pt x="269220" y="134326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026" name="Picture 2" descr="https://images.springer.com/sgw/books/medium/978331993383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8821" y="3360776"/>
            <a:ext cx="1270378" cy="1795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A screenshot of a cell phone&#10;&#10;Description automatically generated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4123" y="466543"/>
            <a:ext cx="1409527" cy="2126874"/>
          </a:xfrm>
          <a:prstGeom prst="rect">
            <a:avLst/>
          </a:prstGeom>
        </p:spPr>
      </p:pic>
      <p:sp>
        <p:nvSpPr>
          <p:cNvPr id="196" name="Freeform 75">
            <a:extLst>
              <a:ext uri="{FF2B5EF4-FFF2-40B4-BE49-F238E27FC236}">
                <a16:creationId xmlns:a16="http://schemas.microsoft.com/office/drawing/2014/main" id="{0035A30C-45F3-4EFB-B2E8-6E2A11843D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059131" y="4258570"/>
            <a:ext cx="3132869" cy="2599430"/>
          </a:xfrm>
          <a:custGeom>
            <a:avLst/>
            <a:gdLst>
              <a:gd name="connsiteX0" fmla="*/ 1612418 w 3061881"/>
              <a:gd name="connsiteY0" fmla="*/ 0 h 2540529"/>
              <a:gd name="connsiteX1" fmla="*/ 3030226 w 3061881"/>
              <a:gd name="connsiteY1" fmla="*/ 843844 h 2540529"/>
              <a:gd name="connsiteX2" fmla="*/ 3061881 w 3061881"/>
              <a:gd name="connsiteY2" fmla="*/ 909556 h 2540529"/>
              <a:gd name="connsiteX3" fmla="*/ 3061881 w 3061881"/>
              <a:gd name="connsiteY3" fmla="*/ 2315281 h 2540529"/>
              <a:gd name="connsiteX4" fmla="*/ 3030226 w 3061881"/>
              <a:gd name="connsiteY4" fmla="*/ 2380992 h 2540529"/>
              <a:gd name="connsiteX5" fmla="*/ 2949460 w 3061881"/>
              <a:gd name="connsiteY5" fmla="*/ 2513937 h 2540529"/>
              <a:gd name="connsiteX6" fmla="*/ 2929575 w 3061881"/>
              <a:gd name="connsiteY6" fmla="*/ 2540529 h 2540529"/>
              <a:gd name="connsiteX7" fmla="*/ 295261 w 3061881"/>
              <a:gd name="connsiteY7" fmla="*/ 2540529 h 2540529"/>
              <a:gd name="connsiteX8" fmla="*/ 275376 w 3061881"/>
              <a:gd name="connsiteY8" fmla="*/ 2513937 h 2540529"/>
              <a:gd name="connsiteX9" fmla="*/ 0 w 3061881"/>
              <a:gd name="connsiteY9" fmla="*/ 1612418 h 2540529"/>
              <a:gd name="connsiteX10" fmla="*/ 1612418 w 3061881"/>
              <a:gd name="connsiteY10" fmla="*/ 0 h 25405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061881" h="2540529">
                <a:moveTo>
                  <a:pt x="1612418" y="0"/>
                </a:moveTo>
                <a:cubicBezTo>
                  <a:pt x="2224646" y="0"/>
                  <a:pt x="2757180" y="341213"/>
                  <a:pt x="3030226" y="843844"/>
                </a:cubicBezTo>
                <a:lnTo>
                  <a:pt x="3061881" y="909556"/>
                </a:lnTo>
                <a:lnTo>
                  <a:pt x="3061881" y="2315281"/>
                </a:lnTo>
                <a:lnTo>
                  <a:pt x="3030226" y="2380992"/>
                </a:lnTo>
                <a:cubicBezTo>
                  <a:pt x="3005404" y="2426686"/>
                  <a:pt x="2978437" y="2471046"/>
                  <a:pt x="2949460" y="2513937"/>
                </a:cubicBezTo>
                <a:lnTo>
                  <a:pt x="2929575" y="2540529"/>
                </a:lnTo>
                <a:lnTo>
                  <a:pt x="295261" y="2540529"/>
                </a:lnTo>
                <a:lnTo>
                  <a:pt x="275376" y="2513937"/>
                </a:lnTo>
                <a:cubicBezTo>
                  <a:pt x="101518" y="2256593"/>
                  <a:pt x="0" y="1946361"/>
                  <a:pt x="0" y="1612418"/>
                </a:cubicBezTo>
                <a:cubicBezTo>
                  <a:pt x="0" y="721904"/>
                  <a:pt x="721904" y="0"/>
                  <a:pt x="1612418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Content Placeholder 3" descr="A picture containing clipart&#10;&#10;Description automatically generated"/>
          <p:cNvPicPr>
            <a:picLocks noGrp="1" noChangeAspect="1"/>
          </p:cNvPicPr>
          <p:nvPr>
            <p:ph sz="half" idx="1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5040" y="5010263"/>
            <a:ext cx="1329172" cy="1661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26338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1707FC24-6981-43D9-B525-C7832BA22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884" y="311449"/>
            <a:ext cx="4332307" cy="6179552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45C1752-F448-476C-8243-0DD15388F0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2950" y="702906"/>
            <a:ext cx="3650771" cy="5002569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en-US" sz="3300" b="1" dirty="0">
                <a:solidFill>
                  <a:srgbClr val="FFFFFF"/>
                </a:solidFill>
                <a:latin typeface="+mn-lt"/>
              </a:rPr>
              <a:t>National Frameworks</a:t>
            </a:r>
            <a:br>
              <a:rPr lang="en-US" sz="3200" b="1" dirty="0">
                <a:solidFill>
                  <a:srgbClr val="FFFFFF"/>
                </a:solidFill>
              </a:rPr>
            </a:br>
            <a:r>
              <a:rPr lang="en-US" sz="3200" b="1" dirty="0">
                <a:solidFill>
                  <a:srgbClr val="FFFFFF"/>
                </a:solidFill>
              </a:rPr>
              <a:t> </a:t>
            </a:r>
            <a:br>
              <a:rPr lang="en-US" sz="2800" dirty="0">
                <a:solidFill>
                  <a:srgbClr val="FFFFFF"/>
                </a:solidFill>
              </a:rPr>
            </a:br>
            <a:br>
              <a:rPr lang="en-US" sz="2800" dirty="0">
                <a:solidFill>
                  <a:srgbClr val="FFFFFF"/>
                </a:solidFill>
              </a:rPr>
            </a:br>
            <a:r>
              <a:rPr lang="en-US" sz="2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The context, the parameters, the agencies and the relationships operating within the three domains of policy development, service delivery and public assurance in public services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93494" y="156697"/>
            <a:ext cx="6615828" cy="6334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16657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0">
            <a:extLst>
              <a:ext uri="{FF2B5EF4-FFF2-40B4-BE49-F238E27FC236}">
                <a16:creationId xmlns:a16="http://schemas.microsoft.com/office/drawing/2014/main" id="{8CA06CD6-90CA-4C45-856C-6771339E1E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10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319B562-C843-4284-8B70-46D668CC8C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6719" y="1693877"/>
            <a:ext cx="4221624" cy="3366953"/>
          </a:xfrm>
        </p:spPr>
        <p:txBody>
          <a:bodyPr>
            <a:normAutofit fontScale="90000"/>
          </a:bodyPr>
          <a:lstStyle/>
          <a:p>
            <a:pPr algn="r"/>
            <a:r>
              <a:rPr lang="en-GB" sz="4100" b="1" dirty="0">
                <a:solidFill>
                  <a:schemeClr val="accent1"/>
                </a:solidFill>
                <a:latin typeface="+mn-lt"/>
              </a:rPr>
              <a:t>The Policing and Crime Act 2017 and </a:t>
            </a:r>
            <a:br>
              <a:rPr lang="en-GB" sz="4100" b="1" dirty="0">
                <a:solidFill>
                  <a:schemeClr val="accent1"/>
                </a:solidFill>
                <a:latin typeface="+mn-lt"/>
              </a:rPr>
            </a:br>
            <a:r>
              <a:rPr lang="en-GB" sz="4100" b="1" dirty="0">
                <a:solidFill>
                  <a:schemeClr val="accent1"/>
                </a:solidFill>
                <a:latin typeface="+mn-lt"/>
              </a:rPr>
              <a:t>wider legislative framework for Fire &amp; Rescue Services</a:t>
            </a:r>
          </a:p>
        </p:txBody>
      </p:sp>
      <p:cxnSp>
        <p:nvCxnSpPr>
          <p:cNvPr id="26" name="Straight Connector 22">
            <a:extLst>
              <a:ext uri="{FF2B5EF4-FFF2-40B4-BE49-F238E27FC236}">
                <a16:creationId xmlns:a16="http://schemas.microsoft.com/office/drawing/2014/main" id="{5021601D-2758-4B15-A31C-FDA184C51B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C47F07-7018-426D-82B8-1C3B1C4021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976030" y="963507"/>
            <a:ext cx="6250925" cy="2465493"/>
          </a:xfrm>
        </p:spPr>
        <p:txBody>
          <a:bodyPr anchor="b">
            <a:normAutofit fontScale="92500" lnSpcReduction="10000"/>
          </a:bodyPr>
          <a:lstStyle/>
          <a:p>
            <a:r>
              <a:rPr lang="en-GB" sz="2400" dirty="0"/>
              <a:t>The Crime and Disorder Act 1998</a:t>
            </a:r>
          </a:p>
          <a:p>
            <a:r>
              <a:rPr lang="en-GB" sz="2400" dirty="0"/>
              <a:t>The Local Government Act 1999</a:t>
            </a:r>
          </a:p>
          <a:p>
            <a:r>
              <a:rPr lang="en-GB" sz="2400" b="1" dirty="0"/>
              <a:t>The Fire and Rescue Services Act 2004</a:t>
            </a:r>
          </a:p>
          <a:p>
            <a:r>
              <a:rPr lang="en-GB" sz="2400" b="1" dirty="0"/>
              <a:t>The 2004 Civil Contingencies Act</a:t>
            </a:r>
          </a:p>
          <a:p>
            <a:r>
              <a:rPr lang="en-GB" sz="2400" b="1" dirty="0"/>
              <a:t>Regulatory reform (fire safety) order 2005</a:t>
            </a:r>
          </a:p>
          <a:p>
            <a:r>
              <a:rPr lang="en-GB" sz="2400" dirty="0"/>
              <a:t>Safeguarding Vulnerable Groups Act 2006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6030" y="3589866"/>
            <a:ext cx="6250940" cy="2304628"/>
          </a:xfrm>
        </p:spPr>
        <p:txBody>
          <a:bodyPr>
            <a:normAutofit fontScale="92500" lnSpcReduction="10000"/>
          </a:bodyPr>
          <a:lstStyle/>
          <a:p>
            <a:r>
              <a:rPr lang="en-GB" sz="2400" dirty="0"/>
              <a:t>Equalities Act 2010</a:t>
            </a:r>
          </a:p>
          <a:p>
            <a:r>
              <a:rPr lang="en-GB" sz="2400" b="1" dirty="0"/>
              <a:t>Building Regulations Act 2010</a:t>
            </a:r>
          </a:p>
          <a:p>
            <a:r>
              <a:rPr lang="en-GB" sz="2400" dirty="0"/>
              <a:t>Public Services (Social Value) Act 2012</a:t>
            </a:r>
          </a:p>
          <a:p>
            <a:r>
              <a:rPr lang="en-GB" sz="2400" dirty="0"/>
              <a:t>Local Audit and Accountability Act 2014</a:t>
            </a:r>
          </a:p>
          <a:p>
            <a:r>
              <a:rPr lang="en-GB" sz="2400" b="1" dirty="0"/>
              <a:t>Health and Safety Acts 1974, 2005, 2015 </a:t>
            </a:r>
          </a:p>
          <a:p>
            <a:pPr marL="0" indent="0">
              <a:buNone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0905648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FF7CEAD-284D-4360-BAB0-D06C3EC430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en-GB" b="1" dirty="0">
                <a:solidFill>
                  <a:srgbClr val="FFFFFF"/>
                </a:solidFill>
              </a:rPr>
              <a:t>How robust has the PFCC local case process been?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1BED5C-21B1-4B1E-A3FA-E6523550C1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r>
              <a:rPr lang="en-GB" sz="1900" b="1" dirty="0">
                <a:solidFill>
                  <a:srgbClr val="000000"/>
                </a:solidFill>
              </a:rPr>
              <a:t>Essex and Northamptonshire </a:t>
            </a:r>
            <a:r>
              <a:rPr lang="en-GB" sz="1900" dirty="0">
                <a:solidFill>
                  <a:srgbClr val="000000"/>
                </a:solidFill>
              </a:rPr>
              <a:t>- specific local reasons for governance reform, and little local opposition</a:t>
            </a:r>
          </a:p>
          <a:p>
            <a:r>
              <a:rPr lang="en-GB" sz="1900" b="1" dirty="0">
                <a:solidFill>
                  <a:srgbClr val="000000"/>
                </a:solidFill>
              </a:rPr>
              <a:t>Business Case </a:t>
            </a:r>
            <a:r>
              <a:rPr lang="en-GB" sz="1900" dirty="0">
                <a:solidFill>
                  <a:srgbClr val="000000"/>
                </a:solidFill>
              </a:rPr>
              <a:t>– Independent CIPFA analysis - results inconclusive and uninfluential – they couldn’t verify the promised financial savings or judge impact on public safety</a:t>
            </a:r>
          </a:p>
          <a:p>
            <a:r>
              <a:rPr lang="en-GB" sz="1900" b="1" dirty="0">
                <a:solidFill>
                  <a:srgbClr val="000000"/>
                </a:solidFill>
              </a:rPr>
              <a:t>Public Consultation </a:t>
            </a:r>
            <a:r>
              <a:rPr lang="en-GB" sz="1900" dirty="0">
                <a:solidFill>
                  <a:srgbClr val="000000"/>
                </a:solidFill>
              </a:rPr>
              <a:t>was fairly extensive but support was limited</a:t>
            </a:r>
          </a:p>
          <a:p>
            <a:r>
              <a:rPr lang="en-GB" sz="1900" b="1" dirty="0">
                <a:solidFill>
                  <a:srgbClr val="000000"/>
                </a:solidFill>
              </a:rPr>
              <a:t>Democratic accountability and collaboration </a:t>
            </a:r>
            <a:r>
              <a:rPr lang="en-GB" sz="1900" dirty="0">
                <a:solidFill>
                  <a:srgbClr val="000000"/>
                </a:solidFill>
              </a:rPr>
              <a:t>– improved accountability still contested, collaborative improvements asserted rather than evidenced</a:t>
            </a:r>
          </a:p>
          <a:p>
            <a:r>
              <a:rPr lang="en-GB" sz="1900" b="1" dirty="0">
                <a:solidFill>
                  <a:srgbClr val="000000"/>
                </a:solidFill>
              </a:rPr>
              <a:t>Scrutiny </a:t>
            </a:r>
            <a:r>
              <a:rPr lang="en-GB" sz="1900" dirty="0">
                <a:solidFill>
                  <a:srgbClr val="000000"/>
                </a:solidFill>
              </a:rPr>
              <a:t>- FRS experience on police and crime panels – have there been any credible independent FRS expertise added to any panel?</a:t>
            </a:r>
          </a:p>
          <a:p>
            <a:endParaRPr lang="en-GB" sz="19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57575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Freeform: Shape 71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74" name="Group 73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75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76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77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78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79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80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A177E423-E52B-49E3-AD4C-564C2F8E6F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6947" y="709706"/>
            <a:ext cx="2980297" cy="5105400"/>
          </a:xfrm>
        </p:spPr>
        <p:txBody>
          <a:bodyPr>
            <a:normAutofit/>
          </a:bodyPr>
          <a:lstStyle/>
          <a:p>
            <a:r>
              <a:rPr lang="en-GB" sz="3700" b="1" dirty="0">
                <a:solidFill>
                  <a:srgbClr val="FFFFFF"/>
                </a:solidFill>
              </a:rPr>
              <a:t>Government’s ambitions for PFCCs</a:t>
            </a:r>
          </a:p>
        </p:txBody>
      </p:sp>
      <p:graphicFrame>
        <p:nvGraphicFramePr>
          <p:cNvPr id="42" name="Content Placeholder 2">
            <a:extLst>
              <a:ext uri="{FF2B5EF4-FFF2-40B4-BE49-F238E27FC236}">
                <a16:creationId xmlns:a16="http://schemas.microsoft.com/office/drawing/2014/main" id="{129BF9C7-7815-4009-8F65-E67BA0400C3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8153069"/>
              </p:ext>
            </p:extLst>
          </p:nvPr>
        </p:nvGraphicFramePr>
        <p:xfrm>
          <a:off x="4476376" y="41836"/>
          <a:ext cx="7518400" cy="66159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681944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14A2F755-5219-4C4E-9378-2C80BB08DF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9" name="Freeform: Shape 18">
            <a:extLst>
              <a:ext uri="{FF2B5EF4-FFF2-40B4-BE49-F238E27FC236}">
                <a16:creationId xmlns:a16="http://schemas.microsoft.com/office/drawing/2014/main" id="{9A87AD7E-457F-4836-8DDE-FFE0F00938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0" y="1762067"/>
            <a:ext cx="12192417" cy="5095933"/>
          </a:xfrm>
          <a:custGeom>
            <a:avLst/>
            <a:gdLst>
              <a:gd name="connsiteX0" fmla="*/ 0 w 12192417"/>
              <a:gd name="connsiteY0" fmla="*/ 0 h 5095933"/>
              <a:gd name="connsiteX1" fmla="*/ 71931 w 12192417"/>
              <a:gd name="connsiteY1" fmla="*/ 12261 h 5095933"/>
              <a:gd name="connsiteX2" fmla="*/ 282848 w 12192417"/>
              <a:gd name="connsiteY2" fmla="*/ 48343 h 5095933"/>
              <a:gd name="connsiteX3" fmla="*/ 436463 w 12192417"/>
              <a:gd name="connsiteY3" fmla="*/ 73565 h 5095933"/>
              <a:gd name="connsiteX4" fmla="*/ 619338 w 12192417"/>
              <a:gd name="connsiteY4" fmla="*/ 100188 h 5095933"/>
              <a:gd name="connsiteX5" fmla="*/ 836350 w 12192417"/>
              <a:gd name="connsiteY5" fmla="*/ 132066 h 5095933"/>
              <a:gd name="connsiteX6" fmla="*/ 1076527 w 12192417"/>
              <a:gd name="connsiteY6" fmla="*/ 165696 h 5095933"/>
              <a:gd name="connsiteX7" fmla="*/ 1347183 w 12192417"/>
              <a:gd name="connsiteY7" fmla="*/ 201077 h 5095933"/>
              <a:gd name="connsiteX8" fmla="*/ 1642222 w 12192417"/>
              <a:gd name="connsiteY8" fmla="*/ 238560 h 5095933"/>
              <a:gd name="connsiteX9" fmla="*/ 1962863 w 12192417"/>
              <a:gd name="connsiteY9" fmla="*/ 276043 h 5095933"/>
              <a:gd name="connsiteX10" fmla="*/ 2304231 w 12192417"/>
              <a:gd name="connsiteY10" fmla="*/ 314227 h 5095933"/>
              <a:gd name="connsiteX11" fmla="*/ 2672420 w 12192417"/>
              <a:gd name="connsiteY11" fmla="*/ 349608 h 5095933"/>
              <a:gd name="connsiteX12" fmla="*/ 3057677 w 12192417"/>
              <a:gd name="connsiteY12" fmla="*/ 383588 h 5095933"/>
              <a:gd name="connsiteX13" fmla="*/ 3464880 w 12192417"/>
              <a:gd name="connsiteY13" fmla="*/ 414415 h 5095933"/>
              <a:gd name="connsiteX14" fmla="*/ 3889151 w 12192417"/>
              <a:gd name="connsiteY14" fmla="*/ 443841 h 5095933"/>
              <a:gd name="connsiteX15" fmla="*/ 4331709 w 12192417"/>
              <a:gd name="connsiteY15" fmla="*/ 471515 h 5095933"/>
              <a:gd name="connsiteX16" fmla="*/ 4558475 w 12192417"/>
              <a:gd name="connsiteY16" fmla="*/ 481324 h 5095933"/>
              <a:gd name="connsiteX17" fmla="*/ 4790117 w 12192417"/>
              <a:gd name="connsiteY17" fmla="*/ 492183 h 5095933"/>
              <a:gd name="connsiteX18" fmla="*/ 5025417 w 12192417"/>
              <a:gd name="connsiteY18" fmla="*/ 502342 h 5095933"/>
              <a:gd name="connsiteX19" fmla="*/ 5261936 w 12192417"/>
              <a:gd name="connsiteY19" fmla="*/ 508998 h 5095933"/>
              <a:gd name="connsiteX20" fmla="*/ 5503331 w 12192417"/>
              <a:gd name="connsiteY20" fmla="*/ 514953 h 5095933"/>
              <a:gd name="connsiteX21" fmla="*/ 5747166 w 12192417"/>
              <a:gd name="connsiteY21" fmla="*/ 521259 h 5095933"/>
              <a:gd name="connsiteX22" fmla="*/ 5995876 w 12192417"/>
              <a:gd name="connsiteY22" fmla="*/ 525463 h 5095933"/>
              <a:gd name="connsiteX23" fmla="*/ 6247025 w 12192417"/>
              <a:gd name="connsiteY23" fmla="*/ 525463 h 5095933"/>
              <a:gd name="connsiteX24" fmla="*/ 6500612 w 12192417"/>
              <a:gd name="connsiteY24" fmla="*/ 527565 h 5095933"/>
              <a:gd name="connsiteX25" fmla="*/ 6756638 w 12192417"/>
              <a:gd name="connsiteY25" fmla="*/ 525463 h 5095933"/>
              <a:gd name="connsiteX26" fmla="*/ 7016321 w 12192417"/>
              <a:gd name="connsiteY26" fmla="*/ 521259 h 5095933"/>
              <a:gd name="connsiteX27" fmla="*/ 7276004 w 12192417"/>
              <a:gd name="connsiteY27" fmla="*/ 517406 h 5095933"/>
              <a:gd name="connsiteX28" fmla="*/ 7539344 w 12192417"/>
              <a:gd name="connsiteY28" fmla="*/ 508998 h 5095933"/>
              <a:gd name="connsiteX29" fmla="*/ 7805123 w 12192417"/>
              <a:gd name="connsiteY29" fmla="*/ 500241 h 5095933"/>
              <a:gd name="connsiteX30" fmla="*/ 8070902 w 12192417"/>
              <a:gd name="connsiteY30" fmla="*/ 490082 h 5095933"/>
              <a:gd name="connsiteX31" fmla="*/ 8339120 w 12192417"/>
              <a:gd name="connsiteY31" fmla="*/ 475719 h 5095933"/>
              <a:gd name="connsiteX32" fmla="*/ 8609775 w 12192417"/>
              <a:gd name="connsiteY32" fmla="*/ 458554 h 5095933"/>
              <a:gd name="connsiteX33" fmla="*/ 8881650 w 12192417"/>
              <a:gd name="connsiteY33" fmla="*/ 442089 h 5095933"/>
              <a:gd name="connsiteX34" fmla="*/ 9153525 w 12192417"/>
              <a:gd name="connsiteY34" fmla="*/ 421071 h 5095933"/>
              <a:gd name="connsiteX35" fmla="*/ 9429057 w 12192417"/>
              <a:gd name="connsiteY35" fmla="*/ 395849 h 5095933"/>
              <a:gd name="connsiteX36" fmla="*/ 9700932 w 12192417"/>
              <a:gd name="connsiteY36" fmla="*/ 370626 h 5095933"/>
              <a:gd name="connsiteX37" fmla="*/ 9977683 w 12192417"/>
              <a:gd name="connsiteY37" fmla="*/ 341551 h 5095933"/>
              <a:gd name="connsiteX38" fmla="*/ 10255654 w 12192417"/>
              <a:gd name="connsiteY38" fmla="*/ 309673 h 5095933"/>
              <a:gd name="connsiteX39" fmla="*/ 10529967 w 12192417"/>
              <a:gd name="connsiteY39" fmla="*/ 276043 h 5095933"/>
              <a:gd name="connsiteX40" fmla="*/ 10807938 w 12192417"/>
              <a:gd name="connsiteY40" fmla="*/ 236809 h 5095933"/>
              <a:gd name="connsiteX41" fmla="*/ 11084689 w 12192417"/>
              <a:gd name="connsiteY41" fmla="*/ 194772 h 5095933"/>
              <a:gd name="connsiteX42" fmla="*/ 11362660 w 12192417"/>
              <a:gd name="connsiteY42" fmla="*/ 153085 h 5095933"/>
              <a:gd name="connsiteX43" fmla="*/ 11639411 w 12192417"/>
              <a:gd name="connsiteY43" fmla="*/ 104392 h 5095933"/>
              <a:gd name="connsiteX44" fmla="*/ 11914944 w 12192417"/>
              <a:gd name="connsiteY44" fmla="*/ 54648 h 5095933"/>
              <a:gd name="connsiteX45" fmla="*/ 12191695 w 12192417"/>
              <a:gd name="connsiteY45" fmla="*/ 2452 h 5095933"/>
              <a:gd name="connsiteX46" fmla="*/ 12191695 w 12192417"/>
              <a:gd name="connsiteY46" fmla="*/ 2162231 h 5095933"/>
              <a:gd name="connsiteX47" fmla="*/ 12192417 w 12192417"/>
              <a:gd name="connsiteY47" fmla="*/ 2162231 h 5095933"/>
              <a:gd name="connsiteX48" fmla="*/ 12192417 w 12192417"/>
              <a:gd name="connsiteY48" fmla="*/ 5095933 h 5095933"/>
              <a:gd name="connsiteX49" fmla="*/ 0 w 12192417"/>
              <a:gd name="connsiteY49" fmla="*/ 5095933 h 5095933"/>
              <a:gd name="connsiteX50" fmla="*/ 0 w 12192417"/>
              <a:gd name="connsiteY50" fmla="*/ 2791958 h 5095933"/>
              <a:gd name="connsiteX51" fmla="*/ 0 w 12192417"/>
              <a:gd name="connsiteY51" fmla="*/ 2162231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417" h="5095933">
                <a:moveTo>
                  <a:pt x="0" y="0"/>
                </a:moveTo>
                <a:lnTo>
                  <a:pt x="71931" y="12261"/>
                </a:lnTo>
                <a:lnTo>
                  <a:pt x="282848" y="48343"/>
                </a:lnTo>
                <a:lnTo>
                  <a:pt x="436463" y="73565"/>
                </a:lnTo>
                <a:lnTo>
                  <a:pt x="619338" y="100188"/>
                </a:lnTo>
                <a:lnTo>
                  <a:pt x="836350" y="132066"/>
                </a:lnTo>
                <a:lnTo>
                  <a:pt x="1076527" y="165696"/>
                </a:lnTo>
                <a:lnTo>
                  <a:pt x="1347183" y="201077"/>
                </a:lnTo>
                <a:lnTo>
                  <a:pt x="1642222" y="238560"/>
                </a:lnTo>
                <a:lnTo>
                  <a:pt x="1962863" y="276043"/>
                </a:lnTo>
                <a:lnTo>
                  <a:pt x="2304231" y="314227"/>
                </a:lnTo>
                <a:lnTo>
                  <a:pt x="2672420" y="349608"/>
                </a:lnTo>
                <a:lnTo>
                  <a:pt x="3057677" y="383588"/>
                </a:lnTo>
                <a:lnTo>
                  <a:pt x="3464880" y="414415"/>
                </a:lnTo>
                <a:lnTo>
                  <a:pt x="3889151" y="443841"/>
                </a:lnTo>
                <a:lnTo>
                  <a:pt x="4331709" y="471515"/>
                </a:lnTo>
                <a:lnTo>
                  <a:pt x="4558475" y="481324"/>
                </a:lnTo>
                <a:lnTo>
                  <a:pt x="4790117" y="492183"/>
                </a:lnTo>
                <a:lnTo>
                  <a:pt x="5025417" y="502342"/>
                </a:lnTo>
                <a:lnTo>
                  <a:pt x="5261936" y="508998"/>
                </a:lnTo>
                <a:lnTo>
                  <a:pt x="5503331" y="514953"/>
                </a:lnTo>
                <a:lnTo>
                  <a:pt x="5747166" y="521259"/>
                </a:lnTo>
                <a:lnTo>
                  <a:pt x="5995876" y="525463"/>
                </a:lnTo>
                <a:lnTo>
                  <a:pt x="6247025" y="525463"/>
                </a:lnTo>
                <a:lnTo>
                  <a:pt x="6500612" y="527565"/>
                </a:lnTo>
                <a:lnTo>
                  <a:pt x="6756638" y="525463"/>
                </a:lnTo>
                <a:lnTo>
                  <a:pt x="7016321" y="521259"/>
                </a:lnTo>
                <a:lnTo>
                  <a:pt x="7276004" y="517406"/>
                </a:lnTo>
                <a:lnTo>
                  <a:pt x="7539344" y="508998"/>
                </a:lnTo>
                <a:lnTo>
                  <a:pt x="7805123" y="500241"/>
                </a:lnTo>
                <a:lnTo>
                  <a:pt x="8070902" y="490082"/>
                </a:lnTo>
                <a:lnTo>
                  <a:pt x="8339120" y="475719"/>
                </a:lnTo>
                <a:lnTo>
                  <a:pt x="8609775" y="458554"/>
                </a:lnTo>
                <a:lnTo>
                  <a:pt x="8881650" y="442089"/>
                </a:lnTo>
                <a:lnTo>
                  <a:pt x="9153525" y="421071"/>
                </a:lnTo>
                <a:lnTo>
                  <a:pt x="9429057" y="395849"/>
                </a:lnTo>
                <a:lnTo>
                  <a:pt x="9700932" y="370626"/>
                </a:lnTo>
                <a:lnTo>
                  <a:pt x="9977683" y="341551"/>
                </a:lnTo>
                <a:lnTo>
                  <a:pt x="10255654" y="309673"/>
                </a:lnTo>
                <a:lnTo>
                  <a:pt x="10529967" y="276043"/>
                </a:lnTo>
                <a:lnTo>
                  <a:pt x="10807938" y="236809"/>
                </a:lnTo>
                <a:lnTo>
                  <a:pt x="11084689" y="194772"/>
                </a:lnTo>
                <a:lnTo>
                  <a:pt x="11362660" y="153085"/>
                </a:lnTo>
                <a:lnTo>
                  <a:pt x="11639411" y="104392"/>
                </a:lnTo>
                <a:lnTo>
                  <a:pt x="11914944" y="54648"/>
                </a:lnTo>
                <a:lnTo>
                  <a:pt x="12191695" y="2452"/>
                </a:lnTo>
                <a:lnTo>
                  <a:pt x="12191695" y="2162231"/>
                </a:lnTo>
                <a:lnTo>
                  <a:pt x="12192417" y="2162231"/>
                </a:lnTo>
                <a:lnTo>
                  <a:pt x="12192417" y="5095933"/>
                </a:lnTo>
                <a:lnTo>
                  <a:pt x="0" y="5095933"/>
                </a:lnTo>
                <a:lnTo>
                  <a:pt x="0" y="2791958"/>
                </a:lnTo>
                <a:lnTo>
                  <a:pt x="0" y="2162231"/>
                </a:lnTo>
                <a:close/>
              </a:path>
            </a:pathLst>
          </a:custGeom>
          <a:ln>
            <a:noFill/>
          </a:ln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4C3633E-D17B-43D0-885E-77299C674A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983" y="498143"/>
            <a:ext cx="10269613" cy="1278902"/>
          </a:xfrm>
        </p:spPr>
        <p:txBody>
          <a:bodyPr>
            <a:normAutofit/>
          </a:bodyPr>
          <a:lstStyle/>
          <a:p>
            <a:r>
              <a:rPr lang="en-GB" sz="4100" b="1" dirty="0">
                <a:solidFill>
                  <a:schemeClr val="bg1"/>
                </a:solidFill>
              </a:rPr>
              <a:t>What has the APCCs and/or individual PCCs achieved?</a:t>
            </a:r>
          </a:p>
        </p:txBody>
      </p:sp>
      <p:pic>
        <p:nvPicPr>
          <p:cNvPr id="7" name="Graphic 6" descr="Head with Gears">
            <a:extLst>
              <a:ext uri="{FF2B5EF4-FFF2-40B4-BE49-F238E27FC236}">
                <a16:creationId xmlns:a16="http://schemas.microsoft.com/office/drawing/2014/main" id="{70BF8F3E-6F90-4C2E-942C-AD3674A8CC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64228" y="3040969"/>
            <a:ext cx="2259866" cy="2259866"/>
          </a:xfrm>
          <a:prstGeom prst="rect">
            <a:avLst/>
          </a:prstGeom>
          <a:effectLst/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C4D4D1-6E2F-4AC4-842A-E0F2351ED3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75484" y="2472319"/>
            <a:ext cx="8065903" cy="2966269"/>
          </a:xfrm>
        </p:spPr>
        <p:txBody>
          <a:bodyPr>
            <a:noAutofit/>
          </a:bodyPr>
          <a:lstStyle/>
          <a:p>
            <a:r>
              <a:rPr lang="en-GB" sz="2200" dirty="0"/>
              <a:t>Focus to-date has been on their individual areas or as spokesperson for particular aspects of the PCC role.</a:t>
            </a:r>
          </a:p>
          <a:p>
            <a:r>
              <a:rPr lang="en-GB" sz="2200" dirty="0"/>
              <a:t>Have they challenged the other system parameters or contributed to Grenfell, </a:t>
            </a:r>
            <a:r>
              <a:rPr lang="en-GB" sz="2200" dirty="0" err="1"/>
              <a:t>Hackitt</a:t>
            </a:r>
            <a:r>
              <a:rPr lang="en-GB" sz="2200" dirty="0"/>
              <a:t>, 2018 National Framework or HMICFRS?</a:t>
            </a:r>
          </a:p>
          <a:p>
            <a:r>
              <a:rPr lang="en-GB" sz="2200" dirty="0"/>
              <a:t>Have the contributed to improving elements of:</a:t>
            </a:r>
          </a:p>
          <a:p>
            <a:pPr lvl="1"/>
            <a:r>
              <a:rPr lang="en-GB" sz="2200" dirty="0"/>
              <a:t>Policy development</a:t>
            </a:r>
          </a:p>
          <a:p>
            <a:pPr lvl="1"/>
            <a:r>
              <a:rPr lang="en-GB" sz="2200" dirty="0"/>
              <a:t>Service Delivery</a:t>
            </a:r>
          </a:p>
          <a:p>
            <a:pPr lvl="1"/>
            <a:r>
              <a:rPr lang="en-GB" sz="2200" dirty="0"/>
              <a:t>Public Assurance and Regulation</a:t>
            </a:r>
          </a:p>
          <a:p>
            <a:pPr lvl="1"/>
            <a:endParaRPr lang="en-GB" sz="2200" dirty="0"/>
          </a:p>
          <a:p>
            <a:pPr marL="0" indent="0">
              <a:buNone/>
            </a:pPr>
            <a:r>
              <a:rPr lang="en-GB" sz="2400" b="1" dirty="0"/>
              <a:t>Have they been a conspicuous voice or provided leadership for a sector badly needing support and leadership?    </a:t>
            </a:r>
          </a:p>
        </p:txBody>
      </p:sp>
    </p:spTree>
    <p:extLst>
      <p:ext uri="{BB962C8B-B14F-4D97-AF65-F5344CB8AC3E}">
        <p14:creationId xmlns:p14="http://schemas.microsoft.com/office/powerpoint/2010/main" val="24980761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8D2EA3-DD7E-4699-A256-C48306AFED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0500"/>
          </a:xfrm>
        </p:spPr>
        <p:txBody>
          <a:bodyPr>
            <a:normAutofit/>
          </a:bodyPr>
          <a:lstStyle/>
          <a:p>
            <a:r>
              <a:rPr lang="en-GB" sz="3200" b="1" dirty="0">
                <a:latin typeface="+mn-lt"/>
              </a:rPr>
              <a:t>Emerging ‘big’ lessons: the first HMICFRS inspection reports</a:t>
            </a:r>
            <a:br>
              <a:rPr lang="en-GB" sz="2100" b="1" dirty="0">
                <a:latin typeface="+mn-lt"/>
              </a:rPr>
            </a:br>
            <a:br>
              <a:rPr lang="en-GB" sz="2100" b="1" dirty="0">
                <a:latin typeface="+mn-lt"/>
              </a:rPr>
            </a:br>
            <a:r>
              <a:rPr lang="en-GB" sz="2000" b="1" dirty="0">
                <a:latin typeface="+mn-lt"/>
              </a:rPr>
              <a:t>A pragmatic and cautious approach to the first inspections nevertheless reveals services in dire need of support and investment. 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9C7F1FA3-0E0E-421A-B411-F4D5B2220B0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3452428"/>
              </p:ext>
            </p:extLst>
          </p:nvPr>
        </p:nvGraphicFramePr>
        <p:xfrm>
          <a:off x="838200" y="200965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664384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8682" y="314840"/>
            <a:ext cx="9122584" cy="1325563"/>
          </a:xfrm>
        </p:spPr>
        <p:txBody>
          <a:bodyPr>
            <a:normAutofit/>
          </a:bodyPr>
          <a:lstStyle/>
          <a:p>
            <a:r>
              <a:rPr lang="en-GB" b="1" dirty="0">
                <a:solidFill>
                  <a:srgbClr val="009900"/>
                </a:solidFill>
              </a:rPr>
              <a:t>Improved Collaboration?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7668" y="1547969"/>
            <a:ext cx="7661228" cy="395168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GB" sz="2000" dirty="0"/>
              <a:t>To-date - back office, premises, control rooms </a:t>
            </a:r>
          </a:p>
          <a:p>
            <a:pPr>
              <a:lnSpc>
                <a:spcPct val="100000"/>
              </a:lnSpc>
            </a:pPr>
            <a:r>
              <a:rPr lang="en-GB" sz="2000" dirty="0"/>
              <a:t>Joint databases, systems, processes, protocols?</a:t>
            </a:r>
          </a:p>
          <a:p>
            <a:pPr>
              <a:lnSpc>
                <a:spcPct val="100000"/>
              </a:lnSpc>
            </a:pPr>
            <a:r>
              <a:rPr lang="en-GB" sz="2000" dirty="0"/>
              <a:t>Major emergencies (Grenfell, Manchester) Whether local resilience has been effective - regional co-ordination and resilience has been widely criticised</a:t>
            </a:r>
          </a:p>
          <a:p>
            <a:pPr>
              <a:lnSpc>
                <a:spcPct val="100000"/>
              </a:lnSpc>
            </a:pPr>
            <a:r>
              <a:rPr lang="en-GB" sz="2000" dirty="0"/>
              <a:t>New Inspections – with the exception of collaborative work with the police on arson and fire setting in community safety partnerships; the vast majority of examples of good or innovative collaborative working come from </a:t>
            </a:r>
            <a:r>
              <a:rPr lang="en-GB" sz="2000" b="1" dirty="0"/>
              <a:t>initiatives with health, housing or local government, as well as work across borders and with other fire and rescue services</a:t>
            </a:r>
            <a:r>
              <a:rPr lang="en-GB" sz="2000" dirty="0"/>
              <a:t>.  </a:t>
            </a:r>
          </a:p>
        </p:txBody>
      </p:sp>
      <p:sp>
        <p:nvSpPr>
          <p:cNvPr id="17" name="Freeform 6">
            <a:extLst>
              <a:ext uri="{FF2B5EF4-FFF2-40B4-BE49-F238E27FC236}">
                <a16:creationId xmlns:a16="http://schemas.microsoft.com/office/drawing/2014/main" id="{A9616D99-AEFB-4C95-84EF-5DEC698D92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752858" y="744469"/>
            <a:ext cx="3275668" cy="4408488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rgbClr val="4C4C4C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9" name="Freeform 6">
            <a:extLst>
              <a:ext uri="{FF2B5EF4-FFF2-40B4-BE49-F238E27FC236}">
                <a16:creationId xmlns:a16="http://schemas.microsoft.com/office/drawing/2014/main" id="{D0F97023-F626-4FC5-8C2D-753B5C7F46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l" t="t" r="r" b="b"/>
            <a:pathLst>
              <a:path w="10000" h="10000">
                <a:moveTo>
                  <a:pt x="8761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0" y="9126"/>
                </a:lnTo>
                <a:lnTo>
                  <a:pt x="8761" y="9127"/>
                </a:lnTo>
                <a:lnTo>
                  <a:pt x="8761" y="0"/>
                </a:lnTo>
                <a:close/>
              </a:path>
            </a:pathLst>
          </a:custGeom>
          <a:solidFill>
            <a:srgbClr val="4C4C4C"/>
          </a:solidFill>
          <a:ln w="0">
            <a:noFill/>
            <a:prstDash val="solid"/>
            <a:round/>
            <a:headEnd/>
            <a:tailEnd/>
          </a:ln>
        </p:spPr>
      </p:sp>
      <p:pic>
        <p:nvPicPr>
          <p:cNvPr id="7" name="Graphic 6" descr="Users">
            <a:extLst>
              <a:ext uri="{FF2B5EF4-FFF2-40B4-BE49-F238E27FC236}">
                <a16:creationId xmlns:a16="http://schemas.microsoft.com/office/drawing/2014/main" id="{CB5E5CF7-6A03-4B59-8FA9-A236EDE105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424244" y="4068417"/>
            <a:ext cx="1431235" cy="1431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21910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GB" sz="3600" b="1" dirty="0">
                <a:latin typeface="+mn-lt"/>
              </a:rPr>
              <a:t>Changes to legislative framework</a:t>
            </a:r>
            <a:br>
              <a:rPr lang="en-GB" sz="3200" b="1" dirty="0">
                <a:latin typeface="+mn-lt"/>
              </a:rPr>
            </a:br>
            <a:br>
              <a:rPr lang="en-GB" sz="2400" b="1" dirty="0">
                <a:latin typeface="+mn-lt"/>
              </a:rPr>
            </a:br>
            <a:r>
              <a:rPr lang="en-GB" sz="2400" b="1" dirty="0">
                <a:latin typeface="+mn-lt"/>
              </a:rPr>
              <a:t>Assessing the future role of PFCCs</a:t>
            </a:r>
            <a:endParaRPr lang="en-GB" sz="2000" b="1" dirty="0">
              <a:latin typeface="+mn-lt"/>
            </a:endParaRPr>
          </a:p>
        </p:txBody>
      </p:sp>
      <p:graphicFrame>
        <p:nvGraphicFramePr>
          <p:cNvPr id="73" name="Content Placeholder 2">
            <a:extLst>
              <a:ext uri="{FF2B5EF4-FFF2-40B4-BE49-F238E27FC236}">
                <a16:creationId xmlns:a16="http://schemas.microsoft.com/office/drawing/2014/main" id="{B4A8733D-27EF-4861-985B-EFE37679597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070902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859944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597</Words>
  <Application>Microsoft Office PowerPoint</Application>
  <PresentationFormat>Widescreen</PresentationFormat>
  <Paragraphs>64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1_Office Theme</vt:lpstr>
      <vt:lpstr>The Future of Blue Light Services Collaboration: Developing a Shared Vision for Effective Emergency Services  De Vere Grand Connaught Rooms, London   Assessing the Legislative Framework:  Reflecting on the Policing and Crime Act 2017 and exploring the future role of Police Crime Commissioners in governing Fire and Rescue Services</vt:lpstr>
      <vt:lpstr>National Frameworks    The context, the parameters, the agencies and the relationships operating within the three domains of policy development, service delivery and public assurance in public services </vt:lpstr>
      <vt:lpstr>The Policing and Crime Act 2017 and  wider legislative framework for Fire &amp; Rescue Services</vt:lpstr>
      <vt:lpstr>How robust has the PFCC local case process been?</vt:lpstr>
      <vt:lpstr>Government’s ambitions for PFCCs</vt:lpstr>
      <vt:lpstr>What has the APCCs and/or individual PCCs achieved?</vt:lpstr>
      <vt:lpstr>Emerging ‘big’ lessons: the first HMICFRS inspection reports  A pragmatic and cautious approach to the first inspections nevertheless reveals services in dire need of support and investment. </vt:lpstr>
      <vt:lpstr>Improved Collaboration?</vt:lpstr>
      <vt:lpstr>Changes to legislative framework  Assessing the future role of PFCCs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Future of Blue Light Services Collaboration: Developing a Shared Vision for Effective Emergency Services  De Vere Grand Connaught Rooms, London   Assessing the Legislative Framework:  Reflecting on the Policing and Crime Act 2017 and exploring the future role of Police Crime Commissioners in governing Fire and Rescue Services</dc:title>
  <dc:creator>Peter Murphy</dc:creator>
  <cp:lastModifiedBy>Gallacher, Jonathan</cp:lastModifiedBy>
  <cp:revision>8</cp:revision>
  <dcterms:created xsi:type="dcterms:W3CDTF">2019-01-15T11:22:22Z</dcterms:created>
  <dcterms:modified xsi:type="dcterms:W3CDTF">2019-02-04T14:31:38Z</dcterms:modified>
</cp:coreProperties>
</file>