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914" r:id="rId2"/>
    <p:sldMasterId id="2147483902" r:id="rId3"/>
  </p:sldMasterIdLst>
  <p:notesMasterIdLst>
    <p:notesMasterId r:id="rId12"/>
  </p:notesMasterIdLst>
  <p:handoutMasterIdLst>
    <p:handoutMasterId r:id="rId13"/>
  </p:handoutMasterIdLst>
  <p:sldIdLst>
    <p:sldId id="284" r:id="rId4"/>
    <p:sldId id="313" r:id="rId5"/>
    <p:sldId id="314" r:id="rId6"/>
    <p:sldId id="316" r:id="rId7"/>
    <p:sldId id="315" r:id="rId8"/>
    <p:sldId id="317" r:id="rId9"/>
    <p:sldId id="310" r:id="rId10"/>
    <p:sldId id="312" r:id="rId11"/>
  </p:sldIdLst>
  <p:sldSz cx="9144000" cy="5143500" type="screen16x9"/>
  <p:notesSz cx="7010400" cy="9296400"/>
  <p:defaultTextStyle>
    <a:defPPr>
      <a:defRPr lang="en-GB"/>
    </a:defPPr>
    <a:lvl1pPr algn="l" defTabSz="457200" rtl="0" fontAlgn="base">
      <a:spcBef>
        <a:spcPct val="0"/>
      </a:spcBef>
      <a:spcAft>
        <a:spcPct val="0"/>
      </a:spcAft>
      <a:defRPr sz="2400" kern="1200">
        <a:solidFill>
          <a:schemeClr val="tx1"/>
        </a:solidFill>
        <a:latin typeface="Arial" charset="0"/>
        <a:ea typeface="ＭＳ Ｐゴシック" pitchFamily="-109" charset="-128"/>
        <a:cs typeface="+mn-cs"/>
      </a:defRPr>
    </a:lvl1pPr>
    <a:lvl2pPr marL="457200" algn="l" defTabSz="457200" rtl="0" fontAlgn="base">
      <a:spcBef>
        <a:spcPct val="0"/>
      </a:spcBef>
      <a:spcAft>
        <a:spcPct val="0"/>
      </a:spcAft>
      <a:defRPr sz="2400" kern="1200">
        <a:solidFill>
          <a:schemeClr val="tx1"/>
        </a:solidFill>
        <a:latin typeface="Arial" charset="0"/>
        <a:ea typeface="ＭＳ Ｐゴシック" pitchFamily="-109" charset="-128"/>
        <a:cs typeface="+mn-cs"/>
      </a:defRPr>
    </a:lvl2pPr>
    <a:lvl3pPr marL="914400" algn="l" defTabSz="457200" rtl="0" fontAlgn="base">
      <a:spcBef>
        <a:spcPct val="0"/>
      </a:spcBef>
      <a:spcAft>
        <a:spcPct val="0"/>
      </a:spcAft>
      <a:defRPr sz="2400" kern="1200">
        <a:solidFill>
          <a:schemeClr val="tx1"/>
        </a:solidFill>
        <a:latin typeface="Arial" charset="0"/>
        <a:ea typeface="ＭＳ Ｐゴシック" pitchFamily="-109" charset="-128"/>
        <a:cs typeface="+mn-cs"/>
      </a:defRPr>
    </a:lvl3pPr>
    <a:lvl4pPr marL="1371600" algn="l" defTabSz="457200" rtl="0" fontAlgn="base">
      <a:spcBef>
        <a:spcPct val="0"/>
      </a:spcBef>
      <a:spcAft>
        <a:spcPct val="0"/>
      </a:spcAft>
      <a:defRPr sz="2400" kern="1200">
        <a:solidFill>
          <a:schemeClr val="tx1"/>
        </a:solidFill>
        <a:latin typeface="Arial" charset="0"/>
        <a:ea typeface="ＭＳ Ｐゴシック" pitchFamily="-109" charset="-128"/>
        <a:cs typeface="+mn-cs"/>
      </a:defRPr>
    </a:lvl4pPr>
    <a:lvl5pPr marL="1828800" algn="l" defTabSz="457200" rtl="0" fontAlgn="base">
      <a:spcBef>
        <a:spcPct val="0"/>
      </a:spcBef>
      <a:spcAft>
        <a:spcPct val="0"/>
      </a:spcAft>
      <a:defRPr sz="2400" kern="1200">
        <a:solidFill>
          <a:schemeClr val="tx1"/>
        </a:solidFill>
        <a:latin typeface="Arial" charset="0"/>
        <a:ea typeface="ＭＳ Ｐゴシック" pitchFamily="-109" charset="-128"/>
        <a:cs typeface="+mn-cs"/>
      </a:defRPr>
    </a:lvl5pPr>
    <a:lvl6pPr marL="2286000" algn="l" defTabSz="914400" rtl="0" eaLnBrk="1" latinLnBrk="0" hangingPunct="1">
      <a:defRPr sz="2400" kern="1200">
        <a:solidFill>
          <a:schemeClr val="tx1"/>
        </a:solidFill>
        <a:latin typeface="Arial" charset="0"/>
        <a:ea typeface="ＭＳ Ｐゴシック" pitchFamily="-109" charset="-128"/>
        <a:cs typeface="+mn-cs"/>
      </a:defRPr>
    </a:lvl6pPr>
    <a:lvl7pPr marL="2743200" algn="l" defTabSz="914400" rtl="0" eaLnBrk="1" latinLnBrk="0" hangingPunct="1">
      <a:defRPr sz="2400" kern="1200">
        <a:solidFill>
          <a:schemeClr val="tx1"/>
        </a:solidFill>
        <a:latin typeface="Arial" charset="0"/>
        <a:ea typeface="ＭＳ Ｐゴシック" pitchFamily="-109" charset="-128"/>
        <a:cs typeface="+mn-cs"/>
      </a:defRPr>
    </a:lvl7pPr>
    <a:lvl8pPr marL="3200400" algn="l" defTabSz="914400" rtl="0" eaLnBrk="1" latinLnBrk="0" hangingPunct="1">
      <a:defRPr sz="2400" kern="1200">
        <a:solidFill>
          <a:schemeClr val="tx1"/>
        </a:solidFill>
        <a:latin typeface="Arial" charset="0"/>
        <a:ea typeface="ＭＳ Ｐゴシック" pitchFamily="-109" charset="-128"/>
        <a:cs typeface="+mn-cs"/>
      </a:defRPr>
    </a:lvl8pPr>
    <a:lvl9pPr marL="3657600" algn="l" defTabSz="914400" rtl="0" eaLnBrk="1" latinLnBrk="0" hangingPunct="1">
      <a:defRPr sz="2400" kern="1200">
        <a:solidFill>
          <a:schemeClr val="tx1"/>
        </a:solidFill>
        <a:latin typeface="Arial" charset="0"/>
        <a:ea typeface="ＭＳ Ｐゴシック" pitchFamily="-109"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09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85401" autoAdjust="0"/>
  </p:normalViewPr>
  <p:slideViewPr>
    <p:cSldViewPr snapToObjects="1" showGuides="1">
      <p:cViewPr varScale="1">
        <p:scale>
          <a:sx n="124" d="100"/>
          <a:sy n="124" d="100"/>
        </p:scale>
        <p:origin x="582" y="96"/>
      </p:cViewPr>
      <p:guideLst>
        <p:guide orient="horz" pos="1620"/>
        <p:guide pos="2880"/>
      </p:guideLst>
    </p:cSldViewPr>
  </p:slideViewPr>
  <p:outlineViewPr>
    <p:cViewPr>
      <p:scale>
        <a:sx n="33" d="100"/>
        <a:sy n="33" d="100"/>
      </p:scale>
      <p:origin x="0" y="-8952"/>
    </p:cViewPr>
  </p:outlineViewPr>
  <p:notesTextViewPr>
    <p:cViewPr>
      <p:scale>
        <a:sx n="1" d="1"/>
        <a:sy n="1" d="1"/>
      </p:scale>
      <p:origin x="0" y="0"/>
    </p:cViewPr>
  </p:notesTextViewPr>
  <p:sorterViewPr>
    <p:cViewPr>
      <p:scale>
        <a:sx n="100" d="100"/>
        <a:sy n="100" d="100"/>
      </p:scale>
      <p:origin x="0" y="0"/>
    </p:cViewPr>
  </p:sorterViewPr>
  <p:notesViewPr>
    <p:cSldViewPr snapToObjects="1">
      <p:cViewPr varScale="1">
        <p:scale>
          <a:sx n="53" d="100"/>
          <a:sy n="53" d="100"/>
        </p:scale>
        <p:origin x="2850" y="9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86008" tIns="43004" rIns="86008" bIns="43004" rtlCol="0"/>
          <a:lstStyle>
            <a:lvl1pPr algn="l">
              <a:defRPr sz="1100"/>
            </a:lvl1pPr>
          </a:lstStyle>
          <a:p>
            <a:endParaRPr lang="en-GB" dirty="0">
              <a:solidFill>
                <a:schemeClr val="tx1">
                  <a:lumMod val="65000"/>
                  <a:lumOff val="35000"/>
                </a:schemeClr>
              </a:solidFill>
            </a:endParaRPr>
          </a:p>
        </p:txBody>
      </p:sp>
      <p:sp>
        <p:nvSpPr>
          <p:cNvPr id="3" name="Date Placeholder 2"/>
          <p:cNvSpPr>
            <a:spLocks noGrp="1"/>
          </p:cNvSpPr>
          <p:nvPr>
            <p:ph type="dt" sz="quarter" idx="1"/>
          </p:nvPr>
        </p:nvSpPr>
        <p:spPr>
          <a:xfrm>
            <a:off x="3970734" y="1"/>
            <a:ext cx="3038145" cy="464205"/>
          </a:xfrm>
          <a:prstGeom prst="rect">
            <a:avLst/>
          </a:prstGeom>
        </p:spPr>
        <p:txBody>
          <a:bodyPr vert="horz" lIns="86008" tIns="43004" rIns="86008" bIns="43004" rtlCol="0"/>
          <a:lstStyle>
            <a:lvl1pPr algn="r">
              <a:defRPr sz="1100"/>
            </a:lvl1pPr>
          </a:lstStyle>
          <a:p>
            <a:fld id="{4AA51AEC-D0A1-4FA9-895A-9A8FFF7736B3}" type="datetimeFigureOut">
              <a:rPr lang="en-GB" smtClean="0"/>
              <a:t>27/08/2019</a:t>
            </a:fld>
            <a:endParaRPr lang="en-GB" dirty="0"/>
          </a:p>
        </p:txBody>
      </p:sp>
      <p:sp>
        <p:nvSpPr>
          <p:cNvPr id="4" name="Footer Placeholder 3"/>
          <p:cNvSpPr>
            <a:spLocks noGrp="1"/>
          </p:cNvSpPr>
          <p:nvPr>
            <p:ph type="ftr" sz="quarter" idx="2"/>
          </p:nvPr>
        </p:nvSpPr>
        <p:spPr>
          <a:xfrm>
            <a:off x="0" y="8830659"/>
            <a:ext cx="3038145" cy="464205"/>
          </a:xfrm>
          <a:prstGeom prst="rect">
            <a:avLst/>
          </a:prstGeom>
        </p:spPr>
        <p:txBody>
          <a:bodyPr vert="horz" lIns="86008" tIns="43004" rIns="86008" bIns="43004" rtlCol="0" anchor="b"/>
          <a:lstStyle>
            <a:lvl1pPr algn="l">
              <a:defRPr sz="1100"/>
            </a:lvl1pPr>
          </a:lstStyle>
          <a:p>
            <a:endParaRPr lang="en-GB" dirty="0">
              <a:solidFill>
                <a:schemeClr val="tx1">
                  <a:lumMod val="65000"/>
                  <a:lumOff val="35000"/>
                </a:schemeClr>
              </a:solidFill>
            </a:endParaRPr>
          </a:p>
        </p:txBody>
      </p:sp>
      <p:sp>
        <p:nvSpPr>
          <p:cNvPr id="5" name="Slide Number Placeholder 4"/>
          <p:cNvSpPr>
            <a:spLocks noGrp="1"/>
          </p:cNvSpPr>
          <p:nvPr>
            <p:ph type="sldNum" sz="quarter" idx="3"/>
          </p:nvPr>
        </p:nvSpPr>
        <p:spPr>
          <a:xfrm>
            <a:off x="3970734" y="8830659"/>
            <a:ext cx="3038145" cy="464205"/>
          </a:xfrm>
          <a:prstGeom prst="rect">
            <a:avLst/>
          </a:prstGeom>
        </p:spPr>
        <p:txBody>
          <a:bodyPr vert="horz" lIns="86008" tIns="43004" rIns="86008" bIns="43004" rtlCol="0" anchor="b"/>
          <a:lstStyle>
            <a:lvl1pPr algn="r">
              <a:defRPr sz="1100"/>
            </a:lvl1pPr>
          </a:lstStyle>
          <a:p>
            <a:fld id="{4547F4CC-85AB-468D-B709-C9EB014A01C2}" type="slidenum">
              <a:rPr lang="en-GB" smtClean="0"/>
              <a:t>‹#›</a:t>
            </a:fld>
            <a:endParaRPr lang="en-GB" dirty="0"/>
          </a:p>
        </p:txBody>
      </p:sp>
    </p:spTree>
    <p:extLst>
      <p:ext uri="{BB962C8B-B14F-4D97-AF65-F5344CB8AC3E}">
        <p14:creationId xmlns:p14="http://schemas.microsoft.com/office/powerpoint/2010/main" val="411245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wrap="square" lIns="90919" tIns="45460" rIns="90919" bIns="45460" numCol="1" anchor="t" anchorCtr="0" compatLnSpc="1">
            <a:prstTxWarp prst="textNoShape">
              <a:avLst/>
            </a:prstTxWarp>
          </a:bodyPr>
          <a:lstStyle>
            <a:lvl1pPr>
              <a:defRPr sz="1200" smtClean="0"/>
            </a:lvl1pPr>
          </a:lstStyle>
          <a:p>
            <a:pPr>
              <a:defRPr/>
            </a:pPr>
            <a:endParaRPr lang="en-GB" altLang="en-US" dirty="0"/>
          </a:p>
        </p:txBody>
      </p:sp>
      <p:sp>
        <p:nvSpPr>
          <p:cNvPr id="3" name="Date Placeholder 2"/>
          <p:cNvSpPr>
            <a:spLocks noGrp="1"/>
          </p:cNvSpPr>
          <p:nvPr>
            <p:ph type="dt" idx="1"/>
          </p:nvPr>
        </p:nvSpPr>
        <p:spPr>
          <a:xfrm>
            <a:off x="3970938" y="0"/>
            <a:ext cx="3037840" cy="464820"/>
          </a:xfrm>
          <a:prstGeom prst="rect">
            <a:avLst/>
          </a:prstGeom>
        </p:spPr>
        <p:txBody>
          <a:bodyPr vert="horz" wrap="square" lIns="90919" tIns="45460" rIns="90919" bIns="45460" numCol="1" anchor="t" anchorCtr="0" compatLnSpc="1">
            <a:prstTxWarp prst="textNoShape">
              <a:avLst/>
            </a:prstTxWarp>
          </a:bodyPr>
          <a:lstStyle>
            <a:lvl1pPr algn="r">
              <a:defRPr sz="1200" smtClean="0"/>
            </a:lvl1pPr>
          </a:lstStyle>
          <a:p>
            <a:pPr>
              <a:defRPr/>
            </a:pPr>
            <a:fld id="{A6BD2B6E-B993-4C1C-9E93-55B611B50867}" type="datetime1">
              <a:rPr lang="en-GB" altLang="en-US"/>
              <a:pPr>
                <a:defRPr/>
              </a:pPr>
              <a:t>27/08/2019</a:t>
            </a:fld>
            <a:endParaRPr lang="en-GB" altLang="en-US" dirty="0"/>
          </a:p>
        </p:txBody>
      </p:sp>
      <p:sp>
        <p:nvSpPr>
          <p:cNvPr id="4" name="Slide Image Placeholder 3"/>
          <p:cNvSpPr>
            <a:spLocks noGrp="1" noRot="1" noChangeAspect="1"/>
          </p:cNvSpPr>
          <p:nvPr>
            <p:ph type="sldImg" idx="2"/>
          </p:nvPr>
        </p:nvSpPr>
        <p:spPr>
          <a:xfrm>
            <a:off x="407988" y="698500"/>
            <a:ext cx="6194425" cy="3484563"/>
          </a:xfrm>
          <a:prstGeom prst="rect">
            <a:avLst/>
          </a:prstGeom>
          <a:noFill/>
          <a:ln w="12700">
            <a:solidFill>
              <a:prstClr val="black"/>
            </a:solidFill>
          </a:ln>
        </p:spPr>
        <p:txBody>
          <a:bodyPr vert="horz" wrap="square" lIns="90919" tIns="45460" rIns="90919" bIns="45460" numCol="1" anchor="ctr" anchorCtr="0" compatLnSpc="1">
            <a:prstTxWarp prst="textNoShape">
              <a:avLst/>
            </a:prstTxWarp>
          </a:bodyPr>
          <a:lstStyle/>
          <a:p>
            <a:pPr lvl="0"/>
            <a:endParaRPr lang="en-GB" alt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wrap="square" lIns="90919" tIns="45460" rIns="90919" bIns="45460" numCol="1" anchor="t" anchorCtr="0" compatLnSpc="1">
            <a:prstTxWarp prst="textNoShape">
              <a:avLst/>
            </a:prstTxWarp>
            <a:normAutofit/>
          </a:bodyPr>
          <a:lstStyle/>
          <a:p>
            <a:pPr lvl="0"/>
            <a:r>
              <a:rPr lang="en-GB" altLang="en-US" noProof="0" dirty="0"/>
              <a:t>Click to edit Master text styles</a:t>
            </a:r>
          </a:p>
          <a:p>
            <a:pPr lvl="1"/>
            <a:r>
              <a:rPr lang="en-GB" altLang="en-US" noProof="0" dirty="0"/>
              <a:t>Second level</a:t>
            </a:r>
          </a:p>
          <a:p>
            <a:pPr lvl="2"/>
            <a:r>
              <a:rPr lang="en-GB" altLang="en-US" noProof="0" dirty="0"/>
              <a:t>Third level</a:t>
            </a:r>
          </a:p>
          <a:p>
            <a:pPr lvl="3"/>
            <a:r>
              <a:rPr lang="en-GB" altLang="en-US" noProof="0" dirty="0"/>
              <a:t>Fourth level</a:t>
            </a:r>
          </a:p>
          <a:p>
            <a:pPr lvl="4"/>
            <a:r>
              <a:rPr lang="en-GB" altLang="en-US" noProof="0"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wrap="square" lIns="90919" tIns="45460" rIns="90919" bIns="45460" numCol="1" anchor="b" anchorCtr="0" compatLnSpc="1">
            <a:prstTxWarp prst="textNoShape">
              <a:avLst/>
            </a:prstTxWarp>
          </a:bodyPr>
          <a:lstStyle>
            <a:lvl1pPr>
              <a:defRPr sz="1200" smtClean="0"/>
            </a:lvl1pPr>
          </a:lstStyle>
          <a:p>
            <a:pPr>
              <a:defRPr/>
            </a:pPr>
            <a:endParaRPr lang="en-GB" alt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0919" tIns="45460" rIns="90919" bIns="45460" numCol="1" anchor="b" anchorCtr="0" compatLnSpc="1">
            <a:prstTxWarp prst="textNoShape">
              <a:avLst/>
            </a:prstTxWarp>
          </a:bodyPr>
          <a:lstStyle>
            <a:lvl1pPr algn="r">
              <a:defRPr sz="1200" smtClean="0"/>
            </a:lvl1pPr>
          </a:lstStyle>
          <a:p>
            <a:pPr>
              <a:defRPr/>
            </a:pPr>
            <a:fld id="{95C0A0FB-C9C3-422D-8448-AE568FEA659C}" type="slidenum">
              <a:rPr lang="en-GB" altLang="en-US"/>
              <a:pPr>
                <a:defRPr/>
              </a:pPr>
              <a:t>‹#›</a:t>
            </a:fld>
            <a:endParaRPr lang="en-GB" altLang="en-US" dirty="0"/>
          </a:p>
        </p:txBody>
      </p:sp>
    </p:spTree>
    <p:extLst>
      <p:ext uri="{BB962C8B-B14F-4D97-AF65-F5344CB8AC3E}">
        <p14:creationId xmlns:p14="http://schemas.microsoft.com/office/powerpoint/2010/main" val="3945350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baseline="0">
        <a:solidFill>
          <a:schemeClr val="tx1">
            <a:lumMod val="65000"/>
            <a:lumOff val="35000"/>
          </a:schemeClr>
        </a:solidFill>
        <a:latin typeface="Arial" panose="020B0604020202020204" pitchFamily="34" charset="0"/>
        <a:ea typeface="ＭＳ Ｐゴシック" pitchFamily="-109" charset="-128"/>
        <a:cs typeface="+mn-cs"/>
      </a:defRPr>
    </a:lvl1pPr>
    <a:lvl2pPr marL="457200" algn="l" rtl="0" eaLnBrk="0" fontAlgn="base" hangingPunct="0">
      <a:spcBef>
        <a:spcPct val="30000"/>
      </a:spcBef>
      <a:spcAft>
        <a:spcPct val="0"/>
      </a:spcAft>
      <a:defRPr sz="1200" kern="1200" baseline="0">
        <a:solidFill>
          <a:schemeClr val="tx1">
            <a:lumMod val="65000"/>
            <a:lumOff val="35000"/>
          </a:schemeClr>
        </a:solidFill>
        <a:latin typeface="Arial" panose="020B0604020202020204" pitchFamily="34" charset="0"/>
        <a:ea typeface="ＭＳ Ｐゴシック" pitchFamily="-109" charset="-128"/>
        <a:cs typeface="+mn-cs"/>
      </a:defRPr>
    </a:lvl2pPr>
    <a:lvl3pPr marL="914400" algn="l" rtl="0" eaLnBrk="0" fontAlgn="base" hangingPunct="0">
      <a:spcBef>
        <a:spcPct val="30000"/>
      </a:spcBef>
      <a:spcAft>
        <a:spcPct val="0"/>
      </a:spcAft>
      <a:defRPr sz="1200" kern="1200" baseline="0">
        <a:solidFill>
          <a:schemeClr val="tx1">
            <a:lumMod val="65000"/>
            <a:lumOff val="35000"/>
          </a:schemeClr>
        </a:solidFill>
        <a:latin typeface="Arial" panose="020B0604020202020204" pitchFamily="34" charset="0"/>
        <a:ea typeface="ＭＳ Ｐゴシック" pitchFamily="-109" charset="-128"/>
        <a:cs typeface="+mn-cs"/>
      </a:defRPr>
    </a:lvl3pPr>
    <a:lvl4pPr marL="1371600" algn="l" rtl="0" eaLnBrk="0" fontAlgn="base" hangingPunct="0">
      <a:spcBef>
        <a:spcPct val="30000"/>
      </a:spcBef>
      <a:spcAft>
        <a:spcPct val="0"/>
      </a:spcAft>
      <a:defRPr sz="1200" kern="1200" baseline="0">
        <a:solidFill>
          <a:schemeClr val="tx1">
            <a:lumMod val="65000"/>
            <a:lumOff val="35000"/>
          </a:schemeClr>
        </a:solidFill>
        <a:latin typeface="Arial" panose="020B0604020202020204" pitchFamily="34" charset="0"/>
        <a:ea typeface="ＭＳ Ｐゴシック" pitchFamily="-109" charset="-128"/>
        <a:cs typeface="+mn-cs"/>
      </a:defRPr>
    </a:lvl4pPr>
    <a:lvl5pPr marL="1828800" algn="l" rtl="0" eaLnBrk="0" fontAlgn="base" hangingPunct="0">
      <a:spcBef>
        <a:spcPct val="30000"/>
      </a:spcBef>
      <a:spcAft>
        <a:spcPct val="0"/>
      </a:spcAft>
      <a:defRPr sz="1200" kern="1200" baseline="0">
        <a:solidFill>
          <a:schemeClr val="tx1">
            <a:lumMod val="65000"/>
            <a:lumOff val="35000"/>
          </a:schemeClr>
        </a:solidFill>
        <a:latin typeface="Arial" panose="020B0604020202020204" pitchFamily="34" charset="0"/>
        <a:ea typeface="ＭＳ Ｐゴシック" pitchFamily="-109"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Richard Machin – course leader for the Social Welfare Law, Policy and Advice Practice degree. </a:t>
            </a:r>
          </a:p>
          <a:p>
            <a:r>
              <a:rPr lang="en-GB" baseline="0" dirty="0"/>
              <a:t>Experience in practice before moving into academia was in local government so I have an interest in government policy and its impact.</a:t>
            </a:r>
          </a:p>
        </p:txBody>
      </p:sp>
      <p:sp>
        <p:nvSpPr>
          <p:cNvPr id="4" name="Slide Number Placeholder 3"/>
          <p:cNvSpPr>
            <a:spLocks noGrp="1"/>
          </p:cNvSpPr>
          <p:nvPr>
            <p:ph type="sldNum" sz="quarter" idx="10"/>
          </p:nvPr>
        </p:nvSpPr>
        <p:spPr/>
        <p:txBody>
          <a:bodyPr/>
          <a:lstStyle/>
          <a:p>
            <a:pPr>
              <a:defRPr/>
            </a:pPr>
            <a:fld id="{95C0A0FB-C9C3-422D-8448-AE568FEA659C}" type="slidenum">
              <a:rPr lang="en-GB" altLang="en-US" smtClean="0"/>
              <a:pPr>
                <a:defRPr/>
              </a:pPr>
              <a:t>1</a:t>
            </a:fld>
            <a:endParaRPr lang="en-GB" altLang="en-US" dirty="0"/>
          </a:p>
        </p:txBody>
      </p:sp>
    </p:spTree>
    <p:extLst>
      <p:ext uri="{BB962C8B-B14F-4D97-AF65-F5344CB8AC3E}">
        <p14:creationId xmlns:p14="http://schemas.microsoft.com/office/powerpoint/2010/main" val="356479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a:t>
            </a:r>
            <a:r>
              <a:rPr lang="en-GB" baseline="0" dirty="0"/>
              <a:t> presentation perhaps a little different to others that you may hear today in that it discusses the impact of me as academic getting to grips with a new government policy and contributing to an understanding of the policy (both academically and professionally within the social welfare law sector). Impact focuses very much on knowledge exchange and seeking to understand policy and how it might be responded to.</a:t>
            </a:r>
          </a:p>
          <a:p>
            <a:r>
              <a:rPr lang="en-GB" baseline="0" dirty="0"/>
              <a:t>The policy in question is the so called ‘2 child limit’ for benefits. </a:t>
            </a:r>
            <a:endParaRPr lang="en-GB" dirty="0"/>
          </a:p>
        </p:txBody>
      </p:sp>
      <p:sp>
        <p:nvSpPr>
          <p:cNvPr id="4" name="Slide Number Placeholder 3"/>
          <p:cNvSpPr>
            <a:spLocks noGrp="1"/>
          </p:cNvSpPr>
          <p:nvPr>
            <p:ph type="sldNum" sz="quarter" idx="10"/>
          </p:nvPr>
        </p:nvSpPr>
        <p:spPr/>
        <p:txBody>
          <a:bodyPr/>
          <a:lstStyle/>
          <a:p>
            <a:pPr>
              <a:defRPr/>
            </a:pPr>
            <a:fld id="{95C0A0FB-C9C3-422D-8448-AE568FEA659C}" type="slidenum">
              <a:rPr lang="en-GB" altLang="en-US" smtClean="0"/>
              <a:pPr>
                <a:defRPr/>
              </a:pPr>
              <a:t>2</a:t>
            </a:fld>
            <a:endParaRPr lang="en-GB" altLang="en-US" dirty="0"/>
          </a:p>
        </p:txBody>
      </p:sp>
    </p:spTree>
    <p:extLst>
      <p:ext uri="{BB962C8B-B14F-4D97-AF65-F5344CB8AC3E}">
        <p14:creationId xmlns:p14="http://schemas.microsoft.com/office/powerpoint/2010/main" val="1168088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Technical important – busy professionals</a:t>
            </a:r>
            <a:r>
              <a:rPr lang="en-GB" baseline="0" dirty="0"/>
              <a:t> understand how the policy affects people, exemptions to the policy, financial impact</a:t>
            </a:r>
          </a:p>
          <a:p>
            <a:r>
              <a:rPr lang="en-GB" baseline="0" dirty="0"/>
              <a:t>Ethical issues – help families with a policy that we may disagree with – issues around consent/confidentiality – ‘rape clause’</a:t>
            </a:r>
            <a:endParaRPr lang="en-GB" dirty="0"/>
          </a:p>
        </p:txBody>
      </p:sp>
      <p:sp>
        <p:nvSpPr>
          <p:cNvPr id="4" name="Slide Number Placeholder 3"/>
          <p:cNvSpPr>
            <a:spLocks noGrp="1"/>
          </p:cNvSpPr>
          <p:nvPr>
            <p:ph type="sldNum" sz="quarter" idx="10"/>
          </p:nvPr>
        </p:nvSpPr>
        <p:spPr/>
        <p:txBody>
          <a:bodyPr/>
          <a:lstStyle/>
          <a:p>
            <a:pPr>
              <a:defRPr/>
            </a:pPr>
            <a:fld id="{95C0A0FB-C9C3-422D-8448-AE568FEA659C}" type="slidenum">
              <a:rPr lang="en-GB" altLang="en-US" smtClean="0"/>
              <a:pPr>
                <a:defRPr/>
              </a:pPr>
              <a:t>3</a:t>
            </a:fld>
            <a:endParaRPr lang="en-GB" altLang="en-US" dirty="0"/>
          </a:p>
        </p:txBody>
      </p:sp>
    </p:spTree>
    <p:extLst>
      <p:ext uri="{BB962C8B-B14F-4D97-AF65-F5344CB8AC3E}">
        <p14:creationId xmlns:p14="http://schemas.microsoft.com/office/powerpoint/2010/main" val="1300900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Impact – how do you get this out to people who</a:t>
            </a:r>
            <a:r>
              <a:rPr lang="en-GB" baseline="0" dirty="0"/>
              <a:t> need it, timing, internet</a:t>
            </a:r>
          </a:p>
          <a:p>
            <a:r>
              <a:rPr lang="en-GB" baseline="0" dirty="0"/>
              <a:t>Citizens Advice twitter account – 80K followers – Retweets – CPAG, Gingerbread, All Party Parliamentary Group on Poverty, Patrick Butler – Guardian Social policy editor.</a:t>
            </a:r>
            <a:endParaRPr lang="en-GB" dirty="0"/>
          </a:p>
        </p:txBody>
      </p:sp>
      <p:sp>
        <p:nvSpPr>
          <p:cNvPr id="4" name="Slide Number Placeholder 3"/>
          <p:cNvSpPr>
            <a:spLocks noGrp="1"/>
          </p:cNvSpPr>
          <p:nvPr>
            <p:ph type="sldNum" sz="quarter" idx="10"/>
          </p:nvPr>
        </p:nvSpPr>
        <p:spPr/>
        <p:txBody>
          <a:bodyPr/>
          <a:lstStyle/>
          <a:p>
            <a:pPr>
              <a:defRPr/>
            </a:pPr>
            <a:fld id="{95C0A0FB-C9C3-422D-8448-AE568FEA659C}" type="slidenum">
              <a:rPr lang="en-GB" altLang="en-US" smtClean="0"/>
              <a:pPr>
                <a:defRPr/>
              </a:pPr>
              <a:t>4</a:t>
            </a:fld>
            <a:endParaRPr lang="en-GB" altLang="en-US" dirty="0"/>
          </a:p>
        </p:txBody>
      </p:sp>
    </p:spTree>
    <p:extLst>
      <p:ext uri="{BB962C8B-B14F-4D97-AF65-F5344CB8AC3E}">
        <p14:creationId xmlns:p14="http://schemas.microsoft.com/office/powerpoint/2010/main" val="1958737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Academic</a:t>
            </a:r>
            <a:r>
              <a:rPr lang="en-GB" baseline="0" dirty="0"/>
              <a:t> impact:  theoretical and practical – theory was about idea of basing the social security safety net on family size and not need – comparisons with other countries, particularly US, any evidence of success?</a:t>
            </a:r>
          </a:p>
          <a:p>
            <a:r>
              <a:rPr lang="en-GB" baseline="0" dirty="0"/>
              <a:t>Practical – confidentiality, are certain groups more likely to be affected by this policy (ethic minorities, some religious groups, geographic impact). Encouraging a professional discussion and debate about this issue. Health and social care/social welfare law being a values based profession – how does this fit when we are working in a framework of austerity and reduction in state support to vulnerable people.</a:t>
            </a:r>
          </a:p>
        </p:txBody>
      </p:sp>
      <p:sp>
        <p:nvSpPr>
          <p:cNvPr id="4" name="Slide Number Placeholder 3"/>
          <p:cNvSpPr>
            <a:spLocks noGrp="1"/>
          </p:cNvSpPr>
          <p:nvPr>
            <p:ph type="sldNum" sz="quarter" idx="10"/>
          </p:nvPr>
        </p:nvSpPr>
        <p:spPr/>
        <p:txBody>
          <a:bodyPr/>
          <a:lstStyle/>
          <a:p>
            <a:pPr>
              <a:defRPr/>
            </a:pPr>
            <a:fld id="{95C0A0FB-C9C3-422D-8448-AE568FEA659C}" type="slidenum">
              <a:rPr lang="en-GB" altLang="en-US" smtClean="0"/>
              <a:pPr>
                <a:defRPr/>
              </a:pPr>
              <a:t>5</a:t>
            </a:fld>
            <a:endParaRPr lang="en-GB" altLang="en-US" dirty="0"/>
          </a:p>
        </p:txBody>
      </p:sp>
    </p:spTree>
    <p:extLst>
      <p:ext uri="{BB962C8B-B14F-4D97-AF65-F5344CB8AC3E}">
        <p14:creationId xmlns:p14="http://schemas.microsoft.com/office/powerpoint/2010/main" val="3941216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Picked</a:t>
            </a:r>
            <a:r>
              <a:rPr lang="en-GB" baseline="0" dirty="0"/>
              <a:t> up by a decent blog for public but discusses ideas in comprehensive and considered way.</a:t>
            </a:r>
          </a:p>
          <a:p>
            <a:r>
              <a:rPr lang="en-GB" baseline="0" dirty="0"/>
              <a:t>Impact of professional and ethical paper being picked up by blog – then introduced the idea to a more general, public audience.</a:t>
            </a:r>
            <a:endParaRPr lang="en-GB" dirty="0"/>
          </a:p>
        </p:txBody>
      </p:sp>
      <p:sp>
        <p:nvSpPr>
          <p:cNvPr id="4" name="Slide Number Placeholder 3"/>
          <p:cNvSpPr>
            <a:spLocks noGrp="1"/>
          </p:cNvSpPr>
          <p:nvPr>
            <p:ph type="sldNum" sz="quarter" idx="10"/>
          </p:nvPr>
        </p:nvSpPr>
        <p:spPr/>
        <p:txBody>
          <a:bodyPr/>
          <a:lstStyle/>
          <a:p>
            <a:pPr>
              <a:defRPr/>
            </a:pPr>
            <a:fld id="{95C0A0FB-C9C3-422D-8448-AE568FEA659C}" type="slidenum">
              <a:rPr lang="en-GB" altLang="en-US" smtClean="0"/>
              <a:pPr>
                <a:defRPr/>
              </a:pPr>
              <a:t>6</a:t>
            </a:fld>
            <a:endParaRPr lang="en-GB" altLang="en-US" dirty="0"/>
          </a:p>
        </p:txBody>
      </p:sp>
    </p:spTree>
    <p:extLst>
      <p:ext uri="{BB962C8B-B14F-4D97-AF65-F5344CB8AC3E}">
        <p14:creationId xmlns:p14="http://schemas.microsoft.com/office/powerpoint/2010/main" val="1015455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5C0A0FB-C9C3-422D-8448-AE568FEA659C}" type="slidenum">
              <a:rPr lang="en-GB" altLang="en-US" smtClean="0"/>
              <a:pPr>
                <a:defRPr/>
              </a:pPr>
              <a:t>7</a:t>
            </a:fld>
            <a:endParaRPr lang="en-GB" altLang="en-US" dirty="0"/>
          </a:p>
        </p:txBody>
      </p:sp>
    </p:spTree>
    <p:extLst>
      <p:ext uri="{BB962C8B-B14F-4D97-AF65-F5344CB8AC3E}">
        <p14:creationId xmlns:p14="http://schemas.microsoft.com/office/powerpoint/2010/main" val="620754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5C0A0FB-C9C3-422D-8448-AE568FEA659C}" type="slidenum">
              <a:rPr lang="en-GB" altLang="en-US" smtClean="0"/>
              <a:pPr>
                <a:defRPr/>
              </a:pPr>
              <a:t>8</a:t>
            </a:fld>
            <a:endParaRPr lang="en-GB" altLang="en-US" dirty="0"/>
          </a:p>
        </p:txBody>
      </p:sp>
    </p:spTree>
    <p:extLst>
      <p:ext uri="{BB962C8B-B14F-4D97-AF65-F5344CB8AC3E}">
        <p14:creationId xmlns:p14="http://schemas.microsoft.com/office/powerpoint/2010/main" val="33611235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M9635 Powerpoint new title graphic 16 9.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9" name="Title 1"/>
          <p:cNvSpPr>
            <a:spLocks noGrp="1"/>
          </p:cNvSpPr>
          <p:nvPr>
            <p:ph type="ctrTitle" hasCustomPrompt="1"/>
          </p:nvPr>
        </p:nvSpPr>
        <p:spPr>
          <a:xfrm>
            <a:off x="467544" y="483518"/>
            <a:ext cx="8496944" cy="1102519"/>
          </a:xfrm>
          <a:prstGeom prst="rect">
            <a:avLst/>
          </a:prstGeom>
        </p:spPr>
        <p:txBody>
          <a:bodyPr/>
          <a:lstStyle>
            <a:lvl1pPr algn="l">
              <a:defRPr sz="4400" b="0" i="0" cap="none" baseline="0">
                <a:solidFill>
                  <a:srgbClr val="FFFFFF"/>
                </a:solidFill>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endParaRPr lang="en-GB" dirty="0"/>
          </a:p>
        </p:txBody>
      </p:sp>
      <p:sp>
        <p:nvSpPr>
          <p:cNvPr id="10" name="Subtitle 2"/>
          <p:cNvSpPr>
            <a:spLocks noGrp="1"/>
          </p:cNvSpPr>
          <p:nvPr>
            <p:ph type="subTitle" idx="1" hasCustomPrompt="1"/>
          </p:nvPr>
        </p:nvSpPr>
        <p:spPr>
          <a:xfrm>
            <a:off x="467544" y="2121396"/>
            <a:ext cx="8496943" cy="1314450"/>
          </a:xfrm>
          <a:prstGeom prst="rect">
            <a:avLst/>
          </a:prstGeom>
        </p:spPr>
        <p:txBody>
          <a:bodyPr/>
          <a:lstStyle>
            <a:lvl1pPr marL="0" indent="0" algn="l">
              <a:buNone/>
              <a:defRPr sz="2200" b="0" baseline="0">
                <a:solidFill>
                  <a:srgbClr val="FFFFFF"/>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2509172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1" y="205979"/>
            <a:ext cx="6692265" cy="857250"/>
          </a:xfrm>
          <a:prstGeom prst="rect">
            <a:avLst/>
          </a:prstGeom>
        </p:spPr>
        <p:txBody>
          <a:bodyPr/>
          <a:lstStyle>
            <a:lvl1pPr algn="l">
              <a:defRPr sz="4000" b="1" i="0" cap="all" baseline="0">
                <a:solidFill>
                  <a:schemeClr val="tx1">
                    <a:lumMod val="65000"/>
                    <a:lumOff val="35000"/>
                  </a:schemeClr>
                </a:solidFill>
                <a:latin typeface="Arial Narrow" panose="020B060602020203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lvl1pPr>
              <a:defRPr baseline="0">
                <a:solidFill>
                  <a:schemeClr val="tx1">
                    <a:lumMod val="65000"/>
                    <a:lumOff val="35000"/>
                  </a:schemeClr>
                </a:solidFill>
                <a:latin typeface="Arial" panose="020B0604020202020204" pitchFamily="34" charset="0"/>
              </a:defRPr>
            </a:lvl1pPr>
            <a:lvl2pPr>
              <a:defRPr baseline="0">
                <a:solidFill>
                  <a:schemeClr val="tx1">
                    <a:lumMod val="65000"/>
                    <a:lumOff val="35000"/>
                  </a:schemeClr>
                </a:solidFill>
                <a:latin typeface="Arial" panose="020B0604020202020204" pitchFamily="34" charset="0"/>
              </a:defRPr>
            </a:lvl2pPr>
            <a:lvl3pPr>
              <a:defRPr baseline="0">
                <a:solidFill>
                  <a:schemeClr val="tx1">
                    <a:lumMod val="65000"/>
                    <a:lumOff val="35000"/>
                  </a:schemeClr>
                </a:solidFill>
                <a:latin typeface="Arial" panose="020B0604020202020204" pitchFamily="34" charset="0"/>
              </a:defRPr>
            </a:lvl3pPr>
            <a:lvl4pPr>
              <a:defRPr baseline="0">
                <a:solidFill>
                  <a:schemeClr val="tx1">
                    <a:lumMod val="65000"/>
                    <a:lumOff val="35000"/>
                  </a:schemeClr>
                </a:solidFill>
                <a:latin typeface="Arial" panose="020B0604020202020204" pitchFamily="34" charset="0"/>
              </a:defRPr>
            </a:lvl4pPr>
            <a:lvl5pPr>
              <a:defRPr baseline="0">
                <a:solidFill>
                  <a:schemeClr val="tx1">
                    <a:lumMod val="65000"/>
                    <a:lumOff val="35000"/>
                  </a:schemeClr>
                </a:solidFill>
                <a:latin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58130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2" name="Picture 2" descr="t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282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descr="New Create the difference black on whit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3700" y="4793457"/>
            <a:ext cx="2120900" cy="132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27213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375"/>
            <a:ext cx="6858000" cy="1790700"/>
          </a:xfrm>
          <a:prstGeom prst="rect">
            <a:avLst/>
          </a:prstGeo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2701925"/>
            <a:ext cx="6858000" cy="1241425"/>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982EA6B-59AB-4623-90DE-4E67485AD64B}" type="datetimeFigureOut">
              <a:rPr lang="en-GB" smtClean="0"/>
              <a:t>27/08/2019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97374E-67B3-4F74-AF2B-69266CDBB122}" type="slidenum">
              <a:rPr lang="en-GB" smtClean="0"/>
              <a:t>‹#›</a:t>
            </a:fld>
            <a:endParaRPr lang="en-GB"/>
          </a:p>
        </p:txBody>
      </p:sp>
    </p:spTree>
    <p:extLst>
      <p:ext uri="{BB962C8B-B14F-4D97-AF65-F5344CB8AC3E}">
        <p14:creationId xmlns:p14="http://schemas.microsoft.com/office/powerpoint/2010/main" val="1468716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274638"/>
            <a:ext cx="7886700" cy="993775"/>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628650" y="1370013"/>
            <a:ext cx="7886700" cy="326231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982EA6B-59AB-4623-90DE-4E67485AD64B}" type="datetimeFigureOut">
              <a:rPr lang="en-GB" smtClean="0"/>
              <a:t>27/08/2019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97374E-67B3-4F74-AF2B-69266CDBB122}" type="slidenum">
              <a:rPr lang="en-GB" smtClean="0"/>
              <a:t>‹#›</a:t>
            </a:fld>
            <a:endParaRPr lang="en-GB"/>
          </a:p>
        </p:txBody>
      </p:sp>
    </p:spTree>
    <p:extLst>
      <p:ext uri="{BB962C8B-B14F-4D97-AF65-F5344CB8AC3E}">
        <p14:creationId xmlns:p14="http://schemas.microsoft.com/office/powerpoint/2010/main" val="3778303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700"/>
            <a:ext cx="7886700" cy="2139950"/>
          </a:xfrm>
          <a:prstGeom prst="rect">
            <a:avLst/>
          </a:prstGeo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3441700"/>
            <a:ext cx="7886700" cy="1125538"/>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82EA6B-59AB-4623-90DE-4E67485AD64B}" type="datetimeFigureOut">
              <a:rPr lang="en-GB" smtClean="0"/>
              <a:t>27/08/2019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97374E-67B3-4F74-AF2B-69266CDBB122}" type="slidenum">
              <a:rPr lang="en-GB" smtClean="0"/>
              <a:t>‹#›</a:t>
            </a:fld>
            <a:endParaRPr lang="en-GB"/>
          </a:p>
        </p:txBody>
      </p:sp>
    </p:spTree>
    <p:extLst>
      <p:ext uri="{BB962C8B-B14F-4D97-AF65-F5344CB8AC3E}">
        <p14:creationId xmlns:p14="http://schemas.microsoft.com/office/powerpoint/2010/main" val="2365837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274638"/>
            <a:ext cx="7886700" cy="993775"/>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628650" y="1370013"/>
            <a:ext cx="3867150" cy="326231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370013"/>
            <a:ext cx="3867150" cy="326231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982EA6B-59AB-4623-90DE-4E67485AD64B}" type="datetimeFigureOut">
              <a:rPr lang="en-GB" smtClean="0"/>
              <a:t>27/08/2019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97374E-67B3-4F74-AF2B-69266CDBB122}" type="slidenum">
              <a:rPr lang="en-GB" smtClean="0"/>
              <a:t>‹#›</a:t>
            </a:fld>
            <a:endParaRPr lang="en-GB"/>
          </a:p>
        </p:txBody>
      </p:sp>
    </p:spTree>
    <p:extLst>
      <p:ext uri="{BB962C8B-B14F-4D97-AF65-F5344CB8AC3E}">
        <p14:creationId xmlns:p14="http://schemas.microsoft.com/office/powerpoint/2010/main" val="720613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274638"/>
            <a:ext cx="7886700" cy="993775"/>
          </a:xfrm>
          <a:prstGeom prst="rect">
            <a:avLst/>
          </a:prstGeom>
        </p:spPr>
        <p:txBody>
          <a:bodyPr/>
          <a:lstStyle/>
          <a:p>
            <a:r>
              <a:rPr lang="en-US"/>
              <a:t>Click to edit Master title style</a:t>
            </a:r>
            <a:endParaRPr lang="en-GB"/>
          </a:p>
        </p:txBody>
      </p:sp>
      <p:sp>
        <p:nvSpPr>
          <p:cNvPr id="3" name="Text Placeholder 2"/>
          <p:cNvSpPr>
            <a:spLocks noGrp="1"/>
          </p:cNvSpPr>
          <p:nvPr>
            <p:ph type="body" idx="1"/>
          </p:nvPr>
        </p:nvSpPr>
        <p:spPr>
          <a:xfrm>
            <a:off x="630238" y="1260475"/>
            <a:ext cx="3868737" cy="619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1879600"/>
            <a:ext cx="3868737" cy="276225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260475"/>
            <a:ext cx="3887788" cy="619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1879600"/>
            <a:ext cx="3887788" cy="276225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982EA6B-59AB-4623-90DE-4E67485AD64B}" type="datetimeFigureOut">
              <a:rPr lang="en-GB" smtClean="0"/>
              <a:t>27/08/2019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697374E-67B3-4F74-AF2B-69266CDBB122}" type="slidenum">
              <a:rPr lang="en-GB" smtClean="0"/>
              <a:t>‹#›</a:t>
            </a:fld>
            <a:endParaRPr lang="en-GB"/>
          </a:p>
        </p:txBody>
      </p:sp>
    </p:spTree>
    <p:extLst>
      <p:ext uri="{BB962C8B-B14F-4D97-AF65-F5344CB8AC3E}">
        <p14:creationId xmlns:p14="http://schemas.microsoft.com/office/powerpoint/2010/main" val="1611167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274638"/>
            <a:ext cx="7886700" cy="993775"/>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982EA6B-59AB-4623-90DE-4E67485AD64B}" type="datetimeFigureOut">
              <a:rPr lang="en-GB" smtClean="0"/>
              <a:t>27/08/2019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697374E-67B3-4F74-AF2B-69266CDBB122}" type="slidenum">
              <a:rPr lang="en-GB" smtClean="0"/>
              <a:t>‹#›</a:t>
            </a:fld>
            <a:endParaRPr lang="en-GB"/>
          </a:p>
        </p:txBody>
      </p:sp>
    </p:spTree>
    <p:extLst>
      <p:ext uri="{BB962C8B-B14F-4D97-AF65-F5344CB8AC3E}">
        <p14:creationId xmlns:p14="http://schemas.microsoft.com/office/powerpoint/2010/main" val="39675165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82EA6B-59AB-4623-90DE-4E67485AD64B}" type="datetimeFigureOut">
              <a:rPr lang="en-GB" smtClean="0"/>
              <a:t>27/08/2019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697374E-67B3-4F74-AF2B-69266CDBB122}" type="slidenum">
              <a:rPr lang="en-GB" smtClean="0"/>
              <a:t>‹#›</a:t>
            </a:fld>
            <a:endParaRPr lang="en-GB"/>
          </a:p>
        </p:txBody>
      </p:sp>
    </p:spTree>
    <p:extLst>
      <p:ext uri="{BB962C8B-B14F-4D97-AF65-F5344CB8AC3E}">
        <p14:creationId xmlns:p14="http://schemas.microsoft.com/office/powerpoint/2010/main" val="40286794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342900"/>
            <a:ext cx="2949575" cy="1200150"/>
          </a:xfrm>
          <a:prstGeom prst="rect">
            <a:avLst/>
          </a:prstGeo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741363"/>
            <a:ext cx="4629150" cy="36544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1543050"/>
            <a:ext cx="2949575" cy="28590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982EA6B-59AB-4623-90DE-4E67485AD64B}" type="datetimeFigureOut">
              <a:rPr lang="en-GB" smtClean="0"/>
              <a:t>27/08/2019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97374E-67B3-4F74-AF2B-69266CDBB122}" type="slidenum">
              <a:rPr lang="en-GB" smtClean="0"/>
              <a:t>‹#›</a:t>
            </a:fld>
            <a:endParaRPr lang="en-GB"/>
          </a:p>
        </p:txBody>
      </p:sp>
    </p:spTree>
    <p:extLst>
      <p:ext uri="{BB962C8B-B14F-4D97-AF65-F5344CB8AC3E}">
        <p14:creationId xmlns:p14="http://schemas.microsoft.com/office/powerpoint/2010/main" val="791100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22938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342900"/>
            <a:ext cx="2949575" cy="1200150"/>
          </a:xfrm>
          <a:prstGeom prst="rect">
            <a:avLst/>
          </a:prstGeo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741363"/>
            <a:ext cx="4629150" cy="36544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1543050"/>
            <a:ext cx="2949575" cy="28590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982EA6B-59AB-4623-90DE-4E67485AD64B}" type="datetimeFigureOut">
              <a:rPr lang="en-GB" smtClean="0"/>
              <a:t>27/08/2019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97374E-67B3-4F74-AF2B-69266CDBB122}" type="slidenum">
              <a:rPr lang="en-GB" smtClean="0"/>
              <a:t>‹#›</a:t>
            </a:fld>
            <a:endParaRPr lang="en-GB"/>
          </a:p>
        </p:txBody>
      </p:sp>
    </p:spTree>
    <p:extLst>
      <p:ext uri="{BB962C8B-B14F-4D97-AF65-F5344CB8AC3E}">
        <p14:creationId xmlns:p14="http://schemas.microsoft.com/office/powerpoint/2010/main" val="6573390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274638"/>
            <a:ext cx="7886700" cy="993775"/>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628650" y="1370013"/>
            <a:ext cx="7886700" cy="3262312"/>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982EA6B-59AB-4623-90DE-4E67485AD64B}" type="datetimeFigureOut">
              <a:rPr lang="en-GB" smtClean="0"/>
              <a:t>27/08/2019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97374E-67B3-4F74-AF2B-69266CDBB122}" type="slidenum">
              <a:rPr lang="en-GB" smtClean="0"/>
              <a:t>‹#›</a:t>
            </a:fld>
            <a:endParaRPr lang="en-GB"/>
          </a:p>
        </p:txBody>
      </p:sp>
    </p:spTree>
    <p:extLst>
      <p:ext uri="{BB962C8B-B14F-4D97-AF65-F5344CB8AC3E}">
        <p14:creationId xmlns:p14="http://schemas.microsoft.com/office/powerpoint/2010/main" val="36016955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4638"/>
            <a:ext cx="1971675" cy="4357687"/>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274638"/>
            <a:ext cx="5762625" cy="4357687"/>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982EA6B-59AB-4623-90DE-4E67485AD64B}" type="datetimeFigureOut">
              <a:rPr lang="en-GB" smtClean="0"/>
              <a:t>27/08/2019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97374E-67B3-4F74-AF2B-69266CDBB122}" type="slidenum">
              <a:rPr lang="en-GB" smtClean="0"/>
              <a:t>‹#›</a:t>
            </a:fld>
            <a:endParaRPr lang="en-GB"/>
          </a:p>
        </p:txBody>
      </p:sp>
    </p:spTree>
    <p:extLst>
      <p:ext uri="{BB962C8B-B14F-4D97-AF65-F5344CB8AC3E}">
        <p14:creationId xmlns:p14="http://schemas.microsoft.com/office/powerpoint/2010/main" val="19246671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8CCE546-146C-4FAC-A82E-E15AF381ECE8}" type="datetimeFigureOut">
              <a:rPr lang="en-GB" smtClean="0"/>
              <a:t>27/08/2019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0A2ED8-845D-4C9E-8BEB-BF7894878C0B}" type="slidenum">
              <a:rPr lang="en-GB" smtClean="0"/>
              <a:t>‹#›</a:t>
            </a:fld>
            <a:endParaRPr lang="en-GB"/>
          </a:p>
        </p:txBody>
      </p:sp>
    </p:spTree>
    <p:extLst>
      <p:ext uri="{BB962C8B-B14F-4D97-AF65-F5344CB8AC3E}">
        <p14:creationId xmlns:p14="http://schemas.microsoft.com/office/powerpoint/2010/main" val="11432971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CCE546-146C-4FAC-A82E-E15AF381ECE8}" type="datetimeFigureOut">
              <a:rPr lang="en-GB" smtClean="0"/>
              <a:t>27/08/2019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0A2ED8-845D-4C9E-8BEB-BF7894878C0B}" type="slidenum">
              <a:rPr lang="en-GB" smtClean="0"/>
              <a:t>‹#›</a:t>
            </a:fld>
            <a:endParaRPr lang="en-GB"/>
          </a:p>
        </p:txBody>
      </p:sp>
    </p:spTree>
    <p:extLst>
      <p:ext uri="{BB962C8B-B14F-4D97-AF65-F5344CB8AC3E}">
        <p14:creationId xmlns:p14="http://schemas.microsoft.com/office/powerpoint/2010/main" val="29440609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700"/>
            <a:ext cx="7886700" cy="2139950"/>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8CCE546-146C-4FAC-A82E-E15AF381ECE8}" type="datetimeFigureOut">
              <a:rPr lang="en-GB" smtClean="0"/>
              <a:t>27/08/2019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0A2ED8-845D-4C9E-8BEB-BF7894878C0B}" type="slidenum">
              <a:rPr lang="en-GB" smtClean="0"/>
              <a:t>‹#›</a:t>
            </a:fld>
            <a:endParaRPr lang="en-GB"/>
          </a:p>
        </p:txBody>
      </p:sp>
    </p:spTree>
    <p:extLst>
      <p:ext uri="{BB962C8B-B14F-4D97-AF65-F5344CB8AC3E}">
        <p14:creationId xmlns:p14="http://schemas.microsoft.com/office/powerpoint/2010/main" val="12593332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8CCE546-146C-4FAC-A82E-E15AF381ECE8}" type="datetimeFigureOut">
              <a:rPr lang="en-GB" smtClean="0"/>
              <a:t>27/08/2019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0A2ED8-845D-4C9E-8BEB-BF7894878C0B}" type="slidenum">
              <a:rPr lang="en-GB" smtClean="0"/>
              <a:t>‹#›</a:t>
            </a:fld>
            <a:endParaRPr lang="en-GB"/>
          </a:p>
        </p:txBody>
      </p:sp>
    </p:spTree>
    <p:extLst>
      <p:ext uri="{BB962C8B-B14F-4D97-AF65-F5344CB8AC3E}">
        <p14:creationId xmlns:p14="http://schemas.microsoft.com/office/powerpoint/2010/main" val="10002175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274638"/>
            <a:ext cx="7886700" cy="993775"/>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1879600"/>
            <a:ext cx="3868737"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1879600"/>
            <a:ext cx="3887788"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8CCE546-146C-4FAC-A82E-E15AF381ECE8}" type="datetimeFigureOut">
              <a:rPr lang="en-GB" smtClean="0"/>
              <a:t>27/08/2019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0A2ED8-845D-4C9E-8BEB-BF7894878C0B}" type="slidenum">
              <a:rPr lang="en-GB" smtClean="0"/>
              <a:t>‹#›</a:t>
            </a:fld>
            <a:endParaRPr lang="en-GB"/>
          </a:p>
        </p:txBody>
      </p:sp>
    </p:spTree>
    <p:extLst>
      <p:ext uri="{BB962C8B-B14F-4D97-AF65-F5344CB8AC3E}">
        <p14:creationId xmlns:p14="http://schemas.microsoft.com/office/powerpoint/2010/main" val="5541075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8CCE546-146C-4FAC-A82E-E15AF381ECE8}" type="datetimeFigureOut">
              <a:rPr lang="en-GB" smtClean="0"/>
              <a:t>27/08/2019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0A2ED8-845D-4C9E-8BEB-BF7894878C0B}" type="slidenum">
              <a:rPr lang="en-GB" smtClean="0"/>
              <a:t>‹#›</a:t>
            </a:fld>
            <a:endParaRPr lang="en-GB"/>
          </a:p>
        </p:txBody>
      </p:sp>
    </p:spTree>
    <p:extLst>
      <p:ext uri="{BB962C8B-B14F-4D97-AF65-F5344CB8AC3E}">
        <p14:creationId xmlns:p14="http://schemas.microsoft.com/office/powerpoint/2010/main" val="7095237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CCE546-146C-4FAC-A82E-E15AF381ECE8}" type="datetimeFigureOut">
              <a:rPr lang="en-GB" smtClean="0"/>
              <a:t>27/08/2019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0A2ED8-845D-4C9E-8BEB-BF7894878C0B}" type="slidenum">
              <a:rPr lang="en-GB" smtClean="0"/>
              <a:t>‹#›</a:t>
            </a:fld>
            <a:endParaRPr lang="en-GB"/>
          </a:p>
        </p:txBody>
      </p:sp>
    </p:spTree>
    <p:extLst>
      <p:ext uri="{BB962C8B-B14F-4D97-AF65-F5344CB8AC3E}">
        <p14:creationId xmlns:p14="http://schemas.microsoft.com/office/powerpoint/2010/main" val="789673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67544" y="490364"/>
            <a:ext cx="8229599" cy="857250"/>
          </a:xfrm>
          <a:prstGeom prst="rect">
            <a:avLst/>
          </a:prstGeom>
        </p:spPr>
        <p:txBody>
          <a:bodyPr/>
          <a:lstStyle>
            <a:lvl1pPr algn="l">
              <a:defRPr sz="3200" b="0" i="0" cap="none"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4" name="Content Placeholder 2"/>
          <p:cNvSpPr>
            <a:spLocks noGrp="1"/>
          </p:cNvSpPr>
          <p:nvPr>
            <p:ph idx="1"/>
          </p:nvPr>
        </p:nvSpPr>
        <p:spPr>
          <a:xfrm>
            <a:off x="467543" y="1347613"/>
            <a:ext cx="8229600" cy="2808313"/>
          </a:xfrm>
          <a:prstGeom prst="rect">
            <a:avLst/>
          </a:prstGeom>
        </p:spPr>
        <p:txBody>
          <a:bodyPr/>
          <a:lstStyle>
            <a:lvl1pPr>
              <a:defRPr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a:defRPr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a:defRPr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a:defRPr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a:defRPr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675154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8CCE546-146C-4FAC-A82E-E15AF381ECE8}" type="datetimeFigureOut">
              <a:rPr lang="en-GB" smtClean="0"/>
              <a:t>27/08/2019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0A2ED8-845D-4C9E-8BEB-BF7894878C0B}" type="slidenum">
              <a:rPr lang="en-GB" smtClean="0"/>
              <a:t>‹#›</a:t>
            </a:fld>
            <a:endParaRPr lang="en-GB"/>
          </a:p>
        </p:txBody>
      </p:sp>
    </p:spTree>
    <p:extLst>
      <p:ext uri="{BB962C8B-B14F-4D97-AF65-F5344CB8AC3E}">
        <p14:creationId xmlns:p14="http://schemas.microsoft.com/office/powerpoint/2010/main" val="9115079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8CCE546-146C-4FAC-A82E-E15AF381ECE8}" type="datetimeFigureOut">
              <a:rPr lang="en-GB" smtClean="0"/>
              <a:t>27/08/2019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0A2ED8-845D-4C9E-8BEB-BF7894878C0B}" type="slidenum">
              <a:rPr lang="en-GB" smtClean="0"/>
              <a:t>‹#›</a:t>
            </a:fld>
            <a:endParaRPr lang="en-GB"/>
          </a:p>
        </p:txBody>
      </p:sp>
    </p:spTree>
    <p:extLst>
      <p:ext uri="{BB962C8B-B14F-4D97-AF65-F5344CB8AC3E}">
        <p14:creationId xmlns:p14="http://schemas.microsoft.com/office/powerpoint/2010/main" val="26538652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CCE546-146C-4FAC-A82E-E15AF381ECE8}" type="datetimeFigureOut">
              <a:rPr lang="en-GB" smtClean="0"/>
              <a:t>27/08/2019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0A2ED8-845D-4C9E-8BEB-BF7894878C0B}" type="slidenum">
              <a:rPr lang="en-GB" smtClean="0"/>
              <a:t>‹#›</a:t>
            </a:fld>
            <a:endParaRPr lang="en-GB"/>
          </a:p>
        </p:txBody>
      </p:sp>
    </p:spTree>
    <p:extLst>
      <p:ext uri="{BB962C8B-B14F-4D97-AF65-F5344CB8AC3E}">
        <p14:creationId xmlns:p14="http://schemas.microsoft.com/office/powerpoint/2010/main" val="22037533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4638"/>
            <a:ext cx="1971675" cy="435768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274638"/>
            <a:ext cx="5762625" cy="43576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CCE546-146C-4FAC-A82E-E15AF381ECE8}" type="datetimeFigureOut">
              <a:rPr lang="en-GB" smtClean="0"/>
              <a:t>27/08/2019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0A2ED8-845D-4C9E-8BEB-BF7894878C0B}" type="slidenum">
              <a:rPr lang="en-GB" smtClean="0"/>
              <a:t>‹#›</a:t>
            </a:fld>
            <a:endParaRPr lang="en-GB"/>
          </a:p>
        </p:txBody>
      </p:sp>
    </p:spTree>
    <p:extLst>
      <p:ext uri="{BB962C8B-B14F-4D97-AF65-F5344CB8AC3E}">
        <p14:creationId xmlns:p14="http://schemas.microsoft.com/office/powerpoint/2010/main" val="3827983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3200" b="1" cap="all"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971602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55525"/>
            <a:ext cx="8229600" cy="644626"/>
          </a:xfrm>
          <a:prstGeom prst="rect">
            <a:avLst/>
          </a:prstGeom>
        </p:spPr>
        <p:txBody>
          <a:bodyPr/>
          <a:lstStyle>
            <a:lvl1pPr algn="l">
              <a:defRPr sz="3200" b="0" i="0" cap="none"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347613"/>
            <a:ext cx="4038600" cy="2880321"/>
          </a:xfrm>
          <a:prstGeom prst="rect">
            <a:avLst/>
          </a:prstGeom>
        </p:spPr>
        <p:txBody>
          <a:bodyPr/>
          <a:lstStyle>
            <a:lvl1pPr>
              <a:defRPr sz="28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a:defRPr sz="24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a:defRPr sz="20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a:defRPr sz="18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a:defRPr sz="18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47613"/>
            <a:ext cx="4038600" cy="2880321"/>
          </a:xfrm>
          <a:prstGeom prst="rect">
            <a:avLst/>
          </a:prstGeom>
        </p:spPr>
        <p:txBody>
          <a:bodyPr/>
          <a:lstStyle>
            <a:lvl1pPr>
              <a:defRPr sz="28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a:defRPr sz="24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a:defRPr sz="20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a:defRPr sz="18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a:defRPr sz="18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1845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199" y="483519"/>
            <a:ext cx="8229601" cy="864096"/>
          </a:xfrm>
          <a:prstGeom prst="rect">
            <a:avLst/>
          </a:prstGeom>
        </p:spPr>
        <p:txBody>
          <a:bodyPr/>
          <a:lstStyle>
            <a:lvl1pPr algn="l">
              <a:defRPr sz="4000" b="0" i="0" cap="none" baseline="0">
                <a:solidFill>
                  <a:schemeClr val="tx1">
                    <a:lumMod val="65000"/>
                    <a:lumOff val="35000"/>
                  </a:schemeClr>
                </a:solidFill>
                <a:latin typeface="Tahoma"/>
                <a:cs typeface="Tahoma"/>
              </a:defRPr>
            </a:lvl1pPr>
          </a:lstStyle>
          <a:p>
            <a:r>
              <a:rPr lang="en-US" dirty="0"/>
              <a:t>Click to edit master title style</a:t>
            </a:r>
          </a:p>
        </p:txBody>
      </p:sp>
      <p:sp>
        <p:nvSpPr>
          <p:cNvPr id="4" name="Content Placeholder 3"/>
          <p:cNvSpPr>
            <a:spLocks noGrp="1"/>
          </p:cNvSpPr>
          <p:nvPr>
            <p:ph sz="half" idx="2"/>
          </p:nvPr>
        </p:nvSpPr>
        <p:spPr>
          <a:xfrm>
            <a:off x="457200" y="1491630"/>
            <a:ext cx="4040188" cy="2664296"/>
          </a:xfrm>
          <a:prstGeom prst="rect">
            <a:avLst/>
          </a:prstGeom>
        </p:spPr>
        <p:txBody>
          <a:bodyPr/>
          <a:lstStyle>
            <a:lvl1pPr>
              <a:defRPr sz="2400" baseline="0">
                <a:solidFill>
                  <a:schemeClr val="tx1">
                    <a:lumMod val="65000"/>
                    <a:lumOff val="35000"/>
                  </a:schemeClr>
                </a:solidFill>
                <a:latin typeface="Arial" panose="020B0604020202020204" pitchFamily="34" charset="0"/>
              </a:defRPr>
            </a:lvl1pPr>
            <a:lvl2pPr>
              <a:defRPr sz="2000" baseline="0">
                <a:solidFill>
                  <a:schemeClr val="tx1">
                    <a:lumMod val="65000"/>
                    <a:lumOff val="35000"/>
                  </a:schemeClr>
                </a:solidFill>
                <a:latin typeface="Arial" panose="020B0604020202020204" pitchFamily="34" charset="0"/>
              </a:defRPr>
            </a:lvl2pPr>
            <a:lvl3pPr>
              <a:defRPr sz="1800" baseline="0">
                <a:solidFill>
                  <a:schemeClr val="tx1">
                    <a:lumMod val="65000"/>
                    <a:lumOff val="35000"/>
                  </a:schemeClr>
                </a:solidFill>
                <a:latin typeface="Arial" panose="020B0604020202020204" pitchFamily="34" charset="0"/>
              </a:defRPr>
            </a:lvl3pPr>
            <a:lvl4pPr>
              <a:defRPr sz="1600" baseline="0">
                <a:solidFill>
                  <a:schemeClr val="tx1">
                    <a:lumMod val="65000"/>
                    <a:lumOff val="35000"/>
                  </a:schemeClr>
                </a:solidFill>
                <a:latin typeface="Arial" panose="020B0604020202020204" pitchFamily="34" charset="0"/>
              </a:defRPr>
            </a:lvl4pPr>
            <a:lvl5pPr>
              <a:defRPr sz="1600" baseline="0">
                <a:solidFill>
                  <a:schemeClr val="tx1">
                    <a:lumMod val="65000"/>
                    <a:lumOff val="35000"/>
                  </a:schemeClr>
                </a:solidFill>
                <a:latin typeface="Arial" panose="020B0604020202020204" pitchFamily="34"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6" y="1491630"/>
            <a:ext cx="4041775" cy="2664296"/>
          </a:xfrm>
          <a:prstGeom prst="rect">
            <a:avLst/>
          </a:prstGeom>
        </p:spPr>
        <p:txBody>
          <a:bodyPr/>
          <a:lstStyle>
            <a:lvl1pPr>
              <a:defRPr sz="2400" baseline="0">
                <a:solidFill>
                  <a:schemeClr val="tx1">
                    <a:lumMod val="65000"/>
                    <a:lumOff val="35000"/>
                  </a:schemeClr>
                </a:solidFill>
                <a:latin typeface="Arial" panose="020B0604020202020204" pitchFamily="34" charset="0"/>
              </a:defRPr>
            </a:lvl1pPr>
            <a:lvl2pPr>
              <a:defRPr sz="2000" baseline="0">
                <a:solidFill>
                  <a:schemeClr val="tx1">
                    <a:lumMod val="65000"/>
                    <a:lumOff val="35000"/>
                  </a:schemeClr>
                </a:solidFill>
                <a:latin typeface="Arial" panose="020B0604020202020204" pitchFamily="34" charset="0"/>
              </a:defRPr>
            </a:lvl2pPr>
            <a:lvl3pPr>
              <a:defRPr sz="1800" baseline="0">
                <a:solidFill>
                  <a:schemeClr val="tx1">
                    <a:lumMod val="65000"/>
                    <a:lumOff val="35000"/>
                  </a:schemeClr>
                </a:solidFill>
                <a:latin typeface="Arial" panose="020B0604020202020204" pitchFamily="34" charset="0"/>
              </a:defRPr>
            </a:lvl3pPr>
            <a:lvl4pPr>
              <a:defRPr sz="1600" baseline="0">
                <a:solidFill>
                  <a:schemeClr val="tx1">
                    <a:lumMod val="65000"/>
                    <a:lumOff val="35000"/>
                  </a:schemeClr>
                </a:solidFill>
                <a:latin typeface="Arial" panose="020B0604020202020204" pitchFamily="34" charset="0"/>
              </a:defRPr>
            </a:lvl4pPr>
            <a:lvl5pPr>
              <a:defRPr sz="1600" baseline="0">
                <a:solidFill>
                  <a:schemeClr val="tx1">
                    <a:lumMod val="65000"/>
                    <a:lumOff val="35000"/>
                  </a:schemeClr>
                </a:solidFill>
                <a:latin typeface="Arial" panose="020B0604020202020204" pitchFamily="34"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6391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1" y="205979"/>
            <a:ext cx="6692265" cy="857250"/>
          </a:xfrm>
          <a:prstGeom prst="rect">
            <a:avLst/>
          </a:prstGeom>
        </p:spPr>
        <p:txBody>
          <a:bodyPr/>
          <a:lstStyle>
            <a:lvl1pPr algn="l">
              <a:defRPr sz="4000" b="1" i="0" cap="all" baseline="0">
                <a:solidFill>
                  <a:schemeClr val="tx1">
                    <a:lumMod val="65000"/>
                    <a:lumOff val="35000"/>
                  </a:schemeClr>
                </a:solidFill>
                <a:latin typeface="Arial Narrow" panose="020B060602020203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846883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0930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baseline="0">
                <a:solidFill>
                  <a:schemeClr val="tx1">
                    <a:lumMod val="65000"/>
                    <a:lumOff val="35000"/>
                  </a:schemeClr>
                </a:solidFill>
                <a:latin typeface="Arial" panose="020B0604020202020204" pitchFamily="34" charset="0"/>
              </a:defRPr>
            </a:lvl1pPr>
          </a:lstStyle>
          <a:p>
            <a:r>
              <a:rPr lang="en-US"/>
              <a:t>Click to edit Master title style</a:t>
            </a:r>
            <a:endParaRPr lang="en-US" dirty="0"/>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baseline="0">
                <a:solidFill>
                  <a:schemeClr val="tx1">
                    <a:lumMod val="65000"/>
                    <a:lumOff val="35000"/>
                  </a:schemeClr>
                </a:solidFill>
                <a:latin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381680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descr="M9635 Powerpoint template 16 9.pdf"/>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cSld>
  <p:clrMap bg1="lt1" tx1="dk1" bg2="lt2" tx2="dk2" accent1="accent1" accent2="accent2" accent3="accent3" accent4="accent4" accent5="accent5" accent6="accent6" hlink="hlink" folHlink="folHlink"/>
  <p:sldLayoutIdLst>
    <p:sldLayoutId id="2147483899" r:id="rId1"/>
    <p:sldLayoutId id="2147483888" r:id="rId2"/>
    <p:sldLayoutId id="2147483900" r:id="rId3"/>
    <p:sldLayoutId id="2147483889" r:id="rId4"/>
    <p:sldLayoutId id="2147483890" r:id="rId5"/>
    <p:sldLayoutId id="2147483891" r:id="rId6"/>
    <p:sldLayoutId id="2147483892" r:id="rId7"/>
    <p:sldLayoutId id="2147483893" r:id="rId8"/>
    <p:sldLayoutId id="2147483895" r:id="rId9"/>
    <p:sldLayoutId id="2147483896" r:id="rId10"/>
    <p:sldLayoutId id="2147483926"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pitchFamily="-109" charset="-128"/>
        </a:defRPr>
      </a:lvl1pPr>
      <a:lvl2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pitchFamily="-109" charset="-128"/>
        </a:defRPr>
      </a:lvl2pPr>
      <a:lvl3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pitchFamily="-109" charset="-128"/>
        </a:defRPr>
      </a:lvl3pPr>
      <a:lvl4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pitchFamily="-109" charset="-128"/>
        </a:defRPr>
      </a:lvl4pPr>
      <a:lvl5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pitchFamily="-109"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pitchFamily="-109"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D982EA6B-59AB-4623-90DE-4E67485AD64B}" type="datetimeFigureOut">
              <a:rPr lang="en-GB" smtClean="0"/>
              <a:t>27/08/2019</a:t>
            </a:fld>
            <a:endParaRPr lang="en-GB"/>
          </a:p>
        </p:txBody>
      </p:sp>
      <p:sp>
        <p:nvSpPr>
          <p:cNvPr id="5" name="Footer Placeholder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1697374E-67B3-4F74-AF2B-69266CDBB122}" type="slidenum">
              <a:rPr lang="en-GB" smtClean="0"/>
              <a:t>‹#›</a:t>
            </a:fld>
            <a:endParaRPr lang="en-GB"/>
          </a:p>
        </p:txBody>
      </p:sp>
    </p:spTree>
    <p:extLst>
      <p:ext uri="{BB962C8B-B14F-4D97-AF65-F5344CB8AC3E}">
        <p14:creationId xmlns:p14="http://schemas.microsoft.com/office/powerpoint/2010/main" val="2288444565"/>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F8CCE546-146C-4FAC-A82E-E15AF381ECE8}" type="datetimeFigureOut">
              <a:rPr lang="en-GB" smtClean="0"/>
              <a:t>27/08/2019</a:t>
            </a:fld>
            <a:endParaRPr lang="en-GB"/>
          </a:p>
        </p:txBody>
      </p:sp>
      <p:sp>
        <p:nvSpPr>
          <p:cNvPr id="5" name="Footer Placeholder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940A2ED8-845D-4C9E-8BEB-BF7894878C0B}" type="slidenum">
              <a:rPr lang="en-GB" smtClean="0"/>
              <a:t>‹#›</a:t>
            </a:fld>
            <a:endParaRPr lang="en-GB"/>
          </a:p>
        </p:txBody>
      </p:sp>
    </p:spTree>
    <p:extLst>
      <p:ext uri="{BB962C8B-B14F-4D97-AF65-F5344CB8AC3E}">
        <p14:creationId xmlns:p14="http://schemas.microsoft.com/office/powerpoint/2010/main" val="1848017503"/>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dium.com/adviser"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iscoversociety.org/2018/03/06/the-two-child-limit-for-benefits-a-move-away-from-a-needs-based-syste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dium.com/adviser/the-two-child-limit-for-universal-credit-and-child-tax-credit-c5e0eb342738" TargetMode="External"/><Relationship Id="rId4" Type="http://schemas.openxmlformats.org/officeDocument/2006/relationships/hyperlink" Target="http://eprints.staffs.ac.uk/395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23528" y="555526"/>
            <a:ext cx="8496944" cy="1102519"/>
          </a:xfrm>
          <a:prstGeom prst="rect">
            <a:avLst/>
          </a:prstGeom>
        </p:spPr>
        <p:txBody>
          <a:bodyPr/>
          <a:lstStyle>
            <a:lvl1pPr algn="l" defTabSz="457200" rtl="0" eaLnBrk="1" fontAlgn="base" hangingPunct="1">
              <a:spcBef>
                <a:spcPct val="0"/>
              </a:spcBef>
              <a:spcAft>
                <a:spcPct val="0"/>
              </a:spcAft>
              <a:defRPr sz="4400" b="0" i="0" kern="1200" cap="none" baseline="0">
                <a:solidFill>
                  <a:srgbClr val="FFFFFF"/>
                </a:solidFill>
                <a:latin typeface="Tahoma" panose="020B0604030504040204" pitchFamily="34" charset="0"/>
                <a:ea typeface="Tahoma" panose="020B0604030504040204" pitchFamily="34" charset="0"/>
                <a:cs typeface="Tahoma" panose="020B0604030504040204" pitchFamily="34" charset="0"/>
              </a:defRPr>
            </a:lvl1pPr>
            <a:lvl2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pitchFamily="-109" charset="-128"/>
              </a:defRPr>
            </a:lvl2pPr>
            <a:lvl3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pitchFamily="-109" charset="-128"/>
              </a:defRPr>
            </a:lvl3pPr>
            <a:lvl4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pitchFamily="-109" charset="-128"/>
              </a:defRPr>
            </a:lvl4pPr>
            <a:lvl5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pitchFamily="-109"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defRPr>
            </a:lvl9pPr>
          </a:lstStyle>
          <a:p>
            <a:r>
              <a:rPr lang="en-US" sz="3200" dirty="0"/>
              <a:t>Staffordshire University Research Conference: The two-child limit for benefits – a move away from a ‘needs based’ system</a:t>
            </a:r>
            <a:endParaRPr lang="en-US" sz="4800" dirty="0"/>
          </a:p>
          <a:p>
            <a:endParaRPr lang="en-US" sz="3200" dirty="0"/>
          </a:p>
          <a:p>
            <a:r>
              <a:rPr lang="en-US" sz="3200" dirty="0"/>
              <a:t>Richard Machin – Social Welfare Law, Policy and Advice Practice</a:t>
            </a:r>
            <a:endParaRPr lang="en-GB" sz="3200" dirty="0"/>
          </a:p>
        </p:txBody>
      </p:sp>
    </p:spTree>
    <p:extLst>
      <p:ext uri="{BB962C8B-B14F-4D97-AF65-F5344CB8AC3E}">
        <p14:creationId xmlns:p14="http://schemas.microsoft.com/office/powerpoint/2010/main" val="1074918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p:cNvSpPr txBox="1">
            <a:spLocks noChangeArrowheads="1"/>
          </p:cNvSpPr>
          <p:nvPr/>
        </p:nvSpPr>
        <p:spPr bwMode="auto">
          <a:xfrm>
            <a:off x="107504" y="555526"/>
            <a:ext cx="7920880" cy="3810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buNone/>
            </a:pPr>
            <a:r>
              <a:rPr lang="en-US" sz="2000" b="1" dirty="0">
                <a:latin typeface="Tahoma" panose="020B0604030504040204" pitchFamily="34" charset="0"/>
                <a:ea typeface="Tahoma" panose="020B0604030504040204" pitchFamily="34" charset="0"/>
                <a:cs typeface="Tahoma" panose="020B0604030504040204" pitchFamily="34" charset="0"/>
              </a:rPr>
              <a:t>The two-child limit for benefits – a move away from a ‘needs based’ system: the issue</a:t>
            </a:r>
          </a:p>
          <a:p>
            <a:pPr>
              <a:buNone/>
            </a:pPr>
            <a:endParaRPr lang="en-US" sz="2000" b="1" dirty="0">
              <a:latin typeface="Tahoma" panose="020B0604030504040204" pitchFamily="34" charset="0"/>
              <a:ea typeface="Tahoma" panose="020B0604030504040204" pitchFamily="34" charset="0"/>
              <a:cs typeface="Tahoma" panose="020B0604030504040204" pitchFamily="34" charset="0"/>
            </a:endParaRPr>
          </a:p>
          <a:p>
            <a:pPr marL="342900" indent="-342900"/>
            <a:r>
              <a:rPr lang="en-GB" sz="2000" dirty="0">
                <a:latin typeface="Tahoma" panose="020B0604030504040204" pitchFamily="34" charset="0"/>
                <a:ea typeface="Tahoma" panose="020B0604030504040204" pitchFamily="34" charset="0"/>
                <a:cs typeface="Tahoma" panose="020B0604030504040204" pitchFamily="34" charset="0"/>
              </a:rPr>
              <a:t>In April 2017 the government introduced a ‘2 child limit’ on benefits meaning that benefits are not paid to families who have more than 2 children. This government argue that this is a fair policy and reflects the world of work where wages don’t increase with family size. However, many campaigners believe that this policy will inevitably result in increased child poverty and is inherently unfair and unjustified</a:t>
            </a:r>
            <a:endParaRPr lang="en-US" sz="2000" dirty="0">
              <a:latin typeface="Tahoma" panose="020B0604030504040204" pitchFamily="34" charset="0"/>
              <a:ea typeface="Tahoma" panose="020B0604030504040204" pitchFamily="34" charset="0"/>
              <a:cs typeface="Tahoma" panose="020B0604030504040204" pitchFamily="34" charset="0"/>
            </a:endParaRPr>
          </a:p>
          <a:p>
            <a:pPr>
              <a:buNone/>
            </a:pPr>
            <a:endParaRPr lang="en-US" sz="28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61757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p:cNvSpPr txBox="1">
            <a:spLocks noChangeArrowheads="1"/>
          </p:cNvSpPr>
          <p:nvPr/>
        </p:nvSpPr>
        <p:spPr bwMode="auto">
          <a:xfrm>
            <a:off x="107504" y="555526"/>
            <a:ext cx="7632848" cy="33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buNone/>
            </a:pPr>
            <a:r>
              <a:rPr lang="en-US" sz="1800" b="1" dirty="0">
                <a:latin typeface="Tahoma" panose="020B0604030504040204" pitchFamily="34" charset="0"/>
                <a:ea typeface="Tahoma" panose="020B0604030504040204" pitchFamily="34" charset="0"/>
                <a:cs typeface="Tahoma" panose="020B0604030504040204" pitchFamily="34" charset="0"/>
              </a:rPr>
              <a:t>The two-child limit for benefits – a move away from a ‘needs based’ system: underpinning research</a:t>
            </a:r>
          </a:p>
          <a:p>
            <a:pPr>
              <a:buNone/>
            </a:pPr>
            <a:endParaRPr lang="en-US" sz="1800" b="1" dirty="0">
              <a:latin typeface="Tahoma" panose="020B0604030504040204" pitchFamily="34" charset="0"/>
              <a:ea typeface="Tahoma" panose="020B0604030504040204" pitchFamily="34" charset="0"/>
              <a:cs typeface="Tahoma" panose="020B0604030504040204" pitchFamily="34" charset="0"/>
            </a:endParaRPr>
          </a:p>
          <a:p>
            <a:pPr>
              <a:buNone/>
            </a:pPr>
            <a:r>
              <a:rPr lang="en-US" sz="1800" dirty="0">
                <a:latin typeface="Tahoma" panose="020B0604030504040204" pitchFamily="34" charset="0"/>
                <a:ea typeface="Tahoma" panose="020B0604030504040204" pitchFamily="34" charset="0"/>
                <a:cs typeface="Tahoma" panose="020B0604030504040204" pitchFamily="34" charset="0"/>
              </a:rPr>
              <a:t>There were two elements to my research:</a:t>
            </a:r>
          </a:p>
          <a:p>
            <a:pPr>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342900" indent="-342900"/>
            <a:r>
              <a:rPr lang="en-US" sz="1800" dirty="0">
                <a:latin typeface="Tahoma" panose="020B0604030504040204" pitchFamily="34" charset="0"/>
                <a:ea typeface="Tahoma" panose="020B0604030504040204" pitchFamily="34" charset="0"/>
                <a:cs typeface="Tahoma" panose="020B0604030504040204" pitchFamily="34" charset="0"/>
              </a:rPr>
              <a:t>Technical detail of this policy: gain an understanding of who and how many people will be affected by this policy.</a:t>
            </a:r>
          </a:p>
          <a:p>
            <a:pPr marL="342900" indent="-342900"/>
            <a:r>
              <a:rPr lang="en-US" sz="1800" dirty="0">
                <a:latin typeface="Tahoma" panose="020B0604030504040204" pitchFamily="34" charset="0"/>
                <a:ea typeface="Tahoma" panose="020B0604030504040204" pitchFamily="34" charset="0"/>
                <a:cs typeface="Tahoma" panose="020B0604030504040204" pitchFamily="34" charset="0"/>
              </a:rPr>
              <a:t>Professional/ethical issues: critically reflect on the impact that this policy will have on professionals working with families</a:t>
            </a:r>
          </a:p>
          <a:p>
            <a:pPr>
              <a:buNone/>
            </a:pPr>
            <a:endParaRPr lang="en-US" sz="28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93333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cdn-images-1.medium.com/max/800/1*5D0zWEW7guj2_QU1T5QU5Q.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8429" y="2911789"/>
            <a:ext cx="2594901" cy="129745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p:cNvSpPr>
            <a:spLocks noChangeArrowheads="1"/>
          </p:cNvSpPr>
          <p:nvPr/>
        </p:nvSpPr>
        <p:spPr bwMode="auto">
          <a:xfrm>
            <a:off x="7164288" y="987574"/>
            <a:ext cx="1656184" cy="3216265"/>
          </a:xfrm>
          <a:prstGeom prst="rect">
            <a:avLst/>
          </a:prstGeom>
          <a:solidFill>
            <a:srgbClr val="00574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500" b="0" i="0" u="none" strike="noStrike" cap="none" normalizeH="0" baseline="0" dirty="0">
                <a:ln>
                  <a:noFill/>
                </a:ln>
                <a:solidFill>
                  <a:srgbClr val="BAD5C9"/>
                </a:solidFill>
                <a:effectLst/>
                <a:latin typeface="medium-content-sans-serif-font"/>
              </a:rPr>
            </a:br>
            <a:r>
              <a:rPr kumimoji="0" lang="en-US" altLang="en-US" sz="1500" b="0" i="0" u="none" strike="noStrike" cap="none" normalizeH="0" baseline="0" dirty="0">
                <a:ln>
                  <a:noFill/>
                </a:ln>
                <a:solidFill>
                  <a:srgbClr val="BAD5C9"/>
                </a:solidFill>
                <a:effectLst/>
                <a:latin typeface="medium-content-sans-serif-font"/>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1" i="0" u="none" strike="noStrike" cap="none" normalizeH="0" baseline="0" dirty="0">
              <a:ln>
                <a:noFill/>
              </a:ln>
              <a:solidFill>
                <a:srgbClr val="F7FFFC"/>
              </a:solidFill>
              <a:effectLst/>
              <a:latin typeface="medium-content-sans-serif-font"/>
              <a:hlinkClick r:id="rId4" tooltip="Go to Adviser"/>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F7FFFC"/>
                </a:solidFill>
                <a:effectLst/>
                <a:latin typeface="medium-content-sans-serif-font"/>
                <a:hlinkClick r:id="rId4" tooltip="Go to Adviser"/>
              </a:rPr>
              <a:t>Adviser magazine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BAD5C9"/>
              </a:solidFill>
              <a:effectLst/>
              <a:latin typeface="medium-content-sans-serif-fon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BAD5C9"/>
                </a:solidFill>
                <a:effectLst/>
                <a:latin typeface="medium-content-sans-serif-font"/>
              </a:rPr>
              <a:t>Independent expert views for advice professionals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500" b="0" i="0" u="none" strike="noStrike" cap="none" normalizeH="0" baseline="0" dirty="0">
              <a:ln>
                <a:noFill/>
              </a:ln>
              <a:solidFill>
                <a:srgbClr val="BAD5C9"/>
              </a:solidFill>
              <a:effectLst/>
              <a:latin typeface="medium-content-sans-serif-font"/>
            </a:endParaRPr>
          </a:p>
        </p:txBody>
      </p:sp>
      <p:sp>
        <p:nvSpPr>
          <p:cNvPr id="3" name="Rectangle 2"/>
          <p:cNvSpPr/>
          <p:nvPr/>
        </p:nvSpPr>
        <p:spPr>
          <a:xfrm>
            <a:off x="323528" y="483518"/>
            <a:ext cx="7776864" cy="4708981"/>
          </a:xfrm>
          <a:prstGeom prst="rect">
            <a:avLst/>
          </a:prstGeom>
        </p:spPr>
        <p:txBody>
          <a:bodyPr wrap="square">
            <a:spAutoFit/>
          </a:bodyPr>
          <a:lstStyle/>
          <a:p>
            <a:pPr>
              <a:buNone/>
            </a:pPr>
            <a:r>
              <a:rPr lang="en-US" sz="2000" b="1" dirty="0">
                <a:latin typeface="Tahoma" panose="020B0604030504040204" pitchFamily="34" charset="0"/>
                <a:ea typeface="Tahoma" panose="020B0604030504040204" pitchFamily="34" charset="0"/>
                <a:cs typeface="Tahoma" panose="020B0604030504040204" pitchFamily="34" charset="0"/>
              </a:rPr>
              <a:t>The two-child limit for benefits – a move away from a ‘needs based’ system: underpinning research:</a:t>
            </a:r>
          </a:p>
          <a:p>
            <a:pPr>
              <a:buNone/>
            </a:pPr>
            <a:endParaRPr lang="en-US" sz="2000" b="1" dirty="0">
              <a:latin typeface="Tahoma" panose="020B0604030504040204" pitchFamily="34" charset="0"/>
              <a:ea typeface="Tahoma" panose="020B0604030504040204" pitchFamily="34" charset="0"/>
              <a:cs typeface="Tahoma" panose="020B0604030504040204" pitchFamily="34" charset="0"/>
            </a:endParaRPr>
          </a:p>
          <a:p>
            <a:pPr>
              <a:buNone/>
            </a:pPr>
            <a:r>
              <a:rPr lang="en-US" sz="1600" b="1" dirty="0">
                <a:latin typeface="Tahoma" panose="020B0604030504040204" pitchFamily="34" charset="0"/>
                <a:ea typeface="Tahoma" panose="020B0604030504040204" pitchFamily="34" charset="0"/>
                <a:cs typeface="Tahoma" panose="020B0604030504040204" pitchFamily="34" charset="0"/>
              </a:rPr>
              <a:t>Technical detail</a:t>
            </a:r>
            <a:r>
              <a:rPr lang="en-US" sz="1600" dirty="0">
                <a:latin typeface="Tahoma" panose="020B0604030504040204" pitchFamily="34" charset="0"/>
                <a:ea typeface="Tahoma" panose="020B0604030504040204" pitchFamily="34" charset="0"/>
                <a:cs typeface="Tahoma" panose="020B0604030504040204" pitchFamily="34" charset="0"/>
              </a:rPr>
              <a:t>: I wrote on article published in Adviser magazine. </a:t>
            </a:r>
          </a:p>
          <a:p>
            <a:pPr>
              <a:buNone/>
            </a:pPr>
            <a:r>
              <a:rPr lang="en-US" sz="1600" dirty="0">
                <a:latin typeface="Tahoma" panose="020B0604030504040204" pitchFamily="34" charset="0"/>
                <a:ea typeface="Tahoma" panose="020B0604030504040204" pitchFamily="34" charset="0"/>
                <a:cs typeface="Tahoma" panose="020B0604030504040204" pitchFamily="34" charset="0"/>
              </a:rPr>
              <a:t>First technical article to be published on this policy</a:t>
            </a:r>
          </a:p>
          <a:p>
            <a:pPr>
              <a:buNone/>
            </a:pPr>
            <a:endParaRPr lang="en-US" sz="1600" dirty="0">
              <a:latin typeface="Tahoma" panose="020B0604030504040204" pitchFamily="34" charset="0"/>
              <a:ea typeface="Tahoma" panose="020B0604030504040204" pitchFamily="34" charset="0"/>
              <a:cs typeface="Tahoma" panose="020B0604030504040204" pitchFamily="34" charset="0"/>
            </a:endParaRPr>
          </a:p>
          <a:p>
            <a:pPr>
              <a:buNone/>
            </a:pPr>
            <a:r>
              <a:rPr lang="en-US" sz="1600" dirty="0">
                <a:latin typeface="Tahoma" panose="020B0604030504040204" pitchFamily="34" charset="0"/>
                <a:ea typeface="Tahoma" panose="020B0604030504040204" pitchFamily="34" charset="0"/>
                <a:cs typeface="Tahoma" panose="020B0604030504040204" pitchFamily="34" charset="0"/>
              </a:rPr>
              <a:t>Journal circulation: 1,800 </a:t>
            </a:r>
          </a:p>
          <a:p>
            <a:pPr>
              <a:buNone/>
            </a:pPr>
            <a:r>
              <a:rPr lang="en-US" sz="1600" dirty="0">
                <a:latin typeface="Tahoma" panose="020B0604030504040204" pitchFamily="34" charset="0"/>
                <a:ea typeface="Tahoma" panose="020B0604030504040204" pitchFamily="34" charset="0"/>
                <a:cs typeface="Tahoma" panose="020B0604030504040204" pitchFamily="34" charset="0"/>
              </a:rPr>
              <a:t>Online reads: 4.2K</a:t>
            </a:r>
          </a:p>
          <a:p>
            <a:pPr>
              <a:buNone/>
            </a:pPr>
            <a:endParaRPr lang="en-US" sz="2000" b="1" dirty="0">
              <a:latin typeface="Tahoma" panose="020B0604030504040204" pitchFamily="34" charset="0"/>
              <a:ea typeface="Tahoma" panose="020B0604030504040204" pitchFamily="34" charset="0"/>
              <a:cs typeface="Tahoma" panose="020B0604030504040204" pitchFamily="34" charset="0"/>
            </a:endParaRPr>
          </a:p>
          <a:p>
            <a:pPr>
              <a:buNone/>
            </a:pPr>
            <a:endParaRPr lang="en-US" sz="2000" b="1" dirty="0">
              <a:latin typeface="Tahoma" panose="020B0604030504040204" pitchFamily="34" charset="0"/>
              <a:ea typeface="Tahoma" panose="020B0604030504040204" pitchFamily="34" charset="0"/>
              <a:cs typeface="Tahoma" panose="020B0604030504040204" pitchFamily="34" charset="0"/>
            </a:endParaRPr>
          </a:p>
          <a:p>
            <a:pPr>
              <a:buNone/>
            </a:pPr>
            <a:endParaRPr lang="en-US" sz="2000" b="1" dirty="0">
              <a:latin typeface="Tahoma" panose="020B0604030504040204" pitchFamily="34" charset="0"/>
              <a:ea typeface="Tahoma" panose="020B0604030504040204" pitchFamily="34" charset="0"/>
              <a:cs typeface="Tahoma" panose="020B0604030504040204" pitchFamily="34" charset="0"/>
            </a:endParaRPr>
          </a:p>
          <a:p>
            <a:pPr>
              <a:buNone/>
            </a:pPr>
            <a:endParaRPr lang="en-US" sz="2000" b="1" dirty="0">
              <a:latin typeface="Tahoma" panose="020B0604030504040204" pitchFamily="34" charset="0"/>
              <a:ea typeface="Tahoma" panose="020B0604030504040204" pitchFamily="34" charset="0"/>
              <a:cs typeface="Tahoma" panose="020B0604030504040204" pitchFamily="34" charset="0"/>
            </a:endParaRPr>
          </a:p>
          <a:p>
            <a:pPr>
              <a:buNone/>
            </a:pPr>
            <a:endParaRPr lang="en-US" sz="2000" b="1" dirty="0">
              <a:latin typeface="Tahoma" panose="020B0604030504040204" pitchFamily="34" charset="0"/>
              <a:ea typeface="Tahoma" panose="020B0604030504040204" pitchFamily="34" charset="0"/>
              <a:cs typeface="Tahoma" panose="020B0604030504040204" pitchFamily="34" charset="0"/>
            </a:endParaRPr>
          </a:p>
          <a:p>
            <a:pPr>
              <a:buNone/>
            </a:pPr>
            <a:endParaRPr lang="en-US" sz="2000" b="1" dirty="0">
              <a:latin typeface="Tahoma" panose="020B0604030504040204" pitchFamily="34" charset="0"/>
              <a:ea typeface="Tahoma" panose="020B0604030504040204" pitchFamily="34" charset="0"/>
              <a:cs typeface="Tahoma" panose="020B0604030504040204" pitchFamily="34" charset="0"/>
            </a:endParaRPr>
          </a:p>
          <a:p>
            <a:pPr>
              <a:buNone/>
            </a:pPr>
            <a:endParaRPr lang="en-US" sz="2000" b="1" dirty="0">
              <a:latin typeface="Tahoma" panose="020B0604030504040204" pitchFamily="34" charset="0"/>
              <a:ea typeface="Tahoma" panose="020B0604030504040204" pitchFamily="34" charset="0"/>
              <a:cs typeface="Tahoma" panose="020B0604030504040204" pitchFamily="34" charset="0"/>
            </a:endParaRPr>
          </a:p>
          <a:p>
            <a:pPr>
              <a:buNone/>
            </a:pPr>
            <a:endParaRPr lang="en-US" sz="20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04855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p:cNvSpPr txBox="1">
            <a:spLocks noChangeArrowheads="1"/>
          </p:cNvSpPr>
          <p:nvPr/>
        </p:nvSpPr>
        <p:spPr bwMode="auto">
          <a:xfrm>
            <a:off x="107504" y="555526"/>
            <a:ext cx="7632848" cy="372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buNone/>
            </a:pPr>
            <a:r>
              <a:rPr lang="en-US" sz="1800" b="1" dirty="0">
                <a:latin typeface="Tahoma" panose="020B0604030504040204" pitchFamily="34" charset="0"/>
                <a:ea typeface="Tahoma" panose="020B0604030504040204" pitchFamily="34" charset="0"/>
                <a:cs typeface="Tahoma" panose="020B0604030504040204" pitchFamily="34" charset="0"/>
              </a:rPr>
              <a:t>The two-child limit for benefits – a move away from a ‘needs based’ system: underpinning research</a:t>
            </a:r>
          </a:p>
          <a:p>
            <a:pPr>
              <a:buNone/>
            </a:pPr>
            <a:endParaRPr lang="en-US" sz="1800" b="1" dirty="0">
              <a:latin typeface="Tahoma" panose="020B0604030504040204" pitchFamily="34" charset="0"/>
              <a:ea typeface="Tahoma" panose="020B0604030504040204" pitchFamily="34" charset="0"/>
              <a:cs typeface="Tahoma" panose="020B0604030504040204" pitchFamily="34" charset="0"/>
            </a:endParaRPr>
          </a:p>
          <a:p>
            <a:pPr>
              <a:buNone/>
            </a:pPr>
            <a:r>
              <a:rPr lang="en-US" sz="1800" b="1" dirty="0">
                <a:latin typeface="Tahoma" panose="020B0604030504040204" pitchFamily="34" charset="0"/>
                <a:ea typeface="Tahoma" panose="020B0604030504040204" pitchFamily="34" charset="0"/>
                <a:cs typeface="Tahoma" panose="020B0604030504040204" pitchFamily="34" charset="0"/>
              </a:rPr>
              <a:t>					  </a:t>
            </a:r>
            <a:r>
              <a:rPr lang="en-US" sz="1600" b="1" dirty="0">
                <a:latin typeface="Tahoma" panose="020B0604030504040204" pitchFamily="34" charset="0"/>
                <a:ea typeface="Tahoma" panose="020B0604030504040204" pitchFamily="34" charset="0"/>
                <a:cs typeface="Tahoma" panose="020B0604030504040204" pitchFamily="34" charset="0"/>
              </a:rPr>
              <a:t>Professional/ethical issues: </a:t>
            </a:r>
            <a:r>
              <a:rPr lang="en-US" sz="1600" dirty="0">
                <a:latin typeface="Tahoma" panose="020B0604030504040204" pitchFamily="34" charset="0"/>
                <a:ea typeface="Tahoma" panose="020B0604030504040204" pitchFamily="34" charset="0"/>
                <a:cs typeface="Tahoma" panose="020B0604030504040204" pitchFamily="34" charset="0"/>
              </a:rPr>
              <a:t>I wrote a paper for the 					  journal ‘Ethics and Social Welfare’ highlighting the 						  challenges that this policy creates for health and social      				       	  care professionals. I identified ways in which 							  professionals may respond to this policy both in terms 					  of working with vulnerable service users and colleagues</a:t>
            </a:r>
            <a:endParaRPr lang="en-US" sz="1800" b="1" dirty="0">
              <a:latin typeface="Tahoma" panose="020B0604030504040204" pitchFamily="34" charset="0"/>
              <a:ea typeface="Tahoma" panose="020B0604030504040204" pitchFamily="34" charset="0"/>
              <a:cs typeface="Tahoma" panose="020B0604030504040204" pitchFamily="34" charset="0"/>
            </a:endParaRPr>
          </a:p>
          <a:p>
            <a:pPr>
              <a:buNone/>
            </a:pPr>
            <a:r>
              <a:rPr lang="en-US" sz="1800" b="1" dirty="0">
                <a:latin typeface="Tahoma" panose="020B0604030504040204" pitchFamily="34" charset="0"/>
                <a:ea typeface="Tahoma" panose="020B0604030504040204" pitchFamily="34" charset="0"/>
                <a:cs typeface="Tahoma" panose="020B0604030504040204" pitchFamily="34" charset="0"/>
              </a:rPr>
              <a:t>					</a:t>
            </a:r>
          </a:p>
          <a:p>
            <a:pPr>
              <a:buNone/>
            </a:pPr>
            <a:endParaRPr lang="en-US" sz="1800" b="1" dirty="0">
              <a:latin typeface="Tahoma" panose="020B0604030504040204" pitchFamily="34" charset="0"/>
              <a:ea typeface="Tahoma" panose="020B0604030504040204" pitchFamily="34" charset="0"/>
              <a:cs typeface="Tahoma" panose="020B0604030504040204" pitchFamily="34" charset="0"/>
            </a:endParaRPr>
          </a:p>
          <a:p>
            <a:pPr>
              <a:buNone/>
            </a:pPr>
            <a:endParaRPr lang="en-US" sz="2800" b="1" dirty="0">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Image result for ethics and social welfare journ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347613"/>
            <a:ext cx="2016223" cy="28549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7374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p:cNvSpPr txBox="1">
            <a:spLocks noChangeArrowheads="1"/>
          </p:cNvSpPr>
          <p:nvPr/>
        </p:nvSpPr>
        <p:spPr bwMode="auto">
          <a:xfrm>
            <a:off x="107504" y="555526"/>
            <a:ext cx="7632848" cy="4598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buNone/>
            </a:pPr>
            <a:r>
              <a:rPr lang="en-US" sz="1800" b="1" dirty="0">
                <a:latin typeface="Tahoma" panose="020B0604030504040204" pitchFamily="34" charset="0"/>
                <a:ea typeface="Tahoma" panose="020B0604030504040204" pitchFamily="34" charset="0"/>
                <a:cs typeface="Tahoma" panose="020B0604030504040204" pitchFamily="34" charset="0"/>
              </a:rPr>
              <a:t>The two-child limit for benefits – a move away from a ‘needs based’ system: underpinning research</a:t>
            </a:r>
          </a:p>
          <a:p>
            <a:pPr>
              <a:buNone/>
            </a:pPr>
            <a:endParaRPr lang="en-US" sz="1800" b="1" dirty="0">
              <a:latin typeface="Tahoma" panose="020B0604030504040204" pitchFamily="34" charset="0"/>
              <a:ea typeface="Tahoma" panose="020B0604030504040204" pitchFamily="34" charset="0"/>
              <a:cs typeface="Tahoma" panose="020B0604030504040204" pitchFamily="34" charset="0"/>
            </a:endParaRPr>
          </a:p>
          <a:p>
            <a:pPr marL="285750" indent="-285750"/>
            <a:r>
              <a:rPr lang="en-US" sz="1800" dirty="0">
                <a:latin typeface="Tahoma" panose="020B0604030504040204" pitchFamily="34" charset="0"/>
                <a:ea typeface="Tahoma" panose="020B0604030504040204" pitchFamily="34" charset="0"/>
                <a:cs typeface="Tahoma" panose="020B0604030504040204" pitchFamily="34" charset="0"/>
              </a:rPr>
              <a:t>Above papers were picked up on by ‘Discover Society’, an online platform published by Social Research Publications for the dissemination of research, policy analysis and commentary. The purpose of ‘Discover Society’ is to inform the general public about research in an accessible way.</a:t>
            </a:r>
          </a:p>
          <a:p>
            <a:pPr>
              <a:buNone/>
            </a:pPr>
            <a:endParaRPr lang="en-US" sz="1800" b="1" dirty="0">
              <a:latin typeface="Tahoma" panose="020B0604030504040204" pitchFamily="34" charset="0"/>
              <a:ea typeface="Tahoma" panose="020B0604030504040204" pitchFamily="34" charset="0"/>
              <a:cs typeface="Tahoma" panose="020B0604030504040204" pitchFamily="34" charset="0"/>
            </a:endParaRPr>
          </a:p>
          <a:p>
            <a:pPr>
              <a:buNone/>
            </a:pPr>
            <a:endParaRPr lang="en-US" sz="1800" b="1" dirty="0">
              <a:latin typeface="Tahoma" panose="020B0604030504040204" pitchFamily="34" charset="0"/>
              <a:ea typeface="Tahoma" panose="020B0604030504040204" pitchFamily="34" charset="0"/>
              <a:cs typeface="Tahoma" panose="020B0604030504040204" pitchFamily="34" charset="0"/>
            </a:endParaRPr>
          </a:p>
          <a:p>
            <a:pPr>
              <a:buNone/>
            </a:pPr>
            <a:endParaRPr lang="en-US" sz="1800" b="1" dirty="0">
              <a:latin typeface="Tahoma" panose="020B0604030504040204" pitchFamily="34" charset="0"/>
              <a:ea typeface="Tahoma" panose="020B0604030504040204" pitchFamily="34" charset="0"/>
              <a:cs typeface="Tahoma" panose="020B0604030504040204" pitchFamily="34" charset="0"/>
            </a:endParaRPr>
          </a:p>
          <a:p>
            <a:pPr>
              <a:buNone/>
            </a:pPr>
            <a:endParaRPr lang="en-US" sz="1800" b="1" dirty="0">
              <a:latin typeface="Tahoma" panose="020B0604030504040204" pitchFamily="34" charset="0"/>
              <a:ea typeface="Tahoma" panose="020B0604030504040204" pitchFamily="34" charset="0"/>
              <a:cs typeface="Tahoma" panose="020B0604030504040204" pitchFamily="34" charset="0"/>
            </a:endParaRPr>
          </a:p>
          <a:p>
            <a:pPr>
              <a:buNone/>
            </a:pPr>
            <a:endParaRPr lang="en-US" sz="1800" b="1" dirty="0">
              <a:latin typeface="Tahoma" panose="020B0604030504040204" pitchFamily="34" charset="0"/>
              <a:ea typeface="Tahoma" panose="020B0604030504040204" pitchFamily="34" charset="0"/>
              <a:cs typeface="Tahoma" panose="020B0604030504040204" pitchFamily="34" charset="0"/>
            </a:endParaRPr>
          </a:p>
          <a:p>
            <a:pPr>
              <a:buNone/>
            </a:pPr>
            <a:endParaRPr lang="en-US" sz="2800" b="1" dirty="0">
              <a:latin typeface="Tahoma" panose="020B0604030504040204" pitchFamily="34" charset="0"/>
              <a:ea typeface="Tahoma" panose="020B0604030504040204" pitchFamily="34" charset="0"/>
              <a:cs typeface="Tahoma" panose="020B0604030504040204" pitchFamily="34" charset="0"/>
            </a:endParaRPr>
          </a:p>
        </p:txBody>
      </p:sp>
      <p:pic>
        <p:nvPicPr>
          <p:cNvPr id="1032" name="Picture 8" descr="Image result for discover socie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3075806"/>
            <a:ext cx="3509153" cy="864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8531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p:cNvSpPr txBox="1">
            <a:spLocks noChangeArrowheads="1"/>
          </p:cNvSpPr>
          <p:nvPr/>
        </p:nvSpPr>
        <p:spPr bwMode="auto">
          <a:xfrm>
            <a:off x="107504" y="555526"/>
            <a:ext cx="7632848" cy="4241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buNone/>
            </a:pPr>
            <a:r>
              <a:rPr lang="en-US" sz="2000" b="1" dirty="0">
                <a:latin typeface="Tahoma" panose="020B0604030504040204" pitchFamily="34" charset="0"/>
                <a:ea typeface="Tahoma" panose="020B0604030504040204" pitchFamily="34" charset="0"/>
                <a:cs typeface="Tahoma" panose="020B0604030504040204" pitchFamily="34" charset="0"/>
              </a:rPr>
              <a:t>The two-child limit for benefits – a move away from a ‘needs based’ system: research impact</a:t>
            </a:r>
          </a:p>
          <a:p>
            <a:pPr>
              <a:buNone/>
            </a:pPr>
            <a:endParaRPr lang="en-US" sz="2000" b="1" dirty="0">
              <a:latin typeface="Tahoma" panose="020B0604030504040204" pitchFamily="34" charset="0"/>
              <a:ea typeface="Tahoma" panose="020B0604030504040204" pitchFamily="34" charset="0"/>
              <a:cs typeface="Tahoma" panose="020B0604030504040204" pitchFamily="34" charset="0"/>
            </a:endParaRPr>
          </a:p>
          <a:p>
            <a:pPr marL="342900" indent="-342900"/>
            <a:r>
              <a:rPr lang="en-US" sz="2000" dirty="0">
                <a:latin typeface="Tahoma" panose="020B0604030504040204" pitchFamily="34" charset="0"/>
                <a:ea typeface="Tahoma" panose="020B0604030504040204" pitchFamily="34" charset="0"/>
                <a:cs typeface="Tahoma" panose="020B0604030504040204" pitchFamily="34" charset="0"/>
              </a:rPr>
              <a:t>Professional impact – knowledge exchange, consolidating links with the sector, technical paper widely used as a reference for advisers when working with clients, led to me being invited to a range of professional workshops/seminars </a:t>
            </a:r>
          </a:p>
          <a:p>
            <a:pPr marL="342900" indent="-342900"/>
            <a:r>
              <a:rPr lang="en-US" sz="2000" dirty="0">
                <a:latin typeface="Tahoma" panose="020B0604030504040204" pitchFamily="34" charset="0"/>
                <a:ea typeface="Tahoma" panose="020B0604030504040204" pitchFamily="34" charset="0"/>
                <a:cs typeface="Tahoma" panose="020B0604030504040204" pitchFamily="34" charset="0"/>
              </a:rPr>
              <a:t>Academic impact – informed debate about government policy, led to media interest, potential future research</a:t>
            </a:r>
          </a:p>
          <a:p>
            <a:pPr marL="342900" indent="-342900"/>
            <a:r>
              <a:rPr lang="en-US" sz="2000" dirty="0">
                <a:latin typeface="Tahoma" panose="020B0604030504040204" pitchFamily="34" charset="0"/>
                <a:ea typeface="Tahoma" panose="020B0604030504040204" pitchFamily="34" charset="0"/>
                <a:cs typeface="Tahoma" panose="020B0604030504040204" pitchFamily="34" charset="0"/>
              </a:rPr>
              <a:t>Reputational impact – consolidates positon of Staffordshire University as a leading HEI for Social Welfare Law</a:t>
            </a:r>
          </a:p>
          <a:p>
            <a:pPr>
              <a:buNone/>
            </a:pPr>
            <a:endParaRPr lang="en-US" sz="28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31510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p:cNvSpPr txBox="1">
            <a:spLocks noChangeArrowheads="1"/>
          </p:cNvSpPr>
          <p:nvPr/>
        </p:nvSpPr>
        <p:spPr bwMode="auto">
          <a:xfrm>
            <a:off x="107504" y="555526"/>
            <a:ext cx="8568952" cy="3705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buNone/>
            </a:pPr>
            <a:r>
              <a:rPr lang="en-US" sz="2000" b="1" dirty="0">
                <a:latin typeface="Tahoma" panose="020B0604030504040204" pitchFamily="34" charset="0"/>
                <a:ea typeface="Tahoma" panose="020B0604030504040204" pitchFamily="34" charset="0"/>
                <a:cs typeface="Tahoma" panose="020B0604030504040204" pitchFamily="34" charset="0"/>
              </a:rPr>
              <a:t>The two-child limit for benefits – a move away from a ‘needs based’ system: Bibliography</a:t>
            </a:r>
          </a:p>
          <a:p>
            <a:pPr>
              <a:buNone/>
            </a:pPr>
            <a:endParaRPr lang="en-US" sz="2000" b="1" dirty="0">
              <a:latin typeface="Tahoma" panose="020B0604030504040204" pitchFamily="34" charset="0"/>
              <a:ea typeface="Tahoma" panose="020B0604030504040204" pitchFamily="34" charset="0"/>
              <a:cs typeface="Tahoma" panose="020B0604030504040204" pitchFamily="34" charset="0"/>
            </a:endParaRPr>
          </a:p>
          <a:p>
            <a:pPr marL="285750" indent="-285750"/>
            <a:r>
              <a:rPr lang="en-GB" sz="1400" dirty="0">
                <a:latin typeface="Tahoma" panose="020B0604030504040204" pitchFamily="34" charset="0"/>
                <a:ea typeface="Tahoma" panose="020B0604030504040204" pitchFamily="34" charset="0"/>
                <a:cs typeface="Tahoma" panose="020B0604030504040204" pitchFamily="34" charset="0"/>
              </a:rPr>
              <a:t>Machin, R (2018). The two-child limit for benefits – A move away from a ‘needs based’ system. Discover Society. 06.03.2108. </a:t>
            </a:r>
            <a:r>
              <a:rPr lang="en-GB" sz="1400" u="sng" dirty="0">
                <a:latin typeface="Tahoma" panose="020B0604030504040204" pitchFamily="34" charset="0"/>
                <a:ea typeface="Tahoma" panose="020B0604030504040204" pitchFamily="34" charset="0"/>
                <a:cs typeface="Tahoma" panose="020B0604030504040204" pitchFamily="34" charset="0"/>
                <a:hlinkClick r:id="rId3"/>
              </a:rPr>
              <a:t>https://discoversociety.org/2018/03/06/the-two-child-limit-for-benefits-a-move-away-from-a-needs-based-system/</a:t>
            </a:r>
            <a:endParaRPr lang="en-GB" sz="1400" dirty="0">
              <a:latin typeface="Tahoma" panose="020B0604030504040204" pitchFamily="34" charset="0"/>
              <a:ea typeface="Tahoma" panose="020B0604030504040204" pitchFamily="34" charset="0"/>
              <a:cs typeface="Tahoma" panose="020B0604030504040204" pitchFamily="34" charset="0"/>
            </a:endParaRPr>
          </a:p>
          <a:p>
            <a:pPr marL="285750" indent="-285750"/>
            <a:endParaRPr lang="en-US" sz="1400" dirty="0">
              <a:latin typeface="Tahoma" panose="020B0604030504040204" pitchFamily="34" charset="0"/>
              <a:ea typeface="Tahoma" panose="020B0604030504040204" pitchFamily="34" charset="0"/>
              <a:cs typeface="Tahoma" panose="020B0604030504040204" pitchFamily="34" charset="0"/>
            </a:endParaRPr>
          </a:p>
          <a:p>
            <a:pPr>
              <a:buNone/>
            </a:pPr>
            <a:endParaRPr lang="en-US" sz="1400" b="1" dirty="0">
              <a:latin typeface="Tahoma" panose="020B0604030504040204" pitchFamily="34" charset="0"/>
              <a:ea typeface="Tahoma" panose="020B0604030504040204" pitchFamily="34" charset="0"/>
              <a:cs typeface="Tahoma" panose="020B0604030504040204" pitchFamily="34" charset="0"/>
            </a:endParaRPr>
          </a:p>
          <a:p>
            <a:pPr marL="342900" indent="-342900"/>
            <a:r>
              <a:rPr lang="en-GB" sz="1400" dirty="0">
                <a:latin typeface="Tahoma" panose="020B0604030504040204" pitchFamily="34" charset="0"/>
                <a:ea typeface="Tahoma" panose="020B0604030504040204" pitchFamily="34" charset="0"/>
                <a:cs typeface="Tahoma" panose="020B0604030504040204" pitchFamily="34" charset="0"/>
              </a:rPr>
              <a:t>Machin, R (2017) </a:t>
            </a:r>
            <a:r>
              <a:rPr lang="en-GB" sz="1400" u="sng" dirty="0">
                <a:latin typeface="Tahoma" panose="020B0604030504040204" pitchFamily="34" charset="0"/>
                <a:ea typeface="Tahoma" panose="020B0604030504040204" pitchFamily="34" charset="0"/>
                <a:cs typeface="Tahoma" panose="020B0604030504040204" pitchFamily="34" charset="0"/>
                <a:hlinkClick r:id="rId4"/>
              </a:rPr>
              <a:t>The Professional and Ethical Dilemmas of the Two-child Limit for Child Tax Credit and Universal Credit.</a:t>
            </a:r>
            <a:r>
              <a:rPr lang="en-GB" sz="1400" u="sng" dirty="0">
                <a:latin typeface="Tahoma" panose="020B0604030504040204" pitchFamily="34" charset="0"/>
                <a:ea typeface="Tahoma" panose="020B0604030504040204" pitchFamily="34" charset="0"/>
                <a:cs typeface="Tahoma" panose="020B0604030504040204" pitchFamily="34" charset="0"/>
              </a:rPr>
              <a:t> </a:t>
            </a:r>
            <a:r>
              <a:rPr lang="en-GB" sz="1400" i="1" dirty="0">
                <a:latin typeface="Tahoma" panose="020B0604030504040204" pitchFamily="34" charset="0"/>
                <a:ea typeface="Tahoma" panose="020B0604030504040204" pitchFamily="34" charset="0"/>
                <a:cs typeface="Tahoma" panose="020B0604030504040204" pitchFamily="34" charset="0"/>
              </a:rPr>
              <a:t>Ethics and Social Welfare</a:t>
            </a:r>
            <a:r>
              <a:rPr lang="en-GB" sz="1400" dirty="0">
                <a:latin typeface="Tahoma" panose="020B0604030504040204" pitchFamily="34" charset="0"/>
                <a:ea typeface="Tahoma" panose="020B0604030504040204" pitchFamily="34" charset="0"/>
                <a:cs typeface="Tahoma" panose="020B0604030504040204" pitchFamily="34" charset="0"/>
              </a:rPr>
              <a:t>, 11 (4). pp. 1-8. ISSN 1749-6535</a:t>
            </a:r>
          </a:p>
          <a:p>
            <a:pPr marL="342900" indent="-342900"/>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r>
              <a:rPr lang="en-GB" sz="1400" dirty="0">
                <a:latin typeface="Tahoma" panose="020B0604030504040204" pitchFamily="34" charset="0"/>
                <a:ea typeface="Tahoma" panose="020B0604030504040204" pitchFamily="34" charset="0"/>
                <a:cs typeface="Tahoma" panose="020B0604030504040204" pitchFamily="34" charset="0"/>
              </a:rPr>
              <a:t>Machin, R (2017) The two-child limit for Universal Credit and Child Tax Credit. Adviser, 180. </a:t>
            </a:r>
            <a:br>
              <a:rPr lang="en-GB" sz="1400" dirty="0">
                <a:latin typeface="Tahoma" panose="020B0604030504040204" pitchFamily="34" charset="0"/>
                <a:ea typeface="Tahoma" panose="020B0604030504040204" pitchFamily="34" charset="0"/>
                <a:cs typeface="Tahoma" panose="020B0604030504040204" pitchFamily="34" charset="0"/>
              </a:rPr>
            </a:br>
            <a:r>
              <a:rPr lang="en-GB" sz="1400" u="sng" dirty="0">
                <a:latin typeface="Tahoma" panose="020B0604030504040204" pitchFamily="34" charset="0"/>
                <a:ea typeface="Tahoma" panose="020B0604030504040204" pitchFamily="34" charset="0"/>
                <a:cs typeface="Tahoma" panose="020B0604030504040204" pitchFamily="34" charset="0"/>
                <a:hlinkClick r:id="rId5"/>
              </a:rPr>
              <a:t>https://medium.com/adviser/the-two-child-limit-for-universal-credit-and-child-tax-credit-c5e0eb342738</a:t>
            </a:r>
            <a:endParaRPr lang="en-US" sz="1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24233601"/>
      </p:ext>
    </p:extLst>
  </p:cSld>
  <p:clrMapOvr>
    <a:masterClrMapping/>
  </p:clrMapOvr>
</p:sld>
</file>

<file path=ppt/theme/theme1.xml><?xml version="1.0" encoding="utf-8"?>
<a:theme xmlns:a="http://schemas.openxmlformats.org/drawingml/2006/main" name="New brand Staffordshire University PowerPoint Template [16 9] 0505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ew brand Powerpoint 16 9 090517 [Read-Only]" id="{548CBF90-0C6F-4D4D-885D-F9BC5CDF63F5}" vid="{42D831EB-2550-4D48-9B5C-BBD07E8B0D5B}"/>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2017 PowerPoint Template</Template>
  <TotalTime>0</TotalTime>
  <Words>858</Words>
  <Application>Microsoft Office PowerPoint</Application>
  <PresentationFormat>On-screen Show (16:9)</PresentationFormat>
  <Paragraphs>74</Paragraphs>
  <Slides>8</Slides>
  <Notes>8</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8</vt:i4>
      </vt:variant>
    </vt:vector>
  </HeadingPairs>
  <TitlesOfParts>
    <vt:vector size="17" baseType="lpstr">
      <vt:lpstr>medium-content-sans-serif-font</vt:lpstr>
      <vt:lpstr>Arial</vt:lpstr>
      <vt:lpstr>Arial Narrow</vt:lpstr>
      <vt:lpstr>Calibri</vt:lpstr>
      <vt:lpstr>Calibri Light</vt:lpstr>
      <vt:lpstr>Tahoma</vt:lpstr>
      <vt:lpstr>New brand Staffordshire University PowerPoint Template [16 9] 050517</vt:lpstr>
      <vt:lpstr>1_Custom Design</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Staffordshire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MACHIN Richard</dc:creator>
  <cp:lastModifiedBy>Gallacher, Jonathan</cp:lastModifiedBy>
  <cp:revision>99</cp:revision>
  <cp:lastPrinted>2018-05-24T07:39:50Z</cp:lastPrinted>
  <dcterms:created xsi:type="dcterms:W3CDTF">2017-09-27T19:57:10Z</dcterms:created>
  <dcterms:modified xsi:type="dcterms:W3CDTF">2019-08-27T14:22:37Z</dcterms:modified>
</cp:coreProperties>
</file>