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7" r:id="rId2"/>
    <p:sldId id="385" r:id="rId3"/>
    <p:sldId id="386" r:id="rId4"/>
    <p:sldId id="392" r:id="rId5"/>
    <p:sldId id="393" r:id="rId6"/>
    <p:sldId id="394" r:id="rId7"/>
    <p:sldId id="395" r:id="rId8"/>
    <p:sldId id="396" r:id="rId9"/>
    <p:sldId id="397" r:id="rId10"/>
    <p:sldId id="398" r:id="rId11"/>
    <p:sldId id="371" r:id="rId12"/>
    <p:sldId id="390" r:id="rId13"/>
    <p:sldId id="380" r:id="rId14"/>
    <p:sldId id="381" r:id="rId15"/>
    <p:sldId id="391" r:id="rId16"/>
    <p:sldId id="399" r:id="rId17"/>
    <p:sldId id="4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Slade" initials="KS" lastIdx="1" clrIdx="0">
    <p:extLst>
      <p:ext uri="{19B8F6BF-5375-455C-9EA6-DF929625EA0E}">
        <p15:presenceInfo xmlns:p15="http://schemas.microsoft.com/office/powerpoint/2012/main" userId="7e824e77a7c8863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86" d="100"/>
          <a:sy n="86" d="100"/>
        </p:scale>
        <p:origin x="2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203200" y="1143000"/>
            <a:ext cx="117856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000000"/>
              </a:solidFill>
              <a:latin typeface="Times" pitchFamily="48" charset="0"/>
              <a:cs typeface="Arial" pitchFamily="34" charset="0"/>
            </a:endParaRPr>
          </a:p>
        </p:txBody>
      </p:sp>
      <p:sp>
        <p:nvSpPr>
          <p:cNvPr id="349187" name="Rectangle 3"/>
          <p:cNvSpPr>
            <a:spLocks noGrp="1" noChangeArrowheads="1"/>
          </p:cNvSpPr>
          <p:nvPr>
            <p:ph type="ctrTitle"/>
          </p:nvPr>
        </p:nvSpPr>
        <p:spPr>
          <a:xfrm>
            <a:off x="914400" y="2286000"/>
            <a:ext cx="10363200" cy="990600"/>
          </a:xfrm>
        </p:spPr>
        <p:txBody>
          <a:bodyPr/>
          <a:lstStyle>
            <a:lvl1pPr>
              <a:defRPr sz="2400">
                <a:solidFill>
                  <a:schemeClr val="bg1"/>
                </a:solidFill>
              </a:defRPr>
            </a:lvl1pPr>
          </a:lstStyle>
          <a:p>
            <a:pPr lvl="0"/>
            <a:r>
              <a:rPr lang="en-GB" altLang="en-US" noProof="0"/>
              <a:t>Click to edit Master title style</a:t>
            </a:r>
          </a:p>
        </p:txBody>
      </p:sp>
      <p:sp>
        <p:nvSpPr>
          <p:cNvPr id="349188" name="Rectangle 4"/>
          <p:cNvSpPr>
            <a:spLocks noGrp="1" noChangeArrowheads="1"/>
          </p:cNvSpPr>
          <p:nvPr>
            <p:ph type="subTitle" idx="1"/>
          </p:nvPr>
        </p:nvSpPr>
        <p:spPr>
          <a:xfrm>
            <a:off x="914400" y="3276600"/>
            <a:ext cx="10363200" cy="368691"/>
          </a:xfrm>
        </p:spPr>
        <p:txBody>
          <a:bodyPr/>
          <a:lstStyle>
            <a:lvl1pPr marL="0" indent="0">
              <a:buFontTx/>
              <a:buNone/>
              <a:defRPr>
                <a:solidFill>
                  <a:schemeClr val="bg1"/>
                </a:solidFill>
              </a:defRPr>
            </a:lvl1pPr>
          </a:lstStyle>
          <a:p>
            <a:pPr lvl="0"/>
            <a:r>
              <a:rPr lang="en-GB" altLang="en-US" noProof="0"/>
              <a:t>Click to edit Master subtitle style</a:t>
            </a:r>
          </a:p>
        </p:txBody>
      </p:sp>
      <p:pic>
        <p:nvPicPr>
          <p:cNvPr id="349189" name="Picture 5" descr="NTU logo 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7101" y="323850"/>
            <a:ext cx="3246967" cy="56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65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7653632" y="1447801"/>
            <a:ext cx="3928768" cy="1465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37EB4371-7CF3-46B8-9382-883D1EBE7A96}"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A741ECE-1100-4CC6-A58D-1D3792A8FAF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14616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381001"/>
            <a:ext cx="2768600" cy="25320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00874" y="381001"/>
            <a:ext cx="1809726" cy="25320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E7D453E5-5E64-4DA0-91B2-BEF7B50944D4}"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2E7C350C-8A37-45D2-A254-EA472DF096D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54579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4026E08-299C-4CD3-BFC1-AE204EFA12E9}"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586CA68-4FB1-427B-BB86-91C02EACE322}"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88431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4007495"/>
            <a:ext cx="10363200" cy="39940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F2B1736-CDE6-41D1-8E38-B554BB0EEBF3}"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AC81774-4884-4C81-A39C-0A65195A017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17270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80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468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D851490F-1FAC-43C4-81F3-4977DEA9B404}"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899A82C7-F67C-48D3-A5D6-DA4F76878EE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6967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714043"/>
            <a:ext cx="5386917" cy="4608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714043"/>
            <a:ext cx="5389033" cy="4608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27EBD821-FFF8-48B0-9889-567B97D78316}" type="datetime4">
              <a:rPr lang="en-GB" altLang="en-US">
                <a:solidFill>
                  <a:srgbClr val="000000"/>
                </a:solidFill>
              </a:rPr>
              <a:pPr/>
              <a:t>02 September 2019</a:t>
            </a:fld>
            <a:endParaRPr lang="en-GB" alt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7CB27967-D0E4-43DE-9411-B443F773B95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47500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6DBEE02-EA38-4199-927C-E2AEA0948C6A}" type="datetime4">
              <a:rPr lang="en-GB" altLang="en-US">
                <a:solidFill>
                  <a:srgbClr val="000000"/>
                </a:solidFill>
              </a:rPr>
              <a:pPr/>
              <a:t>02 September 2019</a:t>
            </a:fld>
            <a:endParaRPr lang="en-GB" alt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9E6C05E7-DAEE-4713-9AF8-69F5BB6149F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1659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740339-C47D-45F8-81C8-255DA1A97B86}" type="datetime4">
              <a:rPr lang="en-GB" altLang="en-US">
                <a:solidFill>
                  <a:srgbClr val="000000"/>
                </a:solidFill>
              </a:rPr>
              <a:pPr/>
              <a:t>02 September 2019</a:t>
            </a:fld>
            <a:endParaRPr lang="en-GB" alt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3E2EA42-A00C-473A-ACCA-D95817948D3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1145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24683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3073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E5DB7DC-ABA4-4E8B-9899-B2579B47A377}"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41679189-8039-43BB-9945-05CE2D35D45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0228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5836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3073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A3B211A-DE2D-4396-9984-853A2E3CCE4C}"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A6B9C556-A627-476D-AFC0-4EE1DAECA792}"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59802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bwMode="auto">
          <a:xfrm>
            <a:off x="508000" y="381000"/>
            <a:ext cx="1107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348163" name="Rectangle 3"/>
          <p:cNvSpPr>
            <a:spLocks noGrp="1" noChangeArrowheads="1"/>
          </p:cNvSpPr>
          <p:nvPr>
            <p:ph type="body" idx="1"/>
          </p:nvPr>
        </p:nvSpPr>
        <p:spPr bwMode="auto">
          <a:xfrm>
            <a:off x="508000" y="1447801"/>
            <a:ext cx="11074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348164"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76001" y="6219826"/>
            <a:ext cx="444500" cy="396875"/>
          </a:xfrm>
          <a:prstGeom prst="rect">
            <a:avLst/>
          </a:prstGeom>
          <a:noFill/>
          <a:extLst>
            <a:ext uri="{909E8E84-426E-40DD-AFC4-6F175D3DCCD1}">
              <a14:hiddenFill xmlns:a14="http://schemas.microsoft.com/office/drawing/2010/main">
                <a:solidFill>
                  <a:srgbClr val="FFFFFF"/>
                </a:solidFill>
              </a14:hiddenFill>
            </a:ext>
          </a:extLst>
        </p:spPr>
      </p:pic>
      <p:sp>
        <p:nvSpPr>
          <p:cNvPr id="348165" name="Line 5"/>
          <p:cNvSpPr>
            <a:spLocks noChangeShapeType="1"/>
          </p:cNvSpPr>
          <p:nvPr/>
        </p:nvSpPr>
        <p:spPr bwMode="auto">
          <a:xfrm flipH="1">
            <a:off x="609600" y="6019800"/>
            <a:ext cx="109728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z="2800">
              <a:solidFill>
                <a:srgbClr val="004D75"/>
              </a:solidFill>
              <a:cs typeface="Arial" pitchFamily="34" charset="0"/>
            </a:endParaRPr>
          </a:p>
        </p:txBody>
      </p:sp>
      <p:sp>
        <p:nvSpPr>
          <p:cNvPr id="348166" name="Text Box 6"/>
          <p:cNvSpPr txBox="1">
            <a:spLocks noChangeArrowheads="1"/>
          </p:cNvSpPr>
          <p:nvPr/>
        </p:nvSpPr>
        <p:spPr bwMode="auto">
          <a:xfrm>
            <a:off x="527051" y="6165850"/>
            <a:ext cx="134408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sz="2400">
              <a:solidFill>
                <a:srgbClr val="000000"/>
              </a:solidFill>
              <a:latin typeface="Times" pitchFamily="48" charset="0"/>
              <a:cs typeface="Arial" pitchFamily="34" charset="0"/>
            </a:endParaRPr>
          </a:p>
        </p:txBody>
      </p:sp>
      <p:sp>
        <p:nvSpPr>
          <p:cNvPr id="348167" name="Rectangle 7"/>
          <p:cNvSpPr>
            <a:spLocks noGrp="1" noChangeArrowheads="1"/>
          </p:cNvSpPr>
          <p:nvPr>
            <p:ph type="dt" sz="half" idx="2"/>
          </p:nvPr>
        </p:nvSpPr>
        <p:spPr bwMode="auto">
          <a:xfrm>
            <a:off x="609600" y="6205538"/>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pPr>
            <a:fld id="{84B50F14-5912-4D65-B0DE-9D42BBDB8D88}" type="datetime4">
              <a:rPr lang="en-GB" altLang="en-US" smtClean="0">
                <a:solidFill>
                  <a:srgbClr val="004D75"/>
                </a:solidFill>
                <a:cs typeface="Arial" pitchFamily="34" charset="0"/>
              </a:rPr>
              <a:pPr fontAlgn="base">
                <a:spcBef>
                  <a:spcPct val="0"/>
                </a:spcBef>
                <a:spcAft>
                  <a:spcPct val="0"/>
                </a:spcAft>
              </a:pPr>
              <a:t>02 September 2019</a:t>
            </a:fld>
            <a:endParaRPr lang="en-GB" altLang="en-US">
              <a:solidFill>
                <a:srgbClr val="004D75"/>
              </a:solidFill>
              <a:cs typeface="Arial" pitchFamily="34" charset="0"/>
            </a:endParaRPr>
          </a:p>
        </p:txBody>
      </p:sp>
      <p:sp>
        <p:nvSpPr>
          <p:cNvPr id="348168" name="Rectangle 8"/>
          <p:cNvSpPr>
            <a:spLocks noGrp="1" noChangeArrowheads="1"/>
          </p:cNvSpPr>
          <p:nvPr>
            <p:ph type="sldNum" sz="quarter" idx="4"/>
          </p:nvPr>
        </p:nvSpPr>
        <p:spPr bwMode="auto">
          <a:xfrm>
            <a:off x="7920567" y="6205538"/>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1BD7182F-FC65-49CC-95BA-94112E5AF0DD}" type="slidenum">
              <a:rPr lang="en-GB" altLang="en-US" smtClean="0">
                <a:solidFill>
                  <a:srgbClr val="004D75"/>
                </a:solidFill>
                <a:cs typeface="Arial" pitchFamily="34" charset="0"/>
              </a:rPr>
              <a:pPr fontAlgn="base">
                <a:spcBef>
                  <a:spcPct val="0"/>
                </a:spcBef>
                <a:spcAft>
                  <a:spcPct val="0"/>
                </a:spcAft>
              </a:pPr>
              <a:t>‹#›</a:t>
            </a:fld>
            <a:endParaRPr lang="en-GB" altLang="en-US">
              <a:solidFill>
                <a:srgbClr val="004D75"/>
              </a:solidFill>
              <a:cs typeface="Arial" pitchFamily="34" charset="0"/>
            </a:endParaRPr>
          </a:p>
        </p:txBody>
      </p:sp>
    </p:spTree>
    <p:extLst>
      <p:ext uri="{BB962C8B-B14F-4D97-AF65-F5344CB8AC3E}">
        <p14:creationId xmlns:p14="http://schemas.microsoft.com/office/powerpoint/2010/main" val="4203360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fontAlgn="base">
        <a:spcBef>
          <a:spcPct val="0"/>
        </a:spcBef>
        <a:spcAft>
          <a:spcPct val="0"/>
        </a:spcAft>
        <a:defRPr sz="2800">
          <a:solidFill>
            <a:srgbClr val="004D75"/>
          </a:solidFill>
          <a:latin typeface="+mj-lt"/>
          <a:ea typeface="+mj-ea"/>
          <a:cs typeface="+mj-cs"/>
        </a:defRPr>
      </a:lvl1pPr>
      <a:lvl2pPr algn="l" rtl="0" fontAlgn="base">
        <a:spcBef>
          <a:spcPct val="0"/>
        </a:spcBef>
        <a:spcAft>
          <a:spcPct val="0"/>
        </a:spcAft>
        <a:defRPr sz="2800">
          <a:solidFill>
            <a:srgbClr val="004D75"/>
          </a:solidFill>
          <a:latin typeface="Verdana" pitchFamily="34" charset="0"/>
        </a:defRPr>
      </a:lvl2pPr>
      <a:lvl3pPr algn="l" rtl="0" fontAlgn="base">
        <a:spcBef>
          <a:spcPct val="0"/>
        </a:spcBef>
        <a:spcAft>
          <a:spcPct val="0"/>
        </a:spcAft>
        <a:defRPr sz="2800">
          <a:solidFill>
            <a:srgbClr val="004D75"/>
          </a:solidFill>
          <a:latin typeface="Verdana" pitchFamily="34" charset="0"/>
        </a:defRPr>
      </a:lvl3pPr>
      <a:lvl4pPr algn="l" rtl="0" fontAlgn="base">
        <a:spcBef>
          <a:spcPct val="0"/>
        </a:spcBef>
        <a:spcAft>
          <a:spcPct val="0"/>
        </a:spcAft>
        <a:defRPr sz="2800">
          <a:solidFill>
            <a:srgbClr val="004D75"/>
          </a:solidFill>
          <a:latin typeface="Verdana" pitchFamily="34" charset="0"/>
        </a:defRPr>
      </a:lvl4pPr>
      <a:lvl5pPr algn="l" rtl="0" fontAlgn="base">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fontAlgn="base">
        <a:lnSpc>
          <a:spcPct val="110000"/>
        </a:lnSpc>
        <a:spcBef>
          <a:spcPct val="30000"/>
        </a:spcBef>
        <a:spcAft>
          <a:spcPct val="20000"/>
        </a:spcAft>
        <a:buChar char="•"/>
        <a:defRPr>
          <a:solidFill>
            <a:srgbClr val="004D75"/>
          </a:solidFill>
          <a:latin typeface="+mn-lt"/>
          <a:ea typeface="+mn-ea"/>
          <a:cs typeface="+mn-cs"/>
        </a:defRPr>
      </a:lvl1pPr>
      <a:lvl2pPr marL="379413" indent="-188913" algn="l" rtl="0" fontAlgn="base">
        <a:lnSpc>
          <a:spcPct val="90000"/>
        </a:lnSpc>
        <a:spcBef>
          <a:spcPct val="20000"/>
        </a:spcBef>
        <a:spcAft>
          <a:spcPct val="10000"/>
        </a:spcAft>
        <a:buChar char="–"/>
        <a:defRPr sz="1500">
          <a:solidFill>
            <a:srgbClr val="004D75"/>
          </a:solidFill>
          <a:latin typeface="+mn-lt"/>
        </a:defRPr>
      </a:lvl2pPr>
      <a:lvl3pPr marL="530225" indent="-149225" algn="l" rtl="0" fontAlgn="base">
        <a:lnSpc>
          <a:spcPct val="90000"/>
        </a:lnSpc>
        <a:spcBef>
          <a:spcPct val="20000"/>
        </a:spcBef>
        <a:spcAft>
          <a:spcPct val="20000"/>
        </a:spcAft>
        <a:buChar char="•"/>
        <a:defRPr sz="1200">
          <a:solidFill>
            <a:srgbClr val="004D75"/>
          </a:solidFill>
          <a:latin typeface="+mn-lt"/>
        </a:defRPr>
      </a:lvl3pPr>
      <a:lvl4pPr marL="862013" indent="-141288" algn="l" rtl="0" fontAlgn="base">
        <a:lnSpc>
          <a:spcPct val="90000"/>
        </a:lnSpc>
        <a:spcBef>
          <a:spcPct val="20000"/>
        </a:spcBef>
        <a:spcAft>
          <a:spcPct val="20000"/>
        </a:spcAft>
        <a:buChar char="–"/>
        <a:defRPr sz="1200">
          <a:solidFill>
            <a:srgbClr val="004D75"/>
          </a:solidFill>
          <a:latin typeface="+mn-lt"/>
        </a:defRPr>
      </a:lvl4pPr>
      <a:lvl5pPr marL="1235075" indent="-182563" algn="l" rtl="0" fontAlgn="base">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rep.ntu.ac.uk/id/eprint/3682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400" y="1735015"/>
            <a:ext cx="10363200" cy="2805723"/>
          </a:xfrm>
        </p:spPr>
        <p:txBody>
          <a:bodyPr/>
          <a:lstStyle/>
          <a:p>
            <a:pPr algn="ctr"/>
            <a:r>
              <a:rPr lang="en-GB" dirty="0"/>
              <a:t>The impact of exposure to suicidal behaviour in institutional settings:  A systematic review</a:t>
            </a:r>
            <a:br>
              <a:rPr lang="en-GB" dirty="0"/>
            </a:br>
            <a:br>
              <a:rPr lang="en-GB" dirty="0"/>
            </a:br>
            <a:br>
              <a:rPr lang="en-GB" dirty="0"/>
            </a:br>
            <a:r>
              <a:rPr lang="en-GB" dirty="0"/>
              <a:t>Division of Forensic Psychology Conference, Liverpool, June 2019</a:t>
            </a:r>
          </a:p>
        </p:txBody>
      </p:sp>
      <p:sp>
        <p:nvSpPr>
          <p:cNvPr id="7" name="Subtitle 6"/>
          <p:cNvSpPr>
            <a:spLocks noGrp="1"/>
          </p:cNvSpPr>
          <p:nvPr>
            <p:ph type="subTitle" idx="1"/>
          </p:nvPr>
        </p:nvSpPr>
        <p:spPr>
          <a:xfrm>
            <a:off x="820616" y="4540738"/>
            <a:ext cx="10363200" cy="1588127"/>
          </a:xfrm>
        </p:spPr>
        <p:txBody>
          <a:bodyPr/>
          <a:lstStyle/>
          <a:p>
            <a:pPr algn="ctr"/>
            <a:r>
              <a:rPr lang="en-GB" dirty="0"/>
              <a:t>Dr Karen Slade, Associate Professor in applied forensic psychology, NTU    karen.slade@ntu.ac.uk</a:t>
            </a:r>
          </a:p>
          <a:p>
            <a:r>
              <a:rPr lang="en-GB" dirty="0"/>
              <a:t>Liz Scowcroft, Samaritans</a:t>
            </a:r>
          </a:p>
          <a:p>
            <a:r>
              <a:rPr lang="en-GB" dirty="0"/>
              <a:t>Bevan Dolan, NTU</a:t>
            </a:r>
          </a:p>
        </p:txBody>
      </p:sp>
      <p:sp>
        <p:nvSpPr>
          <p:cNvPr id="4" name="Date Placeholder 3"/>
          <p:cNvSpPr>
            <a:spLocks noGrp="1"/>
          </p:cNvSpPr>
          <p:nvPr>
            <p:ph type="dt" sz="half" idx="4294967295"/>
          </p:nvPr>
        </p:nvSpPr>
        <p:spPr>
          <a:xfrm>
            <a:off x="0" y="6205538"/>
            <a:ext cx="2844800" cy="4762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026E08-299C-4CD3-BFC1-AE204EFA12E9}" type="datetime4">
              <a:rPr kumimoji="0" lang="en-GB" altLang="en-US" sz="1200" b="0" i="0" u="none" strike="noStrike" kern="1200" cap="none" spc="0" normalizeH="0" baseline="0" noProof="0" smtClean="0">
                <a:ln>
                  <a:noFill/>
                </a:ln>
                <a:solidFill>
                  <a:srgbClr val="000000"/>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 September 2019</a:t>
            </a:fld>
            <a:endParaRPr kumimoji="0" lang="en-GB" altLang="en-US" sz="1200" b="0" i="0" u="none" strike="noStrike" kern="1200" cap="none" spc="0" normalizeH="0" baseline="0" noProof="0">
              <a:ln>
                <a:noFill/>
              </a:ln>
              <a:solidFill>
                <a:srgbClr val="000000"/>
              </a:solidFill>
              <a:effectLst/>
              <a:uLnTx/>
              <a:uFillTx/>
              <a:latin typeface="Verdana"/>
              <a:ea typeface="+mn-ea"/>
              <a:cs typeface="+mn-cs"/>
            </a:endParaRPr>
          </a:p>
        </p:txBody>
      </p:sp>
      <p:sp>
        <p:nvSpPr>
          <p:cNvPr id="5" name="Slide Number Placeholder 4"/>
          <p:cNvSpPr>
            <a:spLocks noGrp="1"/>
          </p:cNvSpPr>
          <p:nvPr>
            <p:ph type="sldNum" sz="quarter" idx="4294967295"/>
          </p:nvPr>
        </p:nvSpPr>
        <p:spPr>
          <a:xfrm>
            <a:off x="9347200" y="6205538"/>
            <a:ext cx="2844800" cy="4762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86CA68-4FB1-427B-BB86-91C02EACE322}" type="slidenum">
              <a:rPr kumimoji="0" lang="en-GB" altLang="en-US" sz="1200" b="0" i="0" u="none" strike="noStrike" kern="1200" cap="none" spc="0" normalizeH="0" baseline="0" noProof="0" smtClean="0">
                <a:ln>
                  <a:noFill/>
                </a:ln>
                <a:solidFill>
                  <a:srgbClr val="000000"/>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114177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confidence in themes</a:t>
            </a:r>
          </a:p>
        </p:txBody>
      </p:sp>
      <p:sp>
        <p:nvSpPr>
          <p:cNvPr id="3" name="Content Placeholder 2"/>
          <p:cNvSpPr>
            <a:spLocks noGrp="1"/>
          </p:cNvSpPr>
          <p:nvPr>
            <p:ph idx="1"/>
          </p:nvPr>
        </p:nvSpPr>
        <p:spPr>
          <a:xfrm>
            <a:off x="508000" y="1447801"/>
            <a:ext cx="11074400" cy="3221779"/>
          </a:xfrm>
        </p:spPr>
        <p:txBody>
          <a:bodyPr/>
          <a:lstStyle/>
          <a:p>
            <a:pPr marL="0" indent="0">
              <a:buNone/>
            </a:pPr>
            <a:r>
              <a:rPr lang="en-GB" dirty="0"/>
              <a:t>Overall, one very strong sub-theme (vulnerabilities to poorer outcomes) and six strong sub-themes (rates of exposure, shock and confusion, crisis of confidence, interpersonal support, intrusive memories and emotional saliency, and relationship with own suicidal behaviour) were identified within the literature. </a:t>
            </a:r>
          </a:p>
          <a:p>
            <a:pPr marL="0" indent="0">
              <a:buNone/>
            </a:pPr>
            <a:r>
              <a:rPr lang="en-GB" dirty="0"/>
              <a:t>Most remaining themes had moderate underpinning evidence and confidence, and six themes having weak or limited evidence, all related to staff coping. </a:t>
            </a:r>
          </a:p>
          <a:p>
            <a:pPr marL="0" indent="0">
              <a:buNone/>
            </a:pPr>
            <a:r>
              <a:rPr lang="en-GB" dirty="0"/>
              <a:t>Based upon the themes in which there can be moderate/strong confidence, a series of conclusions can be drawn.</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10</a:t>
            </a:fld>
            <a:endParaRPr lang="en-GB" altLang="en-US">
              <a:solidFill>
                <a:srgbClr val="000000"/>
              </a:solidFill>
            </a:endParaRPr>
          </a:p>
        </p:txBody>
      </p:sp>
    </p:spTree>
    <p:extLst>
      <p:ext uri="{BB962C8B-B14F-4D97-AF65-F5344CB8AC3E}">
        <p14:creationId xmlns:p14="http://schemas.microsoft.com/office/powerpoint/2010/main" val="4199551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1C6B-4158-4E70-9CAD-0F823D065FE5}"/>
              </a:ext>
            </a:extLst>
          </p:cNvPr>
          <p:cNvSpPr>
            <a:spLocks noGrp="1"/>
          </p:cNvSpPr>
          <p:nvPr>
            <p:ph type="title"/>
          </p:nvPr>
        </p:nvSpPr>
        <p:spPr/>
        <p:txBody>
          <a:bodyPr/>
          <a:lstStyle/>
          <a:p>
            <a:r>
              <a:rPr lang="en-GB" dirty="0"/>
              <a:t>Conclusions: Consistent findings</a:t>
            </a:r>
          </a:p>
        </p:txBody>
      </p:sp>
      <p:sp>
        <p:nvSpPr>
          <p:cNvPr id="3" name="Content Placeholder 2">
            <a:extLst>
              <a:ext uri="{FF2B5EF4-FFF2-40B4-BE49-F238E27FC236}">
                <a16:creationId xmlns:a16="http://schemas.microsoft.com/office/drawing/2014/main" id="{9243428B-ED6D-4A5C-B0B2-BC63A868DE72}"/>
              </a:ext>
            </a:extLst>
          </p:cNvPr>
          <p:cNvSpPr>
            <a:spLocks noGrp="1"/>
          </p:cNvSpPr>
          <p:nvPr>
            <p:ph idx="1"/>
          </p:nvPr>
        </p:nvSpPr>
        <p:spPr>
          <a:xfrm>
            <a:off x="508000" y="987103"/>
            <a:ext cx="11371385" cy="6075509"/>
          </a:xfrm>
        </p:spPr>
        <p:txBody>
          <a:bodyPr/>
          <a:lstStyle/>
          <a:p>
            <a:r>
              <a:rPr lang="en-GB" b="1" dirty="0"/>
              <a:t>Rate of exposure </a:t>
            </a:r>
            <a:r>
              <a:rPr lang="en-GB" dirty="0"/>
              <a:t>to suicide amongst both staff and residents is exceptionally high. On average, 50-60% of both staff and residents will be directly exposed to the suicidal behaviour of others, approximately 2-3 times all community samples.</a:t>
            </a:r>
          </a:p>
          <a:p>
            <a:pPr marL="0" indent="0">
              <a:buNone/>
            </a:pPr>
            <a:r>
              <a:rPr lang="en-GB" b="1" i="1" dirty="0"/>
              <a:t>Early reactions</a:t>
            </a:r>
          </a:p>
          <a:p>
            <a:r>
              <a:rPr lang="en-GB" dirty="0"/>
              <a:t>The universal presence of </a:t>
            </a:r>
            <a:r>
              <a:rPr lang="en-GB" i="1" dirty="0"/>
              <a:t>shock, confusion and emotional reactions, including loss and guilt</a:t>
            </a:r>
            <a:r>
              <a:rPr lang="en-GB" dirty="0"/>
              <a:t>, is in keeping with bereavement and community studies. </a:t>
            </a:r>
          </a:p>
          <a:p>
            <a:r>
              <a:rPr lang="en-GB" dirty="0"/>
              <a:t>Both staff groups also reported concerns that they would be blamed or held responsible for the death with some prisoners also concerned about being blamed, although not inpatients.</a:t>
            </a:r>
          </a:p>
          <a:p>
            <a:r>
              <a:rPr lang="en-GB" dirty="0"/>
              <a:t> Reports of initial </a:t>
            </a:r>
            <a:r>
              <a:rPr lang="en-GB" i="1" dirty="0"/>
              <a:t>indifferent, negative, angry or blaming </a:t>
            </a:r>
            <a:r>
              <a:rPr lang="en-GB" dirty="0"/>
              <a:t>attitudes about the deceased was also present across most groups. </a:t>
            </a:r>
          </a:p>
          <a:p>
            <a:r>
              <a:rPr lang="en-GB" dirty="0"/>
              <a:t>These findings have parallels within bereavement studies, where these responses are part of the process of personal negotiation, of making sense or providing meaning to the death (Mallon and Stanley, 2015; Shields, Kavanagh and Russo, 2017).</a:t>
            </a:r>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75A8520E-6AF3-4894-BF3F-528228F22BA4}"/>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dirty="0">
              <a:solidFill>
                <a:srgbClr val="000000"/>
              </a:solidFill>
            </a:endParaRPr>
          </a:p>
        </p:txBody>
      </p:sp>
      <p:sp>
        <p:nvSpPr>
          <p:cNvPr id="5" name="Slide Number Placeholder 4">
            <a:extLst>
              <a:ext uri="{FF2B5EF4-FFF2-40B4-BE49-F238E27FC236}">
                <a16:creationId xmlns:a16="http://schemas.microsoft.com/office/drawing/2014/main" id="{8A37C272-FA80-4C80-BC74-A2FF1892CD68}"/>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11</a:t>
            </a:fld>
            <a:endParaRPr lang="en-GB" altLang="en-US">
              <a:solidFill>
                <a:srgbClr val="000000"/>
              </a:solidFill>
            </a:endParaRPr>
          </a:p>
        </p:txBody>
      </p:sp>
    </p:spTree>
    <p:extLst>
      <p:ext uri="{BB962C8B-B14F-4D97-AF65-F5344CB8AC3E}">
        <p14:creationId xmlns:p14="http://schemas.microsoft.com/office/powerpoint/2010/main" val="326692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Anxiety and confusion</a:t>
            </a:r>
          </a:p>
        </p:txBody>
      </p:sp>
      <p:sp>
        <p:nvSpPr>
          <p:cNvPr id="3" name="Content Placeholder 2"/>
          <p:cNvSpPr>
            <a:spLocks noGrp="1"/>
          </p:cNvSpPr>
          <p:nvPr>
            <p:ph idx="1"/>
          </p:nvPr>
        </p:nvSpPr>
        <p:spPr>
          <a:xfrm>
            <a:off x="351691" y="1244601"/>
            <a:ext cx="11574585" cy="5188472"/>
          </a:xfrm>
        </p:spPr>
        <p:txBody>
          <a:bodyPr/>
          <a:lstStyle/>
          <a:p>
            <a:r>
              <a:rPr lang="en-GB" dirty="0"/>
              <a:t>The role of anxiety starts quickly with feeling responsible, guilty or that you may be blamed by others. Alongside this is a notable professional </a:t>
            </a:r>
            <a:r>
              <a:rPr lang="en-GB" b="1" i="1" dirty="0"/>
              <a:t>crisis of confidence</a:t>
            </a:r>
            <a:r>
              <a:rPr lang="en-GB" dirty="0"/>
              <a:t>, particularly in inpatient staff.</a:t>
            </a:r>
          </a:p>
          <a:p>
            <a:r>
              <a:rPr lang="en-GB" b="1" dirty="0"/>
              <a:t>Staff:  </a:t>
            </a:r>
            <a:r>
              <a:rPr lang="en-GB" dirty="0"/>
              <a:t>Also widely reported anxious-avoidant and restrictive professional practice changes which, whilst helping to manage staff anxieties, will affect other residents directly and change their environment. The role of anxiety continues through to personal outcomes for some staff, with a sub-group reporting excessive drinking and anxieties affecting work (e.g. working at night).</a:t>
            </a:r>
          </a:p>
          <a:p>
            <a:r>
              <a:rPr lang="en-GB" b="1" dirty="0"/>
              <a:t>Residents </a:t>
            </a:r>
            <a:r>
              <a:rPr lang="en-GB" dirty="0"/>
              <a:t>in both settings reported greater ongoing confusion resulting from limited communication, with prison samples emphasising the positive role of appropriate peer-support mechanisms (although not within inpatient samples).</a:t>
            </a:r>
          </a:p>
          <a:p>
            <a:r>
              <a:rPr lang="en-GB" dirty="0"/>
              <a:t>The consistent presence of anxiety responses in the short, medium and long-term suggests this is an area for intervention, particularly for staff groups. Differences were also identified dependent on the setting or role. </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12</a:t>
            </a:fld>
            <a:endParaRPr lang="en-GB" altLang="en-US">
              <a:solidFill>
                <a:srgbClr val="000000"/>
              </a:solidFill>
            </a:endParaRPr>
          </a:p>
        </p:txBody>
      </p:sp>
    </p:spTree>
    <p:extLst>
      <p:ext uri="{BB962C8B-B14F-4D97-AF65-F5344CB8AC3E}">
        <p14:creationId xmlns:p14="http://schemas.microsoft.com/office/powerpoint/2010/main" val="30272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  ‘Feeling Rules’ &amp; Support Structures</a:t>
            </a:r>
          </a:p>
        </p:txBody>
      </p:sp>
      <p:sp>
        <p:nvSpPr>
          <p:cNvPr id="3" name="Content Placeholder 2"/>
          <p:cNvSpPr>
            <a:spLocks noGrp="1"/>
          </p:cNvSpPr>
          <p:nvPr>
            <p:ph idx="1"/>
          </p:nvPr>
        </p:nvSpPr>
        <p:spPr>
          <a:xfrm>
            <a:off x="508000" y="988725"/>
            <a:ext cx="11605846" cy="5326971"/>
          </a:xfrm>
        </p:spPr>
        <p:txBody>
          <a:bodyPr/>
          <a:lstStyle/>
          <a:p>
            <a:r>
              <a:rPr lang="en-GB" dirty="0"/>
              <a:t>Both institutional and peer expectations around emotional expression, affected the perceived appropriateness of certain responses and may affect coping. </a:t>
            </a:r>
          </a:p>
          <a:p>
            <a:r>
              <a:rPr lang="en-GB" dirty="0"/>
              <a:t>The importance of interpersonal support was highlighted across groups, with the positioning of this support and willingness to pursue access differing, depending on the role and setting. </a:t>
            </a:r>
          </a:p>
          <a:p>
            <a:r>
              <a:rPr lang="en-GB" b="1" dirty="0"/>
              <a:t>Prison:  </a:t>
            </a:r>
            <a:r>
              <a:rPr lang="en-GB" i="1" dirty="0"/>
              <a:t>Feeling rules </a:t>
            </a:r>
            <a:r>
              <a:rPr lang="en-GB" dirty="0"/>
              <a:t>included a fear of being viewed as weak or vulnerable from both prison staff and prison residents. This sense of being judged was a reason for not approaching support services, asking for time off or a change of duties (although reporting wanting it). </a:t>
            </a:r>
          </a:p>
          <a:p>
            <a:r>
              <a:rPr lang="en-GB" dirty="0"/>
              <a:t>The </a:t>
            </a:r>
            <a:r>
              <a:rPr lang="en-GB" b="1" dirty="0"/>
              <a:t>prison residents </a:t>
            </a:r>
            <a:r>
              <a:rPr lang="en-GB" dirty="0"/>
              <a:t>indicated </a:t>
            </a:r>
            <a:r>
              <a:rPr lang="en-GB" i="1" dirty="0"/>
              <a:t>counselling and ad hoc staff support </a:t>
            </a:r>
            <a:r>
              <a:rPr lang="en-GB" dirty="0"/>
              <a:t>was not universally helpful with the call being for more peer, proactive and ongoing staff engagement and communication.</a:t>
            </a:r>
          </a:p>
          <a:p>
            <a:r>
              <a:rPr lang="en-GB" dirty="0"/>
              <a:t> </a:t>
            </a:r>
            <a:r>
              <a:rPr lang="en-GB" b="1" dirty="0"/>
              <a:t>Inpatient:  </a:t>
            </a:r>
            <a:r>
              <a:rPr lang="en-GB" dirty="0"/>
              <a:t>In contrast, the inpatient samples (both directly and from staff perception) report relying more heavily on support from staff, without any reference to peer support.</a:t>
            </a:r>
          </a:p>
          <a:p>
            <a:r>
              <a:rPr lang="en-GB" dirty="0"/>
              <a:t>For </a:t>
            </a:r>
            <a:r>
              <a:rPr lang="en-GB" b="1" dirty="0"/>
              <a:t>staff</a:t>
            </a:r>
            <a:r>
              <a:rPr lang="en-GB" dirty="0"/>
              <a:t>, most beneficial support structures came from within existing teams, with limited effect of support from external bodies. Within team-based structures, evidence that reflection, support and learning developing a deeper understanding of suicidal behaviours or bringing meaning to the event, is helpful.</a:t>
            </a:r>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13</a:t>
            </a:fld>
            <a:endParaRPr lang="en-GB" altLang="en-US">
              <a:solidFill>
                <a:srgbClr val="000000"/>
              </a:solidFill>
            </a:endParaRPr>
          </a:p>
        </p:txBody>
      </p:sp>
    </p:spTree>
    <p:extLst>
      <p:ext uri="{BB962C8B-B14F-4D97-AF65-F5344CB8AC3E}">
        <p14:creationId xmlns:p14="http://schemas.microsoft.com/office/powerpoint/2010/main" val="1305259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  Long-term and cumulative impact</a:t>
            </a:r>
          </a:p>
        </p:txBody>
      </p:sp>
      <p:sp>
        <p:nvSpPr>
          <p:cNvPr id="3" name="Content Placeholder 2"/>
          <p:cNvSpPr>
            <a:spLocks noGrp="1"/>
          </p:cNvSpPr>
          <p:nvPr>
            <p:ph idx="1"/>
          </p:nvPr>
        </p:nvSpPr>
        <p:spPr>
          <a:xfrm>
            <a:off x="508000" y="1447800"/>
            <a:ext cx="11074400" cy="3083280"/>
          </a:xfrm>
        </p:spPr>
        <p:txBody>
          <a:bodyPr/>
          <a:lstStyle/>
          <a:p>
            <a:r>
              <a:rPr lang="en-GB" dirty="0"/>
              <a:t>Of concern, strong evidence of long-term and profound mental health and wellbeing effects on a proportion of those exposed. </a:t>
            </a:r>
          </a:p>
          <a:p>
            <a:r>
              <a:rPr lang="en-GB" dirty="0"/>
              <a:t>Evidence of longer-term outcomes can be distinguished by role, as an artefact of the aims of available studies. There was strong evidence amongst a proportion of staff of ongoing </a:t>
            </a:r>
            <a:r>
              <a:rPr lang="en-GB" b="1" dirty="0"/>
              <a:t>intrusive memories and emotional saliency </a:t>
            </a:r>
            <a:r>
              <a:rPr lang="en-GB" dirty="0"/>
              <a:t>over many months or years, although no causally confirmed relationship to PTSD. </a:t>
            </a:r>
          </a:p>
          <a:p>
            <a:r>
              <a:rPr lang="en-GB" dirty="0"/>
              <a:t>The </a:t>
            </a:r>
            <a:r>
              <a:rPr lang="en-GB" b="1" dirty="0"/>
              <a:t>cumulative impact of exposure and/or proximity </a:t>
            </a:r>
            <a:r>
              <a:rPr lang="en-GB" dirty="0"/>
              <a:t>(e.g. witnessing compared with awareness of the event) to suicide on vulnerability to long-term negative effects emphasises the prioritisation of these individuals for </a:t>
            </a:r>
            <a:r>
              <a:rPr lang="en-GB" dirty="0" err="1"/>
              <a:t>postvention</a:t>
            </a:r>
            <a:r>
              <a:rPr lang="en-GB" dirty="0"/>
              <a:t> support.</a:t>
            </a:r>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14</a:t>
            </a:fld>
            <a:endParaRPr lang="en-GB" altLang="en-US">
              <a:solidFill>
                <a:srgbClr val="000000"/>
              </a:solidFill>
            </a:endParaRPr>
          </a:p>
        </p:txBody>
      </p:sp>
    </p:spTree>
    <p:extLst>
      <p:ext uri="{BB962C8B-B14F-4D97-AF65-F5344CB8AC3E}">
        <p14:creationId xmlns:p14="http://schemas.microsoft.com/office/powerpoint/2010/main" val="379308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Own suicide and self-harm behaviours &amp; clustering</a:t>
            </a:r>
          </a:p>
        </p:txBody>
      </p:sp>
      <p:sp>
        <p:nvSpPr>
          <p:cNvPr id="3" name="Content Placeholder 2"/>
          <p:cNvSpPr>
            <a:spLocks noGrp="1"/>
          </p:cNvSpPr>
          <p:nvPr>
            <p:ph idx="1"/>
          </p:nvPr>
        </p:nvSpPr>
        <p:spPr>
          <a:xfrm>
            <a:off x="390768" y="1119555"/>
            <a:ext cx="11801231" cy="5631670"/>
          </a:xfrm>
        </p:spPr>
        <p:txBody>
          <a:bodyPr/>
          <a:lstStyle/>
          <a:p>
            <a:r>
              <a:rPr lang="en-GB" dirty="0"/>
              <a:t>For residents, moderate evidence of a relationship between exposure to suicidal behaviours and own self-harm, suicide ideation and suicidal behaviours, although none provided for near-lethal self-harm. </a:t>
            </a:r>
          </a:p>
          <a:p>
            <a:r>
              <a:rPr lang="en-GB" dirty="0"/>
              <a:t>This relationship has </a:t>
            </a:r>
            <a:r>
              <a:rPr lang="en-GB" b="1" dirty="0"/>
              <a:t>not been shown as causal </a:t>
            </a:r>
            <a:r>
              <a:rPr lang="en-GB" dirty="0"/>
              <a:t>and it is equally plausible to be due to those with a vulnerability to suicidal behaviour themselves, having a closer relationship with those who also engage in these behaviours.</a:t>
            </a:r>
          </a:p>
          <a:p>
            <a:r>
              <a:rPr lang="en-GB" dirty="0"/>
              <a:t>There is a </a:t>
            </a:r>
            <a:r>
              <a:rPr lang="en-GB" i="1" dirty="0"/>
              <a:t>weak evidence </a:t>
            </a:r>
            <a:r>
              <a:rPr lang="en-GB" dirty="0"/>
              <a:t>that, when clustering happens, the mechanism of resident clustering is related to either suggestion through learning about the suicide (e.g. </a:t>
            </a:r>
            <a:r>
              <a:rPr lang="en-GB" b="1" i="1" dirty="0" err="1"/>
              <a:t>Werther</a:t>
            </a:r>
            <a:r>
              <a:rPr lang="en-GB" b="1" i="1" dirty="0"/>
              <a:t> effect) or imitation </a:t>
            </a:r>
            <a:r>
              <a:rPr lang="en-GB" dirty="0"/>
              <a:t>through closer proximity or witnessing the event. No evidence of any other mechanism. NB The likelihood of suicide due to imitation is under 6% so limited factor in preventing suicide.</a:t>
            </a:r>
          </a:p>
          <a:p>
            <a:r>
              <a:rPr lang="en-GB" dirty="0"/>
              <a:t>Suggested that the interplay between microsocial/environmental impacts (such as inexperienced staff or deterioration in morale) and individual factors, develop or mitigate risk of suicide clustering (</a:t>
            </a:r>
            <a:r>
              <a:rPr lang="en-GB" dirty="0" err="1"/>
              <a:t>Modestin</a:t>
            </a:r>
            <a:r>
              <a:rPr lang="en-GB" dirty="0"/>
              <a:t> &amp; </a:t>
            </a:r>
            <a:r>
              <a:rPr lang="en-GB" dirty="0" err="1"/>
              <a:t>Wurmle</a:t>
            </a:r>
            <a:r>
              <a:rPr lang="en-GB" dirty="0"/>
              <a:t>, 1989).  Important to understand the context for both residents and staff when considering the impact of one suicide on future risk of suicidal behaviours.</a:t>
            </a:r>
          </a:p>
          <a:p>
            <a:endParaRPr lang="en-GB" dirty="0"/>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15</a:t>
            </a:fld>
            <a:endParaRPr lang="en-GB" altLang="en-US">
              <a:solidFill>
                <a:srgbClr val="000000"/>
              </a:solidFill>
            </a:endParaRPr>
          </a:p>
        </p:txBody>
      </p:sp>
    </p:spTree>
    <p:extLst>
      <p:ext uri="{BB962C8B-B14F-4D97-AF65-F5344CB8AC3E}">
        <p14:creationId xmlns:p14="http://schemas.microsoft.com/office/powerpoint/2010/main" val="133605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Recommendations</a:t>
            </a:r>
          </a:p>
        </p:txBody>
      </p:sp>
      <p:sp>
        <p:nvSpPr>
          <p:cNvPr id="3" name="Content Placeholder 2"/>
          <p:cNvSpPr>
            <a:spLocks noGrp="1"/>
          </p:cNvSpPr>
          <p:nvPr>
            <p:ph idx="1"/>
          </p:nvPr>
        </p:nvSpPr>
        <p:spPr>
          <a:xfrm>
            <a:off x="508000" y="1195754"/>
            <a:ext cx="11426092" cy="5179238"/>
          </a:xfrm>
        </p:spPr>
        <p:txBody>
          <a:bodyPr/>
          <a:lstStyle/>
          <a:p>
            <a:r>
              <a:rPr lang="en-GB" sz="1600" dirty="0"/>
              <a:t>There is a need for high quality longitudinal research to understand the relationship between impacts of exposure and styles of postvention support on long-term outcomes. </a:t>
            </a:r>
          </a:p>
          <a:p>
            <a:r>
              <a:rPr lang="en-GB" sz="1600" b="1" dirty="0"/>
              <a:t>Across groups</a:t>
            </a:r>
            <a:r>
              <a:rPr lang="en-GB" sz="1600" dirty="0"/>
              <a:t>, the exceptional high rate of exposure suggests a need for a specific and ongoing intervention with clearly defined and evidence-based structures to minimise negative outcomes. These may include the facilitation of appropriate emotional expression, mindful of the possible initial blaming/negative attitudes towards the deceased. </a:t>
            </a:r>
          </a:p>
          <a:p>
            <a:r>
              <a:rPr lang="en-GB" sz="1600" dirty="0"/>
              <a:t>Consideration of prioritisation for those with greatest proximity or cumulative exposure to suicide is recommended. </a:t>
            </a:r>
          </a:p>
          <a:p>
            <a:r>
              <a:rPr lang="en-GB" sz="1600" dirty="0"/>
              <a:t>Within </a:t>
            </a:r>
            <a:r>
              <a:rPr lang="en-GB" sz="1600" b="1" dirty="0"/>
              <a:t>staff groups</a:t>
            </a:r>
            <a:r>
              <a:rPr lang="en-GB" sz="1600" dirty="0"/>
              <a:t>, interventions which address professional and personal anxiety resulting from the exposure and which include compassionate responses provided on an opt-out basis are recommended. </a:t>
            </a:r>
          </a:p>
          <a:p>
            <a:r>
              <a:rPr lang="en-GB" sz="1600" dirty="0"/>
              <a:t>Furthermore, the facilitation of (front-line) team-based support and opportunities for reflection. The review suggests that informal or external support mechanisms should not be relied upon. </a:t>
            </a:r>
          </a:p>
          <a:p>
            <a:r>
              <a:rPr lang="en-GB" sz="1600" dirty="0"/>
              <a:t>For </a:t>
            </a:r>
            <a:r>
              <a:rPr lang="en-GB" sz="1600" b="1" dirty="0"/>
              <a:t>residents, </a:t>
            </a:r>
            <a:r>
              <a:rPr lang="en-GB" sz="1600" dirty="0"/>
              <a:t>appropriate communications and transparency around suicide is recommended to help resolve confusion and prevent blaming along with appropriate peer </a:t>
            </a:r>
            <a:r>
              <a:rPr lang="en-GB" sz="1600" dirty="0" err="1"/>
              <a:t>postvention</a:t>
            </a:r>
            <a:r>
              <a:rPr lang="en-GB" sz="1600" dirty="0"/>
              <a:t> support delivered within clear boundaries.</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16</a:t>
            </a:fld>
            <a:endParaRPr lang="en-GB" altLang="en-US">
              <a:solidFill>
                <a:srgbClr val="000000"/>
              </a:solidFill>
            </a:endParaRPr>
          </a:p>
        </p:txBody>
      </p:sp>
    </p:spTree>
    <p:extLst>
      <p:ext uri="{BB962C8B-B14F-4D97-AF65-F5344CB8AC3E}">
        <p14:creationId xmlns:p14="http://schemas.microsoft.com/office/powerpoint/2010/main" val="1644813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Full report</a:t>
            </a:r>
          </a:p>
        </p:txBody>
      </p:sp>
      <p:sp>
        <p:nvSpPr>
          <p:cNvPr id="3" name="Content Placeholder 2"/>
          <p:cNvSpPr>
            <a:spLocks noGrp="1"/>
          </p:cNvSpPr>
          <p:nvPr>
            <p:ph idx="1"/>
          </p:nvPr>
        </p:nvSpPr>
        <p:spPr>
          <a:xfrm>
            <a:off x="508000" y="1447801"/>
            <a:ext cx="11074400" cy="4662174"/>
          </a:xfrm>
        </p:spPr>
        <p:txBody>
          <a:bodyPr/>
          <a:lstStyle/>
          <a:p>
            <a:pPr marL="0" indent="0">
              <a:buNone/>
            </a:pPr>
            <a:r>
              <a:rPr lang="en-GB" dirty="0"/>
              <a:t>The full report is publicly available and free to download through Nottingham Trent University </a:t>
            </a:r>
            <a:r>
              <a:rPr lang="en-GB" dirty="0" err="1"/>
              <a:t>respositary</a:t>
            </a:r>
            <a:r>
              <a:rPr lang="en-GB" dirty="0"/>
              <a:t>:</a:t>
            </a:r>
          </a:p>
          <a:p>
            <a:endParaRPr lang="en-GB" dirty="0"/>
          </a:p>
          <a:p>
            <a:pPr marL="0" indent="0">
              <a:buNone/>
            </a:pPr>
            <a:r>
              <a:rPr lang="en-GB" dirty="0">
                <a:hlinkClick r:id="rId2"/>
              </a:rPr>
              <a:t>http://irep.ntu.ac.uk/id/eprint/36829</a:t>
            </a:r>
            <a:r>
              <a:rPr lang="en-GB" dirty="0"/>
              <a:t> </a:t>
            </a:r>
          </a:p>
          <a:p>
            <a:pPr marL="0" indent="0">
              <a:buNone/>
            </a:pPr>
            <a:endParaRPr lang="en-GB" dirty="0"/>
          </a:p>
          <a:p>
            <a:pPr marL="0" indent="0">
              <a:buNone/>
            </a:pPr>
            <a:endParaRPr lang="en-GB" dirty="0"/>
          </a:p>
          <a:p>
            <a:pPr marL="0" indent="0">
              <a:buNone/>
            </a:pPr>
            <a:r>
              <a:rPr lang="en-GB" dirty="0"/>
              <a:t>Please contact me for more information:  Karen.slade@ntu.ac.uk</a:t>
            </a:r>
          </a:p>
          <a:p>
            <a:pPr marL="0" indent="0">
              <a:buNone/>
            </a:pPr>
            <a:endParaRPr lang="en-GB" dirty="0"/>
          </a:p>
          <a:p>
            <a:pPr marL="0" indent="0">
              <a:buNone/>
            </a:pPr>
            <a:endParaRPr lang="en-GB" dirty="0"/>
          </a:p>
          <a:p>
            <a:pPr marL="0" indent="0">
              <a:buNone/>
            </a:pPr>
            <a:r>
              <a:rPr lang="en-GB" i="1" dirty="0"/>
              <a:t>Thank you to Samaritans for their assistance and the Ministry of Justice was the funding body for project.</a:t>
            </a:r>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17</a:t>
            </a:fld>
            <a:endParaRPr lang="en-GB" altLang="en-US">
              <a:solidFill>
                <a:srgbClr val="000000"/>
              </a:solidFill>
            </a:endParaRPr>
          </a:p>
        </p:txBody>
      </p:sp>
    </p:spTree>
    <p:extLst>
      <p:ext uri="{BB962C8B-B14F-4D97-AF65-F5344CB8AC3E}">
        <p14:creationId xmlns:p14="http://schemas.microsoft.com/office/powerpoint/2010/main" val="284907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508000" y="1016876"/>
            <a:ext cx="11562080" cy="5326971"/>
          </a:xfrm>
        </p:spPr>
        <p:txBody>
          <a:bodyPr/>
          <a:lstStyle/>
          <a:p>
            <a:pPr marL="0" indent="0">
              <a:buNone/>
            </a:pPr>
            <a:r>
              <a:rPr lang="en-GB" dirty="0"/>
              <a:t>Internationally, for both prisons and inpatient settings, suicide occur 3 -12 times the general population (Fazel, Ramesh &amp; </a:t>
            </a:r>
            <a:r>
              <a:rPr lang="en-GB" dirty="0" err="1"/>
              <a:t>Hawton</a:t>
            </a:r>
            <a:r>
              <a:rPr lang="en-GB" dirty="0"/>
              <a:t>, 2017; Walsh Sara, Ryan &amp; Large, 2015). </a:t>
            </a:r>
          </a:p>
          <a:p>
            <a:pPr marL="0" indent="0">
              <a:buNone/>
            </a:pPr>
            <a:r>
              <a:rPr lang="en-GB" dirty="0"/>
              <a:t>For every suicide, on average, 10 attempted suicides within these institutional settings, (</a:t>
            </a:r>
            <a:r>
              <a:rPr lang="en-GB" dirty="0" err="1"/>
              <a:t>Spießl</a:t>
            </a:r>
            <a:r>
              <a:rPr lang="en-GB" dirty="0"/>
              <a:t>, </a:t>
            </a:r>
            <a:r>
              <a:rPr lang="en-GB" dirty="0" err="1"/>
              <a:t>Hübner</a:t>
            </a:r>
            <a:r>
              <a:rPr lang="en-GB" dirty="0"/>
              <a:t>‐Liebermann &amp; Cording, 2002).</a:t>
            </a:r>
          </a:p>
          <a:p>
            <a:pPr marL="0" indent="0">
              <a:buNone/>
            </a:pPr>
            <a:r>
              <a:rPr lang="en-GB" dirty="0"/>
              <a:t>The loss of a client to suicide is relatively common with 1 in 2 psychiatrists reporting losing a patient to suicide (</a:t>
            </a:r>
            <a:r>
              <a:rPr lang="en-GB" dirty="0" err="1"/>
              <a:t>Gutin</a:t>
            </a:r>
            <a:r>
              <a:rPr lang="en-GB" dirty="0"/>
              <a:t> et al, 2010) with 52% of prison staff and 48% of those in prison reporting having witnessed a suicide or attempted suicide during their career (Favril et al, 2017; Slade &amp; Lopresti, 2014).</a:t>
            </a:r>
          </a:p>
          <a:p>
            <a:pPr marL="0" indent="0">
              <a:buNone/>
            </a:pPr>
            <a:r>
              <a:rPr lang="en-GB" dirty="0"/>
              <a:t>A wide literature considering the effects on health or therapy staff affected by a death of patient in the community. </a:t>
            </a:r>
          </a:p>
          <a:p>
            <a:pPr marL="0" indent="0">
              <a:buNone/>
            </a:pPr>
            <a:r>
              <a:rPr lang="en-GB" dirty="0"/>
              <a:t>Many similarities present between different populations in the initial affective response to the event, including shock, confusion, sadness, a sense of loss and anger (Jordan, 2001).</a:t>
            </a:r>
          </a:p>
          <a:p>
            <a:pPr marL="0" indent="0">
              <a:buNone/>
            </a:pPr>
            <a:r>
              <a:rPr lang="en-GB" dirty="0"/>
              <a:t> Commonly followed by questioning regarding whether they could or should have prevented the suicide, which result in differing levels of guilt and anxiety (Jordan, 2001; Kendall &amp; Wiles, 2010).</a:t>
            </a:r>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2</a:t>
            </a:fld>
            <a:endParaRPr lang="en-GB" altLang="en-US">
              <a:solidFill>
                <a:srgbClr val="000000"/>
              </a:solidFill>
            </a:endParaRPr>
          </a:p>
        </p:txBody>
      </p:sp>
    </p:spTree>
    <p:extLst>
      <p:ext uri="{BB962C8B-B14F-4D97-AF65-F5344CB8AC3E}">
        <p14:creationId xmlns:p14="http://schemas.microsoft.com/office/powerpoint/2010/main" val="299890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continued</a:t>
            </a:r>
          </a:p>
        </p:txBody>
      </p:sp>
      <p:sp>
        <p:nvSpPr>
          <p:cNvPr id="3" name="Content Placeholder 2"/>
          <p:cNvSpPr>
            <a:spLocks noGrp="1"/>
          </p:cNvSpPr>
          <p:nvPr>
            <p:ph idx="1"/>
          </p:nvPr>
        </p:nvSpPr>
        <p:spPr>
          <a:xfrm>
            <a:off x="508000" y="1153551"/>
            <a:ext cx="11074400" cy="4839286"/>
          </a:xfrm>
        </p:spPr>
        <p:txBody>
          <a:bodyPr/>
          <a:lstStyle/>
          <a:p>
            <a:r>
              <a:rPr lang="en-GB" dirty="0"/>
              <a:t>For community health professionals, a suicide routinely result in serious questioning of professional competence, fear of professional consequences from investigation, and immediate changes to professional practice out of fear of a further event (Alexander, et al., 2000).  Professionals are acutely affected by a suicide, although some differences to those with personal relationships. </a:t>
            </a:r>
          </a:p>
          <a:p>
            <a:r>
              <a:rPr lang="en-GB" dirty="0"/>
              <a:t>Exposure to suicide is a risk factor for later suicide for both kin and non-kin (Maple, </a:t>
            </a:r>
            <a:r>
              <a:rPr lang="en-GB" dirty="0" err="1"/>
              <a:t>Cerel</a:t>
            </a:r>
            <a:r>
              <a:rPr lang="en-GB" dirty="0"/>
              <a:t>, Sanford, Pearce &amp; Jordan, 2017; Pitman, Osborn, King, &amp; </a:t>
            </a:r>
            <a:r>
              <a:rPr lang="en-GB" dirty="0" err="1"/>
              <a:t>Erlangsen</a:t>
            </a:r>
            <a:r>
              <a:rPr lang="en-GB" dirty="0"/>
              <a:t>, 2014). Given the health implication, important to understand how this impact may translate for both professional and peer groups within high exposure populations.</a:t>
            </a:r>
          </a:p>
          <a:p>
            <a:r>
              <a:rPr lang="en-GB" dirty="0"/>
              <a:t>Studies have suggested that institutions may provide the opportunity for suicide contagion amongst residents leading to a clustering of suicides (</a:t>
            </a:r>
            <a:r>
              <a:rPr lang="en-GB" dirty="0" err="1"/>
              <a:t>Taiminen</a:t>
            </a:r>
            <a:r>
              <a:rPr lang="en-GB" dirty="0"/>
              <a:t>, 1994). Gaining a deeper understanding of how ‘contagion’ may occur might benefit suicide prevention approaches.</a:t>
            </a:r>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3</a:t>
            </a:fld>
            <a:endParaRPr lang="en-GB" altLang="en-US">
              <a:solidFill>
                <a:srgbClr val="000000"/>
              </a:solidFill>
            </a:endParaRPr>
          </a:p>
        </p:txBody>
      </p:sp>
    </p:spTree>
    <p:extLst>
      <p:ext uri="{BB962C8B-B14F-4D97-AF65-F5344CB8AC3E}">
        <p14:creationId xmlns:p14="http://schemas.microsoft.com/office/powerpoint/2010/main" val="208084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a:t>
            </a:r>
          </a:p>
        </p:txBody>
      </p:sp>
      <p:sp>
        <p:nvSpPr>
          <p:cNvPr id="3" name="Content Placeholder 2"/>
          <p:cNvSpPr>
            <a:spLocks noGrp="1"/>
          </p:cNvSpPr>
          <p:nvPr>
            <p:ph idx="1"/>
          </p:nvPr>
        </p:nvSpPr>
        <p:spPr>
          <a:xfrm>
            <a:off x="508000" y="1447801"/>
            <a:ext cx="11074400" cy="2750881"/>
          </a:xfrm>
        </p:spPr>
        <p:txBody>
          <a:bodyPr/>
          <a:lstStyle/>
          <a:p>
            <a:pPr marL="0" indent="0">
              <a:buNone/>
            </a:pPr>
            <a:r>
              <a:rPr lang="en-GB" dirty="0"/>
              <a:t>The purpose of this systematic review was: </a:t>
            </a:r>
          </a:p>
          <a:p>
            <a:pPr marL="0" indent="0">
              <a:buNone/>
            </a:pPr>
            <a:endParaRPr lang="en-GB" dirty="0"/>
          </a:p>
          <a:p>
            <a:pPr marL="0" indent="0">
              <a:buNone/>
            </a:pPr>
            <a:r>
              <a:rPr lang="en-GB" dirty="0"/>
              <a:t>1) to identify the impact of exposure to a suicide or an attempted suicide for adult residents or staff working within either a prison or inpatient setting; </a:t>
            </a:r>
          </a:p>
          <a:p>
            <a:pPr marL="0" indent="0">
              <a:buNone/>
            </a:pPr>
            <a:r>
              <a:rPr lang="en-GB" dirty="0"/>
              <a:t>2) To consider the mechanisms by which future suicidal behaviour may occur as a result of that exposure.</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4</a:t>
            </a:fld>
            <a:endParaRPr lang="en-GB" altLang="en-US">
              <a:solidFill>
                <a:srgbClr val="000000"/>
              </a:solidFill>
            </a:endParaRPr>
          </a:p>
        </p:txBody>
      </p:sp>
    </p:spTree>
    <p:extLst>
      <p:ext uri="{BB962C8B-B14F-4D97-AF65-F5344CB8AC3E}">
        <p14:creationId xmlns:p14="http://schemas.microsoft.com/office/powerpoint/2010/main" val="282688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a:t>
            </a:r>
          </a:p>
        </p:txBody>
      </p:sp>
      <p:sp>
        <p:nvSpPr>
          <p:cNvPr id="3" name="Content Placeholder 2"/>
          <p:cNvSpPr>
            <a:spLocks noGrp="1"/>
          </p:cNvSpPr>
          <p:nvPr>
            <p:ph idx="1"/>
          </p:nvPr>
        </p:nvSpPr>
        <p:spPr>
          <a:xfrm>
            <a:off x="508000" y="1447801"/>
            <a:ext cx="11074400" cy="4745273"/>
          </a:xfrm>
        </p:spPr>
        <p:txBody>
          <a:bodyPr/>
          <a:lstStyle/>
          <a:p>
            <a:r>
              <a:rPr lang="en-GB" dirty="0"/>
              <a:t>The PRISMA guidelines were followed (Moher, et al, 2009), and the protocol was prospectively registered ("PROSPERO - International prospective register of systematic </a:t>
            </a:r>
            <a:r>
              <a:rPr lang="en-GB" dirty="0" err="1"/>
              <a:t>reviews”;registration</a:t>
            </a:r>
            <a:r>
              <a:rPr lang="en-GB" dirty="0"/>
              <a:t> number CRD42018110188) to minimize reporting bias through adherence to the initial protocol and to avoid duplication.</a:t>
            </a:r>
          </a:p>
          <a:p>
            <a:r>
              <a:rPr lang="en-GB" dirty="0"/>
              <a:t>Computerised database searches (</a:t>
            </a:r>
            <a:r>
              <a:rPr lang="en-GB" dirty="0" err="1"/>
              <a:t>Pubmed</a:t>
            </a:r>
            <a:r>
              <a:rPr lang="en-GB" dirty="0"/>
              <a:t>, </a:t>
            </a:r>
            <a:r>
              <a:rPr lang="en-GB" dirty="0" err="1"/>
              <a:t>PsycINFO</a:t>
            </a:r>
            <a:r>
              <a:rPr lang="en-GB" dirty="0"/>
              <a:t>, Criminal Justice Abstracts, Scopus, Cochrane database, Ministry of Justice, Correctional Service Canada) were performed in September 2018 to obtain relevant research papers, without any restriction on publication date. Hand searching of relevant articles and review and contacting of authors were also conducted. </a:t>
            </a:r>
          </a:p>
          <a:p>
            <a:r>
              <a:rPr lang="en-GB" dirty="0"/>
              <a:t>Publications were included if they included samples of 50% or more of relevant populations and specifically identified the impact of exposure to suicidal behaviour in adult institutions. Studies were excluded if they were narrative reviews, described effects but provided no evaluation or did not provide first-person primary data. </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5</a:t>
            </a:fld>
            <a:endParaRPr lang="en-GB" altLang="en-US">
              <a:solidFill>
                <a:srgbClr val="000000"/>
              </a:solidFill>
            </a:endParaRPr>
          </a:p>
        </p:txBody>
      </p:sp>
    </p:spTree>
    <p:extLst>
      <p:ext uri="{BB962C8B-B14F-4D97-AF65-F5344CB8AC3E}">
        <p14:creationId xmlns:p14="http://schemas.microsoft.com/office/powerpoint/2010/main" val="403624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 continued…</a:t>
            </a:r>
          </a:p>
        </p:txBody>
      </p:sp>
      <p:sp>
        <p:nvSpPr>
          <p:cNvPr id="3" name="Content Placeholder 2"/>
          <p:cNvSpPr>
            <a:spLocks noGrp="1"/>
          </p:cNvSpPr>
          <p:nvPr>
            <p:ph idx="1"/>
          </p:nvPr>
        </p:nvSpPr>
        <p:spPr>
          <a:xfrm>
            <a:off x="508000" y="1447801"/>
            <a:ext cx="11074400" cy="3969676"/>
          </a:xfrm>
        </p:spPr>
        <p:txBody>
          <a:bodyPr/>
          <a:lstStyle/>
          <a:p>
            <a:pPr marL="0" indent="0">
              <a:buNone/>
            </a:pPr>
            <a:r>
              <a:rPr lang="en-GB" dirty="0"/>
              <a:t>Studies were evaluated for quality using the format provided by Hawker (2002) due to the mixed methodologies of the included studies. Each study was scored on 9 elements of research quality on a 4-point scale from 1-4 (good (4), fair (3), poor (2) and very poor (1)). </a:t>
            </a:r>
          </a:p>
          <a:p>
            <a:pPr marL="0" indent="0">
              <a:buNone/>
            </a:pPr>
            <a:r>
              <a:rPr lang="en-GB" dirty="0"/>
              <a:t>Following </a:t>
            </a:r>
            <a:r>
              <a:rPr lang="en-GB" dirty="0" err="1"/>
              <a:t>Lorenc</a:t>
            </a:r>
            <a:r>
              <a:rPr lang="en-GB" dirty="0"/>
              <a:t>, </a:t>
            </a:r>
            <a:r>
              <a:rPr lang="en-GB" dirty="0" err="1"/>
              <a:t>Petticrew</a:t>
            </a:r>
            <a:r>
              <a:rPr lang="en-GB" dirty="0"/>
              <a:t>, Whitehead et al, (2014) each paper scored as: ‘high quality’ (24–36 points), ‘medium quality’ (24–29 points) and ‘low quality’ (9–24 points).</a:t>
            </a:r>
          </a:p>
          <a:p>
            <a:pPr marL="0" indent="0">
              <a:buNone/>
            </a:pPr>
            <a:r>
              <a:rPr lang="en-GB" dirty="0"/>
              <a:t>Narrative synthesis was deemed the most appropriate analysis approach and demonstrated rigour through adherence to the original protocol.</a:t>
            </a:r>
          </a:p>
          <a:p>
            <a:pPr marL="0" indent="0">
              <a:buNone/>
            </a:pPr>
            <a:r>
              <a:rPr lang="en-GB" dirty="0"/>
              <a:t>To aid interpretation, each theme also received an overall confidence rating based on three elements (strength, body and consistency of evidence). (Department for International Development, 2014).</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6</a:t>
            </a:fld>
            <a:endParaRPr lang="en-GB" altLang="en-US">
              <a:solidFill>
                <a:srgbClr val="000000"/>
              </a:solidFill>
            </a:endParaRPr>
          </a:p>
        </p:txBody>
      </p:sp>
    </p:spTree>
    <p:extLst>
      <p:ext uri="{BB962C8B-B14F-4D97-AF65-F5344CB8AC3E}">
        <p14:creationId xmlns:p14="http://schemas.microsoft.com/office/powerpoint/2010/main" val="215951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p:cNvPicPr>
            <a:picLocks noGrp="1" noChangeAspect="1"/>
          </p:cNvPicPr>
          <p:nvPr>
            <p:ph idx="1"/>
          </p:nvPr>
        </p:nvPicPr>
        <p:blipFill>
          <a:blip r:embed="rId2"/>
          <a:stretch>
            <a:fillRect/>
          </a:stretch>
        </p:blipFill>
        <p:spPr>
          <a:xfrm>
            <a:off x="2493107" y="381000"/>
            <a:ext cx="5744307" cy="5621215"/>
          </a:xfrm>
          <a:prstGeom prst="rect">
            <a:avLst/>
          </a:prstGeom>
        </p:spPr>
      </p:pic>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7</a:t>
            </a:fld>
            <a:endParaRPr lang="en-GB" altLang="en-US">
              <a:solidFill>
                <a:srgbClr val="000000"/>
              </a:solidFill>
            </a:endParaRPr>
          </a:p>
        </p:txBody>
      </p:sp>
    </p:spTree>
    <p:extLst>
      <p:ext uri="{BB962C8B-B14F-4D97-AF65-F5344CB8AC3E}">
        <p14:creationId xmlns:p14="http://schemas.microsoft.com/office/powerpoint/2010/main" val="187345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studies</a:t>
            </a:r>
          </a:p>
        </p:txBody>
      </p:sp>
      <p:sp>
        <p:nvSpPr>
          <p:cNvPr id="3" name="Content Placeholder 2"/>
          <p:cNvSpPr>
            <a:spLocks noGrp="1"/>
          </p:cNvSpPr>
          <p:nvPr>
            <p:ph idx="1"/>
          </p:nvPr>
        </p:nvSpPr>
        <p:spPr>
          <a:xfrm>
            <a:off x="508000" y="1447801"/>
            <a:ext cx="11074400" cy="4562230"/>
          </a:xfrm>
        </p:spPr>
        <p:txBody>
          <a:bodyPr/>
          <a:lstStyle/>
          <a:p>
            <a:r>
              <a:rPr lang="en-GB" dirty="0"/>
              <a:t>This review identified 27 studies published between 1967 and 2017 from 6 different countries (Belgium, Finland, Ireland, Japan, USA and UK). </a:t>
            </a:r>
          </a:p>
          <a:p>
            <a:r>
              <a:rPr lang="en-GB" dirty="0"/>
              <a:t>These included 3,404 participants comprising a total of 2,473 prisoners, 459 prison staff, 694 hospital staff and 74 inpatients included across the studies.</a:t>
            </a:r>
          </a:p>
          <a:p>
            <a:r>
              <a:rPr lang="en-GB" dirty="0"/>
              <a:t>There were 15 studies from prison and 12 from inpatient settings. There were 11 focussed on staff groups only; 12 on residents and 4 which included both staff and residents.</a:t>
            </a:r>
          </a:p>
          <a:p>
            <a:r>
              <a:rPr lang="en-GB" dirty="0"/>
              <a:t>The methodologies used in the papers were varied, with 10 qualitative studies (using interviews), 7 quantitative studies (2 cohort studies, 4 cross-sectional questionnaire and 1 population studies) and 5 case studies. There were 5 mixed method studies which employed both interviews and questionnaires.</a:t>
            </a:r>
          </a:p>
          <a:p>
            <a:endParaRPr lang="en-GB"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8</a:t>
            </a:fld>
            <a:endParaRPr lang="en-GB" altLang="en-US">
              <a:solidFill>
                <a:srgbClr val="000000"/>
              </a:solidFill>
            </a:endParaRPr>
          </a:p>
        </p:txBody>
      </p:sp>
    </p:spTree>
    <p:extLst>
      <p:ext uri="{BB962C8B-B14F-4D97-AF65-F5344CB8AC3E}">
        <p14:creationId xmlns:p14="http://schemas.microsoft.com/office/powerpoint/2010/main" val="230214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9</a:t>
            </a:fld>
            <a:endParaRPr lang="en-GB" altLang="en-US">
              <a:solidFill>
                <a:srgbClr val="000000"/>
              </a:solidFill>
            </a:endParaRPr>
          </a:p>
        </p:txBody>
      </p:sp>
      <p:pic>
        <p:nvPicPr>
          <p:cNvPr id="6" name="Content Placeholder 3"/>
          <p:cNvPicPr>
            <a:picLocks noGrp="1" noChangeAspect="1"/>
          </p:cNvPicPr>
          <p:nvPr>
            <p:ph idx="1"/>
          </p:nvPr>
        </p:nvPicPr>
        <p:blipFill>
          <a:blip r:embed="rId2"/>
          <a:stretch>
            <a:fillRect/>
          </a:stretch>
        </p:blipFill>
        <p:spPr>
          <a:xfrm>
            <a:off x="2719754" y="265724"/>
            <a:ext cx="6392984" cy="5939814"/>
          </a:xfrm>
          <a:prstGeom prst="rect">
            <a:avLst/>
          </a:prstGeom>
        </p:spPr>
      </p:pic>
    </p:spTree>
    <p:extLst>
      <p:ext uri="{BB962C8B-B14F-4D97-AF65-F5344CB8AC3E}">
        <p14:creationId xmlns:p14="http://schemas.microsoft.com/office/powerpoint/2010/main" val="3676664221"/>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1024</TotalTime>
  <Words>2212</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Times</vt:lpstr>
      <vt:lpstr>Verdana</vt:lpstr>
      <vt:lpstr>blank</vt:lpstr>
      <vt:lpstr>The impact of exposure to suicidal behaviour in institutional settings:  A systematic review   Division of Forensic Psychology Conference, Liverpool, June 2019</vt:lpstr>
      <vt:lpstr>Background</vt:lpstr>
      <vt:lpstr>Background continued</vt:lpstr>
      <vt:lpstr>Aims</vt:lpstr>
      <vt:lpstr>Method</vt:lpstr>
      <vt:lpstr>Method continued…</vt:lpstr>
      <vt:lpstr>PowerPoint Presentation</vt:lpstr>
      <vt:lpstr>Included studies</vt:lpstr>
      <vt:lpstr>PowerPoint Presentation</vt:lpstr>
      <vt:lpstr>Overall confidence in themes</vt:lpstr>
      <vt:lpstr>Conclusions: Consistent findings</vt:lpstr>
      <vt:lpstr>Anxiety and confusion</vt:lpstr>
      <vt:lpstr>Conclusions:  ‘Feeling Rules’ &amp; Support Structures</vt:lpstr>
      <vt:lpstr>Conclusions:  Long-term and cumulative impact</vt:lpstr>
      <vt:lpstr>Own suicide and self-harm behaviours &amp; clustering</vt:lpstr>
      <vt:lpstr>Recommendations</vt:lpstr>
      <vt:lpstr>Full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Slade</dc:creator>
  <cp:lastModifiedBy>Sullivan, Linda</cp:lastModifiedBy>
  <cp:revision>41</cp:revision>
  <dcterms:created xsi:type="dcterms:W3CDTF">2018-10-11T16:54:35Z</dcterms:created>
  <dcterms:modified xsi:type="dcterms:W3CDTF">2019-09-02T09:56:51Z</dcterms:modified>
</cp:coreProperties>
</file>