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8"/>
  </p:notesMasterIdLst>
  <p:handoutMasterIdLst>
    <p:handoutMasterId r:id="rId29"/>
  </p:handoutMasterIdLst>
  <p:sldIdLst>
    <p:sldId id="360" r:id="rId3"/>
    <p:sldId id="341" r:id="rId4"/>
    <p:sldId id="364" r:id="rId5"/>
    <p:sldId id="348" r:id="rId6"/>
    <p:sldId id="275" r:id="rId7"/>
    <p:sldId id="276" r:id="rId8"/>
    <p:sldId id="287" r:id="rId9"/>
    <p:sldId id="323" r:id="rId10"/>
    <p:sldId id="261" r:id="rId11"/>
    <p:sldId id="290" r:id="rId12"/>
    <p:sldId id="317" r:id="rId13"/>
    <p:sldId id="337" r:id="rId14"/>
    <p:sldId id="338" r:id="rId15"/>
    <p:sldId id="339" r:id="rId16"/>
    <p:sldId id="355" r:id="rId17"/>
    <p:sldId id="356" r:id="rId18"/>
    <p:sldId id="357" r:id="rId19"/>
    <p:sldId id="358" r:id="rId20"/>
    <p:sldId id="330" r:id="rId21"/>
    <p:sldId id="365" r:id="rId22"/>
    <p:sldId id="350" r:id="rId23"/>
    <p:sldId id="366" r:id="rId24"/>
    <p:sldId id="367" r:id="rId25"/>
    <p:sldId id="368" r:id="rId26"/>
    <p:sldId id="294" r:id="rId27"/>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snapToGrid="0">
      <p:cViewPr varScale="1">
        <p:scale>
          <a:sx n="86" d="100"/>
          <a:sy n="86" d="100"/>
        </p:scale>
        <p:origin x="6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First SH under RR</a:t>
            </a:r>
          </a:p>
        </c:rich>
      </c:tx>
      <c:overlay val="0"/>
      <c:spPr>
        <a:noFill/>
        <a:ln>
          <a:noFill/>
        </a:ln>
        <a:effectLst/>
      </c:spPr>
    </c:title>
    <c:autoTitleDeleted val="0"/>
    <c:plotArea>
      <c:layout/>
      <c:barChart>
        <c:barDir val="col"/>
        <c:grouping val="clustered"/>
        <c:varyColors val="0"/>
        <c:ser>
          <c:idx val="2"/>
          <c:order val="2"/>
          <c:tx>
            <c:v>First SH on first or second RR</c:v>
          </c:tx>
          <c:spPr>
            <a:solidFill>
              <a:schemeClr val="accent3">
                <a:shade val="80000"/>
                <a:satMod val="150000"/>
              </a:schemeClr>
            </a:solidFill>
            <a:ln>
              <a:noFill/>
            </a:ln>
            <a:effectLst/>
          </c:spPr>
          <c:invertIfNegative val="0"/>
          <c:cat>
            <c:strLit>
              <c:ptCount val="2"/>
              <c:pt idx="0">
                <c:v>Dual</c:v>
              </c:pt>
              <c:pt idx="1">
                <c:v>self-harm</c:v>
              </c:pt>
            </c:strLit>
          </c:cat>
          <c:val>
            <c:numLit>
              <c:formatCode>General</c:formatCode>
              <c:ptCount val="2"/>
            </c:numLit>
          </c:val>
          <c:extLst>
            <c:ext xmlns:c16="http://schemas.microsoft.com/office/drawing/2014/chart" uri="{C3380CC4-5D6E-409C-BE32-E72D297353CC}">
              <c16:uniqueId val="{00000000-DB6E-40EB-B703-4CE4F60C5355}"/>
            </c:ext>
          </c:extLst>
        </c:ser>
        <c:ser>
          <c:idx val="0"/>
          <c:order val="0"/>
          <c:tx>
            <c:v>No</c:v>
          </c:tx>
          <c:spPr>
            <a:solidFill>
              <a:schemeClr val="accent1">
                <a:shade val="80000"/>
                <a:satMod val="150000"/>
              </a:schemeClr>
            </a:solidFill>
            <a:ln>
              <a:noFill/>
            </a:ln>
            <a:effectLst/>
          </c:spPr>
          <c:invertIfNegative val="0"/>
          <c:cat>
            <c:strLit>
              <c:ptCount val="2"/>
              <c:pt idx="0">
                <c:v>Dual</c:v>
              </c:pt>
              <c:pt idx="1">
                <c:v>self-harm</c:v>
              </c:pt>
            </c:strLit>
          </c:cat>
          <c:val>
            <c:numLit>
              <c:formatCode>General</c:formatCode>
              <c:ptCount val="2"/>
              <c:pt idx="0">
                <c:v>83</c:v>
              </c:pt>
              <c:pt idx="1">
                <c:v>55</c:v>
              </c:pt>
            </c:numLit>
          </c:val>
          <c:extLst>
            <c:ext xmlns:c16="http://schemas.microsoft.com/office/drawing/2014/chart" uri="{C3380CC4-5D6E-409C-BE32-E72D297353CC}">
              <c16:uniqueId val="{00000001-DB6E-40EB-B703-4CE4F60C5355}"/>
            </c:ext>
          </c:extLst>
        </c:ser>
        <c:ser>
          <c:idx val="1"/>
          <c:order val="1"/>
          <c:tx>
            <c:v>Yes</c:v>
          </c:tx>
          <c:spPr>
            <a:solidFill>
              <a:schemeClr val="accent2">
                <a:shade val="80000"/>
                <a:satMod val="150000"/>
              </a:schemeClr>
            </a:solidFill>
            <a:ln>
              <a:noFill/>
            </a:ln>
            <a:effectLst/>
          </c:spPr>
          <c:invertIfNegative val="0"/>
          <c:cat>
            <c:strLit>
              <c:ptCount val="2"/>
              <c:pt idx="0">
                <c:v>Dual</c:v>
              </c:pt>
              <c:pt idx="1">
                <c:v>self-harm</c:v>
              </c:pt>
            </c:strLit>
          </c:cat>
          <c:val>
            <c:numLit>
              <c:formatCode>General</c:formatCode>
              <c:ptCount val="2"/>
              <c:pt idx="0">
                <c:v>22</c:v>
              </c:pt>
              <c:pt idx="1">
                <c:v>14</c:v>
              </c:pt>
            </c:numLit>
          </c:val>
          <c:extLst>
            <c:ext xmlns:c16="http://schemas.microsoft.com/office/drawing/2014/chart" uri="{C3380CC4-5D6E-409C-BE32-E72D297353CC}">
              <c16:uniqueId val="{00000002-DB6E-40EB-B703-4CE4F60C5355}"/>
            </c:ext>
          </c:extLst>
        </c:ser>
        <c:dLbls>
          <c:showLegendKey val="0"/>
          <c:showVal val="0"/>
          <c:showCatName val="0"/>
          <c:showSerName val="0"/>
          <c:showPercent val="0"/>
          <c:showBubbleSize val="0"/>
        </c:dLbls>
        <c:gapWidth val="100"/>
        <c:overlap val="-24"/>
        <c:axId val="2132691640"/>
        <c:axId val="2132698024"/>
      </c:barChart>
      <c:catAx>
        <c:axId val="213269164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Dual or SH</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2698024"/>
        <c:crosses val="autoZero"/>
        <c:auto val="1"/>
        <c:lblAlgn val="ctr"/>
        <c:lblOffset val="100"/>
        <c:noMultiLvlLbl val="0"/>
      </c:catAx>
      <c:valAx>
        <c:axId val="213269802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269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First SH</a:t>
            </a:r>
            <a:r>
              <a:rPr lang="en-US" baseline="0" dirty="0"/>
              <a:t> with ligature</a:t>
            </a:r>
            <a:endParaRPr lang="en-US" dirty="0"/>
          </a:p>
        </c:rich>
      </c:tx>
      <c:overlay val="0"/>
      <c:spPr>
        <a:noFill/>
        <a:ln>
          <a:noFill/>
        </a:ln>
        <a:effectLst/>
      </c:spPr>
    </c:title>
    <c:autoTitleDeleted val="0"/>
    <c:plotArea>
      <c:layout/>
      <c:barChart>
        <c:barDir val="col"/>
        <c:grouping val="clustered"/>
        <c:varyColors val="0"/>
        <c:ser>
          <c:idx val="2"/>
          <c:order val="2"/>
          <c:tx>
            <c:v>First SH with Ligature/SS</c:v>
          </c:tx>
          <c:spPr>
            <a:solidFill>
              <a:schemeClr val="accent3">
                <a:shade val="80000"/>
                <a:satMod val="150000"/>
              </a:schemeClr>
            </a:solidFill>
            <a:ln>
              <a:noFill/>
            </a:ln>
            <a:effectLst/>
          </c:spPr>
          <c:invertIfNegative val="0"/>
          <c:cat>
            <c:strLit>
              <c:ptCount val="2"/>
              <c:pt idx="0">
                <c:v>Dual</c:v>
              </c:pt>
              <c:pt idx="1">
                <c:v>self-harm</c:v>
              </c:pt>
            </c:strLit>
          </c:cat>
          <c:val>
            <c:numLit>
              <c:formatCode>General</c:formatCode>
              <c:ptCount val="2"/>
            </c:numLit>
          </c:val>
          <c:extLst>
            <c:ext xmlns:c16="http://schemas.microsoft.com/office/drawing/2014/chart" uri="{C3380CC4-5D6E-409C-BE32-E72D297353CC}">
              <c16:uniqueId val="{00000000-BDFD-4ECF-AB0E-BDD6ADE395AC}"/>
            </c:ext>
          </c:extLst>
        </c:ser>
        <c:ser>
          <c:idx val="0"/>
          <c:order val="0"/>
          <c:tx>
            <c:v>No</c:v>
          </c:tx>
          <c:spPr>
            <a:solidFill>
              <a:schemeClr val="accent1">
                <a:shade val="80000"/>
                <a:satMod val="150000"/>
              </a:schemeClr>
            </a:solidFill>
            <a:ln>
              <a:noFill/>
            </a:ln>
            <a:effectLst/>
          </c:spPr>
          <c:invertIfNegative val="0"/>
          <c:cat>
            <c:strLit>
              <c:ptCount val="2"/>
              <c:pt idx="0">
                <c:v>Dual</c:v>
              </c:pt>
              <c:pt idx="1">
                <c:v>self-harm</c:v>
              </c:pt>
            </c:strLit>
          </c:cat>
          <c:val>
            <c:numLit>
              <c:formatCode>General</c:formatCode>
              <c:ptCount val="2"/>
              <c:pt idx="0">
                <c:v>70</c:v>
              </c:pt>
              <c:pt idx="1">
                <c:v>52</c:v>
              </c:pt>
            </c:numLit>
          </c:val>
          <c:extLst>
            <c:ext xmlns:c16="http://schemas.microsoft.com/office/drawing/2014/chart" uri="{C3380CC4-5D6E-409C-BE32-E72D297353CC}">
              <c16:uniqueId val="{00000001-BDFD-4ECF-AB0E-BDD6ADE395AC}"/>
            </c:ext>
          </c:extLst>
        </c:ser>
        <c:ser>
          <c:idx val="1"/>
          <c:order val="1"/>
          <c:tx>
            <c:v>Yes</c:v>
          </c:tx>
          <c:spPr>
            <a:solidFill>
              <a:schemeClr val="accent2">
                <a:shade val="80000"/>
                <a:satMod val="150000"/>
              </a:schemeClr>
            </a:solidFill>
            <a:ln>
              <a:noFill/>
            </a:ln>
            <a:effectLst/>
          </c:spPr>
          <c:invertIfNegative val="0"/>
          <c:cat>
            <c:strLit>
              <c:ptCount val="2"/>
              <c:pt idx="0">
                <c:v>Dual</c:v>
              </c:pt>
              <c:pt idx="1">
                <c:v>self-harm</c:v>
              </c:pt>
            </c:strLit>
          </c:cat>
          <c:val>
            <c:numLit>
              <c:formatCode>General</c:formatCode>
              <c:ptCount val="2"/>
              <c:pt idx="0">
                <c:v>35</c:v>
              </c:pt>
              <c:pt idx="1">
                <c:v>17</c:v>
              </c:pt>
            </c:numLit>
          </c:val>
          <c:extLst>
            <c:ext xmlns:c16="http://schemas.microsoft.com/office/drawing/2014/chart" uri="{C3380CC4-5D6E-409C-BE32-E72D297353CC}">
              <c16:uniqueId val="{00000002-BDFD-4ECF-AB0E-BDD6ADE395AC}"/>
            </c:ext>
          </c:extLst>
        </c:ser>
        <c:dLbls>
          <c:showLegendKey val="0"/>
          <c:showVal val="0"/>
          <c:showCatName val="0"/>
          <c:showSerName val="0"/>
          <c:showPercent val="0"/>
          <c:showBubbleSize val="0"/>
        </c:dLbls>
        <c:gapWidth val="100"/>
        <c:overlap val="-24"/>
        <c:axId val="2132999768"/>
        <c:axId val="2132993464"/>
      </c:barChart>
      <c:catAx>
        <c:axId val="213299976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Dual or SH</a:t>
                </a:r>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2993464"/>
        <c:crosses val="autoZero"/>
        <c:auto val="1"/>
        <c:lblAlgn val="ctr"/>
        <c:lblOffset val="100"/>
        <c:noMultiLvlLbl val="0"/>
      </c:catAx>
      <c:valAx>
        <c:axId val="21329934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299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DF40-A706-4769-AA35-334B9EDFBAB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CEEFE928-0194-4C87-8C82-F20247CB96E3}">
      <dgm:prSet/>
      <dgm:spPr/>
      <dgm:t>
        <a:bodyPr/>
        <a:lstStyle/>
        <a:p>
          <a:r>
            <a:rPr lang="en-GB" dirty="0"/>
            <a:t>Exposure to violence increases the risk of self-harm and thoughts of suicide </a:t>
          </a:r>
          <a:r>
            <a:rPr lang="en-US" dirty="0"/>
            <a:t>(</a:t>
          </a:r>
          <a:r>
            <a:rPr lang="en-US" dirty="0" err="1"/>
            <a:t>Vermeiren</a:t>
          </a:r>
          <a:r>
            <a:rPr lang="en-US" dirty="0"/>
            <a:t>, et al. 2002)</a:t>
          </a:r>
        </a:p>
        <a:p>
          <a:endParaRPr lang="en-US" dirty="0"/>
        </a:p>
      </dgm:t>
    </dgm:pt>
    <dgm:pt modelId="{D4600DAB-E25E-4D16-8FEF-950718543C01}" type="parTrans" cxnId="{CB9714A7-3B6B-475D-9DD5-7CC2B632C9EF}">
      <dgm:prSet/>
      <dgm:spPr/>
      <dgm:t>
        <a:bodyPr/>
        <a:lstStyle/>
        <a:p>
          <a:endParaRPr lang="en-US"/>
        </a:p>
      </dgm:t>
    </dgm:pt>
    <dgm:pt modelId="{F015B03B-8985-4258-A2AF-46094C4808F8}" type="sibTrans" cxnId="{CB9714A7-3B6B-475D-9DD5-7CC2B632C9EF}">
      <dgm:prSet/>
      <dgm:spPr/>
      <dgm:t>
        <a:bodyPr/>
        <a:lstStyle/>
        <a:p>
          <a:endParaRPr lang="en-US"/>
        </a:p>
      </dgm:t>
    </dgm:pt>
    <dgm:pt modelId="{58CBB1C4-0567-40EE-851E-94D0E745C44D}">
      <dgm:prSet/>
      <dgm:spPr/>
      <dgm:t>
        <a:bodyPr/>
        <a:lstStyle/>
        <a:p>
          <a:r>
            <a:rPr lang="en-GB" dirty="0"/>
            <a:t>Perpetrating violence increases the risk further</a:t>
          </a:r>
          <a:endParaRPr lang="en-US" dirty="0"/>
        </a:p>
      </dgm:t>
    </dgm:pt>
    <dgm:pt modelId="{89280A2C-6BBC-45F8-B2C0-F06BCAB2C39B}" type="parTrans" cxnId="{3A64E582-1070-4458-A219-6C54494080B5}">
      <dgm:prSet/>
      <dgm:spPr/>
      <dgm:t>
        <a:bodyPr/>
        <a:lstStyle/>
        <a:p>
          <a:endParaRPr lang="en-US"/>
        </a:p>
      </dgm:t>
    </dgm:pt>
    <dgm:pt modelId="{BA0E0344-A46B-435D-B1AF-ABD47B865B5A}" type="sibTrans" cxnId="{3A64E582-1070-4458-A219-6C54494080B5}">
      <dgm:prSet/>
      <dgm:spPr/>
      <dgm:t>
        <a:bodyPr/>
        <a:lstStyle/>
        <a:p>
          <a:endParaRPr lang="en-US"/>
        </a:p>
      </dgm:t>
    </dgm:pt>
    <dgm:pt modelId="{08D9EF90-A691-48AA-909B-B5C8003F573B}">
      <dgm:prSet/>
      <dgm:spPr/>
      <dgm:t>
        <a:bodyPr/>
        <a:lstStyle/>
        <a:p>
          <a:r>
            <a:rPr lang="en-GB" dirty="0"/>
            <a:t>The greatest risk  of suicidal behaviours from those conducting repeated violent acts</a:t>
          </a:r>
          <a:r>
            <a:rPr lang="en-US" dirty="0"/>
            <a:t> (Jordan &amp; Samuelson, 2015)</a:t>
          </a:r>
        </a:p>
        <a:p>
          <a:endParaRPr lang="en-US" dirty="0"/>
        </a:p>
      </dgm:t>
    </dgm:pt>
    <dgm:pt modelId="{E2AC731E-E367-4CCA-AC38-1DBF3DCC9FF8}" type="parTrans" cxnId="{94551FBE-E9DA-42CE-A810-F5E60A89430C}">
      <dgm:prSet/>
      <dgm:spPr/>
      <dgm:t>
        <a:bodyPr/>
        <a:lstStyle/>
        <a:p>
          <a:endParaRPr lang="en-US"/>
        </a:p>
      </dgm:t>
    </dgm:pt>
    <dgm:pt modelId="{F36552C0-B0D9-4701-BEB9-272F1AB86BD1}" type="sibTrans" cxnId="{94551FBE-E9DA-42CE-A810-F5E60A89430C}">
      <dgm:prSet/>
      <dgm:spPr/>
      <dgm:t>
        <a:bodyPr/>
        <a:lstStyle/>
        <a:p>
          <a:endParaRPr lang="en-US"/>
        </a:p>
      </dgm:t>
    </dgm:pt>
    <dgm:pt modelId="{3B2C449F-FF2A-430A-A5E8-23E2702178D7}">
      <dgm:prSet/>
      <dgm:spPr/>
      <dgm:t>
        <a:bodyPr/>
        <a:lstStyle/>
        <a:p>
          <a:r>
            <a:rPr lang="en-GB" dirty="0"/>
            <a:t>Around 20-30% of various populations (including community samples) who engage in violence will also self-harm (O’Donnell, House and Waterman, 2015).</a:t>
          </a:r>
          <a:endParaRPr lang="en-US" dirty="0"/>
        </a:p>
        <a:p>
          <a:endParaRPr lang="en-US" dirty="0"/>
        </a:p>
      </dgm:t>
    </dgm:pt>
    <dgm:pt modelId="{4C570538-380A-4B5B-9E34-AFC4FC1BFD29}" type="parTrans" cxnId="{B2DE8F33-97CF-456F-8EBE-6F4F6576483F}">
      <dgm:prSet/>
      <dgm:spPr/>
      <dgm:t>
        <a:bodyPr/>
        <a:lstStyle/>
        <a:p>
          <a:endParaRPr lang="en-US"/>
        </a:p>
      </dgm:t>
    </dgm:pt>
    <dgm:pt modelId="{95E09510-DCB2-4016-9740-58B1146A55A2}" type="sibTrans" cxnId="{B2DE8F33-97CF-456F-8EBE-6F4F6576483F}">
      <dgm:prSet/>
      <dgm:spPr/>
      <dgm:t>
        <a:bodyPr/>
        <a:lstStyle/>
        <a:p>
          <a:endParaRPr lang="en-US"/>
        </a:p>
      </dgm:t>
    </dgm:pt>
    <dgm:pt modelId="{0F221EF4-5A30-49F6-AD58-098B04BB0AA1}" type="pres">
      <dgm:prSet presAssocID="{26C4DF40-A706-4769-AA35-334B9EDFBAB6}" presName="diagram" presStyleCnt="0">
        <dgm:presLayoutVars>
          <dgm:dir/>
          <dgm:resizeHandles val="exact"/>
        </dgm:presLayoutVars>
      </dgm:prSet>
      <dgm:spPr/>
    </dgm:pt>
    <dgm:pt modelId="{EB6C7A94-F159-4359-A653-AAB515CCA6B6}" type="pres">
      <dgm:prSet presAssocID="{CEEFE928-0194-4C87-8C82-F20247CB96E3}" presName="node" presStyleLbl="node1" presStyleIdx="0" presStyleCnt="4">
        <dgm:presLayoutVars>
          <dgm:bulletEnabled val="1"/>
        </dgm:presLayoutVars>
      </dgm:prSet>
      <dgm:spPr/>
    </dgm:pt>
    <dgm:pt modelId="{A7790735-761F-4D93-8432-B6230493F56B}" type="pres">
      <dgm:prSet presAssocID="{F015B03B-8985-4258-A2AF-46094C4808F8}" presName="sibTrans" presStyleCnt="0"/>
      <dgm:spPr/>
    </dgm:pt>
    <dgm:pt modelId="{0FF6837F-7090-42AD-9904-0658F0B088A3}" type="pres">
      <dgm:prSet presAssocID="{58CBB1C4-0567-40EE-851E-94D0E745C44D}" presName="node" presStyleLbl="node1" presStyleIdx="1" presStyleCnt="4">
        <dgm:presLayoutVars>
          <dgm:bulletEnabled val="1"/>
        </dgm:presLayoutVars>
      </dgm:prSet>
      <dgm:spPr/>
    </dgm:pt>
    <dgm:pt modelId="{958EB9DC-A7DB-43A5-AD0C-7AD278E42CFE}" type="pres">
      <dgm:prSet presAssocID="{BA0E0344-A46B-435D-B1AF-ABD47B865B5A}" presName="sibTrans" presStyleCnt="0"/>
      <dgm:spPr/>
    </dgm:pt>
    <dgm:pt modelId="{7312F5F6-5CED-4A36-9CDE-18954719F8D7}" type="pres">
      <dgm:prSet presAssocID="{08D9EF90-A691-48AA-909B-B5C8003F573B}" presName="node" presStyleLbl="node1" presStyleIdx="2" presStyleCnt="4">
        <dgm:presLayoutVars>
          <dgm:bulletEnabled val="1"/>
        </dgm:presLayoutVars>
      </dgm:prSet>
      <dgm:spPr/>
    </dgm:pt>
    <dgm:pt modelId="{8E73FF25-2211-4CB6-B106-CABCBAE6AB3E}" type="pres">
      <dgm:prSet presAssocID="{F36552C0-B0D9-4701-BEB9-272F1AB86BD1}" presName="sibTrans" presStyleCnt="0"/>
      <dgm:spPr/>
    </dgm:pt>
    <dgm:pt modelId="{42F990D2-6B58-4A79-9236-C7CEABA161CC}" type="pres">
      <dgm:prSet presAssocID="{3B2C449F-FF2A-430A-A5E8-23E2702178D7}" presName="node" presStyleLbl="node1" presStyleIdx="3" presStyleCnt="4">
        <dgm:presLayoutVars>
          <dgm:bulletEnabled val="1"/>
        </dgm:presLayoutVars>
      </dgm:prSet>
      <dgm:spPr/>
    </dgm:pt>
  </dgm:ptLst>
  <dgm:cxnLst>
    <dgm:cxn modelId="{11CB9C07-C5F4-4130-B60E-5DA12D2C9DD3}" type="presOf" srcId="{CEEFE928-0194-4C87-8C82-F20247CB96E3}" destId="{EB6C7A94-F159-4359-A653-AAB515CCA6B6}" srcOrd="0" destOrd="0" presId="urn:microsoft.com/office/officeart/2005/8/layout/default"/>
    <dgm:cxn modelId="{B2DE8F33-97CF-456F-8EBE-6F4F6576483F}" srcId="{26C4DF40-A706-4769-AA35-334B9EDFBAB6}" destId="{3B2C449F-FF2A-430A-A5E8-23E2702178D7}" srcOrd="3" destOrd="0" parTransId="{4C570538-380A-4B5B-9E34-AFC4FC1BFD29}" sibTransId="{95E09510-DCB2-4016-9740-58B1146A55A2}"/>
    <dgm:cxn modelId="{39244D37-C14E-45FE-85C9-97C7A9C859F3}" type="presOf" srcId="{58CBB1C4-0567-40EE-851E-94D0E745C44D}" destId="{0FF6837F-7090-42AD-9904-0658F0B088A3}" srcOrd="0" destOrd="0" presId="urn:microsoft.com/office/officeart/2005/8/layout/default"/>
    <dgm:cxn modelId="{95D4B337-2A06-4B03-A47E-D43CCBDEA80E}" type="presOf" srcId="{26C4DF40-A706-4769-AA35-334B9EDFBAB6}" destId="{0F221EF4-5A30-49F6-AD58-098B04BB0AA1}" srcOrd="0" destOrd="0" presId="urn:microsoft.com/office/officeart/2005/8/layout/default"/>
    <dgm:cxn modelId="{3A64E582-1070-4458-A219-6C54494080B5}" srcId="{26C4DF40-A706-4769-AA35-334B9EDFBAB6}" destId="{58CBB1C4-0567-40EE-851E-94D0E745C44D}" srcOrd="1" destOrd="0" parTransId="{89280A2C-6BBC-45F8-B2C0-F06BCAB2C39B}" sibTransId="{BA0E0344-A46B-435D-B1AF-ABD47B865B5A}"/>
    <dgm:cxn modelId="{A52953A3-6AE9-4FFE-9AD4-653FA46E41DC}" type="presOf" srcId="{3B2C449F-FF2A-430A-A5E8-23E2702178D7}" destId="{42F990D2-6B58-4A79-9236-C7CEABA161CC}" srcOrd="0" destOrd="0" presId="urn:microsoft.com/office/officeart/2005/8/layout/default"/>
    <dgm:cxn modelId="{CB9714A7-3B6B-475D-9DD5-7CC2B632C9EF}" srcId="{26C4DF40-A706-4769-AA35-334B9EDFBAB6}" destId="{CEEFE928-0194-4C87-8C82-F20247CB96E3}" srcOrd="0" destOrd="0" parTransId="{D4600DAB-E25E-4D16-8FEF-950718543C01}" sibTransId="{F015B03B-8985-4258-A2AF-46094C4808F8}"/>
    <dgm:cxn modelId="{94551FBE-E9DA-42CE-A810-F5E60A89430C}" srcId="{26C4DF40-A706-4769-AA35-334B9EDFBAB6}" destId="{08D9EF90-A691-48AA-909B-B5C8003F573B}" srcOrd="2" destOrd="0" parTransId="{E2AC731E-E367-4CCA-AC38-1DBF3DCC9FF8}" sibTransId="{F36552C0-B0D9-4701-BEB9-272F1AB86BD1}"/>
    <dgm:cxn modelId="{A53DC2E1-B934-4CE6-8506-6E7BAE913585}" type="presOf" srcId="{08D9EF90-A691-48AA-909B-B5C8003F573B}" destId="{7312F5F6-5CED-4A36-9CDE-18954719F8D7}" srcOrd="0" destOrd="0" presId="urn:microsoft.com/office/officeart/2005/8/layout/default"/>
    <dgm:cxn modelId="{E9FB2CAC-0645-48AB-8D5E-D94BE18E32F3}" type="presParOf" srcId="{0F221EF4-5A30-49F6-AD58-098B04BB0AA1}" destId="{EB6C7A94-F159-4359-A653-AAB515CCA6B6}" srcOrd="0" destOrd="0" presId="urn:microsoft.com/office/officeart/2005/8/layout/default"/>
    <dgm:cxn modelId="{DB420C35-CA94-4D5F-9943-EACBDF16596A}" type="presParOf" srcId="{0F221EF4-5A30-49F6-AD58-098B04BB0AA1}" destId="{A7790735-761F-4D93-8432-B6230493F56B}" srcOrd="1" destOrd="0" presId="urn:microsoft.com/office/officeart/2005/8/layout/default"/>
    <dgm:cxn modelId="{6D847796-4CFA-4A8F-B079-C702559E4970}" type="presParOf" srcId="{0F221EF4-5A30-49F6-AD58-098B04BB0AA1}" destId="{0FF6837F-7090-42AD-9904-0658F0B088A3}" srcOrd="2" destOrd="0" presId="urn:microsoft.com/office/officeart/2005/8/layout/default"/>
    <dgm:cxn modelId="{A756CB01-6F7E-49C0-99C6-E6901281458F}" type="presParOf" srcId="{0F221EF4-5A30-49F6-AD58-098B04BB0AA1}" destId="{958EB9DC-A7DB-43A5-AD0C-7AD278E42CFE}" srcOrd="3" destOrd="0" presId="urn:microsoft.com/office/officeart/2005/8/layout/default"/>
    <dgm:cxn modelId="{29B250E8-C9C2-4E31-B4AB-6B6D3C8FC023}" type="presParOf" srcId="{0F221EF4-5A30-49F6-AD58-098B04BB0AA1}" destId="{7312F5F6-5CED-4A36-9CDE-18954719F8D7}" srcOrd="4" destOrd="0" presId="urn:microsoft.com/office/officeart/2005/8/layout/default"/>
    <dgm:cxn modelId="{5BD7AAE9-70DC-49C3-9996-DFCB83AC93F5}" type="presParOf" srcId="{0F221EF4-5A30-49F6-AD58-098B04BB0AA1}" destId="{8E73FF25-2211-4CB6-B106-CABCBAE6AB3E}" srcOrd="5" destOrd="0" presId="urn:microsoft.com/office/officeart/2005/8/layout/default"/>
    <dgm:cxn modelId="{D5F68602-552D-456E-88E0-2C274820A3F5}" type="presParOf" srcId="{0F221EF4-5A30-49F6-AD58-098B04BB0AA1}" destId="{42F990D2-6B58-4A79-9236-C7CEABA161C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58803-D6F0-4DC5-B9CE-BEDB237BB6A6}" type="doc">
      <dgm:prSet loTypeId="urn:microsoft.com/office/officeart/2008/layout/LinedList" loCatId="list" qsTypeId="urn:microsoft.com/office/officeart/2005/8/quickstyle/simple5" qsCatId="simple" csTypeId="urn:microsoft.com/office/officeart/2005/8/colors/accent3_5" csCatId="accent3" phldr="1"/>
      <dgm:spPr/>
      <dgm:t>
        <a:bodyPr/>
        <a:lstStyle/>
        <a:p>
          <a:endParaRPr lang="en-US"/>
        </a:p>
      </dgm:t>
    </dgm:pt>
    <dgm:pt modelId="{ED6ABE57-7A27-45CC-9335-51C0FEE503B5}">
      <dgm:prSet custT="1"/>
      <dgm:spPr/>
      <dgm:t>
        <a:bodyPr/>
        <a:lstStyle/>
        <a:p>
          <a:r>
            <a:rPr lang="en-GB" sz="2000" dirty="0"/>
            <a:t>The relationship appears even stronger in this direction</a:t>
          </a:r>
          <a:endParaRPr lang="en-US" sz="2000" dirty="0"/>
        </a:p>
      </dgm:t>
    </dgm:pt>
    <dgm:pt modelId="{321F649D-89D1-4BE5-9290-0DDA3AF5B759}" type="parTrans" cxnId="{5B8F1D2C-FCA9-4C2B-A9B3-57CEB1EDEFAC}">
      <dgm:prSet/>
      <dgm:spPr/>
      <dgm:t>
        <a:bodyPr/>
        <a:lstStyle/>
        <a:p>
          <a:endParaRPr lang="en-US"/>
        </a:p>
      </dgm:t>
    </dgm:pt>
    <dgm:pt modelId="{F5695AC2-C9A4-4D33-978F-6D637C123656}" type="sibTrans" cxnId="{5B8F1D2C-FCA9-4C2B-A9B3-57CEB1EDEFAC}">
      <dgm:prSet/>
      <dgm:spPr/>
      <dgm:t>
        <a:bodyPr/>
        <a:lstStyle/>
        <a:p>
          <a:endParaRPr lang="en-US"/>
        </a:p>
      </dgm:t>
    </dgm:pt>
    <dgm:pt modelId="{F8500E19-524A-4599-A7AD-D6F5813946D5}">
      <dgm:prSet custT="1"/>
      <dgm:spPr/>
      <dgm:t>
        <a:bodyPr/>
        <a:lstStyle/>
        <a:p>
          <a:r>
            <a:rPr lang="en-GB" sz="2000" dirty="0"/>
            <a:t>In the community, up to 50% of persons who self-harm will be aggressive (O’Donnell et al, 2015).</a:t>
          </a:r>
          <a:endParaRPr lang="en-US" sz="2000" dirty="0"/>
        </a:p>
      </dgm:t>
    </dgm:pt>
    <dgm:pt modelId="{56E4B62B-EB1A-45C1-9EE4-E405C5B972D4}" type="parTrans" cxnId="{44AB2A01-D741-45E6-9BA1-9A69639E6767}">
      <dgm:prSet/>
      <dgm:spPr/>
      <dgm:t>
        <a:bodyPr/>
        <a:lstStyle/>
        <a:p>
          <a:endParaRPr lang="en-US"/>
        </a:p>
      </dgm:t>
    </dgm:pt>
    <dgm:pt modelId="{84227338-7FC4-4C70-A47D-B91D9391AF32}" type="sibTrans" cxnId="{44AB2A01-D741-45E6-9BA1-9A69639E6767}">
      <dgm:prSet/>
      <dgm:spPr/>
      <dgm:t>
        <a:bodyPr/>
        <a:lstStyle/>
        <a:p>
          <a:endParaRPr lang="en-US"/>
        </a:p>
      </dgm:t>
    </dgm:pt>
    <dgm:pt modelId="{30E16394-C40C-43B6-9D46-E46F471BCD4E}">
      <dgm:prSet custT="1"/>
      <dgm:spPr/>
      <dgm:t>
        <a:bodyPr/>
        <a:lstStyle/>
        <a:p>
          <a:r>
            <a:rPr lang="en-GB" sz="2000" dirty="0"/>
            <a:t>A population study in Sweden (Hanna et al, 2017) showed that:</a:t>
          </a:r>
          <a:endParaRPr lang="en-US" sz="2000" dirty="0"/>
        </a:p>
      </dgm:t>
    </dgm:pt>
    <dgm:pt modelId="{83F4B07C-F8F4-4D2D-B79F-139D1F739300}" type="parTrans" cxnId="{F9A922AF-171D-445B-9CD3-A6BF819F675A}">
      <dgm:prSet/>
      <dgm:spPr/>
      <dgm:t>
        <a:bodyPr/>
        <a:lstStyle/>
        <a:p>
          <a:endParaRPr lang="en-US"/>
        </a:p>
      </dgm:t>
    </dgm:pt>
    <dgm:pt modelId="{5C2CE9AF-D8E7-4252-9A34-8FD4776C6F6A}" type="sibTrans" cxnId="{F9A922AF-171D-445B-9CD3-A6BF819F675A}">
      <dgm:prSet/>
      <dgm:spPr/>
      <dgm:t>
        <a:bodyPr/>
        <a:lstStyle/>
        <a:p>
          <a:endParaRPr lang="en-US"/>
        </a:p>
      </dgm:t>
    </dgm:pt>
    <dgm:pt modelId="{FC7D7C46-98A8-4545-8A9A-9A12E6B22767}">
      <dgm:prSet custT="1"/>
      <dgm:spPr/>
      <dgm:t>
        <a:bodyPr/>
        <a:lstStyle/>
        <a:p>
          <a:pPr algn="r"/>
          <a:r>
            <a:rPr lang="en-GB" sz="2000" i="1" dirty="0"/>
            <a:t>were still twice as likely even when controlled for psychiatric disorders and socio-economic factors.</a:t>
          </a:r>
        </a:p>
        <a:p>
          <a:pPr algn="r"/>
          <a:r>
            <a:rPr lang="en-GB" sz="2000" i="1" dirty="0"/>
            <a:t> </a:t>
          </a:r>
          <a:endParaRPr lang="en-US" sz="2000" i="1" dirty="0"/>
        </a:p>
      </dgm:t>
    </dgm:pt>
    <dgm:pt modelId="{2FA2FF6F-6918-4BB0-92E2-C2636A6C33D6}" type="parTrans" cxnId="{A489BF07-6702-4441-BEFD-D5815818242F}">
      <dgm:prSet/>
      <dgm:spPr/>
      <dgm:t>
        <a:bodyPr/>
        <a:lstStyle/>
        <a:p>
          <a:endParaRPr lang="en-US"/>
        </a:p>
      </dgm:t>
    </dgm:pt>
    <dgm:pt modelId="{427CB8F4-2034-4A9D-BDBE-FC81E1E9F29F}" type="sibTrans" cxnId="{A489BF07-6702-4441-BEFD-D5815818242F}">
      <dgm:prSet/>
      <dgm:spPr/>
      <dgm:t>
        <a:bodyPr/>
        <a:lstStyle/>
        <a:p>
          <a:endParaRPr lang="en-US"/>
        </a:p>
      </dgm:t>
    </dgm:pt>
    <dgm:pt modelId="{C6D1BC61-CE5A-4169-8B54-FE4AED435898}">
      <dgm:prSet custT="1"/>
      <dgm:spPr/>
      <dgm:t>
        <a:bodyPr/>
        <a:lstStyle/>
        <a:p>
          <a:pPr algn="r"/>
          <a:r>
            <a:rPr lang="en-GB" sz="2000" i="1" dirty="0"/>
            <a:t>those who requires medical treatment for self-harm were 5-times more likely to be convicted of a violence crime</a:t>
          </a:r>
          <a:endParaRPr lang="en-US" sz="2000" i="1" dirty="0"/>
        </a:p>
      </dgm:t>
    </dgm:pt>
    <dgm:pt modelId="{CBCA3FE6-16EB-4045-9D2B-E685BFE6875C}" type="parTrans" cxnId="{5F8D4F05-8B6B-42CC-9B53-9C2937F1A146}">
      <dgm:prSet/>
      <dgm:spPr/>
      <dgm:t>
        <a:bodyPr/>
        <a:lstStyle/>
        <a:p>
          <a:endParaRPr lang="en-US"/>
        </a:p>
      </dgm:t>
    </dgm:pt>
    <dgm:pt modelId="{E33A17BF-EA0B-4447-8099-B0E8AD97FB71}" type="sibTrans" cxnId="{5F8D4F05-8B6B-42CC-9B53-9C2937F1A146}">
      <dgm:prSet/>
      <dgm:spPr/>
      <dgm:t>
        <a:bodyPr/>
        <a:lstStyle/>
        <a:p>
          <a:endParaRPr lang="en-US"/>
        </a:p>
      </dgm:t>
    </dgm:pt>
    <dgm:pt modelId="{3AC00956-6520-BD43-9AC3-4E980D21C7DE}">
      <dgm:prSet custT="1"/>
      <dgm:spPr/>
      <dgm:t>
        <a:bodyPr/>
        <a:lstStyle/>
        <a:p>
          <a:r>
            <a:rPr lang="en-US" sz="2000" dirty="0"/>
            <a:t>Vaughn et al, 2015 in USA also showed (in wider population)  that SH was related to a range of violent </a:t>
          </a:r>
          <a:r>
            <a:rPr lang="en-US" sz="2000" dirty="0" err="1"/>
            <a:t>behaviours</a:t>
          </a:r>
          <a:r>
            <a:rPr lang="en-US" sz="2000" dirty="0"/>
            <a:t> including IPV, weapon use, cruelty to animals and robbery. </a:t>
          </a:r>
        </a:p>
      </dgm:t>
    </dgm:pt>
    <dgm:pt modelId="{D8BE5946-9911-0F43-B5DD-F7064CF4CAD4}" type="parTrans" cxnId="{F5BA6985-A85B-A847-889C-55CB5A4CCDE0}">
      <dgm:prSet/>
      <dgm:spPr/>
      <dgm:t>
        <a:bodyPr/>
        <a:lstStyle/>
        <a:p>
          <a:endParaRPr lang="en-US"/>
        </a:p>
      </dgm:t>
    </dgm:pt>
    <dgm:pt modelId="{2D2ACF64-8D13-414D-BCF6-26425DEB283F}" type="sibTrans" cxnId="{F5BA6985-A85B-A847-889C-55CB5A4CCDE0}">
      <dgm:prSet/>
      <dgm:spPr/>
      <dgm:t>
        <a:bodyPr/>
        <a:lstStyle/>
        <a:p>
          <a:endParaRPr lang="en-US"/>
        </a:p>
      </dgm:t>
    </dgm:pt>
    <dgm:pt modelId="{3F0137C3-8E92-49C1-8848-1AC09B8DA450}" type="pres">
      <dgm:prSet presAssocID="{6DA58803-D6F0-4DC5-B9CE-BEDB237BB6A6}" presName="vert0" presStyleCnt="0">
        <dgm:presLayoutVars>
          <dgm:dir/>
          <dgm:animOne val="branch"/>
          <dgm:animLvl val="lvl"/>
        </dgm:presLayoutVars>
      </dgm:prSet>
      <dgm:spPr/>
    </dgm:pt>
    <dgm:pt modelId="{D6705C20-50B5-4110-836A-103A9CC43B28}" type="pres">
      <dgm:prSet presAssocID="{ED6ABE57-7A27-45CC-9335-51C0FEE503B5}" presName="thickLine" presStyleLbl="alignNode1" presStyleIdx="0" presStyleCnt="6"/>
      <dgm:spPr/>
    </dgm:pt>
    <dgm:pt modelId="{1B067EBE-A6B3-4B66-B394-B1304BCD6A1C}" type="pres">
      <dgm:prSet presAssocID="{ED6ABE57-7A27-45CC-9335-51C0FEE503B5}" presName="horz1" presStyleCnt="0"/>
      <dgm:spPr/>
    </dgm:pt>
    <dgm:pt modelId="{A86B5C8A-370F-4D8A-8FC6-D71E406E8997}" type="pres">
      <dgm:prSet presAssocID="{ED6ABE57-7A27-45CC-9335-51C0FEE503B5}" presName="tx1" presStyleLbl="revTx" presStyleIdx="0" presStyleCnt="6"/>
      <dgm:spPr/>
    </dgm:pt>
    <dgm:pt modelId="{83B0B2D9-44ED-419A-853E-3CB539C6C084}" type="pres">
      <dgm:prSet presAssocID="{ED6ABE57-7A27-45CC-9335-51C0FEE503B5}" presName="vert1" presStyleCnt="0"/>
      <dgm:spPr/>
    </dgm:pt>
    <dgm:pt modelId="{1C6116E4-CE42-4B87-A884-7C96DFE4A367}" type="pres">
      <dgm:prSet presAssocID="{F8500E19-524A-4599-A7AD-D6F5813946D5}" presName="thickLine" presStyleLbl="alignNode1" presStyleIdx="1" presStyleCnt="6"/>
      <dgm:spPr/>
    </dgm:pt>
    <dgm:pt modelId="{CA378549-B3AA-4A1F-8956-5F3D6EC71AAC}" type="pres">
      <dgm:prSet presAssocID="{F8500E19-524A-4599-A7AD-D6F5813946D5}" presName="horz1" presStyleCnt="0"/>
      <dgm:spPr/>
    </dgm:pt>
    <dgm:pt modelId="{A8DD1779-950A-44CB-A3E7-21EBB33C9339}" type="pres">
      <dgm:prSet presAssocID="{F8500E19-524A-4599-A7AD-D6F5813946D5}" presName="tx1" presStyleLbl="revTx" presStyleIdx="1" presStyleCnt="6"/>
      <dgm:spPr/>
    </dgm:pt>
    <dgm:pt modelId="{A7ED4550-8D15-4A65-816E-3F7B2D023A88}" type="pres">
      <dgm:prSet presAssocID="{F8500E19-524A-4599-A7AD-D6F5813946D5}" presName="vert1" presStyleCnt="0"/>
      <dgm:spPr/>
    </dgm:pt>
    <dgm:pt modelId="{8C485A7F-BA5A-4537-93C0-87B5427D237E}" type="pres">
      <dgm:prSet presAssocID="{30E16394-C40C-43B6-9D46-E46F471BCD4E}" presName="thickLine" presStyleLbl="alignNode1" presStyleIdx="2" presStyleCnt="6"/>
      <dgm:spPr/>
    </dgm:pt>
    <dgm:pt modelId="{D7BFB095-BACC-40F3-9D0C-AE540ED0C759}" type="pres">
      <dgm:prSet presAssocID="{30E16394-C40C-43B6-9D46-E46F471BCD4E}" presName="horz1" presStyleCnt="0"/>
      <dgm:spPr/>
    </dgm:pt>
    <dgm:pt modelId="{213E3F8E-7BA2-4F03-BD80-00B9B347EDC0}" type="pres">
      <dgm:prSet presAssocID="{30E16394-C40C-43B6-9D46-E46F471BCD4E}" presName="tx1" presStyleLbl="revTx" presStyleIdx="2" presStyleCnt="6"/>
      <dgm:spPr/>
    </dgm:pt>
    <dgm:pt modelId="{C2633B4D-DC6D-4FB0-AF21-0A16B98B3045}" type="pres">
      <dgm:prSet presAssocID="{30E16394-C40C-43B6-9D46-E46F471BCD4E}" presName="vert1" presStyleCnt="0"/>
      <dgm:spPr/>
    </dgm:pt>
    <dgm:pt modelId="{CE079822-DE74-4023-8469-459EDAA868B9}" type="pres">
      <dgm:prSet presAssocID="{C6D1BC61-CE5A-4169-8B54-FE4AED435898}" presName="thickLine" presStyleLbl="alignNode1" presStyleIdx="3" presStyleCnt="6"/>
      <dgm:spPr/>
    </dgm:pt>
    <dgm:pt modelId="{0090B772-FED6-4473-89AA-1F75B21A0BCB}" type="pres">
      <dgm:prSet presAssocID="{C6D1BC61-CE5A-4169-8B54-FE4AED435898}" presName="horz1" presStyleCnt="0"/>
      <dgm:spPr/>
    </dgm:pt>
    <dgm:pt modelId="{A66EC6C6-4BEC-4714-A84C-AA1E24BD64BF}" type="pres">
      <dgm:prSet presAssocID="{C6D1BC61-CE5A-4169-8B54-FE4AED435898}" presName="tx1" presStyleLbl="revTx" presStyleIdx="3" presStyleCnt="6"/>
      <dgm:spPr/>
    </dgm:pt>
    <dgm:pt modelId="{32F91606-2A13-4ECE-98CC-58044EB95454}" type="pres">
      <dgm:prSet presAssocID="{C6D1BC61-CE5A-4169-8B54-FE4AED435898}" presName="vert1" presStyleCnt="0"/>
      <dgm:spPr/>
    </dgm:pt>
    <dgm:pt modelId="{85E8C8BB-5042-457D-B8FA-F82D47ACAA9C}" type="pres">
      <dgm:prSet presAssocID="{FC7D7C46-98A8-4545-8A9A-9A12E6B22767}" presName="thickLine" presStyleLbl="alignNode1" presStyleIdx="4" presStyleCnt="6"/>
      <dgm:spPr/>
    </dgm:pt>
    <dgm:pt modelId="{8375DBC0-6C47-44B4-B20B-07F9709D6CD6}" type="pres">
      <dgm:prSet presAssocID="{FC7D7C46-98A8-4545-8A9A-9A12E6B22767}" presName="horz1" presStyleCnt="0"/>
      <dgm:spPr/>
    </dgm:pt>
    <dgm:pt modelId="{8991732C-FFB2-4B6E-ABFF-5107F8F3040B}" type="pres">
      <dgm:prSet presAssocID="{FC7D7C46-98A8-4545-8A9A-9A12E6B22767}" presName="tx1" presStyleLbl="revTx" presStyleIdx="4" presStyleCnt="6"/>
      <dgm:spPr/>
    </dgm:pt>
    <dgm:pt modelId="{9A11FCDF-C27B-4C70-992F-FBF27D0F89D2}" type="pres">
      <dgm:prSet presAssocID="{FC7D7C46-98A8-4545-8A9A-9A12E6B22767}" presName="vert1" presStyleCnt="0"/>
      <dgm:spPr/>
    </dgm:pt>
    <dgm:pt modelId="{62C21F01-F2FC-1F4E-BC96-A3EBA4D68E3B}" type="pres">
      <dgm:prSet presAssocID="{3AC00956-6520-BD43-9AC3-4E980D21C7DE}" presName="thickLine" presStyleLbl="alignNode1" presStyleIdx="5" presStyleCnt="6"/>
      <dgm:spPr/>
    </dgm:pt>
    <dgm:pt modelId="{2CA9D0B9-863F-654F-8264-049EF76E77DA}" type="pres">
      <dgm:prSet presAssocID="{3AC00956-6520-BD43-9AC3-4E980D21C7DE}" presName="horz1" presStyleCnt="0"/>
      <dgm:spPr/>
    </dgm:pt>
    <dgm:pt modelId="{815378BE-71A0-E545-BBA1-D5C29BDEBAE0}" type="pres">
      <dgm:prSet presAssocID="{3AC00956-6520-BD43-9AC3-4E980D21C7DE}" presName="tx1" presStyleLbl="revTx" presStyleIdx="5" presStyleCnt="6"/>
      <dgm:spPr/>
    </dgm:pt>
    <dgm:pt modelId="{23CAA92F-B53C-B04A-8284-36099B3E9D5D}" type="pres">
      <dgm:prSet presAssocID="{3AC00956-6520-BD43-9AC3-4E980D21C7DE}" presName="vert1" presStyleCnt="0"/>
      <dgm:spPr/>
    </dgm:pt>
  </dgm:ptLst>
  <dgm:cxnLst>
    <dgm:cxn modelId="{44AB2A01-D741-45E6-9BA1-9A69639E6767}" srcId="{6DA58803-D6F0-4DC5-B9CE-BEDB237BB6A6}" destId="{F8500E19-524A-4599-A7AD-D6F5813946D5}" srcOrd="1" destOrd="0" parTransId="{56E4B62B-EB1A-45C1-9EE4-E405C5B972D4}" sibTransId="{84227338-7FC4-4C70-A47D-B91D9391AF32}"/>
    <dgm:cxn modelId="{5F8D4F05-8B6B-42CC-9B53-9C2937F1A146}" srcId="{6DA58803-D6F0-4DC5-B9CE-BEDB237BB6A6}" destId="{C6D1BC61-CE5A-4169-8B54-FE4AED435898}" srcOrd="3" destOrd="0" parTransId="{CBCA3FE6-16EB-4045-9D2B-E685BFE6875C}" sibTransId="{E33A17BF-EA0B-4447-8099-B0E8AD97FB71}"/>
    <dgm:cxn modelId="{A489BF07-6702-4441-BEFD-D5815818242F}" srcId="{6DA58803-D6F0-4DC5-B9CE-BEDB237BB6A6}" destId="{FC7D7C46-98A8-4545-8A9A-9A12E6B22767}" srcOrd="4" destOrd="0" parTransId="{2FA2FF6F-6918-4BB0-92E2-C2636A6C33D6}" sibTransId="{427CB8F4-2034-4A9D-BDBE-FC81E1E9F29F}"/>
    <dgm:cxn modelId="{28FD6718-BCFC-AD43-B97B-D956D7F21F67}" type="presOf" srcId="{3AC00956-6520-BD43-9AC3-4E980D21C7DE}" destId="{815378BE-71A0-E545-BBA1-D5C29BDEBAE0}" srcOrd="0" destOrd="0" presId="urn:microsoft.com/office/officeart/2008/layout/LinedList"/>
    <dgm:cxn modelId="{27707718-C74E-7D42-976F-1DDE53E4C73F}" type="presOf" srcId="{6DA58803-D6F0-4DC5-B9CE-BEDB237BB6A6}" destId="{3F0137C3-8E92-49C1-8848-1AC09B8DA450}" srcOrd="0" destOrd="0" presId="urn:microsoft.com/office/officeart/2008/layout/LinedList"/>
    <dgm:cxn modelId="{5B8F1D2C-FCA9-4C2B-A9B3-57CEB1EDEFAC}" srcId="{6DA58803-D6F0-4DC5-B9CE-BEDB237BB6A6}" destId="{ED6ABE57-7A27-45CC-9335-51C0FEE503B5}" srcOrd="0" destOrd="0" parTransId="{321F649D-89D1-4BE5-9290-0DDA3AF5B759}" sibTransId="{F5695AC2-C9A4-4D33-978F-6D637C123656}"/>
    <dgm:cxn modelId="{B4BAB35B-EA38-2047-A883-8F673CB6DDB1}" type="presOf" srcId="{ED6ABE57-7A27-45CC-9335-51C0FEE503B5}" destId="{A86B5C8A-370F-4D8A-8FC6-D71E406E8997}" srcOrd="0" destOrd="0" presId="urn:microsoft.com/office/officeart/2008/layout/LinedList"/>
    <dgm:cxn modelId="{BC1E1A60-BA7F-FD41-92E8-999CD66C2C0A}" type="presOf" srcId="{C6D1BC61-CE5A-4169-8B54-FE4AED435898}" destId="{A66EC6C6-4BEC-4714-A84C-AA1E24BD64BF}" srcOrd="0" destOrd="0" presId="urn:microsoft.com/office/officeart/2008/layout/LinedList"/>
    <dgm:cxn modelId="{0FAF1D6D-12B2-A348-B9B1-C08178A308A7}" type="presOf" srcId="{F8500E19-524A-4599-A7AD-D6F5813946D5}" destId="{A8DD1779-950A-44CB-A3E7-21EBB33C9339}" srcOrd="0" destOrd="0" presId="urn:microsoft.com/office/officeart/2008/layout/LinedList"/>
    <dgm:cxn modelId="{53D70281-97F2-5F40-BA05-767A4DD9FC51}" type="presOf" srcId="{30E16394-C40C-43B6-9D46-E46F471BCD4E}" destId="{213E3F8E-7BA2-4F03-BD80-00B9B347EDC0}" srcOrd="0" destOrd="0" presId="urn:microsoft.com/office/officeart/2008/layout/LinedList"/>
    <dgm:cxn modelId="{F5BA6985-A85B-A847-889C-55CB5A4CCDE0}" srcId="{6DA58803-D6F0-4DC5-B9CE-BEDB237BB6A6}" destId="{3AC00956-6520-BD43-9AC3-4E980D21C7DE}" srcOrd="5" destOrd="0" parTransId="{D8BE5946-9911-0F43-B5DD-F7064CF4CAD4}" sibTransId="{2D2ACF64-8D13-414D-BCF6-26425DEB283F}"/>
    <dgm:cxn modelId="{F9A922AF-171D-445B-9CD3-A6BF819F675A}" srcId="{6DA58803-D6F0-4DC5-B9CE-BEDB237BB6A6}" destId="{30E16394-C40C-43B6-9D46-E46F471BCD4E}" srcOrd="2" destOrd="0" parTransId="{83F4B07C-F8F4-4D2D-B79F-139D1F739300}" sibTransId="{5C2CE9AF-D8E7-4252-9A34-8FD4776C6F6A}"/>
    <dgm:cxn modelId="{4CA65DD4-F286-994D-A332-EC11DA2DEAB7}" type="presOf" srcId="{FC7D7C46-98A8-4545-8A9A-9A12E6B22767}" destId="{8991732C-FFB2-4B6E-ABFF-5107F8F3040B}" srcOrd="0" destOrd="0" presId="urn:microsoft.com/office/officeart/2008/layout/LinedList"/>
    <dgm:cxn modelId="{418E5546-5250-6B41-AFEB-3B6F5FD42DBE}" type="presParOf" srcId="{3F0137C3-8E92-49C1-8848-1AC09B8DA450}" destId="{D6705C20-50B5-4110-836A-103A9CC43B28}" srcOrd="0" destOrd="0" presId="urn:microsoft.com/office/officeart/2008/layout/LinedList"/>
    <dgm:cxn modelId="{0144D20E-1533-B742-97EF-B9EA83A3C6AB}" type="presParOf" srcId="{3F0137C3-8E92-49C1-8848-1AC09B8DA450}" destId="{1B067EBE-A6B3-4B66-B394-B1304BCD6A1C}" srcOrd="1" destOrd="0" presId="urn:microsoft.com/office/officeart/2008/layout/LinedList"/>
    <dgm:cxn modelId="{79E1FD0D-3309-9E40-9DC3-767CAD72C88B}" type="presParOf" srcId="{1B067EBE-A6B3-4B66-B394-B1304BCD6A1C}" destId="{A86B5C8A-370F-4D8A-8FC6-D71E406E8997}" srcOrd="0" destOrd="0" presId="urn:microsoft.com/office/officeart/2008/layout/LinedList"/>
    <dgm:cxn modelId="{FBE92111-7E0D-DF41-BE51-9F7872D9135B}" type="presParOf" srcId="{1B067EBE-A6B3-4B66-B394-B1304BCD6A1C}" destId="{83B0B2D9-44ED-419A-853E-3CB539C6C084}" srcOrd="1" destOrd="0" presId="urn:microsoft.com/office/officeart/2008/layout/LinedList"/>
    <dgm:cxn modelId="{B34BE5DE-DF2C-8E40-9D7A-B946960ECFF6}" type="presParOf" srcId="{3F0137C3-8E92-49C1-8848-1AC09B8DA450}" destId="{1C6116E4-CE42-4B87-A884-7C96DFE4A367}" srcOrd="2" destOrd="0" presId="urn:microsoft.com/office/officeart/2008/layout/LinedList"/>
    <dgm:cxn modelId="{83C887C6-7FCC-D544-8F61-60D9ED894B1E}" type="presParOf" srcId="{3F0137C3-8E92-49C1-8848-1AC09B8DA450}" destId="{CA378549-B3AA-4A1F-8956-5F3D6EC71AAC}" srcOrd="3" destOrd="0" presId="urn:microsoft.com/office/officeart/2008/layout/LinedList"/>
    <dgm:cxn modelId="{025B3B2E-AB06-2A47-97E5-A9BC03145952}" type="presParOf" srcId="{CA378549-B3AA-4A1F-8956-5F3D6EC71AAC}" destId="{A8DD1779-950A-44CB-A3E7-21EBB33C9339}" srcOrd="0" destOrd="0" presId="urn:microsoft.com/office/officeart/2008/layout/LinedList"/>
    <dgm:cxn modelId="{3F81D073-8E9E-CE43-9A6D-2EE863A9F05F}" type="presParOf" srcId="{CA378549-B3AA-4A1F-8956-5F3D6EC71AAC}" destId="{A7ED4550-8D15-4A65-816E-3F7B2D023A88}" srcOrd="1" destOrd="0" presId="urn:microsoft.com/office/officeart/2008/layout/LinedList"/>
    <dgm:cxn modelId="{B1322BFF-4914-C945-96B7-14D85A8BBE73}" type="presParOf" srcId="{3F0137C3-8E92-49C1-8848-1AC09B8DA450}" destId="{8C485A7F-BA5A-4537-93C0-87B5427D237E}" srcOrd="4" destOrd="0" presId="urn:microsoft.com/office/officeart/2008/layout/LinedList"/>
    <dgm:cxn modelId="{64C8BE98-C358-0A46-9C05-F466F4588342}" type="presParOf" srcId="{3F0137C3-8E92-49C1-8848-1AC09B8DA450}" destId="{D7BFB095-BACC-40F3-9D0C-AE540ED0C759}" srcOrd="5" destOrd="0" presId="urn:microsoft.com/office/officeart/2008/layout/LinedList"/>
    <dgm:cxn modelId="{FC6B9518-83BD-9045-8B3E-EE2644D2DA3B}" type="presParOf" srcId="{D7BFB095-BACC-40F3-9D0C-AE540ED0C759}" destId="{213E3F8E-7BA2-4F03-BD80-00B9B347EDC0}" srcOrd="0" destOrd="0" presId="urn:microsoft.com/office/officeart/2008/layout/LinedList"/>
    <dgm:cxn modelId="{12FD3C72-16D4-1F4C-A65A-2978BCD21A5D}" type="presParOf" srcId="{D7BFB095-BACC-40F3-9D0C-AE540ED0C759}" destId="{C2633B4D-DC6D-4FB0-AF21-0A16B98B3045}" srcOrd="1" destOrd="0" presId="urn:microsoft.com/office/officeart/2008/layout/LinedList"/>
    <dgm:cxn modelId="{44D90EE1-E8FB-224A-A667-ED5227B81C45}" type="presParOf" srcId="{3F0137C3-8E92-49C1-8848-1AC09B8DA450}" destId="{CE079822-DE74-4023-8469-459EDAA868B9}" srcOrd="6" destOrd="0" presId="urn:microsoft.com/office/officeart/2008/layout/LinedList"/>
    <dgm:cxn modelId="{5E9D8C86-3E6F-AC4B-8E4E-8AF2D5269135}" type="presParOf" srcId="{3F0137C3-8E92-49C1-8848-1AC09B8DA450}" destId="{0090B772-FED6-4473-89AA-1F75B21A0BCB}" srcOrd="7" destOrd="0" presId="urn:microsoft.com/office/officeart/2008/layout/LinedList"/>
    <dgm:cxn modelId="{61D8A9CA-2DB2-BB41-B80F-2BB3A5489AFF}" type="presParOf" srcId="{0090B772-FED6-4473-89AA-1F75B21A0BCB}" destId="{A66EC6C6-4BEC-4714-A84C-AA1E24BD64BF}" srcOrd="0" destOrd="0" presId="urn:microsoft.com/office/officeart/2008/layout/LinedList"/>
    <dgm:cxn modelId="{74D1E409-C815-444E-B5C5-BB1E783D2838}" type="presParOf" srcId="{0090B772-FED6-4473-89AA-1F75B21A0BCB}" destId="{32F91606-2A13-4ECE-98CC-58044EB95454}" srcOrd="1" destOrd="0" presId="urn:microsoft.com/office/officeart/2008/layout/LinedList"/>
    <dgm:cxn modelId="{AA439333-86D5-6C45-B1F4-E882C38465BC}" type="presParOf" srcId="{3F0137C3-8E92-49C1-8848-1AC09B8DA450}" destId="{85E8C8BB-5042-457D-B8FA-F82D47ACAA9C}" srcOrd="8" destOrd="0" presId="urn:microsoft.com/office/officeart/2008/layout/LinedList"/>
    <dgm:cxn modelId="{1139CDB1-883F-6745-B73A-2D8FEE35A70A}" type="presParOf" srcId="{3F0137C3-8E92-49C1-8848-1AC09B8DA450}" destId="{8375DBC0-6C47-44B4-B20B-07F9709D6CD6}" srcOrd="9" destOrd="0" presId="urn:microsoft.com/office/officeart/2008/layout/LinedList"/>
    <dgm:cxn modelId="{A828A54C-EA97-7D47-B7D4-B50012BD7DE7}" type="presParOf" srcId="{8375DBC0-6C47-44B4-B20B-07F9709D6CD6}" destId="{8991732C-FFB2-4B6E-ABFF-5107F8F3040B}" srcOrd="0" destOrd="0" presId="urn:microsoft.com/office/officeart/2008/layout/LinedList"/>
    <dgm:cxn modelId="{7E5C40A3-9665-A444-9A7A-B344047EF3BA}" type="presParOf" srcId="{8375DBC0-6C47-44B4-B20B-07F9709D6CD6}" destId="{9A11FCDF-C27B-4C70-992F-FBF27D0F89D2}" srcOrd="1" destOrd="0" presId="urn:microsoft.com/office/officeart/2008/layout/LinedList"/>
    <dgm:cxn modelId="{0BD6DAB2-CD79-AC49-8390-450668278871}" type="presParOf" srcId="{3F0137C3-8E92-49C1-8848-1AC09B8DA450}" destId="{62C21F01-F2FC-1F4E-BC96-A3EBA4D68E3B}" srcOrd="10" destOrd="0" presId="urn:microsoft.com/office/officeart/2008/layout/LinedList"/>
    <dgm:cxn modelId="{210DEC4E-BC8F-6840-888B-8A1CC54EFC6C}" type="presParOf" srcId="{3F0137C3-8E92-49C1-8848-1AC09B8DA450}" destId="{2CA9D0B9-863F-654F-8264-049EF76E77DA}" srcOrd="11" destOrd="0" presId="urn:microsoft.com/office/officeart/2008/layout/LinedList"/>
    <dgm:cxn modelId="{422AE7CB-D4E0-0E43-8AC1-45807D254CF4}" type="presParOf" srcId="{2CA9D0B9-863F-654F-8264-049EF76E77DA}" destId="{815378BE-71A0-E545-BBA1-D5C29BDEBAE0}" srcOrd="0" destOrd="0" presId="urn:microsoft.com/office/officeart/2008/layout/LinedList"/>
    <dgm:cxn modelId="{E5ECFC4A-17FC-CE4D-8CCC-61057C055B62}" type="presParOf" srcId="{2CA9D0B9-863F-654F-8264-049EF76E77DA}" destId="{23CAA92F-B53C-B04A-8284-36099B3E9D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C7A94-F159-4359-A653-AAB515CCA6B6}">
      <dsp:nvSpPr>
        <dsp:cNvPr id="0" name=""/>
        <dsp:cNvSpPr/>
      </dsp:nvSpPr>
      <dsp:spPr>
        <a:xfrm>
          <a:off x="943" y="152163"/>
          <a:ext cx="3679228" cy="22075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Exposure to violence increases the risk of self-harm and thoughts of suicide </a:t>
          </a:r>
          <a:r>
            <a:rPr lang="en-US" sz="2000" kern="1200" dirty="0"/>
            <a:t>(</a:t>
          </a:r>
          <a:r>
            <a:rPr lang="en-US" sz="2000" kern="1200" dirty="0" err="1"/>
            <a:t>Vermeiren</a:t>
          </a:r>
          <a:r>
            <a:rPr lang="en-US" sz="2000" kern="1200" dirty="0"/>
            <a:t>, et al. 2002)</a:t>
          </a:r>
        </a:p>
        <a:p>
          <a:pPr marL="0" lvl="0" indent="0" algn="ctr" defTabSz="889000">
            <a:lnSpc>
              <a:spcPct val="90000"/>
            </a:lnSpc>
            <a:spcBef>
              <a:spcPct val="0"/>
            </a:spcBef>
            <a:spcAft>
              <a:spcPct val="35000"/>
            </a:spcAft>
            <a:buNone/>
          </a:pPr>
          <a:endParaRPr lang="en-US" sz="2000" kern="1200" dirty="0"/>
        </a:p>
      </dsp:txBody>
      <dsp:txXfrm>
        <a:off x="943" y="152163"/>
        <a:ext cx="3679228" cy="2207537"/>
      </dsp:txXfrm>
    </dsp:sp>
    <dsp:sp modelId="{0FF6837F-7090-42AD-9904-0658F0B088A3}">
      <dsp:nvSpPr>
        <dsp:cNvPr id="0" name=""/>
        <dsp:cNvSpPr/>
      </dsp:nvSpPr>
      <dsp:spPr>
        <a:xfrm>
          <a:off x="4048094" y="152163"/>
          <a:ext cx="3679228" cy="220753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Perpetrating violence increases the risk further</a:t>
          </a:r>
          <a:endParaRPr lang="en-US" sz="2000" kern="1200" dirty="0"/>
        </a:p>
      </dsp:txBody>
      <dsp:txXfrm>
        <a:off x="4048094" y="152163"/>
        <a:ext cx="3679228" cy="2207537"/>
      </dsp:txXfrm>
    </dsp:sp>
    <dsp:sp modelId="{7312F5F6-5CED-4A36-9CDE-18954719F8D7}">
      <dsp:nvSpPr>
        <dsp:cNvPr id="0" name=""/>
        <dsp:cNvSpPr/>
      </dsp:nvSpPr>
      <dsp:spPr>
        <a:xfrm>
          <a:off x="943" y="2727623"/>
          <a:ext cx="3679228" cy="220753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 greatest risk  of suicidal behaviours from those conducting repeated violent acts</a:t>
          </a:r>
          <a:r>
            <a:rPr lang="en-US" sz="2000" kern="1200" dirty="0"/>
            <a:t> (Jordan &amp; Samuelson, 2015)</a:t>
          </a:r>
        </a:p>
        <a:p>
          <a:pPr marL="0" lvl="0" indent="0" algn="ctr" defTabSz="889000">
            <a:lnSpc>
              <a:spcPct val="90000"/>
            </a:lnSpc>
            <a:spcBef>
              <a:spcPct val="0"/>
            </a:spcBef>
            <a:spcAft>
              <a:spcPct val="35000"/>
            </a:spcAft>
            <a:buNone/>
          </a:pPr>
          <a:endParaRPr lang="en-US" sz="2000" kern="1200" dirty="0"/>
        </a:p>
      </dsp:txBody>
      <dsp:txXfrm>
        <a:off x="943" y="2727623"/>
        <a:ext cx="3679228" cy="2207537"/>
      </dsp:txXfrm>
    </dsp:sp>
    <dsp:sp modelId="{42F990D2-6B58-4A79-9236-C7CEABA161CC}">
      <dsp:nvSpPr>
        <dsp:cNvPr id="0" name=""/>
        <dsp:cNvSpPr/>
      </dsp:nvSpPr>
      <dsp:spPr>
        <a:xfrm>
          <a:off x="4048094" y="2727623"/>
          <a:ext cx="3679228" cy="220753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Around 20-30% of various populations (including community samples) who engage in violence will also self-harm (O’Donnell, House and Waterman, 2015).</a:t>
          </a:r>
          <a:endParaRPr lang="en-US" sz="2000" kern="1200" dirty="0"/>
        </a:p>
        <a:p>
          <a:pPr marL="0" lvl="0" indent="0" algn="ctr" defTabSz="889000">
            <a:lnSpc>
              <a:spcPct val="90000"/>
            </a:lnSpc>
            <a:spcBef>
              <a:spcPct val="0"/>
            </a:spcBef>
            <a:spcAft>
              <a:spcPct val="35000"/>
            </a:spcAft>
            <a:buNone/>
          </a:pPr>
          <a:endParaRPr lang="en-US" sz="2000" kern="1200" dirty="0"/>
        </a:p>
      </dsp:txBody>
      <dsp:txXfrm>
        <a:off x="4048094" y="2727623"/>
        <a:ext cx="3679228" cy="2207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5C20-50B5-4110-836A-103A9CC43B28}">
      <dsp:nvSpPr>
        <dsp:cNvPr id="0" name=""/>
        <dsp:cNvSpPr/>
      </dsp:nvSpPr>
      <dsp:spPr>
        <a:xfrm>
          <a:off x="0" y="2603"/>
          <a:ext cx="7104549" cy="0"/>
        </a:xfrm>
        <a:prstGeom prst="line">
          <a:avLst/>
        </a:prstGeom>
        <a:solidFill>
          <a:schemeClr val="accent3">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86B5C8A-370F-4D8A-8FC6-D71E406E8997}">
      <dsp:nvSpPr>
        <dsp:cNvPr id="0" name=""/>
        <dsp:cNvSpPr/>
      </dsp:nvSpPr>
      <dsp:spPr>
        <a:xfrm>
          <a:off x="0" y="2603"/>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The relationship appears even stronger in this direction</a:t>
          </a:r>
          <a:endParaRPr lang="en-US" sz="2000" kern="1200" dirty="0"/>
        </a:p>
      </dsp:txBody>
      <dsp:txXfrm>
        <a:off x="0" y="2603"/>
        <a:ext cx="7104549" cy="887624"/>
      </dsp:txXfrm>
    </dsp:sp>
    <dsp:sp modelId="{1C6116E4-CE42-4B87-A884-7C96DFE4A367}">
      <dsp:nvSpPr>
        <dsp:cNvPr id="0" name=""/>
        <dsp:cNvSpPr/>
      </dsp:nvSpPr>
      <dsp:spPr>
        <a:xfrm>
          <a:off x="0" y="890227"/>
          <a:ext cx="7104549" cy="0"/>
        </a:xfrm>
        <a:prstGeom prst="line">
          <a:avLst/>
        </a:prstGeom>
        <a:solidFill>
          <a:schemeClr val="accent3">
            <a:alpha val="90000"/>
            <a:hueOff val="0"/>
            <a:satOff val="0"/>
            <a:lumOff val="0"/>
            <a:alphaOff val="-8000"/>
          </a:schemeClr>
        </a:solidFill>
        <a:ln w="9525" cap="flat" cmpd="sng" algn="ctr">
          <a:solidFill>
            <a:schemeClr val="accent3">
              <a:alpha val="90000"/>
              <a:hueOff val="0"/>
              <a:satOff val="0"/>
              <a:lumOff val="0"/>
              <a:alphaOff val="-800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8DD1779-950A-44CB-A3E7-21EBB33C9339}">
      <dsp:nvSpPr>
        <dsp:cNvPr id="0" name=""/>
        <dsp:cNvSpPr/>
      </dsp:nvSpPr>
      <dsp:spPr>
        <a:xfrm>
          <a:off x="0" y="890227"/>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In the community, up to 50% of persons who self-harm will be aggressive (O’Donnell et al, 2015).</a:t>
          </a:r>
          <a:endParaRPr lang="en-US" sz="2000" kern="1200" dirty="0"/>
        </a:p>
      </dsp:txBody>
      <dsp:txXfrm>
        <a:off x="0" y="890227"/>
        <a:ext cx="7104549" cy="887624"/>
      </dsp:txXfrm>
    </dsp:sp>
    <dsp:sp modelId="{8C485A7F-BA5A-4537-93C0-87B5427D237E}">
      <dsp:nvSpPr>
        <dsp:cNvPr id="0" name=""/>
        <dsp:cNvSpPr/>
      </dsp:nvSpPr>
      <dsp:spPr>
        <a:xfrm>
          <a:off x="0" y="1777851"/>
          <a:ext cx="7104549" cy="0"/>
        </a:xfrm>
        <a:prstGeom prst="line">
          <a:avLst/>
        </a:prstGeom>
        <a:solidFill>
          <a:schemeClr val="accent3">
            <a:alpha val="90000"/>
            <a:hueOff val="0"/>
            <a:satOff val="0"/>
            <a:lumOff val="0"/>
            <a:alphaOff val="-16000"/>
          </a:schemeClr>
        </a:solidFill>
        <a:ln w="9525" cap="flat" cmpd="sng" algn="ctr">
          <a:solidFill>
            <a:schemeClr val="accent3">
              <a:alpha val="90000"/>
              <a:hueOff val="0"/>
              <a:satOff val="0"/>
              <a:lumOff val="0"/>
              <a:alphaOff val="-1600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213E3F8E-7BA2-4F03-BD80-00B9B347EDC0}">
      <dsp:nvSpPr>
        <dsp:cNvPr id="0" name=""/>
        <dsp:cNvSpPr/>
      </dsp:nvSpPr>
      <dsp:spPr>
        <a:xfrm>
          <a:off x="0" y="1777851"/>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A population study in Sweden (Hanna et al, 2017) showed that:</a:t>
          </a:r>
          <a:endParaRPr lang="en-US" sz="2000" kern="1200" dirty="0"/>
        </a:p>
      </dsp:txBody>
      <dsp:txXfrm>
        <a:off x="0" y="1777851"/>
        <a:ext cx="7104549" cy="887624"/>
      </dsp:txXfrm>
    </dsp:sp>
    <dsp:sp modelId="{CE079822-DE74-4023-8469-459EDAA868B9}">
      <dsp:nvSpPr>
        <dsp:cNvPr id="0" name=""/>
        <dsp:cNvSpPr/>
      </dsp:nvSpPr>
      <dsp:spPr>
        <a:xfrm>
          <a:off x="0" y="2665476"/>
          <a:ext cx="7104549" cy="0"/>
        </a:xfrm>
        <a:prstGeom prst="line">
          <a:avLst/>
        </a:prstGeom>
        <a:solidFill>
          <a:schemeClr val="accent3">
            <a:alpha val="90000"/>
            <a:hueOff val="0"/>
            <a:satOff val="0"/>
            <a:lumOff val="0"/>
            <a:alphaOff val="-24000"/>
          </a:schemeClr>
        </a:solidFill>
        <a:ln w="9525" cap="flat" cmpd="sng" algn="ctr">
          <a:solidFill>
            <a:schemeClr val="accent3">
              <a:alpha val="90000"/>
              <a:hueOff val="0"/>
              <a:satOff val="0"/>
              <a:lumOff val="0"/>
              <a:alphaOff val="-2400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66EC6C6-4BEC-4714-A84C-AA1E24BD64BF}">
      <dsp:nvSpPr>
        <dsp:cNvPr id="0" name=""/>
        <dsp:cNvSpPr/>
      </dsp:nvSpPr>
      <dsp:spPr>
        <a:xfrm>
          <a:off x="0" y="2665476"/>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en-GB" sz="2000" i="1" kern="1200" dirty="0"/>
            <a:t>those who requires medical treatment for self-harm were 5-times more likely to be convicted of a violence crime</a:t>
          </a:r>
          <a:endParaRPr lang="en-US" sz="2000" i="1" kern="1200" dirty="0"/>
        </a:p>
      </dsp:txBody>
      <dsp:txXfrm>
        <a:off x="0" y="2665476"/>
        <a:ext cx="7104549" cy="887624"/>
      </dsp:txXfrm>
    </dsp:sp>
    <dsp:sp modelId="{85E8C8BB-5042-457D-B8FA-F82D47ACAA9C}">
      <dsp:nvSpPr>
        <dsp:cNvPr id="0" name=""/>
        <dsp:cNvSpPr/>
      </dsp:nvSpPr>
      <dsp:spPr>
        <a:xfrm>
          <a:off x="0" y="3553100"/>
          <a:ext cx="7104549" cy="0"/>
        </a:xfrm>
        <a:prstGeom prst="line">
          <a:avLst/>
        </a:prstGeom>
        <a:solidFill>
          <a:schemeClr val="accent3">
            <a:alpha val="90000"/>
            <a:hueOff val="0"/>
            <a:satOff val="0"/>
            <a:lumOff val="0"/>
            <a:alphaOff val="-32000"/>
          </a:schemeClr>
        </a:solidFill>
        <a:ln w="9525" cap="flat" cmpd="sng" algn="ctr">
          <a:solidFill>
            <a:schemeClr val="accent3">
              <a:alpha val="90000"/>
              <a:hueOff val="0"/>
              <a:satOff val="0"/>
              <a:lumOff val="0"/>
              <a:alphaOff val="-3200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8991732C-FFB2-4B6E-ABFF-5107F8F3040B}">
      <dsp:nvSpPr>
        <dsp:cNvPr id="0" name=""/>
        <dsp:cNvSpPr/>
      </dsp:nvSpPr>
      <dsp:spPr>
        <a:xfrm>
          <a:off x="0" y="3553100"/>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en-GB" sz="2000" i="1" kern="1200" dirty="0"/>
            <a:t>were still twice as likely even when controlled for psychiatric disorders and socio-economic factors.</a:t>
          </a:r>
        </a:p>
        <a:p>
          <a:pPr marL="0" lvl="0" indent="0" algn="r" defTabSz="889000">
            <a:lnSpc>
              <a:spcPct val="90000"/>
            </a:lnSpc>
            <a:spcBef>
              <a:spcPct val="0"/>
            </a:spcBef>
            <a:spcAft>
              <a:spcPct val="35000"/>
            </a:spcAft>
            <a:buNone/>
          </a:pPr>
          <a:r>
            <a:rPr lang="en-GB" sz="2000" i="1" kern="1200" dirty="0"/>
            <a:t> </a:t>
          </a:r>
          <a:endParaRPr lang="en-US" sz="2000" i="1" kern="1200" dirty="0"/>
        </a:p>
      </dsp:txBody>
      <dsp:txXfrm>
        <a:off x="0" y="3553100"/>
        <a:ext cx="7104549" cy="887624"/>
      </dsp:txXfrm>
    </dsp:sp>
    <dsp:sp modelId="{62C21F01-F2FC-1F4E-BC96-A3EBA4D68E3B}">
      <dsp:nvSpPr>
        <dsp:cNvPr id="0" name=""/>
        <dsp:cNvSpPr/>
      </dsp:nvSpPr>
      <dsp:spPr>
        <a:xfrm>
          <a:off x="0" y="4440724"/>
          <a:ext cx="7104549" cy="0"/>
        </a:xfrm>
        <a:prstGeom prst="line">
          <a:avLst/>
        </a:prstGeom>
        <a:solidFill>
          <a:schemeClr val="accent3">
            <a:alpha val="90000"/>
            <a:hueOff val="0"/>
            <a:satOff val="0"/>
            <a:lumOff val="0"/>
            <a:alphaOff val="-40000"/>
          </a:schemeClr>
        </a:solidFill>
        <a:ln w="9525" cap="flat" cmpd="sng" algn="ctr">
          <a:solidFill>
            <a:schemeClr val="accent3">
              <a:alpha val="90000"/>
              <a:hueOff val="0"/>
              <a:satOff val="0"/>
              <a:lumOff val="0"/>
              <a:alphaOff val="-4000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815378BE-71A0-E545-BBA1-D5C29BDEBAE0}">
      <dsp:nvSpPr>
        <dsp:cNvPr id="0" name=""/>
        <dsp:cNvSpPr/>
      </dsp:nvSpPr>
      <dsp:spPr>
        <a:xfrm>
          <a:off x="0" y="4440724"/>
          <a:ext cx="7104549" cy="887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Vaughn et al, 2015 in USA also showed (in wider population)  that SH was related to a range of violent </a:t>
          </a:r>
          <a:r>
            <a:rPr lang="en-US" sz="2000" kern="1200" dirty="0" err="1"/>
            <a:t>behaviours</a:t>
          </a:r>
          <a:r>
            <a:rPr lang="en-US" sz="2000" kern="1200" dirty="0"/>
            <a:t> including IPV, weapon use, cruelty to animals and robbery. </a:t>
          </a:r>
        </a:p>
      </dsp:txBody>
      <dsp:txXfrm>
        <a:off x="0" y="4440724"/>
        <a:ext cx="7104549" cy="8876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B01FAD7D-A838-47C1-9901-76B6FD06A304}" type="datetimeFigureOut">
              <a:rPr lang="en-GB" smtClean="0"/>
              <a:t>02/09/2019</a:t>
            </a:fld>
            <a:endParaRPr lang="en-GB"/>
          </a:p>
        </p:txBody>
      </p:sp>
      <p:sp>
        <p:nvSpPr>
          <p:cNvPr id="4" name="Footer Placeholder 3"/>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5F0C87E1-9309-4DB9-B732-D5F445C15E79}" type="slidenum">
              <a:rPr lang="en-GB" smtClean="0"/>
              <a:t>‹#›</a:t>
            </a:fld>
            <a:endParaRPr lang="en-GB"/>
          </a:p>
        </p:txBody>
      </p:sp>
    </p:spTree>
    <p:extLst>
      <p:ext uri="{BB962C8B-B14F-4D97-AF65-F5344CB8AC3E}">
        <p14:creationId xmlns:p14="http://schemas.microsoft.com/office/powerpoint/2010/main" val="275143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46D791C-8893-4965-912C-9F4AFAEDB628}" type="datetimeFigureOut">
              <a:rPr lang="en-GB" smtClean="0"/>
              <a:t>02/09/2019</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417E97A5-5396-44A6-AEB2-FA654732DB17}" type="slidenum">
              <a:rPr lang="en-GB" smtClean="0"/>
              <a:t>‹#›</a:t>
            </a:fld>
            <a:endParaRPr lang="en-GB"/>
          </a:p>
        </p:txBody>
      </p:sp>
    </p:spTree>
    <p:extLst>
      <p:ext uri="{BB962C8B-B14F-4D97-AF65-F5344CB8AC3E}">
        <p14:creationId xmlns:p14="http://schemas.microsoft.com/office/powerpoint/2010/main" val="377003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6444-9BF4-4F8F-8469-3353B53AE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F6CA4A-E12E-4F98-AF8D-ED5F5F2C4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E666E9-9AF7-464A-8FF4-68ED040E6D04}"/>
              </a:ext>
            </a:extLst>
          </p:cNvPr>
          <p:cNvSpPr>
            <a:spLocks noGrp="1"/>
          </p:cNvSpPr>
          <p:nvPr>
            <p:ph type="dt" sz="half" idx="10"/>
          </p:nvPr>
        </p:nvSpPr>
        <p:spPr/>
        <p:txBody>
          <a:bodyPr/>
          <a:lstStyle/>
          <a:p>
            <a:fld id="{4B408DFD-5F43-4CAB-91D5-8645BF702A45}" type="datetimeFigureOut">
              <a:rPr lang="en-GB" smtClean="0"/>
              <a:t>02/09/2019</a:t>
            </a:fld>
            <a:endParaRPr lang="en-GB"/>
          </a:p>
        </p:txBody>
      </p:sp>
      <p:sp>
        <p:nvSpPr>
          <p:cNvPr id="5" name="Footer Placeholder 4">
            <a:extLst>
              <a:ext uri="{FF2B5EF4-FFF2-40B4-BE49-F238E27FC236}">
                <a16:creationId xmlns:a16="http://schemas.microsoft.com/office/drawing/2014/main" id="{0B797888-4BC5-42CD-B51B-A912B2537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4C6F2-1591-443E-AFAA-F1712B91AFEB}"/>
              </a:ext>
            </a:extLst>
          </p:cNvPr>
          <p:cNvSpPr>
            <a:spLocks noGrp="1"/>
          </p:cNvSpPr>
          <p:nvPr>
            <p:ph type="sldNum" sz="quarter" idx="12"/>
          </p:nvPr>
        </p:nvSpPr>
        <p:spPr/>
        <p:txBody>
          <a:bodyPr/>
          <a:lstStyle/>
          <a:p>
            <a:fld id="{E27C5A75-8BDD-4D92-91E3-A8131444E4C1}" type="slidenum">
              <a:rPr lang="en-GB" smtClean="0"/>
              <a:t>‹#›</a:t>
            </a:fld>
            <a:endParaRPr lang="en-GB"/>
          </a:p>
        </p:txBody>
      </p:sp>
    </p:spTree>
    <p:extLst>
      <p:ext uri="{BB962C8B-B14F-4D97-AF65-F5344CB8AC3E}">
        <p14:creationId xmlns:p14="http://schemas.microsoft.com/office/powerpoint/2010/main" val="285909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4B26-28FD-4E37-915C-374B899CDA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150079-3576-4895-8A5A-29459AD601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9A2C1-97C4-44AC-8A8B-8A7B1C615FD6}"/>
              </a:ext>
            </a:extLst>
          </p:cNvPr>
          <p:cNvSpPr>
            <a:spLocks noGrp="1"/>
          </p:cNvSpPr>
          <p:nvPr>
            <p:ph type="dt" sz="half" idx="10"/>
          </p:nvPr>
        </p:nvSpPr>
        <p:spPr/>
        <p:txBody>
          <a:bodyPr/>
          <a:lstStyle/>
          <a:p>
            <a:fld id="{37EB4371-7CF3-46B8-9382-883D1EBE7A96}" type="datetime4">
              <a:rPr lang="en-GB" altLang="en-US" smtClean="0">
                <a:solidFill>
                  <a:srgbClr val="000000"/>
                </a:solidFill>
              </a:rPr>
              <a:pPr/>
              <a:t>02 September 2019</a:t>
            </a:fld>
            <a:endParaRPr lang="en-GB" altLang="en-US">
              <a:solidFill>
                <a:srgbClr val="000000"/>
              </a:solidFill>
            </a:endParaRPr>
          </a:p>
        </p:txBody>
      </p:sp>
      <p:sp>
        <p:nvSpPr>
          <p:cNvPr id="5" name="Footer Placeholder 4">
            <a:extLst>
              <a:ext uri="{FF2B5EF4-FFF2-40B4-BE49-F238E27FC236}">
                <a16:creationId xmlns:a16="http://schemas.microsoft.com/office/drawing/2014/main" id="{3C4346C5-E68D-43EC-A09B-778803D17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497D3-F26D-47C8-8F90-AF4DBEB4B40A}"/>
              </a:ext>
            </a:extLst>
          </p:cNvPr>
          <p:cNvSpPr>
            <a:spLocks noGrp="1"/>
          </p:cNvSpPr>
          <p:nvPr>
            <p:ph type="sldNum" sz="quarter" idx="12"/>
          </p:nvPr>
        </p:nvSpPr>
        <p:spPr/>
        <p:txBody>
          <a:bodyPr/>
          <a:lstStyle/>
          <a:p>
            <a:fld id="{DA741ECE-1100-4CC6-A58D-1D3792A8FAF1}"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676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A123D6-4F13-4911-8672-8C4E4DEC64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E13BB6-5A63-4707-9DAC-BFEA65F9FE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BB158-ED5B-414A-865B-CB934A9DE33C}"/>
              </a:ext>
            </a:extLst>
          </p:cNvPr>
          <p:cNvSpPr>
            <a:spLocks noGrp="1"/>
          </p:cNvSpPr>
          <p:nvPr>
            <p:ph type="dt" sz="half" idx="10"/>
          </p:nvPr>
        </p:nvSpPr>
        <p:spPr/>
        <p:txBody>
          <a:bodyPr/>
          <a:lstStyle/>
          <a:p>
            <a:fld id="{E7D453E5-5E64-4DA0-91B2-BEF7B50944D4}" type="datetime4">
              <a:rPr lang="en-GB" altLang="en-US" smtClean="0">
                <a:solidFill>
                  <a:srgbClr val="000000"/>
                </a:solidFill>
              </a:rPr>
              <a:pPr/>
              <a:t>02 September 2019</a:t>
            </a:fld>
            <a:endParaRPr lang="en-GB" altLang="en-US">
              <a:solidFill>
                <a:srgbClr val="000000"/>
              </a:solidFill>
            </a:endParaRPr>
          </a:p>
        </p:txBody>
      </p:sp>
      <p:sp>
        <p:nvSpPr>
          <p:cNvPr id="5" name="Footer Placeholder 4">
            <a:extLst>
              <a:ext uri="{FF2B5EF4-FFF2-40B4-BE49-F238E27FC236}">
                <a16:creationId xmlns:a16="http://schemas.microsoft.com/office/drawing/2014/main" id="{9CEF7A50-CF83-4D29-B35F-05039C954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B1D4A-7BFD-4F11-A5CD-073C7B8064BA}"/>
              </a:ext>
            </a:extLst>
          </p:cNvPr>
          <p:cNvSpPr>
            <a:spLocks noGrp="1"/>
          </p:cNvSpPr>
          <p:nvPr>
            <p:ph type="sldNum" sz="quarter" idx="12"/>
          </p:nvPr>
        </p:nvSpPr>
        <p:spPr/>
        <p:txBody>
          <a:bodyPr/>
          <a:lstStyle/>
          <a:p>
            <a:fld id="{2E7C350C-8A37-45D2-A254-EA472DF096D0}"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9569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08DFD-5F43-4CAB-91D5-8645BF702A45}"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C5A75-8BDD-4D92-91E3-A8131444E4C1}" type="slidenum">
              <a:rPr lang="en-GB" smtClean="0"/>
              <a:t>‹#›</a:t>
            </a:fld>
            <a:endParaRPr lang="en-GB"/>
          </a:p>
        </p:txBody>
      </p:sp>
    </p:spTree>
    <p:extLst>
      <p:ext uri="{BB962C8B-B14F-4D97-AF65-F5344CB8AC3E}">
        <p14:creationId xmlns:p14="http://schemas.microsoft.com/office/powerpoint/2010/main" val="271249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33DA87-9BAA-4CBF-B5BA-C0A125DFB0A0}" type="datetimeFigureOut">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6327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2B1736-CDE6-41D1-8E38-B554BB0EEBF3}" type="datetime4">
              <a:rPr lang="en-GB" altLang="en-US" smtClean="0">
                <a:solidFill>
                  <a:srgbClr val="000000"/>
                </a:solidFill>
              </a:rPr>
              <a:pPr/>
              <a:t>02 September 2019</a:t>
            </a:fld>
            <a:endParaRPr lang="en-GB" altLang="en-US">
              <a:solidFill>
                <a:srgbClr val="000000"/>
              </a:solidFill>
            </a:endParaRP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C81774-4884-4C81-A39C-0A65195A017F}"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7230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419594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833DA87-9BAA-4CBF-B5BA-C0A125DFB0A0}" type="datetimeFigureOut">
              <a:rPr lang="en-GB" smtClean="0"/>
              <a:t>02/09/2019</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19760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6DBEE02-EA38-4199-927C-E2AEA0948C6A}" type="datetime4">
              <a:rPr lang="en-GB" altLang="en-US" smtClean="0">
                <a:solidFill>
                  <a:srgbClr val="000000"/>
                </a:solidFill>
              </a:rPr>
              <a:pPr/>
              <a:t>02 September 2019</a:t>
            </a:fld>
            <a:endParaRPr lang="en-GB" altLang="en-US">
              <a:solidFill>
                <a:srgbClr val="000000"/>
              </a:solidFill>
            </a:endParaRPr>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9E6C05E7-DAEE-4713-9AF8-69F5BB6149F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69665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740339-C47D-45F8-81C8-255DA1A97B86}" type="datetime4">
              <a:rPr lang="en-GB" altLang="en-US" smtClean="0">
                <a:solidFill>
                  <a:srgbClr val="000000"/>
                </a:solidFill>
              </a:rPr>
              <a:pPr/>
              <a:t>02 September 2019</a:t>
            </a:fld>
            <a:endParaRPr lang="en-GB" altLang="en-US">
              <a:solidFill>
                <a:srgbClr val="000000"/>
              </a:solidFill>
            </a:endParaRP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2EA42-A00C-473A-ACCA-D95817948D3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54726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833DA87-9BAA-4CBF-B5BA-C0A125DFB0A0}" type="datetimeFigureOut">
              <a:rPr lang="en-GB" smtClean="0"/>
              <a:t>02/09/2019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7933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9EDB-840F-477A-82C2-4A836389E0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C3BE1-1FAA-434D-9C90-A72B46B3DF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EF5CD-76A4-40BC-AC40-8763EADA4DBA}"/>
              </a:ext>
            </a:extLst>
          </p:cNvPr>
          <p:cNvSpPr>
            <a:spLocks noGrp="1"/>
          </p:cNvSpPr>
          <p:nvPr>
            <p:ph type="dt" sz="half" idx="10"/>
          </p:nvPr>
        </p:nvSpPr>
        <p:spPr/>
        <p:txBody>
          <a:bodyPr/>
          <a:lstStyle/>
          <a:p>
            <a:fld id="{44026E08-299C-4CD3-BFC1-AE204EFA12E9}" type="datetime4">
              <a:rPr lang="en-GB" altLang="en-US" smtClean="0">
                <a:solidFill>
                  <a:srgbClr val="000000"/>
                </a:solidFill>
              </a:rPr>
              <a:pPr/>
              <a:t>02 September 2019</a:t>
            </a:fld>
            <a:endParaRPr lang="en-GB" altLang="en-US">
              <a:solidFill>
                <a:srgbClr val="000000"/>
              </a:solidFill>
            </a:endParaRPr>
          </a:p>
        </p:txBody>
      </p:sp>
      <p:sp>
        <p:nvSpPr>
          <p:cNvPr id="5" name="Footer Placeholder 4">
            <a:extLst>
              <a:ext uri="{FF2B5EF4-FFF2-40B4-BE49-F238E27FC236}">
                <a16:creationId xmlns:a16="http://schemas.microsoft.com/office/drawing/2014/main" id="{9E1ED402-4F91-41BD-A2AD-CF5EEA48A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302815-2801-4DF2-BE85-D698C5CC326F}"/>
              </a:ext>
            </a:extLst>
          </p:cNvPr>
          <p:cNvSpPr>
            <a:spLocks noGrp="1"/>
          </p:cNvSpPr>
          <p:nvPr>
            <p:ph type="sldNum" sz="quarter" idx="12"/>
          </p:nvPr>
        </p:nvSpPr>
        <p:spPr/>
        <p:txBody>
          <a:bodyPr/>
          <a:lstStyle/>
          <a:p>
            <a:fld id="{D586CA68-4FB1-427B-BB86-91C02EACE322}"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9832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A3B211A-DE2D-4396-9984-853A2E3CCE4C}" type="datetime4">
              <a:rPr lang="en-GB" altLang="en-US" smtClean="0">
                <a:solidFill>
                  <a:srgbClr val="000000"/>
                </a:solidFill>
              </a:rPr>
              <a:pPr/>
              <a:t>02 September 2019</a:t>
            </a:fld>
            <a:endParaRPr lang="en-GB" altLang="en-US">
              <a:solidFill>
                <a:srgbClr val="000000"/>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6B9C556-A627-476D-AFC0-4EE1DAECA792}"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79845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282596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33DA87-9BAA-4CBF-B5BA-C0A125DFB0A0}" type="datetimeFigureOut">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514F6D-689E-4CFC-88BB-AEA64CB55A23}" type="slidenum">
              <a:rPr lang="en-GB" smtClean="0"/>
              <a:t>‹#›</a:t>
            </a:fld>
            <a:endParaRPr lang="en-GB"/>
          </a:p>
        </p:txBody>
      </p:sp>
    </p:spTree>
    <p:extLst>
      <p:ext uri="{BB962C8B-B14F-4D97-AF65-F5344CB8AC3E}">
        <p14:creationId xmlns:p14="http://schemas.microsoft.com/office/powerpoint/2010/main" val="39728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39F7-2916-46F3-A9CA-48EB4C942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89938F-47A2-4C71-AB74-59B37A9C0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89A0BB-B024-4C29-93BE-E5E9C70AD371}"/>
              </a:ext>
            </a:extLst>
          </p:cNvPr>
          <p:cNvSpPr>
            <a:spLocks noGrp="1"/>
          </p:cNvSpPr>
          <p:nvPr>
            <p:ph type="dt" sz="half" idx="10"/>
          </p:nvPr>
        </p:nvSpPr>
        <p:spPr/>
        <p:txBody>
          <a:bodyPr/>
          <a:lstStyle/>
          <a:p>
            <a:fld id="{CF2B1736-CDE6-41D1-8E38-B554BB0EEBF3}" type="datetime4">
              <a:rPr lang="en-GB" altLang="en-US" smtClean="0">
                <a:solidFill>
                  <a:srgbClr val="000000"/>
                </a:solidFill>
              </a:rPr>
              <a:pPr/>
              <a:t>02 September 2019</a:t>
            </a:fld>
            <a:endParaRPr lang="en-GB" altLang="en-US">
              <a:solidFill>
                <a:srgbClr val="000000"/>
              </a:solidFill>
            </a:endParaRPr>
          </a:p>
        </p:txBody>
      </p:sp>
      <p:sp>
        <p:nvSpPr>
          <p:cNvPr id="5" name="Footer Placeholder 4">
            <a:extLst>
              <a:ext uri="{FF2B5EF4-FFF2-40B4-BE49-F238E27FC236}">
                <a16:creationId xmlns:a16="http://schemas.microsoft.com/office/drawing/2014/main" id="{039CDD66-171F-488B-BE81-662BF2735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848D9-4FA3-40B7-91CB-B5D2B3816FBE}"/>
              </a:ext>
            </a:extLst>
          </p:cNvPr>
          <p:cNvSpPr>
            <a:spLocks noGrp="1"/>
          </p:cNvSpPr>
          <p:nvPr>
            <p:ph type="sldNum" sz="quarter" idx="12"/>
          </p:nvPr>
        </p:nvSpPr>
        <p:spPr/>
        <p:txBody>
          <a:bodyPr/>
          <a:lstStyle/>
          <a:p>
            <a:fld id="{DAC81774-4884-4C81-A39C-0A65195A017F}"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8748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BF07-342F-4371-8CF2-CEE1728076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74F0DE-A6E5-460E-AFFC-CBF1F50ACA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6F2AC3-0127-43BD-9ACB-DDA261500E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7432BD-84E8-49A9-BD39-8CBD304383AA}"/>
              </a:ext>
            </a:extLst>
          </p:cNvPr>
          <p:cNvSpPr>
            <a:spLocks noGrp="1"/>
          </p:cNvSpPr>
          <p:nvPr>
            <p:ph type="dt" sz="half" idx="10"/>
          </p:nvPr>
        </p:nvSpPr>
        <p:spPr/>
        <p:txBody>
          <a:bodyPr/>
          <a:lstStyle/>
          <a:p>
            <a:fld id="{D851490F-1FAC-43C4-81F3-4977DEA9B404}" type="datetime4">
              <a:rPr lang="en-GB" altLang="en-US" smtClean="0">
                <a:solidFill>
                  <a:srgbClr val="000000"/>
                </a:solidFill>
              </a:rPr>
              <a:pPr/>
              <a:t>02 September 2019</a:t>
            </a:fld>
            <a:endParaRPr lang="en-GB" altLang="en-US">
              <a:solidFill>
                <a:srgbClr val="000000"/>
              </a:solidFill>
            </a:endParaRPr>
          </a:p>
        </p:txBody>
      </p:sp>
      <p:sp>
        <p:nvSpPr>
          <p:cNvPr id="6" name="Footer Placeholder 5">
            <a:extLst>
              <a:ext uri="{FF2B5EF4-FFF2-40B4-BE49-F238E27FC236}">
                <a16:creationId xmlns:a16="http://schemas.microsoft.com/office/drawing/2014/main" id="{F0F9ECD9-6C9F-4FFF-AE04-8A27945AD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EDBB53-3089-4649-A004-8A9E35C7F834}"/>
              </a:ext>
            </a:extLst>
          </p:cNvPr>
          <p:cNvSpPr>
            <a:spLocks noGrp="1"/>
          </p:cNvSpPr>
          <p:nvPr>
            <p:ph type="sldNum" sz="quarter" idx="12"/>
          </p:nvPr>
        </p:nvSpPr>
        <p:spPr/>
        <p:txBody>
          <a:bodyPr/>
          <a:lstStyle/>
          <a:p>
            <a:fld id="{899A82C7-F67C-48D3-A5D6-DA4F76878EE0}"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18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A030-600B-41A7-9104-F13E521BC7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EC71B8-3C34-420B-9DB2-43FA16B20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43F7A7-B71D-4C3D-BABF-789A6CA45B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3FD18C-9481-4BE0-BB3D-E489D7C1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DD5715-DD35-426B-97D5-5354433BD8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8801DF-2820-4F9E-8B7D-AAA127AFC93F}"/>
              </a:ext>
            </a:extLst>
          </p:cNvPr>
          <p:cNvSpPr>
            <a:spLocks noGrp="1"/>
          </p:cNvSpPr>
          <p:nvPr>
            <p:ph type="dt" sz="half" idx="10"/>
          </p:nvPr>
        </p:nvSpPr>
        <p:spPr/>
        <p:txBody>
          <a:bodyPr/>
          <a:lstStyle/>
          <a:p>
            <a:fld id="{27EBD821-FFF8-48B0-9889-567B97D78316}" type="datetime4">
              <a:rPr lang="en-GB" altLang="en-US" smtClean="0">
                <a:solidFill>
                  <a:srgbClr val="000000"/>
                </a:solidFill>
              </a:rPr>
              <a:pPr/>
              <a:t>02 September 2019</a:t>
            </a:fld>
            <a:endParaRPr lang="en-GB" altLang="en-US">
              <a:solidFill>
                <a:srgbClr val="000000"/>
              </a:solidFill>
            </a:endParaRPr>
          </a:p>
        </p:txBody>
      </p:sp>
      <p:sp>
        <p:nvSpPr>
          <p:cNvPr id="8" name="Footer Placeholder 7">
            <a:extLst>
              <a:ext uri="{FF2B5EF4-FFF2-40B4-BE49-F238E27FC236}">
                <a16:creationId xmlns:a16="http://schemas.microsoft.com/office/drawing/2014/main" id="{2AAF8A0E-1994-46A0-8967-13AAB364AD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41831-0E73-4FC8-AEB5-E2F9062215FE}"/>
              </a:ext>
            </a:extLst>
          </p:cNvPr>
          <p:cNvSpPr>
            <a:spLocks noGrp="1"/>
          </p:cNvSpPr>
          <p:nvPr>
            <p:ph type="sldNum" sz="quarter" idx="12"/>
          </p:nvPr>
        </p:nvSpPr>
        <p:spPr/>
        <p:txBody>
          <a:bodyPr/>
          <a:lstStyle/>
          <a:p>
            <a:fld id="{7CB27967-D0E4-43DE-9411-B443F773B956}"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4349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2281-ED6A-42AE-852C-065D74BEB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68649B-D9B8-4A27-B078-73AE2ADC87D3}"/>
              </a:ext>
            </a:extLst>
          </p:cNvPr>
          <p:cNvSpPr>
            <a:spLocks noGrp="1"/>
          </p:cNvSpPr>
          <p:nvPr>
            <p:ph type="dt" sz="half" idx="10"/>
          </p:nvPr>
        </p:nvSpPr>
        <p:spPr/>
        <p:txBody>
          <a:bodyPr/>
          <a:lstStyle/>
          <a:p>
            <a:fld id="{C6DBEE02-EA38-4199-927C-E2AEA0948C6A}" type="datetime4">
              <a:rPr lang="en-GB" altLang="en-US" smtClean="0">
                <a:solidFill>
                  <a:srgbClr val="000000"/>
                </a:solidFill>
              </a:rPr>
              <a:pPr/>
              <a:t>02 September 2019</a:t>
            </a:fld>
            <a:endParaRPr lang="en-GB" altLang="en-US">
              <a:solidFill>
                <a:srgbClr val="000000"/>
              </a:solidFill>
            </a:endParaRPr>
          </a:p>
        </p:txBody>
      </p:sp>
      <p:sp>
        <p:nvSpPr>
          <p:cNvPr id="4" name="Footer Placeholder 3">
            <a:extLst>
              <a:ext uri="{FF2B5EF4-FFF2-40B4-BE49-F238E27FC236}">
                <a16:creationId xmlns:a16="http://schemas.microsoft.com/office/drawing/2014/main" id="{01D83198-DB44-4E3B-B416-B392640F31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C6ACD9-C2A3-45AA-BF2F-14CD082B19D4}"/>
              </a:ext>
            </a:extLst>
          </p:cNvPr>
          <p:cNvSpPr>
            <a:spLocks noGrp="1"/>
          </p:cNvSpPr>
          <p:nvPr>
            <p:ph type="sldNum" sz="quarter" idx="12"/>
          </p:nvPr>
        </p:nvSpPr>
        <p:spPr/>
        <p:txBody>
          <a:bodyPr/>
          <a:lstStyle/>
          <a:p>
            <a:fld id="{9E6C05E7-DAEE-4713-9AF8-69F5BB6149F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6388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D6D18-0EB1-45B3-B33D-32DD03405FEE}"/>
              </a:ext>
            </a:extLst>
          </p:cNvPr>
          <p:cNvSpPr>
            <a:spLocks noGrp="1"/>
          </p:cNvSpPr>
          <p:nvPr>
            <p:ph type="dt" sz="half" idx="10"/>
          </p:nvPr>
        </p:nvSpPr>
        <p:spPr/>
        <p:txBody>
          <a:bodyPr/>
          <a:lstStyle/>
          <a:p>
            <a:fld id="{C9740339-C47D-45F8-81C8-255DA1A97B86}" type="datetime4">
              <a:rPr lang="en-GB" altLang="en-US" smtClean="0">
                <a:solidFill>
                  <a:srgbClr val="000000"/>
                </a:solidFill>
              </a:rPr>
              <a:pPr/>
              <a:t>02 September 2019</a:t>
            </a:fld>
            <a:endParaRPr lang="en-GB" altLang="en-US">
              <a:solidFill>
                <a:srgbClr val="000000"/>
              </a:solidFill>
            </a:endParaRPr>
          </a:p>
        </p:txBody>
      </p:sp>
      <p:sp>
        <p:nvSpPr>
          <p:cNvPr id="3" name="Footer Placeholder 2">
            <a:extLst>
              <a:ext uri="{FF2B5EF4-FFF2-40B4-BE49-F238E27FC236}">
                <a16:creationId xmlns:a16="http://schemas.microsoft.com/office/drawing/2014/main" id="{AAD65E79-D99A-4DDE-80F3-115AE0573C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C53963-89E0-458A-81E6-1324E9DA6973}"/>
              </a:ext>
            </a:extLst>
          </p:cNvPr>
          <p:cNvSpPr>
            <a:spLocks noGrp="1"/>
          </p:cNvSpPr>
          <p:nvPr>
            <p:ph type="sldNum" sz="quarter" idx="12"/>
          </p:nvPr>
        </p:nvSpPr>
        <p:spPr/>
        <p:txBody>
          <a:bodyPr/>
          <a:lstStyle/>
          <a:p>
            <a:fld id="{93E2EA42-A00C-473A-ACCA-D95817948D3B}"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71993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D334-AB2A-440C-91E5-7DC67840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40F8B2-3516-4BBC-8AAC-A18B3F00D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AC8DA9-D0B8-4A4B-ACBD-AD4CB6669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2FEBC8-9FFB-4346-97C7-78280801B6B5}"/>
              </a:ext>
            </a:extLst>
          </p:cNvPr>
          <p:cNvSpPr>
            <a:spLocks noGrp="1"/>
          </p:cNvSpPr>
          <p:nvPr>
            <p:ph type="dt" sz="half" idx="10"/>
          </p:nvPr>
        </p:nvSpPr>
        <p:spPr/>
        <p:txBody>
          <a:bodyPr/>
          <a:lstStyle/>
          <a:p>
            <a:fld id="{5E5DB7DC-ABA4-4E8B-9899-B2579B47A377}" type="datetime4">
              <a:rPr lang="en-GB" altLang="en-US" smtClean="0">
                <a:solidFill>
                  <a:srgbClr val="000000"/>
                </a:solidFill>
              </a:rPr>
              <a:pPr/>
              <a:t>02 September 2019</a:t>
            </a:fld>
            <a:endParaRPr lang="en-GB" altLang="en-US">
              <a:solidFill>
                <a:srgbClr val="000000"/>
              </a:solidFill>
            </a:endParaRPr>
          </a:p>
        </p:txBody>
      </p:sp>
      <p:sp>
        <p:nvSpPr>
          <p:cNvPr id="6" name="Footer Placeholder 5">
            <a:extLst>
              <a:ext uri="{FF2B5EF4-FFF2-40B4-BE49-F238E27FC236}">
                <a16:creationId xmlns:a16="http://schemas.microsoft.com/office/drawing/2014/main" id="{0A49AE2F-323C-404A-AAE8-6A9D9B6070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88A0E0-5013-417D-8E48-A884DF1C8F7C}"/>
              </a:ext>
            </a:extLst>
          </p:cNvPr>
          <p:cNvSpPr>
            <a:spLocks noGrp="1"/>
          </p:cNvSpPr>
          <p:nvPr>
            <p:ph type="sldNum" sz="quarter" idx="12"/>
          </p:nvPr>
        </p:nvSpPr>
        <p:spPr/>
        <p:txBody>
          <a:bodyPr/>
          <a:lstStyle/>
          <a:p>
            <a:fld id="{41679189-8039-43BB-9945-05CE2D35D451}"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2827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0FDD-6FAE-482E-8336-945704313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907058-0C0C-4B9C-8DB3-71276B4BE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AFA918-EB4A-4789-8720-F9A57E2F2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90457-5011-4A81-A19E-6AEC971A3E7F}"/>
              </a:ext>
            </a:extLst>
          </p:cNvPr>
          <p:cNvSpPr>
            <a:spLocks noGrp="1"/>
          </p:cNvSpPr>
          <p:nvPr>
            <p:ph type="dt" sz="half" idx="10"/>
          </p:nvPr>
        </p:nvSpPr>
        <p:spPr/>
        <p:txBody>
          <a:bodyPr/>
          <a:lstStyle/>
          <a:p>
            <a:fld id="{FA3B211A-DE2D-4396-9984-853A2E3CCE4C}" type="datetime4">
              <a:rPr lang="en-GB" altLang="en-US" smtClean="0">
                <a:solidFill>
                  <a:srgbClr val="000000"/>
                </a:solidFill>
              </a:rPr>
              <a:pPr/>
              <a:t>02 September 2019</a:t>
            </a:fld>
            <a:endParaRPr lang="en-GB" altLang="en-US">
              <a:solidFill>
                <a:srgbClr val="000000"/>
              </a:solidFill>
            </a:endParaRPr>
          </a:p>
        </p:txBody>
      </p:sp>
      <p:sp>
        <p:nvSpPr>
          <p:cNvPr id="6" name="Footer Placeholder 5">
            <a:extLst>
              <a:ext uri="{FF2B5EF4-FFF2-40B4-BE49-F238E27FC236}">
                <a16:creationId xmlns:a16="http://schemas.microsoft.com/office/drawing/2014/main" id="{88FABFC6-A1F5-4F4E-8116-035CC531DF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42E473-818C-465A-861A-5374328CE2DD}"/>
              </a:ext>
            </a:extLst>
          </p:cNvPr>
          <p:cNvSpPr>
            <a:spLocks noGrp="1"/>
          </p:cNvSpPr>
          <p:nvPr>
            <p:ph type="sldNum" sz="quarter" idx="12"/>
          </p:nvPr>
        </p:nvSpPr>
        <p:spPr/>
        <p:txBody>
          <a:bodyPr/>
          <a:lstStyle/>
          <a:p>
            <a:fld id="{A6B9C556-A627-476D-AFC0-4EE1DAECA792}" type="slidenum">
              <a:rPr lang="en-GB" altLang="en-US" smtClean="0">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883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BE7C7-4EE8-4AEB-951B-31274DE33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D4FC7-99BD-468F-AF54-7835560A7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4BBE3-6FD7-480B-BB26-000F3AFC2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a:extLst>
              <a:ext uri="{FF2B5EF4-FFF2-40B4-BE49-F238E27FC236}">
                <a16:creationId xmlns:a16="http://schemas.microsoft.com/office/drawing/2014/main" id="{AF4A041D-6C43-4B91-9E40-26E2B36EF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FD16C2-D340-4B13-94E0-79DCCE169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2827738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fontAlgn="base">
              <a:spcBef>
                <a:spcPct val="0"/>
              </a:spcBef>
              <a:spcAft>
                <a:spcPct val="0"/>
              </a:spcAft>
            </a:pPr>
            <a:fld id="{84B50F14-5912-4D65-B0DE-9D42BBDB8D88}" type="datetime4">
              <a:rPr lang="en-GB" altLang="en-US" smtClean="0">
                <a:solidFill>
                  <a:srgbClr val="004D75"/>
                </a:solidFill>
                <a:cs typeface="Arial" pitchFamily="34" charset="0"/>
              </a:rPr>
              <a:pPr fontAlgn="base">
                <a:spcBef>
                  <a:spcPct val="0"/>
                </a:spcBef>
                <a:spcAft>
                  <a:spcPct val="0"/>
                </a:spcAft>
              </a:pPr>
              <a:t>02 September 2019</a:t>
            </a:fld>
            <a:endParaRPr lang="en-GB" altLang="en-US">
              <a:solidFill>
                <a:srgbClr val="004D75"/>
              </a:solidFill>
              <a:cs typeface="Arial" pitchFamily="34" charset="0"/>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fontAlgn="base">
              <a:spcBef>
                <a:spcPct val="0"/>
              </a:spcBef>
              <a:spcAft>
                <a:spcPct val="0"/>
              </a:spcAft>
            </a:pPr>
            <a:fld id="{1BD7182F-FC65-49CC-95BA-94112E5AF0DD}" type="slidenum">
              <a:rPr lang="en-GB" altLang="en-US" smtClean="0">
                <a:solidFill>
                  <a:srgbClr val="004D75"/>
                </a:solidFill>
                <a:cs typeface="Arial" pitchFamily="34" charset="0"/>
              </a:rPr>
              <a:pPr fontAlgn="base">
                <a:spcBef>
                  <a:spcPct val="0"/>
                </a:spcBef>
                <a:spcAft>
                  <a:spcPct val="0"/>
                </a:spcAft>
              </a:pPr>
              <a:t>‹#›</a:t>
            </a:fld>
            <a:endParaRPr lang="en-GB" altLang="en-US">
              <a:solidFill>
                <a:srgbClr val="004D75"/>
              </a:solidFill>
              <a:cs typeface="Arial" pitchFamily="34" charset="0"/>
            </a:endParaRPr>
          </a:p>
        </p:txBody>
      </p:sp>
    </p:spTree>
    <p:extLst>
      <p:ext uri="{BB962C8B-B14F-4D97-AF65-F5344CB8AC3E}">
        <p14:creationId xmlns:p14="http://schemas.microsoft.com/office/powerpoint/2010/main" val="744897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prisonuk.blogspot.co.uk/2014/07/the-iep-system-one-of-biggest-chang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karen.slade@ntu.ac.uk"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3264D1-73B8-4145-842F-1DB46CD457F0}"/>
              </a:ext>
            </a:extLst>
          </p:cNvPr>
          <p:cNvPicPr>
            <a:picLocks noChangeAspect="1"/>
          </p:cNvPicPr>
          <p:nvPr/>
        </p:nvPicPr>
        <p:blipFill rotWithShape="1">
          <a:blip r:embed="rId2">
            <a:duotone>
              <a:schemeClr val="accent1">
                <a:shade val="45000"/>
                <a:satMod val="135000"/>
              </a:schemeClr>
              <a:prstClr val="white"/>
            </a:duotone>
            <a:extLst/>
          </a:blip>
          <a:srcRect r="2" b="1453"/>
          <a:stretch/>
        </p:blipFill>
        <p:spPr>
          <a:xfrm>
            <a:off x="3068" y="0"/>
            <a:ext cx="12188932" cy="6858000"/>
          </a:xfrm>
          <a:prstGeom prst="rect">
            <a:avLst/>
          </a:prstGeom>
        </p:spPr>
      </p:pic>
      <p:sp>
        <p:nvSpPr>
          <p:cNvPr id="15"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762003"/>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1836D-A477-429C-A89F-11A0458C1FC9}"/>
              </a:ext>
            </a:extLst>
          </p:cNvPr>
          <p:cNvSpPr>
            <a:spLocks noGrp="1"/>
          </p:cNvSpPr>
          <p:nvPr>
            <p:ph type="ctrTitle"/>
          </p:nvPr>
        </p:nvSpPr>
        <p:spPr>
          <a:xfrm>
            <a:off x="7691974" y="3245782"/>
            <a:ext cx="3685071" cy="3255264"/>
          </a:xfrm>
        </p:spPr>
        <p:txBody>
          <a:bodyPr>
            <a:normAutofit fontScale="90000"/>
          </a:bodyPr>
          <a:lstStyle/>
          <a:p>
            <a:r>
              <a:rPr lang="en-GB" sz="5000" dirty="0"/>
              <a:t>Dual Harm: Prevalence and characteristics amongst male prisoners</a:t>
            </a:r>
            <a:br>
              <a:rPr lang="en-GB" sz="5000" dirty="0"/>
            </a:br>
            <a:br>
              <a:rPr lang="en-GB" sz="5000" dirty="0"/>
            </a:br>
            <a:br>
              <a:rPr lang="en-GB" sz="5000" dirty="0"/>
            </a:br>
            <a:r>
              <a:rPr lang="en-GB" sz="5000" dirty="0"/>
              <a:t> </a:t>
            </a:r>
          </a:p>
        </p:txBody>
      </p:sp>
      <p:sp>
        <p:nvSpPr>
          <p:cNvPr id="3" name="Subtitle 2">
            <a:extLst>
              <a:ext uri="{FF2B5EF4-FFF2-40B4-BE49-F238E27FC236}">
                <a16:creationId xmlns:a16="http://schemas.microsoft.com/office/drawing/2014/main" id="{84698004-B67D-406C-AC35-1186539E61E2}"/>
              </a:ext>
            </a:extLst>
          </p:cNvPr>
          <p:cNvSpPr>
            <a:spLocks noGrp="1"/>
          </p:cNvSpPr>
          <p:nvPr>
            <p:ph type="subTitle" idx="1"/>
          </p:nvPr>
        </p:nvSpPr>
        <p:spPr>
          <a:xfrm>
            <a:off x="491035" y="3544343"/>
            <a:ext cx="4042471" cy="914400"/>
          </a:xfrm>
        </p:spPr>
        <p:txBody>
          <a:bodyPr>
            <a:noAutofit/>
          </a:bodyPr>
          <a:lstStyle/>
          <a:p>
            <a:r>
              <a:rPr lang="en-GB" sz="2400" dirty="0"/>
              <a:t>Dr Karen Slade</a:t>
            </a:r>
          </a:p>
          <a:p>
            <a:r>
              <a:rPr lang="en-GB" sz="2400" dirty="0"/>
              <a:t>Associate Professor in Applied Forensic Psychology</a:t>
            </a:r>
          </a:p>
          <a:p>
            <a:r>
              <a:rPr lang="en-GB" sz="2400" dirty="0"/>
              <a:t>Nottingham Trent University</a:t>
            </a:r>
          </a:p>
        </p:txBody>
      </p:sp>
      <p:sp>
        <p:nvSpPr>
          <p:cNvPr id="16" name="Rectangle 1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490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02D2-3867-42B7-8259-2576868E5576}"/>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kern="1200">
                <a:solidFill>
                  <a:schemeClr val="tx1"/>
                </a:solidFill>
                <a:latin typeface="+mj-lt"/>
                <a:ea typeface="+mj-ea"/>
                <a:cs typeface="+mj-cs"/>
              </a:rPr>
              <a:t>Rate of wider incidents </a:t>
            </a:r>
            <a:br>
              <a:rPr lang="en-US" kern="1200">
                <a:solidFill>
                  <a:schemeClr val="tx1"/>
                </a:solidFill>
                <a:latin typeface="+mj-lt"/>
                <a:ea typeface="+mj-ea"/>
                <a:cs typeface="+mj-cs"/>
              </a:rPr>
            </a:br>
            <a:r>
              <a:rPr lang="en-US" kern="1200">
                <a:solidFill>
                  <a:schemeClr val="tx1"/>
                </a:solidFill>
                <a:latin typeface="+mj-lt"/>
                <a:ea typeface="+mj-ea"/>
                <a:cs typeface="+mj-cs"/>
              </a:rPr>
              <a:t>(per person year)</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FB30FA3-3DAF-4067-AB06-B6D39A395983}"/>
              </a:ext>
            </a:extLst>
          </p:cNvPr>
          <p:cNvSpPr>
            <a:spLocks noGrp="1"/>
          </p:cNvSpPr>
          <p:nvPr>
            <p:ph type="body" idx="1"/>
          </p:nvPr>
        </p:nvSpPr>
        <p:spPr>
          <a:xfrm>
            <a:off x="8454570" y="965199"/>
            <a:ext cx="3093963" cy="492760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spTree>
    <p:extLst>
      <p:ext uri="{BB962C8B-B14F-4D97-AF65-F5344CB8AC3E}">
        <p14:creationId xmlns:p14="http://schemas.microsoft.com/office/powerpoint/2010/main" val="358617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3467" y="643467"/>
            <a:ext cx="3363974" cy="1597315"/>
          </a:xfrm>
          <a:prstGeom prst="ellipse">
            <a:avLst/>
          </a:prstGeo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Self-harm PPY</a:t>
            </a:r>
          </a:p>
        </p:txBody>
      </p:sp>
      <p:sp>
        <p:nvSpPr>
          <p:cNvPr id="3" name="TextBox 2"/>
          <p:cNvSpPr txBox="1"/>
          <p:nvPr/>
        </p:nvSpPr>
        <p:spPr>
          <a:xfrm>
            <a:off x="643468" y="2638044"/>
            <a:ext cx="3363974" cy="3415622"/>
          </a:xfrm>
          <a:prstGeom prst="rect">
            <a:avLst/>
          </a:prstGeom>
        </p:spPr>
        <p:txBody>
          <a:bodyPr vert="horz" lIns="91440" tIns="45720" rIns="91440" bIns="45720" rtlCol="0">
            <a:normAutofit/>
          </a:bodyPr>
          <a:lstStyle/>
          <a:p>
            <a:pPr>
              <a:lnSpc>
                <a:spcPct val="90000"/>
              </a:lnSpc>
              <a:spcAft>
                <a:spcPts val="600"/>
              </a:spcAft>
            </a:pPr>
            <a:r>
              <a:rPr lang="en-US" sz="2000" dirty="0" err="1">
                <a:solidFill>
                  <a:schemeClr val="bg1"/>
                </a:solidFill>
              </a:rPr>
              <a:t>Kruskal</a:t>
            </a:r>
            <a:r>
              <a:rPr lang="en-US" sz="2000" dirty="0">
                <a:solidFill>
                  <a:schemeClr val="bg1"/>
                </a:solidFill>
              </a:rPr>
              <a:t>-Wallis test confirmed that there was no significant difference in the number of self-harm incidents between the dual and sole self-harm group, p =.361</a:t>
            </a:r>
          </a:p>
          <a:p>
            <a:pPr>
              <a:lnSpc>
                <a:spcPct val="90000"/>
              </a:lnSpc>
              <a:spcAft>
                <a:spcPts val="600"/>
              </a:spcAft>
            </a:pPr>
            <a:endParaRPr lang="en-US" sz="2000" dirty="0">
              <a:solidFill>
                <a:schemeClr val="bg1"/>
              </a:solidFill>
            </a:endParaRPr>
          </a:p>
          <a:p>
            <a:pPr>
              <a:lnSpc>
                <a:spcPct val="90000"/>
              </a:lnSpc>
              <a:spcAft>
                <a:spcPts val="600"/>
              </a:spcAft>
            </a:pPr>
            <a:endParaRPr lang="en-US" sz="2000" dirty="0">
              <a:solidFill>
                <a:schemeClr val="bg1"/>
              </a:solidFill>
            </a:endParaRPr>
          </a:p>
        </p:txBody>
      </p:sp>
      <p:pic>
        <p:nvPicPr>
          <p:cNvPr id="7" name="Content Placeholder 6">
            <a:extLst>
              <a:ext uri="{FF2B5EF4-FFF2-40B4-BE49-F238E27FC236}">
                <a16:creationId xmlns:a16="http://schemas.microsoft.com/office/drawing/2014/main" id="{3247598E-BDD2-4473-A353-705A4728B670}"/>
              </a:ext>
            </a:extLst>
          </p:cNvPr>
          <p:cNvPicPr>
            <a:picLocks noGrp="1" noChangeAspect="1"/>
          </p:cNvPicPr>
          <p:nvPr>
            <p:ph idx="1"/>
          </p:nvPr>
        </p:nvPicPr>
        <p:blipFill rotWithShape="1">
          <a:blip r:embed="rId2"/>
          <a:srcRect r="7289" b="4"/>
          <a:stretch/>
        </p:blipFill>
        <p:spPr>
          <a:xfrm>
            <a:off x="5588000" y="753338"/>
            <a:ext cx="5439834" cy="5402125"/>
          </a:xfrm>
          <a:prstGeom prst="rect">
            <a:avLst/>
          </a:prstGeom>
        </p:spPr>
      </p:pic>
    </p:spTree>
    <p:extLst>
      <p:ext uri="{BB962C8B-B14F-4D97-AF65-F5344CB8AC3E}">
        <p14:creationId xmlns:p14="http://schemas.microsoft.com/office/powerpoint/2010/main" val="158631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FF4881D-1890-45C3-9C8F-58131AB143C0}"/>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Rate of Other Incidents </a:t>
            </a:r>
            <a:br>
              <a:rPr lang="en-US" sz="2800" kern="1200" dirty="0">
                <a:solidFill>
                  <a:schemeClr val="bg1"/>
                </a:solidFill>
                <a:latin typeface="+mj-lt"/>
                <a:ea typeface="+mj-ea"/>
                <a:cs typeface="+mj-cs"/>
              </a:rPr>
            </a:br>
            <a:r>
              <a:rPr lang="en-US" sz="2800" kern="1200" dirty="0">
                <a:solidFill>
                  <a:schemeClr val="bg1"/>
                </a:solidFill>
                <a:latin typeface="+mj-lt"/>
                <a:ea typeface="+mj-ea"/>
                <a:cs typeface="+mj-cs"/>
              </a:rPr>
              <a:t>(per person year)</a:t>
            </a:r>
          </a:p>
        </p:txBody>
      </p:sp>
      <p:sp>
        <p:nvSpPr>
          <p:cNvPr id="3" name="TextBox 2"/>
          <p:cNvSpPr txBox="1"/>
          <p:nvPr/>
        </p:nvSpPr>
        <p:spPr>
          <a:xfrm>
            <a:off x="643468" y="2638044"/>
            <a:ext cx="3363974" cy="341562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All other incidents (not including self-harm or assault) per person year.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Dual harm had far significantly higher rate than all other groups p &lt; .001. </a:t>
            </a:r>
          </a:p>
        </p:txBody>
      </p:sp>
      <p:pic>
        <p:nvPicPr>
          <p:cNvPr id="7" name="Content Placeholder 6">
            <a:extLst>
              <a:ext uri="{FF2B5EF4-FFF2-40B4-BE49-F238E27FC236}">
                <a16:creationId xmlns:a16="http://schemas.microsoft.com/office/drawing/2014/main" id="{C7FD925E-FD8F-49A6-AB24-04E72910554F}"/>
              </a:ext>
            </a:extLst>
          </p:cNvPr>
          <p:cNvPicPr>
            <a:picLocks noGrp="1" noChangeAspect="1"/>
          </p:cNvPicPr>
          <p:nvPr>
            <p:ph idx="1"/>
          </p:nvPr>
        </p:nvPicPr>
        <p:blipFill>
          <a:blip r:embed="rId2"/>
          <a:stretch>
            <a:fillRect/>
          </a:stretch>
        </p:blipFill>
        <p:spPr>
          <a:xfrm>
            <a:off x="5399312" y="1253331"/>
            <a:ext cx="6149220" cy="4351338"/>
          </a:xfrm>
          <a:prstGeom prst="rect">
            <a:avLst/>
          </a:prstGeom>
        </p:spPr>
      </p:pic>
    </p:spTree>
    <p:extLst>
      <p:ext uri="{BB962C8B-B14F-4D97-AF65-F5344CB8AC3E}">
        <p14:creationId xmlns:p14="http://schemas.microsoft.com/office/powerpoint/2010/main" val="214612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3467" y="643467"/>
            <a:ext cx="3363974" cy="1597315"/>
          </a:xfrm>
          <a:prstGeom prst="ellipse">
            <a:avLst/>
          </a:prstGeo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Fire PPY</a:t>
            </a:r>
          </a:p>
        </p:txBody>
      </p:sp>
      <p:sp>
        <p:nvSpPr>
          <p:cNvPr id="5" name="Content Placeholder 4">
            <a:extLst>
              <a:ext uri="{FF2B5EF4-FFF2-40B4-BE49-F238E27FC236}">
                <a16:creationId xmlns:a16="http://schemas.microsoft.com/office/drawing/2014/main" id="{751E2632-231B-427D-949C-6018429B8A6A}"/>
              </a:ext>
            </a:extLst>
          </p:cNvPr>
          <p:cNvSpPr>
            <a:spLocks noGrp="1"/>
          </p:cNvSpPr>
          <p:nvPr>
            <p:ph sz="half" idx="1"/>
          </p:nvPr>
        </p:nvSpPr>
        <p:spPr>
          <a:xfrm>
            <a:off x="643467" y="2240782"/>
            <a:ext cx="3724170" cy="4439151"/>
          </a:xfrm>
        </p:spPr>
        <p:txBody>
          <a:bodyPr vert="horz" lIns="91440" tIns="45720" rIns="91440" bIns="45720" rtlCol="0">
            <a:normAutofit/>
          </a:bodyPr>
          <a:lstStyle/>
          <a:p>
            <a:pPr marL="0" indent="0">
              <a:buNone/>
            </a:pPr>
            <a:r>
              <a:rPr lang="en-US" sz="1600" dirty="0">
                <a:solidFill>
                  <a:schemeClr val="bg1"/>
                </a:solidFill>
              </a:rPr>
              <a:t>Dual harm have far number of fire incidents than </a:t>
            </a:r>
            <a:r>
              <a:rPr lang="en-US" sz="1600" dirty="0">
                <a:solidFill>
                  <a:srgbClr val="FF0000"/>
                </a:solidFill>
              </a:rPr>
              <a:t>all </a:t>
            </a:r>
            <a:r>
              <a:rPr lang="en-US" sz="1600" dirty="0">
                <a:solidFill>
                  <a:schemeClr val="bg1"/>
                </a:solidFill>
              </a:rPr>
              <a:t>other group, p &lt;.0001 for all comparisons (</a:t>
            </a:r>
            <a:r>
              <a:rPr lang="en-US" sz="1600" dirty="0" err="1">
                <a:solidFill>
                  <a:schemeClr val="bg1"/>
                </a:solidFill>
              </a:rPr>
              <a:t>Kruskal</a:t>
            </a:r>
            <a:r>
              <a:rPr lang="en-US" sz="1600" dirty="0">
                <a:solidFill>
                  <a:schemeClr val="bg1"/>
                </a:solidFill>
              </a:rPr>
              <a:t>-Wallis).</a:t>
            </a:r>
          </a:p>
          <a:p>
            <a:pPr marL="0" indent="0">
              <a:buNone/>
            </a:pPr>
            <a:r>
              <a:rPr lang="en-US" sz="1600" b="1" dirty="0">
                <a:solidFill>
                  <a:schemeClr val="bg1"/>
                </a:solidFill>
              </a:rPr>
              <a:t>28% of dual harm have set a fire within last 5 years and account for 50% of all fire setting in prison.    </a:t>
            </a:r>
            <a:r>
              <a:rPr lang="en-US" sz="1600" dirty="0">
                <a:solidFill>
                  <a:schemeClr val="bg1"/>
                </a:solidFill>
              </a:rPr>
              <a:t>Compared with under 8% within all other groups. </a:t>
            </a:r>
          </a:p>
          <a:p>
            <a:pPr marL="0" indent="0">
              <a:buNone/>
            </a:pPr>
            <a:r>
              <a:rPr lang="en-US" sz="1600" dirty="0">
                <a:solidFill>
                  <a:schemeClr val="bg1"/>
                </a:solidFill>
              </a:rPr>
              <a:t>The risk of dual harm prisoners ever setting a fire in prison was calculated:</a:t>
            </a:r>
          </a:p>
          <a:p>
            <a:pPr marL="0" indent="0">
              <a:buNone/>
            </a:pPr>
            <a:r>
              <a:rPr lang="en-US" sz="1600" dirty="0">
                <a:solidFill>
                  <a:schemeClr val="bg1"/>
                </a:solidFill>
              </a:rPr>
              <a:t>Dual </a:t>
            </a:r>
            <a:r>
              <a:rPr lang="en-US" sz="1600" dirty="0" err="1">
                <a:solidFill>
                  <a:schemeClr val="bg1"/>
                </a:solidFill>
              </a:rPr>
              <a:t>vs</a:t>
            </a:r>
            <a:r>
              <a:rPr lang="en-US" sz="1600" dirty="0">
                <a:solidFill>
                  <a:schemeClr val="bg1"/>
                </a:solidFill>
              </a:rPr>
              <a:t> SH: 5 x as likely</a:t>
            </a:r>
          </a:p>
          <a:p>
            <a:pPr marL="0" indent="0">
              <a:buNone/>
            </a:pPr>
            <a:r>
              <a:rPr lang="en-US" sz="1600" dirty="0">
                <a:solidFill>
                  <a:schemeClr val="bg1"/>
                </a:solidFill>
              </a:rPr>
              <a:t>Dual vs Assault: 3-4x as likely</a:t>
            </a:r>
          </a:p>
          <a:p>
            <a:pPr marL="0" indent="0">
              <a:buNone/>
            </a:pPr>
            <a:r>
              <a:rPr lang="en-US" sz="1600" dirty="0">
                <a:solidFill>
                  <a:schemeClr val="bg1"/>
                </a:solidFill>
              </a:rPr>
              <a:t>However SH and Dual harmers have a similar </a:t>
            </a:r>
            <a:r>
              <a:rPr lang="en-US" sz="1600" b="1" dirty="0">
                <a:solidFill>
                  <a:schemeClr val="bg1"/>
                </a:solidFill>
              </a:rPr>
              <a:t>annual rate </a:t>
            </a:r>
            <a:r>
              <a:rPr lang="en-US" sz="1600" dirty="0">
                <a:solidFill>
                  <a:schemeClr val="bg1"/>
                </a:solidFill>
              </a:rPr>
              <a:t>of </a:t>
            </a:r>
            <a:r>
              <a:rPr lang="en-US" sz="1600" dirty="0" err="1">
                <a:solidFill>
                  <a:schemeClr val="bg1"/>
                </a:solidFill>
              </a:rPr>
              <a:t>firesetting</a:t>
            </a:r>
            <a:r>
              <a:rPr lang="en-US" sz="1600" dirty="0">
                <a:solidFill>
                  <a:schemeClr val="bg1"/>
                </a:solidFill>
              </a:rPr>
              <a:t> with a small number accounting for multiple events. </a:t>
            </a:r>
          </a:p>
        </p:txBody>
      </p:sp>
      <p:sp>
        <p:nvSpPr>
          <p:cNvPr id="3" name="TextBox 2"/>
          <p:cNvSpPr txBox="1"/>
          <p:nvPr/>
        </p:nvSpPr>
        <p:spPr>
          <a:xfrm>
            <a:off x="887136" y="1380689"/>
            <a:ext cx="5083728" cy="4348672"/>
          </a:xfrm>
          <a:prstGeom prst="rect">
            <a:avLst/>
          </a:prstGeom>
        </p:spPr>
        <p:txBody>
          <a:bodyPr vert="horz" lIns="91440" tIns="45720" rIns="91440" bIns="45720" rtlCol="0">
            <a:normAutofit/>
          </a:bodyPr>
          <a:lstStyle/>
          <a:p>
            <a:pPr>
              <a:lnSpc>
                <a:spcPct val="90000"/>
              </a:lnSpc>
              <a:spcAft>
                <a:spcPts val="600"/>
              </a:spcAft>
            </a:pPr>
            <a:endParaRPr lang="en-US" sz="2000" dirty="0"/>
          </a:p>
        </p:txBody>
      </p:sp>
      <p:pic>
        <p:nvPicPr>
          <p:cNvPr id="10" name="Content Placeholder 9"/>
          <p:cNvPicPr>
            <a:picLocks noGrp="1" noChangeAspect="1"/>
          </p:cNvPicPr>
          <p:nvPr>
            <p:ph sz="half" idx="2"/>
          </p:nvPr>
        </p:nvPicPr>
        <p:blipFill>
          <a:blip r:embed="rId2"/>
          <a:stretch>
            <a:fillRect/>
          </a:stretch>
        </p:blipFill>
        <p:spPr>
          <a:xfrm>
            <a:off x="4897965" y="808522"/>
            <a:ext cx="7294035" cy="6049478"/>
          </a:xfrm>
          <a:prstGeom prst="rect">
            <a:avLst/>
          </a:prstGeom>
        </p:spPr>
      </p:pic>
    </p:spTree>
    <p:extLst>
      <p:ext uri="{BB962C8B-B14F-4D97-AF65-F5344CB8AC3E}">
        <p14:creationId xmlns:p14="http://schemas.microsoft.com/office/powerpoint/2010/main" val="353467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CC817-81B0-4B5E-BCA3-DD6EC2539154}"/>
              </a:ext>
            </a:extLst>
          </p:cNvPr>
          <p:cNvSpPr>
            <a:spLocks noGrp="1"/>
          </p:cNvSpPr>
          <p:nvPr>
            <p:ph type="title"/>
          </p:nvPr>
        </p:nvSpPr>
        <p:spPr>
          <a:xfrm>
            <a:off x="643467" y="643467"/>
            <a:ext cx="3363974" cy="1597315"/>
          </a:xfrm>
          <a:prstGeom prst="ellipse">
            <a:avLst/>
          </a:prstGeom>
          <a:noFill/>
          <a:ln w="19050">
            <a:solidFill>
              <a:schemeClr val="bg1"/>
            </a:solidFill>
          </a:ln>
        </p:spPr>
        <p:txBody>
          <a:bodyPr vert="horz" wrap="square" lIns="91440" tIns="45720" rIns="91440" bIns="45720" rtlCol="0" anchor="ctr">
            <a:normAutofit/>
          </a:bodyPr>
          <a:lstStyle/>
          <a:p>
            <a:pPr algn="ctr"/>
            <a:r>
              <a:rPr lang="en-US" sz="2400" kern="1200" dirty="0">
                <a:solidFill>
                  <a:schemeClr val="bg1"/>
                </a:solidFill>
                <a:latin typeface="+mj-lt"/>
                <a:ea typeface="+mj-ea"/>
                <a:cs typeface="+mj-cs"/>
              </a:rPr>
              <a:t>property damage</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or disorder PPY</a:t>
            </a:r>
          </a:p>
        </p:txBody>
      </p:sp>
      <p:sp>
        <p:nvSpPr>
          <p:cNvPr id="3" name="TextBox 2"/>
          <p:cNvSpPr txBox="1"/>
          <p:nvPr/>
        </p:nvSpPr>
        <p:spPr>
          <a:xfrm>
            <a:off x="643468" y="2638044"/>
            <a:ext cx="3363974" cy="3415622"/>
          </a:xfrm>
          <a:prstGeom prst="rect">
            <a:avLst/>
          </a:prstGeom>
        </p:spPr>
        <p:txBody>
          <a:bodyPr vert="horz" lIns="91440" tIns="45720" rIns="91440" bIns="45720" rtlCol="0">
            <a:normAutofit/>
          </a:bodyPr>
          <a:lstStyle/>
          <a:p>
            <a:pPr>
              <a:lnSpc>
                <a:spcPct val="90000"/>
              </a:lnSpc>
              <a:spcAft>
                <a:spcPts val="600"/>
              </a:spcAft>
            </a:pPr>
            <a:r>
              <a:rPr lang="en-GB" sz="2000" dirty="0" err="1">
                <a:solidFill>
                  <a:schemeClr val="bg1"/>
                </a:solidFill>
              </a:rPr>
              <a:t>Kruskal</a:t>
            </a:r>
            <a:r>
              <a:rPr lang="en-GB" sz="2000" dirty="0">
                <a:solidFill>
                  <a:schemeClr val="bg1"/>
                </a:solidFill>
              </a:rPr>
              <a:t>-Wallis tests revealed that Dual harm also have greater rate of damage and disorder incidents than all other groups, p &lt;.001 for all comparisons. </a:t>
            </a: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10" name="Content Placeholder 9">
            <a:extLst>
              <a:ext uri="{FF2B5EF4-FFF2-40B4-BE49-F238E27FC236}">
                <a16:creationId xmlns:a16="http://schemas.microsoft.com/office/drawing/2014/main" id="{7D0DE56D-D2B5-45FD-BA3D-9C0B45EE7C25}"/>
              </a:ext>
            </a:extLst>
          </p:cNvPr>
          <p:cNvPicPr>
            <a:picLocks noGrp="1" noChangeAspect="1"/>
          </p:cNvPicPr>
          <p:nvPr>
            <p:ph idx="1"/>
          </p:nvPr>
        </p:nvPicPr>
        <p:blipFill>
          <a:blip r:embed="rId2"/>
          <a:stretch>
            <a:fillRect/>
          </a:stretch>
        </p:blipFill>
        <p:spPr>
          <a:xfrm>
            <a:off x="5336690" y="898397"/>
            <a:ext cx="6211842" cy="5061205"/>
          </a:xfrm>
          <a:prstGeom prst="rect">
            <a:avLst/>
          </a:prstGeom>
        </p:spPr>
      </p:pic>
    </p:spTree>
    <p:extLst>
      <p:ext uri="{BB962C8B-B14F-4D97-AF65-F5344CB8AC3E}">
        <p14:creationId xmlns:p14="http://schemas.microsoft.com/office/powerpoint/2010/main" val="402174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42996" r="7527" b="-1"/>
          <a:stretch/>
        </p:blipFill>
        <p:spPr>
          <a:xfrm>
            <a:off x="7454007" y="1409700"/>
            <a:ext cx="3198413" cy="4286250"/>
          </a:xfrm>
          <a:prstGeom prst="rect">
            <a:avLst/>
          </a:prstGeom>
        </p:spPr>
      </p:pic>
      <p:sp>
        <p:nvSpPr>
          <p:cNvPr id="2" name="Title 1">
            <a:extLst>
              <a:ext uri="{FF2B5EF4-FFF2-40B4-BE49-F238E27FC236}">
                <a16:creationId xmlns:a16="http://schemas.microsoft.com/office/drawing/2014/main" id="{986FF94E-DB44-4900-9F2F-AA0145817E90}"/>
              </a:ext>
            </a:extLst>
          </p:cNvPr>
          <p:cNvSpPr>
            <a:spLocks noGrp="1"/>
          </p:cNvSpPr>
          <p:nvPr>
            <p:ph type="ctrTitle"/>
          </p:nvPr>
        </p:nvSpPr>
        <p:spPr>
          <a:xfrm>
            <a:off x="804673" y="1409700"/>
            <a:ext cx="4152900" cy="2809875"/>
          </a:xfrm>
        </p:spPr>
        <p:txBody>
          <a:bodyPr anchor="b">
            <a:normAutofit/>
          </a:bodyPr>
          <a:lstStyle/>
          <a:p>
            <a:pPr algn="l"/>
            <a:r>
              <a:rPr lang="en-GB" sz="5400">
                <a:solidFill>
                  <a:schemeClr val="bg1">
                    <a:lumMod val="85000"/>
                    <a:lumOff val="15000"/>
                  </a:schemeClr>
                </a:solidFill>
              </a:rPr>
              <a:t>Dual Harm</a:t>
            </a:r>
          </a:p>
        </p:txBody>
      </p:sp>
      <p:sp>
        <p:nvSpPr>
          <p:cNvPr id="3" name="Subtitle 2">
            <a:extLst>
              <a:ext uri="{FF2B5EF4-FFF2-40B4-BE49-F238E27FC236}">
                <a16:creationId xmlns:a16="http://schemas.microsoft.com/office/drawing/2014/main" id="{16B2D161-8A62-4719-9BC3-3B4DA104C347}"/>
              </a:ext>
            </a:extLst>
          </p:cNvPr>
          <p:cNvSpPr>
            <a:spLocks noGrp="1"/>
          </p:cNvSpPr>
          <p:nvPr>
            <p:ph type="subTitle" idx="1"/>
          </p:nvPr>
        </p:nvSpPr>
        <p:spPr>
          <a:xfrm>
            <a:off x="216131" y="4219575"/>
            <a:ext cx="5187142" cy="928494"/>
          </a:xfrm>
        </p:spPr>
        <p:txBody>
          <a:bodyPr anchor="t">
            <a:normAutofit/>
          </a:bodyPr>
          <a:lstStyle/>
          <a:p>
            <a:pPr algn="l"/>
            <a:r>
              <a:rPr lang="en-GB" sz="3200" dirty="0">
                <a:solidFill>
                  <a:schemeClr val="bg1">
                    <a:lumMod val="85000"/>
                    <a:lumOff val="15000"/>
                  </a:schemeClr>
                </a:solidFill>
              </a:rPr>
              <a:t>Lethal methods of self-harm</a:t>
            </a:r>
          </a:p>
        </p:txBody>
      </p:sp>
    </p:spTree>
    <p:extLst>
      <p:ext uri="{BB962C8B-B14F-4D97-AF65-F5344CB8AC3E}">
        <p14:creationId xmlns:p14="http://schemas.microsoft.com/office/powerpoint/2010/main" val="1582049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6BC3-1FD4-4574-928B-A3691CCBCD91}"/>
              </a:ext>
            </a:extLst>
          </p:cNvPr>
          <p:cNvSpPr>
            <a:spLocks noGrp="1"/>
          </p:cNvSpPr>
          <p:nvPr>
            <p:ph type="title"/>
          </p:nvPr>
        </p:nvSpPr>
        <p:spPr>
          <a:xfrm>
            <a:off x="414867" y="0"/>
            <a:ext cx="10515600" cy="1325563"/>
          </a:xfrm>
        </p:spPr>
        <p:txBody>
          <a:bodyPr/>
          <a:lstStyle/>
          <a:p>
            <a:r>
              <a:rPr lang="en-GB" dirty="0"/>
              <a:t>Method of self-harm</a:t>
            </a:r>
            <a:br>
              <a:rPr lang="en-GB" dirty="0"/>
            </a:br>
            <a:r>
              <a:rPr lang="en-GB" sz="1800" dirty="0"/>
              <a:t>90+% of SIDs in prison are via ligature/SS (</a:t>
            </a:r>
            <a:r>
              <a:rPr lang="en-GB" sz="1800" dirty="0" err="1"/>
              <a:t>MoJ</a:t>
            </a:r>
            <a:r>
              <a:rPr lang="en-GB" sz="1800" dirty="0"/>
              <a:t>, 2018)</a:t>
            </a:r>
          </a:p>
        </p:txBody>
      </p:sp>
      <p:graphicFrame>
        <p:nvGraphicFramePr>
          <p:cNvPr id="6" name="Content Placeholder 5">
            <a:extLst>
              <a:ext uri="{FF2B5EF4-FFF2-40B4-BE49-F238E27FC236}">
                <a16:creationId xmlns:a16="http://schemas.microsoft.com/office/drawing/2014/main" id="{41FEA936-4590-4DCF-B89D-41A295754CDF}"/>
              </a:ext>
            </a:extLst>
          </p:cNvPr>
          <p:cNvGraphicFramePr>
            <a:graphicFrameLocks noGrp="1"/>
          </p:cNvGraphicFramePr>
          <p:nvPr>
            <p:ph idx="1"/>
            <p:extLst>
              <p:ext uri="{D42A27DB-BD31-4B8C-83A1-F6EECF244321}">
                <p14:modId xmlns:p14="http://schemas.microsoft.com/office/powerpoint/2010/main" val="2418143249"/>
              </p:ext>
            </p:extLst>
          </p:nvPr>
        </p:nvGraphicFramePr>
        <p:xfrm>
          <a:off x="304801" y="1422400"/>
          <a:ext cx="11887198" cy="3936333"/>
        </p:xfrm>
        <a:graphic>
          <a:graphicData uri="http://schemas.openxmlformats.org/drawingml/2006/table">
            <a:tbl>
              <a:tblPr firstRow="1" firstCol="1" bandRow="1"/>
              <a:tblGrid>
                <a:gridCol w="3780381">
                  <a:extLst>
                    <a:ext uri="{9D8B030D-6E8A-4147-A177-3AD203B41FA5}">
                      <a16:colId xmlns:a16="http://schemas.microsoft.com/office/drawing/2014/main" val="1756489898"/>
                    </a:ext>
                  </a:extLst>
                </a:gridCol>
                <a:gridCol w="1358137">
                  <a:extLst>
                    <a:ext uri="{9D8B030D-6E8A-4147-A177-3AD203B41FA5}">
                      <a16:colId xmlns:a16="http://schemas.microsoft.com/office/drawing/2014/main" val="3255187762"/>
                    </a:ext>
                  </a:extLst>
                </a:gridCol>
                <a:gridCol w="1848187">
                  <a:extLst>
                    <a:ext uri="{9D8B030D-6E8A-4147-A177-3AD203B41FA5}">
                      <a16:colId xmlns:a16="http://schemas.microsoft.com/office/drawing/2014/main" val="2570282474"/>
                    </a:ext>
                  </a:extLst>
                </a:gridCol>
                <a:gridCol w="1596161">
                  <a:extLst>
                    <a:ext uri="{9D8B030D-6E8A-4147-A177-3AD203B41FA5}">
                      <a16:colId xmlns:a16="http://schemas.microsoft.com/office/drawing/2014/main" val="433036810"/>
                    </a:ext>
                  </a:extLst>
                </a:gridCol>
                <a:gridCol w="1209413">
                  <a:extLst>
                    <a:ext uri="{9D8B030D-6E8A-4147-A177-3AD203B41FA5}">
                      <a16:colId xmlns:a16="http://schemas.microsoft.com/office/drawing/2014/main" val="3885075046"/>
                    </a:ext>
                  </a:extLst>
                </a:gridCol>
                <a:gridCol w="2094919">
                  <a:extLst>
                    <a:ext uri="{9D8B030D-6E8A-4147-A177-3AD203B41FA5}">
                      <a16:colId xmlns:a16="http://schemas.microsoft.com/office/drawing/2014/main" val="1021874800"/>
                    </a:ext>
                  </a:extLst>
                </a:gridCol>
              </a:tblGrid>
              <a:tr h="942626">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Type of self-harm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All self-harm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N = 175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Self-harm only (N = 70)</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Dual (N =105)</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p</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Arial" panose="020B0604020202020204" pitchFamily="34" charset="0"/>
                        </a:rPr>
                        <a:t>OR (95% CI)</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360378"/>
                  </a:ext>
                </a:extLst>
              </a:tr>
              <a:tr h="460832">
                <a:tc>
                  <a:txBody>
                    <a:bodyPr/>
                    <a:lstStyle/>
                    <a:p>
                      <a:pPr>
                        <a:lnSpc>
                          <a:spcPct val="107000"/>
                        </a:lnSpc>
                        <a:spcAft>
                          <a:spcPts val="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Ligature</a:t>
                      </a:r>
                      <a:r>
                        <a:rPr lang="en-GB" sz="1800" b="1" i="1">
                          <a:effectLst/>
                          <a:latin typeface="Calibri" panose="020F0502020204030204" pitchFamily="34" charset="0"/>
                          <a:ea typeface="Calibri" panose="020F0502020204030204" pitchFamily="34" charset="0"/>
                          <a:cs typeface="Arial" panose="020B0604020202020204" pitchFamily="34" charset="0"/>
                        </a:rPr>
                        <a:t>/Self-strangulation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68 (38.9)</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en-GB" sz="1600" b="1" i="1">
                          <a:effectLst/>
                          <a:latin typeface="Calibri" panose="020F0502020204030204" pitchFamily="34" charset="0"/>
                          <a:ea typeface="Calibri" panose="020F0502020204030204" pitchFamily="34" charset="0"/>
                          <a:cs typeface="Arial" panose="020B0604020202020204" pitchFamily="34" charset="0"/>
                        </a:rPr>
                        <a:t>20 (28.6)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en-GB" sz="1600" b="1" i="1">
                          <a:effectLst/>
                          <a:latin typeface="Calibri" panose="020F0502020204030204" pitchFamily="34" charset="0"/>
                          <a:ea typeface="Calibri" panose="020F0502020204030204" pitchFamily="34" charset="0"/>
                          <a:cs typeface="Arial" panose="020B0604020202020204" pitchFamily="34" charset="0"/>
                        </a:rPr>
                        <a:t>48 (45.7)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.024</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2.1 (1.1 –3 .014)</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997644591"/>
                  </a:ext>
                </a:extLst>
              </a:tr>
              <a:tr h="359462">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Cuts</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127 (72.6)</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50 (71.4)</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77 (73.3)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.782</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1.1 (.56 – 2.16)</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944921"/>
                  </a:ext>
                </a:extLst>
              </a:tr>
              <a:tr h="359462">
                <a:tc>
                  <a:txBody>
                    <a:bodyPr/>
                    <a:lstStyle/>
                    <a:p>
                      <a:pPr>
                        <a:lnSpc>
                          <a:spcPct val="107000"/>
                        </a:lnSpc>
                        <a:spcAft>
                          <a:spcPts val="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Overdose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39 (22.3)</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10 (14.3)</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29 (27.6)</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.041</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spcAft>
                          <a:spcPts val="0"/>
                        </a:spcAft>
                      </a:pPr>
                      <a:r>
                        <a:rPr lang="en-GB" sz="1600" b="1" i="1" dirty="0">
                          <a:effectLst/>
                          <a:latin typeface="Calibri" panose="020F0502020204030204" pitchFamily="34" charset="0"/>
                          <a:ea typeface="Calibri" panose="020F0502020204030204" pitchFamily="34" charset="0"/>
                          <a:cs typeface="Arial" panose="020B0604020202020204" pitchFamily="34" charset="0"/>
                        </a:rPr>
                        <a:t>2.29 (1.03 – 5.07)</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842676615"/>
                  </a:ext>
                </a:extLst>
              </a:tr>
              <a:tr h="359462">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Headbanging</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10 (5.7)</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5 (7.1)</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5 (4.8)</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.509</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.65 (.18 – 2.33)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097229"/>
                  </a:ext>
                </a:extLst>
              </a:tr>
              <a:tr h="359462">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Punched wall or self</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13 (7.4)</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2 (2.9)</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11 (10.5)</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.079</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3.98 (.85 – 18.53)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720123"/>
                  </a:ext>
                </a:extLst>
              </a:tr>
              <a:tr h="359462">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Swallowed item</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14 (8)</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3 (4.3)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11 (10.5)</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Arial" panose="020B0604020202020204" pitchFamily="34" charset="0"/>
                        </a:rPr>
                        <a:t>.152</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2.61 (.70 – 9.73)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186953"/>
                  </a:ext>
                </a:extLst>
              </a:tr>
              <a:tr h="735565">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Other (insertion, burns, kicking, set fire, NPS)</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11 (6.3)</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3 (4.2)</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8 (7.6)</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txBody>
                  <a:tcPr marL="52618" marR="52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838537"/>
                  </a:ext>
                </a:extLst>
              </a:tr>
            </a:tbl>
          </a:graphicData>
        </a:graphic>
      </p:graphicFrame>
      <p:sp>
        <p:nvSpPr>
          <p:cNvPr id="4" name="Date Placeholder 3">
            <a:extLst>
              <a:ext uri="{FF2B5EF4-FFF2-40B4-BE49-F238E27FC236}">
                <a16:creationId xmlns:a16="http://schemas.microsoft.com/office/drawing/2014/main" id="{1115E44F-E4D9-4199-918E-E6D28148A0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BB476BF-CF96-4878-80AD-3470B7491C04}"/>
              </a:ext>
            </a:extLst>
          </p:cNvPr>
          <p:cNvSpPr>
            <a:spLocks noGrp="1"/>
          </p:cNvSpPr>
          <p:nvPr>
            <p:ph type="sldNum" sz="quarter" idx="12"/>
          </p:nvPr>
        </p:nvSpPr>
        <p:spPr>
          <a:xfrm>
            <a:off x="9347200" y="6205538"/>
            <a:ext cx="28448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226D8BFB-10AE-42D0-8198-C1F966E552CA}"/>
              </a:ext>
            </a:extLst>
          </p:cNvPr>
          <p:cNvSpPr txBox="1"/>
          <p:nvPr/>
        </p:nvSpPr>
        <p:spPr>
          <a:xfrm>
            <a:off x="525815" y="5358729"/>
            <a:ext cx="10070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Odds Ratio indicates the risk of ligature or overdose is x2 those in the Sole SH group</a:t>
            </a:r>
          </a:p>
        </p:txBody>
      </p:sp>
    </p:spTree>
    <p:extLst>
      <p:ext uri="{BB962C8B-B14F-4D97-AF65-F5344CB8AC3E}">
        <p14:creationId xmlns:p14="http://schemas.microsoft.com/office/powerpoint/2010/main" val="320516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1910-D883-4E2D-8E6D-9BD4BF6143F0}"/>
              </a:ext>
            </a:extLst>
          </p:cNvPr>
          <p:cNvSpPr>
            <a:spLocks noGrp="1"/>
          </p:cNvSpPr>
          <p:nvPr>
            <p:ph type="title"/>
          </p:nvPr>
        </p:nvSpPr>
        <p:spPr>
          <a:xfrm>
            <a:off x="7405167" y="359500"/>
            <a:ext cx="3233930" cy="1082951"/>
          </a:xfrm>
        </p:spPr>
        <p:txBody>
          <a:bodyPr anchor="b">
            <a:normAutofit/>
          </a:bodyPr>
          <a:lstStyle/>
          <a:p>
            <a:r>
              <a:rPr lang="en-GB" sz="4800" dirty="0"/>
              <a:t>Interaction</a:t>
            </a:r>
          </a:p>
        </p:txBody>
      </p:sp>
      <p:sp>
        <p:nvSpPr>
          <p:cNvPr id="4" name="Date Placeholder 3">
            <a:extLst>
              <a:ext uri="{FF2B5EF4-FFF2-40B4-BE49-F238E27FC236}">
                <a16:creationId xmlns:a16="http://schemas.microsoft.com/office/drawing/2014/main" id="{8F81E1FF-976E-4009-98D5-DC291BD58A56}"/>
              </a:ext>
            </a:extLst>
          </p:cNvPr>
          <p:cNvSpPr>
            <a:spLocks noGrp="1"/>
          </p:cNvSpPr>
          <p:nvPr>
            <p:ph type="dt" sz="half" idx="10"/>
          </p:nvPr>
        </p:nvSpPr>
        <p:spPr>
          <a:xfrm>
            <a:off x="8119869" y="6356350"/>
            <a:ext cx="224121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4EED401-E9CB-47B2-AC5C-6D889C877DA4}"/>
              </a:ext>
            </a:extLst>
          </p:cNvPr>
          <p:cNvSpPr>
            <a:spLocks noGrp="1"/>
          </p:cNvSpPr>
          <p:nvPr>
            <p:ph type="sldNum" sz="quarter" idx="12"/>
          </p:nvPr>
        </p:nvSpPr>
        <p:spPr>
          <a:xfrm>
            <a:off x="10521950" y="6356350"/>
            <a:ext cx="83185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GB"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Content Placeholder 10">
            <a:extLst>
              <a:ext uri="{FF2B5EF4-FFF2-40B4-BE49-F238E27FC236}">
                <a16:creationId xmlns:a16="http://schemas.microsoft.com/office/drawing/2014/main" id="{80C425A2-3C30-4F4E-8FA9-E595A60A76AE}"/>
              </a:ext>
            </a:extLst>
          </p:cNvPr>
          <p:cNvSpPr>
            <a:spLocks noGrp="1"/>
          </p:cNvSpPr>
          <p:nvPr>
            <p:ph idx="1"/>
          </p:nvPr>
        </p:nvSpPr>
        <p:spPr>
          <a:xfrm>
            <a:off x="6740764" y="1442451"/>
            <a:ext cx="5451235" cy="4913899"/>
          </a:xfrm>
        </p:spPr>
        <p:txBody>
          <a:bodyPr>
            <a:noAutofit/>
          </a:bodyPr>
          <a:lstStyle/>
          <a:p>
            <a:pPr marL="0" indent="0">
              <a:buNone/>
            </a:pPr>
            <a:r>
              <a:rPr lang="en-US" dirty="0"/>
              <a:t>The relationship is affected by the interaction between incident rates and dual harm.</a:t>
            </a:r>
          </a:p>
          <a:p>
            <a:pPr marL="0" indent="0">
              <a:buNone/>
            </a:pPr>
            <a:r>
              <a:rPr lang="en-US" dirty="0"/>
              <a:t>Logistic regression </a:t>
            </a:r>
          </a:p>
          <a:p>
            <a:pPr marL="0" indent="0">
              <a:buNone/>
            </a:pPr>
            <a:r>
              <a:rPr lang="en-US" dirty="0"/>
              <a:t>p = .005; OR =1.5 (95% CI 1.13-1.99)</a:t>
            </a:r>
          </a:p>
          <a:p>
            <a:pPr marL="0" indent="0">
              <a:buNone/>
            </a:pPr>
            <a:endParaRPr lang="en-US" dirty="0"/>
          </a:p>
          <a:p>
            <a:pPr marL="0" indent="0">
              <a:buNone/>
            </a:pPr>
            <a:r>
              <a:rPr lang="en-US" dirty="0"/>
              <a:t>Those within the dual harm group with the most non-harm incidents are also most likely to have used ligatures (all other relationships non-significant). </a:t>
            </a:r>
          </a:p>
        </p:txBody>
      </p:sp>
      <p:pic>
        <p:nvPicPr>
          <p:cNvPr id="7" name="Picture 6">
            <a:extLst>
              <a:ext uri="{FF2B5EF4-FFF2-40B4-BE49-F238E27FC236}">
                <a16:creationId xmlns:a16="http://schemas.microsoft.com/office/drawing/2014/main" id="{A7A2958E-4737-4A5D-8F9E-618D4E8A0160}"/>
              </a:ext>
            </a:extLst>
          </p:cNvPr>
          <p:cNvPicPr>
            <a:picLocks noChangeAspect="1"/>
          </p:cNvPicPr>
          <p:nvPr/>
        </p:nvPicPr>
        <p:blipFill>
          <a:blip r:embed="rId2"/>
          <a:stretch>
            <a:fillRect/>
          </a:stretch>
        </p:blipFill>
        <p:spPr>
          <a:xfrm>
            <a:off x="199206" y="1067342"/>
            <a:ext cx="5991225" cy="4800600"/>
          </a:xfrm>
          <a:prstGeom prst="rect">
            <a:avLst/>
          </a:prstGeom>
        </p:spPr>
      </p:pic>
    </p:spTree>
    <p:extLst>
      <p:ext uri="{BB962C8B-B14F-4D97-AF65-F5344CB8AC3E}">
        <p14:creationId xmlns:p14="http://schemas.microsoft.com/office/powerpoint/2010/main" val="153765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B1A1-FCFB-44CC-A285-520A8EE96CAD}"/>
              </a:ext>
            </a:extLst>
          </p:cNvPr>
          <p:cNvSpPr>
            <a:spLocks noGrp="1"/>
          </p:cNvSpPr>
          <p:nvPr>
            <p:ph type="title"/>
          </p:nvPr>
        </p:nvSpPr>
        <p:spPr/>
        <p:txBody>
          <a:bodyPr/>
          <a:lstStyle/>
          <a:p>
            <a:r>
              <a:rPr lang="en-GB" dirty="0"/>
              <a:t>Number of SH Methods  (max of 7)</a:t>
            </a:r>
          </a:p>
        </p:txBody>
      </p:sp>
      <p:sp>
        <p:nvSpPr>
          <p:cNvPr id="8" name="Content Placeholder 7">
            <a:extLst>
              <a:ext uri="{FF2B5EF4-FFF2-40B4-BE49-F238E27FC236}">
                <a16:creationId xmlns:a16="http://schemas.microsoft.com/office/drawing/2014/main" id="{ED0D5FCA-863C-4658-BD99-6F2E2F8FD99A}"/>
              </a:ext>
            </a:extLst>
          </p:cNvPr>
          <p:cNvSpPr>
            <a:spLocks noGrp="1"/>
          </p:cNvSpPr>
          <p:nvPr>
            <p:ph sz="half" idx="2"/>
          </p:nvPr>
        </p:nvSpPr>
        <p:spPr>
          <a:xfrm>
            <a:off x="5564873" y="1825625"/>
            <a:ext cx="6112119" cy="4214552"/>
          </a:xfrm>
        </p:spPr>
        <p:txBody>
          <a:bodyPr>
            <a:normAutofit/>
          </a:bodyPr>
          <a:lstStyle/>
          <a:p>
            <a:pPr marL="0" indent="0">
              <a:buNone/>
            </a:pPr>
            <a:r>
              <a:rPr lang="en-GB" dirty="0"/>
              <a:t>Mann Whitney U-test confirmed that Dual Harm (</a:t>
            </a:r>
            <a:r>
              <a:rPr lang="en-GB" dirty="0" err="1"/>
              <a:t>Mdn</a:t>
            </a:r>
            <a:r>
              <a:rPr lang="en-GB" dirty="0"/>
              <a:t> = 1.66) used a greater range of methods of SH than Sole self-harm (</a:t>
            </a:r>
            <a:r>
              <a:rPr lang="en-GB" dirty="0" err="1"/>
              <a:t>Mdn</a:t>
            </a:r>
            <a:r>
              <a:rPr lang="en-GB" dirty="0"/>
              <a:t> = 1.24) </a:t>
            </a:r>
          </a:p>
          <a:p>
            <a:pPr marL="0" indent="0">
              <a:buNone/>
            </a:pPr>
            <a:r>
              <a:rPr lang="en-GB" dirty="0"/>
              <a:t>U = 2,769, p = .001</a:t>
            </a:r>
          </a:p>
          <a:p>
            <a:pPr marL="0" indent="0">
              <a:buNone/>
            </a:pPr>
            <a:endParaRPr lang="en-GB" dirty="0"/>
          </a:p>
          <a:p>
            <a:pPr marL="0" indent="0">
              <a:buNone/>
            </a:pPr>
            <a:r>
              <a:rPr lang="en-GB" dirty="0"/>
              <a:t>Dual:  22% use 3 + methods</a:t>
            </a:r>
          </a:p>
          <a:p>
            <a:pPr marL="0" indent="0">
              <a:buNone/>
            </a:pPr>
            <a:r>
              <a:rPr lang="en-GB" dirty="0"/>
              <a:t>SH: 6% use 3+ methods</a:t>
            </a:r>
          </a:p>
        </p:txBody>
      </p:sp>
      <p:sp>
        <p:nvSpPr>
          <p:cNvPr id="4" name="Date Placeholder 3">
            <a:extLst>
              <a:ext uri="{FF2B5EF4-FFF2-40B4-BE49-F238E27FC236}">
                <a16:creationId xmlns:a16="http://schemas.microsoft.com/office/drawing/2014/main" id="{012C8FF2-7A63-4D96-8919-A7CE2BA37A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1150120-136F-432B-ACD3-307122417CB9}"/>
              </a:ext>
            </a:extLst>
          </p:cNvPr>
          <p:cNvSpPr>
            <a:spLocks noGrp="1"/>
          </p:cNvSpPr>
          <p:nvPr>
            <p:ph type="sldNum" sz="quarter" idx="12"/>
          </p:nvPr>
        </p:nvSpPr>
        <p:spPr>
          <a:xfrm>
            <a:off x="9347200" y="6205538"/>
            <a:ext cx="28448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9" name="Content Placeholder 8">
            <a:extLst>
              <a:ext uri="{FF2B5EF4-FFF2-40B4-BE49-F238E27FC236}">
                <a16:creationId xmlns:a16="http://schemas.microsoft.com/office/drawing/2014/main" id="{B3B42E38-0165-4EBD-99F1-1B324D2F0F37}"/>
              </a:ext>
            </a:extLst>
          </p:cNvPr>
          <p:cNvGraphicFramePr>
            <a:graphicFrameLocks noGrp="1"/>
          </p:cNvGraphicFramePr>
          <p:nvPr>
            <p:ph sz="half" idx="1"/>
          </p:nvPr>
        </p:nvGraphicFramePr>
        <p:xfrm>
          <a:off x="838200" y="1825625"/>
          <a:ext cx="4211973" cy="4328334"/>
        </p:xfrm>
        <a:graphic>
          <a:graphicData uri="http://schemas.openxmlformats.org/drawingml/2006/table">
            <a:tbl>
              <a:tblPr firstRow="1" bandRow="1">
                <a:tableStyleId>{5C22544A-7EE6-4342-B048-85BDC9FD1C3A}</a:tableStyleId>
              </a:tblPr>
              <a:tblGrid>
                <a:gridCol w="1175158">
                  <a:extLst>
                    <a:ext uri="{9D8B030D-6E8A-4147-A177-3AD203B41FA5}">
                      <a16:colId xmlns:a16="http://schemas.microsoft.com/office/drawing/2014/main" val="3626158102"/>
                    </a:ext>
                  </a:extLst>
                </a:gridCol>
                <a:gridCol w="1632824">
                  <a:extLst>
                    <a:ext uri="{9D8B030D-6E8A-4147-A177-3AD203B41FA5}">
                      <a16:colId xmlns:a16="http://schemas.microsoft.com/office/drawing/2014/main" val="3012400457"/>
                    </a:ext>
                  </a:extLst>
                </a:gridCol>
                <a:gridCol w="1403991">
                  <a:extLst>
                    <a:ext uri="{9D8B030D-6E8A-4147-A177-3AD203B41FA5}">
                      <a16:colId xmlns:a16="http://schemas.microsoft.com/office/drawing/2014/main" val="2273635565"/>
                    </a:ext>
                  </a:extLst>
                </a:gridCol>
              </a:tblGrid>
              <a:tr h="614709">
                <a:tc>
                  <a:txBody>
                    <a:bodyPr/>
                    <a:lstStyle/>
                    <a:p>
                      <a:pPr algn="ctr"/>
                      <a:r>
                        <a:rPr lang="en-GB" dirty="0"/>
                        <a:t>Methods</a:t>
                      </a:r>
                    </a:p>
                  </a:txBody>
                  <a:tcPr/>
                </a:tc>
                <a:tc>
                  <a:txBody>
                    <a:bodyPr/>
                    <a:lstStyle/>
                    <a:p>
                      <a:pPr algn="ctr"/>
                      <a:r>
                        <a:rPr lang="en-GB" dirty="0"/>
                        <a:t>Dual</a:t>
                      </a:r>
                    </a:p>
                    <a:p>
                      <a:pPr algn="ctr"/>
                      <a:r>
                        <a:rPr lang="en-GB" dirty="0"/>
                        <a:t>%</a:t>
                      </a:r>
                    </a:p>
                  </a:txBody>
                  <a:tcPr/>
                </a:tc>
                <a:tc>
                  <a:txBody>
                    <a:bodyPr/>
                    <a:lstStyle/>
                    <a:p>
                      <a:pPr algn="ctr"/>
                      <a:r>
                        <a:rPr lang="en-GB" dirty="0"/>
                        <a:t>Self-harm</a:t>
                      </a:r>
                    </a:p>
                    <a:p>
                      <a:pPr algn="ctr"/>
                      <a:r>
                        <a:rPr lang="en-GB" dirty="0"/>
                        <a:t>%</a:t>
                      </a:r>
                    </a:p>
                  </a:txBody>
                  <a:tcPr/>
                </a:tc>
                <a:extLst>
                  <a:ext uri="{0D108BD9-81ED-4DB2-BD59-A6C34878D82A}">
                    <a16:rowId xmlns:a16="http://schemas.microsoft.com/office/drawing/2014/main" val="3388971235"/>
                  </a:ext>
                </a:extLst>
              </a:tr>
              <a:tr h="614709">
                <a:tc>
                  <a:txBody>
                    <a:bodyPr/>
                    <a:lstStyle/>
                    <a:p>
                      <a:pPr algn="ctr"/>
                      <a:r>
                        <a:rPr lang="en-GB" dirty="0"/>
                        <a:t>1</a:t>
                      </a:r>
                    </a:p>
                  </a:txBody>
                  <a:tcPr/>
                </a:tc>
                <a:tc>
                  <a:txBody>
                    <a:bodyPr/>
                    <a:lstStyle/>
                    <a:p>
                      <a:pPr algn="ctr"/>
                      <a:r>
                        <a:rPr lang="en-GB" dirty="0"/>
                        <a:t>55</a:t>
                      </a:r>
                    </a:p>
                  </a:txBody>
                  <a:tcPr/>
                </a:tc>
                <a:tc>
                  <a:txBody>
                    <a:bodyPr/>
                    <a:lstStyle/>
                    <a:p>
                      <a:pPr algn="ctr"/>
                      <a:r>
                        <a:rPr lang="en-GB" dirty="0"/>
                        <a:t>79</a:t>
                      </a:r>
                    </a:p>
                  </a:txBody>
                  <a:tcPr/>
                </a:tc>
                <a:extLst>
                  <a:ext uri="{0D108BD9-81ED-4DB2-BD59-A6C34878D82A}">
                    <a16:rowId xmlns:a16="http://schemas.microsoft.com/office/drawing/2014/main" val="603549567"/>
                  </a:ext>
                </a:extLst>
              </a:tr>
              <a:tr h="614709">
                <a:tc>
                  <a:txBody>
                    <a:bodyPr/>
                    <a:lstStyle/>
                    <a:p>
                      <a:pPr algn="ctr"/>
                      <a:r>
                        <a:rPr lang="en-GB" dirty="0"/>
                        <a:t>2</a:t>
                      </a:r>
                    </a:p>
                  </a:txBody>
                  <a:tcPr/>
                </a:tc>
                <a:tc>
                  <a:txBody>
                    <a:bodyPr/>
                    <a:lstStyle/>
                    <a:p>
                      <a:pPr algn="ctr"/>
                      <a:r>
                        <a:rPr lang="en-GB" dirty="0"/>
                        <a:t>24</a:t>
                      </a:r>
                    </a:p>
                  </a:txBody>
                  <a:tcPr/>
                </a:tc>
                <a:tc>
                  <a:txBody>
                    <a:bodyPr/>
                    <a:lstStyle/>
                    <a:p>
                      <a:pPr algn="ctr"/>
                      <a:r>
                        <a:rPr lang="en-GB" dirty="0"/>
                        <a:t>14</a:t>
                      </a:r>
                    </a:p>
                  </a:txBody>
                  <a:tcPr/>
                </a:tc>
                <a:extLst>
                  <a:ext uri="{0D108BD9-81ED-4DB2-BD59-A6C34878D82A}">
                    <a16:rowId xmlns:a16="http://schemas.microsoft.com/office/drawing/2014/main" val="492022626"/>
                  </a:ext>
                </a:extLst>
              </a:tr>
              <a:tr h="614709">
                <a:tc>
                  <a:txBody>
                    <a:bodyPr/>
                    <a:lstStyle/>
                    <a:p>
                      <a:pPr algn="ctr"/>
                      <a:r>
                        <a:rPr lang="en-GB" dirty="0"/>
                        <a:t>3</a:t>
                      </a:r>
                    </a:p>
                  </a:txBody>
                  <a:tcPr/>
                </a:tc>
                <a:tc>
                  <a:txBody>
                    <a:bodyPr/>
                    <a:lstStyle/>
                    <a:p>
                      <a:pPr algn="ctr"/>
                      <a:r>
                        <a:rPr lang="en-GB" dirty="0"/>
                        <a:t>11</a:t>
                      </a:r>
                    </a:p>
                  </a:txBody>
                  <a:tcPr/>
                </a:tc>
                <a:tc>
                  <a:txBody>
                    <a:bodyPr/>
                    <a:lstStyle/>
                    <a:p>
                      <a:pPr algn="ctr"/>
                      <a:r>
                        <a:rPr lang="en-GB" dirty="0"/>
                        <a:t>4</a:t>
                      </a:r>
                    </a:p>
                  </a:txBody>
                  <a:tcPr/>
                </a:tc>
                <a:extLst>
                  <a:ext uri="{0D108BD9-81ED-4DB2-BD59-A6C34878D82A}">
                    <a16:rowId xmlns:a16="http://schemas.microsoft.com/office/drawing/2014/main" val="53283814"/>
                  </a:ext>
                </a:extLst>
              </a:tr>
              <a:tr h="614709">
                <a:tc>
                  <a:txBody>
                    <a:bodyPr/>
                    <a:lstStyle/>
                    <a:p>
                      <a:pPr algn="ctr"/>
                      <a:r>
                        <a:rPr lang="en-GB" dirty="0"/>
                        <a:t>4</a:t>
                      </a:r>
                    </a:p>
                  </a:txBody>
                  <a:tcPr/>
                </a:tc>
                <a:tc>
                  <a:txBody>
                    <a:bodyPr/>
                    <a:lstStyle/>
                    <a:p>
                      <a:pPr algn="ctr"/>
                      <a:r>
                        <a:rPr lang="en-GB" dirty="0"/>
                        <a:t>8</a:t>
                      </a:r>
                    </a:p>
                  </a:txBody>
                  <a:tcPr/>
                </a:tc>
                <a:tc>
                  <a:txBody>
                    <a:bodyPr/>
                    <a:lstStyle/>
                    <a:p>
                      <a:pPr algn="ctr"/>
                      <a:r>
                        <a:rPr lang="en-GB" dirty="0"/>
                        <a:t>1</a:t>
                      </a:r>
                    </a:p>
                  </a:txBody>
                  <a:tcPr/>
                </a:tc>
                <a:extLst>
                  <a:ext uri="{0D108BD9-81ED-4DB2-BD59-A6C34878D82A}">
                    <a16:rowId xmlns:a16="http://schemas.microsoft.com/office/drawing/2014/main" val="2625871269"/>
                  </a:ext>
                </a:extLst>
              </a:tr>
              <a:tr h="614709">
                <a:tc>
                  <a:txBody>
                    <a:bodyPr/>
                    <a:lstStyle/>
                    <a:p>
                      <a:pPr algn="ctr"/>
                      <a:r>
                        <a:rPr lang="en-GB" dirty="0"/>
                        <a:t>5</a:t>
                      </a:r>
                    </a:p>
                  </a:txBody>
                  <a:tcPr/>
                </a:tc>
                <a:tc>
                  <a:txBody>
                    <a:bodyPr/>
                    <a:lstStyle/>
                    <a:p>
                      <a:pPr algn="ctr"/>
                      <a:r>
                        <a:rPr lang="en-GB" dirty="0"/>
                        <a:t>2</a:t>
                      </a:r>
                    </a:p>
                  </a:txBody>
                  <a:tcPr/>
                </a:tc>
                <a:tc>
                  <a:txBody>
                    <a:bodyPr/>
                    <a:lstStyle/>
                    <a:p>
                      <a:pPr algn="ctr"/>
                      <a:r>
                        <a:rPr lang="en-GB" dirty="0"/>
                        <a:t>1</a:t>
                      </a:r>
                    </a:p>
                  </a:txBody>
                  <a:tcPr/>
                </a:tc>
                <a:extLst>
                  <a:ext uri="{0D108BD9-81ED-4DB2-BD59-A6C34878D82A}">
                    <a16:rowId xmlns:a16="http://schemas.microsoft.com/office/drawing/2014/main" val="2674044291"/>
                  </a:ext>
                </a:extLst>
              </a:tr>
              <a:tr h="614709">
                <a:tc>
                  <a:txBody>
                    <a:bodyPr/>
                    <a:lstStyle/>
                    <a:p>
                      <a:pPr algn="ctr"/>
                      <a:r>
                        <a:rPr lang="en-GB" dirty="0"/>
                        <a:t>6</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2845825293"/>
                  </a:ext>
                </a:extLst>
              </a:tr>
            </a:tbl>
          </a:graphicData>
        </a:graphic>
      </p:graphicFrame>
    </p:spTree>
    <p:extLst>
      <p:ext uri="{BB962C8B-B14F-4D97-AF65-F5344CB8AC3E}">
        <p14:creationId xmlns:p14="http://schemas.microsoft.com/office/powerpoint/2010/main" val="161906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E0508-0326-48A0-8BA0-859A2669102A}"/>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kern="1200">
                <a:solidFill>
                  <a:schemeClr val="tx1"/>
                </a:solidFill>
                <a:latin typeface="+mj-lt"/>
                <a:ea typeface="+mj-ea"/>
                <a:cs typeface="+mj-cs"/>
              </a:rPr>
              <a:t>Punishment regimes</a:t>
            </a:r>
          </a:p>
        </p:txBody>
      </p:sp>
      <p:sp>
        <p:nvSpPr>
          <p:cNvPr id="11" name="Rectangle 10">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FB1DEB64-FA64-43AF-8D7E-6B159BF1BB7B}"/>
              </a:ext>
            </a:extLst>
          </p:cNvPr>
          <p:cNvSpPr>
            <a:spLocks noGrp="1"/>
          </p:cNvSpPr>
          <p:nvPr>
            <p:ph type="body" idx="1"/>
          </p:nvPr>
        </p:nvSpPr>
        <p:spPr>
          <a:xfrm>
            <a:off x="8454570" y="965199"/>
            <a:ext cx="3093963" cy="492760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spTree>
    <p:extLst>
      <p:ext uri="{BB962C8B-B14F-4D97-AF65-F5344CB8AC3E}">
        <p14:creationId xmlns:p14="http://schemas.microsoft.com/office/powerpoint/2010/main" val="95248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506977" cy="4601183"/>
          </a:xfrm>
        </p:spPr>
        <p:txBody>
          <a:bodyPr>
            <a:normAutofit/>
          </a:bodyPr>
          <a:lstStyle/>
          <a:p>
            <a:r>
              <a:rPr lang="en-GB" dirty="0"/>
              <a:t>What we know about the link from violence to self-harm  (community)</a:t>
            </a:r>
          </a:p>
        </p:txBody>
      </p:sp>
      <p:sp>
        <p:nvSpPr>
          <p:cNvPr id="4" name="Date Placeholder 3"/>
          <p:cNvSpPr>
            <a:spLocks noGrp="1"/>
          </p:cNvSpPr>
          <p:nvPr>
            <p:ph type="dt" sz="half" idx="10"/>
          </p:nvPr>
        </p:nvSpPr>
        <p:spPr>
          <a:xfrm>
            <a:off x="262465" y="6356350"/>
            <a:ext cx="2743200" cy="365125"/>
          </a:xfrm>
        </p:spPr>
        <p:txBody>
          <a:bodyPr>
            <a:normAutofit/>
          </a:bodyPr>
          <a:lstStyle/>
          <a:p>
            <a:pPr>
              <a:spcAft>
                <a:spcPts val="600"/>
              </a:spcAft>
            </a:pPr>
            <a:fld id="{44026E08-299C-4CD3-BFC1-AE204EFA12E9}" type="datetime4">
              <a:rPr lang="en-GB" altLang="en-US" smtClean="0"/>
              <a:pPr>
                <a:spcAft>
                  <a:spcPts val="600"/>
                </a:spcAft>
              </a:pPr>
              <a:t>02 September 2019</a:t>
            </a:fld>
            <a:endParaRPr lang="en-GB" altLang="en-US"/>
          </a:p>
        </p:txBody>
      </p:sp>
      <p:sp>
        <p:nvSpPr>
          <p:cNvPr id="5" name="Slide Number Placeholder 4"/>
          <p:cNvSpPr>
            <a:spLocks noGrp="1"/>
          </p:cNvSpPr>
          <p:nvPr>
            <p:ph type="sldNum" sz="quarter" idx="12"/>
          </p:nvPr>
        </p:nvSpPr>
        <p:spPr>
          <a:xfrm>
            <a:off x="10634135" y="6356350"/>
            <a:ext cx="1530927" cy="365125"/>
          </a:xfrm>
        </p:spPr>
        <p:txBody>
          <a:bodyPr>
            <a:normAutofit/>
          </a:bodyPr>
          <a:lstStyle/>
          <a:p>
            <a:pPr>
              <a:spcAft>
                <a:spcPts val="600"/>
              </a:spcAft>
            </a:pPr>
            <a:fld id="{D586CA68-4FB1-427B-BB86-91C02EACE322}" type="slidenum">
              <a:rPr lang="en-GB" altLang="en-US" smtClean="0"/>
              <a:pPr>
                <a:spcAft>
                  <a:spcPts val="600"/>
                </a:spcAft>
              </a:pPr>
              <a:t>2</a:t>
            </a:fld>
            <a:endParaRPr lang="en-GB" altLang="en-US"/>
          </a:p>
        </p:txBody>
      </p:sp>
      <p:graphicFrame>
        <p:nvGraphicFramePr>
          <p:cNvPr id="7" name="Content Placeholder 2">
            <a:extLst>
              <a:ext uri="{FF2B5EF4-FFF2-40B4-BE49-F238E27FC236}">
                <a16:creationId xmlns:a16="http://schemas.microsoft.com/office/drawing/2014/main" id="{A31E163A-A97E-4716-A6EF-AB9C84DE93A3}"/>
              </a:ext>
            </a:extLst>
          </p:cNvPr>
          <p:cNvGraphicFramePr>
            <a:graphicFrameLocks noGrp="1"/>
          </p:cNvGraphicFramePr>
          <p:nvPr>
            <p:ph idx="1"/>
            <p:extLst>
              <p:ext uri="{D42A27DB-BD31-4B8C-83A1-F6EECF244321}">
                <p14:modId xmlns:p14="http://schemas.microsoft.com/office/powerpoint/2010/main" val="3515336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42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3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FFA2D-533D-44D1-B0AA-648A6A6CC980}"/>
              </a:ext>
            </a:extLst>
          </p:cNvPr>
          <p:cNvSpPr>
            <a:spLocks noGrp="1"/>
          </p:cNvSpPr>
          <p:nvPr>
            <p:ph type="title"/>
          </p:nvPr>
        </p:nvSpPr>
        <p:spPr>
          <a:xfrm>
            <a:off x="8389648" y="1123847"/>
            <a:ext cx="3357851" cy="4601183"/>
          </a:xfrm>
        </p:spPr>
        <p:txBody>
          <a:bodyPr>
            <a:normAutofit/>
          </a:bodyPr>
          <a:lstStyle/>
          <a:p>
            <a:r>
              <a:rPr lang="en-GB" dirty="0"/>
              <a:t>Restrictive (punishment) regimes</a:t>
            </a:r>
          </a:p>
        </p:txBody>
      </p:sp>
      <p:sp>
        <p:nvSpPr>
          <p:cNvPr id="3" name="Content Placeholder 2">
            <a:extLst>
              <a:ext uri="{FF2B5EF4-FFF2-40B4-BE49-F238E27FC236}">
                <a16:creationId xmlns:a16="http://schemas.microsoft.com/office/drawing/2014/main" id="{998D9434-BF41-4A3A-837A-F0839778883A}"/>
              </a:ext>
            </a:extLst>
          </p:cNvPr>
          <p:cNvSpPr>
            <a:spLocks noGrp="1"/>
          </p:cNvSpPr>
          <p:nvPr>
            <p:ph idx="1"/>
          </p:nvPr>
        </p:nvSpPr>
        <p:spPr>
          <a:xfrm>
            <a:off x="124733" y="557899"/>
            <a:ext cx="8027841" cy="5887612"/>
          </a:xfrm>
        </p:spPr>
        <p:txBody>
          <a:bodyPr>
            <a:normAutofit/>
          </a:bodyPr>
          <a:lstStyle/>
          <a:p>
            <a:pPr marL="0" indent="0">
              <a:buNone/>
            </a:pPr>
            <a:r>
              <a:rPr lang="en-GB" sz="1600" b="1" dirty="0">
                <a:solidFill>
                  <a:schemeClr val="tx1"/>
                </a:solidFill>
              </a:rPr>
              <a:t>Segregation</a:t>
            </a:r>
          </a:p>
          <a:p>
            <a:pPr marL="0" indent="0">
              <a:buNone/>
            </a:pPr>
            <a:r>
              <a:rPr lang="en-GB" sz="1600" dirty="0">
                <a:solidFill>
                  <a:schemeClr val="tx1"/>
                </a:solidFill>
              </a:rPr>
              <a:t>Segregation involves a prisoner being removed from their wing and being put on the segregation unit. There, prisoners will be isolated from the rest of the prison, with a much reduced regime and often only half an hour or so out of their cells each day. </a:t>
            </a:r>
          </a:p>
          <a:p>
            <a:pPr marL="0" indent="0">
              <a:buNone/>
            </a:pPr>
            <a:r>
              <a:rPr lang="en-GB" sz="1600" dirty="0">
                <a:solidFill>
                  <a:schemeClr val="tx1"/>
                </a:solidFill>
              </a:rPr>
              <a:t>NB some additional self-harm risk management exist (MH check, ‘defensible decision’ for those considered self-harm risk)</a:t>
            </a:r>
          </a:p>
          <a:p>
            <a:pPr marL="0" indent="0">
              <a:buNone/>
            </a:pPr>
            <a:endParaRPr lang="en-GB" sz="1600" dirty="0">
              <a:solidFill>
                <a:schemeClr val="tx1"/>
              </a:solidFill>
            </a:endParaRPr>
          </a:p>
          <a:p>
            <a:pPr marL="0" indent="0">
              <a:buNone/>
            </a:pPr>
            <a:r>
              <a:rPr lang="en-GB" sz="1600" b="1" dirty="0">
                <a:solidFill>
                  <a:schemeClr val="tx1"/>
                </a:solidFill>
              </a:rPr>
              <a:t>Basic level</a:t>
            </a:r>
          </a:p>
          <a:p>
            <a:pPr marL="0" indent="0">
              <a:buNone/>
            </a:pPr>
            <a:r>
              <a:rPr lang="en-GB" sz="1600" b="1" dirty="0">
                <a:solidFill>
                  <a:schemeClr val="tx1"/>
                </a:solidFill>
              </a:rPr>
              <a:t>Prisoners are placed on basic level because they have failed to meet local criteria for admission to standard and enhanced levels. (PSI 30/2013)</a:t>
            </a:r>
          </a:p>
          <a:p>
            <a:pPr marL="0" indent="0">
              <a:buNone/>
            </a:pPr>
            <a:r>
              <a:rPr lang="en-GB" sz="1600" dirty="0">
                <a:solidFill>
                  <a:schemeClr val="tx1"/>
                </a:solidFill>
              </a:rPr>
              <a:t>“</a:t>
            </a:r>
            <a:r>
              <a:rPr lang="en-GB" sz="1600" i="1" dirty="0">
                <a:solidFill>
                  <a:schemeClr val="tx1"/>
                </a:solidFill>
              </a:rPr>
              <a:t>Basic level is deliberately designed to be a miserable way of life. Prisoners are forced to wear prison-issue clothing, are denied most personal possessions and are usually not permitted to rent a small portable TV set. In addition, in many prisons inmates on Basic aren't permitted much time out of their cells (for association with other prisoners) and, unless they have a job or are participating in an education course, can find themselves 'banged up behind their doors' (locked in their cells) for up to 23-hours a day”. </a:t>
            </a:r>
            <a:r>
              <a:rPr lang="en-GB" sz="1600" dirty="0">
                <a:solidFill>
                  <a:schemeClr val="tx1"/>
                </a:solidFill>
                <a:hlinkClick r:id="rId2"/>
              </a:rPr>
              <a:t>http://prisonuk.blogspot.co.uk/2014/07/the-iep-system-one-of-biggest-changes.html</a:t>
            </a:r>
            <a:r>
              <a:rPr lang="en-GB" sz="1600" dirty="0">
                <a:solidFill>
                  <a:schemeClr val="tx1"/>
                </a:solidFill>
              </a:rPr>
              <a:t> </a:t>
            </a:r>
          </a:p>
          <a:p>
            <a:pPr marL="0" indent="0">
              <a:buNone/>
            </a:pPr>
            <a:r>
              <a:rPr lang="en-GB" sz="1600" dirty="0">
                <a:solidFill>
                  <a:schemeClr val="tx1"/>
                </a:solidFill>
              </a:rPr>
              <a:t>NB  No additional self-harm risk management</a:t>
            </a:r>
          </a:p>
          <a:p>
            <a:endParaRPr lang="en-GB" sz="1400" dirty="0">
              <a:solidFill>
                <a:schemeClr val="tx1"/>
              </a:solidFill>
            </a:endParaRPr>
          </a:p>
        </p:txBody>
      </p:sp>
      <p:sp>
        <p:nvSpPr>
          <p:cNvPr id="4" name="Date Placeholder 3">
            <a:extLst>
              <a:ext uri="{FF2B5EF4-FFF2-40B4-BE49-F238E27FC236}">
                <a16:creationId xmlns:a16="http://schemas.microsoft.com/office/drawing/2014/main" id="{28B0EEBC-2A6D-4C15-8A10-44906093A8B7}"/>
              </a:ext>
            </a:extLst>
          </p:cNvPr>
          <p:cNvSpPr>
            <a:spLocks noGrp="1"/>
          </p:cNvSpPr>
          <p:nvPr>
            <p:ph type="dt" sz="half" idx="10"/>
          </p:nvPr>
        </p:nvSpPr>
        <p:spPr/>
        <p:txBody>
          <a:bodyPr>
            <a:normAutofit/>
          </a:bodyPr>
          <a:lstStyle/>
          <a:p>
            <a:pPr>
              <a:spcAft>
                <a:spcPts val="600"/>
              </a:spcAft>
            </a:pPr>
            <a:fld id="{44026E08-299C-4CD3-BFC1-AE204EFA12E9}" type="datetime4">
              <a:rPr lang="en-GB" altLang="en-US" smtClean="0"/>
              <a:pPr>
                <a:spcAft>
                  <a:spcPts val="600"/>
                </a:spcAft>
              </a:pPr>
              <a:t>02 September 2019</a:t>
            </a:fld>
            <a:endParaRPr lang="en-GB" altLang="en-US"/>
          </a:p>
        </p:txBody>
      </p:sp>
      <p:sp>
        <p:nvSpPr>
          <p:cNvPr id="5" name="Slide Number Placeholder 4">
            <a:extLst>
              <a:ext uri="{FF2B5EF4-FFF2-40B4-BE49-F238E27FC236}">
                <a16:creationId xmlns:a16="http://schemas.microsoft.com/office/drawing/2014/main" id="{93F6D732-6B4C-480C-B811-73919A19A27B}"/>
              </a:ext>
            </a:extLst>
          </p:cNvPr>
          <p:cNvSpPr>
            <a:spLocks noGrp="1"/>
          </p:cNvSpPr>
          <p:nvPr>
            <p:ph type="sldNum" sz="quarter" idx="12"/>
          </p:nvPr>
        </p:nvSpPr>
        <p:spPr/>
        <p:txBody>
          <a:bodyPr>
            <a:normAutofit/>
          </a:bodyPr>
          <a:lstStyle/>
          <a:p>
            <a:pPr>
              <a:spcAft>
                <a:spcPts val="600"/>
              </a:spcAft>
            </a:pPr>
            <a:fld id="{D586CA68-4FB1-427B-BB86-91C02EACE322}" type="slidenum">
              <a:rPr lang="en-GB" altLang="en-US" smtClean="0"/>
              <a:pPr>
                <a:spcAft>
                  <a:spcPts val="600"/>
                </a:spcAft>
              </a:pPr>
              <a:t>20</a:t>
            </a:fld>
            <a:endParaRPr lang="en-GB" altLang="en-US"/>
          </a:p>
        </p:txBody>
      </p:sp>
      <p:sp>
        <p:nvSpPr>
          <p:cNvPr id="18" name="Rectangle 13">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557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5088D792-5F7E-46C8-8308-23E691E2B91C}"/>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Restrictive Punishment Regime (RR) experience</a:t>
            </a:r>
          </a:p>
        </p:txBody>
      </p:sp>
      <p:sp>
        <p:nvSpPr>
          <p:cNvPr id="4" name="Date Placeholder 3">
            <a:extLst>
              <a:ext uri="{FF2B5EF4-FFF2-40B4-BE49-F238E27FC236}">
                <a16:creationId xmlns:a16="http://schemas.microsoft.com/office/drawing/2014/main" id="{43BA1862-4888-479E-9E8E-23FE5B1384CB}"/>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CF2B1736-CDE6-41D1-8E38-B554BB0EEBF3}" type="datetime4">
              <a:rPr kumimoji="0" lang="en-US" alt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September 2, 2019</a:t>
            </a:fld>
            <a:endParaRPr kumimoji="0" lang="en-US" alt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01F56417-E3D6-4297-A974-5DB52F3A852B}"/>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AC81774-4884-4C81-A39C-0A65195A017F}" type="slidenum">
              <a:rPr kumimoji="0" lang="en-US" alt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alt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13" name="Content Placeholder 9">
            <a:extLst>
              <a:ext uri="{FF2B5EF4-FFF2-40B4-BE49-F238E27FC236}">
                <a16:creationId xmlns:a16="http://schemas.microsoft.com/office/drawing/2014/main" id="{D7464460-EB7D-41BA-AFCC-9208E2418B27}"/>
              </a:ext>
            </a:extLst>
          </p:cNvPr>
          <p:cNvGraphicFramePr>
            <a:graphicFrameLocks noGrp="1"/>
          </p:cNvGraphicFramePr>
          <p:nvPr>
            <p:ph sz="half" idx="1"/>
            <p:extLst>
              <p:ext uri="{D42A27DB-BD31-4B8C-83A1-F6EECF244321}">
                <p14:modId xmlns:p14="http://schemas.microsoft.com/office/powerpoint/2010/main" val="1006447664"/>
              </p:ext>
            </p:extLst>
          </p:nvPr>
        </p:nvGraphicFramePr>
        <p:xfrm>
          <a:off x="3848792" y="885459"/>
          <a:ext cx="7431579" cy="5124642"/>
        </p:xfrm>
        <a:graphic>
          <a:graphicData uri="http://schemas.openxmlformats.org/drawingml/2006/table">
            <a:tbl>
              <a:tblPr firstRow="1" bandRow="1">
                <a:tableStyleId>{8799B23B-EC83-4686-B30A-512413B5E67A}</a:tableStyleId>
              </a:tblPr>
              <a:tblGrid>
                <a:gridCol w="3267890">
                  <a:extLst>
                    <a:ext uri="{9D8B030D-6E8A-4147-A177-3AD203B41FA5}">
                      <a16:colId xmlns:a16="http://schemas.microsoft.com/office/drawing/2014/main" val="3588961047"/>
                    </a:ext>
                  </a:extLst>
                </a:gridCol>
                <a:gridCol w="2192926">
                  <a:extLst>
                    <a:ext uri="{9D8B030D-6E8A-4147-A177-3AD203B41FA5}">
                      <a16:colId xmlns:a16="http://schemas.microsoft.com/office/drawing/2014/main" val="108797765"/>
                    </a:ext>
                  </a:extLst>
                </a:gridCol>
                <a:gridCol w="1970763">
                  <a:extLst>
                    <a:ext uri="{9D8B030D-6E8A-4147-A177-3AD203B41FA5}">
                      <a16:colId xmlns:a16="http://schemas.microsoft.com/office/drawing/2014/main" val="936402897"/>
                    </a:ext>
                  </a:extLst>
                </a:gridCol>
              </a:tblGrid>
              <a:tr h="1737900">
                <a:tc>
                  <a:txBody>
                    <a:bodyPr/>
                    <a:lstStyle/>
                    <a:p>
                      <a:endParaRPr lang="en-GB" sz="2800"/>
                    </a:p>
                  </a:txBody>
                  <a:tcPr marL="110781" marR="110781" marT="70421" marB="70421"/>
                </a:tc>
                <a:tc>
                  <a:txBody>
                    <a:bodyPr/>
                    <a:lstStyle/>
                    <a:p>
                      <a:pPr algn="ctr"/>
                      <a:r>
                        <a:rPr lang="en-GB" sz="2600"/>
                        <a:t>Basic regime experience</a:t>
                      </a:r>
                    </a:p>
                    <a:p>
                      <a:pPr algn="ctr"/>
                      <a:r>
                        <a:rPr lang="en-GB" sz="2600"/>
                        <a:t>%</a:t>
                      </a:r>
                    </a:p>
                  </a:txBody>
                  <a:tcPr marL="90527" marR="90527" marT="57545" marB="57545"/>
                </a:tc>
                <a:tc>
                  <a:txBody>
                    <a:bodyPr/>
                    <a:lstStyle/>
                    <a:p>
                      <a:pPr algn="ctr"/>
                      <a:r>
                        <a:rPr lang="en-GB" sz="2600"/>
                        <a:t>Segregation experience</a:t>
                      </a:r>
                    </a:p>
                    <a:p>
                      <a:pPr algn="ctr"/>
                      <a:r>
                        <a:rPr lang="en-GB" sz="2600"/>
                        <a:t>%</a:t>
                      </a:r>
                    </a:p>
                  </a:txBody>
                  <a:tcPr marL="90527" marR="90527" marT="57545" marB="57545"/>
                </a:tc>
                <a:extLst>
                  <a:ext uri="{0D108BD9-81ED-4DB2-BD59-A6C34878D82A}">
                    <a16:rowId xmlns:a16="http://schemas.microsoft.com/office/drawing/2014/main" val="2623646819"/>
                  </a:ext>
                </a:extLst>
              </a:tr>
              <a:tr h="588708">
                <a:tc>
                  <a:txBody>
                    <a:bodyPr/>
                    <a:lstStyle/>
                    <a:p>
                      <a:r>
                        <a:rPr lang="en-GB" sz="2800"/>
                        <a:t>Assault Only</a:t>
                      </a:r>
                    </a:p>
                  </a:txBody>
                  <a:tcPr marL="110781" marR="110781" marT="70421" marB="70421"/>
                </a:tc>
                <a:tc>
                  <a:txBody>
                    <a:bodyPr/>
                    <a:lstStyle/>
                    <a:p>
                      <a:pPr algn="ctr">
                        <a:lnSpc>
                          <a:spcPct val="107000"/>
                        </a:lnSpc>
                        <a:spcAft>
                          <a:spcPts val="800"/>
                        </a:spcAft>
                      </a:pPr>
                      <a:r>
                        <a:rPr lang="en-GB" sz="2600">
                          <a:effectLst/>
                        </a:rPr>
                        <a:t>83</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600">
                          <a:effectLst/>
                        </a:rPr>
                        <a:t>49</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86025487"/>
                  </a:ext>
                </a:extLst>
              </a:tr>
              <a:tr h="588708">
                <a:tc>
                  <a:txBody>
                    <a:bodyPr/>
                    <a:lstStyle/>
                    <a:p>
                      <a:r>
                        <a:rPr lang="en-GB" sz="2800" dirty="0"/>
                        <a:t>Dual</a:t>
                      </a:r>
                    </a:p>
                  </a:txBody>
                  <a:tcPr marL="110781" marR="110781" marT="70421" marB="70421"/>
                </a:tc>
                <a:tc>
                  <a:txBody>
                    <a:bodyPr/>
                    <a:lstStyle/>
                    <a:p>
                      <a:pPr algn="ctr">
                        <a:lnSpc>
                          <a:spcPct val="107000"/>
                        </a:lnSpc>
                        <a:spcAft>
                          <a:spcPts val="800"/>
                        </a:spcAft>
                      </a:pPr>
                      <a:r>
                        <a:rPr lang="en-GB" sz="2600">
                          <a:effectLst/>
                        </a:rPr>
                        <a:t>98</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600">
                          <a:effectLst/>
                        </a:rPr>
                        <a:t>80</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4634354"/>
                  </a:ext>
                </a:extLst>
              </a:tr>
              <a:tr h="652938">
                <a:tc>
                  <a:txBody>
                    <a:bodyPr/>
                    <a:lstStyle/>
                    <a:p>
                      <a:r>
                        <a:rPr lang="en-GB" sz="2600" dirty="0"/>
                        <a:t>Incident but no harm</a:t>
                      </a:r>
                    </a:p>
                  </a:txBody>
                  <a:tcPr marL="110781" marR="110781" marT="70421" marB="70421"/>
                </a:tc>
                <a:tc>
                  <a:txBody>
                    <a:bodyPr/>
                    <a:lstStyle/>
                    <a:p>
                      <a:pPr algn="ctr">
                        <a:lnSpc>
                          <a:spcPct val="107000"/>
                        </a:lnSpc>
                        <a:spcAft>
                          <a:spcPts val="800"/>
                        </a:spcAft>
                      </a:pPr>
                      <a:r>
                        <a:rPr lang="en-GB" sz="2600" dirty="0">
                          <a:effectLst/>
                        </a:rPr>
                        <a:t>78</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600" dirty="0">
                          <a:effectLst/>
                        </a:rPr>
                        <a:t>37</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25352673"/>
                  </a:ext>
                </a:extLst>
              </a:tr>
              <a:tr h="588708">
                <a:tc>
                  <a:txBody>
                    <a:bodyPr/>
                    <a:lstStyle/>
                    <a:p>
                      <a:r>
                        <a:rPr lang="en-GB" sz="2800"/>
                        <a:t>Self-harm</a:t>
                      </a:r>
                    </a:p>
                  </a:txBody>
                  <a:tcPr marL="110781" marR="110781" marT="70421" marB="70421"/>
                </a:tc>
                <a:tc>
                  <a:txBody>
                    <a:bodyPr/>
                    <a:lstStyle/>
                    <a:p>
                      <a:pPr algn="ctr">
                        <a:lnSpc>
                          <a:spcPct val="107000"/>
                        </a:lnSpc>
                        <a:spcAft>
                          <a:spcPts val="800"/>
                        </a:spcAft>
                      </a:pPr>
                      <a:r>
                        <a:rPr lang="en-GB" sz="2600">
                          <a:effectLst/>
                        </a:rPr>
                        <a:t>64</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600">
                          <a:effectLst/>
                        </a:rPr>
                        <a:t>27</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9842540"/>
                  </a:ext>
                </a:extLst>
              </a:tr>
              <a:tr h="967680">
                <a:tc>
                  <a:txBody>
                    <a:bodyPr/>
                    <a:lstStyle/>
                    <a:p>
                      <a:r>
                        <a:rPr lang="en-GB" sz="2800"/>
                        <a:t>p </a:t>
                      </a:r>
                      <a:r>
                        <a:rPr lang="en-GB" sz="2600"/>
                        <a:t>(Dual vs the rest)</a:t>
                      </a:r>
                    </a:p>
                  </a:txBody>
                  <a:tcPr marL="110781" marR="110781" marT="70421" marB="70421"/>
                </a:tc>
                <a:tc>
                  <a:txBody>
                    <a:bodyPr/>
                    <a:lstStyle/>
                    <a:p>
                      <a:pPr algn="ctr">
                        <a:lnSpc>
                          <a:spcPct val="107000"/>
                        </a:lnSpc>
                        <a:spcAft>
                          <a:spcPts val="800"/>
                        </a:spcAft>
                      </a:pPr>
                      <a:r>
                        <a:rPr lang="en-GB" sz="2600" dirty="0">
                          <a:effectLst/>
                        </a:rPr>
                        <a:t>&lt;.001</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2600" dirty="0">
                          <a:effectLst/>
                        </a:rPr>
                        <a:t>&lt;.001</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8762235"/>
                  </a:ext>
                </a:extLst>
              </a:tr>
            </a:tbl>
          </a:graphicData>
        </a:graphic>
      </p:graphicFrame>
    </p:spTree>
    <p:extLst>
      <p:ext uri="{BB962C8B-B14F-4D97-AF65-F5344CB8AC3E}">
        <p14:creationId xmlns:p14="http://schemas.microsoft.com/office/powerpoint/2010/main" val="163492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47">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9" y="4367639"/>
            <a:ext cx="11430015"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F24A8F6C-504B-4AB5-951E-A9DBC1E3F8C0}"/>
              </a:ext>
            </a:extLst>
          </p:cNvPr>
          <p:cNvSpPr>
            <a:spLocks noGrp="1"/>
          </p:cNvSpPr>
          <p:nvPr>
            <p:ph type="title"/>
          </p:nvPr>
        </p:nvSpPr>
        <p:spPr>
          <a:xfrm>
            <a:off x="554479" y="4599160"/>
            <a:ext cx="11079804" cy="1358020"/>
          </a:xfrm>
        </p:spPr>
        <p:txBody>
          <a:bodyPr anchor="ctr">
            <a:normAutofit/>
          </a:bodyPr>
          <a:lstStyle/>
          <a:p>
            <a:pPr algn="ctr"/>
            <a:r>
              <a:rPr lang="en-GB" sz="4400" dirty="0">
                <a:solidFill>
                  <a:schemeClr val="bg1"/>
                </a:solidFill>
              </a:rPr>
              <a:t>Dual Harm: emergence of SH</a:t>
            </a:r>
          </a:p>
        </p:txBody>
      </p:sp>
      <p:graphicFrame>
        <p:nvGraphicFramePr>
          <p:cNvPr id="59" name="Content Placeholder 36">
            <a:extLst>
              <a:ext uri="{FF2B5EF4-FFF2-40B4-BE49-F238E27FC236}">
                <a16:creationId xmlns:a16="http://schemas.microsoft.com/office/drawing/2014/main" id="{D1D04923-4747-41DD-B310-BF47B06C44C7}"/>
              </a:ext>
            </a:extLst>
          </p:cNvPr>
          <p:cNvGraphicFramePr>
            <a:graphicFrameLocks noGrp="1"/>
          </p:cNvGraphicFramePr>
          <p:nvPr>
            <p:ph idx="1"/>
            <p:extLst>
              <p:ext uri="{D42A27DB-BD31-4B8C-83A1-F6EECF244321}">
                <p14:modId xmlns:p14="http://schemas.microsoft.com/office/powerpoint/2010/main" val="3098997451"/>
              </p:ext>
            </p:extLst>
          </p:nvPr>
        </p:nvGraphicFramePr>
        <p:xfrm>
          <a:off x="380996" y="253284"/>
          <a:ext cx="5533245" cy="397783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C11AFF6F-801D-4225-B2E9-1E5E860D4EAC}"/>
              </a:ext>
            </a:extLst>
          </p:cNvPr>
          <p:cNvSpPr>
            <a:spLocks noGrp="1"/>
          </p:cNvSpPr>
          <p:nvPr>
            <p:ph type="dt" sz="half" idx="10"/>
          </p:nvPr>
        </p:nvSpPr>
        <p:spPr>
          <a:xfrm>
            <a:off x="262467" y="6356360"/>
            <a:ext cx="1521068" cy="365125"/>
          </a:xfrm>
        </p:spPr>
        <p:txBody>
          <a:bodyPr>
            <a:normAutofit/>
          </a:bodyPr>
          <a:lstStyle/>
          <a:p>
            <a:pPr>
              <a:spcAft>
                <a:spcPts val="600"/>
              </a:spcAft>
            </a:pPr>
            <a:fld id="{C457FCCC-8437-42A2-8876-E126CA8E8D11}"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E7FB190B-7860-405E-8342-FB490360C313}"/>
              </a:ext>
            </a:extLst>
          </p:cNvPr>
          <p:cNvSpPr>
            <a:spLocks noGrp="1"/>
          </p:cNvSpPr>
          <p:nvPr>
            <p:ph type="sldNum" sz="quarter" idx="12"/>
          </p:nvPr>
        </p:nvSpPr>
        <p:spPr>
          <a:xfrm>
            <a:off x="10284289" y="6356360"/>
            <a:ext cx="1756595" cy="365125"/>
          </a:xfrm>
        </p:spPr>
        <p:txBody>
          <a:bodyPr>
            <a:normAutofit/>
          </a:bodyPr>
          <a:lstStyle/>
          <a:p>
            <a:pPr>
              <a:spcAft>
                <a:spcPts val="600"/>
              </a:spcAft>
            </a:pPr>
            <a:fld id="{9E514F6D-689E-4CFC-88BB-AEA64CB55A23}" type="slidenum">
              <a:rPr lang="en-GB" smtClean="0"/>
              <a:pPr>
                <a:spcAft>
                  <a:spcPts val="600"/>
                </a:spcAft>
              </a:pPr>
              <a:t>22</a:t>
            </a:fld>
            <a:endParaRPr lang="en-GB"/>
          </a:p>
        </p:txBody>
      </p:sp>
      <p:graphicFrame>
        <p:nvGraphicFramePr>
          <p:cNvPr id="44" name="Chart 43">
            <a:extLst>
              <a:ext uri="{FF2B5EF4-FFF2-40B4-BE49-F238E27FC236}">
                <a16:creationId xmlns:a16="http://schemas.microsoft.com/office/drawing/2014/main" id="{08FF335D-6CA1-4C6A-A61F-4A5BD3C34BC3}"/>
              </a:ext>
            </a:extLst>
          </p:cNvPr>
          <p:cNvGraphicFramePr/>
          <p:nvPr>
            <p:extLst>
              <p:ext uri="{D42A27DB-BD31-4B8C-83A1-F6EECF244321}">
                <p14:modId xmlns:p14="http://schemas.microsoft.com/office/powerpoint/2010/main" val="2837218523"/>
              </p:ext>
            </p:extLst>
          </p:nvPr>
        </p:nvGraphicFramePr>
        <p:xfrm>
          <a:off x="5766887" y="389809"/>
          <a:ext cx="6120319" cy="3862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84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211F-78F4-4A64-86FE-14AF3898FE38}"/>
              </a:ext>
            </a:extLst>
          </p:cNvPr>
          <p:cNvSpPr>
            <a:spLocks noGrp="1"/>
          </p:cNvSpPr>
          <p:nvPr>
            <p:ph type="title"/>
          </p:nvPr>
        </p:nvSpPr>
        <p:spPr/>
        <p:txBody>
          <a:bodyPr/>
          <a:lstStyle/>
          <a:p>
            <a:r>
              <a:rPr lang="en-GB" dirty="0"/>
              <a:t>SH emergence</a:t>
            </a:r>
          </a:p>
        </p:txBody>
      </p:sp>
      <p:sp>
        <p:nvSpPr>
          <p:cNvPr id="3" name="Content Placeholder 2">
            <a:extLst>
              <a:ext uri="{FF2B5EF4-FFF2-40B4-BE49-F238E27FC236}">
                <a16:creationId xmlns:a16="http://schemas.microsoft.com/office/drawing/2014/main" id="{80013CF4-2704-4A50-9AB7-5D022C83AB65}"/>
              </a:ext>
            </a:extLst>
          </p:cNvPr>
          <p:cNvSpPr>
            <a:spLocks noGrp="1"/>
          </p:cNvSpPr>
          <p:nvPr>
            <p:ph idx="1"/>
          </p:nvPr>
        </p:nvSpPr>
        <p:spPr>
          <a:xfrm>
            <a:off x="3869273" y="700351"/>
            <a:ext cx="7987447" cy="5428405"/>
          </a:xfrm>
        </p:spPr>
        <p:txBody>
          <a:bodyPr>
            <a:normAutofit fontScale="85000" lnSpcReduction="20000"/>
          </a:bodyPr>
          <a:lstStyle/>
          <a:p>
            <a:pPr marL="0" indent="0">
              <a:buNone/>
            </a:pPr>
            <a:r>
              <a:rPr lang="en-GB" dirty="0"/>
              <a:t>One in Five had their </a:t>
            </a:r>
            <a:r>
              <a:rPr lang="en-GB" b="1" i="1" dirty="0"/>
              <a:t>first ever recorded </a:t>
            </a:r>
            <a:r>
              <a:rPr lang="en-GB" dirty="0"/>
              <a:t>SH whilst under their first or second experience of RR.                   If unrelated, it should be less.</a:t>
            </a:r>
          </a:p>
          <a:p>
            <a:pPr marL="0" indent="0">
              <a:buNone/>
            </a:pPr>
            <a:endParaRPr lang="en-GB" dirty="0"/>
          </a:p>
          <a:p>
            <a:pPr marL="0" indent="0">
              <a:buNone/>
            </a:pPr>
            <a:r>
              <a:rPr lang="en-GB" b="1" i="1" dirty="0"/>
              <a:t>Relationship with emergence of lethal methods</a:t>
            </a:r>
          </a:p>
          <a:p>
            <a:pPr marL="0" indent="0">
              <a:buNone/>
            </a:pPr>
            <a:r>
              <a:rPr lang="en-GB" b="1" dirty="0">
                <a:solidFill>
                  <a:schemeClr val="accent6">
                    <a:lumMod val="50000"/>
                  </a:schemeClr>
                </a:solidFill>
              </a:rPr>
              <a:t>Of those with RR experience:</a:t>
            </a:r>
          </a:p>
          <a:p>
            <a:r>
              <a:rPr lang="en-GB" dirty="0"/>
              <a:t>One quarter had used ligature as their first ever recorded SH. </a:t>
            </a:r>
          </a:p>
          <a:p>
            <a:r>
              <a:rPr lang="en-GB" dirty="0"/>
              <a:t>Almost half (43%) of these first ligatures had occurred whilst under first/second RR.</a:t>
            </a:r>
          </a:p>
          <a:p>
            <a:pPr marL="0" indent="0">
              <a:buNone/>
            </a:pPr>
            <a:r>
              <a:rPr lang="en-GB" b="1" dirty="0">
                <a:solidFill>
                  <a:srgbClr val="6F181A"/>
                </a:solidFill>
              </a:rPr>
              <a:t>Of those without RR experience:</a:t>
            </a:r>
          </a:p>
          <a:p>
            <a:r>
              <a:rPr lang="en-GB" dirty="0"/>
              <a:t>Only one in twenty had used ligature as their first recorded SH.</a:t>
            </a:r>
          </a:p>
          <a:p>
            <a:endParaRPr lang="en-GB" dirty="0"/>
          </a:p>
          <a:p>
            <a:pPr marL="0" indent="0">
              <a:buNone/>
            </a:pPr>
            <a:r>
              <a:rPr lang="en-GB" dirty="0"/>
              <a:t>Analysis confirmed a significant relationship between the first ever SH occurring under RR and this first SH using a ligature.</a:t>
            </a:r>
          </a:p>
          <a:p>
            <a:pPr marL="0" indent="0">
              <a:buNone/>
            </a:pPr>
            <a:r>
              <a:rPr lang="en-GB" dirty="0"/>
              <a:t>(Logistic regression; p &lt; .05, </a:t>
            </a:r>
            <a:r>
              <a:rPr lang="en-GB" dirty="0" err="1"/>
              <a:t>Exp</a:t>
            </a:r>
            <a:r>
              <a:rPr lang="en-GB" dirty="0"/>
              <a:t> (B) = 2.039, 95% CI –1 -4.15)</a:t>
            </a:r>
          </a:p>
          <a:p>
            <a:endParaRPr lang="en-GB" dirty="0"/>
          </a:p>
          <a:p>
            <a:pPr marL="0" indent="0">
              <a:buNone/>
            </a:pPr>
            <a:r>
              <a:rPr lang="en-GB" dirty="0"/>
              <a:t>What does this mean?</a:t>
            </a:r>
          </a:p>
          <a:p>
            <a:pPr marL="0" indent="0">
              <a:buNone/>
            </a:pPr>
            <a:r>
              <a:rPr lang="en-GB" b="1" dirty="0"/>
              <a:t>That if the first self harm occurs under either punishment regime, it is twice as likely to be using a ligature.</a:t>
            </a:r>
          </a:p>
        </p:txBody>
      </p:sp>
      <p:sp>
        <p:nvSpPr>
          <p:cNvPr id="4" name="Date Placeholder 3">
            <a:extLst>
              <a:ext uri="{FF2B5EF4-FFF2-40B4-BE49-F238E27FC236}">
                <a16:creationId xmlns:a16="http://schemas.microsoft.com/office/drawing/2014/main" id="{3D7D6805-D234-4105-B1C2-37A85AFEFE05}"/>
              </a:ext>
            </a:extLst>
          </p:cNvPr>
          <p:cNvSpPr>
            <a:spLocks noGrp="1"/>
          </p:cNvSpPr>
          <p:nvPr>
            <p:ph type="dt" sz="half" idx="10"/>
          </p:nvPr>
        </p:nvSpPr>
        <p:spPr/>
        <p:txBody>
          <a:bodyPr/>
          <a:lstStyle/>
          <a:p>
            <a:fld id="{0FB2CEF7-602B-441B-B455-BC37D0CE557B}" type="datetime1">
              <a:rPr lang="en-GB" smtClean="0"/>
              <a:t>02/09/2019</a:t>
            </a:fld>
            <a:endParaRPr lang="en-GB"/>
          </a:p>
        </p:txBody>
      </p:sp>
      <p:sp>
        <p:nvSpPr>
          <p:cNvPr id="5" name="Slide Number Placeholder 4">
            <a:extLst>
              <a:ext uri="{FF2B5EF4-FFF2-40B4-BE49-F238E27FC236}">
                <a16:creationId xmlns:a16="http://schemas.microsoft.com/office/drawing/2014/main" id="{EFF89B45-5780-4EBE-84E4-FA66F865F3BE}"/>
              </a:ext>
            </a:extLst>
          </p:cNvPr>
          <p:cNvSpPr>
            <a:spLocks noGrp="1"/>
          </p:cNvSpPr>
          <p:nvPr>
            <p:ph type="sldNum" sz="quarter" idx="12"/>
          </p:nvPr>
        </p:nvSpPr>
        <p:spPr/>
        <p:txBody>
          <a:bodyPr/>
          <a:lstStyle/>
          <a:p>
            <a:fld id="{9E514F6D-689E-4CFC-88BB-AEA64CB55A23}" type="slidenum">
              <a:rPr lang="en-GB" smtClean="0"/>
              <a:t>23</a:t>
            </a:fld>
            <a:endParaRPr lang="en-GB"/>
          </a:p>
        </p:txBody>
      </p:sp>
    </p:spTree>
    <p:extLst>
      <p:ext uri="{BB962C8B-B14F-4D97-AF65-F5344CB8AC3E}">
        <p14:creationId xmlns:p14="http://schemas.microsoft.com/office/powerpoint/2010/main" val="3628950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609"/>
            <a:ext cx="705248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053AED53-38D0-4B00-9C0B-D0B2540F4428}"/>
              </a:ext>
            </a:extLst>
          </p:cNvPr>
          <p:cNvSpPr>
            <a:spLocks noGrp="1"/>
          </p:cNvSpPr>
          <p:nvPr>
            <p:ph type="dt" sz="half" idx="10"/>
          </p:nvPr>
        </p:nvSpPr>
        <p:spPr/>
        <p:txBody>
          <a:bodyPr>
            <a:normAutofit/>
          </a:bodyPr>
          <a:lstStyle/>
          <a:p>
            <a:pPr>
              <a:spcAft>
                <a:spcPts val="600"/>
              </a:spcAft>
            </a:pPr>
            <a:fld id="{4E66B489-975B-407B-B07C-821A847489DF}" type="datetime1">
              <a:rPr lang="en-GB" smtClean="0"/>
              <a:pPr>
                <a:spcAft>
                  <a:spcPts val="600"/>
                </a:spcAft>
              </a:pPr>
              <a:t>02/09/2019</a:t>
            </a:fld>
            <a:endParaRPr lang="en-GB"/>
          </a:p>
        </p:txBody>
      </p:sp>
      <p:sp>
        <p:nvSpPr>
          <p:cNvPr id="5" name="Slide Number Placeholder 4">
            <a:extLst>
              <a:ext uri="{FF2B5EF4-FFF2-40B4-BE49-F238E27FC236}">
                <a16:creationId xmlns:a16="http://schemas.microsoft.com/office/drawing/2014/main" id="{CA3D80A8-A3AD-45A8-8200-C0709E7D93D3}"/>
              </a:ext>
            </a:extLst>
          </p:cNvPr>
          <p:cNvSpPr>
            <a:spLocks noGrp="1"/>
          </p:cNvSpPr>
          <p:nvPr>
            <p:ph type="sldNum" sz="quarter" idx="12"/>
          </p:nvPr>
        </p:nvSpPr>
        <p:spPr/>
        <p:txBody>
          <a:bodyPr>
            <a:normAutofit/>
          </a:bodyPr>
          <a:lstStyle/>
          <a:p>
            <a:pPr>
              <a:spcAft>
                <a:spcPts val="600"/>
              </a:spcAft>
            </a:pPr>
            <a:fld id="{9E514F6D-689E-4CFC-88BB-AEA64CB55A23}" type="slidenum">
              <a:rPr lang="en-GB" smtClean="0"/>
              <a:pPr>
                <a:spcAft>
                  <a:spcPts val="600"/>
                </a:spcAft>
              </a:pPr>
              <a:t>24</a:t>
            </a:fld>
            <a:endParaRPr lang="en-GB"/>
          </a:p>
        </p:txBody>
      </p:sp>
      <p:sp>
        <p:nvSpPr>
          <p:cNvPr id="11" name="Content Placeholder 10">
            <a:extLst>
              <a:ext uri="{FF2B5EF4-FFF2-40B4-BE49-F238E27FC236}">
                <a16:creationId xmlns:a16="http://schemas.microsoft.com/office/drawing/2014/main" id="{1DA5D4C5-4896-4CCE-B2CF-175CEE242181}"/>
              </a:ext>
            </a:extLst>
          </p:cNvPr>
          <p:cNvSpPr>
            <a:spLocks noGrp="1"/>
          </p:cNvSpPr>
          <p:nvPr>
            <p:ph idx="4294967295"/>
          </p:nvPr>
        </p:nvSpPr>
        <p:spPr>
          <a:xfrm>
            <a:off x="0" y="654050"/>
            <a:ext cx="7112000" cy="5949950"/>
          </a:xfrm>
        </p:spPr>
        <p:txBody>
          <a:bodyPr anchor="t">
            <a:noAutofit/>
          </a:bodyPr>
          <a:lstStyle/>
          <a:p>
            <a:pPr algn="just"/>
            <a:r>
              <a:rPr lang="en-GB" sz="1800" dirty="0">
                <a:solidFill>
                  <a:srgbClr val="FFFFFF"/>
                </a:solidFill>
              </a:rPr>
              <a:t>Dual harm is prevalent and meaningful across all populations but especially in relation to violent offending.  Risk not limited to one behaviour, but a range of harmful behaviours.</a:t>
            </a:r>
          </a:p>
          <a:p>
            <a:pPr algn="just"/>
            <a:r>
              <a:rPr lang="en-GB" sz="1800" dirty="0">
                <a:solidFill>
                  <a:srgbClr val="FFFFFF"/>
                </a:solidFill>
              </a:rPr>
              <a:t>Have far greater experience of punishments, including segregation, basic regime but also in prison and being recalled or serving an indeterminate/life sentence. They have less access to positive influence and community. The high levels of both incident and punishment and restrictive regime seeming to have little effect.</a:t>
            </a:r>
          </a:p>
          <a:p>
            <a:pPr algn="just"/>
            <a:r>
              <a:rPr lang="en-GB" sz="1800" dirty="0">
                <a:solidFill>
                  <a:srgbClr val="FFFFFF"/>
                </a:solidFill>
              </a:rPr>
              <a:t>No difference in rates of self-harm or assault, but higher rates of fire setting, property damage and disorder. These group into more reactive and expressive behaviour. The greater use and swifter emergence of lethal methods suggest heighted risk of self-inflicted death.</a:t>
            </a:r>
          </a:p>
          <a:p>
            <a:pPr algn="just"/>
            <a:r>
              <a:rPr lang="en-GB" sz="1800" dirty="0">
                <a:solidFill>
                  <a:srgbClr val="FFFFFF"/>
                </a:solidFill>
              </a:rPr>
              <a:t>The greater variability of behaviours suggests they are adaptable (if ineffective).  This variability  includes SH methods  so presentation and risks  will change over time and across spheres.</a:t>
            </a:r>
          </a:p>
          <a:p>
            <a:pPr algn="just"/>
            <a:r>
              <a:rPr lang="en-GB" sz="1800" dirty="0">
                <a:solidFill>
                  <a:srgbClr val="FFFFFF"/>
                </a:solidFill>
              </a:rPr>
              <a:t>Managing one risk at a time or restrictive punishments may be unlikely to result in lasting impact on overall risk of harm.   They may show changing behaviour patterns so single case management is recommended across services.</a:t>
            </a:r>
            <a:endParaRPr lang="en-US" sz="1800" dirty="0">
              <a:solidFill>
                <a:srgbClr val="FFFFFF"/>
              </a:solidFill>
            </a:endParaRPr>
          </a:p>
        </p:txBody>
      </p:sp>
      <p:sp>
        <p:nvSpPr>
          <p:cNvPr id="2" name="Title 1">
            <a:extLst>
              <a:ext uri="{FF2B5EF4-FFF2-40B4-BE49-F238E27FC236}">
                <a16:creationId xmlns:a16="http://schemas.microsoft.com/office/drawing/2014/main" id="{EFBC8692-7DD2-4817-978A-C5B031CCDDAF}"/>
              </a:ext>
            </a:extLst>
          </p:cNvPr>
          <p:cNvSpPr>
            <a:spLocks noGrp="1"/>
          </p:cNvSpPr>
          <p:nvPr>
            <p:ph type="title" idx="4294967295"/>
          </p:nvPr>
        </p:nvSpPr>
        <p:spPr>
          <a:xfrm>
            <a:off x="0" y="1123950"/>
            <a:ext cx="211667" cy="4600575"/>
          </a:xfrm>
        </p:spPr>
        <p:txBody>
          <a:bodyPr>
            <a:normAutofit/>
          </a:bodyPr>
          <a:lstStyle/>
          <a:p>
            <a:br>
              <a:rPr lang="en-GB" dirty="0"/>
            </a:br>
            <a:endParaRPr lang="en-GB" dirty="0"/>
          </a:p>
        </p:txBody>
      </p:sp>
      <p:pic>
        <p:nvPicPr>
          <p:cNvPr id="9" name="Content Placeholder 5">
            <a:extLst>
              <a:ext uri="{FF2B5EF4-FFF2-40B4-BE49-F238E27FC236}">
                <a16:creationId xmlns:a16="http://schemas.microsoft.com/office/drawing/2014/main" id="{5539B68A-3D0C-44A5-8277-98D2E4EDAC65}"/>
              </a:ext>
            </a:extLst>
          </p:cNvPr>
          <p:cNvPicPr>
            <a:picLocks noChangeAspect="1"/>
          </p:cNvPicPr>
          <p:nvPr/>
        </p:nvPicPr>
        <p:blipFill rotWithShape="1">
          <a:blip r:embed="rId2"/>
          <a:srcRect r="9423" b="3"/>
          <a:stretch/>
        </p:blipFill>
        <p:spPr>
          <a:xfrm>
            <a:off x="7545038" y="759599"/>
            <a:ext cx="3778287" cy="5330650"/>
          </a:xfrm>
          <a:prstGeom prst="rect">
            <a:avLst/>
          </a:prstGeom>
        </p:spPr>
      </p:pic>
    </p:spTree>
    <p:extLst>
      <p:ext uri="{BB962C8B-B14F-4D97-AF65-F5344CB8AC3E}">
        <p14:creationId xmlns:p14="http://schemas.microsoft.com/office/powerpoint/2010/main" val="16549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8">
            <a:extLst>
              <a:ext uri="{FF2B5EF4-FFF2-40B4-BE49-F238E27FC236}">
                <a16:creationId xmlns:a16="http://schemas.microsoft.com/office/drawing/2014/main" id="{9B297534-5137-484F-9B02-803A2EAAB3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2" name="Title 1"/>
          <p:cNvSpPr>
            <a:spLocks noGrp="1"/>
          </p:cNvSpPr>
          <p:nvPr>
            <p:ph type="title"/>
          </p:nvPr>
        </p:nvSpPr>
        <p:spPr>
          <a:xfrm>
            <a:off x="1136428" y="627564"/>
            <a:ext cx="7474172" cy="1325563"/>
          </a:xfrm>
        </p:spPr>
        <p:txBody>
          <a:bodyPr>
            <a:normAutofit/>
          </a:bodyPr>
          <a:lstStyle/>
          <a:p>
            <a:endParaRPr lang="en-GB" dirty="0"/>
          </a:p>
        </p:txBody>
      </p:sp>
      <p:sp>
        <p:nvSpPr>
          <p:cNvPr id="3" name="Content Placeholder 2"/>
          <p:cNvSpPr>
            <a:spLocks noGrp="1"/>
          </p:cNvSpPr>
          <p:nvPr>
            <p:ph idx="1"/>
          </p:nvPr>
        </p:nvSpPr>
        <p:spPr>
          <a:xfrm>
            <a:off x="1136429" y="2278173"/>
            <a:ext cx="7474171" cy="3450613"/>
          </a:xfrm>
        </p:spPr>
        <p:txBody>
          <a:bodyPr anchor="ctr">
            <a:normAutofit/>
          </a:bodyPr>
          <a:lstStyle/>
          <a:p>
            <a:pPr marL="0" indent="0">
              <a:buNone/>
            </a:pPr>
            <a:r>
              <a:rPr lang="en-GB" sz="2200" dirty="0"/>
              <a:t>Previous paper:</a:t>
            </a:r>
          </a:p>
          <a:p>
            <a:pPr marL="0" indent="0">
              <a:buNone/>
            </a:pPr>
            <a:endParaRPr lang="en-GB" sz="2200" dirty="0"/>
          </a:p>
          <a:p>
            <a:pPr marL="0" indent="0">
              <a:buNone/>
            </a:pPr>
            <a:r>
              <a:rPr lang="en-GB" sz="2200" dirty="0"/>
              <a:t>Slade, K. (2017) Dual Harm: An exploration of the presence and characteristics for dual violence and self-harm behaviour in prison. </a:t>
            </a:r>
            <a:r>
              <a:rPr lang="en-GB" sz="2200" i="1" dirty="0"/>
              <a:t>Journal of Criminal Psychology (8 (2), pp. 97-111.</a:t>
            </a:r>
          </a:p>
          <a:p>
            <a:pPr marL="0" indent="0">
              <a:buNone/>
            </a:pPr>
            <a:r>
              <a:rPr lang="en-GB" sz="2200" dirty="0"/>
              <a:t>Please contact me if you’d like the slides, papers or interested in research avenues:  </a:t>
            </a:r>
            <a:r>
              <a:rPr lang="en-GB" sz="2200" dirty="0">
                <a:hlinkClick r:id="rId4"/>
              </a:rPr>
              <a:t>karen.slade@ntu.ac.uk</a:t>
            </a:r>
            <a:endParaRPr lang="en-GB" sz="2200" dirty="0"/>
          </a:p>
          <a:p>
            <a:pPr marL="0" indent="0">
              <a:buNone/>
            </a:pPr>
            <a:endParaRPr lang="en-GB" sz="2200" i="1" dirty="0"/>
          </a:p>
          <a:p>
            <a:pPr marL="0" indent="0">
              <a:buNone/>
            </a:pPr>
            <a:endParaRPr lang="en-GB" sz="2200" i="1" dirty="0"/>
          </a:p>
          <a:p>
            <a:endParaRPr lang="en-GB" sz="2200" i="1" dirty="0"/>
          </a:p>
          <a:p>
            <a:endParaRPr lang="en-GB" sz="2200" i="1" dirty="0"/>
          </a:p>
        </p:txBody>
      </p:sp>
      <p:sp>
        <p:nvSpPr>
          <p:cNvPr id="4" name="Date Placeholder 3"/>
          <p:cNvSpPr>
            <a:spLocks noGrp="1"/>
          </p:cNvSpPr>
          <p:nvPr>
            <p:ph type="dt" sz="half" idx="10"/>
          </p:nvPr>
        </p:nvSpPr>
        <p:spPr>
          <a:xfrm>
            <a:off x="6973342" y="6356350"/>
            <a:ext cx="2743200" cy="365125"/>
          </a:xfrm>
        </p:spPr>
        <p:txBody>
          <a:bodyPr>
            <a:normAutofit/>
          </a:bodyPr>
          <a:lstStyle/>
          <a:p>
            <a:pPr algn="r">
              <a:spcAft>
                <a:spcPts val="600"/>
              </a:spcAft>
            </a:pPr>
            <a:fld id="{44026E08-299C-4CD3-BFC1-AE204EFA12E9}" type="datetime4">
              <a:rPr lang="en-GB" altLang="en-US" sz="1050">
                <a:solidFill>
                  <a:schemeClr val="tx1">
                    <a:lumMod val="75000"/>
                    <a:lumOff val="25000"/>
                  </a:schemeClr>
                </a:solidFill>
              </a:rPr>
              <a:pPr algn="r">
                <a:spcAft>
                  <a:spcPts val="600"/>
                </a:spcAft>
              </a:pPr>
              <a:t>02 September 2019</a:t>
            </a:fld>
            <a:endParaRPr lang="en-GB" altLang="en-US" sz="1050">
              <a:solidFill>
                <a:schemeClr val="tx1">
                  <a:lumMod val="75000"/>
                  <a:lumOff val="25000"/>
                </a:schemeClr>
              </a:solidFill>
            </a:endParaRPr>
          </a:p>
        </p:txBody>
      </p:sp>
      <p:sp>
        <p:nvSpPr>
          <p:cNvPr id="5" name="Slide Number Placeholder 4"/>
          <p:cNvSpPr>
            <a:spLocks noGrp="1"/>
          </p:cNvSpPr>
          <p:nvPr>
            <p:ph type="sldNum" sz="quarter" idx="12"/>
          </p:nvPr>
        </p:nvSpPr>
        <p:spPr>
          <a:xfrm>
            <a:off x="10341428" y="6356350"/>
            <a:ext cx="1012371" cy="365125"/>
          </a:xfrm>
        </p:spPr>
        <p:txBody>
          <a:bodyPr>
            <a:normAutofit/>
          </a:bodyPr>
          <a:lstStyle/>
          <a:p>
            <a:pPr>
              <a:spcAft>
                <a:spcPts val="600"/>
              </a:spcAft>
            </a:pPr>
            <a:fld id="{D586CA68-4FB1-427B-BB86-91C02EACE322}" type="slidenum">
              <a:rPr lang="en-GB" altLang="en-US">
                <a:solidFill>
                  <a:srgbClr val="FFFFFF"/>
                </a:solidFill>
              </a:rPr>
              <a:pPr>
                <a:spcAft>
                  <a:spcPts val="600"/>
                </a:spcAft>
              </a:pPr>
              <a:t>25</a:t>
            </a:fld>
            <a:endParaRPr lang="en-GB" altLang="en-US">
              <a:solidFill>
                <a:srgbClr val="FFFFFF"/>
              </a:solidFill>
            </a:endParaRPr>
          </a:p>
        </p:txBody>
      </p:sp>
    </p:spTree>
    <p:extLst>
      <p:ext uri="{BB962C8B-B14F-4D97-AF65-F5344CB8AC3E}">
        <p14:creationId xmlns:p14="http://schemas.microsoft.com/office/powerpoint/2010/main" val="98966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1"/>
                </a:solidFill>
              </a:rPr>
              <a:t>Self-harm to violence</a:t>
            </a:r>
          </a:p>
        </p:txBody>
      </p:sp>
      <p:graphicFrame>
        <p:nvGraphicFramePr>
          <p:cNvPr id="7" name="Content Placeholder 2">
            <a:extLst>
              <a:ext uri="{FF2B5EF4-FFF2-40B4-BE49-F238E27FC236}">
                <a16:creationId xmlns:a16="http://schemas.microsoft.com/office/drawing/2014/main" id="{DDA22243-1149-4611-B016-69A3FE0AAF5C}"/>
              </a:ext>
            </a:extLst>
          </p:cNvPr>
          <p:cNvGraphicFramePr>
            <a:graphicFrameLocks noGrp="1"/>
          </p:cNvGraphicFramePr>
          <p:nvPr>
            <p:ph idx="1"/>
            <p:extLst>
              <p:ext uri="{D42A27DB-BD31-4B8C-83A1-F6EECF244321}">
                <p14:modId xmlns:p14="http://schemas.microsoft.com/office/powerpoint/2010/main" val="3444476871"/>
              </p:ext>
            </p:extLst>
          </p:nvPr>
        </p:nvGraphicFramePr>
        <p:xfrm>
          <a:off x="3976808"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4026E08-299C-4CD3-BFC1-AE204EFA12E9}" type="datetime4">
              <a:rPr kumimoji="0" lang="en-GB" alt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02 September 2019</a:t>
            </a:fld>
            <a:endParaRPr kumimoji="0" lang="en-GB" alt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86CA68-4FB1-427B-BB86-91C02EACE322}" type="slidenum">
              <a:rPr kumimoji="0" lang="en-GB" alt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GB" alt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957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6488" y="122238"/>
            <a:ext cx="11085512" cy="1281112"/>
          </a:xfrm>
        </p:spPr>
        <p:txBody>
          <a:bodyPr>
            <a:normAutofit/>
          </a:bodyPr>
          <a:lstStyle/>
          <a:p>
            <a:r>
              <a:rPr lang="en-GB" dirty="0">
                <a:solidFill>
                  <a:srgbClr val="FF0000"/>
                </a:solidFill>
              </a:rPr>
              <a:t>Service issue: Underlying Assumptions and Response</a:t>
            </a:r>
          </a:p>
        </p:txBody>
      </p:sp>
      <p:sp>
        <p:nvSpPr>
          <p:cNvPr id="6" name="Text Placeholder 5"/>
          <p:cNvSpPr>
            <a:spLocks noGrp="1"/>
          </p:cNvSpPr>
          <p:nvPr>
            <p:ph type="body" idx="4294967295"/>
          </p:nvPr>
        </p:nvSpPr>
        <p:spPr>
          <a:xfrm>
            <a:off x="0" y="2884488"/>
            <a:ext cx="4318000" cy="1089025"/>
          </a:xfrm>
        </p:spPr>
        <p:txBody>
          <a:bodyPr/>
          <a:lstStyle/>
          <a:p>
            <a:pPr marL="0" indent="0" algn="ctr">
              <a:buNone/>
            </a:pPr>
            <a:r>
              <a:rPr lang="en-GB" dirty="0"/>
              <a:t>Zero Tolerance</a:t>
            </a:r>
          </a:p>
          <a:p>
            <a:pPr marL="0" indent="0" algn="ctr">
              <a:buNone/>
            </a:pPr>
            <a:r>
              <a:rPr lang="en-GB" dirty="0"/>
              <a:t>Punishment</a:t>
            </a:r>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1246909" y="4135408"/>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 Placeholder 6"/>
          <p:cNvSpPr>
            <a:spLocks noGrp="1"/>
          </p:cNvSpPr>
          <p:nvPr>
            <p:ph type="body" sz="quarter" idx="4294967295"/>
          </p:nvPr>
        </p:nvSpPr>
        <p:spPr>
          <a:xfrm>
            <a:off x="7872413" y="3006725"/>
            <a:ext cx="4319587" cy="866775"/>
          </a:xfrm>
        </p:spPr>
        <p:txBody>
          <a:bodyPr/>
          <a:lstStyle/>
          <a:p>
            <a:pPr marL="0" indent="0" algn="ctr">
              <a:buNone/>
            </a:pPr>
            <a:r>
              <a:rPr lang="en-GB" dirty="0"/>
              <a:t>Individualised  Supportive Care </a:t>
            </a:r>
          </a:p>
        </p:txBody>
      </p:sp>
      <p:pic>
        <p:nvPicPr>
          <p:cNvPr id="8" name="Content Placeholder 7"/>
          <p:cNvPicPr>
            <a:picLocks noGrp="1" noChangeAspect="1"/>
          </p:cNvPicPr>
          <p:nvPr>
            <p:ph sz="quarter" idx="4294967295"/>
          </p:nvPr>
        </p:nvPicPr>
        <p:blipFill>
          <a:blip r:embed="rId3"/>
          <a:stretch>
            <a:fillRect/>
          </a:stretch>
        </p:blipFill>
        <p:spPr>
          <a:xfrm>
            <a:off x="8710873" y="4221658"/>
            <a:ext cx="2466975" cy="1847850"/>
          </a:xfrm>
          <a:prstGeom prst="rect">
            <a:avLst/>
          </a:prstGeom>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194" y="4293096"/>
            <a:ext cx="268605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003996" y="6212031"/>
            <a:ext cx="36884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Segregation or </a:t>
            </a:r>
            <a:r>
              <a:rPr lang="en-GB" dirty="0">
                <a:solidFill>
                  <a:prstClr val="black"/>
                </a:solidFill>
                <a:latin typeface="Calibri"/>
              </a:rPr>
              <a:t>Constant Supervision</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4141" y="1892437"/>
            <a:ext cx="1470675" cy="1548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6"/>
          <a:stretch>
            <a:fillRect/>
          </a:stretch>
        </p:blipFill>
        <p:spPr>
          <a:xfrm>
            <a:off x="1420291" y="1459704"/>
            <a:ext cx="1262889" cy="1262889"/>
          </a:xfrm>
          <a:prstGeom prst="rect">
            <a:avLst/>
          </a:prstGeom>
        </p:spPr>
      </p:pic>
      <p:pic>
        <p:nvPicPr>
          <p:cNvPr id="5" name="Picture 4">
            <a:extLst>
              <a:ext uri="{FF2B5EF4-FFF2-40B4-BE49-F238E27FC236}">
                <a16:creationId xmlns:a16="http://schemas.microsoft.com/office/drawing/2014/main" id="{460F15D8-F17A-47A2-AC28-D53939F0D265}"/>
              </a:ext>
            </a:extLst>
          </p:cNvPr>
          <p:cNvPicPr>
            <a:picLocks noChangeAspect="1"/>
          </p:cNvPicPr>
          <p:nvPr/>
        </p:nvPicPr>
        <p:blipFill>
          <a:blip r:embed="rId7"/>
          <a:stretch>
            <a:fillRect/>
          </a:stretch>
        </p:blipFill>
        <p:spPr>
          <a:xfrm>
            <a:off x="8449693" y="1324769"/>
            <a:ext cx="2524125" cy="1809750"/>
          </a:xfrm>
          <a:prstGeom prst="rect">
            <a:avLst/>
          </a:prstGeom>
        </p:spPr>
      </p:pic>
    </p:spTree>
    <p:extLst>
      <p:ext uri="{BB962C8B-B14F-4D97-AF65-F5344CB8AC3E}">
        <p14:creationId xmlns:p14="http://schemas.microsoft.com/office/powerpoint/2010/main" val="349901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Aims</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GB" sz="2200" dirty="0"/>
          </a:p>
          <a:p>
            <a:pPr marL="0" indent="0">
              <a:buNone/>
            </a:pPr>
            <a:r>
              <a:rPr lang="en-GB" sz="2200" dirty="0"/>
              <a:t>To explore risk factors for dual harm prisoners.</a:t>
            </a:r>
          </a:p>
          <a:p>
            <a:pPr marL="0" indent="0">
              <a:buNone/>
            </a:pPr>
            <a:endParaRPr lang="en-GB" sz="2200" dirty="0"/>
          </a:p>
          <a:p>
            <a:pPr marL="0" indent="0">
              <a:buNone/>
            </a:pPr>
            <a:r>
              <a:rPr lang="en-GB" sz="2200" dirty="0"/>
              <a:t>This study will compare sole self-harm, sole assault and dual harm prisoners:</a:t>
            </a:r>
          </a:p>
          <a:p>
            <a:r>
              <a:rPr lang="en-GB" sz="2200" dirty="0"/>
              <a:t>To explore demographic variables and offence types</a:t>
            </a:r>
          </a:p>
          <a:p>
            <a:r>
              <a:rPr lang="en-GB" sz="2200" dirty="0"/>
              <a:t>To explore incident rates, incident types and (where applicable) rates of restrictive punishment regimes.</a:t>
            </a:r>
          </a:p>
          <a:p>
            <a:r>
              <a:rPr lang="en-GB" sz="2200" dirty="0"/>
              <a:t>To explore any differences in methods or lethality of self-harm.</a:t>
            </a:r>
          </a:p>
          <a:p>
            <a:pPr marL="0" indent="0">
              <a:buNone/>
            </a:pPr>
            <a:endParaRPr lang="en-GB" sz="2200" dirty="0"/>
          </a:p>
          <a:p>
            <a:endParaRPr lang="en-GB" sz="2200" dirty="0"/>
          </a:p>
        </p:txBody>
      </p:sp>
      <p:sp>
        <p:nvSpPr>
          <p:cNvPr id="4" name="Date Placeholder 3"/>
          <p:cNvSpPr>
            <a:spLocks noGrp="1"/>
          </p:cNvSpPr>
          <p:nvPr>
            <p:ph type="dt" sz="half" idx="10"/>
          </p:nvPr>
        </p:nvSpPr>
        <p:spPr>
          <a:xfrm>
            <a:off x="838200" y="6033479"/>
            <a:ext cx="2743200" cy="365125"/>
          </a:xfrm>
        </p:spPr>
        <p:txBody>
          <a:bodyPr>
            <a:normAutofit/>
          </a:bodyPr>
          <a:lstStyle/>
          <a:p>
            <a:pPr>
              <a:spcAft>
                <a:spcPts val="600"/>
              </a:spcAft>
            </a:pPr>
            <a:fld id="{44026E08-299C-4CD3-BFC1-AE204EFA12E9}" type="datetime4">
              <a:rPr lang="en-GB" altLang="en-US" sz="1050">
                <a:solidFill>
                  <a:schemeClr val="tx1">
                    <a:alpha val="80000"/>
                  </a:schemeClr>
                </a:solidFill>
              </a:rPr>
              <a:pPr>
                <a:spcAft>
                  <a:spcPts val="600"/>
                </a:spcAft>
              </a:pPr>
              <a:t>02 September 2019</a:t>
            </a:fld>
            <a:endParaRPr lang="en-GB" altLang="en-US" sz="1050">
              <a:solidFill>
                <a:schemeClr val="tx1">
                  <a:alpha val="80000"/>
                </a:schemeClr>
              </a:solidFill>
            </a:endParaRPr>
          </a:p>
        </p:txBody>
      </p:sp>
      <p:sp>
        <p:nvSpPr>
          <p:cNvPr id="5" name="Slide Number Placeholder 4"/>
          <p:cNvSpPr>
            <a:spLocks noGrp="1"/>
          </p:cNvSpPr>
          <p:nvPr>
            <p:ph type="sldNum" sz="quarter" idx="12"/>
          </p:nvPr>
        </p:nvSpPr>
        <p:spPr>
          <a:xfrm>
            <a:off x="10571516" y="6033479"/>
            <a:ext cx="782283" cy="365125"/>
          </a:xfrm>
        </p:spPr>
        <p:txBody>
          <a:bodyPr>
            <a:normAutofit/>
          </a:bodyPr>
          <a:lstStyle/>
          <a:p>
            <a:pPr>
              <a:spcAft>
                <a:spcPts val="600"/>
              </a:spcAft>
            </a:pPr>
            <a:fld id="{D586CA68-4FB1-427B-BB86-91C02EACE322}" type="slidenum">
              <a:rPr lang="en-GB" altLang="en-US" sz="1050">
                <a:solidFill>
                  <a:schemeClr val="tx1">
                    <a:alpha val="80000"/>
                  </a:schemeClr>
                </a:solidFill>
              </a:rPr>
              <a:pPr>
                <a:spcAft>
                  <a:spcPts val="600"/>
                </a:spcAft>
              </a:pPr>
              <a:t>5</a:t>
            </a:fld>
            <a:endParaRPr lang="en-GB" altLang="en-US" sz="1050">
              <a:solidFill>
                <a:schemeClr val="tx1">
                  <a:alpha val="80000"/>
                </a:schemeClr>
              </a:solidFill>
            </a:endParaRPr>
          </a:p>
        </p:txBody>
      </p:sp>
    </p:spTree>
    <p:extLst>
      <p:ext uri="{BB962C8B-B14F-4D97-AF65-F5344CB8AC3E}">
        <p14:creationId xmlns:p14="http://schemas.microsoft.com/office/powerpoint/2010/main" val="427885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4110"/>
            <a:ext cx="10590213" cy="1280890"/>
          </a:xfrm>
        </p:spPr>
        <p:txBody>
          <a:bodyPr>
            <a:normAutofit/>
          </a:bodyPr>
          <a:lstStyle/>
          <a:p>
            <a:r>
              <a:rPr lang="en-US" dirty="0"/>
              <a:t>Exploring Sole and Dual Harm</a:t>
            </a:r>
            <a:br>
              <a:rPr lang="en-US" dirty="0"/>
            </a:br>
            <a:br>
              <a:rPr lang="en-GB" sz="2000" i="1" dirty="0"/>
            </a:br>
            <a:endParaRPr lang="en-US" sz="2000" i="1" dirty="0"/>
          </a:p>
        </p:txBody>
      </p:sp>
      <p:sp>
        <p:nvSpPr>
          <p:cNvPr id="3" name="Content Placeholder 2"/>
          <p:cNvSpPr>
            <a:spLocks noGrp="1"/>
          </p:cNvSpPr>
          <p:nvPr>
            <p:ph idx="1"/>
          </p:nvPr>
        </p:nvSpPr>
        <p:spPr>
          <a:xfrm>
            <a:off x="284846" y="1614345"/>
            <a:ext cx="11595604" cy="4769522"/>
          </a:xfrm>
        </p:spPr>
        <p:txBody>
          <a:bodyPr numCol="2" spcCol="612000">
            <a:normAutofit fontScale="92500" lnSpcReduction="10000"/>
          </a:bodyPr>
          <a:lstStyle/>
          <a:p>
            <a:pPr marL="0" indent="0" algn="ctr">
              <a:buNone/>
            </a:pPr>
            <a:r>
              <a:rPr lang="en-US" dirty="0"/>
              <a:t>Location</a:t>
            </a:r>
          </a:p>
          <a:p>
            <a:pPr marL="0" indent="0" algn="ctr">
              <a:buNone/>
            </a:pPr>
            <a:endParaRPr lang="en-GB" dirty="0"/>
          </a:p>
          <a:p>
            <a:pPr marL="0" indent="0">
              <a:lnSpc>
                <a:spcPct val="80000"/>
              </a:lnSpc>
              <a:buNone/>
            </a:pPr>
            <a:r>
              <a:rPr lang="en-GB" b="1" dirty="0"/>
              <a:t>Medium Security (Cat B) Remand and early stage prison in England</a:t>
            </a:r>
          </a:p>
          <a:p>
            <a:pPr marL="0" indent="0">
              <a:lnSpc>
                <a:spcPct val="80000"/>
              </a:lnSpc>
              <a:buNone/>
            </a:pPr>
            <a:endParaRPr lang="en-GB" b="1" dirty="0"/>
          </a:p>
          <a:p>
            <a:pPr marL="0" indent="0">
              <a:lnSpc>
                <a:spcPct val="80000"/>
              </a:lnSpc>
              <a:buNone/>
            </a:pPr>
            <a:endParaRPr lang="en-GB"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Groups</a:t>
            </a:r>
          </a:p>
          <a:p>
            <a:pPr marL="0" indent="0" algn="ctr">
              <a:buNone/>
            </a:pPr>
            <a:r>
              <a:rPr lang="en-US" dirty="0"/>
              <a:t>(based on in-prison incidents)</a:t>
            </a:r>
          </a:p>
          <a:p>
            <a:pPr marL="0" indent="0">
              <a:buNone/>
            </a:pPr>
            <a:endParaRPr lang="en-US" dirty="0"/>
          </a:p>
          <a:p>
            <a:pPr marL="0" indent="0">
              <a:buNone/>
            </a:pPr>
            <a:r>
              <a:rPr lang="en-US" dirty="0">
                <a:solidFill>
                  <a:srgbClr val="FF0000"/>
                </a:solidFill>
              </a:rPr>
              <a:t>Sole Assault </a:t>
            </a:r>
            <a:r>
              <a:rPr lang="en-US" dirty="0"/>
              <a:t>(physical assault)</a:t>
            </a:r>
          </a:p>
          <a:p>
            <a:pPr marL="0" indent="0">
              <a:buNone/>
            </a:pPr>
            <a:r>
              <a:rPr lang="en-US" dirty="0">
                <a:solidFill>
                  <a:srgbClr val="FF0000"/>
                </a:solidFill>
              </a:rPr>
              <a:t>Sole Self-harm </a:t>
            </a:r>
            <a:r>
              <a:rPr lang="en-US" dirty="0"/>
              <a:t>(physical harm to self) </a:t>
            </a:r>
          </a:p>
          <a:p>
            <a:pPr marL="0" indent="0">
              <a:buNone/>
            </a:pPr>
            <a:r>
              <a:rPr lang="en-US" dirty="0">
                <a:solidFill>
                  <a:srgbClr val="FF0000"/>
                </a:solidFill>
              </a:rPr>
              <a:t>Dual Harm</a:t>
            </a:r>
            <a:r>
              <a:rPr lang="en-US" dirty="0"/>
              <a:t>: Both assault and self-harm</a:t>
            </a:r>
          </a:p>
          <a:p>
            <a:pPr marL="0" indent="0">
              <a:buNone/>
            </a:pPr>
            <a:r>
              <a:rPr lang="en-US" dirty="0">
                <a:solidFill>
                  <a:srgbClr val="FF0000"/>
                </a:solidFill>
              </a:rPr>
              <a:t>No incidents </a:t>
            </a:r>
            <a:endParaRPr lang="en-US" dirty="0"/>
          </a:p>
          <a:p>
            <a:pPr marL="0" indent="0">
              <a:buNone/>
            </a:pPr>
            <a:r>
              <a:rPr lang="en-US" dirty="0">
                <a:solidFill>
                  <a:srgbClr val="FF0000"/>
                </a:solidFill>
              </a:rPr>
              <a:t>No harm</a:t>
            </a:r>
            <a:r>
              <a:rPr lang="en-US" dirty="0"/>
              <a:t> (</a:t>
            </a:r>
            <a:r>
              <a:rPr lang="en-US" dirty="0" err="1"/>
              <a:t>i</a:t>
            </a:r>
            <a:r>
              <a:rPr lang="en-GB" dirty="0" err="1"/>
              <a:t>ncidents</a:t>
            </a:r>
            <a:r>
              <a:rPr lang="en-GB" dirty="0"/>
              <a:t> but not physical harm)</a:t>
            </a:r>
            <a:endParaRPr lang="en-US" dirty="0"/>
          </a:p>
          <a:p>
            <a:endParaRPr lang="en-US" dirty="0"/>
          </a:p>
        </p:txBody>
      </p:sp>
      <p:pic>
        <p:nvPicPr>
          <p:cNvPr id="4" name="Picture 3"/>
          <p:cNvPicPr>
            <a:picLocks noChangeAspect="1"/>
          </p:cNvPicPr>
          <p:nvPr/>
        </p:nvPicPr>
        <p:blipFill>
          <a:blip r:embed="rId2"/>
          <a:stretch>
            <a:fillRect/>
          </a:stretch>
        </p:blipFill>
        <p:spPr>
          <a:xfrm>
            <a:off x="11002876" y="2576"/>
            <a:ext cx="1189124" cy="1116362"/>
          </a:xfrm>
          <a:prstGeom prst="rect">
            <a:avLst/>
          </a:prstGeom>
        </p:spPr>
      </p:pic>
    </p:spTree>
    <p:extLst>
      <p:ext uri="{BB962C8B-B14F-4D97-AF65-F5344CB8AC3E}">
        <p14:creationId xmlns:p14="http://schemas.microsoft.com/office/powerpoint/2010/main" val="265552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a:t>
            </a:r>
          </a:p>
        </p:txBody>
      </p:sp>
      <p:sp>
        <p:nvSpPr>
          <p:cNvPr id="3" name="Content Placeholder 2"/>
          <p:cNvSpPr>
            <a:spLocks noGrp="1"/>
          </p:cNvSpPr>
          <p:nvPr>
            <p:ph idx="1"/>
          </p:nvPr>
        </p:nvSpPr>
        <p:spPr>
          <a:xfrm>
            <a:off x="508000" y="1447801"/>
            <a:ext cx="11074400" cy="4908549"/>
          </a:xfrm>
        </p:spPr>
        <p:txBody>
          <a:bodyPr/>
          <a:lstStyle/>
          <a:p>
            <a:pPr marL="0" indent="0">
              <a:buNone/>
            </a:pPr>
            <a:r>
              <a:rPr lang="en-GB" dirty="0"/>
              <a:t>Data:  Routinely gathered detailed incident, location and demographic data from prison electronic database system</a:t>
            </a:r>
          </a:p>
          <a:p>
            <a:pPr marL="0" indent="0">
              <a:buNone/>
            </a:pPr>
            <a:endParaRPr lang="en-GB" dirty="0"/>
          </a:p>
          <a:p>
            <a:pPr marL="0" indent="0">
              <a:buNone/>
            </a:pPr>
            <a:r>
              <a:rPr lang="en-GB" dirty="0"/>
              <a:t>Each participant had demographic, current offence, incident dates and incident types, dates of placement under a punishment regime. </a:t>
            </a:r>
          </a:p>
          <a:p>
            <a:pPr marL="0" indent="0">
              <a:buNone/>
            </a:pPr>
            <a:endParaRPr lang="en-GB" dirty="0"/>
          </a:p>
          <a:p>
            <a:pPr marL="0" indent="0">
              <a:buNone/>
            </a:pPr>
            <a:r>
              <a:rPr lang="en-GB" dirty="0"/>
              <a:t>Details on method of self-harm behaviour was also gathered. </a:t>
            </a:r>
          </a:p>
          <a:p>
            <a:pPr marL="0" indent="0">
              <a:buNone/>
            </a:pPr>
            <a:endParaRPr lang="en-GB" dirty="0"/>
          </a:p>
          <a:p>
            <a:pPr marL="0" indent="0">
              <a:buNone/>
            </a:pPr>
            <a:endParaRPr lang="en-GB" dirty="0"/>
          </a:p>
          <a:p>
            <a:pPr marL="0" indent="0">
              <a:buNone/>
            </a:pP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026E08-299C-4CD3-BFC1-AE204EFA12E9}" type="datetime4">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 September 2019</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Slide Number Placeholder 4"/>
          <p:cNvSpPr>
            <a:spLocks noGrp="1"/>
          </p:cNvSpPr>
          <p:nvPr>
            <p:ph type="sldNum" sz="quarter" idx="12"/>
          </p:nvPr>
        </p:nvSpPr>
        <p:spPr>
          <a:xfrm>
            <a:off x="0" y="6356350"/>
            <a:ext cx="411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86CA68-4FB1-427B-BB86-91C02EACE322}" type="slidenum">
              <a:rPr kumimoji="0" lang="en-GB" altLang="en-US"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595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CA38281-2C1D-46C5-B6A2-7FB3232CFB2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2" name="Title 1"/>
          <p:cNvSpPr>
            <a:spLocks noGrp="1"/>
          </p:cNvSpPr>
          <p:nvPr>
            <p:ph type="title"/>
          </p:nvPr>
        </p:nvSpPr>
        <p:spPr>
          <a:xfrm>
            <a:off x="1913468" y="365125"/>
            <a:ext cx="9440332" cy="1325563"/>
          </a:xfrm>
        </p:spPr>
        <p:txBody>
          <a:bodyPr>
            <a:normAutofit/>
          </a:bodyPr>
          <a:lstStyle/>
          <a:p>
            <a:r>
              <a:rPr lang="en-GB" dirty="0"/>
              <a:t>Definitions</a:t>
            </a:r>
          </a:p>
        </p:txBody>
      </p:sp>
      <p:sp>
        <p:nvSpPr>
          <p:cNvPr id="3" name="Content Placeholder 2"/>
          <p:cNvSpPr>
            <a:spLocks noGrp="1"/>
          </p:cNvSpPr>
          <p:nvPr>
            <p:ph idx="1"/>
          </p:nvPr>
        </p:nvSpPr>
        <p:spPr>
          <a:xfrm>
            <a:off x="838200" y="1825625"/>
            <a:ext cx="10515600" cy="4351338"/>
          </a:xfrm>
        </p:spPr>
        <p:txBody>
          <a:bodyPr>
            <a:normAutofit fontScale="92500" lnSpcReduction="20000"/>
          </a:bodyPr>
          <a:lstStyle/>
          <a:p>
            <a:r>
              <a:rPr lang="en-GB" b="1" dirty="0"/>
              <a:t>Assault: </a:t>
            </a:r>
            <a:r>
              <a:rPr lang="en-GB" dirty="0"/>
              <a:t>Assaults in prison custody cover a wide range of physically violent incidents including fights between prisoners. </a:t>
            </a:r>
          </a:p>
          <a:p>
            <a:r>
              <a:rPr lang="en-GB" b="1" dirty="0"/>
              <a:t>Self-harm: </a:t>
            </a:r>
            <a:r>
              <a:rPr lang="en-GB" dirty="0"/>
              <a:t>Any act where a prisoner deliberately harms themselves irrespective of the method, intent or severity of any injury.</a:t>
            </a:r>
          </a:p>
          <a:p>
            <a:r>
              <a:rPr lang="en-GB" b="1" dirty="0"/>
              <a:t>Wider Incident:  </a:t>
            </a:r>
            <a:r>
              <a:rPr lang="en-GB" dirty="0"/>
              <a:t>Any incident, as outlined in HM Prison Service Order 1400, which requires staff to report it.  These include: damage to property, fire, drugs, mobile phone possession, incidents at height, tool possession and barricade.</a:t>
            </a:r>
          </a:p>
          <a:p>
            <a:r>
              <a:rPr lang="en-GB" b="1" dirty="0"/>
              <a:t>Self-inflicted death:  </a:t>
            </a:r>
            <a:r>
              <a:rPr lang="en-GB" dirty="0"/>
              <a:t>any death of a person who has apparently taken their own life, irrespective of intent.</a:t>
            </a:r>
            <a:endParaRPr lang="en-US" dirty="0"/>
          </a:p>
          <a:p>
            <a:r>
              <a:rPr lang="en-US" b="1" dirty="0"/>
              <a:t>Lethal methods of  self-harm</a:t>
            </a:r>
            <a:r>
              <a:rPr lang="en-US" dirty="0"/>
              <a:t>:  Does not assume suicide intent and reflects the risk to life.</a:t>
            </a:r>
          </a:p>
          <a:p>
            <a:endParaRPr lang="en-GB" dirty="0"/>
          </a:p>
          <a:p>
            <a:endParaRPr lang="en-GB" dirty="0"/>
          </a:p>
          <a:p>
            <a:endParaRPr lang="en-GB" dirty="0"/>
          </a:p>
        </p:txBody>
      </p:sp>
    </p:spTree>
    <p:extLst>
      <p:ext uri="{BB962C8B-B14F-4D97-AF65-F5344CB8AC3E}">
        <p14:creationId xmlns:p14="http://schemas.microsoft.com/office/powerpoint/2010/main" val="20629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GB">
                <a:solidFill>
                  <a:srgbClr val="FFFFFF"/>
                </a:solidFill>
              </a:rPr>
              <a:t>Sample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8394104"/>
              </p:ext>
            </p:extLst>
          </p:nvPr>
        </p:nvGraphicFramePr>
        <p:xfrm>
          <a:off x="5280025" y="1198846"/>
          <a:ext cx="6269037" cy="4460309"/>
        </p:xfrm>
        <a:graphic>
          <a:graphicData uri="http://schemas.openxmlformats.org/drawingml/2006/table">
            <a:tbl>
              <a:tblPr firstRow="1" bandRow="1">
                <a:tableStyleId>{5C22544A-7EE6-4342-B048-85BDC9FD1C3A}</a:tableStyleId>
              </a:tblPr>
              <a:tblGrid>
                <a:gridCol w="3240417">
                  <a:extLst>
                    <a:ext uri="{9D8B030D-6E8A-4147-A177-3AD203B41FA5}">
                      <a16:colId xmlns:a16="http://schemas.microsoft.com/office/drawing/2014/main" val="3617725503"/>
                    </a:ext>
                  </a:extLst>
                </a:gridCol>
                <a:gridCol w="3028620">
                  <a:extLst>
                    <a:ext uri="{9D8B030D-6E8A-4147-A177-3AD203B41FA5}">
                      <a16:colId xmlns:a16="http://schemas.microsoft.com/office/drawing/2014/main" val="20004"/>
                    </a:ext>
                  </a:extLst>
                </a:gridCol>
              </a:tblGrid>
              <a:tr h="637187">
                <a:tc>
                  <a:txBody>
                    <a:bodyPr/>
                    <a:lstStyle/>
                    <a:p>
                      <a:endParaRPr lang="en-GB" sz="3100"/>
                    </a:p>
                  </a:txBody>
                  <a:tcPr marL="114425" marR="114425" marT="57212" marB="57212"/>
                </a:tc>
                <a:tc>
                  <a:txBody>
                    <a:bodyPr/>
                    <a:lstStyle/>
                    <a:p>
                      <a:pPr algn="ctr"/>
                      <a:r>
                        <a:rPr lang="en-GB" sz="3100"/>
                        <a:t>N(%)</a:t>
                      </a:r>
                    </a:p>
                  </a:txBody>
                  <a:tcPr marL="114425" marR="114425" marT="57212" marB="57212"/>
                </a:tc>
                <a:extLst>
                  <a:ext uri="{0D108BD9-81ED-4DB2-BD59-A6C34878D82A}">
                    <a16:rowId xmlns:a16="http://schemas.microsoft.com/office/drawing/2014/main" val="1188834708"/>
                  </a:ext>
                </a:extLst>
              </a:tr>
              <a:tr h="637187">
                <a:tc>
                  <a:txBody>
                    <a:bodyPr/>
                    <a:lstStyle/>
                    <a:p>
                      <a:r>
                        <a:rPr lang="en-GB" sz="3100"/>
                        <a:t>Sole Self-Harm</a:t>
                      </a:r>
                    </a:p>
                  </a:txBody>
                  <a:tcPr marL="114425" marR="114425" marT="57212" marB="57212"/>
                </a:tc>
                <a:tc>
                  <a:txBody>
                    <a:bodyPr/>
                    <a:lstStyle/>
                    <a:p>
                      <a:pPr algn="ctr"/>
                      <a:r>
                        <a:rPr lang="en-GB" sz="3100"/>
                        <a:t>70 (7.3)</a:t>
                      </a:r>
                    </a:p>
                  </a:txBody>
                  <a:tcPr marL="114425" marR="114425" marT="57212" marB="57212"/>
                </a:tc>
                <a:extLst>
                  <a:ext uri="{0D108BD9-81ED-4DB2-BD59-A6C34878D82A}">
                    <a16:rowId xmlns:a16="http://schemas.microsoft.com/office/drawing/2014/main" val="1402624046"/>
                  </a:ext>
                </a:extLst>
              </a:tr>
              <a:tr h="637187">
                <a:tc>
                  <a:txBody>
                    <a:bodyPr/>
                    <a:lstStyle/>
                    <a:p>
                      <a:r>
                        <a:rPr lang="en-GB" sz="3100"/>
                        <a:t>Dual Harm</a:t>
                      </a:r>
                    </a:p>
                  </a:txBody>
                  <a:tcPr marL="114425" marR="114425" marT="57212" marB="57212"/>
                </a:tc>
                <a:tc>
                  <a:txBody>
                    <a:bodyPr/>
                    <a:lstStyle/>
                    <a:p>
                      <a:pPr algn="ctr"/>
                      <a:r>
                        <a:rPr lang="en-GB" sz="3100"/>
                        <a:t>105 (10.9)</a:t>
                      </a:r>
                    </a:p>
                  </a:txBody>
                  <a:tcPr marL="114425" marR="114425" marT="57212" marB="57212"/>
                </a:tc>
                <a:extLst>
                  <a:ext uri="{0D108BD9-81ED-4DB2-BD59-A6C34878D82A}">
                    <a16:rowId xmlns:a16="http://schemas.microsoft.com/office/drawing/2014/main" val="1683172303"/>
                  </a:ext>
                </a:extLst>
              </a:tr>
              <a:tr h="637187">
                <a:tc>
                  <a:txBody>
                    <a:bodyPr/>
                    <a:lstStyle/>
                    <a:p>
                      <a:r>
                        <a:rPr lang="en-GB" sz="3100"/>
                        <a:t>Sole Assault</a:t>
                      </a:r>
                    </a:p>
                  </a:txBody>
                  <a:tcPr marL="114425" marR="114425" marT="57212" marB="57212"/>
                </a:tc>
                <a:tc>
                  <a:txBody>
                    <a:bodyPr/>
                    <a:lstStyle/>
                    <a:p>
                      <a:pPr algn="ctr"/>
                      <a:r>
                        <a:rPr lang="en-GB" sz="3100"/>
                        <a:t>223 (23.1)</a:t>
                      </a:r>
                    </a:p>
                  </a:txBody>
                  <a:tcPr marL="114425" marR="114425" marT="57212" marB="57212"/>
                </a:tc>
                <a:extLst>
                  <a:ext uri="{0D108BD9-81ED-4DB2-BD59-A6C34878D82A}">
                    <a16:rowId xmlns:a16="http://schemas.microsoft.com/office/drawing/2014/main" val="876513778"/>
                  </a:ext>
                </a:extLst>
              </a:tr>
              <a:tr h="637187">
                <a:tc>
                  <a:txBody>
                    <a:bodyPr/>
                    <a:lstStyle/>
                    <a:p>
                      <a:r>
                        <a:rPr lang="en-GB" sz="3100"/>
                        <a:t>No Harm</a:t>
                      </a:r>
                    </a:p>
                  </a:txBody>
                  <a:tcPr marL="114425" marR="114425" marT="57212" marB="57212"/>
                </a:tc>
                <a:tc>
                  <a:txBody>
                    <a:bodyPr/>
                    <a:lstStyle/>
                    <a:p>
                      <a:pPr algn="ctr"/>
                      <a:r>
                        <a:rPr lang="en-GB" sz="3100"/>
                        <a:t>86 (8.9)</a:t>
                      </a:r>
                    </a:p>
                  </a:txBody>
                  <a:tcPr marL="114425" marR="114425" marT="57212" marB="57212"/>
                </a:tc>
                <a:extLst>
                  <a:ext uri="{0D108BD9-81ED-4DB2-BD59-A6C34878D82A}">
                    <a16:rowId xmlns:a16="http://schemas.microsoft.com/office/drawing/2014/main" val="1310507457"/>
                  </a:ext>
                </a:extLst>
              </a:tr>
              <a:tr h="637187">
                <a:tc>
                  <a:txBody>
                    <a:bodyPr/>
                    <a:lstStyle/>
                    <a:p>
                      <a:r>
                        <a:rPr lang="en-GB" sz="3100"/>
                        <a:t>No Incidents</a:t>
                      </a:r>
                    </a:p>
                  </a:txBody>
                  <a:tcPr marL="114425" marR="114425" marT="57212" marB="57212"/>
                </a:tc>
                <a:tc>
                  <a:txBody>
                    <a:bodyPr/>
                    <a:lstStyle/>
                    <a:p>
                      <a:pPr algn="ctr"/>
                      <a:r>
                        <a:rPr lang="en-GB" sz="3100"/>
                        <a:t>481 (49.8)</a:t>
                      </a:r>
                    </a:p>
                  </a:txBody>
                  <a:tcPr marL="114425" marR="114425" marT="57212" marB="57212"/>
                </a:tc>
                <a:extLst>
                  <a:ext uri="{0D108BD9-81ED-4DB2-BD59-A6C34878D82A}">
                    <a16:rowId xmlns:a16="http://schemas.microsoft.com/office/drawing/2014/main" val="2184608395"/>
                  </a:ext>
                </a:extLst>
              </a:tr>
              <a:tr h="637187">
                <a:tc>
                  <a:txBody>
                    <a:bodyPr/>
                    <a:lstStyle/>
                    <a:p>
                      <a:r>
                        <a:rPr lang="en-GB" sz="3100"/>
                        <a:t>Total</a:t>
                      </a:r>
                    </a:p>
                  </a:txBody>
                  <a:tcPr marL="114425" marR="114425" marT="57212" marB="57212"/>
                </a:tc>
                <a:tc>
                  <a:txBody>
                    <a:bodyPr/>
                    <a:lstStyle/>
                    <a:p>
                      <a:pPr algn="ctr"/>
                      <a:r>
                        <a:rPr lang="en-GB" sz="3100"/>
                        <a:t>965</a:t>
                      </a:r>
                      <a:endParaRPr lang="en-GB" sz="3100" b="1"/>
                    </a:p>
                  </a:txBody>
                  <a:tcPr marL="114425" marR="114425" marT="57212" marB="57212"/>
                </a:tc>
                <a:extLst>
                  <a:ext uri="{0D108BD9-81ED-4DB2-BD59-A6C34878D82A}">
                    <a16:rowId xmlns:a16="http://schemas.microsoft.com/office/drawing/2014/main" val="2913585602"/>
                  </a:ext>
                </a:extLst>
              </a:tr>
            </a:tbl>
          </a:graphicData>
        </a:graphic>
      </p:graphicFrame>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fld id="{44026E08-299C-4CD3-BFC1-AE204EFA12E9}" type="datetime4">
              <a:rPr lang="en-GB" altLang="en-US">
                <a:solidFill>
                  <a:srgbClr val="FFFFFF"/>
                </a:solidFill>
              </a:rPr>
              <a:pPr>
                <a:spcAft>
                  <a:spcPts val="600"/>
                </a:spcAft>
              </a:pPr>
              <a:t>02 September 2019</a:t>
            </a:fld>
            <a:endParaRPr lang="en-GB" altLang="en-US">
              <a:solidFill>
                <a:srgbClr val="FFFFFF"/>
              </a:solidFill>
            </a:endParaRP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86CA68-4FB1-427B-BB86-91C02EACE322}" type="slidenum">
              <a:rPr lang="en-GB" altLang="en-US">
                <a:solidFill>
                  <a:schemeClr val="tx1"/>
                </a:solidFill>
              </a:rPr>
              <a:pPr>
                <a:spcAft>
                  <a:spcPts val="600"/>
                </a:spcAft>
              </a:pPr>
              <a:t>9</a:t>
            </a:fld>
            <a:endParaRPr lang="en-GB" altLang="en-US">
              <a:solidFill>
                <a:schemeClr val="tx1"/>
              </a:solidFill>
            </a:endParaRPr>
          </a:p>
        </p:txBody>
      </p:sp>
    </p:spTree>
    <p:extLst>
      <p:ext uri="{BB962C8B-B14F-4D97-AF65-F5344CB8AC3E}">
        <p14:creationId xmlns:p14="http://schemas.microsoft.com/office/powerpoint/2010/main" val="155142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1884</Words>
  <Application>Microsoft Office PowerPoint</Application>
  <PresentationFormat>Widescreen</PresentationFormat>
  <Paragraphs>276</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Corbel</vt:lpstr>
      <vt:lpstr>Verdana</vt:lpstr>
      <vt:lpstr>Wingdings 2</vt:lpstr>
      <vt:lpstr>Office Theme</vt:lpstr>
      <vt:lpstr>Frame</vt:lpstr>
      <vt:lpstr>Dual Harm: Prevalence and characteristics amongst male prisoners    </vt:lpstr>
      <vt:lpstr>What we know about the link from violence to self-harm  (community)</vt:lpstr>
      <vt:lpstr>Self-harm to violence</vt:lpstr>
      <vt:lpstr>Service issue: Underlying Assumptions and Response</vt:lpstr>
      <vt:lpstr>Aims</vt:lpstr>
      <vt:lpstr>Exploring Sole and Dual Harm  </vt:lpstr>
      <vt:lpstr>Method</vt:lpstr>
      <vt:lpstr>Definitions</vt:lpstr>
      <vt:lpstr>Sample</vt:lpstr>
      <vt:lpstr>Rate of wider incidents  (per person year) </vt:lpstr>
      <vt:lpstr>Self-harm PPY</vt:lpstr>
      <vt:lpstr>Rate of Other Incidents  (per person year)</vt:lpstr>
      <vt:lpstr>Fire PPY</vt:lpstr>
      <vt:lpstr>property damage or disorder PPY</vt:lpstr>
      <vt:lpstr>Dual Harm</vt:lpstr>
      <vt:lpstr>Method of self-harm 90+% of SIDs in prison are via ligature/SS (MoJ, 2018)</vt:lpstr>
      <vt:lpstr>Interaction</vt:lpstr>
      <vt:lpstr>Number of SH Methods  (max of 7)</vt:lpstr>
      <vt:lpstr>Punishment regimes</vt:lpstr>
      <vt:lpstr>Restrictive (punishment) regimes</vt:lpstr>
      <vt:lpstr>Restrictive Punishment Regime (RR) experience</vt:lpstr>
      <vt:lpstr>Dual Harm: emergence of SH</vt:lpstr>
      <vt:lpstr>SH emergence</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Harm 2</dc:title>
  <dc:creator>tallkaz</dc:creator>
  <cp:lastModifiedBy>Sullivan, Linda</cp:lastModifiedBy>
  <cp:revision>166</cp:revision>
  <cp:lastPrinted>2018-08-29T13:47:51Z</cp:lastPrinted>
  <dcterms:created xsi:type="dcterms:W3CDTF">2017-06-27T14:59:13Z</dcterms:created>
  <dcterms:modified xsi:type="dcterms:W3CDTF">2019-09-02T11:03:42Z</dcterms:modified>
</cp:coreProperties>
</file>