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340" r:id="rId3"/>
    <p:sldId id="275" r:id="rId4"/>
    <p:sldId id="272" r:id="rId5"/>
    <p:sldId id="345" r:id="rId6"/>
    <p:sldId id="343" r:id="rId7"/>
    <p:sldId id="323" r:id="rId8"/>
    <p:sldId id="287" r:id="rId9"/>
    <p:sldId id="261" r:id="rId10"/>
    <p:sldId id="290" r:id="rId11"/>
    <p:sldId id="262" r:id="rId12"/>
    <p:sldId id="317" r:id="rId13"/>
    <p:sldId id="342" r:id="rId14"/>
    <p:sldId id="301" r:id="rId15"/>
    <p:sldId id="333" r:id="rId16"/>
    <p:sldId id="334" r:id="rId17"/>
    <p:sldId id="335" r:id="rId18"/>
    <p:sldId id="336" r:id="rId19"/>
    <p:sldId id="332" r:id="rId20"/>
    <p:sldId id="327" r:id="rId21"/>
    <p:sldId id="341" r:id="rId22"/>
    <p:sldId id="338" r:id="rId23"/>
    <p:sldId id="299" r:id="rId24"/>
    <p:sldId id="344" r:id="rId25"/>
    <p:sldId id="29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Slad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1" autoAdjust="0"/>
    <p:restoredTop sz="94660"/>
  </p:normalViewPr>
  <p:slideViewPr>
    <p:cSldViewPr snapToGrid="0">
      <p:cViewPr varScale="1">
        <p:scale>
          <a:sx n="86" d="100"/>
          <a:sy n="86" d="100"/>
        </p:scale>
        <p:origin x="60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D791C-8893-4965-912C-9F4AFAEDB628}" type="datetimeFigureOut">
              <a:rPr lang="en-GB" smtClean="0"/>
              <a:t>02/09/2019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E97A5-5396-44A6-AEB2-FA654732DB17}" type="slidenum">
              <a:rPr lang="en-GB" smtClean="0"/>
              <a:t>‹#›</a:t>
            </a:fld>
            <a:endParaRPr lang="en-GB"/>
          </a:p>
        </p:txBody>
      </p:sp>
    </p:spTree>
    <p:extLst>
      <p:ext uri="{BB962C8B-B14F-4D97-AF65-F5344CB8AC3E}">
        <p14:creationId xmlns:p14="http://schemas.microsoft.com/office/powerpoint/2010/main" val="377003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fontAlgn="auto">
              <a:spcBef>
                <a:spcPts val="0"/>
              </a:spcBef>
              <a:spcAft>
                <a:spcPts val="0"/>
              </a:spcAft>
              <a:defRPr/>
            </a:pPr>
            <a:fld id="{43F83076-30DA-46D5-A7BA-195C14450E12}" type="slidenum">
              <a:rPr lang="en-GB" sz="1800" kern="0" smtClean="0">
                <a:solidFill>
                  <a:sysClr val="windowText" lastClr="000000"/>
                </a:solidFill>
              </a:rPr>
              <a:pPr fontAlgn="auto">
                <a:spcBef>
                  <a:spcPts val="0"/>
                </a:spcBef>
                <a:spcAft>
                  <a:spcPts val="0"/>
                </a:spcAft>
                <a:defRPr/>
              </a:pPr>
              <a:t>3</a:t>
            </a:fld>
            <a:endParaRPr lang="en-GB" sz="1800" kern="0">
              <a:solidFill>
                <a:sysClr val="windowText" lastClr="000000"/>
              </a:solidFill>
            </a:endParaRPr>
          </a:p>
        </p:txBody>
      </p:sp>
    </p:spTree>
    <p:extLst>
      <p:ext uri="{BB962C8B-B14F-4D97-AF65-F5344CB8AC3E}">
        <p14:creationId xmlns:p14="http://schemas.microsoft.com/office/powerpoint/2010/main" val="108301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1704-8AE6-40AA-AEC3-52810558C6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EBFD58-B53D-4FF1-8145-6D940AE888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0F449A-282B-4DD9-B050-BE514B84BA94}"/>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FD6CB48F-385A-411C-8D32-AB132606D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FF3D9-F19F-4014-8606-83BCE261D667}"/>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328346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CBAC-D662-4316-98E9-35DF05BC9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05E73D-FBC2-476E-9B89-EC6B8240BD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38AA7F-A087-49DD-BD31-1BB689EDF5D7}"/>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C90C3AD3-488C-4413-B44D-7439233331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1C5C29-57CD-44DF-94CA-984261251EEE}"/>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395327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7299BB-7E90-484B-9C1B-DD3AE672A7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C8C5EA-10D6-4EE6-A265-E07771BFE14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C76BB-27A3-4C5E-9AD9-3C0DB871383B}"/>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F9A2BFB3-06BF-4C24-9B03-B70555E0C3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10A7A-A53F-4240-8228-9B0E21B79009}"/>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147562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203200" y="1143000"/>
            <a:ext cx="11785600" cy="5562600"/>
          </a:xfrm>
          <a:prstGeom prst="rect">
            <a:avLst/>
          </a:prstGeom>
          <a:solidFill>
            <a:srgbClr val="004D7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sz="2400">
              <a:solidFill>
                <a:srgbClr val="000000"/>
              </a:solidFill>
              <a:latin typeface="Times" pitchFamily="48" charset="0"/>
              <a:cs typeface="Arial" pitchFamily="34" charset="0"/>
            </a:endParaRPr>
          </a:p>
        </p:txBody>
      </p:sp>
      <p:sp>
        <p:nvSpPr>
          <p:cNvPr id="349187" name="Rectangle 3"/>
          <p:cNvSpPr>
            <a:spLocks noGrp="1" noChangeArrowheads="1"/>
          </p:cNvSpPr>
          <p:nvPr>
            <p:ph type="ctrTitle"/>
          </p:nvPr>
        </p:nvSpPr>
        <p:spPr>
          <a:xfrm>
            <a:off x="914400" y="2286000"/>
            <a:ext cx="10363200" cy="990600"/>
          </a:xfrm>
        </p:spPr>
        <p:txBody>
          <a:bodyPr/>
          <a:lstStyle>
            <a:lvl1pPr>
              <a:defRPr sz="2400">
                <a:solidFill>
                  <a:schemeClr val="bg1"/>
                </a:solidFill>
              </a:defRPr>
            </a:lvl1pPr>
          </a:lstStyle>
          <a:p>
            <a:pPr lvl="0"/>
            <a:r>
              <a:rPr lang="en-GB" altLang="en-US" noProof="0"/>
              <a:t>Click to edit Master title style</a:t>
            </a:r>
          </a:p>
        </p:txBody>
      </p:sp>
      <p:sp>
        <p:nvSpPr>
          <p:cNvPr id="349188" name="Rectangle 4"/>
          <p:cNvSpPr>
            <a:spLocks noGrp="1" noChangeArrowheads="1"/>
          </p:cNvSpPr>
          <p:nvPr>
            <p:ph type="subTitle" idx="1"/>
          </p:nvPr>
        </p:nvSpPr>
        <p:spPr>
          <a:xfrm>
            <a:off x="914400" y="3276600"/>
            <a:ext cx="10363200" cy="397032"/>
          </a:xfrm>
        </p:spPr>
        <p:txBody>
          <a:bodyPr/>
          <a:lstStyle>
            <a:lvl1pPr marL="0" indent="0">
              <a:buFontTx/>
              <a:buNone/>
              <a:defRPr>
                <a:solidFill>
                  <a:schemeClr val="bg1"/>
                </a:solidFill>
              </a:defRPr>
            </a:lvl1pPr>
          </a:lstStyle>
          <a:p>
            <a:pPr lvl="0"/>
            <a:r>
              <a:rPr lang="en-GB" altLang="en-US" noProof="0"/>
              <a:t>Click to edit Master subtitle style</a:t>
            </a:r>
          </a:p>
        </p:txBody>
      </p:sp>
      <p:pic>
        <p:nvPicPr>
          <p:cNvPr id="349189" name="Picture 5" descr="NTU logo 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7101" y="323850"/>
            <a:ext cx="3246967" cy="565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93959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4026E08-299C-4CD3-BFC1-AE204EFA12E9}"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586CA68-4FB1-427B-BB86-91C02EACE322}"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84463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3976013"/>
            <a:ext cx="10363200" cy="4308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F2B1736-CDE6-41D1-8E38-B554BB0EEBF3}"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AC81774-4884-4C81-A39C-0A65195A017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903074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80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46800" y="1447801"/>
            <a:ext cx="5435600" cy="2634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D851490F-1FAC-43C4-81F3-4977DEA9B404}"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899A82C7-F67C-48D3-A5D6-DA4F76878EE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673210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676277"/>
            <a:ext cx="5386917" cy="4985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676277"/>
            <a:ext cx="5389033" cy="4985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18928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27EBD821-FFF8-48B0-9889-567B97D78316}" type="datetime4">
              <a:rPr lang="en-GB" altLang="en-US">
                <a:solidFill>
                  <a:srgbClr val="000000"/>
                </a:solidFill>
              </a:rPr>
              <a:pPr/>
              <a:t>02 September 2019</a:t>
            </a:fld>
            <a:endParaRPr lang="en-GB" alt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7CB27967-D0E4-43DE-9411-B443F773B95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360796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6DBEE02-EA38-4199-927C-E2AEA0948C6A}" type="datetime4">
              <a:rPr lang="en-GB" altLang="en-US">
                <a:solidFill>
                  <a:srgbClr val="000000"/>
                </a:solidFill>
              </a:rPr>
              <a:pPr/>
              <a:t>02 September 2019</a:t>
            </a:fld>
            <a:endParaRPr lang="en-GB" alt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9E6C05E7-DAEE-4713-9AF8-69F5BB6149F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519018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740339-C47D-45F8-81C8-255DA1A97B86}" type="datetime4">
              <a:rPr lang="en-GB" altLang="en-US">
                <a:solidFill>
                  <a:srgbClr val="000000"/>
                </a:solidFill>
              </a:rPr>
              <a:pPr/>
              <a:t>02 September 2019</a:t>
            </a:fld>
            <a:endParaRPr lang="en-GB" altLang="en-US">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fld id="{93E2EA42-A00C-473A-ACCA-D95817948D3B}"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5947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24683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3293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E5DB7DC-ABA4-4E8B-9899-B2579B47A377}"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41679189-8039-43BB-9945-05CE2D35D45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51378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69B2-FAFD-4DC0-BEEB-1DDA3C5BE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6AAE1E-2F1C-4E0B-9EA7-3A09A3BFAF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B69014-C502-4843-8702-00EF91B75B9A}"/>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5A72F89E-28AF-449C-88B9-49B23395CF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DB383F-841A-4AB3-A142-FCBB813EF328}"/>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2743172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6340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3293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A3B211A-DE2D-4396-9984-853A2E3CCE4C}" type="datetime4">
              <a:rPr lang="en-GB" altLang="en-US">
                <a:solidFill>
                  <a:srgbClr val="000000"/>
                </a:solidFill>
              </a:rPr>
              <a:pPr/>
              <a:t>02 September 2019</a:t>
            </a:fld>
            <a:endParaRPr lang="en-GB" alt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A6B9C556-A627-476D-AFC0-4EE1DAECA792}"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00379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7653632" y="1447801"/>
            <a:ext cx="3928768" cy="1465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37EB4371-7CF3-46B8-9382-883D1EBE7A96}"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DA741ECE-1100-4CC6-A58D-1D3792A8FAF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72996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381001"/>
            <a:ext cx="2768600" cy="25320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00874" y="381001"/>
            <a:ext cx="1809726" cy="25320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E7D453E5-5E64-4DA0-91B2-BEF7B50944D4}" type="datetime4">
              <a:rPr lang="en-GB" altLang="en-US">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2E7C350C-8A37-45D2-A254-EA472DF096D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45000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9BD5-F21B-454D-B5A7-3B7742BAE0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CAE6F7-9DFE-4978-9400-E94901545D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28550B-F213-4524-89FE-97FE7A14E365}"/>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47E1663E-54AB-4456-988D-3C32CF5D31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861307-9091-4443-822D-B729AAFE47DD}"/>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39648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5A52-D59C-4A80-8256-D2AA9CBF6B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78BAB2-D7C1-4A85-A0D6-11C9A28DF1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B2D4D6-0E5D-4F7B-B0CC-FBEA8D070F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73D4BE-A1DA-42BE-85DA-2434C2F45495}"/>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6" name="Footer Placeholder 5">
            <a:extLst>
              <a:ext uri="{FF2B5EF4-FFF2-40B4-BE49-F238E27FC236}">
                <a16:creationId xmlns:a16="http://schemas.microsoft.com/office/drawing/2014/main" id="{78C15F5F-FF1A-4CE6-9EF1-20CD2199F1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1DE164-F5C7-4781-89A0-C2ACC3F9054E}"/>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364173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FAC-45A9-4672-8F30-FE26AF0964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64E363-E429-408D-AA3B-51ECD4F993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7D7118-1CC4-4E87-91E3-17D04CA8EC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32AB2F-2C41-42F3-AD6F-0BC5143796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6673E4-7AD6-4B9B-BC9F-2B0C920F20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F1E7BD-0B8D-4FA2-884B-A9F9696EA5E1}"/>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8" name="Footer Placeholder 7">
            <a:extLst>
              <a:ext uri="{FF2B5EF4-FFF2-40B4-BE49-F238E27FC236}">
                <a16:creationId xmlns:a16="http://schemas.microsoft.com/office/drawing/2014/main" id="{9FA61731-BB3A-49C4-8376-EBDF784320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297841D-A09E-42BE-BE31-F269FB0B8B67}"/>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237132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37986-5A8A-4E82-A4F9-8C73BCB1C8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CAF8DB-1C52-466C-B28A-30D971FE964C}"/>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4" name="Footer Placeholder 3">
            <a:extLst>
              <a:ext uri="{FF2B5EF4-FFF2-40B4-BE49-F238E27FC236}">
                <a16:creationId xmlns:a16="http://schemas.microsoft.com/office/drawing/2014/main" id="{0817B607-F4F4-49A4-9A4D-6D287968DB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B92574-BE9D-4C1A-A96C-B5739D97AA4A}"/>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268247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79EFE2-0DE9-45EC-B02F-4877B1B7E062}"/>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3" name="Footer Placeholder 2">
            <a:extLst>
              <a:ext uri="{FF2B5EF4-FFF2-40B4-BE49-F238E27FC236}">
                <a16:creationId xmlns:a16="http://schemas.microsoft.com/office/drawing/2014/main" id="{3F82E282-BC6C-42FB-B929-C55BF49B58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B89A00-5DF7-42A0-B806-C0228834BBA1}"/>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413370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CE10-5538-471F-8230-A2BB1D4CC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227015-CCA4-4572-8A7A-BC6600C1DF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D0A935-EAF4-44CA-9D58-2C8AF6A9E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17724F-6CF2-4707-9F42-C316261193D0}"/>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6" name="Footer Placeholder 5">
            <a:extLst>
              <a:ext uri="{FF2B5EF4-FFF2-40B4-BE49-F238E27FC236}">
                <a16:creationId xmlns:a16="http://schemas.microsoft.com/office/drawing/2014/main" id="{C155085B-0733-4EBA-B24A-8F6EBC23CA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2AD88-D7A4-4077-B50A-3D7A767759B3}"/>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182962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B4F62-B4AB-4C87-9E46-2669B5375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8A9223-7584-453E-96E1-D84A031D3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DAF8C8-0181-477E-95C5-6C6758A4F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BF2959-4E10-4989-BE57-CF4285D98451}"/>
              </a:ext>
            </a:extLst>
          </p:cNvPr>
          <p:cNvSpPr>
            <a:spLocks noGrp="1"/>
          </p:cNvSpPr>
          <p:nvPr>
            <p:ph type="dt" sz="half" idx="10"/>
          </p:nvPr>
        </p:nvSpPr>
        <p:spPr/>
        <p:txBody>
          <a:bodyPr/>
          <a:lstStyle/>
          <a:p>
            <a:fld id="{8833DA87-9BAA-4CBF-B5BA-C0A125DFB0A0}" type="datetimeFigureOut">
              <a:rPr lang="en-GB" smtClean="0"/>
              <a:t>02/09/2019</a:t>
            </a:fld>
            <a:endParaRPr lang="en-GB"/>
          </a:p>
        </p:txBody>
      </p:sp>
      <p:sp>
        <p:nvSpPr>
          <p:cNvPr id="6" name="Footer Placeholder 5">
            <a:extLst>
              <a:ext uri="{FF2B5EF4-FFF2-40B4-BE49-F238E27FC236}">
                <a16:creationId xmlns:a16="http://schemas.microsoft.com/office/drawing/2014/main" id="{56F32DF7-0933-47E2-812C-F45A944ED0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1572F-16D2-4A4A-A268-FD0C8B3C7154}"/>
              </a:ext>
            </a:extLst>
          </p:cNvPr>
          <p:cNvSpPr>
            <a:spLocks noGrp="1"/>
          </p:cNvSpPr>
          <p:nvPr>
            <p:ph type="sldNum" sz="quarter" idx="12"/>
          </p:nvPr>
        </p:nvSpPr>
        <p:spPr/>
        <p:txBody>
          <a:bodyPr/>
          <a:lstStyle/>
          <a:p>
            <a:fld id="{9E514F6D-689E-4CFC-88BB-AEA64CB55A23}" type="slidenum">
              <a:rPr lang="en-GB" smtClean="0"/>
              <a:t>‹#›</a:t>
            </a:fld>
            <a:endParaRPr lang="en-GB"/>
          </a:p>
        </p:txBody>
      </p:sp>
    </p:spTree>
    <p:extLst>
      <p:ext uri="{BB962C8B-B14F-4D97-AF65-F5344CB8AC3E}">
        <p14:creationId xmlns:p14="http://schemas.microsoft.com/office/powerpoint/2010/main" val="7778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44F3FC-2FAB-4A3F-BEED-61B79FB64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CB5042-FD31-4413-B990-A7FCEA796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513E47-2D51-419E-B4E7-798898C49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3DA87-9BAA-4CBF-B5BA-C0A125DFB0A0}" type="datetimeFigureOut">
              <a:rPr lang="en-GB" smtClean="0"/>
              <a:t>02/09/2019</a:t>
            </a:fld>
            <a:endParaRPr lang="en-GB"/>
          </a:p>
        </p:txBody>
      </p:sp>
      <p:sp>
        <p:nvSpPr>
          <p:cNvPr id="5" name="Footer Placeholder 4">
            <a:extLst>
              <a:ext uri="{FF2B5EF4-FFF2-40B4-BE49-F238E27FC236}">
                <a16:creationId xmlns:a16="http://schemas.microsoft.com/office/drawing/2014/main" id="{C739B7A9-DA49-4916-B6D7-F2217943B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3C8DB9-A300-42D6-AE22-4D8B3E1E84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14F6D-689E-4CFC-88BB-AEA64CB55A23}" type="slidenum">
              <a:rPr lang="en-GB" smtClean="0"/>
              <a:t>‹#›</a:t>
            </a:fld>
            <a:endParaRPr lang="en-GB"/>
          </a:p>
        </p:txBody>
      </p:sp>
    </p:spTree>
    <p:extLst>
      <p:ext uri="{BB962C8B-B14F-4D97-AF65-F5344CB8AC3E}">
        <p14:creationId xmlns:p14="http://schemas.microsoft.com/office/powerpoint/2010/main" val="1462100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bwMode="auto">
          <a:xfrm>
            <a:off x="508000" y="381000"/>
            <a:ext cx="11074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348163" name="Rectangle 3"/>
          <p:cNvSpPr>
            <a:spLocks noGrp="1" noChangeArrowheads="1"/>
          </p:cNvSpPr>
          <p:nvPr>
            <p:ph type="body" idx="1"/>
          </p:nvPr>
        </p:nvSpPr>
        <p:spPr bwMode="auto">
          <a:xfrm>
            <a:off x="508000" y="1447801"/>
            <a:ext cx="11074400" cy="1465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348164"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76001" y="6219826"/>
            <a:ext cx="444500" cy="396875"/>
          </a:xfrm>
          <a:prstGeom prst="rect">
            <a:avLst/>
          </a:prstGeom>
          <a:noFill/>
          <a:extLst>
            <a:ext uri="{909E8E84-426E-40dd-AFC4-6F175D3DCCD1}">
              <a14:hiddenFill xmlns:a14="http://schemas.microsoft.com/office/drawing/2010/main" xmlns="">
                <a:solidFill>
                  <a:srgbClr val="FFFFFF"/>
                </a:solidFill>
              </a14:hiddenFill>
            </a:ext>
          </a:extLst>
        </p:spPr>
      </p:pic>
      <p:sp>
        <p:nvSpPr>
          <p:cNvPr id="348165" name="Line 5"/>
          <p:cNvSpPr>
            <a:spLocks noChangeShapeType="1"/>
          </p:cNvSpPr>
          <p:nvPr/>
        </p:nvSpPr>
        <p:spPr bwMode="auto">
          <a:xfrm flipH="1">
            <a:off x="609600" y="6019800"/>
            <a:ext cx="10972800" cy="0"/>
          </a:xfrm>
          <a:prstGeom prst="line">
            <a:avLst/>
          </a:prstGeom>
          <a:noFill/>
          <a:ln w="15875">
            <a:solidFill>
              <a:srgbClr val="B2C9D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z="2800">
              <a:solidFill>
                <a:srgbClr val="004D75"/>
              </a:solidFill>
              <a:cs typeface="Arial" pitchFamily="34" charset="0"/>
            </a:endParaRPr>
          </a:p>
        </p:txBody>
      </p:sp>
      <p:sp>
        <p:nvSpPr>
          <p:cNvPr id="348166" name="Text Box 6"/>
          <p:cNvSpPr txBox="1">
            <a:spLocks noChangeArrowheads="1"/>
          </p:cNvSpPr>
          <p:nvPr/>
        </p:nvSpPr>
        <p:spPr bwMode="auto">
          <a:xfrm>
            <a:off x="527051" y="6165850"/>
            <a:ext cx="134408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ltLang="en-US" sz="2400">
              <a:solidFill>
                <a:srgbClr val="000000"/>
              </a:solidFill>
              <a:latin typeface="Times" pitchFamily="48" charset="0"/>
              <a:cs typeface="Arial" pitchFamily="34" charset="0"/>
            </a:endParaRPr>
          </a:p>
        </p:txBody>
      </p:sp>
      <p:sp>
        <p:nvSpPr>
          <p:cNvPr id="348167" name="Rectangle 7"/>
          <p:cNvSpPr>
            <a:spLocks noGrp="1" noChangeArrowheads="1"/>
          </p:cNvSpPr>
          <p:nvPr>
            <p:ph type="dt" sz="half" idx="2"/>
          </p:nvPr>
        </p:nvSpPr>
        <p:spPr bwMode="auto">
          <a:xfrm>
            <a:off x="609600" y="6205538"/>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pPr>
            <a:fld id="{84B50F14-5912-4D65-B0DE-9D42BBDB8D88}" type="datetime4">
              <a:rPr lang="en-GB" altLang="en-US" smtClean="0">
                <a:solidFill>
                  <a:srgbClr val="004D75"/>
                </a:solidFill>
                <a:cs typeface="Arial" pitchFamily="34" charset="0"/>
              </a:rPr>
              <a:pPr fontAlgn="base">
                <a:spcBef>
                  <a:spcPct val="0"/>
                </a:spcBef>
                <a:spcAft>
                  <a:spcPct val="0"/>
                </a:spcAft>
              </a:pPr>
              <a:t>02 September 2019</a:t>
            </a:fld>
            <a:endParaRPr lang="en-GB" altLang="en-US">
              <a:solidFill>
                <a:srgbClr val="004D75"/>
              </a:solidFill>
              <a:cs typeface="Arial" pitchFamily="34" charset="0"/>
            </a:endParaRPr>
          </a:p>
        </p:txBody>
      </p:sp>
      <p:sp>
        <p:nvSpPr>
          <p:cNvPr id="348168" name="Rectangle 8"/>
          <p:cNvSpPr>
            <a:spLocks noGrp="1" noChangeArrowheads="1"/>
          </p:cNvSpPr>
          <p:nvPr>
            <p:ph type="sldNum" sz="quarter" idx="4"/>
          </p:nvPr>
        </p:nvSpPr>
        <p:spPr bwMode="auto">
          <a:xfrm>
            <a:off x="7920567" y="6205538"/>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1BD7182F-FC65-49CC-95BA-94112E5AF0DD}" type="slidenum">
              <a:rPr lang="en-GB" altLang="en-US" smtClean="0">
                <a:solidFill>
                  <a:srgbClr val="004D75"/>
                </a:solidFill>
                <a:cs typeface="Arial" pitchFamily="34" charset="0"/>
              </a:rPr>
              <a:pPr fontAlgn="base">
                <a:spcBef>
                  <a:spcPct val="0"/>
                </a:spcBef>
                <a:spcAft>
                  <a:spcPct val="0"/>
                </a:spcAft>
              </a:pPr>
              <a:t>‹#›</a:t>
            </a:fld>
            <a:endParaRPr lang="en-GB" altLang="en-US">
              <a:solidFill>
                <a:srgbClr val="004D75"/>
              </a:solidFill>
              <a:cs typeface="Arial" pitchFamily="34" charset="0"/>
            </a:endParaRPr>
          </a:p>
        </p:txBody>
      </p:sp>
    </p:spTree>
    <p:extLst>
      <p:ext uri="{BB962C8B-B14F-4D97-AF65-F5344CB8AC3E}">
        <p14:creationId xmlns:p14="http://schemas.microsoft.com/office/powerpoint/2010/main" val="2387461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fontAlgn="base">
        <a:spcBef>
          <a:spcPct val="0"/>
        </a:spcBef>
        <a:spcAft>
          <a:spcPct val="0"/>
        </a:spcAft>
        <a:defRPr sz="2800">
          <a:solidFill>
            <a:srgbClr val="004D75"/>
          </a:solidFill>
          <a:latin typeface="+mj-lt"/>
          <a:ea typeface="+mj-ea"/>
          <a:cs typeface="+mj-cs"/>
        </a:defRPr>
      </a:lvl1pPr>
      <a:lvl2pPr algn="l" rtl="0" fontAlgn="base">
        <a:spcBef>
          <a:spcPct val="0"/>
        </a:spcBef>
        <a:spcAft>
          <a:spcPct val="0"/>
        </a:spcAft>
        <a:defRPr sz="2800">
          <a:solidFill>
            <a:srgbClr val="004D75"/>
          </a:solidFill>
          <a:latin typeface="Verdana" pitchFamily="34" charset="0"/>
        </a:defRPr>
      </a:lvl2pPr>
      <a:lvl3pPr algn="l" rtl="0" fontAlgn="base">
        <a:spcBef>
          <a:spcPct val="0"/>
        </a:spcBef>
        <a:spcAft>
          <a:spcPct val="0"/>
        </a:spcAft>
        <a:defRPr sz="2800">
          <a:solidFill>
            <a:srgbClr val="004D75"/>
          </a:solidFill>
          <a:latin typeface="Verdana" pitchFamily="34" charset="0"/>
        </a:defRPr>
      </a:lvl3pPr>
      <a:lvl4pPr algn="l" rtl="0" fontAlgn="base">
        <a:spcBef>
          <a:spcPct val="0"/>
        </a:spcBef>
        <a:spcAft>
          <a:spcPct val="0"/>
        </a:spcAft>
        <a:defRPr sz="2800">
          <a:solidFill>
            <a:srgbClr val="004D75"/>
          </a:solidFill>
          <a:latin typeface="Verdana" pitchFamily="34" charset="0"/>
        </a:defRPr>
      </a:lvl4pPr>
      <a:lvl5pPr algn="l" rtl="0" fontAlgn="base">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fontAlgn="base">
        <a:lnSpc>
          <a:spcPct val="110000"/>
        </a:lnSpc>
        <a:spcBef>
          <a:spcPct val="30000"/>
        </a:spcBef>
        <a:spcAft>
          <a:spcPct val="20000"/>
        </a:spcAft>
        <a:buChar char="•"/>
        <a:defRPr>
          <a:solidFill>
            <a:srgbClr val="004D75"/>
          </a:solidFill>
          <a:latin typeface="+mn-lt"/>
          <a:ea typeface="+mn-ea"/>
          <a:cs typeface="+mn-cs"/>
        </a:defRPr>
      </a:lvl1pPr>
      <a:lvl2pPr marL="379413" indent="-188913" algn="l" rtl="0" fontAlgn="base">
        <a:lnSpc>
          <a:spcPct val="90000"/>
        </a:lnSpc>
        <a:spcBef>
          <a:spcPct val="20000"/>
        </a:spcBef>
        <a:spcAft>
          <a:spcPct val="10000"/>
        </a:spcAft>
        <a:buChar char="–"/>
        <a:defRPr sz="1500">
          <a:solidFill>
            <a:srgbClr val="004D75"/>
          </a:solidFill>
          <a:latin typeface="+mn-lt"/>
        </a:defRPr>
      </a:lvl2pPr>
      <a:lvl3pPr marL="530225" indent="-149225" algn="l" rtl="0" fontAlgn="base">
        <a:lnSpc>
          <a:spcPct val="90000"/>
        </a:lnSpc>
        <a:spcBef>
          <a:spcPct val="20000"/>
        </a:spcBef>
        <a:spcAft>
          <a:spcPct val="20000"/>
        </a:spcAft>
        <a:buChar char="•"/>
        <a:defRPr sz="1200">
          <a:solidFill>
            <a:srgbClr val="004D75"/>
          </a:solidFill>
          <a:latin typeface="+mn-lt"/>
        </a:defRPr>
      </a:lvl3pPr>
      <a:lvl4pPr marL="862013" indent="-141288" algn="l" rtl="0" fontAlgn="base">
        <a:lnSpc>
          <a:spcPct val="90000"/>
        </a:lnSpc>
        <a:spcBef>
          <a:spcPct val="20000"/>
        </a:spcBef>
        <a:spcAft>
          <a:spcPct val="20000"/>
        </a:spcAft>
        <a:buChar char="–"/>
        <a:defRPr sz="1200">
          <a:solidFill>
            <a:srgbClr val="004D75"/>
          </a:solidFill>
          <a:latin typeface="+mn-lt"/>
        </a:defRPr>
      </a:lvl4pPr>
      <a:lvl5pPr marL="1235075" indent="-182563" algn="l" rtl="0" fontAlgn="base">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prisonuk.blogspot.co.uk/2014/07/the-iep-system-one-of-biggest-changes.html"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hyperlink" Target="mailto:karen.slade@ntu.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FF94E-DB44-4900-9F2F-AA0145817E90}"/>
              </a:ext>
            </a:extLst>
          </p:cNvPr>
          <p:cNvSpPr>
            <a:spLocks noGrp="1"/>
          </p:cNvSpPr>
          <p:nvPr>
            <p:ph type="ctrTitle"/>
          </p:nvPr>
        </p:nvSpPr>
        <p:spPr/>
        <p:txBody>
          <a:bodyPr/>
          <a:lstStyle/>
          <a:p>
            <a:pPr algn="ctr"/>
            <a:r>
              <a:rPr lang="en-GB" sz="3600" dirty="0"/>
              <a:t>The impact of segregation on</a:t>
            </a:r>
            <a:br>
              <a:rPr lang="en-GB" sz="3600" dirty="0"/>
            </a:br>
            <a:r>
              <a:rPr lang="en-GB" sz="3600" dirty="0"/>
              <a:t>self-harm behaviours in prison(with consideration of dual harm) </a:t>
            </a:r>
          </a:p>
        </p:txBody>
      </p:sp>
      <p:sp>
        <p:nvSpPr>
          <p:cNvPr id="3" name="Subtitle 2">
            <a:extLst>
              <a:ext uri="{FF2B5EF4-FFF2-40B4-BE49-F238E27FC236}">
                <a16:creationId xmlns:a16="http://schemas.microsoft.com/office/drawing/2014/main" id="{16B2D161-8A62-4719-9BC3-3B4DA104C347}"/>
              </a:ext>
            </a:extLst>
          </p:cNvPr>
          <p:cNvSpPr>
            <a:spLocks noGrp="1"/>
          </p:cNvSpPr>
          <p:nvPr>
            <p:ph type="subTitle" idx="1"/>
          </p:nvPr>
        </p:nvSpPr>
        <p:spPr>
          <a:xfrm>
            <a:off x="302004" y="4568505"/>
            <a:ext cx="10363200" cy="1051891"/>
          </a:xfrm>
        </p:spPr>
        <p:txBody>
          <a:bodyPr/>
          <a:lstStyle/>
          <a:p>
            <a:pPr algn="ctr"/>
            <a:r>
              <a:rPr lang="en-GB" sz="2800" dirty="0"/>
              <a:t>Dr Karen Slade </a:t>
            </a:r>
            <a:r>
              <a:rPr lang="en-GB" sz="1200" dirty="0" err="1"/>
              <a:t>C.Psychol</a:t>
            </a:r>
            <a:r>
              <a:rPr lang="en-GB" sz="1200" dirty="0"/>
              <a:t> (forensic)</a:t>
            </a:r>
          </a:p>
          <a:p>
            <a:pPr algn="ctr"/>
            <a:r>
              <a:rPr lang="en-GB" sz="2000" dirty="0"/>
              <a:t>Associate Professor</a:t>
            </a:r>
          </a:p>
        </p:txBody>
      </p:sp>
      <p:pic>
        <p:nvPicPr>
          <p:cNvPr id="4" name="Picture 3"/>
          <p:cNvPicPr>
            <a:picLocks noChangeAspect="1"/>
          </p:cNvPicPr>
          <p:nvPr/>
        </p:nvPicPr>
        <p:blipFill>
          <a:blip r:embed="rId2"/>
          <a:stretch>
            <a:fillRect/>
          </a:stretch>
        </p:blipFill>
        <p:spPr>
          <a:xfrm>
            <a:off x="8488899" y="4333694"/>
            <a:ext cx="3505200" cy="2324100"/>
          </a:xfrm>
          <a:prstGeom prst="rect">
            <a:avLst/>
          </a:prstGeom>
        </p:spPr>
      </p:pic>
    </p:spTree>
    <p:extLst>
      <p:ext uri="{BB962C8B-B14F-4D97-AF65-F5344CB8AC3E}">
        <p14:creationId xmlns:p14="http://schemas.microsoft.com/office/powerpoint/2010/main" val="216901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8A4132F-DEC6-4332-A00C-A11AD4519B6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39397AAF-9D5B-4D7F-8B03-E0B2062C33C3}"/>
              </a:ext>
            </a:extLst>
          </p:cNvPr>
          <p:cNvPicPr>
            <a:picLocks noGrp="1" noChangeAspect="1"/>
          </p:cNvPicPr>
          <p:nvPr>
            <p:ph idx="1"/>
          </p:nvPr>
        </p:nvPicPr>
        <p:blipFill>
          <a:blip r:embed="rId2"/>
          <a:stretch>
            <a:fillRect/>
          </a:stretch>
        </p:blipFill>
        <p:spPr>
          <a:xfrm>
            <a:off x="6503350" y="1027906"/>
            <a:ext cx="5595927" cy="53795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8" name="Freeform: Shape 27">
            <a:extLst>
              <a:ext uri="{FF2B5EF4-FFF2-40B4-BE49-F238E27FC236}">
                <a16:creationId xmlns:a16="http://schemas.microsoft.com/office/drawing/2014/main"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F4881D-1890-45C3-9C8F-58131AB143C0}"/>
              </a:ext>
            </a:extLst>
          </p:cNvPr>
          <p:cNvSpPr>
            <a:spLocks noGrp="1"/>
          </p:cNvSpPr>
          <p:nvPr>
            <p:ph type="title"/>
          </p:nvPr>
        </p:nvSpPr>
        <p:spPr>
          <a:xfrm>
            <a:off x="838199" y="365125"/>
            <a:ext cx="5665151" cy="1325563"/>
          </a:xfrm>
        </p:spPr>
        <p:txBody>
          <a:bodyPr vert="horz" lIns="91440" tIns="45720" rIns="91440" bIns="45720" rtlCol="0" anchor="ctr">
            <a:normAutofit/>
          </a:bodyPr>
          <a:lstStyle/>
          <a:p>
            <a:r>
              <a:rPr lang="en-US" kern="1200" dirty="0">
                <a:solidFill>
                  <a:schemeClr val="tx1"/>
                </a:solidFill>
                <a:latin typeface="+mj-lt"/>
                <a:ea typeface="+mj-ea"/>
                <a:cs typeface="+mj-cs"/>
              </a:rPr>
              <a:t>Total Incidents </a:t>
            </a:r>
            <a:br>
              <a:rPr lang="en-US" kern="1200" dirty="0">
                <a:solidFill>
                  <a:schemeClr val="tx1"/>
                </a:solidFill>
                <a:latin typeface="+mj-lt"/>
                <a:ea typeface="+mj-ea"/>
                <a:cs typeface="+mj-cs"/>
              </a:rPr>
            </a:br>
            <a:r>
              <a:rPr lang="en-US" kern="1200" dirty="0">
                <a:solidFill>
                  <a:schemeClr val="tx1"/>
                </a:solidFill>
                <a:latin typeface="+mj-lt"/>
                <a:ea typeface="+mj-ea"/>
                <a:cs typeface="+mj-cs"/>
              </a:rPr>
              <a:t>(per person year)</a:t>
            </a:r>
          </a:p>
        </p:txBody>
      </p:sp>
      <p:sp>
        <p:nvSpPr>
          <p:cNvPr id="3" name="TextBox 2"/>
          <p:cNvSpPr txBox="1"/>
          <p:nvPr/>
        </p:nvSpPr>
        <p:spPr>
          <a:xfrm>
            <a:off x="838199" y="2597921"/>
            <a:ext cx="4128169" cy="2627222"/>
          </a:xfrm>
          <a:prstGeom prst="rect">
            <a:avLst/>
          </a:prstGeom>
        </p:spPr>
        <p:txBody>
          <a:bodyPr vert="horz" lIns="91440" tIns="45720" rIns="91440" bIns="45720" rtlCol="0">
            <a:normAutofit/>
          </a:bodyPr>
          <a:lstStyle/>
          <a:p>
            <a:pPr>
              <a:lnSpc>
                <a:spcPct val="90000"/>
              </a:lnSpc>
              <a:spcAft>
                <a:spcPts val="600"/>
              </a:spcAft>
            </a:pPr>
            <a:r>
              <a:rPr lang="en-GB" sz="2000" dirty="0"/>
              <a:t>All incidents (not including self-harm or assault) per person year.</a:t>
            </a:r>
          </a:p>
          <a:p>
            <a:pPr>
              <a:lnSpc>
                <a:spcPct val="90000"/>
              </a:lnSpc>
              <a:spcAft>
                <a:spcPts val="600"/>
              </a:spcAft>
            </a:pPr>
            <a:endParaRPr lang="en-US" sz="2000" dirty="0"/>
          </a:p>
          <a:p>
            <a:pPr>
              <a:lnSpc>
                <a:spcPct val="90000"/>
              </a:lnSpc>
              <a:spcAft>
                <a:spcPts val="600"/>
              </a:spcAft>
            </a:pPr>
            <a:r>
              <a:rPr lang="en-US" sz="2000" dirty="0"/>
              <a:t>Kruskal-Wallis test revealed dual harm had significantly higher rate than all other groups (p &lt;.001 for all comparisons).</a:t>
            </a:r>
          </a:p>
        </p:txBody>
      </p:sp>
    </p:spTree>
    <p:extLst>
      <p:ext uri="{BB962C8B-B14F-4D97-AF65-F5344CB8AC3E}">
        <p14:creationId xmlns:p14="http://schemas.microsoft.com/office/powerpoint/2010/main" val="16822877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8A4132F-DEC6-4332-A00C-A11AD4519B6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3247598E-BDD2-4473-A353-705A4728B670}"/>
              </a:ext>
            </a:extLst>
          </p:cNvPr>
          <p:cNvPicPr>
            <a:picLocks noGrp="1" noChangeAspect="1"/>
          </p:cNvPicPr>
          <p:nvPr>
            <p:ph idx="1"/>
          </p:nvPr>
        </p:nvPicPr>
        <p:blipFill>
          <a:blip r:embed="rId2"/>
          <a:stretch>
            <a:fillRect/>
          </a:stretch>
        </p:blipFill>
        <p:spPr>
          <a:xfrm>
            <a:off x="6368142" y="1359017"/>
            <a:ext cx="5552613" cy="5318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6" name="Freeform: Shape 15">
            <a:extLst>
              <a:ext uri="{FF2B5EF4-FFF2-40B4-BE49-F238E27FC236}">
                <a16:creationId xmlns:a16="http://schemas.microsoft.com/office/drawing/2014/main"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5ACC817-81B0-4B5E-BCA3-DD6EC2539154}"/>
              </a:ext>
            </a:extLst>
          </p:cNvPr>
          <p:cNvSpPr>
            <a:spLocks noGrp="1"/>
          </p:cNvSpPr>
          <p:nvPr>
            <p:ph type="title"/>
          </p:nvPr>
        </p:nvSpPr>
        <p:spPr>
          <a:xfrm>
            <a:off x="838199" y="365125"/>
            <a:ext cx="5529943" cy="1325563"/>
          </a:xfrm>
          <a:prstGeom prst="ellipse">
            <a:avLst/>
          </a:prstGeom>
        </p:spPr>
        <p:txBody>
          <a:bodyPr vert="horz" lIns="91440" tIns="45720" rIns="91440" bIns="45720" rtlCol="0" anchor="ctr">
            <a:normAutofit/>
          </a:bodyPr>
          <a:lstStyle/>
          <a:p>
            <a:r>
              <a:rPr lang="en-US" kern="1200">
                <a:solidFill>
                  <a:schemeClr val="tx1"/>
                </a:solidFill>
                <a:latin typeface="+mj-lt"/>
                <a:ea typeface="+mj-ea"/>
                <a:cs typeface="+mj-cs"/>
              </a:rPr>
              <a:t>#Self-harm</a:t>
            </a:r>
          </a:p>
        </p:txBody>
      </p:sp>
      <p:sp>
        <p:nvSpPr>
          <p:cNvPr id="3" name="TextBox 2"/>
          <p:cNvSpPr txBox="1"/>
          <p:nvPr/>
        </p:nvSpPr>
        <p:spPr>
          <a:xfrm>
            <a:off x="838199" y="1825625"/>
            <a:ext cx="4128169" cy="3399518"/>
          </a:xfrm>
          <a:prstGeom prst="rect">
            <a:avLst/>
          </a:prstGeom>
        </p:spPr>
        <p:txBody>
          <a:bodyPr vert="horz" lIns="91440" tIns="45720" rIns="91440" bIns="45720" rtlCol="0">
            <a:normAutofit/>
          </a:bodyPr>
          <a:lstStyle/>
          <a:p>
            <a:pPr>
              <a:lnSpc>
                <a:spcPct val="90000"/>
              </a:lnSpc>
              <a:spcAft>
                <a:spcPts val="600"/>
              </a:spcAft>
            </a:pPr>
            <a:r>
              <a:rPr lang="en-US" sz="2000" dirty="0"/>
              <a:t>Kruskal-Wallis test confirmed that there was no significant difference in the number of self-harm incidents between the dual and sole self-harm group, p =.361</a:t>
            </a:r>
          </a:p>
        </p:txBody>
      </p:sp>
    </p:spTree>
    <p:extLst>
      <p:ext uri="{BB962C8B-B14F-4D97-AF65-F5344CB8AC3E}">
        <p14:creationId xmlns:p14="http://schemas.microsoft.com/office/powerpoint/2010/main" val="158631598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48B8F7-5736-48FC-802A-9FDBB7794724}"/>
              </a:ext>
            </a:extLst>
          </p:cNvPr>
          <p:cNvSpPr>
            <a:spLocks noGrp="1"/>
          </p:cNvSpPr>
          <p:nvPr>
            <p:ph type="title"/>
          </p:nvPr>
        </p:nvSpPr>
        <p:spPr/>
        <p:txBody>
          <a:bodyPr/>
          <a:lstStyle/>
          <a:p>
            <a:r>
              <a:rPr lang="en-GB" dirty="0"/>
              <a:t>Conclusion</a:t>
            </a:r>
          </a:p>
        </p:txBody>
      </p:sp>
      <p:sp>
        <p:nvSpPr>
          <p:cNvPr id="5" name="Content Placeholder 4">
            <a:extLst>
              <a:ext uri="{FF2B5EF4-FFF2-40B4-BE49-F238E27FC236}">
                <a16:creationId xmlns:a16="http://schemas.microsoft.com/office/drawing/2014/main" id="{3897B93C-06BA-41F5-B408-4C0F0285A397}"/>
              </a:ext>
            </a:extLst>
          </p:cNvPr>
          <p:cNvSpPr>
            <a:spLocks noGrp="1"/>
          </p:cNvSpPr>
          <p:nvPr>
            <p:ph idx="1"/>
          </p:nvPr>
        </p:nvSpPr>
        <p:spPr/>
        <p:txBody>
          <a:bodyPr/>
          <a:lstStyle/>
          <a:p>
            <a:r>
              <a:rPr lang="en-GB" dirty="0"/>
              <a:t>Dual Harm prisoners are involved in far greater levels of rule breaking than all other groups ; also with SH above violent and non-harm groups.</a:t>
            </a:r>
          </a:p>
          <a:p>
            <a:endParaRPr lang="en-GB" dirty="0"/>
          </a:p>
          <a:p>
            <a:r>
              <a:rPr lang="en-GB" dirty="0"/>
              <a:t>Dual harm and secondly, self-harm groups are therefore most likely to be punished and encounter one of the restrictive regimes.</a:t>
            </a:r>
          </a:p>
        </p:txBody>
      </p:sp>
    </p:spTree>
    <p:extLst>
      <p:ext uri="{BB962C8B-B14F-4D97-AF65-F5344CB8AC3E}">
        <p14:creationId xmlns:p14="http://schemas.microsoft.com/office/powerpoint/2010/main" val="2986470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FF94E-DB44-4900-9F2F-AA0145817E90}"/>
              </a:ext>
            </a:extLst>
          </p:cNvPr>
          <p:cNvSpPr>
            <a:spLocks noGrp="1"/>
          </p:cNvSpPr>
          <p:nvPr>
            <p:ph type="ctrTitle"/>
          </p:nvPr>
        </p:nvSpPr>
        <p:spPr/>
        <p:txBody>
          <a:bodyPr/>
          <a:lstStyle/>
          <a:p>
            <a:pPr algn="ctr"/>
            <a:r>
              <a:rPr lang="en-GB" sz="3600" dirty="0"/>
              <a:t>Self-harm under punishment</a:t>
            </a:r>
          </a:p>
        </p:txBody>
      </p:sp>
      <p:sp>
        <p:nvSpPr>
          <p:cNvPr id="3" name="Subtitle 2">
            <a:extLst>
              <a:ext uri="{FF2B5EF4-FFF2-40B4-BE49-F238E27FC236}">
                <a16:creationId xmlns:a16="http://schemas.microsoft.com/office/drawing/2014/main" id="{16B2D161-8A62-4719-9BC3-3B4DA104C347}"/>
              </a:ext>
            </a:extLst>
          </p:cNvPr>
          <p:cNvSpPr>
            <a:spLocks noGrp="1"/>
          </p:cNvSpPr>
          <p:nvPr>
            <p:ph type="subTitle" idx="1"/>
          </p:nvPr>
        </p:nvSpPr>
        <p:spPr>
          <a:xfrm>
            <a:off x="914400" y="3276600"/>
            <a:ext cx="10363200" cy="522259"/>
          </a:xfrm>
        </p:spPr>
        <p:txBody>
          <a:bodyPr/>
          <a:lstStyle/>
          <a:p>
            <a:pPr algn="ctr"/>
            <a:r>
              <a:rPr lang="en-GB" sz="2800" dirty="0"/>
              <a:t>Segregation and ‘Basic’ regime</a:t>
            </a:r>
          </a:p>
        </p:txBody>
      </p:sp>
      <p:pic>
        <p:nvPicPr>
          <p:cNvPr id="4" name="Picture 3"/>
          <p:cNvPicPr>
            <a:picLocks noChangeAspect="1"/>
          </p:cNvPicPr>
          <p:nvPr/>
        </p:nvPicPr>
        <p:blipFill>
          <a:blip r:embed="rId2"/>
          <a:stretch>
            <a:fillRect/>
          </a:stretch>
        </p:blipFill>
        <p:spPr>
          <a:xfrm>
            <a:off x="8488899" y="4333694"/>
            <a:ext cx="3505200" cy="2324100"/>
          </a:xfrm>
          <a:prstGeom prst="rect">
            <a:avLst/>
          </a:prstGeom>
        </p:spPr>
      </p:pic>
    </p:spTree>
    <p:extLst>
      <p:ext uri="{BB962C8B-B14F-4D97-AF65-F5344CB8AC3E}">
        <p14:creationId xmlns:p14="http://schemas.microsoft.com/office/powerpoint/2010/main" val="299914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FA2D-533D-44D1-B0AA-648A6A6CC980}"/>
              </a:ext>
            </a:extLst>
          </p:cNvPr>
          <p:cNvSpPr>
            <a:spLocks noGrp="1"/>
          </p:cNvSpPr>
          <p:nvPr>
            <p:ph type="title"/>
          </p:nvPr>
        </p:nvSpPr>
        <p:spPr/>
        <p:txBody>
          <a:bodyPr/>
          <a:lstStyle/>
          <a:p>
            <a:r>
              <a:rPr lang="en-GB" dirty="0"/>
              <a:t>Restrictive (punishment) regimes in the UK context</a:t>
            </a:r>
          </a:p>
        </p:txBody>
      </p:sp>
      <p:sp>
        <p:nvSpPr>
          <p:cNvPr id="3" name="Content Placeholder 2">
            <a:extLst>
              <a:ext uri="{FF2B5EF4-FFF2-40B4-BE49-F238E27FC236}">
                <a16:creationId xmlns:a16="http://schemas.microsoft.com/office/drawing/2014/main" id="{998D9434-BF41-4A3A-837A-F0839778883A}"/>
              </a:ext>
            </a:extLst>
          </p:cNvPr>
          <p:cNvSpPr>
            <a:spLocks noGrp="1"/>
          </p:cNvSpPr>
          <p:nvPr>
            <p:ph idx="1"/>
          </p:nvPr>
        </p:nvSpPr>
        <p:spPr>
          <a:xfrm>
            <a:off x="508000" y="1149292"/>
            <a:ext cx="11074400" cy="4907559"/>
          </a:xfrm>
        </p:spPr>
        <p:txBody>
          <a:bodyPr>
            <a:normAutofit fontScale="85000" lnSpcReduction="10000"/>
          </a:bodyPr>
          <a:lstStyle/>
          <a:p>
            <a:pPr marL="0" indent="0" algn="ctr">
              <a:buNone/>
            </a:pPr>
            <a:r>
              <a:rPr lang="en-GB" b="1" dirty="0"/>
              <a:t>Segregation</a:t>
            </a:r>
          </a:p>
          <a:p>
            <a:pPr marL="0" indent="0">
              <a:buNone/>
            </a:pPr>
            <a:r>
              <a:rPr lang="en-GB" dirty="0"/>
              <a:t>Segregation involves a prisoner being removed from their wing and being put on the segregation unit. There, prisoners will be isolated from the rest of the prison, with a much reduced regime and often only half an hour or so out of their cells each day. </a:t>
            </a:r>
          </a:p>
          <a:p>
            <a:pPr marL="0" indent="0">
              <a:buNone/>
            </a:pPr>
            <a:r>
              <a:rPr lang="en-GB" dirty="0"/>
              <a:t>NB some additional self-harm risk management exist (MH check, ‘defensible decision’ for those considered self-harm risk)</a:t>
            </a:r>
          </a:p>
          <a:p>
            <a:pPr marL="0" indent="0">
              <a:buNone/>
            </a:pPr>
            <a:endParaRPr lang="en-GB" dirty="0"/>
          </a:p>
          <a:p>
            <a:pPr marL="0" indent="0" algn="ctr">
              <a:buNone/>
            </a:pPr>
            <a:r>
              <a:rPr lang="en-GB" b="1" dirty="0"/>
              <a:t>Basic level</a:t>
            </a:r>
          </a:p>
          <a:p>
            <a:pPr marL="0" indent="0">
              <a:buNone/>
            </a:pPr>
            <a:r>
              <a:rPr lang="en-GB" b="1" dirty="0"/>
              <a:t>Prisoners are placed on basic level because they have failed to meet local criteria for admission to standard and enhanced levels. (PSI 30/2013)</a:t>
            </a:r>
          </a:p>
          <a:p>
            <a:pPr marL="0" indent="0">
              <a:buNone/>
            </a:pPr>
            <a:r>
              <a:rPr lang="en-GB" dirty="0"/>
              <a:t>“</a:t>
            </a:r>
            <a:r>
              <a:rPr lang="en-GB" i="1" dirty="0"/>
              <a:t>Basic level is deliberately designed to be a miserable way of life. Prisoners are forced to wear prison-issue clothing, are denied most personal possessions and are usually not permitted to rent a small portable TV set. In addition, in many prisons inmates on Basic aren't permitted much time out of their cells (for association with other prisoners) and, unless they have a job or are participating in an education course, can find themselves 'banged up behind their doors' (locked in their cells) for up to 23-hours a day”. </a:t>
            </a:r>
            <a:r>
              <a:rPr lang="en-GB" dirty="0">
                <a:hlinkClick r:id="rId2"/>
              </a:rPr>
              <a:t>http://prisonuk.blogspot.co.uk/2014/07/the-iep-system-one-of-biggest-changes.html</a:t>
            </a:r>
            <a:r>
              <a:rPr lang="en-GB" dirty="0"/>
              <a:t> </a:t>
            </a:r>
          </a:p>
          <a:p>
            <a:pPr marL="0" indent="0">
              <a:buNone/>
            </a:pPr>
            <a:r>
              <a:rPr lang="en-GB" dirty="0"/>
              <a:t>NB  No additional self-harm risk management</a:t>
            </a:r>
          </a:p>
          <a:p>
            <a:endParaRPr lang="en-GB" dirty="0"/>
          </a:p>
        </p:txBody>
      </p:sp>
      <p:sp>
        <p:nvSpPr>
          <p:cNvPr id="4" name="Date Placeholder 3">
            <a:extLst>
              <a:ext uri="{FF2B5EF4-FFF2-40B4-BE49-F238E27FC236}">
                <a16:creationId xmlns:a16="http://schemas.microsoft.com/office/drawing/2014/main" id="{28B0EEBC-2A6D-4C15-8A10-44906093A8B7}"/>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93F6D732-6B4C-480C-B811-73919A19A27B}"/>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14</a:t>
            </a:fld>
            <a:endParaRPr lang="en-GB" altLang="en-US">
              <a:solidFill>
                <a:srgbClr val="000000"/>
              </a:solidFill>
            </a:endParaRPr>
          </a:p>
        </p:txBody>
      </p:sp>
    </p:spTree>
    <p:extLst>
      <p:ext uri="{BB962C8B-B14F-4D97-AF65-F5344CB8AC3E}">
        <p14:creationId xmlns:p14="http://schemas.microsoft.com/office/powerpoint/2010/main" val="126187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FD572-D05F-407A-BB27-D87C702FB104}"/>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4C93D58F-1175-4773-9AD9-16742E6F184A}"/>
              </a:ext>
            </a:extLst>
          </p:cNvPr>
          <p:cNvSpPr>
            <a:spLocks noGrp="1"/>
          </p:cNvSpPr>
          <p:nvPr>
            <p:ph idx="1"/>
          </p:nvPr>
        </p:nvSpPr>
        <p:spPr>
          <a:xfrm>
            <a:off x="508000" y="1447801"/>
            <a:ext cx="11074400" cy="5714770"/>
          </a:xfrm>
        </p:spPr>
        <p:txBody>
          <a:bodyPr/>
          <a:lstStyle/>
          <a:p>
            <a:pPr marL="342900" indent="-342900">
              <a:buAutoNum type="arabicPeriod"/>
            </a:pPr>
            <a:r>
              <a:rPr lang="en-GB" dirty="0"/>
              <a:t>How prevalent is self-harm under restrictive regimes? </a:t>
            </a:r>
          </a:p>
          <a:p>
            <a:pPr marL="0" indent="0">
              <a:buNone/>
            </a:pPr>
            <a:r>
              <a:rPr lang="en-GB" dirty="0"/>
              <a:t>2. Are dual harm prisoners more likely to self-harm under restrictive regimes than sole self-harm?</a:t>
            </a:r>
          </a:p>
          <a:p>
            <a:pPr marL="0" indent="0">
              <a:buNone/>
            </a:pPr>
            <a:r>
              <a:rPr lang="en-GB" dirty="0"/>
              <a:t>3. Does the experience of restricted regimes have an impact on the risk of lethal SH methods?</a:t>
            </a:r>
          </a:p>
          <a:p>
            <a:endParaRPr lang="en-GB" dirty="0"/>
          </a:p>
          <a:p>
            <a:pPr marL="0" indent="0">
              <a:buNone/>
            </a:pPr>
            <a:endParaRPr lang="en-GB" dirty="0"/>
          </a:p>
          <a:p>
            <a:endParaRPr lang="en-GB" dirty="0"/>
          </a:p>
          <a:p>
            <a:pPr marL="0" indent="0">
              <a:buNone/>
            </a:pPr>
            <a:r>
              <a:rPr lang="en-GB" dirty="0"/>
              <a:t>Note:  Only persons who had ever self-harmed in prison were included in the following analyses (N = 175). </a:t>
            </a:r>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0932F66E-4674-4154-B1F4-BB73740310DD}"/>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F0A1B60A-3767-464A-851C-FA24BB43D35D}"/>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15</a:t>
            </a:fld>
            <a:endParaRPr lang="en-GB" altLang="en-US">
              <a:solidFill>
                <a:srgbClr val="000000"/>
              </a:solidFill>
            </a:endParaRPr>
          </a:p>
        </p:txBody>
      </p:sp>
    </p:spTree>
    <p:extLst>
      <p:ext uri="{BB962C8B-B14F-4D97-AF65-F5344CB8AC3E}">
        <p14:creationId xmlns:p14="http://schemas.microsoft.com/office/powerpoint/2010/main" val="81057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AEECC7D-D43C-4301-98C4-D0330653D843}"/>
              </a:ext>
            </a:extLst>
          </p:cNvPr>
          <p:cNvGraphicFramePr>
            <a:graphicFrameLocks noGrp="1"/>
          </p:cNvGraphicFramePr>
          <p:nvPr>
            <p:ph idx="1"/>
            <p:extLst>
              <p:ext uri="{D42A27DB-BD31-4B8C-83A1-F6EECF244321}">
                <p14:modId xmlns:p14="http://schemas.microsoft.com/office/powerpoint/2010/main" val="3116886494"/>
              </p:ext>
            </p:extLst>
          </p:nvPr>
        </p:nvGraphicFramePr>
        <p:xfrm>
          <a:off x="609600" y="1496045"/>
          <a:ext cx="6420374" cy="3008471"/>
        </p:xfrm>
        <a:graphic>
          <a:graphicData uri="http://schemas.openxmlformats.org/drawingml/2006/table">
            <a:tbl>
              <a:tblPr firstRow="1" bandRow="1">
                <a:tableStyleId>{5C22544A-7EE6-4342-B048-85BDC9FD1C3A}</a:tableStyleId>
              </a:tblPr>
              <a:tblGrid>
                <a:gridCol w="1740366">
                  <a:extLst>
                    <a:ext uri="{9D8B030D-6E8A-4147-A177-3AD203B41FA5}">
                      <a16:colId xmlns:a16="http://schemas.microsoft.com/office/drawing/2014/main" val="1859606441"/>
                    </a:ext>
                  </a:extLst>
                </a:gridCol>
                <a:gridCol w="1853469">
                  <a:extLst>
                    <a:ext uri="{9D8B030D-6E8A-4147-A177-3AD203B41FA5}">
                      <a16:colId xmlns:a16="http://schemas.microsoft.com/office/drawing/2014/main" val="2870773842"/>
                    </a:ext>
                  </a:extLst>
                </a:gridCol>
                <a:gridCol w="2826539">
                  <a:extLst>
                    <a:ext uri="{9D8B030D-6E8A-4147-A177-3AD203B41FA5}">
                      <a16:colId xmlns:a16="http://schemas.microsoft.com/office/drawing/2014/main" val="997514336"/>
                    </a:ext>
                  </a:extLst>
                </a:gridCol>
              </a:tblGrid>
              <a:tr h="905477">
                <a:tc>
                  <a:txBody>
                    <a:bodyPr/>
                    <a:lstStyle/>
                    <a:p>
                      <a:pPr algn="ctr"/>
                      <a:endParaRPr lang="en-GB" dirty="0"/>
                    </a:p>
                  </a:txBody>
                  <a:tcPr/>
                </a:tc>
                <a:tc>
                  <a:txBody>
                    <a:bodyPr/>
                    <a:lstStyle/>
                    <a:p>
                      <a:pPr algn="ctr"/>
                      <a:r>
                        <a:rPr lang="en-GB" dirty="0"/>
                        <a:t>Ever experienced RR</a:t>
                      </a:r>
                    </a:p>
                    <a:p>
                      <a:pPr algn="ctr"/>
                      <a:r>
                        <a:rPr lang="en-GB" dirty="0"/>
                        <a:t>N (%) </a:t>
                      </a:r>
                    </a:p>
                  </a:txBody>
                  <a:tcPr/>
                </a:tc>
                <a:tc>
                  <a:txBody>
                    <a:bodyPr/>
                    <a:lstStyle/>
                    <a:p>
                      <a:pPr algn="ctr"/>
                      <a:r>
                        <a:rPr lang="en-GB" dirty="0"/>
                        <a:t>1+ SH under RR</a:t>
                      </a:r>
                    </a:p>
                    <a:p>
                      <a:pPr algn="ctr"/>
                      <a:r>
                        <a:rPr lang="en-GB" dirty="0"/>
                        <a:t>N (%)</a:t>
                      </a:r>
                    </a:p>
                  </a:txBody>
                  <a:tcPr/>
                </a:tc>
                <a:extLst>
                  <a:ext uri="{0D108BD9-81ED-4DB2-BD59-A6C34878D82A}">
                    <a16:rowId xmlns:a16="http://schemas.microsoft.com/office/drawing/2014/main" val="2640161384"/>
                  </a:ext>
                </a:extLst>
              </a:tr>
              <a:tr h="452676">
                <a:tc>
                  <a:txBody>
                    <a:bodyPr/>
                    <a:lstStyle/>
                    <a:p>
                      <a:pPr algn="ctr"/>
                      <a:r>
                        <a:rPr lang="en-GB" dirty="0"/>
                        <a:t>Segregation</a:t>
                      </a:r>
                    </a:p>
                  </a:txBody>
                  <a:tcPr/>
                </a:tc>
                <a:tc>
                  <a:txBody>
                    <a:bodyPr/>
                    <a:lstStyle/>
                    <a:p>
                      <a:pPr algn="ctr"/>
                      <a:r>
                        <a:rPr lang="en-GB" dirty="0"/>
                        <a:t>98  (56%)</a:t>
                      </a:r>
                    </a:p>
                  </a:txBody>
                  <a:tcPr/>
                </a:tc>
                <a:tc>
                  <a:txBody>
                    <a:bodyPr/>
                    <a:lstStyle/>
                    <a:p>
                      <a:pPr algn="ctr"/>
                      <a:r>
                        <a:rPr lang="en-GB" dirty="0"/>
                        <a:t>29 (28.4)</a:t>
                      </a:r>
                    </a:p>
                  </a:txBody>
                  <a:tcPr/>
                </a:tc>
                <a:extLst>
                  <a:ext uri="{0D108BD9-81ED-4DB2-BD59-A6C34878D82A}">
                    <a16:rowId xmlns:a16="http://schemas.microsoft.com/office/drawing/2014/main" val="1597234086"/>
                  </a:ext>
                </a:extLst>
              </a:tr>
              <a:tr h="452676">
                <a:tc>
                  <a:txBody>
                    <a:bodyPr/>
                    <a:lstStyle/>
                    <a:p>
                      <a:pPr algn="ctr"/>
                      <a:r>
                        <a:rPr lang="en-GB" dirty="0"/>
                        <a:t>Basic Regime</a:t>
                      </a:r>
                    </a:p>
                  </a:txBody>
                  <a:tcPr/>
                </a:tc>
                <a:tc>
                  <a:txBody>
                    <a:bodyPr/>
                    <a:lstStyle/>
                    <a:p>
                      <a:pPr algn="ctr"/>
                      <a:r>
                        <a:rPr lang="en-GB" dirty="0"/>
                        <a:t>145 (83%)</a:t>
                      </a:r>
                    </a:p>
                  </a:txBody>
                  <a:tcPr/>
                </a:tc>
                <a:tc>
                  <a:txBody>
                    <a:bodyPr/>
                    <a:lstStyle/>
                    <a:p>
                      <a:pPr algn="ctr"/>
                      <a:r>
                        <a:rPr lang="en-GB" dirty="0"/>
                        <a:t>44 (31)</a:t>
                      </a:r>
                    </a:p>
                  </a:txBody>
                  <a:tcPr/>
                </a:tc>
                <a:extLst>
                  <a:ext uri="{0D108BD9-81ED-4DB2-BD59-A6C34878D82A}">
                    <a16:rowId xmlns:a16="http://schemas.microsoft.com/office/drawing/2014/main" val="3693964519"/>
                  </a:ext>
                </a:extLst>
              </a:tr>
              <a:tr h="452676">
                <a:tc>
                  <a:txBody>
                    <a:bodyPr/>
                    <a:lstStyle/>
                    <a:p>
                      <a:pPr algn="ctr"/>
                      <a:r>
                        <a:rPr lang="en-GB" dirty="0"/>
                        <a:t>Either </a:t>
                      </a:r>
                    </a:p>
                  </a:txBody>
                  <a:tcPr/>
                </a:tc>
                <a:tc>
                  <a:txBody>
                    <a:bodyPr/>
                    <a:lstStyle/>
                    <a:p>
                      <a:pPr algn="ctr"/>
                      <a:r>
                        <a:rPr lang="en-GB" dirty="0"/>
                        <a:t>151 (86%)</a:t>
                      </a:r>
                    </a:p>
                  </a:txBody>
                  <a:tcPr/>
                </a:tc>
                <a:tc>
                  <a:txBody>
                    <a:bodyPr/>
                    <a:lstStyle/>
                    <a:p>
                      <a:pPr algn="ctr"/>
                      <a:r>
                        <a:rPr lang="en-GB" dirty="0"/>
                        <a:t>60 (41.1)</a:t>
                      </a:r>
                    </a:p>
                    <a:p>
                      <a:pPr algn="ctr"/>
                      <a:r>
                        <a:rPr lang="en-GB" i="1" dirty="0"/>
                        <a:t>25 (17%) have 2+ incidents </a:t>
                      </a:r>
                    </a:p>
                  </a:txBody>
                  <a:tcPr/>
                </a:tc>
                <a:extLst>
                  <a:ext uri="{0D108BD9-81ED-4DB2-BD59-A6C34878D82A}">
                    <a16:rowId xmlns:a16="http://schemas.microsoft.com/office/drawing/2014/main" val="824620808"/>
                  </a:ext>
                </a:extLst>
              </a:tr>
            </a:tbl>
          </a:graphicData>
        </a:graphic>
      </p:graphicFrame>
      <p:sp>
        <p:nvSpPr>
          <p:cNvPr id="4" name="Date Placeholder 3">
            <a:extLst>
              <a:ext uri="{FF2B5EF4-FFF2-40B4-BE49-F238E27FC236}">
                <a16:creationId xmlns:a16="http://schemas.microsoft.com/office/drawing/2014/main" id="{0820AAB9-BAE0-444E-BD6A-F5BB8EFD8182}"/>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F95B0B65-EEF7-41A1-B9CE-FC1C31E87FA4}"/>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16</a:t>
            </a:fld>
            <a:endParaRPr lang="en-GB" altLang="en-US">
              <a:solidFill>
                <a:srgbClr val="000000"/>
              </a:solidFill>
            </a:endParaRPr>
          </a:p>
        </p:txBody>
      </p:sp>
      <p:sp>
        <p:nvSpPr>
          <p:cNvPr id="7" name="TextBox 6">
            <a:extLst>
              <a:ext uri="{FF2B5EF4-FFF2-40B4-BE49-F238E27FC236}">
                <a16:creationId xmlns:a16="http://schemas.microsoft.com/office/drawing/2014/main" id="{163CC755-1F08-45E7-A11E-0896FCAFEBB3}"/>
              </a:ext>
            </a:extLst>
          </p:cNvPr>
          <p:cNvSpPr txBox="1"/>
          <p:nvPr/>
        </p:nvSpPr>
        <p:spPr>
          <a:xfrm>
            <a:off x="508000" y="4606759"/>
            <a:ext cx="11684000" cy="1477328"/>
          </a:xfrm>
          <a:prstGeom prst="rect">
            <a:avLst/>
          </a:prstGeom>
          <a:noFill/>
        </p:spPr>
        <p:txBody>
          <a:bodyPr wrap="square" rtlCol="0">
            <a:spAutoFit/>
          </a:bodyPr>
          <a:lstStyle/>
          <a:p>
            <a:r>
              <a:rPr lang="en-GB" dirty="0"/>
              <a:t>Conclusions:  </a:t>
            </a:r>
          </a:p>
          <a:p>
            <a:pPr marL="285750" indent="-285750">
              <a:buFont typeface="Arial" panose="020B0604020202020204" pitchFamily="34" charset="0"/>
              <a:buChar char="•"/>
            </a:pPr>
            <a:r>
              <a:rPr lang="en-GB" dirty="0"/>
              <a:t>86% of those who SH will experience some form of RR during their prison time</a:t>
            </a:r>
          </a:p>
          <a:p>
            <a:pPr marL="285750" indent="-285750">
              <a:buFont typeface="Arial" panose="020B0604020202020204" pitchFamily="34" charset="0"/>
              <a:buChar char="•"/>
            </a:pPr>
            <a:r>
              <a:rPr lang="en-GB" dirty="0"/>
              <a:t>Around 40% of those who SH will do so (at least once) whilst experiencing RR.</a:t>
            </a:r>
          </a:p>
          <a:p>
            <a:pPr marL="285750" indent="-285750">
              <a:buFont typeface="Arial" panose="020B0604020202020204" pitchFamily="34" charset="0"/>
              <a:buChar char="•"/>
            </a:pPr>
            <a:r>
              <a:rPr lang="en-GB" dirty="0"/>
              <a:t>The proportion of dual harm prison time spent on RR is almost 2x that for solely SH. </a:t>
            </a:r>
          </a:p>
          <a:p>
            <a:endParaRPr lang="en-GB" dirty="0"/>
          </a:p>
        </p:txBody>
      </p:sp>
      <p:sp>
        <p:nvSpPr>
          <p:cNvPr id="8" name="Title 7">
            <a:extLst>
              <a:ext uri="{FF2B5EF4-FFF2-40B4-BE49-F238E27FC236}">
                <a16:creationId xmlns:a16="http://schemas.microsoft.com/office/drawing/2014/main" id="{1D08075A-FA82-4E89-AC59-823DB4C6C3DF}"/>
              </a:ext>
            </a:extLst>
          </p:cNvPr>
          <p:cNvSpPr>
            <a:spLocks noGrp="1"/>
          </p:cNvSpPr>
          <p:nvPr>
            <p:ph type="title"/>
          </p:nvPr>
        </p:nvSpPr>
        <p:spPr/>
        <p:txBody>
          <a:bodyPr/>
          <a:lstStyle/>
          <a:p>
            <a:r>
              <a:rPr lang="en-GB" dirty="0"/>
              <a:t>Prevalence of RR experience amongst those who self-harm in prison</a:t>
            </a:r>
          </a:p>
        </p:txBody>
      </p:sp>
      <p:pic>
        <p:nvPicPr>
          <p:cNvPr id="2" name="Picture 1">
            <a:extLst>
              <a:ext uri="{FF2B5EF4-FFF2-40B4-BE49-F238E27FC236}">
                <a16:creationId xmlns:a16="http://schemas.microsoft.com/office/drawing/2014/main" id="{0C49FD6C-551C-4593-94B0-5E980E89E071}"/>
              </a:ext>
            </a:extLst>
          </p:cNvPr>
          <p:cNvPicPr>
            <a:picLocks noChangeAspect="1"/>
          </p:cNvPicPr>
          <p:nvPr/>
        </p:nvPicPr>
        <p:blipFill>
          <a:blip r:embed="rId2"/>
          <a:stretch>
            <a:fillRect/>
          </a:stretch>
        </p:blipFill>
        <p:spPr>
          <a:xfrm>
            <a:off x="7220835" y="1105690"/>
            <a:ext cx="4827824" cy="37891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5665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B195-7FDA-4C80-8E80-5943DCE698B3}"/>
              </a:ext>
            </a:extLst>
          </p:cNvPr>
          <p:cNvSpPr>
            <a:spLocks noGrp="1"/>
          </p:cNvSpPr>
          <p:nvPr>
            <p:ph type="title"/>
          </p:nvPr>
        </p:nvSpPr>
        <p:spPr/>
        <p:txBody>
          <a:bodyPr/>
          <a:lstStyle/>
          <a:p>
            <a:r>
              <a:rPr lang="en-GB" dirty="0"/>
              <a:t>Proportion of SH occurring under restrictive regimes (RR)</a:t>
            </a:r>
          </a:p>
        </p:txBody>
      </p:sp>
      <p:sp>
        <p:nvSpPr>
          <p:cNvPr id="3" name="Content Placeholder 2">
            <a:extLst>
              <a:ext uri="{FF2B5EF4-FFF2-40B4-BE49-F238E27FC236}">
                <a16:creationId xmlns:a16="http://schemas.microsoft.com/office/drawing/2014/main" id="{433C1C0F-4EB3-48E5-8FEC-3728B2C2C333}"/>
              </a:ext>
            </a:extLst>
          </p:cNvPr>
          <p:cNvSpPr>
            <a:spLocks noGrp="1"/>
          </p:cNvSpPr>
          <p:nvPr>
            <p:ph idx="1"/>
          </p:nvPr>
        </p:nvSpPr>
        <p:spPr>
          <a:xfrm>
            <a:off x="508000" y="1182848"/>
            <a:ext cx="6136081" cy="6628866"/>
          </a:xfrm>
        </p:spPr>
        <p:txBody>
          <a:bodyPr/>
          <a:lstStyle/>
          <a:p>
            <a:pPr marL="0" indent="0">
              <a:buNone/>
            </a:pPr>
            <a:r>
              <a:rPr lang="en-GB" i="1" dirty="0"/>
              <a:t>Including only those who had experienced a form of restrictive regime</a:t>
            </a:r>
          </a:p>
          <a:p>
            <a:pPr marL="0" indent="0">
              <a:buNone/>
            </a:pPr>
            <a:endParaRPr lang="en-GB" dirty="0"/>
          </a:p>
          <a:p>
            <a:r>
              <a:rPr lang="en-GB" dirty="0"/>
              <a:t>The proportion of ‘#incidents of SH under RR’ to ‘#experiences of RR’ is .34 (therefore, averaging 1 incident for every 3-4 punishments), for both sole SH and dual harm prisoners.  </a:t>
            </a:r>
          </a:p>
          <a:p>
            <a:r>
              <a:rPr lang="en-GB" dirty="0"/>
              <a:t>However, (*see graph) dual harm prisoners will (on average) experience these forms of RR 4 times more often, F = 37. 809, p &lt; .001</a:t>
            </a:r>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992998FE-310C-4870-9B2B-B7BECE7BBF04}"/>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CD74D678-CFF0-4D1F-ABA3-EB721FCC7417}"/>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17</a:t>
            </a:fld>
            <a:endParaRPr lang="en-GB" altLang="en-US">
              <a:solidFill>
                <a:srgbClr val="000000"/>
              </a:solidFill>
            </a:endParaRPr>
          </a:p>
        </p:txBody>
      </p:sp>
      <p:pic>
        <p:nvPicPr>
          <p:cNvPr id="7" name="Picture 6">
            <a:extLst>
              <a:ext uri="{FF2B5EF4-FFF2-40B4-BE49-F238E27FC236}">
                <a16:creationId xmlns:a16="http://schemas.microsoft.com/office/drawing/2014/main" id="{95AC403F-9512-42D1-84FF-AE4AFCDC349F}"/>
              </a:ext>
            </a:extLst>
          </p:cNvPr>
          <p:cNvPicPr>
            <a:picLocks noChangeAspect="1"/>
          </p:cNvPicPr>
          <p:nvPr/>
        </p:nvPicPr>
        <p:blipFill>
          <a:blip r:embed="rId2"/>
          <a:stretch>
            <a:fillRect/>
          </a:stretch>
        </p:blipFill>
        <p:spPr>
          <a:xfrm>
            <a:off x="6808322" y="1028699"/>
            <a:ext cx="5154380" cy="49778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4124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FF94E-DB44-4900-9F2F-AA0145817E90}"/>
              </a:ext>
            </a:extLst>
          </p:cNvPr>
          <p:cNvSpPr>
            <a:spLocks noGrp="1"/>
          </p:cNvSpPr>
          <p:nvPr>
            <p:ph type="ctrTitle"/>
          </p:nvPr>
        </p:nvSpPr>
        <p:spPr/>
        <p:txBody>
          <a:bodyPr/>
          <a:lstStyle/>
          <a:p>
            <a:pPr algn="ctr"/>
            <a:r>
              <a:rPr lang="en-GB" sz="3600" dirty="0"/>
              <a:t>Self-harm method</a:t>
            </a:r>
            <a:br>
              <a:rPr lang="en-GB" sz="3600" dirty="0"/>
            </a:br>
            <a:endParaRPr lang="en-GB" sz="3600" dirty="0"/>
          </a:p>
        </p:txBody>
      </p:sp>
      <p:sp>
        <p:nvSpPr>
          <p:cNvPr id="3" name="Subtitle 2">
            <a:extLst>
              <a:ext uri="{FF2B5EF4-FFF2-40B4-BE49-F238E27FC236}">
                <a16:creationId xmlns:a16="http://schemas.microsoft.com/office/drawing/2014/main" id="{16B2D161-8A62-4719-9BC3-3B4DA104C347}"/>
              </a:ext>
            </a:extLst>
          </p:cNvPr>
          <p:cNvSpPr>
            <a:spLocks noGrp="1"/>
          </p:cNvSpPr>
          <p:nvPr>
            <p:ph type="subTitle" idx="1"/>
          </p:nvPr>
        </p:nvSpPr>
        <p:spPr>
          <a:xfrm>
            <a:off x="914400" y="3276600"/>
            <a:ext cx="10363200" cy="522259"/>
          </a:xfrm>
        </p:spPr>
        <p:txBody>
          <a:bodyPr/>
          <a:lstStyle/>
          <a:p>
            <a:pPr algn="ctr"/>
            <a:endParaRPr lang="en-GB" sz="2800" dirty="0"/>
          </a:p>
        </p:txBody>
      </p:sp>
      <p:pic>
        <p:nvPicPr>
          <p:cNvPr id="4" name="Picture 3"/>
          <p:cNvPicPr>
            <a:picLocks noChangeAspect="1"/>
          </p:cNvPicPr>
          <p:nvPr/>
        </p:nvPicPr>
        <p:blipFill>
          <a:blip r:embed="rId2"/>
          <a:stretch>
            <a:fillRect/>
          </a:stretch>
        </p:blipFill>
        <p:spPr>
          <a:xfrm>
            <a:off x="8488899" y="4333694"/>
            <a:ext cx="3505200" cy="2324100"/>
          </a:xfrm>
          <a:prstGeom prst="rect">
            <a:avLst/>
          </a:prstGeom>
        </p:spPr>
      </p:pic>
    </p:spTree>
    <p:extLst>
      <p:ext uri="{BB962C8B-B14F-4D97-AF65-F5344CB8AC3E}">
        <p14:creationId xmlns:p14="http://schemas.microsoft.com/office/powerpoint/2010/main" val="1520011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16BC3-1FD4-4574-928B-A3691CCBCD91}"/>
              </a:ext>
            </a:extLst>
          </p:cNvPr>
          <p:cNvSpPr>
            <a:spLocks noGrp="1"/>
          </p:cNvSpPr>
          <p:nvPr>
            <p:ph type="title"/>
          </p:nvPr>
        </p:nvSpPr>
        <p:spPr/>
        <p:txBody>
          <a:bodyPr/>
          <a:lstStyle/>
          <a:p>
            <a:r>
              <a:rPr lang="en-GB" dirty="0"/>
              <a:t> Experience of RR and self-harm method</a:t>
            </a:r>
            <a:br>
              <a:rPr lang="en-GB" dirty="0"/>
            </a:br>
            <a:endParaRPr lang="en-GB" sz="1800" dirty="0"/>
          </a:p>
        </p:txBody>
      </p:sp>
      <p:graphicFrame>
        <p:nvGraphicFramePr>
          <p:cNvPr id="6" name="Content Placeholder 5">
            <a:extLst>
              <a:ext uri="{FF2B5EF4-FFF2-40B4-BE49-F238E27FC236}">
                <a16:creationId xmlns:a16="http://schemas.microsoft.com/office/drawing/2014/main" id="{41FEA936-4590-4DCF-B89D-41A295754CDF}"/>
              </a:ext>
            </a:extLst>
          </p:cNvPr>
          <p:cNvGraphicFramePr>
            <a:graphicFrameLocks noGrp="1"/>
          </p:cNvGraphicFramePr>
          <p:nvPr>
            <p:ph idx="1"/>
            <p:extLst>
              <p:ext uri="{D42A27DB-BD31-4B8C-83A1-F6EECF244321}">
                <p14:modId xmlns:p14="http://schemas.microsoft.com/office/powerpoint/2010/main" val="582300639"/>
              </p:ext>
            </p:extLst>
          </p:nvPr>
        </p:nvGraphicFramePr>
        <p:xfrm>
          <a:off x="609599" y="1266515"/>
          <a:ext cx="11403437" cy="4092212"/>
        </p:xfrm>
        <a:graphic>
          <a:graphicData uri="http://schemas.openxmlformats.org/drawingml/2006/table">
            <a:tbl>
              <a:tblPr firstRow="1" firstCol="1" bandRow="1"/>
              <a:tblGrid>
                <a:gridCol w="2074878">
                  <a:extLst>
                    <a:ext uri="{9D8B030D-6E8A-4147-A177-3AD203B41FA5}">
                      <a16:colId xmlns:a16="http://schemas.microsoft.com/office/drawing/2014/main" val="1756489898"/>
                    </a:ext>
                  </a:extLst>
                </a:gridCol>
                <a:gridCol w="1979802">
                  <a:extLst>
                    <a:ext uri="{9D8B030D-6E8A-4147-A177-3AD203B41FA5}">
                      <a16:colId xmlns:a16="http://schemas.microsoft.com/office/drawing/2014/main" val="3255187762"/>
                    </a:ext>
                  </a:extLst>
                </a:gridCol>
                <a:gridCol w="2170963">
                  <a:extLst>
                    <a:ext uri="{9D8B030D-6E8A-4147-A177-3AD203B41FA5}">
                      <a16:colId xmlns:a16="http://schemas.microsoft.com/office/drawing/2014/main" val="3035517152"/>
                    </a:ext>
                  </a:extLst>
                </a:gridCol>
                <a:gridCol w="2319653">
                  <a:extLst>
                    <a:ext uri="{9D8B030D-6E8A-4147-A177-3AD203B41FA5}">
                      <a16:colId xmlns:a16="http://schemas.microsoft.com/office/drawing/2014/main" val="3962616687"/>
                    </a:ext>
                  </a:extLst>
                </a:gridCol>
                <a:gridCol w="1173634">
                  <a:extLst>
                    <a:ext uri="{9D8B030D-6E8A-4147-A177-3AD203B41FA5}">
                      <a16:colId xmlns:a16="http://schemas.microsoft.com/office/drawing/2014/main" val="3132720184"/>
                    </a:ext>
                  </a:extLst>
                </a:gridCol>
                <a:gridCol w="1684507">
                  <a:extLst>
                    <a:ext uri="{9D8B030D-6E8A-4147-A177-3AD203B41FA5}">
                      <a16:colId xmlns:a16="http://schemas.microsoft.com/office/drawing/2014/main" val="3379171644"/>
                    </a:ext>
                  </a:extLst>
                </a:gridCol>
              </a:tblGrid>
              <a:tr h="778521">
                <a:tc gridSpan="2">
                  <a:txBody>
                    <a:bodyPr/>
                    <a:lstStyle/>
                    <a:p>
                      <a:pPr>
                        <a:lnSpc>
                          <a:spcPct val="107000"/>
                        </a:lnSpc>
                        <a:spcAft>
                          <a:spcPts val="0"/>
                        </a:spcAft>
                      </a:pP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600" b="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Only those who have experienced RR, N = 151</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605684"/>
                  </a:ext>
                </a:extLst>
              </a:tr>
              <a:tr h="616922">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Type of self-harm</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b="0" dirty="0">
                          <a:effectLst/>
                          <a:latin typeface="Calibri" panose="020F0502020204030204" pitchFamily="34" charset="0"/>
                          <a:ea typeface="Calibri" panose="020F0502020204030204" pitchFamily="34" charset="0"/>
                          <a:cs typeface="Arial" panose="020B0604020202020204" pitchFamily="34" charset="0"/>
                        </a:rPr>
                        <a:t>All self-harm  N = 175 </a:t>
                      </a:r>
                    </a:p>
                    <a:p>
                      <a:pPr algn="ctr">
                        <a:lnSpc>
                          <a:spcPct val="107000"/>
                        </a:lnSpc>
                        <a:spcAft>
                          <a:spcPts val="0"/>
                        </a:spcAft>
                      </a:pPr>
                      <a:r>
                        <a:rPr lang="en-GB" sz="1600" b="0" dirty="0">
                          <a:effectLst/>
                          <a:latin typeface="Calibri" panose="020F0502020204030204" pitchFamily="34" charset="0"/>
                          <a:ea typeface="Calibri" panose="020F0502020204030204" pitchFamily="34" charset="0"/>
                          <a:cs typeface="Arial" panose="020B0604020202020204" pitchFamily="34" charset="0"/>
                        </a:rPr>
                        <a:t>N (%)</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SH under RR</a:t>
                      </a:r>
                    </a:p>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N = 60</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Never SH under RR</a:t>
                      </a:r>
                    </a:p>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N = 86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p</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OR</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360378"/>
                  </a:ext>
                </a:extLst>
              </a:tr>
              <a:tr h="447629">
                <a:tc>
                  <a:txBody>
                    <a:bodyPr/>
                    <a:lstStyle/>
                    <a:p>
                      <a:pP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Ligature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0" i="1" dirty="0">
                          <a:effectLst/>
                          <a:latin typeface="Calibri" panose="020F0502020204030204" pitchFamily="34" charset="0"/>
                          <a:ea typeface="Calibri" panose="020F0502020204030204" pitchFamily="34" charset="0"/>
                          <a:cs typeface="Arial" panose="020B0604020202020204" pitchFamily="34" charset="0"/>
                        </a:rPr>
                        <a:t>68 (30.3)</a:t>
                      </a:r>
                      <a:endParaRPr lang="en-GB" sz="1600" b="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29 (48.3)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18 (19.8)</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&lt;.001</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3.79 (1.84 – 7.82)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997644591"/>
                  </a:ext>
                </a:extLst>
              </a:tr>
              <a:tr h="447629">
                <a:tc>
                  <a:txBody>
                    <a:bodyPr/>
                    <a:lstStyle/>
                    <a:p>
                      <a:pP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Self-strangulation</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35 (20)</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23 (38.3)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 (12.1)</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&lt;.001</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4.5 (2 - 10.24)</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821386516"/>
                  </a:ext>
                </a:extLst>
              </a:tr>
              <a:tr h="349162">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Cuts</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127 (72.6)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48 (80)</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63 (69.2)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.145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1.78 (. 82 – 3.85)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944921"/>
                  </a:ext>
                </a:extLst>
              </a:tr>
              <a:tr h="349162">
                <a:tc>
                  <a:txBody>
                    <a:bodyPr/>
                    <a:lstStyle/>
                    <a:p>
                      <a:pP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Overdose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0" i="1" dirty="0">
                          <a:effectLst/>
                          <a:latin typeface="Calibri" panose="020F0502020204030204" pitchFamily="34" charset="0"/>
                          <a:ea typeface="Calibri" panose="020F0502020204030204" pitchFamily="34" charset="0"/>
                          <a:cs typeface="Arial" panose="020B0604020202020204" pitchFamily="34" charset="0"/>
                        </a:rPr>
                        <a:t>39 (22.3)</a:t>
                      </a:r>
                      <a:endParaRPr lang="en-GB" sz="1600" b="0" dirty="0">
                        <a:effectLst/>
                        <a:latin typeface="Calibri" panose="020F0502020204030204" pitchFamily="34" charset="0"/>
                        <a:ea typeface="Calibri" panose="020F0502020204030204" pitchFamily="34" charset="0"/>
                        <a:cs typeface="Arial" panose="020B0604020202020204" pitchFamily="34" charset="0"/>
                      </a:endParaRP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19 (31.7)</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14 (15.3)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.02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2.5 (1.16 – 5.6)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842676615"/>
                  </a:ext>
                </a:extLst>
              </a:tr>
              <a:tr h="349162">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Headbanging</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10 (5.7)</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 (5)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3 (3.3)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.603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.648 (.126-3.32)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6097229"/>
                  </a:ext>
                </a:extLst>
              </a:tr>
              <a:tr h="349162">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Punched wall or self</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a:effectLst/>
                          <a:latin typeface="Calibri" panose="020F0502020204030204" pitchFamily="34" charset="0"/>
                          <a:ea typeface="Calibri" panose="020F0502020204030204" pitchFamily="34" charset="0"/>
                          <a:cs typeface="Arial" panose="020B0604020202020204" pitchFamily="34" charset="0"/>
                        </a:rPr>
                        <a:t>13 (7.4)</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8 (13.3)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5 (5.5)</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.103</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2.64 (.822 – 8.52)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720123"/>
                  </a:ext>
                </a:extLst>
              </a:tr>
              <a:tr h="404863">
                <a:tc>
                  <a:txBody>
                    <a:bodyPr/>
                    <a:lstStyle/>
                    <a:p>
                      <a:pPr>
                        <a:lnSpc>
                          <a:spcPct val="107000"/>
                        </a:lnSpc>
                        <a:spcAft>
                          <a:spcPts val="0"/>
                        </a:spcAft>
                      </a:pPr>
                      <a:r>
                        <a:rPr lang="en-GB" sz="1600" b="1" i="1" dirty="0">
                          <a:effectLst/>
                          <a:latin typeface="Calibri" panose="020F0502020204030204" pitchFamily="34" charset="0"/>
                          <a:ea typeface="Calibri" panose="020F0502020204030204" pitchFamily="34" charset="0"/>
                          <a:cs typeface="Arial" panose="020B0604020202020204" pitchFamily="34" charset="0"/>
                        </a:rPr>
                        <a:t>Swallowed item</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14 (8)</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12 (20)</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2 (2.2)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.002</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lnSpc>
                          <a:spcPct val="107000"/>
                        </a:lnSpc>
                        <a:spcAft>
                          <a:spcPts val="0"/>
                        </a:spcAft>
                      </a:pPr>
                      <a:r>
                        <a:rPr lang="en-GB" sz="1600" dirty="0">
                          <a:effectLst/>
                          <a:latin typeface="Calibri" panose="020F0502020204030204" pitchFamily="34" charset="0"/>
                          <a:ea typeface="Calibri" panose="020F0502020204030204" pitchFamily="34" charset="0"/>
                          <a:cs typeface="Arial" panose="020B0604020202020204" pitchFamily="34" charset="0"/>
                        </a:rPr>
                        <a:t>11.12 (2.39–51.76)</a:t>
                      </a:r>
                    </a:p>
                  </a:txBody>
                  <a:tcPr marL="52618" marR="52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51186953"/>
                  </a:ext>
                </a:extLst>
              </a:tr>
            </a:tbl>
          </a:graphicData>
        </a:graphic>
      </p:graphicFrame>
      <p:sp>
        <p:nvSpPr>
          <p:cNvPr id="4" name="Date Placeholder 3">
            <a:extLst>
              <a:ext uri="{FF2B5EF4-FFF2-40B4-BE49-F238E27FC236}">
                <a16:creationId xmlns:a16="http://schemas.microsoft.com/office/drawing/2014/main" id="{1115E44F-E4D9-4199-918E-E6D28148A0F1}"/>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4BB476BF-CF96-4878-80AD-3470B7491C04}"/>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19</a:t>
            </a:fld>
            <a:endParaRPr lang="en-GB" altLang="en-US">
              <a:solidFill>
                <a:srgbClr val="000000"/>
              </a:solidFill>
            </a:endParaRPr>
          </a:p>
        </p:txBody>
      </p:sp>
      <p:sp>
        <p:nvSpPr>
          <p:cNvPr id="3" name="TextBox 2">
            <a:extLst>
              <a:ext uri="{FF2B5EF4-FFF2-40B4-BE49-F238E27FC236}">
                <a16:creationId xmlns:a16="http://schemas.microsoft.com/office/drawing/2014/main" id="{226D8BFB-10AE-42D0-8198-C1F966E552CA}"/>
              </a:ext>
            </a:extLst>
          </p:cNvPr>
          <p:cNvSpPr txBox="1"/>
          <p:nvPr/>
        </p:nvSpPr>
        <p:spPr>
          <a:xfrm>
            <a:off x="525814" y="5358729"/>
            <a:ext cx="11666186" cy="369332"/>
          </a:xfrm>
          <a:prstGeom prst="rect">
            <a:avLst/>
          </a:prstGeom>
          <a:noFill/>
        </p:spPr>
        <p:txBody>
          <a:bodyPr wrap="square" rtlCol="0">
            <a:spAutoFit/>
          </a:bodyPr>
          <a:lstStyle/>
          <a:p>
            <a:r>
              <a:rPr lang="en-GB" dirty="0"/>
              <a:t>The risk of using a more lethal method if RR = SH is x 2-4 times more than for those who RR ≠ SH</a:t>
            </a:r>
          </a:p>
        </p:txBody>
      </p:sp>
    </p:spTree>
    <p:extLst>
      <p:ext uri="{BB962C8B-B14F-4D97-AF65-F5344CB8AC3E}">
        <p14:creationId xmlns:p14="http://schemas.microsoft.com/office/powerpoint/2010/main" val="76729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GB">
                <a:solidFill>
                  <a:schemeClr val="accent1"/>
                </a:solidFill>
              </a:rPr>
              <a:t>Aims</a:t>
            </a:r>
          </a:p>
        </p:txBody>
      </p:sp>
      <p:sp>
        <p:nvSpPr>
          <p:cNvPr id="3" name="Content Placeholder 2"/>
          <p:cNvSpPr>
            <a:spLocks noGrp="1"/>
          </p:cNvSpPr>
          <p:nvPr>
            <p:ph idx="1"/>
          </p:nvPr>
        </p:nvSpPr>
        <p:spPr>
          <a:xfrm>
            <a:off x="4976031" y="963877"/>
            <a:ext cx="6894404" cy="5311088"/>
          </a:xfrm>
        </p:spPr>
        <p:txBody>
          <a:bodyPr anchor="ctr">
            <a:normAutofit/>
          </a:bodyPr>
          <a:lstStyle/>
          <a:p>
            <a:endParaRPr lang="en-GB" sz="2400" dirty="0"/>
          </a:p>
          <a:p>
            <a:pPr marL="0" indent="0">
              <a:buNone/>
            </a:pPr>
            <a:r>
              <a:rPr lang="en-GB" sz="2400" dirty="0"/>
              <a:t>To explore how restrictive (punishment) regimes may relate to self-harm in prison</a:t>
            </a:r>
          </a:p>
          <a:p>
            <a:pPr marL="0" indent="0">
              <a:buNone/>
            </a:pPr>
            <a:r>
              <a:rPr lang="en-GB" sz="2400" dirty="0"/>
              <a:t>Therefore, this study will aim to:</a:t>
            </a:r>
          </a:p>
          <a:p>
            <a:r>
              <a:rPr lang="en-GB" sz="2400" dirty="0"/>
              <a:t>Explore the relationship between harm to self and other in-prison incidents which may lead to punishment.</a:t>
            </a:r>
          </a:p>
          <a:p>
            <a:r>
              <a:rPr lang="en-GB" sz="2400" dirty="0"/>
              <a:t>Explore whether restrictive (punishment) regimes may impact on self-harm rates and choice of methods.</a:t>
            </a:r>
          </a:p>
          <a:p>
            <a:endParaRPr lang="en-GB" sz="2400" dirty="0"/>
          </a:p>
          <a:p>
            <a:pPr marL="0" indent="0">
              <a:buNone/>
            </a:pPr>
            <a:endParaRPr lang="en-GB" sz="2400" dirty="0"/>
          </a:p>
          <a:p>
            <a:endParaRPr lang="en-GB" sz="2400" dirty="0"/>
          </a:p>
        </p:txBody>
      </p:sp>
      <p:sp>
        <p:nvSpPr>
          <p:cNvPr id="4" name="Date Placeholder 3"/>
          <p:cNvSpPr>
            <a:spLocks noGrp="1"/>
          </p:cNvSpPr>
          <p:nvPr>
            <p:ph type="dt" sz="half" idx="10"/>
          </p:nvPr>
        </p:nvSpPr>
        <p:spPr>
          <a:xfrm>
            <a:off x="838200" y="6033479"/>
            <a:ext cx="2743200" cy="365125"/>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4026E08-299C-4CD3-BFC1-AE204EFA12E9}" type="datetime4">
              <a:rPr kumimoji="0" lang="en-GB" altLang="en-US" sz="1050" b="0" i="0" u="none" strike="noStrike" kern="1200" cap="none" spc="0" normalizeH="0" baseline="0" noProof="0">
                <a:ln>
                  <a:noFill/>
                </a:ln>
                <a:solidFill>
                  <a:prstClr val="black">
                    <a:alpha val="80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 September 2019</a:t>
            </a:fld>
            <a:endParaRPr kumimoji="0" lang="en-GB" altLang="en-US" sz="1050" b="0" i="0" u="none" strike="noStrike" kern="1200" cap="none" spc="0" normalizeH="0" baseline="0" noProof="0">
              <a:ln>
                <a:noFill/>
              </a:ln>
              <a:solidFill>
                <a:prstClr val="black">
                  <a:alpha val="80000"/>
                </a:prstClr>
              </a:solidFill>
              <a:effectLst/>
              <a:uLnTx/>
              <a:uFillTx/>
              <a:latin typeface="Calibri"/>
              <a:ea typeface="+mn-ea"/>
              <a:cs typeface="+mn-cs"/>
            </a:endParaRPr>
          </a:p>
        </p:txBody>
      </p:sp>
      <p:sp>
        <p:nvSpPr>
          <p:cNvPr id="5" name="Slide Number Placeholder 4"/>
          <p:cNvSpPr>
            <a:spLocks noGrp="1"/>
          </p:cNvSpPr>
          <p:nvPr>
            <p:ph type="sldNum" sz="quarter" idx="11"/>
          </p:nvPr>
        </p:nvSpPr>
        <p:spPr>
          <a:xfrm>
            <a:off x="10571516" y="6033479"/>
            <a:ext cx="782283" cy="365125"/>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586CA68-4FB1-427B-BB86-91C02EACE322}" type="slidenum">
              <a:rPr kumimoji="0" lang="en-GB" altLang="en-US" sz="1050" b="0" i="0" u="none" strike="noStrike" kern="1200" cap="none" spc="0" normalizeH="0" baseline="0" noProof="0">
                <a:ln>
                  <a:noFill/>
                </a:ln>
                <a:solidFill>
                  <a:prstClr val="black">
                    <a:alpha val="80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GB" altLang="en-US" sz="1050" b="0" i="0" u="none" strike="noStrike" kern="1200" cap="none" spc="0" normalizeH="0" baseline="0" noProof="0">
              <a:ln>
                <a:noFill/>
              </a:ln>
              <a:solidFill>
                <a:prstClr val="black">
                  <a:alpha val="80000"/>
                </a:prstClr>
              </a:solidFill>
              <a:effectLst/>
              <a:uLnTx/>
              <a:uFillTx/>
              <a:latin typeface="Calibri"/>
              <a:ea typeface="+mn-ea"/>
              <a:cs typeface="+mn-cs"/>
            </a:endParaRPr>
          </a:p>
        </p:txBody>
      </p:sp>
    </p:spTree>
    <p:extLst>
      <p:ext uri="{BB962C8B-B14F-4D97-AF65-F5344CB8AC3E}">
        <p14:creationId xmlns:p14="http://schemas.microsoft.com/office/powerpoint/2010/main" val="1428784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10482-B189-4648-BCB0-3C86AA1661A8}"/>
              </a:ext>
            </a:extLst>
          </p:cNvPr>
          <p:cNvSpPr>
            <a:spLocks noGrp="1"/>
          </p:cNvSpPr>
          <p:nvPr>
            <p:ph type="title"/>
          </p:nvPr>
        </p:nvSpPr>
        <p:spPr/>
        <p:txBody>
          <a:bodyPr/>
          <a:lstStyle/>
          <a:p>
            <a:r>
              <a:rPr lang="en-GB" dirty="0"/>
              <a:t>Time under RR and relationship with Method</a:t>
            </a:r>
            <a:br>
              <a:rPr lang="en-GB" dirty="0"/>
            </a:br>
            <a:r>
              <a:rPr lang="en-GB" sz="1800" dirty="0"/>
              <a:t>Logistic regression</a:t>
            </a:r>
          </a:p>
        </p:txBody>
      </p:sp>
      <p:graphicFrame>
        <p:nvGraphicFramePr>
          <p:cNvPr id="6" name="Content Placeholder 5">
            <a:extLst>
              <a:ext uri="{FF2B5EF4-FFF2-40B4-BE49-F238E27FC236}">
                <a16:creationId xmlns:a16="http://schemas.microsoft.com/office/drawing/2014/main" id="{6F3DABC1-CA68-419A-9662-350952622FC7}"/>
              </a:ext>
            </a:extLst>
          </p:cNvPr>
          <p:cNvGraphicFramePr>
            <a:graphicFrameLocks noGrp="1"/>
          </p:cNvGraphicFramePr>
          <p:nvPr>
            <p:ph idx="1"/>
            <p:extLst>
              <p:ext uri="{D42A27DB-BD31-4B8C-83A1-F6EECF244321}">
                <p14:modId xmlns:p14="http://schemas.microsoft.com/office/powerpoint/2010/main" val="2340613724"/>
              </p:ext>
            </p:extLst>
          </p:nvPr>
        </p:nvGraphicFramePr>
        <p:xfrm>
          <a:off x="507999" y="1447798"/>
          <a:ext cx="11509830" cy="4241800"/>
        </p:xfrm>
        <a:graphic>
          <a:graphicData uri="http://schemas.openxmlformats.org/drawingml/2006/table">
            <a:tbl>
              <a:tblPr firstRow="1" bandRow="1">
                <a:tableStyleId>{5940675A-B579-460E-94D1-54222C63F5DA}</a:tableStyleId>
              </a:tblPr>
              <a:tblGrid>
                <a:gridCol w="1918305">
                  <a:extLst>
                    <a:ext uri="{9D8B030D-6E8A-4147-A177-3AD203B41FA5}">
                      <a16:colId xmlns:a16="http://schemas.microsoft.com/office/drawing/2014/main" val="474530169"/>
                    </a:ext>
                  </a:extLst>
                </a:gridCol>
                <a:gridCol w="1298408">
                  <a:extLst>
                    <a:ext uri="{9D8B030D-6E8A-4147-A177-3AD203B41FA5}">
                      <a16:colId xmlns:a16="http://schemas.microsoft.com/office/drawing/2014/main" val="3385060045"/>
                    </a:ext>
                  </a:extLst>
                </a:gridCol>
                <a:gridCol w="1233353">
                  <a:extLst>
                    <a:ext uri="{9D8B030D-6E8A-4147-A177-3AD203B41FA5}">
                      <a16:colId xmlns:a16="http://schemas.microsoft.com/office/drawing/2014/main" val="3222902019"/>
                    </a:ext>
                  </a:extLst>
                </a:gridCol>
                <a:gridCol w="2926485">
                  <a:extLst>
                    <a:ext uri="{9D8B030D-6E8A-4147-A177-3AD203B41FA5}">
                      <a16:colId xmlns:a16="http://schemas.microsoft.com/office/drawing/2014/main" val="1831629896"/>
                    </a:ext>
                  </a:extLst>
                </a:gridCol>
                <a:gridCol w="1448157">
                  <a:extLst>
                    <a:ext uri="{9D8B030D-6E8A-4147-A177-3AD203B41FA5}">
                      <a16:colId xmlns:a16="http://schemas.microsoft.com/office/drawing/2014/main" val="401868523"/>
                    </a:ext>
                  </a:extLst>
                </a:gridCol>
                <a:gridCol w="2685122">
                  <a:extLst>
                    <a:ext uri="{9D8B030D-6E8A-4147-A177-3AD203B41FA5}">
                      <a16:colId xmlns:a16="http://schemas.microsoft.com/office/drawing/2014/main" val="664682178"/>
                    </a:ext>
                  </a:extLst>
                </a:gridCol>
              </a:tblGrid>
              <a:tr h="848360">
                <a:tc>
                  <a:txBody>
                    <a:bodyPr/>
                    <a:lstStyle/>
                    <a:p>
                      <a:pPr algn="ctr"/>
                      <a:r>
                        <a:rPr lang="en-GB" dirty="0"/>
                        <a:t>Ever used</a:t>
                      </a:r>
                    </a:p>
                  </a:txBody>
                  <a:tcPr/>
                </a:tc>
                <a:tc>
                  <a:txBody>
                    <a:bodyPr/>
                    <a:lstStyle/>
                    <a:p>
                      <a:pPr algn="ctr"/>
                      <a:r>
                        <a:rPr lang="en-GB" dirty="0"/>
                        <a:t>Yes</a:t>
                      </a:r>
                    </a:p>
                    <a:p>
                      <a:pPr algn="ctr"/>
                      <a:r>
                        <a:rPr lang="en-GB" dirty="0"/>
                        <a:t>M (SD)</a:t>
                      </a:r>
                    </a:p>
                  </a:txBody>
                  <a:tcPr/>
                </a:tc>
                <a:tc>
                  <a:txBody>
                    <a:bodyPr/>
                    <a:lstStyle/>
                    <a:p>
                      <a:pPr algn="ctr"/>
                      <a:r>
                        <a:rPr lang="en-GB" dirty="0"/>
                        <a:t>No</a:t>
                      </a:r>
                    </a:p>
                    <a:p>
                      <a:pPr algn="ctr"/>
                      <a:r>
                        <a:rPr lang="en-GB" dirty="0"/>
                        <a:t>M (SD)</a:t>
                      </a:r>
                    </a:p>
                  </a:txBody>
                  <a:tcPr/>
                </a:tc>
                <a:tc>
                  <a:txBody>
                    <a:bodyPr/>
                    <a:lstStyle/>
                    <a:p>
                      <a:pPr algn="ctr"/>
                      <a:r>
                        <a:rPr lang="en-GB" dirty="0"/>
                        <a:t>Proportion of time in prison under RR</a:t>
                      </a:r>
                    </a:p>
                  </a:txBody>
                  <a:tcPr/>
                </a:tc>
                <a:tc>
                  <a:txBody>
                    <a:bodyPr/>
                    <a:lstStyle/>
                    <a:p>
                      <a:pPr algn="ctr"/>
                      <a:r>
                        <a:rPr lang="en-GB" dirty="0"/>
                        <a:t>p</a:t>
                      </a:r>
                    </a:p>
                  </a:txBody>
                  <a:tcPr/>
                </a:tc>
                <a:tc>
                  <a:txBody>
                    <a:bodyPr/>
                    <a:lstStyle/>
                    <a:p>
                      <a:pPr algn="ctr"/>
                      <a:r>
                        <a:rPr lang="en-GB" dirty="0"/>
                        <a:t>OR</a:t>
                      </a:r>
                    </a:p>
                  </a:txBody>
                  <a:tcPr/>
                </a:tc>
                <a:extLst>
                  <a:ext uri="{0D108BD9-81ED-4DB2-BD59-A6C34878D82A}">
                    <a16:rowId xmlns:a16="http://schemas.microsoft.com/office/drawing/2014/main" val="2403176844"/>
                  </a:ext>
                </a:extLst>
              </a:tr>
              <a:tr h="848360">
                <a:tc>
                  <a:txBody>
                    <a:bodyPr/>
                    <a:lstStyle/>
                    <a:p>
                      <a:pPr algn="ctr"/>
                      <a:r>
                        <a:rPr lang="en-GB" dirty="0"/>
                        <a:t>Ligature</a:t>
                      </a:r>
                    </a:p>
                  </a:txBody>
                  <a:tcPr>
                    <a:solidFill>
                      <a:schemeClr val="accent1">
                        <a:lumMod val="75000"/>
                      </a:schemeClr>
                    </a:solidFill>
                  </a:tcPr>
                </a:tc>
                <a:tc>
                  <a:txBody>
                    <a:bodyPr/>
                    <a:lstStyle/>
                    <a:p>
                      <a:pPr algn="ctr"/>
                      <a:r>
                        <a:rPr lang="en-GB" dirty="0"/>
                        <a:t>288 (302)</a:t>
                      </a:r>
                    </a:p>
                  </a:txBody>
                  <a:tcPr>
                    <a:solidFill>
                      <a:schemeClr val="accent1">
                        <a:lumMod val="75000"/>
                      </a:schemeClr>
                    </a:solidFill>
                  </a:tcPr>
                </a:tc>
                <a:tc>
                  <a:txBody>
                    <a:bodyPr/>
                    <a:lstStyle/>
                    <a:p>
                      <a:pPr algn="ctr"/>
                      <a:r>
                        <a:rPr lang="en-GB" dirty="0"/>
                        <a:t>179 (205)</a:t>
                      </a:r>
                    </a:p>
                  </a:txBody>
                  <a:tcPr>
                    <a:solidFill>
                      <a:schemeClr val="accent1">
                        <a:lumMod val="75000"/>
                      </a:schemeClr>
                    </a:solidFill>
                  </a:tcPr>
                </a:tc>
                <a:tc>
                  <a:txBody>
                    <a:bodyPr/>
                    <a:lstStyle/>
                    <a:p>
                      <a:pPr algn="ctr"/>
                      <a:r>
                        <a:rPr lang="en-GB" dirty="0"/>
                        <a:t>22% vs 13%</a:t>
                      </a:r>
                    </a:p>
                  </a:txBody>
                  <a:tcPr>
                    <a:solidFill>
                      <a:schemeClr val="accent1">
                        <a:lumMod val="75000"/>
                      </a:schemeClr>
                    </a:solidFill>
                  </a:tcPr>
                </a:tc>
                <a:tc>
                  <a:txBody>
                    <a:bodyPr/>
                    <a:lstStyle/>
                    <a:p>
                      <a:pPr algn="ctr"/>
                      <a:r>
                        <a:rPr lang="en-GB" dirty="0"/>
                        <a:t>.&lt;.001</a:t>
                      </a:r>
                    </a:p>
                  </a:txBody>
                  <a:tcPr>
                    <a:solidFill>
                      <a:schemeClr val="accent1">
                        <a:lumMod val="75000"/>
                      </a:schemeClr>
                    </a:solidFill>
                  </a:tcPr>
                </a:tc>
                <a:tc>
                  <a:txBody>
                    <a:bodyPr/>
                    <a:lstStyle/>
                    <a:p>
                      <a:r>
                        <a:rPr lang="en-GB" dirty="0"/>
                        <a:t>167 (10.1 – 2656.7)</a:t>
                      </a:r>
                    </a:p>
                  </a:txBody>
                  <a:tcPr>
                    <a:solidFill>
                      <a:schemeClr val="accent1">
                        <a:lumMod val="75000"/>
                      </a:schemeClr>
                    </a:solidFill>
                  </a:tcPr>
                </a:tc>
                <a:extLst>
                  <a:ext uri="{0D108BD9-81ED-4DB2-BD59-A6C34878D82A}">
                    <a16:rowId xmlns:a16="http://schemas.microsoft.com/office/drawing/2014/main" val="1477161387"/>
                  </a:ext>
                </a:extLst>
              </a:tr>
              <a:tr h="848360">
                <a:tc>
                  <a:txBody>
                    <a:bodyPr/>
                    <a:lstStyle/>
                    <a:p>
                      <a:pPr algn="ctr"/>
                      <a:r>
                        <a:rPr lang="en-GB" dirty="0"/>
                        <a:t>Self-strangulation</a:t>
                      </a:r>
                    </a:p>
                  </a:txBody>
                  <a:tcPr>
                    <a:solidFill>
                      <a:schemeClr val="accent1">
                        <a:lumMod val="75000"/>
                      </a:schemeClr>
                    </a:solidFill>
                  </a:tcPr>
                </a:tc>
                <a:tc>
                  <a:txBody>
                    <a:bodyPr/>
                    <a:lstStyle/>
                    <a:p>
                      <a:pPr algn="ctr"/>
                      <a:r>
                        <a:rPr lang="en-GB" dirty="0"/>
                        <a:t>309 (316)</a:t>
                      </a:r>
                    </a:p>
                  </a:txBody>
                  <a:tcPr>
                    <a:solidFill>
                      <a:schemeClr val="accent1">
                        <a:lumMod val="75000"/>
                      </a:schemeClr>
                    </a:solidFill>
                  </a:tcPr>
                </a:tc>
                <a:tc>
                  <a:txBody>
                    <a:bodyPr/>
                    <a:lstStyle/>
                    <a:p>
                      <a:pPr algn="ctr"/>
                      <a:r>
                        <a:rPr lang="en-GB" dirty="0"/>
                        <a:t>184 (212)</a:t>
                      </a:r>
                    </a:p>
                  </a:txBody>
                  <a:tcPr>
                    <a:solidFill>
                      <a:schemeClr val="accent1">
                        <a:lumMod val="75000"/>
                      </a:schemeClr>
                    </a:solidFill>
                  </a:tcPr>
                </a:tc>
                <a:tc>
                  <a:txBody>
                    <a:bodyPr/>
                    <a:lstStyle/>
                    <a:p>
                      <a:pPr algn="ctr"/>
                      <a:r>
                        <a:rPr lang="en-GB" dirty="0"/>
                        <a:t>23% vs 13%</a:t>
                      </a:r>
                    </a:p>
                  </a:txBody>
                  <a:tcPr>
                    <a:solidFill>
                      <a:schemeClr val="accent1">
                        <a:lumMod val="75000"/>
                      </a:schemeClr>
                    </a:solidFill>
                  </a:tcPr>
                </a:tc>
                <a:tc>
                  <a:txBody>
                    <a:bodyPr/>
                    <a:lstStyle/>
                    <a:p>
                      <a:pPr algn="ctr"/>
                      <a:r>
                        <a:rPr lang="en-GB" dirty="0"/>
                        <a:t>.001</a:t>
                      </a:r>
                    </a:p>
                  </a:txBody>
                  <a:tcPr>
                    <a:solidFill>
                      <a:schemeClr val="accent1">
                        <a:lumMod val="75000"/>
                      </a:schemeClr>
                    </a:solidFill>
                  </a:tcPr>
                </a:tc>
                <a:tc>
                  <a:txBody>
                    <a:bodyPr/>
                    <a:lstStyle/>
                    <a:p>
                      <a:r>
                        <a:rPr lang="en-GB" dirty="0"/>
                        <a:t>165.9 (9.23 – 2980)</a:t>
                      </a:r>
                    </a:p>
                  </a:txBody>
                  <a:tcPr>
                    <a:solidFill>
                      <a:schemeClr val="accent1">
                        <a:lumMod val="75000"/>
                      </a:schemeClr>
                    </a:solidFill>
                  </a:tcPr>
                </a:tc>
                <a:extLst>
                  <a:ext uri="{0D108BD9-81ED-4DB2-BD59-A6C34878D82A}">
                    <a16:rowId xmlns:a16="http://schemas.microsoft.com/office/drawing/2014/main" val="2101860693"/>
                  </a:ext>
                </a:extLst>
              </a:tr>
              <a:tr h="848360">
                <a:tc>
                  <a:txBody>
                    <a:bodyPr/>
                    <a:lstStyle/>
                    <a:p>
                      <a:pPr algn="ctr"/>
                      <a:r>
                        <a:rPr lang="en-GB" dirty="0"/>
                        <a:t>Overdose</a:t>
                      </a:r>
                    </a:p>
                  </a:txBody>
                  <a:tcPr/>
                </a:tc>
                <a:tc>
                  <a:txBody>
                    <a:bodyPr/>
                    <a:lstStyle/>
                    <a:p>
                      <a:pPr algn="ctr"/>
                      <a:r>
                        <a:rPr lang="en-GB" dirty="0"/>
                        <a:t>235 (179)</a:t>
                      </a:r>
                    </a:p>
                  </a:txBody>
                  <a:tcPr/>
                </a:tc>
                <a:tc>
                  <a:txBody>
                    <a:bodyPr/>
                    <a:lstStyle/>
                    <a:p>
                      <a:pPr algn="ctr"/>
                      <a:r>
                        <a:rPr lang="en-GB" dirty="0"/>
                        <a:t>207 (259)</a:t>
                      </a:r>
                    </a:p>
                  </a:txBody>
                  <a:tcPr/>
                </a:tc>
                <a:tc>
                  <a:txBody>
                    <a:bodyPr/>
                    <a:lstStyle/>
                    <a:p>
                      <a:pPr algn="ctr"/>
                      <a:r>
                        <a:rPr lang="en-GB" dirty="0"/>
                        <a:t>16% vs 15%</a:t>
                      </a:r>
                    </a:p>
                  </a:txBody>
                  <a:tcPr/>
                </a:tc>
                <a:tc>
                  <a:txBody>
                    <a:bodyPr/>
                    <a:lstStyle/>
                    <a:p>
                      <a:pPr algn="ctr"/>
                      <a:r>
                        <a:rPr lang="en-GB" dirty="0"/>
                        <a:t>.567</a:t>
                      </a:r>
                    </a:p>
                  </a:txBody>
                  <a:tcPr/>
                </a:tc>
                <a:tc>
                  <a:txBody>
                    <a:bodyPr/>
                    <a:lstStyle/>
                    <a:p>
                      <a:r>
                        <a:rPr lang="en-GB" dirty="0"/>
                        <a:t>2.271 (.137 – 37.61)</a:t>
                      </a:r>
                    </a:p>
                  </a:txBody>
                  <a:tcPr/>
                </a:tc>
                <a:extLst>
                  <a:ext uri="{0D108BD9-81ED-4DB2-BD59-A6C34878D82A}">
                    <a16:rowId xmlns:a16="http://schemas.microsoft.com/office/drawing/2014/main" val="997872579"/>
                  </a:ext>
                </a:extLst>
              </a:tr>
              <a:tr h="848360">
                <a:tc>
                  <a:txBody>
                    <a:bodyPr/>
                    <a:lstStyle/>
                    <a:p>
                      <a:pPr algn="ctr"/>
                      <a:r>
                        <a:rPr lang="en-GB" dirty="0"/>
                        <a:t>Swallowing Item</a:t>
                      </a:r>
                    </a:p>
                  </a:txBody>
                  <a:tcPr/>
                </a:tc>
                <a:tc>
                  <a:txBody>
                    <a:bodyPr/>
                    <a:lstStyle/>
                    <a:p>
                      <a:pPr algn="ctr"/>
                      <a:r>
                        <a:rPr lang="en-GB" dirty="0"/>
                        <a:t>337 (278)</a:t>
                      </a:r>
                    </a:p>
                  </a:txBody>
                  <a:tcPr/>
                </a:tc>
                <a:tc>
                  <a:txBody>
                    <a:bodyPr/>
                    <a:lstStyle/>
                    <a:p>
                      <a:pPr algn="ctr"/>
                      <a:r>
                        <a:rPr lang="en-GB" dirty="0"/>
                        <a:t>200 (238)</a:t>
                      </a:r>
                    </a:p>
                  </a:txBody>
                  <a:tcPr/>
                </a:tc>
                <a:tc>
                  <a:txBody>
                    <a:bodyPr/>
                    <a:lstStyle/>
                    <a:p>
                      <a:pPr algn="ctr"/>
                      <a:r>
                        <a:rPr lang="en-GB" dirty="0"/>
                        <a:t>13% vs 12%</a:t>
                      </a:r>
                    </a:p>
                  </a:txBody>
                  <a:tcPr/>
                </a:tc>
                <a:tc>
                  <a:txBody>
                    <a:bodyPr/>
                    <a:lstStyle/>
                    <a:p>
                      <a:pPr algn="ctr"/>
                      <a:r>
                        <a:rPr lang="en-GB" dirty="0"/>
                        <a:t>.803</a:t>
                      </a:r>
                    </a:p>
                  </a:txBody>
                  <a:tcPr/>
                </a:tc>
                <a:tc>
                  <a:txBody>
                    <a:bodyPr/>
                    <a:lstStyle/>
                    <a:p>
                      <a:r>
                        <a:rPr lang="en-GB" dirty="0"/>
                        <a:t>1.662 (.03 – 90.6)</a:t>
                      </a:r>
                    </a:p>
                  </a:txBody>
                  <a:tcPr/>
                </a:tc>
                <a:extLst>
                  <a:ext uri="{0D108BD9-81ED-4DB2-BD59-A6C34878D82A}">
                    <a16:rowId xmlns:a16="http://schemas.microsoft.com/office/drawing/2014/main" val="4249686159"/>
                  </a:ext>
                </a:extLst>
              </a:tr>
            </a:tbl>
          </a:graphicData>
        </a:graphic>
      </p:graphicFrame>
      <p:sp>
        <p:nvSpPr>
          <p:cNvPr id="4" name="Date Placeholder 3">
            <a:extLst>
              <a:ext uri="{FF2B5EF4-FFF2-40B4-BE49-F238E27FC236}">
                <a16:creationId xmlns:a16="http://schemas.microsoft.com/office/drawing/2014/main" id="{B2F94158-E5AD-400C-8254-C6CEA2287A4E}"/>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F8EAA3B6-89E7-4F3B-82CD-05925BFCB939}"/>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20</a:t>
            </a:fld>
            <a:endParaRPr lang="en-GB" altLang="en-US">
              <a:solidFill>
                <a:srgbClr val="000000"/>
              </a:solidFill>
            </a:endParaRPr>
          </a:p>
        </p:txBody>
      </p:sp>
    </p:spTree>
    <p:extLst>
      <p:ext uri="{BB962C8B-B14F-4D97-AF65-F5344CB8AC3E}">
        <p14:creationId xmlns:p14="http://schemas.microsoft.com/office/powerpoint/2010/main" val="4230483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4097-0C08-43C8-A32B-67D05822C0D6}"/>
              </a:ext>
            </a:extLst>
          </p:cNvPr>
          <p:cNvSpPr>
            <a:spLocks noGrp="1"/>
          </p:cNvSpPr>
          <p:nvPr>
            <p:ph type="title"/>
          </p:nvPr>
        </p:nvSpPr>
        <p:spPr/>
        <p:txBody>
          <a:bodyPr/>
          <a:lstStyle/>
          <a:p>
            <a:r>
              <a:rPr lang="en-GB" dirty="0"/>
              <a:t>Questions and some answers</a:t>
            </a:r>
          </a:p>
        </p:txBody>
      </p:sp>
      <p:sp>
        <p:nvSpPr>
          <p:cNvPr id="3" name="Content Placeholder 2">
            <a:extLst>
              <a:ext uri="{FF2B5EF4-FFF2-40B4-BE49-F238E27FC236}">
                <a16:creationId xmlns:a16="http://schemas.microsoft.com/office/drawing/2014/main" id="{B0B0F531-3CA6-4F9D-97CC-ACA87A594FDC}"/>
              </a:ext>
            </a:extLst>
          </p:cNvPr>
          <p:cNvSpPr>
            <a:spLocks noGrp="1"/>
          </p:cNvSpPr>
          <p:nvPr>
            <p:ph idx="1"/>
          </p:nvPr>
        </p:nvSpPr>
        <p:spPr>
          <a:xfrm>
            <a:off x="508000" y="1447801"/>
            <a:ext cx="11074400" cy="4689874"/>
          </a:xfrm>
        </p:spPr>
        <p:txBody>
          <a:bodyPr/>
          <a:lstStyle/>
          <a:p>
            <a:pPr marL="342900" indent="-342900">
              <a:buFont typeface="+mj-lt"/>
              <a:buAutoNum type="arabicPeriod"/>
            </a:pPr>
            <a:r>
              <a:rPr lang="en-GB" b="1" dirty="0"/>
              <a:t>How prevalent is self-harm under restrictive regime? </a:t>
            </a:r>
          </a:p>
          <a:p>
            <a:pPr marL="0" indent="0">
              <a:buNone/>
            </a:pPr>
            <a:r>
              <a:rPr lang="en-GB" dirty="0"/>
              <a:t>	Around 40% of those who SH will do so (at least once) whilst experiencing RR.</a:t>
            </a:r>
          </a:p>
          <a:p>
            <a:pPr marL="0" indent="0">
              <a:buNone/>
            </a:pPr>
            <a:r>
              <a:rPr lang="en-GB" dirty="0"/>
              <a:t>2. </a:t>
            </a:r>
            <a:r>
              <a:rPr lang="en-GB" b="1" dirty="0"/>
              <a:t>Are dual harm prisoners more likely to self-harm under restrictive regimes?</a:t>
            </a:r>
          </a:p>
          <a:p>
            <a:pPr marL="0" indent="0">
              <a:buNone/>
            </a:pPr>
            <a:r>
              <a:rPr lang="en-GB" dirty="0"/>
              <a:t>	Not proportionally but they will experience 4 times more RR and proportionally, twice 	as much of their time.</a:t>
            </a:r>
          </a:p>
          <a:p>
            <a:pPr marL="0" indent="0">
              <a:buNone/>
            </a:pPr>
            <a:r>
              <a:rPr lang="en-GB" dirty="0"/>
              <a:t>3.</a:t>
            </a:r>
            <a:r>
              <a:rPr lang="en-GB" b="1" dirty="0"/>
              <a:t>Does the experience of restricted regimes have an impact on the risk of lethal SH methods?</a:t>
            </a:r>
          </a:p>
          <a:p>
            <a:pPr marL="0" indent="0">
              <a:buNone/>
            </a:pPr>
            <a:r>
              <a:rPr lang="en-GB" dirty="0"/>
              <a:t>	Yes, ligature and self-strangulation are far more prevalent in this group; but not 	cutting, punching or other methods.</a:t>
            </a:r>
          </a:p>
          <a:p>
            <a:pPr marL="0" indent="0">
              <a:buNone/>
            </a:pPr>
            <a:r>
              <a:rPr lang="en-GB" dirty="0"/>
              <a:t>	The risk of using ligature and self-strangulation notably increases with the proportion 	of time in prison spent under a RR. </a:t>
            </a:r>
          </a:p>
          <a:p>
            <a:endParaRPr lang="en-GB" dirty="0"/>
          </a:p>
        </p:txBody>
      </p:sp>
      <p:sp>
        <p:nvSpPr>
          <p:cNvPr id="4" name="Date Placeholder 3">
            <a:extLst>
              <a:ext uri="{FF2B5EF4-FFF2-40B4-BE49-F238E27FC236}">
                <a16:creationId xmlns:a16="http://schemas.microsoft.com/office/drawing/2014/main" id="{A3D54782-BBA9-4AB3-92FE-FEC5D9F9C3F4}"/>
              </a:ext>
            </a:extLst>
          </p:cNvPr>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a:extLst>
              <a:ext uri="{FF2B5EF4-FFF2-40B4-BE49-F238E27FC236}">
                <a16:creationId xmlns:a16="http://schemas.microsoft.com/office/drawing/2014/main" id="{8AD5CC77-03F4-4D22-91CB-4F52402A5068}"/>
              </a:ext>
            </a:extLst>
          </p:cNvPr>
          <p:cNvSpPr>
            <a:spLocks noGrp="1"/>
          </p:cNvSpPr>
          <p:nvPr>
            <p:ph type="sldNum" sz="quarter" idx="11"/>
          </p:nvPr>
        </p:nvSpPr>
        <p:spPr/>
        <p:txBody>
          <a:bodyPr/>
          <a:lstStyle/>
          <a:p>
            <a:fld id="{D586CA68-4FB1-427B-BB86-91C02EACE322}" type="slidenum">
              <a:rPr lang="en-GB" altLang="en-US" smtClean="0">
                <a:solidFill>
                  <a:srgbClr val="000000"/>
                </a:solidFill>
              </a:rPr>
              <a:pPr/>
              <a:t>21</a:t>
            </a:fld>
            <a:endParaRPr lang="en-GB" altLang="en-US">
              <a:solidFill>
                <a:srgbClr val="000000"/>
              </a:solidFill>
            </a:endParaRPr>
          </a:p>
        </p:txBody>
      </p:sp>
    </p:spTree>
    <p:extLst>
      <p:ext uri="{BB962C8B-B14F-4D97-AF65-F5344CB8AC3E}">
        <p14:creationId xmlns:p14="http://schemas.microsoft.com/office/powerpoint/2010/main" val="250857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566" y="627564"/>
            <a:ext cx="8189034" cy="790175"/>
          </a:xfrm>
        </p:spPr>
        <p:txBody>
          <a:bodyPr>
            <a:normAutofit fontScale="90000"/>
          </a:bodyPr>
          <a:lstStyle/>
          <a:p>
            <a:r>
              <a:rPr lang="en-GB" dirty="0"/>
              <a:t>Conclusion</a:t>
            </a:r>
            <a:br>
              <a:rPr lang="en-GB" dirty="0"/>
            </a:br>
            <a:endParaRPr lang="en-GB" dirty="0"/>
          </a:p>
        </p:txBody>
      </p:sp>
      <p:sp>
        <p:nvSpPr>
          <p:cNvPr id="3" name="Content Placeholder 2"/>
          <p:cNvSpPr>
            <a:spLocks noGrp="1"/>
          </p:cNvSpPr>
          <p:nvPr>
            <p:ph idx="1"/>
          </p:nvPr>
        </p:nvSpPr>
        <p:spPr>
          <a:xfrm>
            <a:off x="547401" y="1493240"/>
            <a:ext cx="11465634" cy="4555222"/>
          </a:xfrm>
        </p:spPr>
        <p:txBody>
          <a:bodyPr anchor="ctr">
            <a:normAutofit fontScale="85000" lnSpcReduction="10000"/>
          </a:bodyPr>
          <a:lstStyle/>
          <a:p>
            <a:r>
              <a:rPr lang="en-GB" dirty="0"/>
              <a:t>Risk of harm is not limited to one behaviour for a significant proportion. There is no difference in the rate of self-harm between dual and sole self-harm groups, but with far higher rates of other incidents suggestive of a greater variability of behaviours and greater overall risk of harm   &gt; This also leads to far greater experience of restrictive regimes. </a:t>
            </a:r>
          </a:p>
          <a:p>
            <a:r>
              <a:rPr lang="en-GB" dirty="0"/>
              <a:t>Similar proportion of SH occurs for dual and sole self-harm prisoners; but those who do SH under these regimes also have experience of more lethal methods, suggesting they may be more at risk of self-inflicted death or serious harm.</a:t>
            </a:r>
          </a:p>
          <a:p>
            <a:r>
              <a:rPr lang="en-GB" dirty="0"/>
              <a:t>As the proportion of prison time spent under an RR increases, the likely move to using lethal methods increases.  Relatedly, the proportion of time on RR for dual harm prisoners is far greater than any other prisoner group.  Therefore, dual harm are at greater risk of using lethal methods during their prison stay, potentially as a by-product of greater RR. </a:t>
            </a:r>
          </a:p>
          <a:p>
            <a:pPr marL="0" indent="0">
              <a:buNone/>
            </a:pPr>
            <a:r>
              <a:rPr lang="en-GB" b="1" dirty="0"/>
              <a:t>In conclusion, we should be aware of those who:</a:t>
            </a:r>
          </a:p>
          <a:p>
            <a:r>
              <a:rPr lang="en-GB" b="1" dirty="0"/>
              <a:t>Have ever self-harmed under an RR</a:t>
            </a:r>
          </a:p>
          <a:p>
            <a:r>
              <a:rPr lang="en-GB" b="1" dirty="0"/>
              <a:t>Have spent a larger proportion of their prison time under an </a:t>
            </a:r>
            <a:r>
              <a:rPr lang="en-GB" b="1"/>
              <a:t>RR (&gt; </a:t>
            </a:r>
            <a:r>
              <a:rPr lang="en-GB" b="1" dirty="0"/>
              <a:t>1 day/week on average)</a:t>
            </a:r>
          </a:p>
          <a:p>
            <a:r>
              <a:rPr lang="en-GB" b="1" dirty="0"/>
              <a:t>Dual harm in prison</a:t>
            </a:r>
          </a:p>
          <a:p>
            <a:r>
              <a:rPr lang="en-GB" b="1" dirty="0"/>
              <a:t>Have experience of ligature or self-strangulation in prison</a:t>
            </a:r>
          </a:p>
        </p:txBody>
      </p:sp>
      <p:pic>
        <p:nvPicPr>
          <p:cNvPr id="5" name="Picture 4">
            <a:extLst>
              <a:ext uri="{FF2B5EF4-FFF2-40B4-BE49-F238E27FC236}">
                <a16:creationId xmlns:a16="http://schemas.microsoft.com/office/drawing/2014/main" id="{B790BEDC-A914-4B66-97FE-CEF49B7B3CC0}"/>
              </a:ext>
            </a:extLst>
          </p:cNvPr>
          <p:cNvPicPr>
            <a:picLocks noChangeAspect="1"/>
          </p:cNvPicPr>
          <p:nvPr/>
        </p:nvPicPr>
        <p:blipFill>
          <a:blip r:embed="rId2"/>
          <a:stretch>
            <a:fillRect/>
          </a:stretch>
        </p:blipFill>
        <p:spPr>
          <a:xfrm>
            <a:off x="9334500" y="5767"/>
            <a:ext cx="2857500" cy="1487473"/>
          </a:xfrm>
          <a:prstGeom prst="rect">
            <a:avLst/>
          </a:prstGeom>
        </p:spPr>
      </p:pic>
    </p:spTree>
    <p:extLst>
      <p:ext uri="{BB962C8B-B14F-4D97-AF65-F5344CB8AC3E}">
        <p14:creationId xmlns:p14="http://schemas.microsoft.com/office/powerpoint/2010/main" val="38137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624110"/>
            <a:ext cx="11086601" cy="1280890"/>
          </a:xfrm>
        </p:spPr>
        <p:txBody>
          <a:bodyPr>
            <a:normAutofit/>
          </a:bodyPr>
          <a:lstStyle/>
          <a:p>
            <a:r>
              <a:rPr lang="en-GB" dirty="0"/>
              <a:t>Service issue: Underlying Assumptions and Response</a:t>
            </a:r>
          </a:p>
        </p:txBody>
      </p:sp>
      <p:sp>
        <p:nvSpPr>
          <p:cNvPr id="6" name="Text Placeholder 5"/>
          <p:cNvSpPr>
            <a:spLocks noGrp="1"/>
          </p:cNvSpPr>
          <p:nvPr>
            <p:ph type="body" idx="1"/>
          </p:nvPr>
        </p:nvSpPr>
        <p:spPr>
          <a:xfrm>
            <a:off x="0" y="2531437"/>
            <a:ext cx="4317876" cy="1051763"/>
          </a:xfrm>
        </p:spPr>
        <p:txBody>
          <a:bodyPr/>
          <a:lstStyle/>
          <a:p>
            <a:pPr algn="ctr"/>
            <a:r>
              <a:rPr lang="en-GB" dirty="0"/>
              <a:t>Zero Tolerance</a:t>
            </a:r>
          </a:p>
          <a:p>
            <a:pPr algn="ctr"/>
            <a:r>
              <a:rPr lang="en-GB" dirty="0"/>
              <a:t>Punishment</a:t>
            </a: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1087375" y="3719072"/>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chemeClr val="accent1"/>
                </a:solidFill>
              </a14:hiddenFill>
            </a:ext>
          </a:extLst>
        </p:spPr>
      </p:pic>
      <p:sp>
        <p:nvSpPr>
          <p:cNvPr id="7" name="Text Placeholder 6"/>
          <p:cNvSpPr>
            <a:spLocks noGrp="1"/>
          </p:cNvSpPr>
          <p:nvPr>
            <p:ph type="body" sz="quarter" idx="3"/>
          </p:nvPr>
        </p:nvSpPr>
        <p:spPr>
          <a:xfrm>
            <a:off x="7360888" y="1828801"/>
            <a:ext cx="4320480" cy="1754400"/>
          </a:xfrm>
        </p:spPr>
        <p:txBody>
          <a:bodyPr/>
          <a:lstStyle/>
          <a:p>
            <a:pPr algn="ctr"/>
            <a:r>
              <a:rPr lang="en-GB" dirty="0"/>
              <a:t>Individualised  Supportive Care </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3827" y="3637030"/>
            <a:ext cx="3464654" cy="2143125"/>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xmlns="">
                <a:solidFill>
                  <a:schemeClr val="accent1"/>
                </a:solidFill>
              </a14:hiddenFill>
            </a:ext>
          </a:extLst>
        </p:spPr>
      </p:pic>
      <p:sp>
        <p:nvSpPr>
          <p:cNvPr id="3" name="TextBox 2"/>
          <p:cNvSpPr txBox="1"/>
          <p:nvPr/>
        </p:nvSpPr>
        <p:spPr>
          <a:xfrm>
            <a:off x="4583832" y="5998071"/>
            <a:ext cx="332334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Segregation or Care Suite?</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5973" y="1348830"/>
            <a:ext cx="1470675" cy="15481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Content Placeholder 7"/>
          <p:cNvPicPr>
            <a:picLocks noGrp="1" noChangeAspect="1"/>
          </p:cNvPicPr>
          <p:nvPr>
            <p:ph sz="quarter" idx="4"/>
          </p:nvPr>
        </p:nvPicPr>
        <p:blipFill>
          <a:blip r:embed="rId5"/>
          <a:stretch>
            <a:fillRect/>
          </a:stretch>
        </p:blipFill>
        <p:spPr>
          <a:xfrm>
            <a:off x="8454132" y="3866709"/>
            <a:ext cx="2728393" cy="20643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6"/>
          <a:stretch>
            <a:fillRect/>
          </a:stretch>
        </p:blipFill>
        <p:spPr>
          <a:xfrm>
            <a:off x="1651533" y="1257487"/>
            <a:ext cx="1262889" cy="1262889"/>
          </a:xfrm>
          <a:prstGeom prst="rect">
            <a:avLst/>
          </a:prstGeom>
        </p:spPr>
      </p:pic>
      <p:pic>
        <p:nvPicPr>
          <p:cNvPr id="5" name="Picture 4">
            <a:extLst>
              <a:ext uri="{FF2B5EF4-FFF2-40B4-BE49-F238E27FC236}">
                <a16:creationId xmlns:a16="http://schemas.microsoft.com/office/drawing/2014/main" id="{8258876C-15B0-4A19-8871-306845ABADE7}"/>
              </a:ext>
            </a:extLst>
          </p:cNvPr>
          <p:cNvPicPr>
            <a:picLocks noChangeAspect="1"/>
          </p:cNvPicPr>
          <p:nvPr/>
        </p:nvPicPr>
        <p:blipFill>
          <a:blip r:embed="rId7"/>
          <a:stretch>
            <a:fillRect/>
          </a:stretch>
        </p:blipFill>
        <p:spPr>
          <a:xfrm>
            <a:off x="8828624" y="1135665"/>
            <a:ext cx="1711844" cy="1644566"/>
          </a:xfrm>
          <a:prstGeom prst="rect">
            <a:avLst/>
          </a:prstGeom>
        </p:spPr>
      </p:pic>
    </p:spTree>
    <p:extLst>
      <p:ext uri="{BB962C8B-B14F-4D97-AF65-F5344CB8AC3E}">
        <p14:creationId xmlns:p14="http://schemas.microsoft.com/office/powerpoint/2010/main" val="374999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508000" y="1447801"/>
            <a:ext cx="11074400" cy="6467924"/>
          </a:xfrm>
        </p:spPr>
        <p:txBody>
          <a:bodyPr/>
          <a:lstStyle/>
          <a:p>
            <a:pPr marL="0" indent="0">
              <a:buNone/>
            </a:pPr>
            <a:r>
              <a:rPr lang="en-GB" dirty="0"/>
              <a:t>Previous dual harm paper:</a:t>
            </a:r>
          </a:p>
          <a:p>
            <a:pPr marL="0" indent="0">
              <a:buNone/>
            </a:pPr>
            <a:endParaRPr lang="en-GB" dirty="0"/>
          </a:p>
          <a:p>
            <a:pPr marL="0" indent="0">
              <a:buNone/>
            </a:pPr>
            <a:r>
              <a:rPr lang="en-GB" dirty="0"/>
              <a:t>Slade, K. (2017) Dual Harm: An exploration of the presence and characteristics for dual violence and self-harm behaviour in prison. </a:t>
            </a:r>
            <a:r>
              <a:rPr lang="en-GB" i="1" dirty="0"/>
              <a:t>Journal of Criminal Psychology (online).</a:t>
            </a:r>
          </a:p>
          <a:p>
            <a:pPr marL="0" indent="0">
              <a:buNone/>
            </a:pPr>
            <a:endParaRPr lang="en-GB" i="1" dirty="0"/>
          </a:p>
          <a:p>
            <a:pPr marL="0" indent="0" algn="ctr">
              <a:buNone/>
            </a:pPr>
            <a:r>
              <a:rPr lang="en-GB" dirty="0"/>
              <a:t>Please contact me if you’d like the slides, papers or interested in research avenues:  </a:t>
            </a:r>
            <a:r>
              <a:rPr lang="en-GB" sz="3200" dirty="0">
                <a:hlinkClick r:id="rId2"/>
              </a:rPr>
              <a:t>karen.slade@ntu.ac.uk</a:t>
            </a:r>
            <a:endParaRPr lang="en-GB" sz="3200" dirty="0"/>
          </a:p>
          <a:p>
            <a:pPr marL="0" indent="0" algn="ctr">
              <a:buNone/>
            </a:pPr>
            <a:endParaRPr lang="en-GB" sz="3200" i="1" dirty="0"/>
          </a:p>
          <a:p>
            <a:pPr marL="0" indent="0" algn="ctr">
              <a:buNone/>
            </a:pPr>
            <a:endParaRPr lang="en-GB" sz="3200" i="1" dirty="0"/>
          </a:p>
          <a:p>
            <a:endParaRPr lang="en-GB" i="1" dirty="0"/>
          </a:p>
          <a:p>
            <a:endParaRPr lang="en-GB" i="1" dirty="0"/>
          </a:p>
        </p:txBody>
      </p:sp>
      <p:sp>
        <p:nvSpPr>
          <p:cNvPr id="4" name="Date Placeholder 3"/>
          <p:cNvSpPr>
            <a:spLocks noGrp="1"/>
          </p:cNvSpPr>
          <p:nvPr>
            <p:ph type="dt" sz="half" idx="10"/>
          </p:nvPr>
        </p:nvSpPr>
        <p:spPr/>
        <p:txBody>
          <a:bodyPr/>
          <a:lstStyle/>
          <a:p>
            <a:fld id="{44026E08-299C-4CD3-BFC1-AE204EFA12E9}" type="datetime4">
              <a:rPr lang="en-GB" altLang="en-US" smtClean="0">
                <a:solidFill>
                  <a:srgbClr val="000000"/>
                </a:solidFill>
              </a:rPr>
              <a:pPr/>
              <a:t>02 September 2019</a:t>
            </a:fld>
            <a:endParaRPr lang="en-GB" altLang="en-US">
              <a:solidFill>
                <a:srgbClr val="000000"/>
              </a:solidFill>
            </a:endParaRPr>
          </a:p>
        </p:txBody>
      </p:sp>
      <p:sp>
        <p:nvSpPr>
          <p:cNvPr id="5" name="Slide Number Placeholder 4"/>
          <p:cNvSpPr>
            <a:spLocks noGrp="1"/>
          </p:cNvSpPr>
          <p:nvPr>
            <p:ph type="sldNum" sz="quarter" idx="11"/>
          </p:nvPr>
        </p:nvSpPr>
        <p:spPr/>
        <p:txBody>
          <a:bodyPr/>
          <a:lstStyle/>
          <a:p>
            <a:fld id="{D586CA68-4FB1-427B-BB86-91C02EACE322}" type="slidenum">
              <a:rPr lang="en-GB" altLang="en-US" smtClean="0">
                <a:solidFill>
                  <a:srgbClr val="000000"/>
                </a:solidFill>
              </a:rPr>
              <a:pPr/>
              <a:t>24</a:t>
            </a:fld>
            <a:endParaRPr lang="en-GB" altLang="en-US">
              <a:solidFill>
                <a:srgbClr val="000000"/>
              </a:solidFill>
            </a:endParaRPr>
          </a:p>
        </p:txBody>
      </p:sp>
    </p:spTree>
    <p:extLst>
      <p:ext uri="{BB962C8B-B14F-4D97-AF65-F5344CB8AC3E}">
        <p14:creationId xmlns:p14="http://schemas.microsoft.com/office/powerpoint/2010/main" val="98966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23595" y="567710"/>
            <a:ext cx="9837736" cy="1051365"/>
          </a:xfrm>
        </p:spPr>
        <p:txBody>
          <a:bodyPr>
            <a:normAutofit fontScale="90000"/>
          </a:bodyPr>
          <a:lstStyle/>
          <a:p>
            <a:pPr algn="ctr"/>
            <a:r>
              <a:rPr lang="en-GB" dirty="0"/>
              <a:t>The link between violence and self-harm </a:t>
            </a:r>
            <a:br>
              <a:rPr lang="en-GB" dirty="0"/>
            </a:br>
            <a:endParaRPr lang="en-GB" dirty="0"/>
          </a:p>
        </p:txBody>
      </p:sp>
      <p:sp>
        <p:nvSpPr>
          <p:cNvPr id="10" name="Content Placeholder 9"/>
          <p:cNvSpPr>
            <a:spLocks noGrp="1"/>
          </p:cNvSpPr>
          <p:nvPr>
            <p:ph sz="half" idx="1"/>
          </p:nvPr>
        </p:nvSpPr>
        <p:spPr>
          <a:xfrm>
            <a:off x="232757" y="1407335"/>
            <a:ext cx="5899850" cy="5259743"/>
          </a:xfrm>
        </p:spPr>
        <p:txBody>
          <a:bodyPr>
            <a:normAutofit fontScale="55000" lnSpcReduction="20000"/>
          </a:bodyPr>
          <a:lstStyle/>
          <a:p>
            <a:pPr marL="0" indent="0" algn="ctr">
              <a:buNone/>
            </a:pPr>
            <a:r>
              <a:rPr lang="en-GB" sz="4500" b="1" dirty="0"/>
              <a:t>Community Violence</a:t>
            </a:r>
            <a:endParaRPr lang="en-GB" sz="4500" dirty="0"/>
          </a:p>
          <a:p>
            <a:r>
              <a:rPr lang="en-GB" sz="4000" dirty="0"/>
              <a:t>Exposure to violence increases risk of SH and suicide ideation (</a:t>
            </a:r>
            <a:r>
              <a:rPr lang="en-GB" sz="4000" dirty="0" err="1"/>
              <a:t>Vermeiren</a:t>
            </a:r>
            <a:r>
              <a:rPr lang="en-GB" sz="4000" dirty="0"/>
              <a:t>, et al. 2002)</a:t>
            </a:r>
          </a:p>
          <a:p>
            <a:r>
              <a:rPr lang="en-GB" sz="4000" dirty="0"/>
              <a:t>Systematic review ‘Evidence suggests that aggression and SH frequently co-occur’ with most patients who engaged in self-harm engaged in aggression (74%), whereas most patients who engaged in aggression did not engage in self-harm (20%) (O’Donnell, House and Waterman, 2015).</a:t>
            </a:r>
          </a:p>
          <a:p>
            <a:r>
              <a:rPr lang="en-GB" sz="4000" dirty="0"/>
              <a:t>BUT </a:t>
            </a:r>
            <a:r>
              <a:rPr lang="en-GB" sz="4000" b="1" dirty="0"/>
              <a:t>conducting</a:t>
            </a:r>
            <a:r>
              <a:rPr lang="en-GB" sz="4000" dirty="0"/>
              <a:t> repeated violence is a stronger risk of suicidal behaviour (Jordan &amp; Samuelson, 2015)</a:t>
            </a:r>
          </a:p>
          <a:p>
            <a:endParaRPr lang="en-GB" dirty="0"/>
          </a:p>
          <a:p>
            <a:endParaRPr lang="en-GB" dirty="0"/>
          </a:p>
          <a:p>
            <a:endParaRPr lang="en-GB" dirty="0"/>
          </a:p>
          <a:p>
            <a:endParaRPr lang="en-GB" dirty="0"/>
          </a:p>
        </p:txBody>
      </p:sp>
      <p:sp>
        <p:nvSpPr>
          <p:cNvPr id="11" name="Content Placeholder 10"/>
          <p:cNvSpPr>
            <a:spLocks noGrp="1"/>
          </p:cNvSpPr>
          <p:nvPr>
            <p:ph sz="half" idx="2"/>
          </p:nvPr>
        </p:nvSpPr>
        <p:spPr>
          <a:xfrm>
            <a:off x="6023296" y="1407336"/>
            <a:ext cx="6080570" cy="4641126"/>
          </a:xfrm>
        </p:spPr>
        <p:txBody>
          <a:bodyPr>
            <a:normAutofit fontScale="55000" lnSpcReduction="20000"/>
          </a:bodyPr>
          <a:lstStyle/>
          <a:p>
            <a:pPr marL="0" indent="0" algn="ctr">
              <a:buNone/>
            </a:pPr>
            <a:r>
              <a:rPr lang="en-GB" sz="4500" b="1" dirty="0"/>
              <a:t>Prison Violence</a:t>
            </a:r>
            <a:endParaRPr lang="en-GB" sz="4500" dirty="0"/>
          </a:p>
          <a:p>
            <a:r>
              <a:rPr lang="en-GB" sz="4200" dirty="0"/>
              <a:t>Those who engage in institutional physical violence has been demonstrated to be linked with suicide and self-harm behaviour (lifetime link: Mann et al., 1999)</a:t>
            </a:r>
          </a:p>
          <a:p>
            <a:r>
              <a:rPr lang="en-GB" sz="4200" dirty="0"/>
              <a:t>USA study (Young et al, 2006) suggested that prisoners in healthcare units who self-harmed were 8 times more likely to assault a staff member.</a:t>
            </a:r>
          </a:p>
          <a:p>
            <a:r>
              <a:rPr lang="en-GB" sz="4200" dirty="0"/>
              <a:t>USA: Lanes (2011) demonstrated that male prisoners who self-harm were more likely to be violent and be in segregation. </a:t>
            </a:r>
          </a:p>
          <a:p>
            <a:r>
              <a:rPr lang="en-GB" sz="4200" dirty="0"/>
              <a:t>UK: Slade (2017; men) and Kottler et al. (2018;women). Very recently confirmed that 40% who self-harmed were also violent with higher incidences of ligature and </a:t>
            </a:r>
            <a:r>
              <a:rPr lang="en-GB" sz="4200" dirty="0" err="1"/>
              <a:t>firesetting</a:t>
            </a:r>
            <a:r>
              <a:rPr lang="en-GB" sz="4200" dirty="0"/>
              <a:t>. </a:t>
            </a:r>
          </a:p>
          <a:p>
            <a:endParaRPr lang="en-GB" dirty="0"/>
          </a:p>
        </p:txBody>
      </p:sp>
      <p:pic>
        <p:nvPicPr>
          <p:cNvPr id="2" name="Picture 1"/>
          <p:cNvPicPr>
            <a:picLocks noChangeAspect="1"/>
          </p:cNvPicPr>
          <p:nvPr/>
        </p:nvPicPr>
        <p:blipFill>
          <a:blip r:embed="rId3"/>
          <a:stretch>
            <a:fillRect/>
          </a:stretch>
        </p:blipFill>
        <p:spPr>
          <a:xfrm>
            <a:off x="11063229" y="0"/>
            <a:ext cx="1128771" cy="1128771"/>
          </a:xfrm>
          <a:prstGeom prst="rect">
            <a:avLst/>
          </a:prstGeom>
        </p:spPr>
      </p:pic>
    </p:spTree>
    <p:extLst>
      <p:ext uri="{BB962C8B-B14F-4D97-AF65-F5344CB8AC3E}">
        <p14:creationId xmlns:p14="http://schemas.microsoft.com/office/powerpoint/2010/main" val="25181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anim calcmode="lin" valueType="num">
                                      <p:cBhvr additive="base">
                                        <p:cTn id="2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 calcmode="lin" valueType="num">
                                      <p:cBhvr additive="base">
                                        <p:cTn id="2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29" presetID="16" presetClass="emph" presetSubtype="0" fill="hold" nodeType="withEffect">
                                  <p:stCondLst>
                                    <p:cond delay="0"/>
                                  </p:stCondLst>
                                  <p:iterate type="lt">
                                    <p:tmPct val="4000"/>
                                  </p:iterate>
                                  <p:childTnLst>
                                    <p:set>
                                      <p:cBhvr override="childStyle">
                                        <p:cTn id="30" dur="500" fill="hold"/>
                                        <p:tgtEl>
                                          <p:spTgt spid="11">
                                            <p:txEl>
                                              <p:pRg st="3" end="3"/>
                                            </p:txEl>
                                          </p:spTgt>
                                        </p:tgtEl>
                                        <p:attrNameLst>
                                          <p:attrName>style.color</p:attrName>
                                        </p:attrNameLst>
                                      </p:cBhvr>
                                      <p:to>
                                        <p:clrVal>
                                          <a:srgbClr val="FF0000"/>
                                        </p:clrVal>
                                      </p:to>
                                    </p:set>
                                    <p:set>
                                      <p:cBhvr>
                                        <p:cTn id="31" dur="500" fill="hold"/>
                                        <p:tgtEl>
                                          <p:spTgt spid="11">
                                            <p:txEl>
                                              <p:pRg st="3" end="3"/>
                                            </p:txEl>
                                          </p:spTgt>
                                        </p:tgtEl>
                                        <p:attrNameLst>
                                          <p:attrName>fillcolor</p:attrName>
                                        </p:attrNameLst>
                                      </p:cBhvr>
                                      <p:to>
                                        <p:clrVal>
                                          <a:srgbClr val="FF0000"/>
                                        </p:clrVal>
                                      </p:to>
                                    </p:set>
                                    <p:set>
                                      <p:cBhvr>
                                        <p:cTn id="32" dur="500" fill="hold"/>
                                        <p:tgtEl>
                                          <p:spTgt spid="11">
                                            <p:txEl>
                                              <p:pRg st="3" end="3"/>
                                            </p:txEl>
                                          </p:spTgt>
                                        </p:tgtEl>
                                        <p:attrNameLst>
                                          <p:attrName>fill.type</p:attrName>
                                        </p:attrNameLst>
                                      </p:cBhvr>
                                      <p:to>
                                        <p:strVal val="solid"/>
                                      </p:to>
                                    </p:set>
                                  </p:childTnLst>
                                </p:cTn>
                              </p:par>
                              <p:par>
                                <p:cTn id="33" presetID="16" presetClass="emph" presetSubtype="0" fill="hold" nodeType="withEffect">
                                  <p:stCondLst>
                                    <p:cond delay="0"/>
                                  </p:stCondLst>
                                  <p:iterate type="lt">
                                    <p:tmPct val="4000"/>
                                  </p:iterate>
                                  <p:childTnLst>
                                    <p:set>
                                      <p:cBhvr override="childStyle">
                                        <p:cTn id="34" dur="500" fill="hold"/>
                                        <p:tgtEl>
                                          <p:spTgt spid="11">
                                            <p:txEl>
                                              <p:pRg st="4" end="4"/>
                                            </p:txEl>
                                          </p:spTgt>
                                        </p:tgtEl>
                                        <p:attrNameLst>
                                          <p:attrName>style.color</p:attrName>
                                        </p:attrNameLst>
                                      </p:cBhvr>
                                      <p:to>
                                        <p:clrVal>
                                          <a:srgbClr val="FF0000"/>
                                        </p:clrVal>
                                      </p:to>
                                    </p:set>
                                    <p:set>
                                      <p:cBhvr>
                                        <p:cTn id="35" dur="500" fill="hold"/>
                                        <p:tgtEl>
                                          <p:spTgt spid="11">
                                            <p:txEl>
                                              <p:pRg st="4" end="4"/>
                                            </p:txEl>
                                          </p:spTgt>
                                        </p:tgtEl>
                                        <p:attrNameLst>
                                          <p:attrName>fillcolor</p:attrName>
                                        </p:attrNameLst>
                                      </p:cBhvr>
                                      <p:to>
                                        <p:clrVal>
                                          <a:srgbClr val="FF0000"/>
                                        </p:clrVal>
                                      </p:to>
                                    </p:set>
                                    <p:set>
                                      <p:cBhvr>
                                        <p:cTn id="36" dur="500" fill="hold"/>
                                        <p:tgtEl>
                                          <p:spTgt spid="1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we know and what we don’t</a:t>
            </a:r>
          </a:p>
        </p:txBody>
      </p:sp>
      <p:sp>
        <p:nvSpPr>
          <p:cNvPr id="8" name="Content Placeholder 7"/>
          <p:cNvSpPr>
            <a:spLocks noGrp="1"/>
          </p:cNvSpPr>
          <p:nvPr>
            <p:ph idx="1"/>
          </p:nvPr>
        </p:nvSpPr>
        <p:spPr>
          <a:xfrm>
            <a:off x="838200" y="1614345"/>
            <a:ext cx="10515600" cy="4562618"/>
          </a:xfrm>
        </p:spPr>
        <p:txBody>
          <a:bodyPr>
            <a:normAutofit fontScale="92500"/>
          </a:bodyPr>
          <a:lstStyle/>
          <a:p>
            <a:pPr marL="0" indent="0">
              <a:buNone/>
            </a:pPr>
            <a:r>
              <a:rPr lang="en-US" dirty="0"/>
              <a:t>We know that violence and self-harm are very clearly linked </a:t>
            </a:r>
            <a:r>
              <a:rPr lang="en-US" dirty="0" err="1"/>
              <a:t>behaviours</a:t>
            </a:r>
            <a:r>
              <a:rPr lang="en-US" dirty="0"/>
              <a:t>.  Shown in all populations in which it has been researched.</a:t>
            </a:r>
          </a:p>
          <a:p>
            <a:endParaRPr lang="en-US" dirty="0"/>
          </a:p>
          <a:p>
            <a:pPr marL="0" indent="0">
              <a:buNone/>
            </a:pPr>
            <a:r>
              <a:rPr lang="en-US" dirty="0"/>
              <a:t>But</a:t>
            </a:r>
          </a:p>
          <a:p>
            <a:r>
              <a:rPr lang="en-US" dirty="0"/>
              <a:t>We have no idea of the characteristics of this group except in the highly exceptional situation when the harm is fatal (homicide-suicide).</a:t>
            </a:r>
          </a:p>
          <a:p>
            <a:r>
              <a:rPr lang="en-US" dirty="0"/>
              <a:t>We have no idea of the range of </a:t>
            </a:r>
            <a:r>
              <a:rPr lang="en-US" dirty="0" err="1"/>
              <a:t>behaviours</a:t>
            </a:r>
            <a:endParaRPr lang="en-US" dirty="0"/>
          </a:p>
          <a:p>
            <a:r>
              <a:rPr lang="en-US" dirty="0"/>
              <a:t>We have no idea of the level of risk posed by these (and other) </a:t>
            </a:r>
            <a:r>
              <a:rPr lang="en-US" dirty="0" err="1"/>
              <a:t>behaviours</a:t>
            </a:r>
            <a:endParaRPr lang="en-US" dirty="0"/>
          </a:p>
          <a:p>
            <a:r>
              <a:rPr lang="en-US" dirty="0"/>
              <a:t>We have no idea why they are linked.</a:t>
            </a:r>
          </a:p>
          <a:p>
            <a:r>
              <a:rPr lang="en-US" dirty="0"/>
              <a:t>We have no idea whether it matters.</a:t>
            </a:r>
          </a:p>
        </p:txBody>
      </p:sp>
    </p:spTree>
    <p:extLst>
      <p:ext uri="{BB962C8B-B14F-4D97-AF65-F5344CB8AC3E}">
        <p14:creationId xmlns:p14="http://schemas.microsoft.com/office/powerpoint/2010/main" val="278377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1" y="624110"/>
            <a:ext cx="11086601" cy="1280890"/>
          </a:xfrm>
        </p:spPr>
        <p:txBody>
          <a:bodyPr>
            <a:normAutofit/>
          </a:bodyPr>
          <a:lstStyle/>
          <a:p>
            <a:r>
              <a:rPr lang="en-GB" dirty="0"/>
              <a:t>Service issue: Underlying Assumptions and Response</a:t>
            </a:r>
          </a:p>
        </p:txBody>
      </p:sp>
      <p:sp>
        <p:nvSpPr>
          <p:cNvPr id="6" name="Text Placeholder 5"/>
          <p:cNvSpPr>
            <a:spLocks noGrp="1"/>
          </p:cNvSpPr>
          <p:nvPr>
            <p:ph type="body" idx="1"/>
          </p:nvPr>
        </p:nvSpPr>
        <p:spPr>
          <a:xfrm>
            <a:off x="0" y="2531437"/>
            <a:ext cx="4317876" cy="1051763"/>
          </a:xfrm>
        </p:spPr>
        <p:txBody>
          <a:bodyPr/>
          <a:lstStyle/>
          <a:p>
            <a:pPr algn="ctr"/>
            <a:r>
              <a:rPr lang="en-GB" dirty="0"/>
              <a:t>Zero Tolerance</a:t>
            </a:r>
          </a:p>
          <a:p>
            <a:pPr algn="ctr"/>
            <a:r>
              <a:rPr lang="en-GB" dirty="0"/>
              <a:t>Punishment</a:t>
            </a: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1087375" y="3719072"/>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chemeClr val="accent1"/>
                </a:solidFill>
              </a14:hiddenFill>
            </a:ext>
          </a:extLst>
        </p:spPr>
      </p:pic>
      <p:sp>
        <p:nvSpPr>
          <p:cNvPr id="7" name="Text Placeholder 6"/>
          <p:cNvSpPr>
            <a:spLocks noGrp="1"/>
          </p:cNvSpPr>
          <p:nvPr>
            <p:ph type="body" sz="quarter" idx="3"/>
          </p:nvPr>
        </p:nvSpPr>
        <p:spPr>
          <a:xfrm>
            <a:off x="7360888" y="1828801"/>
            <a:ext cx="4320480" cy="1754400"/>
          </a:xfrm>
        </p:spPr>
        <p:txBody>
          <a:bodyPr/>
          <a:lstStyle/>
          <a:p>
            <a:pPr algn="ctr"/>
            <a:r>
              <a:rPr lang="en-GB" dirty="0"/>
              <a:t>Individualised  Supportive Care </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3827" y="3637030"/>
            <a:ext cx="3464654" cy="2143125"/>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xmlns="">
                <a:solidFill>
                  <a:schemeClr val="accent1"/>
                </a:solidFill>
              </a14:hiddenFill>
            </a:ext>
          </a:extLst>
        </p:spPr>
      </p:pic>
      <p:sp>
        <p:nvSpPr>
          <p:cNvPr id="3" name="TextBox 2"/>
          <p:cNvSpPr txBox="1"/>
          <p:nvPr/>
        </p:nvSpPr>
        <p:spPr>
          <a:xfrm>
            <a:off x="4583832" y="5998071"/>
            <a:ext cx="332334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Segregation or Care Suite?</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5973" y="1348830"/>
            <a:ext cx="1470675" cy="15481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Content Placeholder 7"/>
          <p:cNvPicPr>
            <a:picLocks noGrp="1" noChangeAspect="1"/>
          </p:cNvPicPr>
          <p:nvPr>
            <p:ph sz="quarter" idx="4"/>
          </p:nvPr>
        </p:nvPicPr>
        <p:blipFill>
          <a:blip r:embed="rId5"/>
          <a:stretch>
            <a:fillRect/>
          </a:stretch>
        </p:blipFill>
        <p:spPr>
          <a:xfrm>
            <a:off x="8454132" y="3866709"/>
            <a:ext cx="2728393" cy="20643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6"/>
          <a:stretch>
            <a:fillRect/>
          </a:stretch>
        </p:blipFill>
        <p:spPr>
          <a:xfrm>
            <a:off x="1651533" y="1257487"/>
            <a:ext cx="1262889" cy="1262889"/>
          </a:xfrm>
          <a:prstGeom prst="rect">
            <a:avLst/>
          </a:prstGeom>
        </p:spPr>
      </p:pic>
      <p:pic>
        <p:nvPicPr>
          <p:cNvPr id="5" name="Picture 4">
            <a:extLst>
              <a:ext uri="{FF2B5EF4-FFF2-40B4-BE49-F238E27FC236}">
                <a16:creationId xmlns:a16="http://schemas.microsoft.com/office/drawing/2014/main" id="{8258876C-15B0-4A19-8871-306845ABADE7}"/>
              </a:ext>
            </a:extLst>
          </p:cNvPr>
          <p:cNvPicPr>
            <a:picLocks noChangeAspect="1"/>
          </p:cNvPicPr>
          <p:nvPr/>
        </p:nvPicPr>
        <p:blipFill>
          <a:blip r:embed="rId7"/>
          <a:stretch>
            <a:fillRect/>
          </a:stretch>
        </p:blipFill>
        <p:spPr>
          <a:xfrm>
            <a:off x="8828624" y="1135665"/>
            <a:ext cx="1711844" cy="1644566"/>
          </a:xfrm>
          <a:prstGeom prst="rect">
            <a:avLst/>
          </a:prstGeom>
        </p:spPr>
      </p:pic>
    </p:spTree>
    <p:extLst>
      <p:ext uri="{BB962C8B-B14F-4D97-AF65-F5344CB8AC3E}">
        <p14:creationId xmlns:p14="http://schemas.microsoft.com/office/powerpoint/2010/main" val="189275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a:t>Definitions</a:t>
            </a:r>
          </a:p>
        </p:txBody>
      </p:sp>
      <p:sp>
        <p:nvSpPr>
          <p:cNvPr id="3" name="Content Placeholder 2"/>
          <p:cNvSpPr>
            <a:spLocks noGrp="1"/>
          </p:cNvSpPr>
          <p:nvPr>
            <p:ph idx="1"/>
          </p:nvPr>
        </p:nvSpPr>
        <p:spPr>
          <a:xfrm>
            <a:off x="838200" y="2057400"/>
            <a:ext cx="10515600" cy="3871762"/>
          </a:xfrm>
        </p:spPr>
        <p:txBody>
          <a:bodyPr>
            <a:normAutofit/>
          </a:bodyPr>
          <a:lstStyle/>
          <a:p>
            <a:r>
              <a:rPr lang="en-GB" sz="2400" b="1" dirty="0"/>
              <a:t>Assault: </a:t>
            </a:r>
            <a:r>
              <a:rPr lang="en-GB" sz="2400" dirty="0"/>
              <a:t>Assaults in prison custody cover a wide range of physically violent incidents including fights between prisoners. </a:t>
            </a:r>
          </a:p>
          <a:p>
            <a:r>
              <a:rPr lang="en-GB" sz="2400" b="1" dirty="0"/>
              <a:t>Self-harm: </a:t>
            </a:r>
            <a:r>
              <a:rPr lang="en-GB" sz="2400" dirty="0"/>
              <a:t>Any act where a prisoner deliberately harms themselves irrespective of the method, intent or severity of any injury.</a:t>
            </a:r>
          </a:p>
          <a:p>
            <a:r>
              <a:rPr lang="en-GB" sz="2400" b="1" dirty="0"/>
              <a:t>Dual Harm</a:t>
            </a:r>
            <a:r>
              <a:rPr lang="en-GB" sz="2400" dirty="0"/>
              <a:t>: Physical harm to both self and others</a:t>
            </a:r>
          </a:p>
          <a:p>
            <a:r>
              <a:rPr lang="en-GB" sz="2400" b="1" dirty="0"/>
              <a:t>Reportable Incident:  </a:t>
            </a:r>
            <a:r>
              <a:rPr lang="en-GB" sz="2400" dirty="0"/>
              <a:t>Any incident, as outlined in HM Prison Service Order 1400, which requires staff to report it onto the PNOMIS electronic computer system.  These include: damage to property, fire, drugs, mobile phone possession, miscellaneous, incidents at height, tool possession and barricade (NB: assault and self-harm have been removed from this definition)</a:t>
            </a:r>
          </a:p>
          <a:p>
            <a:endParaRPr lang="en-GB" sz="2400" dirty="0"/>
          </a:p>
        </p:txBody>
      </p:sp>
    </p:spTree>
    <p:extLst>
      <p:ext uri="{BB962C8B-B14F-4D97-AF65-F5344CB8AC3E}">
        <p14:creationId xmlns:p14="http://schemas.microsoft.com/office/powerpoint/2010/main" val="305898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Graphic 8">
            <a:extLst>
              <a:ext uri="{FF2B5EF4-FFF2-40B4-BE49-F238E27FC236}">
                <a16:creationId xmlns:a16="http://schemas.microsoft.com/office/drawing/2014/main" id="{B3B11A09-2DEA-4397-B0A1-9624778D05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2" name="Title 1"/>
          <p:cNvSpPr>
            <a:spLocks noGrp="1"/>
          </p:cNvSpPr>
          <p:nvPr>
            <p:ph type="title"/>
          </p:nvPr>
        </p:nvSpPr>
        <p:spPr>
          <a:xfrm>
            <a:off x="1913468" y="365125"/>
            <a:ext cx="9440332" cy="1325563"/>
          </a:xfrm>
        </p:spPr>
        <p:txBody>
          <a:bodyPr>
            <a:normAutofit/>
          </a:bodyPr>
          <a:lstStyle/>
          <a:p>
            <a:r>
              <a:rPr lang="en-GB" dirty="0"/>
              <a:t>Method</a:t>
            </a:r>
          </a:p>
        </p:txBody>
      </p:sp>
      <p:sp>
        <p:nvSpPr>
          <p:cNvPr id="3" name="Content Placeholder 2"/>
          <p:cNvSpPr>
            <a:spLocks noGrp="1"/>
          </p:cNvSpPr>
          <p:nvPr>
            <p:ph idx="1"/>
          </p:nvPr>
        </p:nvSpPr>
        <p:spPr>
          <a:xfrm>
            <a:off x="838200" y="1825625"/>
            <a:ext cx="10515600" cy="4351338"/>
          </a:xfrm>
        </p:spPr>
        <p:txBody>
          <a:bodyPr>
            <a:normAutofit fontScale="92500" lnSpcReduction="20000"/>
          </a:bodyPr>
          <a:lstStyle/>
          <a:p>
            <a:pPr marL="0" indent="0">
              <a:buNone/>
            </a:pPr>
            <a:r>
              <a:rPr lang="en-GB" sz="2400" dirty="0"/>
              <a:t>Location:  Medium Security (Cat B) Adult Male (18+) remand and early stage prison in England.</a:t>
            </a:r>
          </a:p>
          <a:p>
            <a:pPr marL="0" indent="0">
              <a:buNone/>
            </a:pPr>
            <a:endParaRPr lang="en-GB" sz="2400" dirty="0"/>
          </a:p>
          <a:p>
            <a:pPr marL="0" indent="0">
              <a:buNone/>
            </a:pPr>
            <a:r>
              <a:rPr lang="en-GB" sz="2400" dirty="0"/>
              <a:t>Data:  Routinely gathered detailed incident, location and demographic data from HM Prison Service electronic database system</a:t>
            </a:r>
          </a:p>
          <a:p>
            <a:pPr marL="0" indent="0">
              <a:buNone/>
            </a:pPr>
            <a:endParaRPr lang="en-GB" sz="2400" dirty="0"/>
          </a:p>
          <a:p>
            <a:pPr marL="0" indent="0">
              <a:buNone/>
            </a:pPr>
            <a:r>
              <a:rPr lang="en-GB" sz="2400" dirty="0"/>
              <a:t>Each participant had demographic, current offence, incident dates and incident types recorded.</a:t>
            </a:r>
          </a:p>
          <a:p>
            <a:pPr marL="0" indent="0">
              <a:buNone/>
            </a:pPr>
            <a:endParaRPr lang="en-GB" sz="2400" dirty="0"/>
          </a:p>
          <a:p>
            <a:pPr marL="0" indent="0">
              <a:buNone/>
            </a:pPr>
            <a:r>
              <a:rPr lang="en-GB" sz="2400" dirty="0"/>
              <a:t>Each participant had segregation and Basic regime dates recorded PLUS whether they had ever self-harmed under these regimes.</a:t>
            </a:r>
          </a:p>
          <a:p>
            <a:pPr marL="0" indent="0">
              <a:buNone/>
            </a:pPr>
            <a:endParaRPr lang="en-GB" sz="2400" dirty="0"/>
          </a:p>
          <a:p>
            <a:pPr marL="0" indent="0">
              <a:buNone/>
            </a:pPr>
            <a:r>
              <a:rPr lang="en-GB" sz="2400" dirty="0"/>
              <a:t>Details on every method of self-harm behaviour in prison was also gathered. </a:t>
            </a:r>
          </a:p>
          <a:p>
            <a:pPr marL="0" indent="0">
              <a:buNone/>
            </a:pPr>
            <a:endParaRPr lang="en-GB" sz="2400" dirty="0"/>
          </a:p>
          <a:p>
            <a:pPr marL="0" indent="0">
              <a:buNone/>
            </a:pPr>
            <a:endParaRPr lang="en-GB" sz="2400" dirty="0"/>
          </a:p>
          <a:p>
            <a:pPr marL="0" indent="0">
              <a:buNone/>
            </a:pPr>
            <a:endParaRPr lang="en-GB" sz="2400" dirty="0"/>
          </a:p>
        </p:txBody>
      </p:sp>
      <p:sp>
        <p:nvSpPr>
          <p:cNvPr id="4" name="Date Placeholder 3"/>
          <p:cNvSpPr>
            <a:spLocks noGrp="1"/>
          </p:cNvSpPr>
          <p:nvPr>
            <p:ph type="dt" sz="half" idx="10"/>
          </p:nvPr>
        </p:nvSpPr>
        <p:spPr>
          <a:xfrm>
            <a:off x="838200"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44026E08-299C-4CD3-BFC1-AE204EFA12E9}" type="datetime4">
              <a:rPr kumimoji="0" lang="en-GB" altLang="en-US" b="0" i="0" u="none" strike="noStrike" kern="1200" cap="none" spc="0" normalizeH="0" baseline="0" noProof="0">
                <a:ln>
                  <a:noFill/>
                </a:ln>
                <a:effectLst/>
                <a:uLnTx/>
                <a:uFillTx/>
                <a:latin typeface="Verdana"/>
                <a:ea typeface="+mn-ea"/>
                <a:cs typeface="+mn-cs"/>
              </a:rPr>
              <a:pPr marL="0" marR="0" lvl="0" indent="0" defTabSz="914400" rtl="0" eaLnBrk="1" fontAlgn="auto" latinLnBrk="0" hangingPunct="1">
                <a:spcBef>
                  <a:spcPts val="0"/>
                </a:spcBef>
                <a:spcAft>
                  <a:spcPts val="600"/>
                </a:spcAft>
                <a:buClrTx/>
                <a:buSzTx/>
                <a:buFontTx/>
                <a:buNone/>
                <a:tabLst/>
                <a:defRPr/>
              </a:pPr>
              <a:t>02 September 2019</a:t>
            </a:fld>
            <a:endParaRPr kumimoji="0" lang="en-GB" altLang="en-US" b="0" i="0" u="none" strike="noStrike" kern="1200" cap="none" spc="0" normalizeH="0" baseline="0" noProof="0">
              <a:ln>
                <a:noFill/>
              </a:ln>
              <a:effectLst/>
              <a:uLnTx/>
              <a:uFillTx/>
              <a:latin typeface="Verdana"/>
              <a:ea typeface="+mn-ea"/>
              <a:cs typeface="+mn-cs"/>
            </a:endParaRPr>
          </a:p>
        </p:txBody>
      </p:sp>
      <p:sp>
        <p:nvSpPr>
          <p:cNvPr id="5" name="Slide Number Placeholder 4"/>
          <p:cNvSpPr>
            <a:spLocks noGrp="1"/>
          </p:cNvSpPr>
          <p:nvPr>
            <p:ph type="sldNum" sz="quarter" idx="11"/>
          </p:nvPr>
        </p:nvSpPr>
        <p:spPr>
          <a:xfrm>
            <a:off x="8610600"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D586CA68-4FB1-427B-BB86-91C02EACE322}" type="slidenum">
              <a:rPr kumimoji="0" lang="en-GB" altLang="en-US" b="0" i="0" u="none" strike="noStrike" kern="1200" cap="none" spc="0" normalizeH="0" baseline="0" noProof="0">
                <a:ln>
                  <a:noFill/>
                </a:ln>
                <a:effectLst/>
                <a:uLnTx/>
                <a:uFillTx/>
                <a:latin typeface="Verdana"/>
                <a:ea typeface="+mn-ea"/>
                <a:cs typeface="+mn-cs"/>
              </a:rPr>
              <a:pPr marL="0" marR="0" lvl="0" indent="0" defTabSz="914400" rtl="0" eaLnBrk="1" fontAlgn="auto" latinLnBrk="0" hangingPunct="1">
                <a:spcBef>
                  <a:spcPts val="0"/>
                </a:spcBef>
                <a:spcAft>
                  <a:spcPts val="600"/>
                </a:spcAft>
                <a:buClrTx/>
                <a:buSzTx/>
                <a:buFontTx/>
                <a:buNone/>
                <a:tabLst/>
                <a:defRPr/>
              </a:pPr>
              <a:t>7</a:t>
            </a:fld>
            <a:endParaRPr kumimoji="0" lang="en-GB" altLang="en-US" b="0" i="0" u="none" strike="noStrike" kern="1200" cap="none" spc="0" normalizeH="0" baseline="0" noProof="0">
              <a:ln>
                <a:noFill/>
              </a:ln>
              <a:effectLst/>
              <a:uLnTx/>
              <a:uFillTx/>
              <a:latin typeface="Verdana"/>
              <a:ea typeface="+mn-ea"/>
              <a:cs typeface="+mn-cs"/>
            </a:endParaRPr>
          </a:p>
        </p:txBody>
      </p:sp>
    </p:spTree>
    <p:extLst>
      <p:ext uri="{BB962C8B-B14F-4D97-AF65-F5344CB8AC3E}">
        <p14:creationId xmlns:p14="http://schemas.microsoft.com/office/powerpoint/2010/main" val="426904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GB">
                <a:solidFill>
                  <a:srgbClr val="FFFFFF"/>
                </a:solidFill>
              </a:rPr>
              <a:t>Sample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2189026"/>
              </p:ext>
            </p:extLst>
          </p:nvPr>
        </p:nvGraphicFramePr>
        <p:xfrm>
          <a:off x="4817284" y="379602"/>
          <a:ext cx="7111861" cy="5920531"/>
        </p:xfrm>
        <a:graphic>
          <a:graphicData uri="http://schemas.openxmlformats.org/drawingml/2006/table">
            <a:tbl>
              <a:tblPr firstRow="1" bandCol="1">
                <a:tableStyleId>{8799B23B-EC83-4686-B30A-512413B5E67A}</a:tableStyleId>
              </a:tblPr>
              <a:tblGrid>
                <a:gridCol w="3219369">
                  <a:extLst>
                    <a:ext uri="{9D8B030D-6E8A-4147-A177-3AD203B41FA5}">
                      <a16:colId xmlns:a16="http://schemas.microsoft.com/office/drawing/2014/main" val="3617725503"/>
                    </a:ext>
                  </a:extLst>
                </a:gridCol>
                <a:gridCol w="1862356">
                  <a:extLst>
                    <a:ext uri="{9D8B030D-6E8A-4147-A177-3AD203B41FA5}">
                      <a16:colId xmlns:a16="http://schemas.microsoft.com/office/drawing/2014/main" val="20004"/>
                    </a:ext>
                  </a:extLst>
                </a:gridCol>
                <a:gridCol w="2030136">
                  <a:extLst>
                    <a:ext uri="{9D8B030D-6E8A-4147-A177-3AD203B41FA5}">
                      <a16:colId xmlns:a16="http://schemas.microsoft.com/office/drawing/2014/main" val="1877523341"/>
                    </a:ext>
                  </a:extLst>
                </a:gridCol>
              </a:tblGrid>
              <a:tr h="1045250">
                <a:tc>
                  <a:txBody>
                    <a:bodyPr/>
                    <a:lstStyle/>
                    <a:p>
                      <a:r>
                        <a:rPr lang="en-GB" sz="2500"/>
                        <a:t>Group</a:t>
                      </a:r>
                    </a:p>
                  </a:txBody>
                  <a:tcPr marL="81251" marR="81251" marT="40626" marB="40626"/>
                </a:tc>
                <a:tc>
                  <a:txBody>
                    <a:bodyPr/>
                    <a:lstStyle/>
                    <a:p>
                      <a:pPr algn="ctr"/>
                      <a:r>
                        <a:rPr lang="en-GB" sz="2500" dirty="0"/>
                        <a:t>N (%)</a:t>
                      </a:r>
                    </a:p>
                  </a:txBody>
                  <a:tcPr marL="81251" marR="81251" marT="40626" marB="40626"/>
                </a:tc>
                <a:tc>
                  <a:txBody>
                    <a:bodyPr/>
                    <a:lstStyle/>
                    <a:p>
                      <a:pPr algn="ctr"/>
                      <a:endParaRPr lang="en-GB" sz="2500" dirty="0"/>
                    </a:p>
                  </a:txBody>
                  <a:tcPr marL="81251" marR="81251" marT="40626" marB="40626"/>
                </a:tc>
                <a:extLst>
                  <a:ext uri="{0D108BD9-81ED-4DB2-BD59-A6C34878D82A}">
                    <a16:rowId xmlns:a16="http://schemas.microsoft.com/office/drawing/2014/main" val="1188834708"/>
                  </a:ext>
                </a:extLst>
              </a:tr>
              <a:tr h="1045250">
                <a:tc>
                  <a:txBody>
                    <a:bodyPr/>
                    <a:lstStyle/>
                    <a:p>
                      <a:r>
                        <a:rPr lang="en-GB" sz="2500" dirty="0"/>
                        <a:t>Sole Self-Harm</a:t>
                      </a:r>
                    </a:p>
                    <a:p>
                      <a:r>
                        <a:rPr lang="en-GB" sz="1800" i="1" dirty="0"/>
                        <a:t>(harm to self only)</a:t>
                      </a:r>
                    </a:p>
                  </a:txBody>
                  <a:tcPr marL="81251" marR="81251" marT="40626" marB="40626"/>
                </a:tc>
                <a:tc>
                  <a:txBody>
                    <a:bodyPr/>
                    <a:lstStyle/>
                    <a:p>
                      <a:pPr algn="ctr"/>
                      <a:r>
                        <a:rPr lang="en-GB" sz="2500"/>
                        <a:t>70 (7.3)</a:t>
                      </a:r>
                    </a:p>
                  </a:txBody>
                  <a:tcPr marL="81251" marR="81251" marT="40626" marB="40626"/>
                </a:tc>
                <a:tc rowSpan="2">
                  <a:txBody>
                    <a:bodyPr/>
                    <a:lstStyle/>
                    <a:p>
                      <a:pPr algn="ctr"/>
                      <a:r>
                        <a:rPr lang="en-GB" sz="2500"/>
                        <a:t>SH</a:t>
                      </a:r>
                    </a:p>
                    <a:p>
                      <a:pPr algn="ctr"/>
                      <a:r>
                        <a:rPr lang="en-GB" sz="2500"/>
                        <a:t>175 (18.2%)</a:t>
                      </a:r>
                    </a:p>
                  </a:txBody>
                  <a:tcPr marL="81251" marR="81251" marT="40626" marB="40626"/>
                </a:tc>
                <a:extLst>
                  <a:ext uri="{0D108BD9-81ED-4DB2-BD59-A6C34878D82A}">
                    <a16:rowId xmlns:a16="http://schemas.microsoft.com/office/drawing/2014/main" val="1402624046"/>
                  </a:ext>
                </a:extLst>
              </a:tr>
              <a:tr h="490163">
                <a:tc rowSpan="2">
                  <a:txBody>
                    <a:bodyPr/>
                    <a:lstStyle/>
                    <a:p>
                      <a:r>
                        <a:rPr lang="en-GB" sz="2500" i="0" dirty="0"/>
                        <a:t>Dual Harm</a:t>
                      </a:r>
                    </a:p>
                    <a:p>
                      <a:r>
                        <a:rPr lang="en-GB" sz="1800" i="1" dirty="0"/>
                        <a:t>(harm to self and others)</a:t>
                      </a:r>
                    </a:p>
                  </a:txBody>
                  <a:tcPr marL="81251" marR="81251" marT="40626" marB="40626"/>
                </a:tc>
                <a:tc rowSpan="2">
                  <a:txBody>
                    <a:bodyPr/>
                    <a:lstStyle/>
                    <a:p>
                      <a:pPr algn="ctr"/>
                      <a:r>
                        <a:rPr lang="en-GB" sz="2500"/>
                        <a:t>105 (10.9)</a:t>
                      </a:r>
                    </a:p>
                  </a:txBody>
                  <a:tcPr marL="81251" marR="81251" marT="40626" marB="40626"/>
                </a:tc>
                <a:tc vMerge="1">
                  <a:txBody>
                    <a:bodyPr/>
                    <a:lstStyle/>
                    <a:p>
                      <a:pPr algn="ctr"/>
                      <a:endParaRPr lang="en-GB" sz="2800" dirty="0"/>
                    </a:p>
                  </a:txBody>
                  <a:tcPr/>
                </a:tc>
                <a:extLst>
                  <a:ext uri="{0D108BD9-81ED-4DB2-BD59-A6C34878D82A}">
                    <a16:rowId xmlns:a16="http://schemas.microsoft.com/office/drawing/2014/main" val="1683172303"/>
                  </a:ext>
                </a:extLst>
              </a:tr>
              <a:tr h="392652">
                <a:tc vMerge="1">
                  <a:txBody>
                    <a:bodyPr/>
                    <a:lstStyle/>
                    <a:p>
                      <a:endParaRPr lang="en-GB"/>
                    </a:p>
                  </a:txBody>
                  <a:tcPr/>
                </a:tc>
                <a:tc vMerge="1">
                  <a:txBody>
                    <a:bodyPr/>
                    <a:lstStyle/>
                    <a:p>
                      <a:endParaRPr lang="en-GB"/>
                    </a:p>
                  </a:txBody>
                  <a:tcPr/>
                </a:tc>
                <a:tc rowSpan="2">
                  <a:txBody>
                    <a:bodyPr/>
                    <a:lstStyle/>
                    <a:p>
                      <a:pPr algn="ctr"/>
                      <a:r>
                        <a:rPr lang="en-GB" sz="2500" dirty="0"/>
                        <a:t>Assault </a:t>
                      </a:r>
                    </a:p>
                    <a:p>
                      <a:pPr algn="ctr"/>
                      <a:r>
                        <a:rPr lang="en-GB" sz="2500" dirty="0"/>
                        <a:t>328 (34%)</a:t>
                      </a:r>
                    </a:p>
                  </a:txBody>
                  <a:tcPr marL="81251" marR="81251" marT="40626" marB="40626"/>
                </a:tc>
                <a:extLst>
                  <a:ext uri="{0D108BD9-81ED-4DB2-BD59-A6C34878D82A}">
                    <a16:rowId xmlns:a16="http://schemas.microsoft.com/office/drawing/2014/main" val="1584543996"/>
                  </a:ext>
                </a:extLst>
              </a:tr>
              <a:tr h="882815">
                <a:tc>
                  <a:txBody>
                    <a:bodyPr/>
                    <a:lstStyle/>
                    <a:p>
                      <a:r>
                        <a:rPr lang="en-GB" sz="2500" dirty="0"/>
                        <a:t>Sole Assault</a:t>
                      </a:r>
                    </a:p>
                    <a:p>
                      <a:r>
                        <a:rPr lang="en-GB" sz="1800" i="1" dirty="0"/>
                        <a:t>(harm to others only)</a:t>
                      </a:r>
                    </a:p>
                  </a:txBody>
                  <a:tcPr marL="81251" marR="81251" marT="40626" marB="40626"/>
                </a:tc>
                <a:tc>
                  <a:txBody>
                    <a:bodyPr/>
                    <a:lstStyle/>
                    <a:p>
                      <a:pPr algn="ctr"/>
                      <a:r>
                        <a:rPr lang="en-GB" sz="2500"/>
                        <a:t>223 (23.1)</a:t>
                      </a:r>
                    </a:p>
                  </a:txBody>
                  <a:tcPr marL="81251" marR="81251" marT="40626" marB="40626"/>
                </a:tc>
                <a:tc vMerge="1">
                  <a:txBody>
                    <a:bodyPr/>
                    <a:lstStyle/>
                    <a:p>
                      <a:pPr algn="ctr"/>
                      <a:endParaRPr lang="en-GB" sz="2800" dirty="0"/>
                    </a:p>
                  </a:txBody>
                  <a:tcPr/>
                </a:tc>
                <a:extLst>
                  <a:ext uri="{0D108BD9-81ED-4DB2-BD59-A6C34878D82A}">
                    <a16:rowId xmlns:a16="http://schemas.microsoft.com/office/drawing/2014/main" val="876513778"/>
                  </a:ext>
                </a:extLst>
              </a:tr>
              <a:tr h="882815">
                <a:tc>
                  <a:txBody>
                    <a:bodyPr/>
                    <a:lstStyle/>
                    <a:p>
                      <a:r>
                        <a:rPr lang="en-GB" sz="2500" dirty="0"/>
                        <a:t>No Harm</a:t>
                      </a:r>
                    </a:p>
                    <a:p>
                      <a:r>
                        <a:rPr lang="en-GB" sz="1800" i="1" dirty="0"/>
                        <a:t>(incidents but no SH or assaults)</a:t>
                      </a:r>
                    </a:p>
                  </a:txBody>
                  <a:tcPr marL="81251" marR="81251" marT="40626" marB="40626"/>
                </a:tc>
                <a:tc>
                  <a:txBody>
                    <a:bodyPr/>
                    <a:lstStyle/>
                    <a:p>
                      <a:pPr algn="ctr"/>
                      <a:r>
                        <a:rPr lang="en-GB" sz="2500"/>
                        <a:t>86 (8.9)</a:t>
                      </a:r>
                    </a:p>
                  </a:txBody>
                  <a:tcPr marL="81251" marR="81251" marT="40626" marB="40626"/>
                </a:tc>
                <a:tc rowSpan="2">
                  <a:txBody>
                    <a:bodyPr/>
                    <a:lstStyle/>
                    <a:p>
                      <a:pPr algn="ctr"/>
                      <a:r>
                        <a:rPr lang="en-GB" sz="2500"/>
                        <a:t>Neither</a:t>
                      </a:r>
                    </a:p>
                    <a:p>
                      <a:pPr algn="ctr"/>
                      <a:r>
                        <a:rPr lang="en-GB" sz="2500"/>
                        <a:t>567 (58.7%)</a:t>
                      </a:r>
                    </a:p>
                  </a:txBody>
                  <a:tcPr marL="81251" marR="81251" marT="40626" marB="40626"/>
                </a:tc>
                <a:extLst>
                  <a:ext uri="{0D108BD9-81ED-4DB2-BD59-A6C34878D82A}">
                    <a16:rowId xmlns:a16="http://schemas.microsoft.com/office/drawing/2014/main" val="1310507457"/>
                  </a:ext>
                </a:extLst>
              </a:tr>
              <a:tr h="590793">
                <a:tc>
                  <a:txBody>
                    <a:bodyPr/>
                    <a:lstStyle/>
                    <a:p>
                      <a:r>
                        <a:rPr lang="en-GB" sz="2500" dirty="0"/>
                        <a:t>No Incidents</a:t>
                      </a:r>
                    </a:p>
                  </a:txBody>
                  <a:tcPr marL="81251" marR="81251" marT="40626" marB="40626"/>
                </a:tc>
                <a:tc>
                  <a:txBody>
                    <a:bodyPr/>
                    <a:lstStyle/>
                    <a:p>
                      <a:pPr algn="ctr"/>
                      <a:r>
                        <a:rPr lang="en-GB" sz="2500"/>
                        <a:t>481 (49.8)</a:t>
                      </a:r>
                    </a:p>
                  </a:txBody>
                  <a:tcPr marL="81251" marR="81251" marT="40626" marB="40626"/>
                </a:tc>
                <a:tc vMerge="1">
                  <a:txBody>
                    <a:bodyPr/>
                    <a:lstStyle/>
                    <a:p>
                      <a:pPr algn="ctr"/>
                      <a:endParaRPr lang="en-GB" sz="2800" dirty="0"/>
                    </a:p>
                  </a:txBody>
                  <a:tcPr/>
                </a:tc>
                <a:extLst>
                  <a:ext uri="{0D108BD9-81ED-4DB2-BD59-A6C34878D82A}">
                    <a16:rowId xmlns:a16="http://schemas.microsoft.com/office/drawing/2014/main" val="2184608395"/>
                  </a:ext>
                </a:extLst>
              </a:tr>
              <a:tr h="590793">
                <a:tc>
                  <a:txBody>
                    <a:bodyPr/>
                    <a:lstStyle/>
                    <a:p>
                      <a:r>
                        <a:rPr lang="en-GB" sz="2500"/>
                        <a:t>Total</a:t>
                      </a:r>
                    </a:p>
                  </a:txBody>
                  <a:tcPr marL="81251" marR="81251" marT="40626" marB="40626"/>
                </a:tc>
                <a:tc>
                  <a:txBody>
                    <a:bodyPr/>
                    <a:lstStyle/>
                    <a:p>
                      <a:pPr algn="ctr"/>
                      <a:r>
                        <a:rPr lang="en-GB" sz="2500"/>
                        <a:t>965</a:t>
                      </a:r>
                      <a:endParaRPr lang="en-GB" sz="2500" b="1"/>
                    </a:p>
                  </a:txBody>
                  <a:tcPr marL="81251" marR="81251" marT="40626" marB="40626"/>
                </a:tc>
                <a:tc>
                  <a:txBody>
                    <a:bodyPr/>
                    <a:lstStyle/>
                    <a:p>
                      <a:pPr algn="ctr"/>
                      <a:endParaRPr lang="en-GB" sz="2500" b="1" dirty="0"/>
                    </a:p>
                  </a:txBody>
                  <a:tcPr marL="81251" marR="81251" marT="40626" marB="40626"/>
                </a:tc>
                <a:extLst>
                  <a:ext uri="{0D108BD9-81ED-4DB2-BD59-A6C34878D82A}">
                    <a16:rowId xmlns:a16="http://schemas.microsoft.com/office/drawing/2014/main" val="2913585602"/>
                  </a:ext>
                </a:extLst>
              </a:tr>
            </a:tbl>
          </a:graphicData>
        </a:graphic>
      </p:graphicFrame>
      <p:sp>
        <p:nvSpPr>
          <p:cNvPr id="4" name="Date Placeholder 3"/>
          <p:cNvSpPr>
            <a:spLocks noGrp="1"/>
          </p:cNvSpPr>
          <p:nvPr>
            <p:ph type="dt" sz="half" idx="10"/>
          </p:nvPr>
        </p:nvSpPr>
        <p:spPr>
          <a:xfrm>
            <a:off x="838200" y="6356350"/>
            <a:ext cx="2743200" cy="365125"/>
          </a:xfrm>
        </p:spPr>
        <p:txBody>
          <a:bodyPr>
            <a:normAutofit/>
          </a:bodyPr>
          <a:lstStyle/>
          <a:p>
            <a:pPr>
              <a:spcAft>
                <a:spcPts val="600"/>
              </a:spcAft>
            </a:pPr>
            <a:fld id="{44026E08-299C-4CD3-BFC1-AE204EFA12E9}" type="datetime4">
              <a:rPr lang="en-GB" altLang="en-US">
                <a:solidFill>
                  <a:srgbClr val="FFFFFF"/>
                </a:solidFill>
              </a:rPr>
              <a:pPr>
                <a:spcAft>
                  <a:spcPts val="600"/>
                </a:spcAft>
              </a:pPr>
              <a:t>02 September 2019</a:t>
            </a:fld>
            <a:endParaRPr lang="en-GB" altLang="en-US">
              <a:solidFill>
                <a:srgbClr val="FFFFFF"/>
              </a:solidFill>
            </a:endParaRPr>
          </a:p>
        </p:txBody>
      </p:sp>
      <p:sp>
        <p:nvSpPr>
          <p:cNvPr id="5" name="Slide Number Placeholder 4"/>
          <p:cNvSpPr>
            <a:spLocks noGrp="1"/>
          </p:cNvSpPr>
          <p:nvPr>
            <p:ph type="sldNum" sz="quarter" idx="11"/>
          </p:nvPr>
        </p:nvSpPr>
        <p:spPr>
          <a:xfrm>
            <a:off x="8610600" y="6356350"/>
            <a:ext cx="2743200" cy="365125"/>
          </a:xfrm>
        </p:spPr>
        <p:txBody>
          <a:bodyPr>
            <a:normAutofit/>
          </a:bodyPr>
          <a:lstStyle/>
          <a:p>
            <a:pPr>
              <a:spcAft>
                <a:spcPts val="600"/>
              </a:spcAft>
            </a:pPr>
            <a:fld id="{D586CA68-4FB1-427B-BB86-91C02EACE322}" type="slidenum">
              <a:rPr lang="en-GB" altLang="en-US">
                <a:solidFill>
                  <a:schemeClr val="tx1"/>
                </a:solidFill>
              </a:rPr>
              <a:pPr>
                <a:spcAft>
                  <a:spcPts val="600"/>
                </a:spcAft>
              </a:pPr>
              <a:t>8</a:t>
            </a:fld>
            <a:endParaRPr lang="en-GB" altLang="en-US">
              <a:solidFill>
                <a:schemeClr val="tx1"/>
              </a:solidFill>
            </a:endParaRPr>
          </a:p>
        </p:txBody>
      </p:sp>
    </p:spTree>
    <p:extLst>
      <p:ext uri="{BB962C8B-B14F-4D97-AF65-F5344CB8AC3E}">
        <p14:creationId xmlns:p14="http://schemas.microsoft.com/office/powerpoint/2010/main" val="155142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title="intersecting circles">
            <a:extLst>
              <a:ext uri="{FF2B5EF4-FFF2-40B4-BE49-F238E27FC236}">
                <a16:creationId xmlns:a16="http://schemas.microsoft.com/office/drawing/2014/main" id="{D2C4BFA1-2075-4901-9E24-E41D1FDD51FD}"/>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66" name="Oval 5">
              <a:extLst>
                <a:ext uri="{FF2B5EF4-FFF2-40B4-BE49-F238E27FC236}">
                  <a16:creationId xmlns:a16="http://schemas.microsoft.com/office/drawing/2014/main" id="{985A7375-E3AF-4F5C-85AE-17E8832952CA}"/>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67" name="Oval 66">
              <a:extLst>
                <a:ext uri="{FF2B5EF4-FFF2-40B4-BE49-F238E27FC236}">
                  <a16:creationId xmlns:a16="http://schemas.microsoft.com/office/drawing/2014/main" id="{F0307F65-8304-4FA8-A841-D4D7625411BE}"/>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68" name="Oval 5">
              <a:extLst>
                <a:ext uri="{FF2B5EF4-FFF2-40B4-BE49-F238E27FC236}">
                  <a16:creationId xmlns:a16="http://schemas.microsoft.com/office/drawing/2014/main" id="{C8B8394C-136F-4E05-A002-D93A5E79CD50}"/>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70" name="Rectangle 69" title="ribbon">
            <a:extLst>
              <a:ext uri="{FF2B5EF4-FFF2-40B4-BE49-F238E27FC236}">
                <a16:creationId xmlns:a16="http://schemas.microsoft.com/office/drawing/2014/main" id="{053FB2EE-284F-4C87-AB3D-BBF87A9FAB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E4602D2-3867-42B7-8259-2576868E5576}"/>
              </a:ext>
            </a:extLst>
          </p:cNvPr>
          <p:cNvSpPr>
            <a:spLocks noGrp="1"/>
          </p:cNvSpPr>
          <p:nvPr>
            <p:ph type="title"/>
          </p:nvPr>
        </p:nvSpPr>
        <p:spPr>
          <a:xfrm>
            <a:off x="1524000" y="2776538"/>
            <a:ext cx="9144000" cy="1381188"/>
          </a:xfrm>
        </p:spPr>
        <p:txBody>
          <a:bodyPr vert="horz" lIns="91440" tIns="45720" rIns="91440" bIns="45720" rtlCol="0" anchor="ctr">
            <a:normAutofit fontScale="90000"/>
          </a:bodyPr>
          <a:lstStyle/>
          <a:p>
            <a:pPr algn="ctr"/>
            <a:r>
              <a:rPr lang="en-US" sz="4000" kern="1200" dirty="0">
                <a:solidFill>
                  <a:schemeClr val="bg2"/>
                </a:solidFill>
                <a:latin typeface="+mj-lt"/>
                <a:ea typeface="+mj-ea"/>
                <a:cs typeface="+mj-cs"/>
              </a:rPr>
              <a:t>Rate of wider </a:t>
            </a:r>
            <a:r>
              <a:rPr lang="en-US" sz="4000" dirty="0">
                <a:solidFill>
                  <a:schemeClr val="bg2"/>
                </a:solidFill>
              </a:rPr>
              <a:t>i</a:t>
            </a:r>
            <a:r>
              <a:rPr lang="en-US" sz="4000" kern="1200" dirty="0">
                <a:solidFill>
                  <a:schemeClr val="bg2"/>
                </a:solidFill>
                <a:latin typeface="+mj-lt"/>
                <a:ea typeface="+mj-ea"/>
                <a:cs typeface="+mj-cs"/>
              </a:rPr>
              <a:t>ncidents </a:t>
            </a:r>
            <a:br>
              <a:rPr lang="en-US" sz="4000" kern="1200" dirty="0">
                <a:solidFill>
                  <a:schemeClr val="bg2"/>
                </a:solidFill>
                <a:latin typeface="+mj-lt"/>
                <a:ea typeface="+mj-ea"/>
                <a:cs typeface="+mj-cs"/>
              </a:rPr>
            </a:br>
            <a:r>
              <a:rPr lang="en-US" sz="4000" kern="1200" dirty="0">
                <a:solidFill>
                  <a:schemeClr val="bg2"/>
                </a:solidFill>
                <a:latin typeface="+mj-lt"/>
                <a:ea typeface="+mj-ea"/>
                <a:cs typeface="+mj-cs"/>
              </a:rPr>
              <a:t>(per person year)</a:t>
            </a:r>
            <a:br>
              <a:rPr lang="en-US" sz="4000" kern="1200" dirty="0">
                <a:solidFill>
                  <a:schemeClr val="bg2"/>
                </a:solidFill>
                <a:latin typeface="+mj-lt"/>
                <a:ea typeface="+mj-ea"/>
                <a:cs typeface="+mj-cs"/>
              </a:rPr>
            </a:br>
            <a:endParaRPr lang="en-US" sz="4000" kern="1200" dirty="0">
              <a:solidFill>
                <a:schemeClr val="bg2"/>
              </a:solidFill>
              <a:latin typeface="+mj-lt"/>
              <a:ea typeface="+mj-ea"/>
              <a:cs typeface="+mj-cs"/>
            </a:endParaRPr>
          </a:p>
        </p:txBody>
      </p:sp>
    </p:spTree>
    <p:extLst>
      <p:ext uri="{BB962C8B-B14F-4D97-AF65-F5344CB8AC3E}">
        <p14:creationId xmlns:p14="http://schemas.microsoft.com/office/powerpoint/2010/main" val="98033519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0" smtClean="0">
            <a:ln>
              <a:noFill/>
            </a:ln>
            <a:solidFill>
              <a:srgbClr val="004D75"/>
            </a:solidFill>
            <a:effectLst/>
            <a:latin typeface="Verdana" pitchFamily="34" charset="0"/>
            <a:cs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3348</TotalTime>
  <Words>1984</Words>
  <Application>Microsoft Office PowerPoint</Application>
  <PresentationFormat>Widescreen</PresentationFormat>
  <Paragraphs>278</Paragraphs>
  <Slides>24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Calibri Light</vt:lpstr>
      <vt:lpstr>Times</vt:lpstr>
      <vt:lpstr>Verdana</vt:lpstr>
      <vt:lpstr>Office Theme</vt:lpstr>
      <vt:lpstr>blank</vt:lpstr>
      <vt:lpstr>The impact of segregation on self-harm behaviours in prison(with consideration of dual harm) </vt:lpstr>
      <vt:lpstr>Aims</vt:lpstr>
      <vt:lpstr>The link between violence and self-harm  </vt:lpstr>
      <vt:lpstr>What we know and what we don’t</vt:lpstr>
      <vt:lpstr>Service issue: Underlying Assumptions and Response</vt:lpstr>
      <vt:lpstr>Definitions</vt:lpstr>
      <vt:lpstr>Method</vt:lpstr>
      <vt:lpstr>Sample</vt:lpstr>
      <vt:lpstr>Rate of wider incidents  (per person year) </vt:lpstr>
      <vt:lpstr>Total Incidents  (per person year)</vt:lpstr>
      <vt:lpstr>#Self-harm</vt:lpstr>
      <vt:lpstr>Conclusion</vt:lpstr>
      <vt:lpstr>Self-harm under punishment</vt:lpstr>
      <vt:lpstr>Restrictive (punishment) regimes in the UK context</vt:lpstr>
      <vt:lpstr>Questions</vt:lpstr>
      <vt:lpstr>Prevalence of RR experience amongst those who self-harm in prison</vt:lpstr>
      <vt:lpstr>Proportion of SH occurring under restrictive regimes (RR)</vt:lpstr>
      <vt:lpstr>Self-harm method </vt:lpstr>
      <vt:lpstr> Experience of RR and self-harm method </vt:lpstr>
      <vt:lpstr>Time under RR and relationship with Method Logistic regression</vt:lpstr>
      <vt:lpstr>Questions and some answers</vt:lpstr>
      <vt:lpstr>Conclusion </vt:lpstr>
      <vt:lpstr>Service issue: Underlying Assumptions and Response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Harm 2</dc:title>
  <dc:creator>tallkaz</dc:creator>
  <cp:lastModifiedBy>Sullivan, Linda</cp:lastModifiedBy>
  <cp:revision>171</cp:revision>
  <dcterms:created xsi:type="dcterms:W3CDTF">2017-06-27T14:59:13Z</dcterms:created>
  <dcterms:modified xsi:type="dcterms:W3CDTF">2019-09-02T11:22:02Z</dcterms:modified>
</cp:coreProperties>
</file>